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media/image152.gif" ContentType="image/gif"/>
  <Override PartName="/ppt/media/image153.gif" ContentType="image/gif"/>
  <Override PartName="/ppt/media/image154.gif" ContentType="image/gif"/>
  <Override PartName="/ppt/media/image155.gif" ContentType="image/gif"/>
  <Override PartName="/ppt/media/image156.gif" ContentType="image/gif"/>
  <Override PartName="/ppt/media/image157.gif" ContentType="image/gif"/>
  <Override PartName="/ppt/media/image158.gif" ContentType="image/gif"/>
  <Override PartName="/ppt/media/image159.gif" ContentType="image/gif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harts/chart1.xml" ContentType="application/vnd.openxmlformats-officedocument.drawingml.chart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theme/themeOverride3.xml" ContentType="application/vnd.openxmlformats-officedocument.themeOverr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charts/chart8.xml" ContentType="application/vnd.openxmlformats-officedocument.drawingml.chart+xml"/>
  <Override PartName="/ppt/notesSlides/notesSlide54.xml" ContentType="application/vnd.openxmlformats-officedocument.presentationml.notesSlide+xml"/>
  <Override PartName="/ppt/charts/chart9.xml" ContentType="application/vnd.openxmlformats-officedocument.drawingml.chart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5" r:id="rId1"/>
    <p:sldMasterId id="2147483687" r:id="rId2"/>
  </p:sldMasterIdLst>
  <p:notesMasterIdLst>
    <p:notesMasterId r:id="rId166"/>
  </p:notesMasterIdLst>
  <p:handoutMasterIdLst>
    <p:handoutMasterId r:id="rId167"/>
  </p:handoutMasterIdLst>
  <p:sldIdLst>
    <p:sldId id="321" r:id="rId3"/>
    <p:sldId id="571" r:id="rId4"/>
    <p:sldId id="572" r:id="rId5"/>
    <p:sldId id="573" r:id="rId6"/>
    <p:sldId id="574" r:id="rId7"/>
    <p:sldId id="575" r:id="rId8"/>
    <p:sldId id="576" r:id="rId9"/>
    <p:sldId id="556" r:id="rId10"/>
    <p:sldId id="557" r:id="rId11"/>
    <p:sldId id="558" r:id="rId12"/>
    <p:sldId id="559" r:id="rId13"/>
    <p:sldId id="560" r:id="rId14"/>
    <p:sldId id="561" r:id="rId15"/>
    <p:sldId id="485" r:id="rId16"/>
    <p:sldId id="486" r:id="rId17"/>
    <p:sldId id="488" r:id="rId18"/>
    <p:sldId id="300" r:id="rId19"/>
    <p:sldId id="281" r:id="rId20"/>
    <p:sldId id="329" r:id="rId21"/>
    <p:sldId id="310" r:id="rId22"/>
    <p:sldId id="305" r:id="rId23"/>
    <p:sldId id="268" r:id="rId24"/>
    <p:sldId id="269" r:id="rId25"/>
    <p:sldId id="270" r:id="rId26"/>
    <p:sldId id="271" r:id="rId27"/>
    <p:sldId id="465" r:id="rId28"/>
    <p:sldId id="466" r:id="rId29"/>
    <p:sldId id="330" r:id="rId30"/>
    <p:sldId id="325" r:id="rId31"/>
    <p:sldId id="332" r:id="rId32"/>
    <p:sldId id="333" r:id="rId33"/>
    <p:sldId id="529" r:id="rId34"/>
    <p:sldId id="525" r:id="rId35"/>
    <p:sldId id="526" r:id="rId36"/>
    <p:sldId id="527" r:id="rId37"/>
    <p:sldId id="562" r:id="rId38"/>
    <p:sldId id="563" r:id="rId39"/>
    <p:sldId id="564" r:id="rId40"/>
    <p:sldId id="565" r:id="rId41"/>
    <p:sldId id="566" r:id="rId42"/>
    <p:sldId id="567" r:id="rId43"/>
    <p:sldId id="568" r:id="rId44"/>
    <p:sldId id="577" r:id="rId45"/>
    <p:sldId id="578" r:id="rId46"/>
    <p:sldId id="569" r:id="rId47"/>
    <p:sldId id="570" r:id="rId48"/>
    <p:sldId id="535" r:id="rId49"/>
    <p:sldId id="536" r:id="rId50"/>
    <p:sldId id="537" r:id="rId51"/>
    <p:sldId id="538" r:id="rId52"/>
    <p:sldId id="579" r:id="rId53"/>
    <p:sldId id="540" r:id="rId54"/>
    <p:sldId id="541" r:id="rId55"/>
    <p:sldId id="542" r:id="rId56"/>
    <p:sldId id="543" r:id="rId57"/>
    <p:sldId id="544" r:id="rId58"/>
    <p:sldId id="580" r:id="rId59"/>
    <p:sldId id="581" r:id="rId60"/>
    <p:sldId id="344" r:id="rId61"/>
    <p:sldId id="384" r:id="rId62"/>
    <p:sldId id="385" r:id="rId63"/>
    <p:sldId id="479" r:id="rId64"/>
    <p:sldId id="388" r:id="rId65"/>
    <p:sldId id="393" r:id="rId66"/>
    <p:sldId id="395" r:id="rId67"/>
    <p:sldId id="396" r:id="rId68"/>
    <p:sldId id="397" r:id="rId69"/>
    <p:sldId id="549" r:id="rId70"/>
    <p:sldId id="550" r:id="rId71"/>
    <p:sldId id="551" r:id="rId72"/>
    <p:sldId id="498" r:id="rId73"/>
    <p:sldId id="499" r:id="rId74"/>
    <p:sldId id="500" r:id="rId75"/>
    <p:sldId id="547" r:id="rId76"/>
    <p:sldId id="552" r:id="rId77"/>
    <p:sldId id="503" r:id="rId78"/>
    <p:sldId id="582" r:id="rId79"/>
    <p:sldId id="505" r:id="rId80"/>
    <p:sldId id="506" r:id="rId81"/>
    <p:sldId id="507" r:id="rId82"/>
    <p:sldId id="471" r:id="rId83"/>
    <p:sldId id="508" r:id="rId84"/>
    <p:sldId id="553" r:id="rId85"/>
    <p:sldId id="511" r:id="rId86"/>
    <p:sldId id="401" r:id="rId87"/>
    <p:sldId id="364" r:id="rId88"/>
    <p:sldId id="365" r:id="rId89"/>
    <p:sldId id="366" r:id="rId90"/>
    <p:sldId id="367" r:id="rId91"/>
    <p:sldId id="512" r:id="rId92"/>
    <p:sldId id="583" r:id="rId93"/>
    <p:sldId id="584" r:id="rId94"/>
    <p:sldId id="585" r:id="rId95"/>
    <p:sldId id="554" r:id="rId96"/>
    <p:sldId id="514" r:id="rId97"/>
    <p:sldId id="586" r:id="rId98"/>
    <p:sldId id="587" r:id="rId99"/>
    <p:sldId id="588" r:id="rId100"/>
    <p:sldId id="589" r:id="rId101"/>
    <p:sldId id="590" r:id="rId102"/>
    <p:sldId id="516" r:id="rId103"/>
    <p:sldId id="517" r:id="rId104"/>
    <p:sldId id="518" r:id="rId105"/>
    <p:sldId id="519" r:id="rId106"/>
    <p:sldId id="520" r:id="rId107"/>
    <p:sldId id="521" r:id="rId108"/>
    <p:sldId id="522" r:id="rId109"/>
    <p:sldId id="523" r:id="rId110"/>
    <p:sldId id="591" r:id="rId111"/>
    <p:sldId id="472" r:id="rId112"/>
    <p:sldId id="473" r:id="rId113"/>
    <p:sldId id="474" r:id="rId114"/>
    <p:sldId id="417" r:id="rId115"/>
    <p:sldId id="475" r:id="rId116"/>
    <p:sldId id="476" r:id="rId117"/>
    <p:sldId id="423" r:id="rId118"/>
    <p:sldId id="477" r:id="rId119"/>
    <p:sldId id="418" r:id="rId120"/>
    <p:sldId id="419" r:id="rId121"/>
    <p:sldId id="430" r:id="rId122"/>
    <p:sldId id="431" r:id="rId123"/>
    <p:sldId id="369" r:id="rId124"/>
    <p:sldId id="370" r:id="rId125"/>
    <p:sldId id="524" r:id="rId126"/>
    <p:sldId id="371" r:id="rId127"/>
    <p:sldId id="428" r:id="rId128"/>
    <p:sldId id="510" r:id="rId129"/>
    <p:sldId id="432" r:id="rId130"/>
    <p:sldId id="433" r:id="rId131"/>
    <p:sldId id="434" r:id="rId132"/>
    <p:sldId id="435" r:id="rId133"/>
    <p:sldId id="436" r:id="rId134"/>
    <p:sldId id="437" r:id="rId135"/>
    <p:sldId id="438" r:id="rId136"/>
    <p:sldId id="439" r:id="rId137"/>
    <p:sldId id="496" r:id="rId138"/>
    <p:sldId id="440" r:id="rId139"/>
    <p:sldId id="441" r:id="rId140"/>
    <p:sldId id="442" r:id="rId141"/>
    <p:sldId id="443" r:id="rId142"/>
    <p:sldId id="444" r:id="rId143"/>
    <p:sldId id="445" r:id="rId144"/>
    <p:sldId id="446" r:id="rId145"/>
    <p:sldId id="447" r:id="rId146"/>
    <p:sldId id="448" r:id="rId147"/>
    <p:sldId id="449" r:id="rId148"/>
    <p:sldId id="450" r:id="rId149"/>
    <p:sldId id="451" r:id="rId150"/>
    <p:sldId id="452" r:id="rId151"/>
    <p:sldId id="453" r:id="rId152"/>
    <p:sldId id="454" r:id="rId153"/>
    <p:sldId id="455" r:id="rId154"/>
    <p:sldId id="456" r:id="rId155"/>
    <p:sldId id="457" r:id="rId156"/>
    <p:sldId id="458" r:id="rId157"/>
    <p:sldId id="459" r:id="rId158"/>
    <p:sldId id="460" r:id="rId159"/>
    <p:sldId id="461" r:id="rId160"/>
    <p:sldId id="462" r:id="rId161"/>
    <p:sldId id="463" r:id="rId162"/>
    <p:sldId id="464" r:id="rId163"/>
    <p:sldId id="478" r:id="rId164"/>
    <p:sldId id="487" r:id="rId165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FFFF"/>
    <a:srgbClr val="00FF00"/>
    <a:srgbClr val="80FF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 autoAdjust="0"/>
    <p:restoredTop sz="91304" autoAdjust="0"/>
  </p:normalViewPr>
  <p:slideViewPr>
    <p:cSldViewPr>
      <p:cViewPr varScale="1">
        <p:scale>
          <a:sx n="95" d="100"/>
          <a:sy n="95" d="100"/>
        </p:scale>
        <p:origin x="-112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16"/>
    </p:cViewPr>
  </p:sorterViewPr>
  <p:notesViewPr>
    <p:cSldViewPr>
      <p:cViewPr varScale="1">
        <p:scale>
          <a:sx n="88" d="100"/>
          <a:sy n="88" d="100"/>
        </p:scale>
        <p:origin x="-207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0.xml"/><Relationship Id="rId143" Type="http://schemas.openxmlformats.org/officeDocument/2006/relationships/slide" Target="slides/slide141.xml"/><Relationship Id="rId144" Type="http://schemas.openxmlformats.org/officeDocument/2006/relationships/slide" Target="slides/slide142.xml"/><Relationship Id="rId145" Type="http://schemas.openxmlformats.org/officeDocument/2006/relationships/slide" Target="slides/slide143.xml"/><Relationship Id="rId146" Type="http://schemas.openxmlformats.org/officeDocument/2006/relationships/slide" Target="slides/slide144.xml"/><Relationship Id="rId147" Type="http://schemas.openxmlformats.org/officeDocument/2006/relationships/slide" Target="slides/slide145.xml"/><Relationship Id="rId148" Type="http://schemas.openxmlformats.org/officeDocument/2006/relationships/slide" Target="slides/slide146.xml"/><Relationship Id="rId149" Type="http://schemas.openxmlformats.org/officeDocument/2006/relationships/slide" Target="slides/slide14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Relationship Id="rId110" Type="http://schemas.openxmlformats.org/officeDocument/2006/relationships/slide" Target="slides/slide108.xml"/><Relationship Id="rId111" Type="http://schemas.openxmlformats.org/officeDocument/2006/relationships/slide" Target="slides/slide109.xml"/><Relationship Id="rId112" Type="http://schemas.openxmlformats.org/officeDocument/2006/relationships/slide" Target="slides/slide110.xml"/><Relationship Id="rId113" Type="http://schemas.openxmlformats.org/officeDocument/2006/relationships/slide" Target="slides/slide111.xml"/><Relationship Id="rId114" Type="http://schemas.openxmlformats.org/officeDocument/2006/relationships/slide" Target="slides/slide112.xml"/><Relationship Id="rId115" Type="http://schemas.openxmlformats.org/officeDocument/2006/relationships/slide" Target="slides/slide113.xml"/><Relationship Id="rId116" Type="http://schemas.openxmlformats.org/officeDocument/2006/relationships/slide" Target="slides/slide114.xml"/><Relationship Id="rId117" Type="http://schemas.openxmlformats.org/officeDocument/2006/relationships/slide" Target="slides/slide115.xml"/><Relationship Id="rId118" Type="http://schemas.openxmlformats.org/officeDocument/2006/relationships/slide" Target="slides/slide116.xml"/><Relationship Id="rId119" Type="http://schemas.openxmlformats.org/officeDocument/2006/relationships/slide" Target="slides/slide117.xml"/><Relationship Id="rId150" Type="http://schemas.openxmlformats.org/officeDocument/2006/relationships/slide" Target="slides/slide148.xml"/><Relationship Id="rId151" Type="http://schemas.openxmlformats.org/officeDocument/2006/relationships/slide" Target="slides/slide149.xml"/><Relationship Id="rId152" Type="http://schemas.openxmlformats.org/officeDocument/2006/relationships/slide" Target="slides/slide15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53" Type="http://schemas.openxmlformats.org/officeDocument/2006/relationships/slide" Target="slides/slide151.xml"/><Relationship Id="rId154" Type="http://schemas.openxmlformats.org/officeDocument/2006/relationships/slide" Target="slides/slide152.xml"/><Relationship Id="rId155" Type="http://schemas.openxmlformats.org/officeDocument/2006/relationships/slide" Target="slides/slide153.xml"/><Relationship Id="rId156" Type="http://schemas.openxmlformats.org/officeDocument/2006/relationships/slide" Target="slides/slide154.xml"/><Relationship Id="rId157" Type="http://schemas.openxmlformats.org/officeDocument/2006/relationships/slide" Target="slides/slide155.xml"/><Relationship Id="rId158" Type="http://schemas.openxmlformats.org/officeDocument/2006/relationships/slide" Target="slides/slide156.xml"/><Relationship Id="rId159" Type="http://schemas.openxmlformats.org/officeDocument/2006/relationships/slide" Target="slides/slide15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97" Type="http://schemas.openxmlformats.org/officeDocument/2006/relationships/slide" Target="slides/slide95.xml"/><Relationship Id="rId98" Type="http://schemas.openxmlformats.org/officeDocument/2006/relationships/slide" Target="slides/slide96.xml"/><Relationship Id="rId99" Type="http://schemas.openxmlformats.org/officeDocument/2006/relationships/slide" Target="slides/slide97.xml"/><Relationship Id="rId120" Type="http://schemas.openxmlformats.org/officeDocument/2006/relationships/slide" Target="slides/slide118.xml"/><Relationship Id="rId121" Type="http://schemas.openxmlformats.org/officeDocument/2006/relationships/slide" Target="slides/slide119.xml"/><Relationship Id="rId122" Type="http://schemas.openxmlformats.org/officeDocument/2006/relationships/slide" Target="slides/slide120.xml"/><Relationship Id="rId123" Type="http://schemas.openxmlformats.org/officeDocument/2006/relationships/slide" Target="slides/slide121.xml"/><Relationship Id="rId124" Type="http://schemas.openxmlformats.org/officeDocument/2006/relationships/slide" Target="slides/slide122.xml"/><Relationship Id="rId125" Type="http://schemas.openxmlformats.org/officeDocument/2006/relationships/slide" Target="slides/slide123.xml"/><Relationship Id="rId126" Type="http://schemas.openxmlformats.org/officeDocument/2006/relationships/slide" Target="slides/slide124.xml"/><Relationship Id="rId127" Type="http://schemas.openxmlformats.org/officeDocument/2006/relationships/slide" Target="slides/slide125.xml"/><Relationship Id="rId128" Type="http://schemas.openxmlformats.org/officeDocument/2006/relationships/slide" Target="slides/slide126.xml"/><Relationship Id="rId129" Type="http://schemas.openxmlformats.org/officeDocument/2006/relationships/slide" Target="slides/slide127.xml"/><Relationship Id="rId160" Type="http://schemas.openxmlformats.org/officeDocument/2006/relationships/slide" Target="slides/slide158.xml"/><Relationship Id="rId161" Type="http://schemas.openxmlformats.org/officeDocument/2006/relationships/slide" Target="slides/slide159.xml"/><Relationship Id="rId162" Type="http://schemas.openxmlformats.org/officeDocument/2006/relationships/slide" Target="slides/slide160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63" Type="http://schemas.openxmlformats.org/officeDocument/2006/relationships/slide" Target="slides/slide161.xml"/><Relationship Id="rId164" Type="http://schemas.openxmlformats.org/officeDocument/2006/relationships/slide" Target="slides/slide162.xml"/><Relationship Id="rId165" Type="http://schemas.openxmlformats.org/officeDocument/2006/relationships/slide" Target="slides/slide163.xml"/><Relationship Id="rId166" Type="http://schemas.openxmlformats.org/officeDocument/2006/relationships/notesMaster" Target="notesMasters/notesMaster1.xml"/><Relationship Id="rId167" Type="http://schemas.openxmlformats.org/officeDocument/2006/relationships/handoutMaster" Target="handoutMasters/handoutMaster1.xml"/><Relationship Id="rId168" Type="http://schemas.openxmlformats.org/officeDocument/2006/relationships/printerSettings" Target="printerSettings/printerSettings1.bin"/><Relationship Id="rId169" Type="http://schemas.openxmlformats.org/officeDocument/2006/relationships/presProps" Target="presProps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30" Type="http://schemas.openxmlformats.org/officeDocument/2006/relationships/slide" Target="slides/slide128.xml"/><Relationship Id="rId131" Type="http://schemas.openxmlformats.org/officeDocument/2006/relationships/slide" Target="slides/slide129.xml"/><Relationship Id="rId132" Type="http://schemas.openxmlformats.org/officeDocument/2006/relationships/slide" Target="slides/slide130.xml"/><Relationship Id="rId133" Type="http://schemas.openxmlformats.org/officeDocument/2006/relationships/slide" Target="slides/slide131.xml"/><Relationship Id="rId134" Type="http://schemas.openxmlformats.org/officeDocument/2006/relationships/slide" Target="slides/slide132.xml"/><Relationship Id="rId135" Type="http://schemas.openxmlformats.org/officeDocument/2006/relationships/slide" Target="slides/slide133.xml"/><Relationship Id="rId136" Type="http://schemas.openxmlformats.org/officeDocument/2006/relationships/slide" Target="slides/slide134.xml"/><Relationship Id="rId137" Type="http://schemas.openxmlformats.org/officeDocument/2006/relationships/slide" Target="slides/slide135.xml"/><Relationship Id="rId138" Type="http://schemas.openxmlformats.org/officeDocument/2006/relationships/slide" Target="slides/slide136.xml"/><Relationship Id="rId139" Type="http://schemas.openxmlformats.org/officeDocument/2006/relationships/slide" Target="slides/slide137.xml"/><Relationship Id="rId170" Type="http://schemas.openxmlformats.org/officeDocument/2006/relationships/viewProps" Target="viewProps.xml"/><Relationship Id="rId171" Type="http://schemas.openxmlformats.org/officeDocument/2006/relationships/theme" Target="theme/theme1.xml"/><Relationship Id="rId172" Type="http://schemas.openxmlformats.org/officeDocument/2006/relationships/tableStyles" Target="tableStyles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100" Type="http://schemas.openxmlformats.org/officeDocument/2006/relationships/slide" Target="slides/slide98.xml"/><Relationship Id="rId101" Type="http://schemas.openxmlformats.org/officeDocument/2006/relationships/slide" Target="slides/slide99.xml"/><Relationship Id="rId102" Type="http://schemas.openxmlformats.org/officeDocument/2006/relationships/slide" Target="slides/slide100.xml"/><Relationship Id="rId103" Type="http://schemas.openxmlformats.org/officeDocument/2006/relationships/slide" Target="slides/slide101.xml"/><Relationship Id="rId104" Type="http://schemas.openxmlformats.org/officeDocument/2006/relationships/slide" Target="slides/slide102.xml"/><Relationship Id="rId105" Type="http://schemas.openxmlformats.org/officeDocument/2006/relationships/slide" Target="slides/slide103.xml"/><Relationship Id="rId106" Type="http://schemas.openxmlformats.org/officeDocument/2006/relationships/slide" Target="slides/slide104.xml"/><Relationship Id="rId107" Type="http://schemas.openxmlformats.org/officeDocument/2006/relationships/slide" Target="slides/slide105.xml"/><Relationship Id="rId108" Type="http://schemas.openxmlformats.org/officeDocument/2006/relationships/slide" Target="slides/slide106.xml"/><Relationship Id="rId109" Type="http://schemas.openxmlformats.org/officeDocument/2006/relationships/slide" Target="slides/slide107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40" Type="http://schemas.openxmlformats.org/officeDocument/2006/relationships/slide" Target="slides/slide138.xml"/><Relationship Id="rId141" Type="http://schemas.openxmlformats.org/officeDocument/2006/relationships/slide" Target="slides/slide13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batra:my_folders:research:talks:2014:2014-08-11_ibm:acc_vs_M_v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batra:my_folders:research:talks:2014:2014-08-11_ibm:acc_vs_M_pascal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batra:my_folders:research:talks:2015:2015-03-23_cmu_vasc:acc_vs_M_pascal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dbatra:my_folders:research:talks:2015:2015-03-23_cmu_vasc:acc_vs_M_pascal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Macintosh%20HD:Users:dbatra:my_folders:research:talks:2015:2015-03-23_cmu_vasc:acc_vs_M_pascal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Workbook2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package" Target="../embeddings/Microsoft_Excel_Sheet1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batra:my_folders:research:my_papers:2012:2012_eccv_mmodes:talk:Workbook1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batra:my_folders:research:my_papers:2012:2012_eccv_mmodes:talk:Workbook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[acc_vs_M_v2.xlsx]Sheet1!$G$1</c:f>
              <c:strCache>
                <c:ptCount val="1"/>
                <c:pt idx="0">
                  <c:v>Oracle</c:v>
                </c:pt>
              </c:strCache>
            </c:strRef>
          </c:tx>
          <c:spPr>
            <a:ln w="38100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9"/>
            <c:spPr>
              <a:gradFill rotWithShape="1">
                <a:gsLst>
                  <a:gs pos="0">
                    <a:schemeClr val="accent4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4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4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val>
            <c:numRef>
              <c:f>[acc_vs_M_v2.xlsx]Sheet1!$G$2:$G$51</c:f>
              <c:numCache>
                <c:formatCode>General</c:formatCode>
                <c:ptCount val="50"/>
                <c:pt idx="0">
                  <c:v>0.649058356500084</c:v>
                </c:pt>
                <c:pt idx="1">
                  <c:v>0.699324719514432</c:v>
                </c:pt>
                <c:pt idx="2">
                  <c:v>0.723905789024395</c:v>
                </c:pt>
                <c:pt idx="3">
                  <c:v>0.740806262906407</c:v>
                </c:pt>
                <c:pt idx="4">
                  <c:v>0.752189895082747</c:v>
                </c:pt>
                <c:pt idx="5">
                  <c:v>0.76782909900192</c:v>
                </c:pt>
                <c:pt idx="6">
                  <c:v>0.780077602997494</c:v>
                </c:pt>
                <c:pt idx="7">
                  <c:v>0.786889111839161</c:v>
                </c:pt>
                <c:pt idx="8">
                  <c:v>0.792468415163668</c:v>
                </c:pt>
                <c:pt idx="9">
                  <c:v>0.796000215283056</c:v>
                </c:pt>
                <c:pt idx="10">
                  <c:v>0.798274548341454</c:v>
                </c:pt>
                <c:pt idx="11">
                  <c:v>0.805432466465754</c:v>
                </c:pt>
                <c:pt idx="12">
                  <c:v>0.809466591938112</c:v>
                </c:pt>
                <c:pt idx="13">
                  <c:v>0.814205610441477</c:v>
                </c:pt>
                <c:pt idx="14">
                  <c:v>0.826582000736584</c:v>
                </c:pt>
                <c:pt idx="15">
                  <c:v>0.827756561719435</c:v>
                </c:pt>
                <c:pt idx="16">
                  <c:v>0.828096787283345</c:v>
                </c:pt>
                <c:pt idx="17">
                  <c:v>0.829276769319283</c:v>
                </c:pt>
                <c:pt idx="18">
                  <c:v>0.831597681354812</c:v>
                </c:pt>
                <c:pt idx="19">
                  <c:v>0.833798224159346</c:v>
                </c:pt>
                <c:pt idx="20">
                  <c:v>0.835894608808777</c:v>
                </c:pt>
                <c:pt idx="21">
                  <c:v>0.838304227165567</c:v>
                </c:pt>
                <c:pt idx="22">
                  <c:v>0.841570840722438</c:v>
                </c:pt>
                <c:pt idx="23">
                  <c:v>0.843305901962245</c:v>
                </c:pt>
                <c:pt idx="24">
                  <c:v>0.844237326297599</c:v>
                </c:pt>
                <c:pt idx="25">
                  <c:v>0.844237326297599</c:v>
                </c:pt>
                <c:pt idx="26">
                  <c:v>0.844897873613691</c:v>
                </c:pt>
                <c:pt idx="27">
                  <c:v>0.845322689373328</c:v>
                </c:pt>
                <c:pt idx="28">
                  <c:v>0.848488905227347</c:v>
                </c:pt>
                <c:pt idx="29">
                  <c:v>0.850708706259648</c:v>
                </c:pt>
                <c:pt idx="30">
                  <c:v>0.850708706259648</c:v>
                </c:pt>
                <c:pt idx="31">
                  <c:v>0.850708706259648</c:v>
                </c:pt>
                <c:pt idx="32">
                  <c:v>0.851292497230582</c:v>
                </c:pt>
                <c:pt idx="33">
                  <c:v>0.851673079071464</c:v>
                </c:pt>
                <c:pt idx="34">
                  <c:v>0.85329301762166</c:v>
                </c:pt>
                <c:pt idx="35">
                  <c:v>0.853873856484012</c:v>
                </c:pt>
                <c:pt idx="36">
                  <c:v>0.855666524575663</c:v>
                </c:pt>
                <c:pt idx="37">
                  <c:v>0.855666524575663</c:v>
                </c:pt>
                <c:pt idx="38">
                  <c:v>0.855666524575663</c:v>
                </c:pt>
                <c:pt idx="39">
                  <c:v>0.855895460339692</c:v>
                </c:pt>
                <c:pt idx="40">
                  <c:v>0.856813010912552</c:v>
                </c:pt>
                <c:pt idx="41">
                  <c:v>0.857600923682249</c:v>
                </c:pt>
                <c:pt idx="42">
                  <c:v>0.857600923682249</c:v>
                </c:pt>
                <c:pt idx="43">
                  <c:v>0.858885116494449</c:v>
                </c:pt>
                <c:pt idx="44">
                  <c:v>0.859145338126962</c:v>
                </c:pt>
                <c:pt idx="45">
                  <c:v>0.860631777881369</c:v>
                </c:pt>
                <c:pt idx="46">
                  <c:v>0.861537216051914</c:v>
                </c:pt>
                <c:pt idx="47">
                  <c:v>0.861858644623342</c:v>
                </c:pt>
                <c:pt idx="48">
                  <c:v>0.862690711074632</c:v>
                </c:pt>
                <c:pt idx="49">
                  <c:v>0.863384338525612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[acc_vs_M_v2.xlsx]Sheet1!$H$1</c:f>
              <c:strCache>
                <c:ptCount val="1"/>
                <c:pt idx="0">
                  <c:v>EMBR1</c:v>
                </c:pt>
              </c:strCache>
            </c:strRef>
          </c:tx>
          <c:spPr>
            <a:ln w="38100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diamond"/>
            <c:size val="9"/>
            <c:spPr>
              <a:gradFill rotWithShape="1">
                <a:gsLst>
                  <a:gs pos="0">
                    <a:schemeClr val="accent6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6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val>
            <c:numRef>
              <c:f>[acc_vs_M_v2.xlsx]Sheet1!$H$2:$H$51</c:f>
              <c:numCache>
                <c:formatCode>General</c:formatCode>
                <c:ptCount val="50"/>
                <c:pt idx="0">
                  <c:v>0.608434963157779</c:v>
                </c:pt>
                <c:pt idx="1">
                  <c:v>0.655434128392832</c:v>
                </c:pt>
                <c:pt idx="2">
                  <c:v>0.653693194363785</c:v>
                </c:pt>
                <c:pt idx="3">
                  <c:v>0.668523345222104</c:v>
                </c:pt>
                <c:pt idx="4">
                  <c:v>0.680923721741856</c:v>
                </c:pt>
                <c:pt idx="5">
                  <c:v>0.683009370986832</c:v>
                </c:pt>
                <c:pt idx="6">
                  <c:v>0.688730227159234</c:v>
                </c:pt>
                <c:pt idx="7">
                  <c:v>0.685841513979206</c:v>
                </c:pt>
                <c:pt idx="8">
                  <c:v>0.68956008964017</c:v>
                </c:pt>
                <c:pt idx="9">
                  <c:v>0.694565838493476</c:v>
                </c:pt>
                <c:pt idx="10">
                  <c:v>0.695975980509725</c:v>
                </c:pt>
                <c:pt idx="11">
                  <c:v>0.696041294567637</c:v>
                </c:pt>
                <c:pt idx="12">
                  <c:v>0.696899606243302</c:v>
                </c:pt>
                <c:pt idx="13">
                  <c:v>0.704207385810528</c:v>
                </c:pt>
                <c:pt idx="14">
                  <c:v>0.706572414346801</c:v>
                </c:pt>
                <c:pt idx="15">
                  <c:v>0.705823439503096</c:v>
                </c:pt>
                <c:pt idx="16">
                  <c:v>0.7088558399426</c:v>
                </c:pt>
                <c:pt idx="17">
                  <c:v>0.706228784274119</c:v>
                </c:pt>
                <c:pt idx="18">
                  <c:v>0.71163631551477</c:v>
                </c:pt>
                <c:pt idx="19">
                  <c:v>0.713221078445829</c:v>
                </c:pt>
                <c:pt idx="20">
                  <c:v>0.70794402458478</c:v>
                </c:pt>
                <c:pt idx="21">
                  <c:v>0.704111265171482</c:v>
                </c:pt>
                <c:pt idx="22">
                  <c:v>0.707717479016239</c:v>
                </c:pt>
                <c:pt idx="23">
                  <c:v>0.708562766377867</c:v>
                </c:pt>
                <c:pt idx="24">
                  <c:v>0.70778285454637</c:v>
                </c:pt>
                <c:pt idx="25">
                  <c:v>0.70591481221123</c:v>
                </c:pt>
                <c:pt idx="26">
                  <c:v>0.708771339487519</c:v>
                </c:pt>
                <c:pt idx="27">
                  <c:v>0.706723261685486</c:v>
                </c:pt>
                <c:pt idx="28">
                  <c:v>0.712206318027579</c:v>
                </c:pt>
                <c:pt idx="29">
                  <c:v>0.710261980898481</c:v>
                </c:pt>
                <c:pt idx="30">
                  <c:v>0.712044623049271</c:v>
                </c:pt>
                <c:pt idx="31">
                  <c:v>0.710715251132769</c:v>
                </c:pt>
                <c:pt idx="32">
                  <c:v>0.711839119245834</c:v>
                </c:pt>
                <c:pt idx="33">
                  <c:v>0.710505087904825</c:v>
                </c:pt>
                <c:pt idx="34">
                  <c:v>0.709319424398185</c:v>
                </c:pt>
                <c:pt idx="35">
                  <c:v>0.708684806876473</c:v>
                </c:pt>
                <c:pt idx="36">
                  <c:v>0.712778425793172</c:v>
                </c:pt>
                <c:pt idx="37">
                  <c:v>0.711512063668723</c:v>
                </c:pt>
                <c:pt idx="38">
                  <c:v>0.713233849915613</c:v>
                </c:pt>
                <c:pt idx="39">
                  <c:v>0.715869642040708</c:v>
                </c:pt>
                <c:pt idx="40">
                  <c:v>0.715693502217523</c:v>
                </c:pt>
                <c:pt idx="41">
                  <c:v>0.716339385917319</c:v>
                </c:pt>
                <c:pt idx="42">
                  <c:v>0.709505843021611</c:v>
                </c:pt>
                <c:pt idx="43">
                  <c:v>0.709795020623396</c:v>
                </c:pt>
                <c:pt idx="44">
                  <c:v>0.710764504117641</c:v>
                </c:pt>
                <c:pt idx="45">
                  <c:v>0.711524202341897</c:v>
                </c:pt>
                <c:pt idx="46">
                  <c:v>0.71149199007123</c:v>
                </c:pt>
                <c:pt idx="47">
                  <c:v>0.710741129828528</c:v>
                </c:pt>
                <c:pt idx="48">
                  <c:v>0.710922571598622</c:v>
                </c:pt>
                <c:pt idx="49">
                  <c:v>0.712140694385769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44098984"/>
        <c:axId val="1844103896"/>
      </c:lineChart>
      <c:catAx>
        <c:axId val="1844098984"/>
        <c:scaling>
          <c:orientation val="minMax"/>
        </c:scaling>
        <c:delete val="0"/>
        <c:axPos val="b"/>
        <c:majorTickMark val="out"/>
        <c:minorTickMark val="none"/>
        <c:tickLblPos val="nextTo"/>
        <c:crossAx val="1844103896"/>
        <c:crosses val="autoZero"/>
        <c:auto val="1"/>
        <c:lblAlgn val="ctr"/>
        <c:lblOffset val="100"/>
        <c:tickLblSkip val="5"/>
        <c:tickMarkSkip val="5"/>
        <c:noMultiLvlLbl val="0"/>
      </c:catAx>
      <c:valAx>
        <c:axId val="1844103896"/>
        <c:scaling>
          <c:orientation val="minMax"/>
          <c:min val="0.6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84409898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[acc_vs_M_pascal.xlsx]Sheet1!$A$1</c:f>
              <c:strCache>
                <c:ptCount val="1"/>
                <c:pt idx="0">
                  <c:v>Oracle</c:v>
                </c:pt>
              </c:strCache>
            </c:strRef>
          </c:tx>
          <c:spPr>
            <a:ln w="38100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9"/>
            <c:spPr>
              <a:gradFill rotWithShape="1">
                <a:gsLst>
                  <a:gs pos="0">
                    <a:schemeClr val="accent4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4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4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val>
            <c:numRef>
              <c:f>[acc_vs_M_pascal.xlsx]Sheet1!$A$2:$A$11</c:f>
              <c:numCache>
                <c:formatCode>General</c:formatCode>
                <c:ptCount val="10"/>
                <c:pt idx="0">
                  <c:v>0.448184278339513</c:v>
                </c:pt>
                <c:pt idx="1">
                  <c:v>0.49473341858817</c:v>
                </c:pt>
                <c:pt idx="2">
                  <c:v>0.522577407864202</c:v>
                </c:pt>
                <c:pt idx="3">
                  <c:v>0.54795703129788</c:v>
                </c:pt>
                <c:pt idx="4">
                  <c:v>0.55976878088741</c:v>
                </c:pt>
                <c:pt idx="5">
                  <c:v>0.567565488676343</c:v>
                </c:pt>
                <c:pt idx="6">
                  <c:v>0.575602026932692</c:v>
                </c:pt>
                <c:pt idx="7">
                  <c:v>0.581552610901271</c:v>
                </c:pt>
                <c:pt idx="8">
                  <c:v>0.591027000246827</c:v>
                </c:pt>
                <c:pt idx="9">
                  <c:v>0.600108616858661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[acc_vs_M_pascal.xlsx]Sheet1!$C$1</c:f>
              <c:strCache>
                <c:ptCount val="1"/>
                <c:pt idx="0">
                  <c:v>MBR</c:v>
                </c:pt>
              </c:strCache>
            </c:strRef>
          </c:tx>
          <c:spPr>
            <a:ln w="38100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diamond"/>
            <c:size val="9"/>
            <c:spPr>
              <a:gradFill rotWithShape="1">
                <a:gsLst>
                  <a:gs pos="0">
                    <a:schemeClr val="accent6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6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val>
            <c:numRef>
              <c:f>[acc_vs_M_pascal.xlsx]Sheet1!$C$2:$C$11</c:f>
              <c:numCache>
                <c:formatCode>General</c:formatCode>
                <c:ptCount val="10"/>
                <c:pt idx="0">
                  <c:v>0.448184278339513</c:v>
                </c:pt>
                <c:pt idx="1">
                  <c:v>0.450449291662183</c:v>
                </c:pt>
                <c:pt idx="2">
                  <c:v>0.44864147601753</c:v>
                </c:pt>
                <c:pt idx="3">
                  <c:v>0.450395456231949</c:v>
                </c:pt>
                <c:pt idx="4">
                  <c:v>0.450775460577888</c:v>
                </c:pt>
                <c:pt idx="5">
                  <c:v>0.450609675480327</c:v>
                </c:pt>
                <c:pt idx="6">
                  <c:v>0.450902039908105</c:v>
                </c:pt>
                <c:pt idx="7">
                  <c:v>0.452426417315061</c:v>
                </c:pt>
                <c:pt idx="8">
                  <c:v>0.452797915802121</c:v>
                </c:pt>
                <c:pt idx="9">
                  <c:v>0.458028659853625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[acc_vs_M_pascal.xlsx]Sheet1!$D$1</c:f>
              <c:strCache>
                <c:ptCount val="1"/>
                <c:pt idx="0">
                  <c:v>Re-ranker</c:v>
                </c:pt>
              </c:strCache>
            </c:strRef>
          </c:tx>
          <c:spPr>
            <a:ln w="3810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triangle"/>
            <c:size val="9"/>
            <c:spPr>
              <a:gradFill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val>
            <c:numRef>
              <c:f>[acc_vs_M_pascal.xlsx]Sheet1!$D$2:$D$11</c:f>
              <c:numCache>
                <c:formatCode>General</c:formatCode>
                <c:ptCount val="10"/>
                <c:pt idx="0">
                  <c:v>0.451</c:v>
                </c:pt>
                <c:pt idx="1">
                  <c:v>0.4612</c:v>
                </c:pt>
                <c:pt idx="2">
                  <c:v>0.4657</c:v>
                </c:pt>
                <c:pt idx="3">
                  <c:v>0.4661</c:v>
                </c:pt>
                <c:pt idx="4">
                  <c:v>0.4735</c:v>
                </c:pt>
                <c:pt idx="5">
                  <c:v>0.4796</c:v>
                </c:pt>
                <c:pt idx="6">
                  <c:v>0.4796</c:v>
                </c:pt>
                <c:pt idx="7">
                  <c:v>0.4781</c:v>
                </c:pt>
                <c:pt idx="8">
                  <c:v>0.4795</c:v>
                </c:pt>
                <c:pt idx="9">
                  <c:v>0.482</c:v>
                </c:pt>
              </c:numCache>
            </c:numRef>
          </c:val>
          <c:smooth val="0"/>
        </c:ser>
        <c:ser>
          <c:idx val="4"/>
          <c:order val="3"/>
          <c:tx>
            <c:strRef>
              <c:f>[acc_vs_M_pascal.xlsx]Sheet1!$E$1</c:f>
              <c:strCache>
                <c:ptCount val="1"/>
                <c:pt idx="0">
                  <c:v>Re-ranker Decaf</c:v>
                </c:pt>
              </c:strCache>
            </c:strRef>
          </c:tx>
          <c:spPr>
            <a:ln w="3810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x"/>
            <c:size val="9"/>
            <c:spPr>
              <a:gradFill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val>
            <c:numRef>
              <c:f>[acc_vs_M_pascal.xlsx]Sheet1!$E$2:$E$11</c:f>
              <c:numCache>
                <c:formatCode>General</c:formatCode>
                <c:ptCount val="10"/>
                <c:pt idx="0">
                  <c:v>0.448184</c:v>
                </c:pt>
                <c:pt idx="1">
                  <c:v>0.467158</c:v>
                </c:pt>
                <c:pt idx="2">
                  <c:v>0.482511</c:v>
                </c:pt>
                <c:pt idx="3">
                  <c:v>0.490761</c:v>
                </c:pt>
                <c:pt idx="4">
                  <c:v>0.49742</c:v>
                </c:pt>
                <c:pt idx="5">
                  <c:v>0.499332</c:v>
                </c:pt>
                <c:pt idx="6">
                  <c:v>0.503097</c:v>
                </c:pt>
                <c:pt idx="7">
                  <c:v>0.504143</c:v>
                </c:pt>
                <c:pt idx="8">
                  <c:v>0.504902</c:v>
                </c:pt>
                <c:pt idx="9">
                  <c:v>0.506019</c:v>
                </c:pt>
              </c:numCache>
            </c:numRef>
          </c:val>
          <c:smooth val="0"/>
        </c:ser>
        <c:ser>
          <c:idx val="5"/>
          <c:order val="4"/>
          <c:tx>
            <c:strRef>
              <c:f>[acc_vs_M_pascal.xlsx]Sheet1!$F$1</c:f>
              <c:strCache>
                <c:ptCount val="1"/>
                <c:pt idx="0">
                  <c:v>SegNets</c:v>
                </c:pt>
              </c:strCache>
            </c:strRef>
          </c:tx>
          <c:spPr>
            <a:ln w="3810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star"/>
            <c:size val="9"/>
            <c:spPr>
              <a:gradFill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val>
            <c:numRef>
              <c:f>[acc_vs_M_pascal.xlsx]Sheet1!$F$2:$F$11</c:f>
              <c:numCache>
                <c:formatCode>General</c:formatCode>
                <c:ptCount val="10"/>
                <c:pt idx="0">
                  <c:v>0.448184278339513</c:v>
                </c:pt>
                <c:pt idx="1">
                  <c:v>0.472167286184135</c:v>
                </c:pt>
                <c:pt idx="2">
                  <c:v>0.485141992202246</c:v>
                </c:pt>
                <c:pt idx="3">
                  <c:v>0.497130370752023</c:v>
                </c:pt>
                <c:pt idx="4">
                  <c:v>0.505982352972455</c:v>
                </c:pt>
                <c:pt idx="5">
                  <c:v>0.508599577538564</c:v>
                </c:pt>
                <c:pt idx="6">
                  <c:v>0.512658841783469</c:v>
                </c:pt>
                <c:pt idx="7">
                  <c:v>0.515711537667044</c:v>
                </c:pt>
                <c:pt idx="8">
                  <c:v>0.51506450019728</c:v>
                </c:pt>
                <c:pt idx="9">
                  <c:v>0.517642217326738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25113816"/>
        <c:axId val="-2025231688"/>
      </c:lineChart>
      <c:catAx>
        <c:axId val="-20251138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2523168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-2025231688"/>
        <c:scaling>
          <c:orientation val="minMax"/>
          <c:max val="0.61"/>
          <c:min val="0.44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25113816"/>
        <c:crosses val="autoZero"/>
        <c:crossBetween val="midCat"/>
        <c:majorUnit val="0.03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Sheet1!$M$1</c:f>
              <c:strCache>
                <c:ptCount val="1"/>
                <c:pt idx="0">
                  <c:v>ALE Oracle</c:v>
                </c:pt>
              </c:strCache>
            </c:strRef>
          </c:tx>
          <c:marker>
            <c:symbol val="circle"/>
            <c:size val="9"/>
          </c:marker>
          <c:val>
            <c:numRef>
              <c:f>Sheet1!$M$2:$M$11</c:f>
              <c:numCache>
                <c:formatCode>General</c:formatCode>
                <c:ptCount val="10"/>
                <c:pt idx="0">
                  <c:v>0.243</c:v>
                </c:pt>
                <c:pt idx="1">
                  <c:v>0.2838</c:v>
                </c:pt>
                <c:pt idx="2">
                  <c:v>0.3143</c:v>
                </c:pt>
                <c:pt idx="3">
                  <c:v>0.3438</c:v>
                </c:pt>
                <c:pt idx="4">
                  <c:v>0.3637</c:v>
                </c:pt>
                <c:pt idx="5">
                  <c:v>0.3796</c:v>
                </c:pt>
                <c:pt idx="6">
                  <c:v>0.3935</c:v>
                </c:pt>
                <c:pt idx="7">
                  <c:v>0.4009</c:v>
                </c:pt>
                <c:pt idx="8">
                  <c:v>0.415</c:v>
                </c:pt>
                <c:pt idx="9">
                  <c:v>0.423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Sheet1!$N$1</c:f>
              <c:strCache>
                <c:ptCount val="1"/>
                <c:pt idx="0">
                  <c:v>ALE Rerank</c:v>
                </c:pt>
              </c:strCache>
            </c:strRef>
          </c:tx>
          <c:marker>
            <c:symbol val="diamond"/>
            <c:size val="9"/>
          </c:marker>
          <c:val>
            <c:numRef>
              <c:f>Sheet1!$N$2:$N$11</c:f>
              <c:numCache>
                <c:formatCode>General</c:formatCode>
                <c:ptCount val="10"/>
                <c:pt idx="0">
                  <c:v>0.243</c:v>
                </c:pt>
                <c:pt idx="1">
                  <c:v>0.2586</c:v>
                </c:pt>
                <c:pt idx="2">
                  <c:v>0.2667</c:v>
                </c:pt>
                <c:pt idx="3">
                  <c:v>0.2786</c:v>
                </c:pt>
                <c:pt idx="4">
                  <c:v>0.2805</c:v>
                </c:pt>
                <c:pt idx="5">
                  <c:v>0.2852</c:v>
                </c:pt>
                <c:pt idx="6">
                  <c:v>0.2857</c:v>
                </c:pt>
                <c:pt idx="7">
                  <c:v>0.2881</c:v>
                </c:pt>
                <c:pt idx="8">
                  <c:v>0.2942</c:v>
                </c:pt>
                <c:pt idx="9">
                  <c:v>0.2927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05164360"/>
        <c:axId val="1905167368"/>
      </c:lineChart>
      <c:catAx>
        <c:axId val="19051643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905167368"/>
        <c:crosses val="autoZero"/>
        <c:auto val="1"/>
        <c:lblAlgn val="ctr"/>
        <c:lblOffset val="100"/>
        <c:noMultiLvlLbl val="0"/>
      </c:catAx>
      <c:valAx>
        <c:axId val="1905167368"/>
        <c:scaling>
          <c:orientation val="minMax"/>
          <c:max val="0.75"/>
          <c:min val="0.23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905164360"/>
        <c:crossesAt val="1.0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Sheet1!$M$1</c:f>
              <c:strCache>
                <c:ptCount val="1"/>
                <c:pt idx="0">
                  <c:v>ALE Oracle</c:v>
                </c:pt>
              </c:strCache>
            </c:strRef>
          </c:tx>
          <c:marker>
            <c:symbol val="circle"/>
            <c:size val="9"/>
          </c:marker>
          <c:val>
            <c:numRef>
              <c:f>Sheet1!$M$2:$M$11</c:f>
              <c:numCache>
                <c:formatCode>General</c:formatCode>
                <c:ptCount val="10"/>
                <c:pt idx="0">
                  <c:v>0.243</c:v>
                </c:pt>
                <c:pt idx="1">
                  <c:v>0.2838</c:v>
                </c:pt>
                <c:pt idx="2">
                  <c:v>0.3143</c:v>
                </c:pt>
                <c:pt idx="3">
                  <c:v>0.3438</c:v>
                </c:pt>
                <c:pt idx="4">
                  <c:v>0.3637</c:v>
                </c:pt>
                <c:pt idx="5">
                  <c:v>0.3796</c:v>
                </c:pt>
                <c:pt idx="6">
                  <c:v>0.3935</c:v>
                </c:pt>
                <c:pt idx="7">
                  <c:v>0.4009</c:v>
                </c:pt>
                <c:pt idx="8">
                  <c:v>0.415</c:v>
                </c:pt>
                <c:pt idx="9">
                  <c:v>0.423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Sheet1!$N$1</c:f>
              <c:strCache>
                <c:ptCount val="1"/>
                <c:pt idx="0">
                  <c:v>ALE Rerank</c:v>
                </c:pt>
              </c:strCache>
            </c:strRef>
          </c:tx>
          <c:marker>
            <c:symbol val="diamond"/>
            <c:size val="9"/>
          </c:marker>
          <c:val>
            <c:numRef>
              <c:f>Sheet1!$N$2:$N$11</c:f>
              <c:numCache>
                <c:formatCode>General</c:formatCode>
                <c:ptCount val="10"/>
                <c:pt idx="0">
                  <c:v>0.243</c:v>
                </c:pt>
                <c:pt idx="1">
                  <c:v>0.2586</c:v>
                </c:pt>
                <c:pt idx="2">
                  <c:v>0.2667</c:v>
                </c:pt>
                <c:pt idx="3">
                  <c:v>0.2786</c:v>
                </c:pt>
                <c:pt idx="4">
                  <c:v>0.2805</c:v>
                </c:pt>
                <c:pt idx="5">
                  <c:v>0.2852</c:v>
                </c:pt>
                <c:pt idx="6">
                  <c:v>0.2857</c:v>
                </c:pt>
                <c:pt idx="7">
                  <c:v>0.2881</c:v>
                </c:pt>
                <c:pt idx="8">
                  <c:v>0.2942</c:v>
                </c:pt>
                <c:pt idx="9">
                  <c:v>0.2927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Sheet1!$O$1</c:f>
              <c:strCache>
                <c:ptCount val="1"/>
                <c:pt idx="0">
                  <c:v>O2P Oracle</c:v>
                </c:pt>
              </c:strCache>
            </c:strRef>
          </c:tx>
          <c:marker>
            <c:symbol val="circle"/>
            <c:size val="9"/>
          </c:marker>
          <c:val>
            <c:numRef>
              <c:f>Sheet1!$O$2:$O$11</c:f>
              <c:numCache>
                <c:formatCode>General</c:formatCode>
                <c:ptCount val="10"/>
                <c:pt idx="0">
                  <c:v>0.448184278339513</c:v>
                </c:pt>
                <c:pt idx="1">
                  <c:v>0.49473341858817</c:v>
                </c:pt>
                <c:pt idx="2">
                  <c:v>0.522577407864202</c:v>
                </c:pt>
                <c:pt idx="3">
                  <c:v>0.54795703129788</c:v>
                </c:pt>
                <c:pt idx="4">
                  <c:v>0.55976878088741</c:v>
                </c:pt>
                <c:pt idx="5">
                  <c:v>0.567565488676343</c:v>
                </c:pt>
                <c:pt idx="6">
                  <c:v>0.575602026932692</c:v>
                </c:pt>
                <c:pt idx="7">
                  <c:v>0.581552610901271</c:v>
                </c:pt>
                <c:pt idx="8">
                  <c:v>0.591027000246827</c:v>
                </c:pt>
                <c:pt idx="9">
                  <c:v>0.600108616858661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Sheet1!$P$1</c:f>
              <c:strCache>
                <c:ptCount val="1"/>
                <c:pt idx="0">
                  <c:v>O2P Rerank</c:v>
                </c:pt>
              </c:strCache>
            </c:strRef>
          </c:tx>
          <c:spPr>
            <a:ln>
              <a:solidFill>
                <a:srgbClr val="C0504D"/>
              </a:solidFill>
            </a:ln>
          </c:spPr>
          <c:marker>
            <c:symbol val="diamond"/>
            <c:size val="9"/>
            <c:spPr>
              <a:solidFill>
                <a:srgbClr val="C0504D"/>
              </a:solidFill>
              <a:ln>
                <a:solidFill>
                  <a:srgbClr val="C0504D"/>
                </a:solidFill>
              </a:ln>
            </c:spPr>
          </c:marker>
          <c:val>
            <c:numRef>
              <c:f>Sheet1!$P$2:$P$11</c:f>
              <c:numCache>
                <c:formatCode>General</c:formatCode>
                <c:ptCount val="10"/>
                <c:pt idx="0">
                  <c:v>0.448184278</c:v>
                </c:pt>
                <c:pt idx="1">
                  <c:v>0.472167286</c:v>
                </c:pt>
                <c:pt idx="2">
                  <c:v>0.485141992</c:v>
                </c:pt>
                <c:pt idx="3">
                  <c:v>0.497130371</c:v>
                </c:pt>
                <c:pt idx="4">
                  <c:v>0.505982353</c:v>
                </c:pt>
                <c:pt idx="5">
                  <c:v>0.508599578</c:v>
                </c:pt>
                <c:pt idx="6">
                  <c:v>0.512658842</c:v>
                </c:pt>
                <c:pt idx="7">
                  <c:v>0.515711538</c:v>
                </c:pt>
                <c:pt idx="8">
                  <c:v>0.5150645</c:v>
                </c:pt>
                <c:pt idx="9">
                  <c:v>0.517642217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92105336"/>
        <c:axId val="1888573208"/>
      </c:lineChart>
      <c:catAx>
        <c:axId val="18921053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888573208"/>
        <c:crosses val="autoZero"/>
        <c:auto val="1"/>
        <c:lblAlgn val="ctr"/>
        <c:lblOffset val="100"/>
        <c:noMultiLvlLbl val="0"/>
      </c:catAx>
      <c:valAx>
        <c:axId val="1888573208"/>
        <c:scaling>
          <c:orientation val="minMax"/>
          <c:max val="0.75"/>
          <c:min val="0.23"/>
        </c:scaling>
        <c:delete val="0"/>
        <c:axPos val="l"/>
        <c:majorGridlines>
          <c:spPr>
            <a:ln>
              <a:solidFill>
                <a:sysClr val="window" lastClr="FFFFFF">
                  <a:lumMod val="75000"/>
                </a:sysClr>
              </a:solidFill>
            </a:ln>
          </c:spPr>
        </c:majorGridlines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892105336"/>
        <c:crossesAt val="1.0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Sheet1!$M$1</c:f>
              <c:strCache>
                <c:ptCount val="1"/>
                <c:pt idx="0">
                  <c:v>ALE Oracle</c:v>
                </c:pt>
              </c:strCache>
            </c:strRef>
          </c:tx>
          <c:marker>
            <c:symbol val="circle"/>
            <c:size val="9"/>
          </c:marker>
          <c:val>
            <c:numRef>
              <c:f>Sheet1!$M$2:$M$11</c:f>
              <c:numCache>
                <c:formatCode>General</c:formatCode>
                <c:ptCount val="10"/>
                <c:pt idx="0">
                  <c:v>0.243</c:v>
                </c:pt>
                <c:pt idx="1">
                  <c:v>0.2838</c:v>
                </c:pt>
                <c:pt idx="2">
                  <c:v>0.3143</c:v>
                </c:pt>
                <c:pt idx="3">
                  <c:v>0.3438</c:v>
                </c:pt>
                <c:pt idx="4">
                  <c:v>0.3637</c:v>
                </c:pt>
                <c:pt idx="5">
                  <c:v>0.3796</c:v>
                </c:pt>
                <c:pt idx="6">
                  <c:v>0.3935</c:v>
                </c:pt>
                <c:pt idx="7">
                  <c:v>0.4009</c:v>
                </c:pt>
                <c:pt idx="8">
                  <c:v>0.415</c:v>
                </c:pt>
                <c:pt idx="9">
                  <c:v>0.423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Sheet1!$N$1</c:f>
              <c:strCache>
                <c:ptCount val="1"/>
                <c:pt idx="0">
                  <c:v>ALE Rerank</c:v>
                </c:pt>
              </c:strCache>
            </c:strRef>
          </c:tx>
          <c:marker>
            <c:symbol val="diamond"/>
            <c:size val="9"/>
          </c:marker>
          <c:val>
            <c:numRef>
              <c:f>Sheet1!$N$2:$N$11</c:f>
              <c:numCache>
                <c:formatCode>General</c:formatCode>
                <c:ptCount val="10"/>
                <c:pt idx="0">
                  <c:v>0.243</c:v>
                </c:pt>
                <c:pt idx="1">
                  <c:v>0.2586</c:v>
                </c:pt>
                <c:pt idx="2">
                  <c:v>0.2667</c:v>
                </c:pt>
                <c:pt idx="3">
                  <c:v>0.2786</c:v>
                </c:pt>
                <c:pt idx="4">
                  <c:v>0.2805</c:v>
                </c:pt>
                <c:pt idx="5">
                  <c:v>0.2852</c:v>
                </c:pt>
                <c:pt idx="6">
                  <c:v>0.2857</c:v>
                </c:pt>
                <c:pt idx="7">
                  <c:v>0.2881</c:v>
                </c:pt>
                <c:pt idx="8">
                  <c:v>0.2942</c:v>
                </c:pt>
                <c:pt idx="9">
                  <c:v>0.2927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Sheet1!$O$1</c:f>
              <c:strCache>
                <c:ptCount val="1"/>
                <c:pt idx="0">
                  <c:v>O2P Oracle</c:v>
                </c:pt>
              </c:strCache>
            </c:strRef>
          </c:tx>
          <c:marker>
            <c:symbol val="circle"/>
            <c:size val="9"/>
          </c:marker>
          <c:val>
            <c:numRef>
              <c:f>Sheet1!$O$2:$O$11</c:f>
              <c:numCache>
                <c:formatCode>General</c:formatCode>
                <c:ptCount val="10"/>
                <c:pt idx="0">
                  <c:v>0.448184278339513</c:v>
                </c:pt>
                <c:pt idx="1">
                  <c:v>0.49473341858817</c:v>
                </c:pt>
                <c:pt idx="2">
                  <c:v>0.522577407864202</c:v>
                </c:pt>
                <c:pt idx="3">
                  <c:v>0.54795703129788</c:v>
                </c:pt>
                <c:pt idx="4">
                  <c:v>0.55976878088741</c:v>
                </c:pt>
                <c:pt idx="5">
                  <c:v>0.567565488676343</c:v>
                </c:pt>
                <c:pt idx="6">
                  <c:v>0.575602026932692</c:v>
                </c:pt>
                <c:pt idx="7">
                  <c:v>0.581552610901271</c:v>
                </c:pt>
                <c:pt idx="8">
                  <c:v>0.591027000246827</c:v>
                </c:pt>
                <c:pt idx="9">
                  <c:v>0.600108616858661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Sheet1!$P$1</c:f>
              <c:strCache>
                <c:ptCount val="1"/>
                <c:pt idx="0">
                  <c:v>O2P Rerank</c:v>
                </c:pt>
              </c:strCache>
            </c:strRef>
          </c:tx>
          <c:spPr>
            <a:ln>
              <a:solidFill>
                <a:srgbClr val="C0504D"/>
              </a:solidFill>
            </a:ln>
          </c:spPr>
          <c:marker>
            <c:symbol val="diamond"/>
            <c:size val="9"/>
            <c:spPr>
              <a:solidFill>
                <a:srgbClr val="C0504D"/>
              </a:solidFill>
              <a:ln>
                <a:solidFill>
                  <a:srgbClr val="C0504D"/>
                </a:solidFill>
              </a:ln>
            </c:spPr>
          </c:marker>
          <c:val>
            <c:numRef>
              <c:f>Sheet1!$P$2:$P$11</c:f>
              <c:numCache>
                <c:formatCode>General</c:formatCode>
                <c:ptCount val="10"/>
                <c:pt idx="0">
                  <c:v>0.448184278</c:v>
                </c:pt>
                <c:pt idx="1">
                  <c:v>0.472167286</c:v>
                </c:pt>
                <c:pt idx="2">
                  <c:v>0.485141992</c:v>
                </c:pt>
                <c:pt idx="3">
                  <c:v>0.497130371</c:v>
                </c:pt>
                <c:pt idx="4">
                  <c:v>0.505982353</c:v>
                </c:pt>
                <c:pt idx="5">
                  <c:v>0.508599578</c:v>
                </c:pt>
                <c:pt idx="6">
                  <c:v>0.512658842</c:v>
                </c:pt>
                <c:pt idx="7">
                  <c:v>0.515711538</c:v>
                </c:pt>
                <c:pt idx="8">
                  <c:v>0.5150645</c:v>
                </c:pt>
                <c:pt idx="9">
                  <c:v>0.517642217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05018440"/>
        <c:axId val="1905023080"/>
      </c:lineChart>
      <c:catAx>
        <c:axId val="19050184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905023080"/>
        <c:crosses val="autoZero"/>
        <c:auto val="1"/>
        <c:lblAlgn val="ctr"/>
        <c:lblOffset val="100"/>
        <c:noMultiLvlLbl val="0"/>
      </c:catAx>
      <c:valAx>
        <c:axId val="1905023080"/>
        <c:scaling>
          <c:orientation val="minMax"/>
          <c:max val="0.75"/>
          <c:min val="0.23"/>
        </c:scaling>
        <c:delete val="0"/>
        <c:axPos val="l"/>
        <c:majorGridlines>
          <c:spPr>
            <a:ln>
              <a:solidFill>
                <a:sysClr val="window" lastClr="FFFFFF">
                  <a:lumMod val="75000"/>
                </a:sysClr>
              </a:solidFill>
            </a:ln>
          </c:spPr>
        </c:majorGridlines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905018440"/>
        <c:crossesAt val="1.0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[Workbook2]Sheet1!$B$1</c:f>
              <c:strCache>
                <c:ptCount val="1"/>
                <c:pt idx="0">
                  <c:v>Random</c:v>
                </c:pt>
              </c:strCache>
            </c:strRef>
          </c:tx>
          <c:cat>
            <c:numRef>
              <c:f>[Workbook2]Sheet1!$A$2:$A$24</c:f>
              <c:numCache>
                <c:formatCode>General</c:formatCode>
                <c:ptCount val="23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12.0</c:v>
                </c:pt>
                <c:pt idx="11">
                  <c:v>14.0</c:v>
                </c:pt>
                <c:pt idx="12">
                  <c:v>16.0</c:v>
                </c:pt>
                <c:pt idx="13">
                  <c:v>18.0</c:v>
                </c:pt>
                <c:pt idx="14">
                  <c:v>20.0</c:v>
                </c:pt>
                <c:pt idx="15">
                  <c:v>25.0</c:v>
                </c:pt>
                <c:pt idx="16">
                  <c:v>30.0</c:v>
                </c:pt>
                <c:pt idx="17">
                  <c:v>35.0</c:v>
                </c:pt>
                <c:pt idx="18">
                  <c:v>40.0</c:v>
                </c:pt>
                <c:pt idx="19">
                  <c:v>45.0</c:v>
                </c:pt>
                <c:pt idx="20">
                  <c:v>50.0</c:v>
                </c:pt>
                <c:pt idx="21">
                  <c:v>55.0</c:v>
                </c:pt>
                <c:pt idx="22">
                  <c:v>60.0</c:v>
                </c:pt>
              </c:numCache>
            </c:numRef>
          </c:cat>
          <c:val>
            <c:numRef>
              <c:f>[Workbook2]Sheet1!$B$2:$B$24</c:f>
              <c:numCache>
                <c:formatCode>General</c:formatCode>
                <c:ptCount val="23"/>
                <c:pt idx="0">
                  <c:v>0.5581</c:v>
                </c:pt>
                <c:pt idx="1">
                  <c:v>0.6072</c:v>
                </c:pt>
                <c:pt idx="2">
                  <c:v>0.6134</c:v>
                </c:pt>
                <c:pt idx="3">
                  <c:v>0.6125</c:v>
                </c:pt>
                <c:pt idx="4">
                  <c:v>0.5928</c:v>
                </c:pt>
                <c:pt idx="5">
                  <c:v>0.6077</c:v>
                </c:pt>
                <c:pt idx="6">
                  <c:v>0.6565</c:v>
                </c:pt>
                <c:pt idx="7">
                  <c:v>0.6588</c:v>
                </c:pt>
                <c:pt idx="8">
                  <c:v>0.6801</c:v>
                </c:pt>
                <c:pt idx="9">
                  <c:v>0.6838</c:v>
                </c:pt>
                <c:pt idx="10">
                  <c:v>0.6831</c:v>
                </c:pt>
                <c:pt idx="11">
                  <c:v>0.6835</c:v>
                </c:pt>
                <c:pt idx="12">
                  <c:v>0.6817</c:v>
                </c:pt>
                <c:pt idx="13">
                  <c:v>0.6823</c:v>
                </c:pt>
                <c:pt idx="14">
                  <c:v>0.6894</c:v>
                </c:pt>
                <c:pt idx="15">
                  <c:v>0.687</c:v>
                </c:pt>
                <c:pt idx="16">
                  <c:v>0.6895</c:v>
                </c:pt>
                <c:pt idx="17">
                  <c:v>0.6875</c:v>
                </c:pt>
                <c:pt idx="18">
                  <c:v>0.6897</c:v>
                </c:pt>
                <c:pt idx="19">
                  <c:v>0.6883</c:v>
                </c:pt>
                <c:pt idx="20">
                  <c:v>0.6909</c:v>
                </c:pt>
                <c:pt idx="21">
                  <c:v>0.6901</c:v>
                </c:pt>
                <c:pt idx="22">
                  <c:v>0.6868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[Workbook2]Sheet1!$C$1</c:f>
              <c:strCache>
                <c:ptCount val="1"/>
                <c:pt idx="0">
                  <c:v>Gibbs</c:v>
                </c:pt>
              </c:strCache>
            </c:strRef>
          </c:tx>
          <c:spPr>
            <a:ln w="50800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diamond"/>
            <c:size val="11"/>
            <c:spPr>
              <a:gradFill rotWithShape="1">
                <a:gsLst>
                  <a:gs pos="0">
                    <a:schemeClr val="accent3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3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cat>
            <c:numRef>
              <c:f>[Workbook2]Sheet1!$A$2:$A$24</c:f>
              <c:numCache>
                <c:formatCode>General</c:formatCode>
                <c:ptCount val="23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12.0</c:v>
                </c:pt>
                <c:pt idx="11">
                  <c:v>14.0</c:v>
                </c:pt>
                <c:pt idx="12">
                  <c:v>16.0</c:v>
                </c:pt>
                <c:pt idx="13">
                  <c:v>18.0</c:v>
                </c:pt>
                <c:pt idx="14">
                  <c:v>20.0</c:v>
                </c:pt>
                <c:pt idx="15">
                  <c:v>25.0</c:v>
                </c:pt>
                <c:pt idx="16">
                  <c:v>30.0</c:v>
                </c:pt>
                <c:pt idx="17">
                  <c:v>35.0</c:v>
                </c:pt>
                <c:pt idx="18">
                  <c:v>40.0</c:v>
                </c:pt>
                <c:pt idx="19">
                  <c:v>45.0</c:v>
                </c:pt>
                <c:pt idx="20">
                  <c:v>50.0</c:v>
                </c:pt>
                <c:pt idx="21">
                  <c:v>55.0</c:v>
                </c:pt>
                <c:pt idx="22">
                  <c:v>60.0</c:v>
                </c:pt>
              </c:numCache>
            </c:numRef>
          </c:cat>
          <c:val>
            <c:numRef>
              <c:f>[Workbook2]Sheet1!$C$2:$C$24</c:f>
              <c:numCache>
                <c:formatCode>General</c:formatCode>
                <c:ptCount val="23"/>
                <c:pt idx="0">
                  <c:v>0.5581</c:v>
                </c:pt>
                <c:pt idx="1">
                  <c:v>0.6008</c:v>
                </c:pt>
                <c:pt idx="2">
                  <c:v>0.607</c:v>
                </c:pt>
                <c:pt idx="3">
                  <c:v>0.6212</c:v>
                </c:pt>
                <c:pt idx="4">
                  <c:v>0.6559</c:v>
                </c:pt>
                <c:pt idx="5">
                  <c:v>0.654</c:v>
                </c:pt>
                <c:pt idx="6">
                  <c:v>0.655</c:v>
                </c:pt>
                <c:pt idx="7">
                  <c:v>0.6653</c:v>
                </c:pt>
                <c:pt idx="8">
                  <c:v>0.6751</c:v>
                </c:pt>
                <c:pt idx="9">
                  <c:v>0.6699</c:v>
                </c:pt>
                <c:pt idx="10">
                  <c:v>0.6769</c:v>
                </c:pt>
                <c:pt idx="11">
                  <c:v>0.6748</c:v>
                </c:pt>
                <c:pt idx="12">
                  <c:v>0.6828</c:v>
                </c:pt>
                <c:pt idx="13">
                  <c:v>0.6848</c:v>
                </c:pt>
                <c:pt idx="14">
                  <c:v>0.6899</c:v>
                </c:pt>
                <c:pt idx="15">
                  <c:v>0.6913</c:v>
                </c:pt>
                <c:pt idx="16">
                  <c:v>0.6938</c:v>
                </c:pt>
                <c:pt idx="17">
                  <c:v>0.6948</c:v>
                </c:pt>
                <c:pt idx="18">
                  <c:v>0.6903</c:v>
                </c:pt>
                <c:pt idx="19">
                  <c:v>0.6941</c:v>
                </c:pt>
                <c:pt idx="20">
                  <c:v>0.6938</c:v>
                </c:pt>
                <c:pt idx="21">
                  <c:v>0.6941</c:v>
                </c:pt>
                <c:pt idx="22">
                  <c:v>0.6994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[Workbook2]Sheet1!$D$1</c:f>
              <c:strCache>
                <c:ptCount val="1"/>
                <c:pt idx="0">
                  <c:v>DivMBest</c:v>
                </c:pt>
              </c:strCache>
            </c:strRef>
          </c:tx>
          <c:spPr>
            <a:ln w="5080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triangle"/>
            <c:size val="11"/>
            <c:spPr>
              <a:gradFill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cat>
            <c:numRef>
              <c:f>[Workbook2]Sheet1!$A$2:$A$24</c:f>
              <c:numCache>
                <c:formatCode>General</c:formatCode>
                <c:ptCount val="23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12.0</c:v>
                </c:pt>
                <c:pt idx="11">
                  <c:v>14.0</c:v>
                </c:pt>
                <c:pt idx="12">
                  <c:v>16.0</c:v>
                </c:pt>
                <c:pt idx="13">
                  <c:v>18.0</c:v>
                </c:pt>
                <c:pt idx="14">
                  <c:v>20.0</c:v>
                </c:pt>
                <c:pt idx="15">
                  <c:v>25.0</c:v>
                </c:pt>
                <c:pt idx="16">
                  <c:v>30.0</c:v>
                </c:pt>
                <c:pt idx="17">
                  <c:v>35.0</c:v>
                </c:pt>
                <c:pt idx="18">
                  <c:v>40.0</c:v>
                </c:pt>
                <c:pt idx="19">
                  <c:v>45.0</c:v>
                </c:pt>
                <c:pt idx="20">
                  <c:v>50.0</c:v>
                </c:pt>
                <c:pt idx="21">
                  <c:v>55.0</c:v>
                </c:pt>
                <c:pt idx="22">
                  <c:v>60.0</c:v>
                </c:pt>
              </c:numCache>
            </c:numRef>
          </c:cat>
          <c:val>
            <c:numRef>
              <c:f>[Workbook2]Sheet1!$D$2:$D$24</c:f>
              <c:numCache>
                <c:formatCode>General</c:formatCode>
                <c:ptCount val="23"/>
                <c:pt idx="0">
                  <c:v>0.5581</c:v>
                </c:pt>
                <c:pt idx="1">
                  <c:v>0.6171</c:v>
                </c:pt>
                <c:pt idx="2">
                  <c:v>0.6629</c:v>
                </c:pt>
                <c:pt idx="3">
                  <c:v>0.6658</c:v>
                </c:pt>
                <c:pt idx="4">
                  <c:v>0.6796</c:v>
                </c:pt>
                <c:pt idx="5">
                  <c:v>0.7028</c:v>
                </c:pt>
                <c:pt idx="6">
                  <c:v>0.7033</c:v>
                </c:pt>
                <c:pt idx="7">
                  <c:v>0.7086</c:v>
                </c:pt>
                <c:pt idx="8">
                  <c:v>0.7087</c:v>
                </c:pt>
                <c:pt idx="9">
                  <c:v>0.7147</c:v>
                </c:pt>
                <c:pt idx="10">
                  <c:v>0.7181</c:v>
                </c:pt>
                <c:pt idx="11">
                  <c:v>0.7149</c:v>
                </c:pt>
                <c:pt idx="12">
                  <c:v>0.7159</c:v>
                </c:pt>
                <c:pt idx="13">
                  <c:v>0.7126</c:v>
                </c:pt>
                <c:pt idx="14">
                  <c:v>0.7123</c:v>
                </c:pt>
                <c:pt idx="15">
                  <c:v>0.7145</c:v>
                </c:pt>
                <c:pt idx="16">
                  <c:v>0.7135</c:v>
                </c:pt>
                <c:pt idx="17">
                  <c:v>0.7162</c:v>
                </c:pt>
                <c:pt idx="18">
                  <c:v>0.7166</c:v>
                </c:pt>
                <c:pt idx="19">
                  <c:v>0.7148</c:v>
                </c:pt>
                <c:pt idx="20">
                  <c:v>0.7121</c:v>
                </c:pt>
                <c:pt idx="21">
                  <c:v>0.7117</c:v>
                </c:pt>
                <c:pt idx="22">
                  <c:v>0.7147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34679288"/>
        <c:axId val="-2045186584"/>
      </c:lineChart>
      <c:catAx>
        <c:axId val="1834679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45186584"/>
        <c:crosses val="autoZero"/>
        <c:auto val="1"/>
        <c:lblAlgn val="ctr"/>
        <c:lblOffset val="100"/>
        <c:tickLblSkip val="3"/>
        <c:tickMarkSkip val="1"/>
        <c:noMultiLvlLbl val="0"/>
      </c:catAx>
      <c:valAx>
        <c:axId val="-2045186584"/>
        <c:scaling>
          <c:orientation val="minMax"/>
          <c:max val="0.72"/>
          <c:min val="0.55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834679288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1000-best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Sheet1!$A$2:$A$8</c:f>
              <c:strCache>
                <c:ptCount val="7"/>
                <c:pt idx="0">
                  <c:v>MAP Baseline</c:v>
                </c:pt>
                <c:pt idx="1">
                  <c:v>Reranking</c:v>
                </c:pt>
                <c:pt idx="2">
                  <c:v>+ IBM Model 1</c:v>
                </c:pt>
                <c:pt idx="3">
                  <c:v>+ Large LM, Syntactic LM</c:v>
                </c:pt>
                <c:pt idx="4">
                  <c:v>+ Verbs, Good/Bad LMs</c:v>
                </c:pt>
                <c:pt idx="5">
                  <c:v>+ Google 5-Grams</c:v>
                </c:pt>
                <c:pt idx="6">
                  <c:v>+ Word Cluster LMs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1">
                  <c:v>50.5</c:v>
                </c:pt>
                <c:pt idx="2">
                  <c:v>50.3</c:v>
                </c:pt>
                <c:pt idx="3">
                  <c:v>50.5</c:v>
                </c:pt>
                <c:pt idx="4">
                  <c:v>50.4</c:v>
                </c:pt>
                <c:pt idx="5">
                  <c:v>50.7</c:v>
                </c:pt>
                <c:pt idx="6">
                  <c:v>51.2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diverse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strRef>
              <c:f>Sheet1!$A$2:$A$8</c:f>
              <c:strCache>
                <c:ptCount val="7"/>
                <c:pt idx="0">
                  <c:v>MAP Baseline</c:v>
                </c:pt>
                <c:pt idx="1">
                  <c:v>Reranking</c:v>
                </c:pt>
                <c:pt idx="2">
                  <c:v>+ IBM Model 1</c:v>
                </c:pt>
                <c:pt idx="3">
                  <c:v>+ Large LM, Syntactic LM</c:v>
                </c:pt>
                <c:pt idx="4">
                  <c:v>+ Verbs, Good/Bad LMs</c:v>
                </c:pt>
                <c:pt idx="5">
                  <c:v>+ Google 5-Grams</c:v>
                </c:pt>
                <c:pt idx="6">
                  <c:v>+ Word Cluster LMs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1">
                  <c:v>50.7</c:v>
                </c:pt>
                <c:pt idx="2">
                  <c:v>50.8</c:v>
                </c:pt>
                <c:pt idx="3">
                  <c:v>51.1</c:v>
                </c:pt>
                <c:pt idx="4">
                  <c:v>51.3</c:v>
                </c:pt>
                <c:pt idx="5">
                  <c:v>51.3</c:v>
                </c:pt>
                <c:pt idx="6">
                  <c:v>51.8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1799653064"/>
        <c:axId val="-2039347752"/>
      </c:barChart>
      <c:catAx>
        <c:axId val="17996530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latin typeface="Gill Sans"/>
              </a:defRPr>
            </a:pPr>
            <a:endParaRPr lang="en-US"/>
          </a:p>
        </c:txPr>
        <c:crossAx val="-2039347752"/>
        <c:crosses val="autoZero"/>
        <c:auto val="1"/>
        <c:lblAlgn val="ctr"/>
        <c:lblOffset val="100"/>
        <c:noMultiLvlLbl val="0"/>
      </c:catAx>
      <c:valAx>
        <c:axId val="-2039347752"/>
        <c:scaling>
          <c:orientation val="minMax"/>
          <c:max val="52.0"/>
          <c:min val="49.5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>
                <a:latin typeface="Gill Sans"/>
              </a:defRPr>
            </a:pPr>
            <a:endParaRPr lang="en-US"/>
          </a:p>
        </c:txPr>
        <c:crossAx val="17996530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41112933799942"/>
          <c:y val="0.288907884802071"/>
          <c:w val="0.152714226693885"/>
          <c:h val="0.129946787473484"/>
        </c:manualLayout>
      </c:layout>
      <c:overlay val="0"/>
      <c:txPr>
        <a:bodyPr/>
        <a:lstStyle/>
        <a:p>
          <a:pPr>
            <a:defRPr>
              <a:latin typeface="Gill Sans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3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3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5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5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invertIfNegative val="0"/>
            <c:bubble3D val="0"/>
            <c:spPr>
              <a:gradFill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cat>
            <c:strRef>
              <c:f>Sheet1!$G$39:$G$42</c:f>
              <c:strCache>
                <c:ptCount val="4"/>
                <c:pt idx="0">
                  <c:v>MAP</c:v>
                </c:pt>
                <c:pt idx="1">
                  <c:v>M-Best-MAP</c:v>
                </c:pt>
                <c:pt idx="2">
                  <c:v>Confidence</c:v>
                </c:pt>
                <c:pt idx="3">
                  <c:v>DivMBest</c:v>
                </c:pt>
              </c:strCache>
            </c:strRef>
          </c:cat>
          <c:val>
            <c:numRef>
              <c:f>Sheet1!$H$39:$H$42</c:f>
              <c:numCache>
                <c:formatCode>0.00%</c:formatCode>
                <c:ptCount val="4"/>
                <c:pt idx="0">
                  <c:v>0.91542</c:v>
                </c:pt>
                <c:pt idx="1">
                  <c:v>0.9159</c:v>
                </c:pt>
                <c:pt idx="2">
                  <c:v>0.9317</c:v>
                </c:pt>
                <c:pt idx="3">
                  <c:v>0.9516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17042120"/>
        <c:axId val="1817043464"/>
      </c:barChart>
      <c:catAx>
        <c:axId val="18170421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817043464"/>
        <c:crosses val="autoZero"/>
        <c:auto val="1"/>
        <c:lblAlgn val="ctr"/>
        <c:lblOffset val="100"/>
        <c:noMultiLvlLbl val="0"/>
      </c:catAx>
      <c:valAx>
        <c:axId val="1817043464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8170421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Sheet1!$H$1</c:f>
              <c:strCache>
                <c:ptCount val="1"/>
                <c:pt idx="0">
                  <c:v>Baseline</c:v>
                </c:pt>
              </c:strCache>
            </c:strRef>
          </c:tx>
          <c:spPr>
            <a:ln w="38100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pPr>
              <a:gradFill rotWithShape="1"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 w="12700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xVal>
            <c:numRef>
              <c:f>Sheet1!$G$2:$G$32</c:f>
              <c:numCache>
                <c:formatCode>General</c:formatCode>
                <c:ptCount val="31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  <c:pt idx="4">
                  <c:v>7.0</c:v>
                </c:pt>
                <c:pt idx="5">
                  <c:v>10.0</c:v>
                </c:pt>
                <c:pt idx="6">
                  <c:v>13.0</c:v>
                </c:pt>
                <c:pt idx="7">
                  <c:v>16.0</c:v>
                </c:pt>
                <c:pt idx="8">
                  <c:v>20.0</c:v>
                </c:pt>
                <c:pt idx="9">
                  <c:v>24.0</c:v>
                </c:pt>
                <c:pt idx="10">
                  <c:v>28.0</c:v>
                </c:pt>
                <c:pt idx="11">
                  <c:v>32.0</c:v>
                </c:pt>
                <c:pt idx="12">
                  <c:v>36.0</c:v>
                </c:pt>
                <c:pt idx="13">
                  <c:v>40.0</c:v>
                </c:pt>
                <c:pt idx="14">
                  <c:v>45.0</c:v>
                </c:pt>
                <c:pt idx="15">
                  <c:v>50.0</c:v>
                </c:pt>
                <c:pt idx="16">
                  <c:v>60.0</c:v>
                </c:pt>
                <c:pt idx="17">
                  <c:v>70.0</c:v>
                </c:pt>
                <c:pt idx="18">
                  <c:v>80.0</c:v>
                </c:pt>
                <c:pt idx="19">
                  <c:v>90.0</c:v>
                </c:pt>
                <c:pt idx="20">
                  <c:v>100.0</c:v>
                </c:pt>
                <c:pt idx="21">
                  <c:v>120.0</c:v>
                </c:pt>
                <c:pt idx="22">
                  <c:v>140.0</c:v>
                </c:pt>
                <c:pt idx="23">
                  <c:v>160.0</c:v>
                </c:pt>
                <c:pt idx="24">
                  <c:v>180.0</c:v>
                </c:pt>
                <c:pt idx="25">
                  <c:v>200.0</c:v>
                </c:pt>
                <c:pt idx="26">
                  <c:v>220.0</c:v>
                </c:pt>
                <c:pt idx="27">
                  <c:v>240.0</c:v>
                </c:pt>
                <c:pt idx="28">
                  <c:v>260.0</c:v>
                </c:pt>
                <c:pt idx="29">
                  <c:v>280.0</c:v>
                </c:pt>
                <c:pt idx="30">
                  <c:v>300.0</c:v>
                </c:pt>
              </c:numCache>
            </c:numRef>
          </c:xVal>
          <c:yVal>
            <c:numRef>
              <c:f>Sheet1!$H$2:$H$32</c:f>
              <c:numCache>
                <c:formatCode>0.00%</c:formatCode>
                <c:ptCount val="31"/>
                <c:pt idx="0">
                  <c:v>0.515</c:v>
                </c:pt>
                <c:pt idx="1">
                  <c:v>0.53</c:v>
                </c:pt>
                <c:pt idx="2">
                  <c:v>0.525</c:v>
                </c:pt>
                <c:pt idx="3">
                  <c:v>0.53</c:v>
                </c:pt>
                <c:pt idx="4">
                  <c:v>0.535</c:v>
                </c:pt>
                <c:pt idx="5">
                  <c:v>0.55</c:v>
                </c:pt>
                <c:pt idx="6">
                  <c:v>0.555</c:v>
                </c:pt>
                <c:pt idx="7">
                  <c:v>0.545</c:v>
                </c:pt>
                <c:pt idx="8">
                  <c:v>0.55</c:v>
                </c:pt>
                <c:pt idx="9">
                  <c:v>0.525</c:v>
                </c:pt>
                <c:pt idx="10">
                  <c:v>0.525</c:v>
                </c:pt>
                <c:pt idx="11">
                  <c:v>0.525</c:v>
                </c:pt>
                <c:pt idx="12">
                  <c:v>0.525</c:v>
                </c:pt>
                <c:pt idx="13">
                  <c:v>0.55</c:v>
                </c:pt>
                <c:pt idx="14">
                  <c:v>0.55</c:v>
                </c:pt>
                <c:pt idx="15">
                  <c:v>0.55</c:v>
                </c:pt>
                <c:pt idx="16">
                  <c:v>0.525</c:v>
                </c:pt>
                <c:pt idx="17">
                  <c:v>0.525</c:v>
                </c:pt>
                <c:pt idx="18">
                  <c:v>0.525</c:v>
                </c:pt>
                <c:pt idx="19">
                  <c:v>0.53</c:v>
                </c:pt>
                <c:pt idx="20">
                  <c:v>0.53</c:v>
                </c:pt>
                <c:pt idx="21">
                  <c:v>0.53</c:v>
                </c:pt>
                <c:pt idx="22">
                  <c:v>0.53</c:v>
                </c:pt>
                <c:pt idx="23">
                  <c:v>0.53</c:v>
                </c:pt>
                <c:pt idx="24">
                  <c:v>0.53</c:v>
                </c:pt>
                <c:pt idx="25">
                  <c:v>0.53</c:v>
                </c:pt>
                <c:pt idx="26">
                  <c:v>0.525</c:v>
                </c:pt>
                <c:pt idx="27">
                  <c:v>0.525</c:v>
                </c:pt>
                <c:pt idx="28">
                  <c:v>0.525</c:v>
                </c:pt>
                <c:pt idx="29">
                  <c:v>0.525</c:v>
                </c:pt>
                <c:pt idx="30">
                  <c:v>0.525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Sheet1!$I$1</c:f>
              <c:strCache>
                <c:ptCount val="1"/>
                <c:pt idx="0">
                  <c:v>Nbest</c:v>
                </c:pt>
              </c:strCache>
            </c:strRef>
          </c:tx>
          <c:spPr>
            <a:ln w="38100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pPr>
              <a:gradFill rotWithShape="1">
                <a:gsLst>
                  <a:gs pos="0">
                    <a:schemeClr val="accent3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3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xVal>
            <c:numRef>
              <c:f>Sheet1!$G$2:$G$32</c:f>
              <c:numCache>
                <c:formatCode>General</c:formatCode>
                <c:ptCount val="31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  <c:pt idx="4">
                  <c:v>7.0</c:v>
                </c:pt>
                <c:pt idx="5">
                  <c:v>10.0</c:v>
                </c:pt>
                <c:pt idx="6">
                  <c:v>13.0</c:v>
                </c:pt>
                <c:pt idx="7">
                  <c:v>16.0</c:v>
                </c:pt>
                <c:pt idx="8">
                  <c:v>20.0</c:v>
                </c:pt>
                <c:pt idx="9">
                  <c:v>24.0</c:v>
                </c:pt>
                <c:pt idx="10">
                  <c:v>28.0</c:v>
                </c:pt>
                <c:pt idx="11">
                  <c:v>32.0</c:v>
                </c:pt>
                <c:pt idx="12">
                  <c:v>36.0</c:v>
                </c:pt>
                <c:pt idx="13">
                  <c:v>40.0</c:v>
                </c:pt>
                <c:pt idx="14">
                  <c:v>45.0</c:v>
                </c:pt>
                <c:pt idx="15">
                  <c:v>50.0</c:v>
                </c:pt>
                <c:pt idx="16">
                  <c:v>60.0</c:v>
                </c:pt>
                <c:pt idx="17">
                  <c:v>70.0</c:v>
                </c:pt>
                <c:pt idx="18">
                  <c:v>80.0</c:v>
                </c:pt>
                <c:pt idx="19">
                  <c:v>90.0</c:v>
                </c:pt>
                <c:pt idx="20">
                  <c:v>100.0</c:v>
                </c:pt>
                <c:pt idx="21">
                  <c:v>120.0</c:v>
                </c:pt>
                <c:pt idx="22">
                  <c:v>140.0</c:v>
                </c:pt>
                <c:pt idx="23">
                  <c:v>160.0</c:v>
                </c:pt>
                <c:pt idx="24">
                  <c:v>180.0</c:v>
                </c:pt>
                <c:pt idx="25">
                  <c:v>200.0</c:v>
                </c:pt>
                <c:pt idx="26">
                  <c:v>220.0</c:v>
                </c:pt>
                <c:pt idx="27">
                  <c:v>240.0</c:v>
                </c:pt>
                <c:pt idx="28">
                  <c:v>260.0</c:v>
                </c:pt>
                <c:pt idx="29">
                  <c:v>280.0</c:v>
                </c:pt>
                <c:pt idx="30">
                  <c:v>300.0</c:v>
                </c:pt>
              </c:numCache>
            </c:numRef>
          </c:xVal>
          <c:yVal>
            <c:numRef>
              <c:f>Sheet1!$I$2:$I$32</c:f>
              <c:numCache>
                <c:formatCode>0.00%</c:formatCode>
                <c:ptCount val="31"/>
                <c:pt idx="0">
                  <c:v>0.515</c:v>
                </c:pt>
                <c:pt idx="1">
                  <c:v>0.56</c:v>
                </c:pt>
                <c:pt idx="2">
                  <c:v>0.565</c:v>
                </c:pt>
                <c:pt idx="3">
                  <c:v>0.545</c:v>
                </c:pt>
                <c:pt idx="4">
                  <c:v>0.555</c:v>
                </c:pt>
                <c:pt idx="5">
                  <c:v>0.565</c:v>
                </c:pt>
                <c:pt idx="6">
                  <c:v>0.555</c:v>
                </c:pt>
                <c:pt idx="7">
                  <c:v>0.555</c:v>
                </c:pt>
                <c:pt idx="8">
                  <c:v>0.555</c:v>
                </c:pt>
                <c:pt idx="9">
                  <c:v>0.56</c:v>
                </c:pt>
                <c:pt idx="10">
                  <c:v>0.56</c:v>
                </c:pt>
                <c:pt idx="11">
                  <c:v>0.56</c:v>
                </c:pt>
                <c:pt idx="12">
                  <c:v>0.56</c:v>
                </c:pt>
                <c:pt idx="13">
                  <c:v>0.56</c:v>
                </c:pt>
                <c:pt idx="14">
                  <c:v>0.555</c:v>
                </c:pt>
                <c:pt idx="15">
                  <c:v>0.555</c:v>
                </c:pt>
                <c:pt idx="16">
                  <c:v>0.59</c:v>
                </c:pt>
                <c:pt idx="17">
                  <c:v>0.6</c:v>
                </c:pt>
                <c:pt idx="18">
                  <c:v>0.6</c:v>
                </c:pt>
                <c:pt idx="19">
                  <c:v>0.64</c:v>
                </c:pt>
                <c:pt idx="20">
                  <c:v>0.635</c:v>
                </c:pt>
                <c:pt idx="21">
                  <c:v>0.635</c:v>
                </c:pt>
                <c:pt idx="22">
                  <c:v>0.64</c:v>
                </c:pt>
                <c:pt idx="23">
                  <c:v>0.635</c:v>
                </c:pt>
                <c:pt idx="24">
                  <c:v>0.68</c:v>
                </c:pt>
                <c:pt idx="25">
                  <c:v>0.68</c:v>
                </c:pt>
                <c:pt idx="26">
                  <c:v>0.685</c:v>
                </c:pt>
                <c:pt idx="27">
                  <c:v>0.685</c:v>
                </c:pt>
                <c:pt idx="28">
                  <c:v>0.685</c:v>
                </c:pt>
                <c:pt idx="29">
                  <c:v>0.685</c:v>
                </c:pt>
                <c:pt idx="30">
                  <c:v>0.685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Sheet1!$J$1</c:f>
              <c:strCache>
                <c:ptCount val="1"/>
                <c:pt idx="0">
                  <c:v>DivMBest</c:v>
                </c:pt>
              </c:strCache>
            </c:strRef>
          </c:tx>
          <c:spPr>
            <a:ln w="3810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pPr>
              <a:gradFill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 w="12700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xVal>
            <c:numRef>
              <c:f>Sheet1!$G$2:$G$32</c:f>
              <c:numCache>
                <c:formatCode>General</c:formatCode>
                <c:ptCount val="31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  <c:pt idx="4">
                  <c:v>7.0</c:v>
                </c:pt>
                <c:pt idx="5">
                  <c:v>10.0</c:v>
                </c:pt>
                <c:pt idx="6">
                  <c:v>13.0</c:v>
                </c:pt>
                <c:pt idx="7">
                  <c:v>16.0</c:v>
                </c:pt>
                <c:pt idx="8">
                  <c:v>20.0</c:v>
                </c:pt>
                <c:pt idx="9">
                  <c:v>24.0</c:v>
                </c:pt>
                <c:pt idx="10">
                  <c:v>28.0</c:v>
                </c:pt>
                <c:pt idx="11">
                  <c:v>32.0</c:v>
                </c:pt>
                <c:pt idx="12">
                  <c:v>36.0</c:v>
                </c:pt>
                <c:pt idx="13">
                  <c:v>40.0</c:v>
                </c:pt>
                <c:pt idx="14">
                  <c:v>45.0</c:v>
                </c:pt>
                <c:pt idx="15">
                  <c:v>50.0</c:v>
                </c:pt>
                <c:pt idx="16">
                  <c:v>60.0</c:v>
                </c:pt>
                <c:pt idx="17">
                  <c:v>70.0</c:v>
                </c:pt>
                <c:pt idx="18">
                  <c:v>80.0</c:v>
                </c:pt>
                <c:pt idx="19">
                  <c:v>90.0</c:v>
                </c:pt>
                <c:pt idx="20">
                  <c:v>100.0</c:v>
                </c:pt>
                <c:pt idx="21">
                  <c:v>120.0</c:v>
                </c:pt>
                <c:pt idx="22">
                  <c:v>140.0</c:v>
                </c:pt>
                <c:pt idx="23">
                  <c:v>160.0</c:v>
                </c:pt>
                <c:pt idx="24">
                  <c:v>180.0</c:v>
                </c:pt>
                <c:pt idx="25">
                  <c:v>200.0</c:v>
                </c:pt>
                <c:pt idx="26">
                  <c:v>220.0</c:v>
                </c:pt>
                <c:pt idx="27">
                  <c:v>240.0</c:v>
                </c:pt>
                <c:pt idx="28">
                  <c:v>260.0</c:v>
                </c:pt>
                <c:pt idx="29">
                  <c:v>280.0</c:v>
                </c:pt>
                <c:pt idx="30">
                  <c:v>300.0</c:v>
                </c:pt>
              </c:numCache>
            </c:numRef>
          </c:xVal>
          <c:yVal>
            <c:numRef>
              <c:f>Sheet1!$J$2:$J$32</c:f>
              <c:numCache>
                <c:formatCode>0.00%</c:formatCode>
                <c:ptCount val="31"/>
                <c:pt idx="0">
                  <c:v>0.515</c:v>
                </c:pt>
                <c:pt idx="1">
                  <c:v>0.56</c:v>
                </c:pt>
                <c:pt idx="2">
                  <c:v>0.56</c:v>
                </c:pt>
                <c:pt idx="3">
                  <c:v>0.595</c:v>
                </c:pt>
                <c:pt idx="4">
                  <c:v>0.595</c:v>
                </c:pt>
                <c:pt idx="5">
                  <c:v>0.63</c:v>
                </c:pt>
                <c:pt idx="6">
                  <c:v>0.6</c:v>
                </c:pt>
                <c:pt idx="7">
                  <c:v>0.645</c:v>
                </c:pt>
                <c:pt idx="8">
                  <c:v>0.655</c:v>
                </c:pt>
                <c:pt idx="9">
                  <c:v>0.685</c:v>
                </c:pt>
                <c:pt idx="10">
                  <c:v>0.685</c:v>
                </c:pt>
                <c:pt idx="11">
                  <c:v>0.715</c:v>
                </c:pt>
                <c:pt idx="12">
                  <c:v>0.715</c:v>
                </c:pt>
                <c:pt idx="13">
                  <c:v>0.715</c:v>
                </c:pt>
                <c:pt idx="14">
                  <c:v>0.715</c:v>
                </c:pt>
                <c:pt idx="15">
                  <c:v>0.7</c:v>
                </c:pt>
                <c:pt idx="16">
                  <c:v>0.705</c:v>
                </c:pt>
                <c:pt idx="17">
                  <c:v>0.72</c:v>
                </c:pt>
                <c:pt idx="18">
                  <c:v>0.72</c:v>
                </c:pt>
                <c:pt idx="19">
                  <c:v>0.725</c:v>
                </c:pt>
                <c:pt idx="20">
                  <c:v>0.765</c:v>
                </c:pt>
                <c:pt idx="21">
                  <c:v>0.77</c:v>
                </c:pt>
                <c:pt idx="22">
                  <c:v>0.77</c:v>
                </c:pt>
                <c:pt idx="23">
                  <c:v>0.79</c:v>
                </c:pt>
                <c:pt idx="24">
                  <c:v>0.79</c:v>
                </c:pt>
                <c:pt idx="25">
                  <c:v>0.79</c:v>
                </c:pt>
                <c:pt idx="26">
                  <c:v>0.79</c:v>
                </c:pt>
                <c:pt idx="27">
                  <c:v>0.79</c:v>
                </c:pt>
                <c:pt idx="28">
                  <c:v>0.785</c:v>
                </c:pt>
                <c:pt idx="29">
                  <c:v>0.785</c:v>
                </c:pt>
                <c:pt idx="30">
                  <c:v>0.8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99883272"/>
        <c:axId val="1799896632"/>
      </c:scatterChart>
      <c:valAx>
        <c:axId val="1799883272"/>
        <c:scaling>
          <c:orientation val="minMax"/>
          <c:max val="301.0"/>
          <c:min val="1.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799896632"/>
        <c:crosses val="autoZero"/>
        <c:crossBetween val="midCat"/>
      </c:valAx>
      <c:valAx>
        <c:axId val="1799896632"/>
        <c:scaling>
          <c:orientation val="minMax"/>
          <c:min val="0.45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79988327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E4735-A5D0-044D-BE7E-3A4B3C0A561F}" type="datetimeFigureOut">
              <a:rPr lang="en-US" smtClean="0"/>
              <a:pPr/>
              <a:t>4/20/16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6C03F-7434-D740-BBB1-1637C88A1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637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07DD8A4E-80D5-E442-8CCA-D5A1F77B1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481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9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3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4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5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6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7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8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9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0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2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8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9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0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1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2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could ask for the top</a:t>
            </a:r>
            <a:r>
              <a:rPr lang="en-US" baseline="0" dirty="0" smtClean="0"/>
              <a:t> M most probably states from the model, called the M Best </a:t>
            </a:r>
            <a:r>
              <a:rPr lang="en-US" baseline="0" dirty="0" err="1" smtClean="0"/>
              <a:t>MAPs</a:t>
            </a:r>
            <a:r>
              <a:rPr lang="en-US" baseline="0" dirty="0" smtClean="0"/>
              <a:t>. Unfortunately, these solutions are typically minor perturbations of each other.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What we’d like to extract are the top M /modes/ of this distribution, i.e. solve the M-Best Mode problem.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However, there are technical challenges because this is a discrete distribution, and we have to deal with combinatorial optimization.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Unfortunately, we often run into a number of problems with MAP.</a:t>
            </a:r>
            <a:endParaRPr lang="en-US" smtClean="0"/>
          </a:p>
          <a:p>
            <a:endParaRPr lang="en-US" smtClean="0"/>
          </a:p>
          <a:p>
            <a:r>
              <a:rPr lang="en-US" dirty="0" smtClean="0"/>
              <a:t>Most often, our model is simply</a:t>
            </a:r>
            <a:r>
              <a:rPr lang="en-US" baseline="0" dirty="0" smtClean="0"/>
              <a:t> wrong. So even if we predict the most probable state from our model, it could be very far from ground-truth. </a:t>
            </a:r>
          </a:p>
          <a:p>
            <a:endParaRPr lang="en-US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For example, a tree model assumes that we walk around like this, with our limbs always un-occluded.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extension from 2</a:t>
            </a:r>
            <a:r>
              <a:rPr lang="en-US" baseline="30000" dirty="0" smtClean="0"/>
              <a:t>nd</a:t>
            </a:r>
            <a:r>
              <a:rPr lang="en-US" baseline="0" dirty="0" smtClean="0"/>
              <a:t> best to M best is fairly straightforward. We simply add more inequalities incrementally to further restrict the search space.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extension from 2</a:t>
            </a:r>
            <a:r>
              <a:rPr lang="en-US" baseline="30000" dirty="0" smtClean="0"/>
              <a:t>nd</a:t>
            </a:r>
            <a:r>
              <a:rPr lang="en-US" baseline="0" dirty="0" smtClean="0"/>
              <a:t> best to M best is fairly straightforward. We simply add more inequalities incrementally to further restrict the search space.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Even if your model is rich enough, you may not have enough training data to learn the correct parameters.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extension from 2</a:t>
            </a:r>
            <a:r>
              <a:rPr lang="en-US" baseline="30000" dirty="0" smtClean="0"/>
              <a:t>nd</a:t>
            </a:r>
            <a:r>
              <a:rPr lang="en-US" baseline="0" dirty="0" smtClean="0"/>
              <a:t> best to M best is fairly straightforward. We simply add more inequalities incrementally to further restrict the search space.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extension from 2</a:t>
            </a:r>
            <a:r>
              <a:rPr lang="en-US" baseline="30000" dirty="0" smtClean="0"/>
              <a:t>nd</a:t>
            </a:r>
            <a:r>
              <a:rPr lang="en-US" baseline="0" dirty="0" smtClean="0"/>
              <a:t> best to M best is fairly straightforward. We simply add more inequalities incrementally to further restrict the search space.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Our formulation allows several kinds of diversity functions. </a:t>
            </a:r>
          </a:p>
          <a:p>
            <a:endParaRPr lang="en-US" dirty="0" smtClean="0"/>
          </a:p>
          <a:p>
            <a:r>
              <a:rPr lang="en-US" dirty="0" smtClean="0"/>
              <a:t>With</a:t>
            </a:r>
            <a:r>
              <a:rPr lang="en-US" baseline="0" dirty="0" smtClean="0"/>
              <a:t> a 0-1 diversity, we get the special case of M-Best MAP.</a:t>
            </a:r>
          </a:p>
          <a:p>
            <a:r>
              <a:rPr lang="en-US" baseline="0" dirty="0" smtClean="0"/>
              <a:t>With a max-diversity, we get the formulation of Park &amp; </a:t>
            </a:r>
            <a:r>
              <a:rPr lang="en-US" baseline="0" dirty="0" err="1" smtClean="0"/>
              <a:t>Ramanan</a:t>
            </a:r>
            <a:r>
              <a:rPr lang="en-US" baseline="0" dirty="0" smtClean="0"/>
              <a:t> from last year.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can use hamming diversity, cardinality diversity, basically any diversity function that allows efficient inference with diversity-augmented-energy.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this talk, I am going to describe the simplest diversity – Hamming diversity; and details of the others can be found in the paper.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Hamming Diversity has the property</a:t>
            </a:r>
            <a:r>
              <a:rPr lang="en-US" baseline="0" dirty="0" smtClean="0"/>
              <a:t> that it </a:t>
            </a:r>
            <a:r>
              <a:rPr lang="en-US" i="1" baseline="0" dirty="0" smtClean="0"/>
              <a:t>factorizes</a:t>
            </a:r>
            <a:r>
              <a:rPr lang="en-US" i="0" baseline="0" dirty="0" smtClean="0"/>
              <a:t> with the node energies, so we can think of diversity augmented score as having perturbed node energies, that absorb the previous solutions vectors.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</a:t>
            </a:r>
            <a:r>
              <a:rPr lang="en-US" baseline="0" dirty="0" smtClean="0"/>
              <a:t> can be implemented with these 4 lines of pseudo-code. Simply write a for loop over the variables, increment the unary costs of the labels seen in MAP and run MAP again.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That’s it!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Thus we can reuse all the existing MAP machinery.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Another interesting thing is that we did not modify the edge energies, so there was some structure in the edge terms, it is preserved. For instance, if they were </a:t>
            </a:r>
            <a:r>
              <a:rPr lang="en-US" baseline="0" dirty="0" err="1" smtClean="0"/>
              <a:t>submodular</a:t>
            </a:r>
            <a:r>
              <a:rPr lang="en-US" baseline="0" dirty="0" smtClean="0"/>
              <a:t>, they continue to be </a:t>
            </a:r>
            <a:r>
              <a:rPr lang="en-US" baseline="0" dirty="0" err="1" smtClean="0"/>
              <a:t>submodular</a:t>
            </a:r>
            <a:r>
              <a:rPr lang="en-US" baseline="0" dirty="0" smtClean="0"/>
              <a:t> and we can use graph-cuts for the second best problem.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</a:t>
            </a:r>
            <a:r>
              <a:rPr lang="en-US" baseline="0" dirty="0" smtClean="0"/>
              <a:t> first experiment is interactive segmentation, where a user provides scribbles on images and we use graph-cuts for inference.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is the second-best solution without diversity. We can see that it is nearly identical to MAP with a few nodes flipped.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is the second-best solutions </a:t>
            </a:r>
            <a:r>
              <a:rPr lang="en-US" i="0" baseline="0" dirty="0" smtClean="0"/>
              <a:t>with diversity. We can see that these solutions are significantly different. In one case, we found another instance of the object, and in another, we completed a thin long structure.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Next, we applied our</a:t>
            </a:r>
            <a:r>
              <a:rPr lang="en-US" baseline="0" dirty="0" smtClean="0"/>
              <a:t> approach to pose-tracking in videos.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replicated the setup of Park &amp; </a:t>
            </a:r>
            <a:r>
              <a:rPr lang="en-US" baseline="0" dirty="0" err="1" smtClean="0"/>
              <a:t>Ramanan</a:t>
            </a:r>
            <a:r>
              <a:rPr lang="en-US" baseline="0" dirty="0" smtClean="0"/>
              <a:t> who use a mixture of parts tree model. Exact inference can be performed by dynamic programming.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compute M solutions in each frame of the video, and then choose a smooth</a:t>
            </a:r>
            <a:r>
              <a:rPr lang="en-US" baseline="0" dirty="0" smtClean="0"/>
              <a:t> trajectory using the </a:t>
            </a:r>
            <a:r>
              <a:rPr lang="en-US" baseline="0" dirty="0" err="1" smtClean="0"/>
              <a:t>Viterbi</a:t>
            </a:r>
            <a:r>
              <a:rPr lang="en-US" baseline="0" dirty="0" smtClean="0"/>
              <a:t> algorithm.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Here, on</a:t>
            </a:r>
            <a:r>
              <a:rPr lang="en-US" baseline="0" dirty="0" smtClean="0"/>
              <a:t> the left, I am showing you the MAP pose on each frame. We can see that is quite noisy and jumps around, while the </a:t>
            </a:r>
            <a:r>
              <a:rPr lang="en-US" baseline="0" dirty="0" err="1" smtClean="0"/>
              <a:t>DivMBest</a:t>
            </a:r>
            <a:r>
              <a:rPr lang="en-US" baseline="0" dirty="0" smtClean="0"/>
              <a:t> solution is smooth.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Even if you have enough training data, actually computing MAP may be NP-hard.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Finally, we applied </a:t>
            </a:r>
            <a:r>
              <a:rPr lang="en-US" dirty="0" err="1" smtClean="0"/>
              <a:t>DivMBest</a:t>
            </a:r>
            <a:r>
              <a:rPr lang="en-US" baseline="0" dirty="0" smtClean="0"/>
              <a:t> to Semantic Segmentation on the PASCAL 2010 dataset.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use the model of </a:t>
            </a:r>
            <a:r>
              <a:rPr lang="en-US" baseline="0" dirty="0" err="1" smtClean="0"/>
              <a:t>Ladicky</a:t>
            </a:r>
            <a:r>
              <a:rPr lang="en-US" baseline="0" dirty="0" smtClean="0"/>
              <a:t> et al., where approximate inference is performed with alpha-expansion.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 are some example results. </a:t>
            </a:r>
          </a:p>
          <a:p>
            <a:endParaRPr lang="en-US" dirty="0" smtClean="0"/>
          </a:p>
          <a:p>
            <a:r>
              <a:rPr lang="en-US" dirty="0" smtClean="0"/>
              <a:t>We</a:t>
            </a:r>
            <a:r>
              <a:rPr lang="en-US" baseline="0" dirty="0" smtClean="0"/>
              <a:t> can see that for the first image, the MAP solution is wrong.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But if we compute 10 diverse solutions, one of them does in fact have the correct answer.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summary,</a:t>
            </a:r>
            <a:r>
              <a:rPr lang="en-US" baseline="0" dirty="0" smtClean="0"/>
              <a:t> not matter what the problem, all models are wrong, but some of their beliefs might be useful.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Our proposed algorithm give you a wait to exploit these beliefs by producing diverse M-Best solutions in discrete models.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It’s an efficient algorithm that re-uses existing MAP machinery.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we believe there is a big impact possible on many applications.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122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Quantitatively, here is the how well MAP performs on our dataset. </a:t>
            </a:r>
          </a:p>
          <a:p>
            <a:endParaRPr lang="en-US" dirty="0" smtClean="0"/>
          </a:p>
          <a:p>
            <a:r>
              <a:rPr lang="en-US" dirty="0" smtClean="0"/>
              <a:t>And these are the oracle</a:t>
            </a:r>
            <a:r>
              <a:rPr lang="en-US" baseline="0" dirty="0" smtClean="0"/>
              <a:t> accuracy for different methods. We can see that </a:t>
            </a:r>
            <a:r>
              <a:rPr lang="en-US" baseline="0" dirty="0" err="1" smtClean="0"/>
              <a:t>DivMBest</a:t>
            </a:r>
            <a:r>
              <a:rPr lang="en-US" baseline="0" dirty="0" smtClean="0"/>
              <a:t> outperforms both baselines.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126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</a:t>
            </a:r>
            <a:r>
              <a:rPr lang="en-US" baseline="0" dirty="0" smtClean="0"/>
              <a:t> are quantitative results. On the </a:t>
            </a:r>
            <a:r>
              <a:rPr lang="en-US" baseline="0" dirty="0" err="1" smtClean="0"/>
              <a:t>x</a:t>
            </a:r>
            <a:r>
              <a:rPr lang="en-US" baseline="0" dirty="0" smtClean="0"/>
              <a:t> axis are the no. of solutions per frame. On the Y axis is PCP accuracy of the trajectory.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confidence based baseline does not benefit from multiple solutions.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is the result from Park &amp; </a:t>
            </a:r>
            <a:r>
              <a:rPr lang="en-US" baseline="0" dirty="0" err="1" smtClean="0"/>
              <a:t>Ramanan</a:t>
            </a:r>
            <a:r>
              <a:rPr lang="en-US" baseline="0" dirty="0" smtClean="0"/>
              <a:t>. And this is our approach.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can see that we get an improvement of 13 PCP points with the same model and exactly the same features, just a different way of computing </a:t>
            </a:r>
            <a:r>
              <a:rPr lang="en-US" baseline="0" smtClean="0"/>
              <a:t>multiple solutions.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127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Let me begin by</a:t>
            </a:r>
            <a:r>
              <a:rPr lang="en-US" baseline="0" dirty="0" smtClean="0"/>
              <a:t> writing the MAP problem, which involves minimizing an energy composed of node terms &amp; edge terms.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Instead of each variable being an integer between 1 and </a:t>
            </a:r>
            <a:r>
              <a:rPr lang="en-US" baseline="0" dirty="0" err="1" smtClean="0"/>
              <a:t>k</a:t>
            </a:r>
            <a:r>
              <a:rPr lang="en-US" baseline="0" dirty="0" smtClean="0"/>
              <a:t>, we will represent them as indicator vectors of length </a:t>
            </a:r>
            <a:r>
              <a:rPr lang="en-US" baseline="0" dirty="0" err="1" smtClean="0"/>
              <a:t>k</a:t>
            </a:r>
            <a:r>
              <a:rPr lang="en-US" baseline="0" dirty="0" smtClean="0"/>
              <a:t>.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128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So this is xi = 1.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129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So this is xi = 2.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130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This is xi = 3.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131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And this is xi = 4.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132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Even if you can compute</a:t>
            </a:r>
            <a:r>
              <a:rPr lang="en-US" baseline="0" dirty="0" smtClean="0"/>
              <a:t> MAP, there may simply be multiple acceptable answers.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example, this woman could be rotating left or rotating right. </a:t>
            </a:r>
          </a:p>
          <a:p>
            <a:r>
              <a:rPr lang="en-US" baseline="0" dirty="0" smtClean="0"/>
              <a:t>This could be a young woman looking away or an old lady looking left. </a:t>
            </a:r>
          </a:p>
          <a:p>
            <a:r>
              <a:rPr lang="en-US" baseline="0" dirty="0" smtClean="0"/>
              <a:t>When we have a user-in-the-loop, different users may expect different outputs from the same input.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can do the same thing at edges, wher</a:t>
            </a:r>
            <a:r>
              <a:rPr lang="en-US" baseline="0" dirty="0" smtClean="0"/>
              <a:t>e the indicator vector is of length k^2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133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 this is the</a:t>
            </a:r>
            <a:r>
              <a:rPr lang="en-US" baseline="0" dirty="0" smtClean="0"/>
              <a:t> </a:t>
            </a:r>
            <a:r>
              <a:rPr lang="en-US" dirty="0" smtClean="0"/>
              <a:t>Linear Integer program</a:t>
            </a:r>
            <a:r>
              <a:rPr lang="en-US" baseline="0" dirty="0" smtClean="0"/>
              <a:t> whose solution in the MAP state.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134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typically solve this with algorithms</a:t>
            </a:r>
            <a:r>
              <a:rPr lang="en-US" baseline="0" dirty="0" smtClean="0"/>
              <a:t> like graph-cuts, BP, alpha-expansion. Etc.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135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</a:t>
            </a:r>
            <a:r>
              <a:rPr lang="en-US" baseline="0" dirty="0" smtClean="0"/>
              <a:t> this paper we present an algorithm to find a set of diverse M-Best solutions from discrete probabilistic models.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elevate diversity to a first-class citizen by explicitly encoding it into our approach, rather than post-processing for diversity.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Our solutions are not guaranteed to be modes, but are often very useful for applications.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136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 now, how</a:t>
            </a:r>
            <a:r>
              <a:rPr lang="en-US" baseline="0" dirty="0" smtClean="0"/>
              <a:t> can we find a diverse 2</a:t>
            </a:r>
            <a:r>
              <a:rPr lang="en-US" baseline="30000" dirty="0" smtClean="0"/>
              <a:t>nd</a:t>
            </a:r>
            <a:r>
              <a:rPr lang="en-US" baseline="0" dirty="0" smtClean="0"/>
              <a:t> best solution?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present a fairly general formulation, that simply adds this inequality to the problem. There is task-specific diversity function Delta that measures the dissimilarity or distance between two full configurations, and we force the 2</a:t>
            </a:r>
            <a:r>
              <a:rPr lang="en-US" baseline="30000" dirty="0" smtClean="0"/>
              <a:t>nd</a:t>
            </a:r>
            <a:r>
              <a:rPr lang="en-US" baseline="0" dirty="0" smtClean="0"/>
              <a:t> best solution to be at least </a:t>
            </a:r>
            <a:r>
              <a:rPr lang="en-US" baseline="0" dirty="0" err="1" smtClean="0"/>
              <a:t>k</a:t>
            </a:r>
            <a:r>
              <a:rPr lang="en-US" baseline="0" dirty="0" smtClean="0"/>
              <a:t> distance away from MAP.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137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extension from 2</a:t>
            </a:r>
            <a:r>
              <a:rPr lang="en-US" baseline="30000" dirty="0" smtClean="0"/>
              <a:t>nd</a:t>
            </a:r>
            <a:r>
              <a:rPr lang="en-US" baseline="0" dirty="0" smtClean="0"/>
              <a:t> best to M best is fairly straightforward. We simply add more inequalities incrementally to further restrict the search space.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138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order to keep things simple, I’ll focus on the 2</a:t>
            </a:r>
            <a:r>
              <a:rPr lang="en-US" baseline="30000" dirty="0" smtClean="0"/>
              <a:t>nd</a:t>
            </a:r>
            <a:r>
              <a:rPr lang="en-US" dirty="0" smtClean="0"/>
              <a:t> best problem in</a:t>
            </a:r>
            <a:r>
              <a:rPr lang="en-US" baseline="0" dirty="0" smtClean="0"/>
              <a:t> this talk and everything I describe will naturally extend to the M-Best case.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Now, given this general formulation, there are a few different questions we can ask.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this talk, I will answer the first question, partially answer the second, and not answer the third. I encourage you to see the paper for details.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let’s look at the first question.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139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do not solve this problem in the</a:t>
            </a:r>
            <a:r>
              <a:rPr lang="en-US" baseline="0" dirty="0" smtClean="0"/>
              <a:t> “Primal” form. Instead, we </a:t>
            </a:r>
            <a:r>
              <a:rPr lang="en-US" baseline="0" dirty="0" err="1" smtClean="0"/>
              <a:t>dualize</a:t>
            </a:r>
            <a:r>
              <a:rPr lang="en-US" baseline="0" dirty="0" smtClean="0"/>
              <a:t> the diversity constraint, </a:t>
            </a:r>
            <a:r>
              <a:rPr lang="en-US" baseline="0" dirty="0" err="1" smtClean="0"/>
              <a:t>ie</a:t>
            </a:r>
            <a:r>
              <a:rPr lang="en-US" baseline="0" dirty="0" smtClean="0"/>
              <a:t> add it as a penalty to the objective. So whenever we find a solution that is less than </a:t>
            </a:r>
            <a:r>
              <a:rPr lang="en-US" baseline="0" dirty="0" err="1" smtClean="0"/>
              <a:t>k</a:t>
            </a:r>
            <a:r>
              <a:rPr lang="en-US" baseline="0" dirty="0" smtClean="0"/>
              <a:t> distance away, we pay a penalty of lambda.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is known as the </a:t>
            </a:r>
            <a:r>
              <a:rPr lang="en-US" baseline="0" dirty="0" err="1" smtClean="0"/>
              <a:t>Lagrangian</a:t>
            </a:r>
            <a:r>
              <a:rPr lang="en-US" baseline="0" dirty="0" smtClean="0"/>
              <a:t> relaxation. It has an interesting interpretation as the diversity augmented energy, which involves finding low-energy high-diversity solutions.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</a:t>
            </a:r>
            <a:r>
              <a:rPr lang="en-US" baseline="0" dirty="0" err="1" smtClean="0"/>
              <a:t>Lagrangian</a:t>
            </a:r>
            <a:r>
              <a:rPr lang="en-US" baseline="0" dirty="0" smtClean="0"/>
              <a:t> function is known to provide a concave lower-bound to the Primal solution; and the tightest lower-bound can be found by maximizing this function.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There are several ways to solve this </a:t>
            </a:r>
            <a:r>
              <a:rPr lang="en-US" baseline="0" dirty="0" err="1" smtClean="0"/>
              <a:t>Lagrangian</a:t>
            </a:r>
            <a:r>
              <a:rPr lang="en-US" baseline="0" dirty="0" smtClean="0"/>
              <a:t> dual problem.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can use 1) </a:t>
            </a:r>
            <a:r>
              <a:rPr lang="en-US" baseline="0" dirty="0" err="1" smtClean="0"/>
              <a:t>supergradient</a:t>
            </a:r>
            <a:r>
              <a:rPr lang="en-US" baseline="0" dirty="0" smtClean="0"/>
              <a:t> ascent 2) binary search or 3) grid search. </a:t>
            </a:r>
          </a:p>
          <a:p>
            <a:r>
              <a:rPr lang="en-US" baseline="0" dirty="0" smtClean="0"/>
              <a:t>For our experiments, we use grid search over lambda, which is suboptimal but the fastest.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140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142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 now</a:t>
            </a:r>
            <a:r>
              <a:rPr lang="en-US" baseline="0" dirty="0" smtClean="0"/>
              <a:t> let’s look at how we measure diversity.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147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So where does that leave us?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When your model is wrong, your data is insufficient, you can’t compute the optimal MAP and you’re not sure which answer the user wanted anyway, making a single best prediction is simply inadequate. What we need to do is to make multiple plausible predictions!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7120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Our formulation allows several kinds of diversity functions. </a:t>
            </a:r>
          </a:p>
          <a:p>
            <a:endParaRPr lang="en-US" dirty="0" smtClean="0"/>
          </a:p>
          <a:p>
            <a:r>
              <a:rPr lang="en-US" dirty="0" smtClean="0"/>
              <a:t>With</a:t>
            </a:r>
            <a:r>
              <a:rPr lang="en-US" baseline="0" dirty="0" smtClean="0"/>
              <a:t> a 0-1 diversity, we get the special case of M-Best MAP.</a:t>
            </a:r>
          </a:p>
          <a:p>
            <a:r>
              <a:rPr lang="en-US" baseline="0" dirty="0" smtClean="0"/>
              <a:t>With a max-diversity, we get the formulation of Park &amp; </a:t>
            </a:r>
            <a:r>
              <a:rPr lang="en-US" baseline="0" dirty="0" err="1" smtClean="0"/>
              <a:t>Ramanan</a:t>
            </a:r>
            <a:r>
              <a:rPr lang="en-US" baseline="0" dirty="0" smtClean="0"/>
              <a:t> from last year.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can use hamming diversity, cardinality diversity, basically any diversity function that allows efficient inference with diversity-augmented-energy.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this talk, I am going to describe the simplest diversity – Hamming diversity; and details of the others can be found in the paper.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148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Hamming Diversity can be expressed</a:t>
            </a:r>
            <a:r>
              <a:rPr lang="en-US" baseline="0" dirty="0" smtClean="0"/>
              <a:t> with a sum of dot-products of indicator vectors.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If the vectors are the same, their dot-product is 1, and if they are different, their dot-product is 0. Thus this sum counts the no. of variables that have the same label as MAP.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149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Hamming Diversity has the property</a:t>
            </a:r>
            <a:r>
              <a:rPr lang="en-US" baseline="0" dirty="0" smtClean="0"/>
              <a:t> that it </a:t>
            </a:r>
            <a:r>
              <a:rPr lang="en-US" i="1" baseline="0" dirty="0" smtClean="0"/>
              <a:t>factorizes</a:t>
            </a:r>
            <a:r>
              <a:rPr lang="en-US" i="0" baseline="0" dirty="0" smtClean="0"/>
              <a:t> with the node energies, so we can think of diversity augmented score as having perturbed node energies, that absorb the previous solutions vectors.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150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</a:t>
            </a:r>
            <a:r>
              <a:rPr lang="en-US" baseline="0" dirty="0" smtClean="0"/>
              <a:t> can be implemented with these 4 lines of pseudo-code. Simply write a for loop over the variables, increment the unary costs of the labels seen in MAP and run MAP again.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That’s it!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Thus we can reuse all the existing MAP machinery.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Another interesting thing is that we did not modify the edge energies, so there was some structure in the edge terms, it is preserved. For instance, if they were </a:t>
            </a:r>
            <a:r>
              <a:rPr lang="en-US" baseline="0" dirty="0" err="1" smtClean="0"/>
              <a:t>submodular</a:t>
            </a:r>
            <a:r>
              <a:rPr lang="en-US" baseline="0" dirty="0" smtClean="0"/>
              <a:t>, they continue to be </a:t>
            </a:r>
            <a:r>
              <a:rPr lang="en-US" baseline="0" dirty="0" err="1" smtClean="0"/>
              <a:t>submodular</a:t>
            </a:r>
            <a:r>
              <a:rPr lang="en-US" baseline="0" dirty="0" smtClean="0"/>
              <a:t> and we can use graph-cuts for the second best problem.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151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 now</a:t>
            </a:r>
            <a:r>
              <a:rPr lang="en-US" baseline="0" dirty="0" smtClean="0"/>
              <a:t> let’s look at how we measure diversity.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152</a:t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visual perception</a:t>
            </a:r>
            <a:r>
              <a:rPr lang="en-US" baseline="0" dirty="0" smtClean="0"/>
              <a:t> problem have a lot of local ambiguity. If I ask you to recognize this patch, you probably won’t be able to.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Graphical models are useful tools that allow us to model all variables of interest, write down local beliefs in terms of node &amp; edge energies, and then use these to make a global prediction by jointly minimizing this energy function, also called MAP inference.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163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So where does that leave us?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When your model is wrong, your data is insufficient, you can’t compute the optimal MAP and you’re not sure which answer the user wanted anyway, making a single best prediction is simply inadequate. What we need to do is to make multiple plausible predictions!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71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 how can we make multiple predictions. </a:t>
            </a:r>
          </a:p>
          <a:p>
            <a:endParaRPr lang="en-US" dirty="0" smtClean="0"/>
          </a:p>
          <a:p>
            <a:r>
              <a:rPr lang="en-US" dirty="0" smtClean="0"/>
              <a:t>Well,</a:t>
            </a:r>
            <a:r>
              <a:rPr lang="en-US" baseline="0" dirty="0" smtClean="0"/>
              <a:t> it’s a probabilistic model. We could sample from the distribution. Unfortunately, sampling is rather wasteful since we observe the same modes of the distribution over and over again. And if there is a low-probability mode, we will have to wait a long time to observe a sample from it.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C6FF14-906B-8C43-8206-00F0F407B0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AFEEC-C182-2D4A-848B-6A0ED98C1F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168A2-5B33-FA46-93E8-3B514973237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Research at TTI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D4A4B-0330-AF4E-991D-7D58C0870B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489279-66D6-F54A-8DF6-8569F0E44D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2DD396-FCC9-5D4C-A19A-0D227FF654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8D718F-682B-7343-BB3C-8AD7033243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1E281-1F8F-6944-BFC1-D0DAE21D9B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CCFAE8-AF25-AC44-B97D-AB359B592C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4" Type="http://schemas.openxmlformats.org/officeDocument/2006/relationships/image" Target="../media/image214.png"/><Relationship Id="rId5" Type="http://schemas.openxmlformats.org/officeDocument/2006/relationships/image" Target="../media/image215.png"/><Relationship Id="rId6" Type="http://schemas.openxmlformats.org/officeDocument/2006/relationships/image" Target="../media/image216.png"/><Relationship Id="rId7" Type="http://schemas.openxmlformats.org/officeDocument/2006/relationships/image" Target="../media/image21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4" Type="http://schemas.openxmlformats.org/officeDocument/2006/relationships/image" Target="../media/image214.png"/><Relationship Id="rId5" Type="http://schemas.openxmlformats.org/officeDocument/2006/relationships/image" Target="../media/image215.png"/><Relationship Id="rId6" Type="http://schemas.openxmlformats.org/officeDocument/2006/relationships/image" Target="../media/image216.png"/><Relationship Id="rId7" Type="http://schemas.openxmlformats.org/officeDocument/2006/relationships/image" Target="../media/image21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2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8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8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8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4" Type="http://schemas.openxmlformats.org/officeDocument/2006/relationships/image" Target="../media/image214.png"/><Relationship Id="rId5" Type="http://schemas.openxmlformats.org/officeDocument/2006/relationships/image" Target="../media/image215.png"/><Relationship Id="rId6" Type="http://schemas.openxmlformats.org/officeDocument/2006/relationships/image" Target="../media/image216.png"/><Relationship Id="rId7" Type="http://schemas.openxmlformats.org/officeDocument/2006/relationships/image" Target="../media/image217.png"/><Relationship Id="rId8" Type="http://schemas.openxmlformats.org/officeDocument/2006/relationships/image" Target="../media/image21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4" Type="http://schemas.openxmlformats.org/officeDocument/2006/relationships/image" Target="../media/image214.png"/><Relationship Id="rId5" Type="http://schemas.openxmlformats.org/officeDocument/2006/relationships/image" Target="../media/image215.png"/><Relationship Id="rId6" Type="http://schemas.openxmlformats.org/officeDocument/2006/relationships/image" Target="../media/image216.png"/><Relationship Id="rId7" Type="http://schemas.openxmlformats.org/officeDocument/2006/relationships/image" Target="../media/image21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2.png"/></Relationships>
</file>

<file path=ppt/slides/_rels/slide10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2.png"/><Relationship Id="rId12" Type="http://schemas.openxmlformats.org/officeDocument/2006/relationships/image" Target="../media/image195.png"/><Relationship Id="rId13" Type="http://schemas.openxmlformats.org/officeDocument/2006/relationships/image" Target="../media/image196.png"/><Relationship Id="rId14" Type="http://schemas.openxmlformats.org/officeDocument/2006/relationships/image" Target="../media/image197.png"/><Relationship Id="rId15" Type="http://schemas.openxmlformats.org/officeDocument/2006/relationships/image" Target="../media/image219.png"/><Relationship Id="rId16" Type="http://schemas.openxmlformats.org/officeDocument/2006/relationships/image" Target="../media/image22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0.png"/><Relationship Id="rId8" Type="http://schemas.openxmlformats.org/officeDocument/2006/relationships/image" Target="../media/image169.png"/><Relationship Id="rId9" Type="http://schemas.openxmlformats.org/officeDocument/2006/relationships/image" Target="../media/image170.png"/><Relationship Id="rId10" Type="http://schemas.openxmlformats.org/officeDocument/2006/relationships/image" Target="../media/image171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4" Type="http://schemas.openxmlformats.org/officeDocument/2006/relationships/image" Target="../media/image221.emf"/><Relationship Id="rId5" Type="http://schemas.openxmlformats.org/officeDocument/2006/relationships/image" Target="../media/image92.emf"/><Relationship Id="rId6" Type="http://schemas.openxmlformats.org/officeDocument/2006/relationships/image" Target="../media/image93.emf"/><Relationship Id="rId7" Type="http://schemas.openxmlformats.org/officeDocument/2006/relationships/image" Target="../media/image222.emf"/><Relationship Id="rId8" Type="http://schemas.openxmlformats.org/officeDocument/2006/relationships/image" Target="../media/image91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_rels/slide1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2.emf"/><Relationship Id="rId12" Type="http://schemas.openxmlformats.org/officeDocument/2006/relationships/image" Target="../media/image91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3.png"/><Relationship Id="rId3" Type="http://schemas.openxmlformats.org/officeDocument/2006/relationships/image" Target="../media/image224.png"/><Relationship Id="rId4" Type="http://schemas.openxmlformats.org/officeDocument/2006/relationships/image" Target="../media/image16.jpeg"/><Relationship Id="rId5" Type="http://schemas.openxmlformats.org/officeDocument/2006/relationships/image" Target="../media/image225.png"/><Relationship Id="rId6" Type="http://schemas.openxmlformats.org/officeDocument/2006/relationships/image" Target="../media/image68.png"/><Relationship Id="rId7" Type="http://schemas.openxmlformats.org/officeDocument/2006/relationships/image" Target="../media/image90.emf"/><Relationship Id="rId8" Type="http://schemas.openxmlformats.org/officeDocument/2006/relationships/image" Target="../media/image221.emf"/><Relationship Id="rId9" Type="http://schemas.openxmlformats.org/officeDocument/2006/relationships/image" Target="../media/image92.emf"/><Relationship Id="rId10" Type="http://schemas.openxmlformats.org/officeDocument/2006/relationships/image" Target="../media/image93.emf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4" Type="http://schemas.openxmlformats.org/officeDocument/2006/relationships/image" Target="../media/image228.png"/><Relationship Id="rId5" Type="http://schemas.openxmlformats.org/officeDocument/2006/relationships/image" Target="../media/image229.png"/><Relationship Id="rId6" Type="http://schemas.openxmlformats.org/officeDocument/2006/relationships/image" Target="../media/image230.png"/><Relationship Id="rId7" Type="http://schemas.openxmlformats.org/officeDocument/2006/relationships/image" Target="../media/image231.png"/><Relationship Id="rId8" Type="http://schemas.openxmlformats.org/officeDocument/2006/relationships/image" Target="../media/image23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6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4" Type="http://schemas.openxmlformats.org/officeDocument/2006/relationships/image" Target="../media/image235.png"/><Relationship Id="rId5" Type="http://schemas.openxmlformats.org/officeDocument/2006/relationships/image" Target="../media/image236.png"/><Relationship Id="rId6" Type="http://schemas.openxmlformats.org/officeDocument/2006/relationships/image" Target="../media/image237.png"/><Relationship Id="rId7" Type="http://schemas.openxmlformats.org/officeDocument/2006/relationships/image" Target="../media/image238.png"/><Relationship Id="rId8" Type="http://schemas.openxmlformats.org/officeDocument/2006/relationships/image" Target="../media/image23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3.jpe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chart" Target="../charts/chart6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0.emf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emf"/><Relationship Id="rId4" Type="http://schemas.openxmlformats.org/officeDocument/2006/relationships/image" Target="../media/image242.emf"/><Relationship Id="rId5" Type="http://schemas.openxmlformats.org/officeDocument/2006/relationships/image" Target="../media/image243.emf"/><Relationship Id="rId6" Type="http://schemas.openxmlformats.org/officeDocument/2006/relationships/image" Target="../media/image244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0.emf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emf"/><Relationship Id="rId4" Type="http://schemas.openxmlformats.org/officeDocument/2006/relationships/image" Target="../media/image247.emf"/><Relationship Id="rId5" Type="http://schemas.openxmlformats.org/officeDocument/2006/relationships/image" Target="../media/image248.emf"/><Relationship Id="rId6" Type="http://schemas.openxmlformats.org/officeDocument/2006/relationships/image" Target="../media/image249.emf"/><Relationship Id="rId7" Type="http://schemas.openxmlformats.org/officeDocument/2006/relationships/image" Target="../media/image250.emf"/><Relationship Id="rId8" Type="http://schemas.openxmlformats.org/officeDocument/2006/relationships/image" Target="../media/image251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5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2.emf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chart" Target="../charts/char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3.emf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4" Type="http://schemas.openxmlformats.org/officeDocument/2006/relationships/image" Target="../media/image25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4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3.xml"/><Relationship Id="rId3" Type="http://schemas.openxmlformats.org/officeDocument/2006/relationships/chart" Target="../charts/chart8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4.xml"/><Relationship Id="rId3" Type="http://schemas.openxmlformats.org/officeDocument/2006/relationships/chart" Target="../charts/chart9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emf"/><Relationship Id="rId4" Type="http://schemas.openxmlformats.org/officeDocument/2006/relationships/image" Target="../media/image258.emf"/><Relationship Id="rId5" Type="http://schemas.openxmlformats.org/officeDocument/2006/relationships/image" Target="../media/image259.emf"/><Relationship Id="rId6" Type="http://schemas.openxmlformats.org/officeDocument/2006/relationships/image" Target="../media/image260.emf"/><Relationship Id="rId7" Type="http://schemas.openxmlformats.org/officeDocument/2006/relationships/image" Target="../media/image261.emf"/><Relationship Id="rId8" Type="http://schemas.openxmlformats.org/officeDocument/2006/relationships/image" Target="../media/image262.emf"/><Relationship Id="rId9" Type="http://schemas.openxmlformats.org/officeDocument/2006/relationships/image" Target="../media/image263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5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emf"/><Relationship Id="rId4" Type="http://schemas.openxmlformats.org/officeDocument/2006/relationships/image" Target="../media/image259.emf"/><Relationship Id="rId5" Type="http://schemas.openxmlformats.org/officeDocument/2006/relationships/image" Target="../media/image260.emf"/><Relationship Id="rId6" Type="http://schemas.openxmlformats.org/officeDocument/2006/relationships/image" Target="../media/image262.emf"/><Relationship Id="rId7" Type="http://schemas.openxmlformats.org/officeDocument/2006/relationships/image" Target="../media/image263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wmf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emf"/><Relationship Id="rId4" Type="http://schemas.openxmlformats.org/officeDocument/2006/relationships/image" Target="../media/image259.emf"/><Relationship Id="rId5" Type="http://schemas.openxmlformats.org/officeDocument/2006/relationships/image" Target="../media/image260.emf"/><Relationship Id="rId6" Type="http://schemas.openxmlformats.org/officeDocument/2006/relationships/image" Target="../media/image262.emf"/><Relationship Id="rId7" Type="http://schemas.openxmlformats.org/officeDocument/2006/relationships/image" Target="../media/image263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emf"/><Relationship Id="rId4" Type="http://schemas.openxmlformats.org/officeDocument/2006/relationships/image" Target="../media/image259.emf"/><Relationship Id="rId5" Type="http://schemas.openxmlformats.org/officeDocument/2006/relationships/image" Target="../media/image260.emf"/><Relationship Id="rId6" Type="http://schemas.openxmlformats.org/officeDocument/2006/relationships/image" Target="../media/image262.emf"/><Relationship Id="rId7" Type="http://schemas.openxmlformats.org/officeDocument/2006/relationships/image" Target="../media/image263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8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emf"/><Relationship Id="rId4" Type="http://schemas.openxmlformats.org/officeDocument/2006/relationships/image" Target="../media/image259.emf"/><Relationship Id="rId5" Type="http://schemas.openxmlformats.org/officeDocument/2006/relationships/image" Target="../media/image260.emf"/><Relationship Id="rId6" Type="http://schemas.openxmlformats.org/officeDocument/2006/relationships/image" Target="../media/image262.emf"/><Relationship Id="rId7" Type="http://schemas.openxmlformats.org/officeDocument/2006/relationships/image" Target="../media/image263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9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emf"/><Relationship Id="rId4" Type="http://schemas.openxmlformats.org/officeDocument/2006/relationships/image" Target="../media/image264.emf"/><Relationship Id="rId5" Type="http://schemas.openxmlformats.org/officeDocument/2006/relationships/image" Target="../media/image259.emf"/><Relationship Id="rId6" Type="http://schemas.openxmlformats.org/officeDocument/2006/relationships/image" Target="../media/image262.emf"/><Relationship Id="rId7" Type="http://schemas.openxmlformats.org/officeDocument/2006/relationships/image" Target="../media/image265.emf"/><Relationship Id="rId8" Type="http://schemas.openxmlformats.org/officeDocument/2006/relationships/image" Target="../media/image260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0.xml"/></Relationships>
</file>

<file path=ppt/slides/_rels/slide1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4.emf"/><Relationship Id="rId12" Type="http://schemas.openxmlformats.org/officeDocument/2006/relationships/image" Target="../media/image265.emf"/><Relationship Id="rId13" Type="http://schemas.openxmlformats.org/officeDocument/2006/relationships/image" Target="../media/image260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57.emf"/><Relationship Id="rId4" Type="http://schemas.openxmlformats.org/officeDocument/2006/relationships/image" Target="../media/image259.emf"/><Relationship Id="rId5" Type="http://schemas.openxmlformats.org/officeDocument/2006/relationships/image" Target="../media/image262.emf"/><Relationship Id="rId6" Type="http://schemas.openxmlformats.org/officeDocument/2006/relationships/image" Target="../media/image266.emf"/><Relationship Id="rId7" Type="http://schemas.openxmlformats.org/officeDocument/2006/relationships/image" Target="../media/image68.png"/><Relationship Id="rId8" Type="http://schemas.openxmlformats.org/officeDocument/2006/relationships/image" Target="../media/image267.emf"/><Relationship Id="rId9" Type="http://schemas.openxmlformats.org/officeDocument/2006/relationships/image" Target="../media/image268.emf"/><Relationship Id="rId10" Type="http://schemas.openxmlformats.org/officeDocument/2006/relationships/image" Target="../media/image269.emf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emf"/><Relationship Id="rId4" Type="http://schemas.openxmlformats.org/officeDocument/2006/relationships/image" Target="../media/image68.png"/><Relationship Id="rId5" Type="http://schemas.openxmlformats.org/officeDocument/2006/relationships/image" Target="../media/image267.emf"/><Relationship Id="rId6" Type="http://schemas.openxmlformats.org/officeDocument/2006/relationships/image" Target="../media/image268.emf"/><Relationship Id="rId7" Type="http://schemas.openxmlformats.org/officeDocument/2006/relationships/image" Target="../media/image269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7.png"/><Relationship Id="rId5" Type="http://schemas.openxmlformats.org/officeDocument/2006/relationships/image" Target="../media/image21.emf"/><Relationship Id="rId6" Type="http://schemas.openxmlformats.org/officeDocument/2006/relationships/image" Target="../media/image22.emf"/><Relationship Id="rId7" Type="http://schemas.openxmlformats.org/officeDocument/2006/relationships/image" Target="../media/image23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3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emf"/><Relationship Id="rId4" Type="http://schemas.openxmlformats.org/officeDocument/2006/relationships/image" Target="../media/image266.emf"/><Relationship Id="rId5" Type="http://schemas.openxmlformats.org/officeDocument/2006/relationships/image" Target="../media/image68.png"/><Relationship Id="rId6" Type="http://schemas.openxmlformats.org/officeDocument/2006/relationships/image" Target="../media/image267.emf"/><Relationship Id="rId7" Type="http://schemas.openxmlformats.org/officeDocument/2006/relationships/image" Target="../media/image268.emf"/><Relationship Id="rId8" Type="http://schemas.openxmlformats.org/officeDocument/2006/relationships/image" Target="../media/image271.emf"/><Relationship Id="rId9" Type="http://schemas.openxmlformats.org/officeDocument/2006/relationships/image" Target="../media/image269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4.xml"/></Relationships>
</file>

<file path=ppt/slides/_rels/slide13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1.emf"/><Relationship Id="rId12" Type="http://schemas.openxmlformats.org/officeDocument/2006/relationships/image" Target="../media/image275.emf"/><Relationship Id="rId13" Type="http://schemas.openxmlformats.org/officeDocument/2006/relationships/image" Target="../media/image269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270.emf"/><Relationship Id="rId4" Type="http://schemas.openxmlformats.org/officeDocument/2006/relationships/image" Target="../media/image272.emf"/><Relationship Id="rId5" Type="http://schemas.openxmlformats.org/officeDocument/2006/relationships/image" Target="../media/image273.emf"/><Relationship Id="rId6" Type="http://schemas.openxmlformats.org/officeDocument/2006/relationships/image" Target="../media/image266.emf"/><Relationship Id="rId7" Type="http://schemas.openxmlformats.org/officeDocument/2006/relationships/image" Target="../media/image68.png"/><Relationship Id="rId8" Type="http://schemas.openxmlformats.org/officeDocument/2006/relationships/image" Target="../media/image267.emf"/><Relationship Id="rId9" Type="http://schemas.openxmlformats.org/officeDocument/2006/relationships/image" Target="../media/image268.emf"/><Relationship Id="rId10" Type="http://schemas.openxmlformats.org/officeDocument/2006/relationships/image" Target="../media/image274.emf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emf"/><Relationship Id="rId4" Type="http://schemas.openxmlformats.org/officeDocument/2006/relationships/image" Target="../media/image269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4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6.emf"/><Relationship Id="rId12" Type="http://schemas.openxmlformats.org/officeDocument/2006/relationships/image" Target="../media/image125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270.emf"/><Relationship Id="rId4" Type="http://schemas.openxmlformats.org/officeDocument/2006/relationships/image" Target="../media/image269.emf"/><Relationship Id="rId5" Type="http://schemas.openxmlformats.org/officeDocument/2006/relationships/image" Target="../media/image276.emf"/><Relationship Id="rId6" Type="http://schemas.openxmlformats.org/officeDocument/2006/relationships/image" Target="../media/image266.emf"/><Relationship Id="rId7" Type="http://schemas.openxmlformats.org/officeDocument/2006/relationships/image" Target="../media/image68.png"/><Relationship Id="rId8" Type="http://schemas.openxmlformats.org/officeDocument/2006/relationships/image" Target="../media/image267.emf"/><Relationship Id="rId9" Type="http://schemas.openxmlformats.org/officeDocument/2006/relationships/image" Target="../media/image268.emf"/><Relationship Id="rId10" Type="http://schemas.openxmlformats.org/officeDocument/2006/relationships/image" Target="../media/image124.emf"/></Relationships>
</file>

<file path=ppt/slides/_rels/slide14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3.emf"/><Relationship Id="rId12" Type="http://schemas.openxmlformats.org/officeDocument/2006/relationships/image" Target="../media/image134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7.emf"/><Relationship Id="rId3" Type="http://schemas.openxmlformats.org/officeDocument/2006/relationships/image" Target="../media/image128.emf"/><Relationship Id="rId4" Type="http://schemas.openxmlformats.org/officeDocument/2006/relationships/image" Target="../media/image129.emf"/><Relationship Id="rId5" Type="http://schemas.openxmlformats.org/officeDocument/2006/relationships/image" Target="../media/image130.emf"/><Relationship Id="rId6" Type="http://schemas.openxmlformats.org/officeDocument/2006/relationships/image" Target="../media/image277.emf"/><Relationship Id="rId7" Type="http://schemas.openxmlformats.org/officeDocument/2006/relationships/image" Target="../media/image269.emf"/><Relationship Id="rId8" Type="http://schemas.openxmlformats.org/officeDocument/2006/relationships/image" Target="../media/image276.emf"/><Relationship Id="rId9" Type="http://schemas.openxmlformats.org/officeDocument/2006/relationships/image" Target="../media/image132.emf"/><Relationship Id="rId10" Type="http://schemas.openxmlformats.org/officeDocument/2006/relationships/image" Target="../media/image278.emf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emf"/><Relationship Id="rId4" Type="http://schemas.openxmlformats.org/officeDocument/2006/relationships/image" Target="../media/image127.emf"/><Relationship Id="rId5" Type="http://schemas.openxmlformats.org/officeDocument/2006/relationships/image" Target="../media/image280.emf"/><Relationship Id="rId6" Type="http://schemas.openxmlformats.org/officeDocument/2006/relationships/image" Target="../media/image270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8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1.emf"/><Relationship Id="rId3" Type="http://schemas.openxmlformats.org/officeDocument/2006/relationships/image" Target="../media/image282.emf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emf"/><Relationship Id="rId4" Type="http://schemas.openxmlformats.org/officeDocument/2006/relationships/image" Target="../media/image285.emf"/><Relationship Id="rId5" Type="http://schemas.openxmlformats.org/officeDocument/2006/relationships/image" Target="../media/image286.emf"/><Relationship Id="rId6" Type="http://schemas.openxmlformats.org/officeDocument/2006/relationships/image" Target="../media/image287.emf"/><Relationship Id="rId7" Type="http://schemas.openxmlformats.org/officeDocument/2006/relationships/image" Target="../media/image288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3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4" Type="http://schemas.openxmlformats.org/officeDocument/2006/relationships/image" Target="../media/image284.emf"/><Relationship Id="rId5" Type="http://schemas.openxmlformats.org/officeDocument/2006/relationships/image" Target="../media/image285.emf"/><Relationship Id="rId6" Type="http://schemas.openxmlformats.org/officeDocument/2006/relationships/image" Target="../media/image286.emf"/><Relationship Id="rId7" Type="http://schemas.openxmlformats.org/officeDocument/2006/relationships/image" Target="../media/image287.emf"/><Relationship Id="rId8" Type="http://schemas.openxmlformats.org/officeDocument/2006/relationships/image" Target="../media/image288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9.emf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0.png"/><Relationship Id="rId3" Type="http://schemas.openxmlformats.org/officeDocument/2006/relationships/image" Target="../media/image291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emf"/><Relationship Id="rId4" Type="http://schemas.openxmlformats.org/officeDocument/2006/relationships/image" Target="../media/image280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9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4" Type="http://schemas.openxmlformats.org/officeDocument/2006/relationships/image" Target="../media/image292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0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emf"/><Relationship Id="rId4" Type="http://schemas.openxmlformats.org/officeDocument/2006/relationships/image" Target="../media/image294.emf"/><Relationship Id="rId5" Type="http://schemas.openxmlformats.org/officeDocument/2006/relationships/image" Target="../media/image295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4" Type="http://schemas.openxmlformats.org/officeDocument/2006/relationships/image" Target="../media/image293.emf"/><Relationship Id="rId5" Type="http://schemas.openxmlformats.org/officeDocument/2006/relationships/image" Target="../media/image296.emf"/><Relationship Id="rId6" Type="http://schemas.openxmlformats.org/officeDocument/2006/relationships/image" Target="../media/image297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emf"/><Relationship Id="rId4" Type="http://schemas.openxmlformats.org/officeDocument/2006/relationships/image" Target="../media/image143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3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emf"/><Relationship Id="rId4" Type="http://schemas.openxmlformats.org/officeDocument/2006/relationships/image" Target="../media/image280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4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emf"/><Relationship Id="rId4" Type="http://schemas.openxmlformats.org/officeDocument/2006/relationships/image" Target="../media/image268.emf"/><Relationship Id="rId5" Type="http://schemas.openxmlformats.org/officeDocument/2006/relationships/image" Target="../media/image298.emf"/><Relationship Id="rId6" Type="http://schemas.openxmlformats.org/officeDocument/2006/relationships/image" Target="../media/image299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8.png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0.png"/><Relationship Id="rId3" Type="http://schemas.openxmlformats.org/officeDocument/2006/relationships/image" Target="../media/image301.png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2.png"/><Relationship Id="rId3" Type="http://schemas.openxmlformats.org/officeDocument/2006/relationships/image" Target="../media/image303.png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4.png"/><Relationship Id="rId3" Type="http://schemas.openxmlformats.org/officeDocument/2006/relationships/image" Target="../media/image305.png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6.png"/><Relationship Id="rId3" Type="http://schemas.openxmlformats.org/officeDocument/2006/relationships/image" Target="../media/image307.png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8.png"/><Relationship Id="rId3" Type="http://schemas.openxmlformats.org/officeDocument/2006/relationships/image" Target="../media/image309.png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0.png"/><Relationship Id="rId3" Type="http://schemas.openxmlformats.org/officeDocument/2006/relationships/image" Target="../media/image311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3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eg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7" Type="http://schemas.openxmlformats.org/officeDocument/2006/relationships/image" Target="../media/image20.png"/><Relationship Id="rId8" Type="http://schemas.openxmlformats.org/officeDocument/2006/relationships/image" Target="../media/image21.emf"/><Relationship Id="rId9" Type="http://schemas.openxmlformats.org/officeDocument/2006/relationships/image" Target="../media/image22.emf"/><Relationship Id="rId10" Type="http://schemas.openxmlformats.org/officeDocument/2006/relationships/image" Target="../media/image23.emf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emf"/><Relationship Id="rId4" Type="http://schemas.openxmlformats.org/officeDocument/2006/relationships/image" Target="../media/image314.emf"/><Relationship Id="rId5" Type="http://schemas.openxmlformats.org/officeDocument/2006/relationships/image" Target="../media/image315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2.emf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6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emf"/><Relationship Id="rId4" Type="http://schemas.openxmlformats.org/officeDocument/2006/relationships/image" Target="../media/image319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7.emf"/></Relationships>
</file>

<file path=ppt/slides/_rels/slide16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emf"/><Relationship Id="rId12" Type="http://schemas.openxmlformats.org/officeDocument/2006/relationships/image" Target="../media/image23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0.w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7" Type="http://schemas.openxmlformats.org/officeDocument/2006/relationships/image" Target="../media/image320.emf"/><Relationship Id="rId8" Type="http://schemas.openxmlformats.org/officeDocument/2006/relationships/image" Target="../media/image321.emf"/><Relationship Id="rId9" Type="http://schemas.openxmlformats.org/officeDocument/2006/relationships/image" Target="../media/image68.png"/><Relationship Id="rId10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3" Type="http://schemas.openxmlformats.org/officeDocument/2006/relationships/image" Target="../media/image37.png"/><Relationship Id="rId14" Type="http://schemas.openxmlformats.org/officeDocument/2006/relationships/image" Target="../media/image38.png"/><Relationship Id="rId15" Type="http://schemas.openxmlformats.org/officeDocument/2006/relationships/image" Target="../media/image39.png"/><Relationship Id="rId16" Type="http://schemas.openxmlformats.org/officeDocument/2006/relationships/image" Target="../media/image40.png"/><Relationship Id="rId17" Type="http://schemas.openxmlformats.org/officeDocument/2006/relationships/image" Target="../media/image41.png"/><Relationship Id="rId18" Type="http://schemas.openxmlformats.org/officeDocument/2006/relationships/image" Target="../media/image42.png"/><Relationship Id="rId19" Type="http://schemas.openxmlformats.org/officeDocument/2006/relationships/image" Target="../media/image43.png"/><Relationship Id="rId1" Type="http://schemas.microsoft.com/office/2007/relationships/media" Target="file://localhost/Users/dbatra/my_folders/research/thesis/proposal/slides/flowgard.mpg" TargetMode="External"/><Relationship Id="rId2" Type="http://schemas.openxmlformats.org/officeDocument/2006/relationships/video" Target="file://localhost/Users/dbatra/my_folders/research/thesis/proposal/slides/flowgard.mpg" TargetMode="External"/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0" Type="http://schemas.openxmlformats.org/officeDocument/2006/relationships/image" Target="../media/image57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8.emf"/><Relationship Id="rId3" Type="http://schemas.openxmlformats.org/officeDocument/2006/relationships/image" Target="../media/image59.emf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4.emf"/><Relationship Id="rId12" Type="http://schemas.openxmlformats.org/officeDocument/2006/relationships/image" Target="../media/image65.emf"/><Relationship Id="rId13" Type="http://schemas.openxmlformats.org/officeDocument/2006/relationships/image" Target="../media/image66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jpeg"/><Relationship Id="rId3" Type="http://schemas.openxmlformats.org/officeDocument/2006/relationships/image" Target="../media/image60.emf"/><Relationship Id="rId4" Type="http://schemas.openxmlformats.org/officeDocument/2006/relationships/image" Target="../media/image61.emf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0.png"/><Relationship Id="rId9" Type="http://schemas.openxmlformats.org/officeDocument/2006/relationships/image" Target="../media/image62.emf"/><Relationship Id="rId10" Type="http://schemas.openxmlformats.org/officeDocument/2006/relationships/image" Target="../media/image6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21.emf"/><Relationship Id="rId6" Type="http://schemas.openxmlformats.org/officeDocument/2006/relationships/image" Target="../media/image22.emf"/><Relationship Id="rId7" Type="http://schemas.openxmlformats.org/officeDocument/2006/relationships/image" Target="../media/image23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7.png"/><Relationship Id="rId5" Type="http://schemas.openxmlformats.org/officeDocument/2006/relationships/image" Target="../media/image21.emf"/><Relationship Id="rId6" Type="http://schemas.openxmlformats.org/officeDocument/2006/relationships/image" Target="../media/image22.emf"/><Relationship Id="rId7" Type="http://schemas.openxmlformats.org/officeDocument/2006/relationships/image" Target="../media/image23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0.png"/><Relationship Id="rId7" Type="http://schemas.openxmlformats.org/officeDocument/2006/relationships/image" Target="../media/image16.jpeg"/><Relationship Id="rId8" Type="http://schemas.openxmlformats.org/officeDocument/2006/relationships/image" Target="../media/image69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58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0.png"/><Relationship Id="rId7" Type="http://schemas.openxmlformats.org/officeDocument/2006/relationships/image" Target="../media/image16.jpeg"/><Relationship Id="rId8" Type="http://schemas.openxmlformats.org/officeDocument/2006/relationships/image" Target="../media/image69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0.png"/><Relationship Id="rId7" Type="http://schemas.openxmlformats.org/officeDocument/2006/relationships/image" Target="../media/image16.jpeg"/><Relationship Id="rId8" Type="http://schemas.openxmlformats.org/officeDocument/2006/relationships/image" Target="../media/image71.emf"/><Relationship Id="rId9" Type="http://schemas.openxmlformats.org/officeDocument/2006/relationships/image" Target="../media/image69.emf"/><Relationship Id="rId10" Type="http://schemas.openxmlformats.org/officeDocument/2006/relationships/image" Target="../media/image72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0.png"/><Relationship Id="rId7" Type="http://schemas.openxmlformats.org/officeDocument/2006/relationships/image" Target="../media/image16.jpeg"/><Relationship Id="rId8" Type="http://schemas.openxmlformats.org/officeDocument/2006/relationships/image" Target="../media/image71.emf"/><Relationship Id="rId9" Type="http://schemas.openxmlformats.org/officeDocument/2006/relationships/image" Target="../media/image69.emf"/><Relationship Id="rId10" Type="http://schemas.openxmlformats.org/officeDocument/2006/relationships/image" Target="../media/image72.emf"/><Relationship Id="rId11" Type="http://schemas.openxmlformats.org/officeDocument/2006/relationships/image" Target="../media/image73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0.png"/><Relationship Id="rId7" Type="http://schemas.openxmlformats.org/officeDocument/2006/relationships/image" Target="../media/image74.emf"/><Relationship Id="rId8" Type="http://schemas.openxmlformats.org/officeDocument/2006/relationships/image" Target="../media/image75.emf"/><Relationship Id="rId9" Type="http://schemas.openxmlformats.org/officeDocument/2006/relationships/image" Target="../media/image76.emf"/><Relationship Id="rId10" Type="http://schemas.openxmlformats.org/officeDocument/2006/relationships/image" Target="../media/image77.emf"/><Relationship Id="rId11" Type="http://schemas.openxmlformats.org/officeDocument/2006/relationships/image" Target="../media/image69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0.png"/><Relationship Id="rId7" Type="http://schemas.openxmlformats.org/officeDocument/2006/relationships/image" Target="../media/image74.emf"/><Relationship Id="rId8" Type="http://schemas.openxmlformats.org/officeDocument/2006/relationships/image" Target="../media/image76.emf"/><Relationship Id="rId9" Type="http://schemas.openxmlformats.org/officeDocument/2006/relationships/image" Target="../media/image77.emf"/><Relationship Id="rId10" Type="http://schemas.openxmlformats.org/officeDocument/2006/relationships/image" Target="../media/image69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69.emf"/><Relationship Id="rId6" Type="http://schemas.openxmlformats.org/officeDocument/2006/relationships/image" Target="../media/image26.png"/><Relationship Id="rId7" Type="http://schemas.openxmlformats.org/officeDocument/2006/relationships/image" Target="../media/image20.png"/><Relationship Id="rId8" Type="http://schemas.openxmlformats.org/officeDocument/2006/relationships/image" Target="../media/image78.emf"/><Relationship Id="rId9" Type="http://schemas.openxmlformats.org/officeDocument/2006/relationships/image" Target="../media/image79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4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1.emf"/><Relationship Id="rId12" Type="http://schemas.openxmlformats.org/officeDocument/2006/relationships/image" Target="../media/image82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0.png"/><Relationship Id="rId7" Type="http://schemas.openxmlformats.org/officeDocument/2006/relationships/image" Target="../media/image69.emf"/><Relationship Id="rId8" Type="http://schemas.openxmlformats.org/officeDocument/2006/relationships/image" Target="../media/image78.emf"/><Relationship Id="rId9" Type="http://schemas.openxmlformats.org/officeDocument/2006/relationships/image" Target="../media/image79.emf"/><Relationship Id="rId10" Type="http://schemas.openxmlformats.org/officeDocument/2006/relationships/image" Target="../media/image80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4" Type="http://schemas.openxmlformats.org/officeDocument/2006/relationships/image" Target="../media/image84.emf"/><Relationship Id="rId5" Type="http://schemas.openxmlformats.org/officeDocument/2006/relationships/image" Target="../media/image85.emf"/><Relationship Id="rId6" Type="http://schemas.openxmlformats.org/officeDocument/2006/relationships/image" Target="../media/image86.emf"/><Relationship Id="rId7" Type="http://schemas.openxmlformats.org/officeDocument/2006/relationships/image" Target="../media/image87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/Relationships>
</file>

<file path=ppt/slides/_rels/slide4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4.emf"/><Relationship Id="rId12" Type="http://schemas.openxmlformats.org/officeDocument/2006/relationships/image" Target="../media/image24.png"/><Relationship Id="rId13" Type="http://schemas.openxmlformats.org/officeDocument/2006/relationships/image" Target="../media/image25.png"/><Relationship Id="rId14" Type="http://schemas.openxmlformats.org/officeDocument/2006/relationships/image" Target="../media/image26.png"/><Relationship Id="rId15" Type="http://schemas.openxmlformats.org/officeDocument/2006/relationships/image" Target="../media/image20.png"/><Relationship Id="rId16" Type="http://schemas.openxmlformats.org/officeDocument/2006/relationships/image" Target="../media/image95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3.emf"/><Relationship Id="rId4" Type="http://schemas.openxmlformats.org/officeDocument/2006/relationships/image" Target="../media/image88.emf"/><Relationship Id="rId5" Type="http://schemas.openxmlformats.org/officeDocument/2006/relationships/image" Target="../media/image85.emf"/><Relationship Id="rId6" Type="http://schemas.openxmlformats.org/officeDocument/2006/relationships/image" Target="../media/image89.emf"/><Relationship Id="rId7" Type="http://schemas.openxmlformats.org/officeDocument/2006/relationships/image" Target="../media/image90.emf"/><Relationship Id="rId8" Type="http://schemas.openxmlformats.org/officeDocument/2006/relationships/image" Target="../media/image91.emf"/><Relationship Id="rId9" Type="http://schemas.openxmlformats.org/officeDocument/2006/relationships/image" Target="../media/image92.emf"/><Relationship Id="rId10" Type="http://schemas.openxmlformats.org/officeDocument/2006/relationships/image" Target="../media/image93.emf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image" Target="../media/image20.png"/><Relationship Id="rId14" Type="http://schemas.openxmlformats.org/officeDocument/2006/relationships/image" Target="../media/image96.emf"/><Relationship Id="rId15" Type="http://schemas.openxmlformats.org/officeDocument/2006/relationships/image" Target="../media/image97.emf"/><Relationship Id="rId16" Type="http://schemas.openxmlformats.org/officeDocument/2006/relationships/image" Target="../media/image98.emf"/><Relationship Id="rId17" Type="http://schemas.openxmlformats.org/officeDocument/2006/relationships/image" Target="../media/image99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3.emf"/><Relationship Id="rId4" Type="http://schemas.openxmlformats.org/officeDocument/2006/relationships/image" Target="../media/image85.emf"/><Relationship Id="rId5" Type="http://schemas.openxmlformats.org/officeDocument/2006/relationships/image" Target="../media/image90.emf"/><Relationship Id="rId6" Type="http://schemas.openxmlformats.org/officeDocument/2006/relationships/image" Target="../media/image91.emf"/><Relationship Id="rId7" Type="http://schemas.openxmlformats.org/officeDocument/2006/relationships/image" Target="../media/image92.emf"/><Relationship Id="rId8" Type="http://schemas.openxmlformats.org/officeDocument/2006/relationships/image" Target="../media/image93.emf"/><Relationship Id="rId9" Type="http://schemas.openxmlformats.org/officeDocument/2006/relationships/image" Target="../media/image94.emf"/><Relationship Id="rId10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6.emf"/><Relationship Id="rId12" Type="http://schemas.openxmlformats.org/officeDocument/2006/relationships/image" Target="../media/image87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0.png"/><Relationship Id="rId7" Type="http://schemas.openxmlformats.org/officeDocument/2006/relationships/image" Target="../media/image69.emf"/><Relationship Id="rId8" Type="http://schemas.openxmlformats.org/officeDocument/2006/relationships/image" Target="../media/image83.emf"/><Relationship Id="rId9" Type="http://schemas.openxmlformats.org/officeDocument/2006/relationships/image" Target="../media/image84.emf"/><Relationship Id="rId10" Type="http://schemas.openxmlformats.org/officeDocument/2006/relationships/image" Target="../media/image85.emf"/></Relationships>
</file>

<file path=ppt/slides/_rels/slide4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6.emf"/><Relationship Id="rId12" Type="http://schemas.openxmlformats.org/officeDocument/2006/relationships/image" Target="../media/image87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0.png"/><Relationship Id="rId7" Type="http://schemas.openxmlformats.org/officeDocument/2006/relationships/image" Target="../media/image69.emf"/><Relationship Id="rId8" Type="http://schemas.openxmlformats.org/officeDocument/2006/relationships/image" Target="../media/image83.emf"/><Relationship Id="rId9" Type="http://schemas.openxmlformats.org/officeDocument/2006/relationships/image" Target="../media/image84.emf"/><Relationship Id="rId10" Type="http://schemas.openxmlformats.org/officeDocument/2006/relationships/image" Target="../media/image85.emf"/></Relationships>
</file>

<file path=ppt/slides/_rels/slide4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3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6.jpeg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7" Type="http://schemas.openxmlformats.org/officeDocument/2006/relationships/image" Target="../media/image20.png"/><Relationship Id="rId8" Type="http://schemas.openxmlformats.org/officeDocument/2006/relationships/image" Target="../media/image21.emf"/><Relationship Id="rId9" Type="http://schemas.openxmlformats.org/officeDocument/2006/relationships/image" Target="../media/image22.emf"/><Relationship Id="rId10" Type="http://schemas.openxmlformats.org/officeDocument/2006/relationships/image" Target="../media/image23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8.emf"/><Relationship Id="rId5" Type="http://schemas.openxmlformats.org/officeDocument/2006/relationships/image" Target="../media/image100.emf"/><Relationship Id="rId6" Type="http://schemas.openxmlformats.org/officeDocument/2006/relationships/image" Target="../media/image101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8.emf"/><Relationship Id="rId5" Type="http://schemas.openxmlformats.org/officeDocument/2006/relationships/image" Target="../media/image101.emf"/><Relationship Id="rId6" Type="http://schemas.openxmlformats.org/officeDocument/2006/relationships/image" Target="../media/image10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/Relationships>
</file>

<file path=ppt/slides/_rels/slide5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6.emf"/><Relationship Id="rId12" Type="http://schemas.openxmlformats.org/officeDocument/2006/relationships/image" Target="../media/image87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0.png"/><Relationship Id="rId7" Type="http://schemas.openxmlformats.org/officeDocument/2006/relationships/image" Target="../media/image69.emf"/><Relationship Id="rId8" Type="http://schemas.openxmlformats.org/officeDocument/2006/relationships/image" Target="../media/image83.emf"/><Relationship Id="rId9" Type="http://schemas.openxmlformats.org/officeDocument/2006/relationships/image" Target="../media/image84.emf"/><Relationship Id="rId10" Type="http://schemas.openxmlformats.org/officeDocument/2006/relationships/image" Target="../media/image85.emf"/></Relationships>
</file>

<file path=ppt/slides/_rels/slide5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0.png"/><Relationship Id="rId12" Type="http://schemas.openxmlformats.org/officeDocument/2006/relationships/image" Target="../media/image69.emf"/><Relationship Id="rId13" Type="http://schemas.openxmlformats.org/officeDocument/2006/relationships/image" Target="../media/image111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6.jpeg"/><Relationship Id="rId4" Type="http://schemas.openxmlformats.org/officeDocument/2006/relationships/image" Target="../media/image103.emf"/><Relationship Id="rId5" Type="http://schemas.openxmlformats.org/officeDocument/2006/relationships/image" Target="../media/image104.emf"/><Relationship Id="rId6" Type="http://schemas.openxmlformats.org/officeDocument/2006/relationships/image" Target="../media/image105.png"/><Relationship Id="rId7" Type="http://schemas.openxmlformats.org/officeDocument/2006/relationships/image" Target="../media/image106.png"/><Relationship Id="rId8" Type="http://schemas.openxmlformats.org/officeDocument/2006/relationships/image" Target="../media/image107.png"/><Relationship Id="rId9" Type="http://schemas.openxmlformats.org/officeDocument/2006/relationships/image" Target="../media/image108.png"/><Relationship Id="rId10" Type="http://schemas.openxmlformats.org/officeDocument/2006/relationships/image" Target="../media/image109.png"/></Relationships>
</file>

<file path=ppt/slides/_rels/slide5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0.png"/><Relationship Id="rId12" Type="http://schemas.openxmlformats.org/officeDocument/2006/relationships/image" Target="../media/image112.emf"/><Relationship Id="rId13" Type="http://schemas.openxmlformats.org/officeDocument/2006/relationships/image" Target="../media/image69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03.emf"/><Relationship Id="rId4" Type="http://schemas.openxmlformats.org/officeDocument/2006/relationships/image" Target="../media/image104.emf"/><Relationship Id="rId5" Type="http://schemas.openxmlformats.org/officeDocument/2006/relationships/image" Target="../media/image111.emf"/><Relationship Id="rId6" Type="http://schemas.openxmlformats.org/officeDocument/2006/relationships/image" Target="../media/image105.png"/><Relationship Id="rId7" Type="http://schemas.openxmlformats.org/officeDocument/2006/relationships/image" Target="../media/image106.png"/><Relationship Id="rId8" Type="http://schemas.openxmlformats.org/officeDocument/2006/relationships/image" Target="../media/image107.png"/><Relationship Id="rId9" Type="http://schemas.openxmlformats.org/officeDocument/2006/relationships/image" Target="../media/image108.png"/><Relationship Id="rId10" Type="http://schemas.openxmlformats.org/officeDocument/2006/relationships/image" Target="../media/image109.png"/></Relationships>
</file>

<file path=ppt/slides/_rels/slide5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0.png"/><Relationship Id="rId12" Type="http://schemas.openxmlformats.org/officeDocument/2006/relationships/image" Target="../media/image113.emf"/><Relationship Id="rId13" Type="http://schemas.openxmlformats.org/officeDocument/2006/relationships/image" Target="../media/image69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03.emf"/><Relationship Id="rId4" Type="http://schemas.openxmlformats.org/officeDocument/2006/relationships/image" Target="../media/image104.emf"/><Relationship Id="rId5" Type="http://schemas.openxmlformats.org/officeDocument/2006/relationships/image" Target="../media/image111.emf"/><Relationship Id="rId6" Type="http://schemas.openxmlformats.org/officeDocument/2006/relationships/image" Target="../media/image105.png"/><Relationship Id="rId7" Type="http://schemas.openxmlformats.org/officeDocument/2006/relationships/image" Target="../media/image106.png"/><Relationship Id="rId8" Type="http://schemas.openxmlformats.org/officeDocument/2006/relationships/image" Target="../media/image107.png"/><Relationship Id="rId9" Type="http://schemas.openxmlformats.org/officeDocument/2006/relationships/image" Target="../media/image108.png"/><Relationship Id="rId10" Type="http://schemas.openxmlformats.org/officeDocument/2006/relationships/image" Target="../media/image109.png"/></Relationships>
</file>

<file path=ppt/slides/_rels/slide5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0.png"/><Relationship Id="rId12" Type="http://schemas.openxmlformats.org/officeDocument/2006/relationships/image" Target="../media/image112.emf"/><Relationship Id="rId13" Type="http://schemas.openxmlformats.org/officeDocument/2006/relationships/image" Target="../media/image69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03.emf"/><Relationship Id="rId4" Type="http://schemas.openxmlformats.org/officeDocument/2006/relationships/image" Target="../media/image104.emf"/><Relationship Id="rId5" Type="http://schemas.openxmlformats.org/officeDocument/2006/relationships/image" Target="../media/image111.emf"/><Relationship Id="rId6" Type="http://schemas.openxmlformats.org/officeDocument/2006/relationships/image" Target="../media/image105.png"/><Relationship Id="rId7" Type="http://schemas.openxmlformats.org/officeDocument/2006/relationships/image" Target="../media/image106.png"/><Relationship Id="rId8" Type="http://schemas.openxmlformats.org/officeDocument/2006/relationships/image" Target="../media/image107.png"/><Relationship Id="rId9" Type="http://schemas.openxmlformats.org/officeDocument/2006/relationships/image" Target="../media/image108.png"/><Relationship Id="rId10" Type="http://schemas.openxmlformats.org/officeDocument/2006/relationships/image" Target="../media/image109.png"/></Relationships>
</file>

<file path=ppt/slides/_rels/slide5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0.png"/><Relationship Id="rId12" Type="http://schemas.openxmlformats.org/officeDocument/2006/relationships/image" Target="../media/image69.emf"/><Relationship Id="rId13" Type="http://schemas.openxmlformats.org/officeDocument/2006/relationships/image" Target="../media/image114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03.emf"/><Relationship Id="rId4" Type="http://schemas.openxmlformats.org/officeDocument/2006/relationships/image" Target="../media/image104.emf"/><Relationship Id="rId5" Type="http://schemas.openxmlformats.org/officeDocument/2006/relationships/image" Target="../media/image111.emf"/><Relationship Id="rId6" Type="http://schemas.openxmlformats.org/officeDocument/2006/relationships/image" Target="../media/image105.png"/><Relationship Id="rId7" Type="http://schemas.openxmlformats.org/officeDocument/2006/relationships/image" Target="../media/image106.png"/><Relationship Id="rId8" Type="http://schemas.openxmlformats.org/officeDocument/2006/relationships/image" Target="../media/image107.png"/><Relationship Id="rId9" Type="http://schemas.openxmlformats.org/officeDocument/2006/relationships/image" Target="../media/image108.png"/><Relationship Id="rId10" Type="http://schemas.openxmlformats.org/officeDocument/2006/relationships/image" Target="../media/image10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16.jpeg"/><Relationship Id="rId5" Type="http://schemas.openxmlformats.org/officeDocument/2006/relationships/image" Target="../media/image18.emf"/><Relationship Id="rId6" Type="http://schemas.openxmlformats.org/officeDocument/2006/relationships/image" Target="../media/image115.emf"/><Relationship Id="rId7" Type="http://schemas.openxmlformats.org/officeDocument/2006/relationships/image" Target="../media/image83.emf"/><Relationship Id="rId8" Type="http://schemas.openxmlformats.org/officeDocument/2006/relationships/image" Target="../media/image84.emf"/><Relationship Id="rId9" Type="http://schemas.openxmlformats.org/officeDocument/2006/relationships/image" Target="../media/image85.emf"/><Relationship Id="rId10" Type="http://schemas.openxmlformats.org/officeDocument/2006/relationships/image" Target="../media/image86.emf"/><Relationship Id="rId11" Type="http://schemas.openxmlformats.org/officeDocument/2006/relationships/image" Target="../media/image87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4" Type="http://schemas.openxmlformats.org/officeDocument/2006/relationships/image" Target="../media/image84.emf"/><Relationship Id="rId5" Type="http://schemas.openxmlformats.org/officeDocument/2006/relationships/image" Target="../media/image85.emf"/><Relationship Id="rId6" Type="http://schemas.openxmlformats.org/officeDocument/2006/relationships/image" Target="../media/image86.emf"/><Relationship Id="rId7" Type="http://schemas.openxmlformats.org/officeDocument/2006/relationships/image" Target="../media/image87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/Relationships>
</file>

<file path=ppt/slides/_rels/slide5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9.emf"/><Relationship Id="rId12" Type="http://schemas.openxmlformats.org/officeDocument/2006/relationships/image" Target="../media/image120.emf"/><Relationship Id="rId13" Type="http://schemas.openxmlformats.org/officeDocument/2006/relationships/image" Target="../media/image121.emf"/><Relationship Id="rId14" Type="http://schemas.openxmlformats.org/officeDocument/2006/relationships/image" Target="../media/image122.emf"/><Relationship Id="rId15" Type="http://schemas.openxmlformats.org/officeDocument/2006/relationships/image" Target="../media/image94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8.png"/><Relationship Id="rId4" Type="http://schemas.openxmlformats.org/officeDocument/2006/relationships/image" Target="../media/image90.emf"/><Relationship Id="rId5" Type="http://schemas.openxmlformats.org/officeDocument/2006/relationships/image" Target="../media/image91.emf"/><Relationship Id="rId6" Type="http://schemas.openxmlformats.org/officeDocument/2006/relationships/image" Target="../media/image92.emf"/><Relationship Id="rId7" Type="http://schemas.openxmlformats.org/officeDocument/2006/relationships/image" Target="../media/image93.emf"/><Relationship Id="rId8" Type="http://schemas.openxmlformats.org/officeDocument/2006/relationships/image" Target="../media/image116.emf"/><Relationship Id="rId9" Type="http://schemas.openxmlformats.org/officeDocument/2006/relationships/image" Target="../media/image117.emf"/><Relationship Id="rId10" Type="http://schemas.openxmlformats.org/officeDocument/2006/relationships/image" Target="../media/image118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3.emf"/><Relationship Id="rId12" Type="http://schemas.openxmlformats.org/officeDocument/2006/relationships/image" Target="../media/image124.emf"/><Relationship Id="rId13" Type="http://schemas.openxmlformats.org/officeDocument/2006/relationships/image" Target="../media/image125.emf"/><Relationship Id="rId14" Type="http://schemas.openxmlformats.org/officeDocument/2006/relationships/image" Target="../media/image126.emf"/><Relationship Id="rId15" Type="http://schemas.openxmlformats.org/officeDocument/2006/relationships/image" Target="../media/image94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8.png"/><Relationship Id="rId4" Type="http://schemas.openxmlformats.org/officeDocument/2006/relationships/image" Target="../media/image90.emf"/><Relationship Id="rId5" Type="http://schemas.openxmlformats.org/officeDocument/2006/relationships/image" Target="../media/image91.emf"/><Relationship Id="rId6" Type="http://schemas.openxmlformats.org/officeDocument/2006/relationships/image" Target="../media/image92.emf"/><Relationship Id="rId7" Type="http://schemas.openxmlformats.org/officeDocument/2006/relationships/image" Target="../media/image93.emf"/><Relationship Id="rId8" Type="http://schemas.openxmlformats.org/officeDocument/2006/relationships/image" Target="../media/image116.emf"/><Relationship Id="rId9" Type="http://schemas.openxmlformats.org/officeDocument/2006/relationships/image" Target="../media/image119.emf"/><Relationship Id="rId10" Type="http://schemas.openxmlformats.org/officeDocument/2006/relationships/image" Target="../media/image120.emf"/></Relationships>
</file>

<file path=ppt/slides/_rels/slide6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4.emf"/><Relationship Id="rId12" Type="http://schemas.openxmlformats.org/officeDocument/2006/relationships/image" Target="../media/image126.emf"/><Relationship Id="rId13" Type="http://schemas.openxmlformats.org/officeDocument/2006/relationships/image" Target="../media/image125.emf"/><Relationship Id="rId14" Type="http://schemas.openxmlformats.org/officeDocument/2006/relationships/image" Target="../media/image94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8.png"/><Relationship Id="rId4" Type="http://schemas.openxmlformats.org/officeDocument/2006/relationships/image" Target="../media/image90.emf"/><Relationship Id="rId5" Type="http://schemas.openxmlformats.org/officeDocument/2006/relationships/image" Target="../media/image91.emf"/><Relationship Id="rId6" Type="http://schemas.openxmlformats.org/officeDocument/2006/relationships/image" Target="../media/image92.emf"/><Relationship Id="rId7" Type="http://schemas.openxmlformats.org/officeDocument/2006/relationships/image" Target="../media/image93.emf"/><Relationship Id="rId8" Type="http://schemas.openxmlformats.org/officeDocument/2006/relationships/image" Target="../media/image119.emf"/><Relationship Id="rId9" Type="http://schemas.openxmlformats.org/officeDocument/2006/relationships/image" Target="../media/image120.emf"/><Relationship Id="rId10" Type="http://schemas.openxmlformats.org/officeDocument/2006/relationships/image" Target="../media/image123.emf"/></Relationships>
</file>

<file path=ppt/slides/_rels/slide6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3.emf"/><Relationship Id="rId12" Type="http://schemas.openxmlformats.org/officeDocument/2006/relationships/image" Target="../media/image135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7.emf"/><Relationship Id="rId3" Type="http://schemas.openxmlformats.org/officeDocument/2006/relationships/image" Target="../media/image128.emf"/><Relationship Id="rId4" Type="http://schemas.openxmlformats.org/officeDocument/2006/relationships/image" Target="../media/image129.emf"/><Relationship Id="rId5" Type="http://schemas.openxmlformats.org/officeDocument/2006/relationships/image" Target="../media/image130.emf"/><Relationship Id="rId6" Type="http://schemas.openxmlformats.org/officeDocument/2006/relationships/image" Target="../media/image131.emf"/><Relationship Id="rId7" Type="http://schemas.openxmlformats.org/officeDocument/2006/relationships/image" Target="../media/image132.emf"/><Relationship Id="rId8" Type="http://schemas.openxmlformats.org/officeDocument/2006/relationships/image" Target="../media/image133.emf"/><Relationship Id="rId9" Type="http://schemas.openxmlformats.org/officeDocument/2006/relationships/image" Target="../media/image134.emf"/><Relationship Id="rId10" Type="http://schemas.openxmlformats.org/officeDocument/2006/relationships/image" Target="../media/image119.emf"/></Relationships>
</file>

<file path=ppt/slides/_rels/slide6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4.emf"/><Relationship Id="rId12" Type="http://schemas.openxmlformats.org/officeDocument/2006/relationships/image" Target="../media/image126.emf"/><Relationship Id="rId13" Type="http://schemas.openxmlformats.org/officeDocument/2006/relationships/image" Target="../media/image125.emf"/><Relationship Id="rId14" Type="http://schemas.openxmlformats.org/officeDocument/2006/relationships/image" Target="../media/image94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8.png"/><Relationship Id="rId4" Type="http://schemas.openxmlformats.org/officeDocument/2006/relationships/image" Target="../media/image90.emf"/><Relationship Id="rId5" Type="http://schemas.openxmlformats.org/officeDocument/2006/relationships/image" Target="../media/image91.emf"/><Relationship Id="rId6" Type="http://schemas.openxmlformats.org/officeDocument/2006/relationships/image" Target="../media/image92.emf"/><Relationship Id="rId7" Type="http://schemas.openxmlformats.org/officeDocument/2006/relationships/image" Target="../media/image93.emf"/><Relationship Id="rId8" Type="http://schemas.openxmlformats.org/officeDocument/2006/relationships/image" Target="../media/image119.emf"/><Relationship Id="rId9" Type="http://schemas.openxmlformats.org/officeDocument/2006/relationships/image" Target="../media/image120.emf"/><Relationship Id="rId10" Type="http://schemas.openxmlformats.org/officeDocument/2006/relationships/image" Target="../media/image123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4" Type="http://schemas.openxmlformats.org/officeDocument/2006/relationships/image" Target="../media/image137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4" Type="http://schemas.openxmlformats.org/officeDocument/2006/relationships/image" Target="../media/image139.emf"/><Relationship Id="rId5" Type="http://schemas.openxmlformats.org/officeDocument/2006/relationships/image" Target="../media/image140.emf"/><Relationship Id="rId6" Type="http://schemas.openxmlformats.org/officeDocument/2006/relationships/image" Target="../media/image141.emf"/><Relationship Id="rId7" Type="http://schemas.openxmlformats.org/officeDocument/2006/relationships/image" Target="../media/image142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4" Type="http://schemas.openxmlformats.org/officeDocument/2006/relationships/image" Target="../media/image143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1.emf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0.png"/><Relationship Id="rId9" Type="http://schemas.openxmlformats.org/officeDocument/2006/relationships/image" Target="../media/image62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4" Type="http://schemas.openxmlformats.org/officeDocument/2006/relationships/image" Target="../media/image54.png"/><Relationship Id="rId5" Type="http://schemas.openxmlformats.org/officeDocument/2006/relationships/image" Target="../media/image145.png"/><Relationship Id="rId6" Type="http://schemas.openxmlformats.org/officeDocument/2006/relationships/image" Target="../media/image55.png"/><Relationship Id="rId7" Type="http://schemas.openxmlformats.org/officeDocument/2006/relationships/image" Target="../media/image146.png"/><Relationship Id="rId8" Type="http://schemas.openxmlformats.org/officeDocument/2006/relationships/image" Target="../media/image147.png"/><Relationship Id="rId9" Type="http://schemas.openxmlformats.org/officeDocument/2006/relationships/image" Target="../media/image148.png"/><Relationship Id="rId10" Type="http://schemas.openxmlformats.org/officeDocument/2006/relationships/image" Target="../media/image14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4" Type="http://schemas.openxmlformats.org/officeDocument/2006/relationships/image" Target="../media/image151.emf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gif"/><Relationship Id="rId4" Type="http://schemas.openxmlformats.org/officeDocument/2006/relationships/image" Target="../media/image154.gif"/><Relationship Id="rId5" Type="http://schemas.openxmlformats.org/officeDocument/2006/relationships/image" Target="../media/image155.gif"/><Relationship Id="rId6" Type="http://schemas.openxmlformats.org/officeDocument/2006/relationships/image" Target="../media/image156.gif"/><Relationship Id="rId7" Type="http://schemas.openxmlformats.org/officeDocument/2006/relationships/image" Target="../media/image157.gif"/><Relationship Id="rId8" Type="http://schemas.openxmlformats.org/officeDocument/2006/relationships/image" Target="../media/image158.gif"/><Relationship Id="rId9" Type="http://schemas.openxmlformats.org/officeDocument/2006/relationships/image" Target="../media/image159.gi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2.gi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6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48.xml"/><Relationship Id="rId5" Type="http://schemas.openxmlformats.org/officeDocument/2006/relationships/image" Target="../media/image161.png"/><Relationship Id="rId1" Type="http://schemas.microsoft.com/office/2007/relationships/media" Target="file://localhost/Users/dbatra/my_folders/research/talks/videos/multi2_lola1_map_mmodes_10.avi" TargetMode="External"/><Relationship Id="rId2" Type="http://schemas.openxmlformats.org/officeDocument/2006/relationships/video" Target="file://localhost/Users/dbatra/my_folders/research/talks/videos/multi2_lola1_map_mmodes_10.avi" TargetMode="Externa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gif"/><Relationship Id="rId4" Type="http://schemas.openxmlformats.org/officeDocument/2006/relationships/image" Target="../media/image154.gif"/><Relationship Id="rId5" Type="http://schemas.openxmlformats.org/officeDocument/2006/relationships/image" Target="../media/image155.gif"/><Relationship Id="rId6" Type="http://schemas.openxmlformats.org/officeDocument/2006/relationships/image" Target="../media/image156.gif"/><Relationship Id="rId7" Type="http://schemas.openxmlformats.org/officeDocument/2006/relationships/image" Target="../media/image157.gif"/><Relationship Id="rId8" Type="http://schemas.openxmlformats.org/officeDocument/2006/relationships/image" Target="../media/image158.gif"/><Relationship Id="rId9" Type="http://schemas.openxmlformats.org/officeDocument/2006/relationships/image" Target="../media/image159.gi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2.gif"/></Relationships>
</file>

<file path=ppt/slides/_rels/slide7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2.emf"/><Relationship Id="rId3" Type="http://schemas.openxmlformats.org/officeDocument/2006/relationships/image" Target="../media/image163.emf"/><Relationship Id="rId4" Type="http://schemas.openxmlformats.org/officeDocument/2006/relationships/image" Target="../media/image164.emf"/><Relationship Id="rId5" Type="http://schemas.openxmlformats.org/officeDocument/2006/relationships/image" Target="../media/image165.emf"/><Relationship Id="rId6" Type="http://schemas.openxmlformats.org/officeDocument/2006/relationships/image" Target="../media/image166.emf"/><Relationship Id="rId7" Type="http://schemas.openxmlformats.org/officeDocument/2006/relationships/image" Target="../media/image23.emf"/><Relationship Id="rId8" Type="http://schemas.openxmlformats.org/officeDocument/2006/relationships/image" Target="../media/image21.emf"/><Relationship Id="rId9" Type="http://schemas.openxmlformats.org/officeDocument/2006/relationships/image" Target="../media/image22.emf"/><Relationship Id="rId10" Type="http://schemas.openxmlformats.org/officeDocument/2006/relationships/image" Target="../media/image2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4" Type="http://schemas.openxmlformats.org/officeDocument/2006/relationships/image" Target="../media/image167.emf"/><Relationship Id="rId5" Type="http://schemas.openxmlformats.org/officeDocument/2006/relationships/image" Target="../media/image21.emf"/><Relationship Id="rId6" Type="http://schemas.openxmlformats.org/officeDocument/2006/relationships/image" Target="../media/image22.emf"/><Relationship Id="rId7" Type="http://schemas.openxmlformats.org/officeDocument/2006/relationships/image" Target="../media/image23.emf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26.png"/><Relationship Id="rId11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4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emf"/><Relationship Id="rId4" Type="http://schemas.openxmlformats.org/officeDocument/2006/relationships/image" Target="../media/image169.png"/><Relationship Id="rId5" Type="http://schemas.openxmlformats.org/officeDocument/2006/relationships/image" Target="../media/image170.png"/><Relationship Id="rId6" Type="http://schemas.openxmlformats.org/officeDocument/2006/relationships/image" Target="../media/image171.png"/><Relationship Id="rId7" Type="http://schemas.openxmlformats.org/officeDocument/2006/relationships/image" Target="../media/image17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emf"/><Relationship Id="rId4" Type="http://schemas.openxmlformats.org/officeDocument/2006/relationships/image" Target="../media/image173.emf"/><Relationship Id="rId5" Type="http://schemas.openxmlformats.org/officeDocument/2006/relationships/image" Target="../media/image169.png"/><Relationship Id="rId6" Type="http://schemas.openxmlformats.org/officeDocument/2006/relationships/image" Target="../media/image170.png"/><Relationship Id="rId7" Type="http://schemas.openxmlformats.org/officeDocument/2006/relationships/image" Target="../media/image171.png"/><Relationship Id="rId8" Type="http://schemas.openxmlformats.org/officeDocument/2006/relationships/image" Target="../media/image17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7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4" Type="http://schemas.openxmlformats.org/officeDocument/2006/relationships/image" Target="../media/image167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9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chart" Target="../charts/char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4" Type="http://schemas.openxmlformats.org/officeDocument/2006/relationships/image" Target="../media/image175.png"/><Relationship Id="rId5" Type="http://schemas.openxmlformats.org/officeDocument/2006/relationships/image" Target="../media/image176.png"/><Relationship Id="rId6" Type="http://schemas.openxmlformats.org/officeDocument/2006/relationships/image" Target="../media/image17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4" Type="http://schemas.openxmlformats.org/officeDocument/2006/relationships/image" Target="../media/image179.jpeg"/><Relationship Id="rId5" Type="http://schemas.openxmlformats.org/officeDocument/2006/relationships/image" Target="../media/image180.jpeg"/><Relationship Id="rId6" Type="http://schemas.openxmlformats.org/officeDocument/2006/relationships/image" Target="../media/image181.png"/><Relationship Id="rId7" Type="http://schemas.openxmlformats.org/officeDocument/2006/relationships/image" Target="../media/image182.png"/><Relationship Id="rId8" Type="http://schemas.openxmlformats.org/officeDocument/2006/relationships/image" Target="../media/image183.png"/><Relationship Id="rId9" Type="http://schemas.openxmlformats.org/officeDocument/2006/relationships/image" Target="../media/image184.png"/><Relationship Id="rId10" Type="http://schemas.openxmlformats.org/officeDocument/2006/relationships/image" Target="../media/image185.png"/><Relationship Id="rId11" Type="http://schemas.openxmlformats.org/officeDocument/2006/relationships/image" Target="../media/image18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2.emf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2.emf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0.png"/><Relationship Id="rId9" Type="http://schemas.openxmlformats.org/officeDocument/2006/relationships/image" Target="../media/image187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2.emf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187.emf"/><Relationship Id="rId9" Type="http://schemas.openxmlformats.org/officeDocument/2006/relationships/image" Target="../media/image20.png"/><Relationship Id="rId10" Type="http://schemas.openxmlformats.org/officeDocument/2006/relationships/image" Target="../media/image188.emf"/><Relationship Id="rId11" Type="http://schemas.openxmlformats.org/officeDocument/2006/relationships/image" Target="../media/image189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jpeg"/></Relationships>
</file>

<file path=ppt/slides/_rels/slide8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9.emf"/><Relationship Id="rId12" Type="http://schemas.openxmlformats.org/officeDocument/2006/relationships/image" Target="../media/image190.emf"/><Relationship Id="rId13" Type="http://schemas.openxmlformats.org/officeDocument/2006/relationships/image" Target="../media/image191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jpeg"/><Relationship Id="rId3" Type="http://schemas.openxmlformats.org/officeDocument/2006/relationships/image" Target="../media/image60.emf"/><Relationship Id="rId4" Type="http://schemas.openxmlformats.org/officeDocument/2006/relationships/image" Target="../media/image62.emf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187.emf"/><Relationship Id="rId9" Type="http://schemas.openxmlformats.org/officeDocument/2006/relationships/image" Target="../media/image20.png"/><Relationship Id="rId10" Type="http://schemas.openxmlformats.org/officeDocument/2006/relationships/image" Target="../media/image18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chart" Target="../charts/char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4" Type="http://schemas.openxmlformats.org/officeDocument/2006/relationships/image" Target="../media/image193.png"/><Relationship Id="rId1" Type="http://schemas.openxmlformats.org/officeDocument/2006/relationships/slideLayout" Target="../slideLayouts/slideLayout13.xml"/><Relationship Id="rId2" Type="http://schemas.openxmlformats.org/officeDocument/2006/relationships/chart" Target="../charts/chart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chart" Target="../charts/char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chart" Target="../charts/chart5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4" Type="http://schemas.openxmlformats.org/officeDocument/2006/relationships/image" Target="../media/image196.png"/><Relationship Id="rId5" Type="http://schemas.openxmlformats.org/officeDocument/2006/relationships/image" Target="../media/image19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4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4" Type="http://schemas.openxmlformats.org/officeDocument/2006/relationships/image" Target="../media/image200.png"/><Relationship Id="rId5" Type="http://schemas.openxmlformats.org/officeDocument/2006/relationships/image" Target="../media/image201.png"/><Relationship Id="rId6" Type="http://schemas.openxmlformats.org/officeDocument/2006/relationships/image" Target="../media/image20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8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4" Type="http://schemas.openxmlformats.org/officeDocument/2006/relationships/image" Target="../media/image203.emf"/><Relationship Id="rId5" Type="http://schemas.openxmlformats.org/officeDocument/2006/relationships/image" Target="../media/image204.png"/><Relationship Id="rId6" Type="http://schemas.openxmlformats.org/officeDocument/2006/relationships/image" Target="../media/image205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emf"/><Relationship Id="rId4" Type="http://schemas.openxmlformats.org/officeDocument/2006/relationships/image" Target="../media/image206.emf"/><Relationship Id="rId5" Type="http://schemas.openxmlformats.org/officeDocument/2006/relationships/image" Target="../media/image201.png"/><Relationship Id="rId6" Type="http://schemas.openxmlformats.org/officeDocument/2006/relationships/image" Target="../media/image202.png"/><Relationship Id="rId7" Type="http://schemas.openxmlformats.org/officeDocument/2006/relationships/image" Target="../media/image200.png"/><Relationship Id="rId8" Type="http://schemas.openxmlformats.org/officeDocument/2006/relationships/image" Target="../media/image207.emf"/><Relationship Id="rId9" Type="http://schemas.openxmlformats.org/officeDocument/2006/relationships/image" Target="../media/image19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3.e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g"/><Relationship Id="rId4" Type="http://schemas.openxmlformats.org/officeDocument/2006/relationships/image" Target="../media/image210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772400" cy="1143000"/>
          </a:xfrm>
        </p:spPr>
        <p:txBody>
          <a:bodyPr/>
          <a:lstStyle/>
          <a:p>
            <a:r>
              <a:rPr lang="en-US" dirty="0" smtClean="0"/>
              <a:t>Hedging Against Uncertainty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with Multiple Diverse Predictions</a:t>
            </a:r>
            <a:endParaRPr lang="en-US" sz="2000" dirty="0"/>
          </a:p>
        </p:txBody>
      </p:sp>
      <p:sp>
        <p:nvSpPr>
          <p:cNvPr id="16" name="Subtitle 3"/>
          <p:cNvSpPr>
            <a:spLocks noGrp="1"/>
          </p:cNvSpPr>
          <p:nvPr>
            <p:ph type="subTitle" idx="1"/>
          </p:nvPr>
        </p:nvSpPr>
        <p:spPr>
          <a:xfrm>
            <a:off x="0" y="3657600"/>
            <a:ext cx="9144000" cy="1752600"/>
          </a:xfrm>
        </p:spPr>
        <p:txBody>
          <a:bodyPr/>
          <a:lstStyle/>
          <a:p>
            <a:r>
              <a:rPr lang="en-US" dirty="0" smtClean="0"/>
              <a:t>Dhruv Batra </a:t>
            </a:r>
          </a:p>
          <a:p>
            <a:r>
              <a:rPr lang="en-US" dirty="0" smtClean="0"/>
              <a:t>Virginia Tech</a:t>
            </a:r>
          </a:p>
          <a:p>
            <a:endParaRPr lang="en-US" sz="1600" dirty="0" smtClean="0"/>
          </a:p>
          <a:p>
            <a:r>
              <a:rPr lang="en-US" sz="1600" dirty="0" smtClean="0"/>
              <a:t>Joint work with:</a:t>
            </a:r>
            <a:r>
              <a:rPr lang="en-US" sz="1300" dirty="0" smtClean="0"/>
              <a:t> </a:t>
            </a:r>
            <a:endParaRPr lang="en-US" sz="15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04800" y="5057507"/>
            <a:ext cx="88392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sz="15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Students:          </a:t>
            </a:r>
            <a:r>
              <a:rPr lang="en-US" sz="1500" kern="0" dirty="0" err="1">
                <a:solidFill>
                  <a:prstClr val="black"/>
                </a:solidFill>
                <a:latin typeface="Arial"/>
                <a:ea typeface="Osaka"/>
                <a:cs typeface="Osaka"/>
              </a:rPr>
              <a:t>Aishwarya</a:t>
            </a:r>
            <a:r>
              <a:rPr lang="en-US" sz="15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</a:t>
            </a:r>
            <a:r>
              <a:rPr lang="en-US" sz="1500" kern="0" dirty="0" err="1">
                <a:solidFill>
                  <a:prstClr val="black"/>
                </a:solidFill>
                <a:latin typeface="Arial"/>
                <a:ea typeface="Osaka"/>
                <a:cs typeface="Osaka"/>
              </a:rPr>
              <a:t>Agrawal</a:t>
            </a:r>
            <a:r>
              <a:rPr lang="en-US" sz="15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(VT), Harsh </a:t>
            </a:r>
            <a:r>
              <a:rPr lang="en-US" sz="1500" kern="0" dirty="0" err="1">
                <a:solidFill>
                  <a:prstClr val="black"/>
                </a:solidFill>
                <a:latin typeface="Arial"/>
                <a:ea typeface="Osaka"/>
                <a:cs typeface="Osaka"/>
              </a:rPr>
              <a:t>Agrawal</a:t>
            </a:r>
            <a:r>
              <a:rPr lang="en-US" sz="15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(VT), </a:t>
            </a:r>
            <a:r>
              <a:rPr lang="en-US" sz="1500" kern="0" dirty="0" err="1">
                <a:solidFill>
                  <a:prstClr val="black"/>
                </a:solidFill>
                <a:latin typeface="Arial"/>
                <a:ea typeface="Osaka"/>
                <a:cs typeface="Osaka"/>
              </a:rPr>
              <a:t>Neelima</a:t>
            </a:r>
            <a:r>
              <a:rPr lang="en-US" sz="15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</a:t>
            </a:r>
            <a:r>
              <a:rPr lang="en-US" sz="1500" kern="0" dirty="0" err="1">
                <a:solidFill>
                  <a:prstClr val="black"/>
                </a:solidFill>
                <a:latin typeface="Arial"/>
                <a:ea typeface="Osaka"/>
                <a:cs typeface="Osaka"/>
              </a:rPr>
              <a:t>Chavali</a:t>
            </a:r>
            <a:r>
              <a:rPr lang="en-US" sz="15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(VT), Michael </a:t>
            </a:r>
            <a:r>
              <a:rPr lang="en-US" sz="1500" kern="0" dirty="0" err="1">
                <a:solidFill>
                  <a:prstClr val="black"/>
                </a:solidFill>
                <a:latin typeface="Arial"/>
                <a:ea typeface="Osaka"/>
                <a:cs typeface="Osaka"/>
              </a:rPr>
              <a:t>Cogswell</a:t>
            </a:r>
            <a:r>
              <a:rPr lang="en-US" sz="15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</a:t>
            </a:r>
            <a:br>
              <a:rPr lang="en-US" sz="15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</a:br>
            <a:r>
              <a:rPr lang="en-US" sz="15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                        (VT), Gordon Christie (VT), </a:t>
            </a:r>
            <a:r>
              <a:rPr lang="fr-FR" sz="15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Abner Guzman-Rivera (UIUC), </a:t>
            </a:r>
            <a:r>
              <a:rPr lang="fr-FR" sz="1500" kern="0" dirty="0" err="1">
                <a:solidFill>
                  <a:prstClr val="black"/>
                </a:solidFill>
                <a:latin typeface="Arial"/>
                <a:ea typeface="Osaka"/>
                <a:cs typeface="Osaka"/>
              </a:rPr>
              <a:t>Ankit</a:t>
            </a:r>
            <a:r>
              <a:rPr lang="fr-FR" sz="15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</a:t>
            </a:r>
            <a:r>
              <a:rPr lang="fr-FR" sz="1500" kern="0" dirty="0" err="1">
                <a:solidFill>
                  <a:prstClr val="black"/>
                </a:solidFill>
                <a:latin typeface="Arial"/>
                <a:ea typeface="Osaka"/>
                <a:cs typeface="Osaka"/>
              </a:rPr>
              <a:t>Laddha</a:t>
            </a:r>
            <a:r>
              <a:rPr lang="fr-FR" sz="15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(CMU), </a:t>
            </a:r>
            <a:br>
              <a:rPr lang="fr-FR" sz="15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</a:br>
            <a:r>
              <a:rPr lang="fr-FR" sz="15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                        </a:t>
            </a:r>
            <a:r>
              <a:rPr lang="fr-FR" sz="1500" kern="0" dirty="0" err="1">
                <a:solidFill>
                  <a:prstClr val="black"/>
                </a:solidFill>
                <a:latin typeface="Arial"/>
                <a:ea typeface="Osaka"/>
                <a:cs typeface="Osaka"/>
              </a:rPr>
              <a:t>Adarsh</a:t>
            </a:r>
            <a:r>
              <a:rPr lang="fr-FR" sz="15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Prasad (UT-Austin), </a:t>
            </a:r>
            <a:r>
              <a:rPr lang="fr-FR" sz="1500" kern="0" dirty="0" err="1">
                <a:solidFill>
                  <a:prstClr val="black"/>
                </a:solidFill>
                <a:latin typeface="Arial"/>
                <a:ea typeface="Osaka"/>
                <a:cs typeface="Osaka"/>
              </a:rPr>
              <a:t>Xiao</a:t>
            </a:r>
            <a:r>
              <a:rPr lang="fr-FR" sz="15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Lin (VT), Clint </a:t>
            </a:r>
            <a:r>
              <a:rPr lang="fr-FR" sz="1500" kern="0" dirty="0" err="1">
                <a:solidFill>
                  <a:prstClr val="black"/>
                </a:solidFill>
                <a:latin typeface="Arial"/>
                <a:ea typeface="Osaka"/>
                <a:cs typeface="Osaka"/>
              </a:rPr>
              <a:t>Solomon</a:t>
            </a:r>
            <a:r>
              <a:rPr lang="fr-FR" sz="15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(VT), Qing Sun (VT), </a:t>
            </a:r>
            <a:br>
              <a:rPr lang="fr-FR" sz="15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</a:br>
            <a:r>
              <a:rPr lang="fr-FR" sz="15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                        </a:t>
            </a:r>
            <a:r>
              <a:rPr lang="fr-FR" sz="1500" kern="0" dirty="0" err="1">
                <a:solidFill>
                  <a:prstClr val="black"/>
                </a:solidFill>
                <a:latin typeface="Arial"/>
                <a:ea typeface="Osaka"/>
                <a:cs typeface="Osaka"/>
              </a:rPr>
              <a:t>Payman</a:t>
            </a:r>
            <a:r>
              <a:rPr lang="fr-FR" sz="15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</a:t>
            </a:r>
            <a:r>
              <a:rPr lang="fr-FR" sz="1500" kern="0" dirty="0" err="1">
                <a:solidFill>
                  <a:prstClr val="black"/>
                </a:solidFill>
                <a:latin typeface="Arial"/>
                <a:ea typeface="Osaka"/>
                <a:cs typeface="Osaka"/>
              </a:rPr>
              <a:t>Yadollahpour</a:t>
            </a:r>
            <a:r>
              <a:rPr lang="fr-FR" sz="15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(TTIC)</a:t>
            </a:r>
            <a:r>
              <a:rPr lang="en-US" sz="15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</a:t>
            </a:r>
          </a:p>
          <a:p>
            <a:pPr algn="l">
              <a:spcBef>
                <a:spcPct val="20000"/>
              </a:spcBef>
            </a:pPr>
            <a:endParaRPr lang="en-US" sz="1500" kern="0" dirty="0" smtClean="0">
              <a:solidFill>
                <a:prstClr val="black"/>
              </a:solidFill>
              <a:latin typeface="Arial"/>
              <a:ea typeface="Osaka"/>
              <a:cs typeface="Osaka"/>
            </a:endParaRPr>
          </a:p>
          <a:p>
            <a:pPr algn="l">
              <a:spcBef>
                <a:spcPct val="20000"/>
              </a:spcBef>
            </a:pPr>
            <a:r>
              <a:rPr lang="en-US" sz="15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Colleagues:      Chris </a:t>
            </a:r>
            <a:r>
              <a:rPr lang="en-US" sz="15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Dyer (CMU), Kevin </a:t>
            </a:r>
            <a:r>
              <a:rPr lang="en-US" sz="1500" kern="0" dirty="0" err="1">
                <a:solidFill>
                  <a:prstClr val="black"/>
                </a:solidFill>
                <a:latin typeface="Arial"/>
                <a:ea typeface="Osaka"/>
                <a:cs typeface="Osaka"/>
              </a:rPr>
              <a:t>Gimpel</a:t>
            </a:r>
            <a:r>
              <a:rPr lang="en-US" sz="15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(TTIC</a:t>
            </a:r>
            <a:r>
              <a:rPr lang="en-US" sz="15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), </a:t>
            </a:r>
            <a:r>
              <a:rPr lang="de-DE" sz="15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Stefanie </a:t>
            </a:r>
            <a:r>
              <a:rPr lang="de-DE" sz="1500" kern="0" dirty="0" err="1">
                <a:solidFill>
                  <a:prstClr val="black"/>
                </a:solidFill>
                <a:latin typeface="Arial"/>
                <a:ea typeface="Osaka"/>
                <a:cs typeface="Osaka"/>
              </a:rPr>
              <a:t>Jegelka</a:t>
            </a:r>
            <a:r>
              <a:rPr lang="de-DE" sz="15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(UC </a:t>
            </a:r>
            <a:r>
              <a:rPr lang="de-DE" sz="1500" kern="0" dirty="0" err="1">
                <a:solidFill>
                  <a:prstClr val="black"/>
                </a:solidFill>
                <a:latin typeface="Arial"/>
                <a:ea typeface="Osaka"/>
                <a:cs typeface="Osaka"/>
              </a:rPr>
              <a:t>Berekely</a:t>
            </a:r>
            <a:r>
              <a:rPr lang="de-DE" sz="15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), </a:t>
            </a:r>
            <a:r>
              <a:rPr lang="de-DE" sz="15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/>
            </a:r>
            <a:br>
              <a:rPr lang="de-DE" sz="15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</a:br>
            <a:r>
              <a:rPr lang="de-DE" sz="15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                         </a:t>
            </a:r>
            <a:r>
              <a:rPr lang="de-DE" sz="1500" kern="0" dirty="0" err="1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Pushmeet</a:t>
            </a:r>
            <a:r>
              <a:rPr lang="de-DE" sz="15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 </a:t>
            </a:r>
            <a:r>
              <a:rPr lang="de-DE" sz="15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Kohli (MSRC), Greg </a:t>
            </a:r>
            <a:r>
              <a:rPr lang="de-DE" sz="1500" kern="0" dirty="0" err="1">
                <a:solidFill>
                  <a:prstClr val="black"/>
                </a:solidFill>
                <a:latin typeface="Arial"/>
                <a:ea typeface="Osaka"/>
                <a:cs typeface="Osaka"/>
              </a:rPr>
              <a:t>Shakhnarovich</a:t>
            </a:r>
            <a:r>
              <a:rPr lang="de-DE" sz="15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(TTIC), Danny </a:t>
            </a:r>
            <a:r>
              <a:rPr lang="de-DE" sz="1500" kern="0" dirty="0" err="1">
                <a:solidFill>
                  <a:prstClr val="black"/>
                </a:solidFill>
                <a:latin typeface="Arial"/>
                <a:ea typeface="Osaka"/>
                <a:cs typeface="Osaka"/>
              </a:rPr>
              <a:t>Tarlow</a:t>
            </a:r>
            <a:r>
              <a:rPr lang="de-DE" sz="15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(MSRC). </a:t>
            </a:r>
            <a:endParaRPr lang="en-US" sz="1500" kern="0" dirty="0">
              <a:solidFill>
                <a:prstClr val="black"/>
              </a:solidFill>
              <a:latin typeface="Arial"/>
              <a:ea typeface="Osaka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1471900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43000"/>
            <a:ext cx="7772400" cy="685800"/>
          </a:xfrm>
        </p:spPr>
        <p:txBody>
          <a:bodyPr/>
          <a:lstStyle/>
          <a:p>
            <a:r>
              <a:rPr lang="en-US" dirty="0" smtClean="0"/>
              <a:t>“</a:t>
            </a:r>
            <a:r>
              <a:rPr lang="en-US" dirty="0"/>
              <a:t>I saw her duck”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2200"/>
            <a:ext cx="2237874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506" y="2362200"/>
            <a:ext cx="3227294" cy="2743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01001" y="6578469"/>
            <a:ext cx="20238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Image Credit: Liang Huang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 smtClean="0"/>
              <a:t>Linguistic Ambiguity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108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2800"/>
            <a:ext cx="9144000" cy="26751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Joint Re-Ranking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5638800" y="2057400"/>
            <a:ext cx="3505200" cy="2743200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6200" y="3059668"/>
            <a:ext cx="1463687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800" dirty="0" smtClean="0"/>
              <a:t>Vision-alone</a:t>
            </a:r>
            <a:endParaRPr lang="en-US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76200" y="3440668"/>
            <a:ext cx="1853354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800" dirty="0" smtClean="0"/>
              <a:t>Language-alone</a:t>
            </a:r>
            <a:endParaRPr lang="en-US" sz="1800" dirty="0"/>
          </a:p>
        </p:txBody>
      </p:sp>
      <p:sp>
        <p:nvSpPr>
          <p:cNvPr id="21" name="TextBox 20"/>
          <p:cNvSpPr txBox="1"/>
          <p:nvPr/>
        </p:nvSpPr>
        <p:spPr>
          <a:xfrm>
            <a:off x="73551" y="4038600"/>
            <a:ext cx="1983849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800" dirty="0" err="1" smtClean="0"/>
              <a:t>Vision+Language</a:t>
            </a:r>
            <a:endParaRPr lang="en-US" sz="1800" dirty="0"/>
          </a:p>
        </p:txBody>
      </p:sp>
      <p:sp>
        <p:nvSpPr>
          <p:cNvPr id="22" name="TextBox 21"/>
          <p:cNvSpPr txBox="1"/>
          <p:nvPr/>
        </p:nvSpPr>
        <p:spPr>
          <a:xfrm>
            <a:off x="4648200" y="3276600"/>
            <a:ext cx="1295400" cy="33855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~9% Gain</a:t>
            </a:r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>
            <a:off x="5638800" y="3657600"/>
            <a:ext cx="1588" cy="685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1975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0"/>
            <a:ext cx="3352800" cy="685800"/>
          </a:xfrm>
        </p:spPr>
        <p:txBody>
          <a:bodyPr/>
          <a:lstStyle/>
          <a:p>
            <a:pPr algn="l"/>
            <a:r>
              <a:rPr lang="en-US" dirty="0" smtClean="0"/>
              <a:t>NYU-v2 RGBD Dataset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101</a:t>
            </a:fld>
            <a:endParaRPr lang="en-US" dirty="0"/>
          </a:p>
        </p:txBody>
      </p:sp>
      <p:grpSp>
        <p:nvGrpSpPr>
          <p:cNvPr id="146" name="Group 237"/>
          <p:cNvGrpSpPr/>
          <p:nvPr/>
        </p:nvGrpSpPr>
        <p:grpSpPr>
          <a:xfrm>
            <a:off x="7632195" y="5501061"/>
            <a:ext cx="88692" cy="518369"/>
            <a:chOff x="1383093" y="5055385"/>
            <a:chExt cx="88692" cy="518369"/>
          </a:xfrm>
        </p:grpSpPr>
        <p:sp>
          <p:nvSpPr>
            <p:cNvPr id="147" name="Rounded Rectangle 146"/>
            <p:cNvSpPr>
              <a:spLocks noChangeAspect="1"/>
            </p:cNvSpPr>
            <p:nvPr/>
          </p:nvSpPr>
          <p:spPr>
            <a:xfrm>
              <a:off x="1383093" y="5482314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ounded Rectangle 147"/>
            <p:cNvSpPr>
              <a:spLocks noChangeAspect="1"/>
            </p:cNvSpPr>
            <p:nvPr/>
          </p:nvSpPr>
          <p:spPr>
            <a:xfrm>
              <a:off x="1383093" y="5266850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ounded Rectangle 148"/>
            <p:cNvSpPr>
              <a:spLocks noChangeAspect="1"/>
            </p:cNvSpPr>
            <p:nvPr/>
          </p:nvSpPr>
          <p:spPr>
            <a:xfrm>
              <a:off x="1383093" y="5055385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8" name="Down Arrow 247"/>
          <p:cNvSpPr/>
          <p:nvPr/>
        </p:nvSpPr>
        <p:spPr>
          <a:xfrm>
            <a:off x="2727645" y="3001639"/>
            <a:ext cx="244541" cy="38063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TextBox 204"/>
          <p:cNvSpPr txBox="1"/>
          <p:nvPr/>
        </p:nvSpPr>
        <p:spPr>
          <a:xfrm>
            <a:off x="1801340" y="2700011"/>
            <a:ext cx="2084860" cy="2800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18288" rIns="0" rtlCol="0">
            <a:spAutoFit/>
          </a:bodyPr>
          <a:lstStyle/>
          <a:p>
            <a:pPr algn="ctr"/>
            <a:r>
              <a:rPr lang="en-US" sz="1400" dirty="0" smtClean="0"/>
              <a:t>Semantic Segmentation</a:t>
            </a:r>
            <a:endParaRPr lang="en-US" sz="1400" dirty="0"/>
          </a:p>
        </p:txBody>
      </p:sp>
      <p:sp>
        <p:nvSpPr>
          <p:cNvPr id="207" name="TextBox 206"/>
          <p:cNvSpPr txBox="1"/>
          <p:nvPr/>
        </p:nvSpPr>
        <p:spPr>
          <a:xfrm>
            <a:off x="6629400" y="2705381"/>
            <a:ext cx="2094282" cy="2800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18288" rIns="0" rtlCol="0">
            <a:spAutoFit/>
          </a:bodyPr>
          <a:lstStyle/>
          <a:p>
            <a:pPr algn="ctr"/>
            <a:r>
              <a:rPr lang="en-US" sz="1400" dirty="0" smtClean="0"/>
              <a:t>3D Support Estimation</a:t>
            </a:r>
            <a:endParaRPr lang="en-US" sz="1400" dirty="0"/>
          </a:p>
        </p:txBody>
      </p:sp>
      <p:cxnSp>
        <p:nvCxnSpPr>
          <p:cNvPr id="250" name="Straight Arrow Connector 249"/>
          <p:cNvCxnSpPr>
            <a:stCxn id="257" idx="1"/>
            <a:endCxn id="205" idx="0"/>
          </p:cNvCxnSpPr>
          <p:nvPr/>
        </p:nvCxnSpPr>
        <p:spPr>
          <a:xfrm flipH="1">
            <a:off x="2843770" y="1209357"/>
            <a:ext cx="798568" cy="14906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/>
          <p:cNvCxnSpPr>
            <a:stCxn id="257" idx="3"/>
            <a:endCxn id="207" idx="0"/>
          </p:cNvCxnSpPr>
          <p:nvPr/>
        </p:nvCxnSpPr>
        <p:spPr>
          <a:xfrm>
            <a:off x="6842738" y="1209357"/>
            <a:ext cx="833803" cy="149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5" name="Down Arrow 254"/>
          <p:cNvSpPr/>
          <p:nvPr/>
        </p:nvSpPr>
        <p:spPr>
          <a:xfrm>
            <a:off x="7562846" y="3001639"/>
            <a:ext cx="244541" cy="38063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7" name="Picture 25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38" y="-5081"/>
            <a:ext cx="3200400" cy="2428875"/>
          </a:xfrm>
          <a:prstGeom prst="rect">
            <a:avLst/>
          </a:prstGeom>
        </p:spPr>
      </p:pic>
      <p:pic>
        <p:nvPicPr>
          <p:cNvPr id="282" name="Picture 2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695" y="4491136"/>
            <a:ext cx="1161249" cy="914400"/>
          </a:xfrm>
          <a:prstGeom prst="rect">
            <a:avLst/>
          </a:prstGeom>
        </p:spPr>
      </p:pic>
      <p:pic>
        <p:nvPicPr>
          <p:cNvPr id="283" name="Picture 28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545" y="3424307"/>
            <a:ext cx="1161249" cy="914400"/>
          </a:xfrm>
          <a:prstGeom prst="rect">
            <a:avLst/>
          </a:prstGeom>
        </p:spPr>
      </p:pic>
      <p:pic>
        <p:nvPicPr>
          <p:cNvPr id="284" name="Picture 28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347" y="5883302"/>
            <a:ext cx="1161249" cy="914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7400" y="2999601"/>
            <a:ext cx="2245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Labels:        Chairs, desks, </a:t>
            </a:r>
            <a:r>
              <a:rPr lang="en-US" dirty="0" err="1" smtClean="0"/>
              <a:t>etc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390658" y="2999601"/>
            <a:ext cx="27766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Supported from       below, behind, </a:t>
            </a:r>
            <a:r>
              <a:rPr lang="en-US" dirty="0" err="1" smtClean="0"/>
              <a:t>etc</a:t>
            </a:r>
            <a:endParaRPr lang="en-US" dirty="0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733800"/>
            <a:ext cx="1463040" cy="1110344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2010747" y="3792577"/>
            <a:ext cx="891056" cy="50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Other Structure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712386" y="3850950"/>
            <a:ext cx="732103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Wall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061268" y="4377828"/>
            <a:ext cx="960707" cy="50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Other Prop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633166" y="4440313"/>
            <a:ext cx="732103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Table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440428" y="4271982"/>
            <a:ext cx="960707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Wall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0" y="3636238"/>
            <a:ext cx="992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Hypothesis</a:t>
            </a:r>
            <a:br>
              <a:rPr lang="en-US" sz="1400" dirty="0" smtClean="0"/>
            </a:br>
            <a:r>
              <a:rPr lang="en-US" sz="1400" dirty="0" smtClean="0"/>
              <a:t> #1</a:t>
            </a:r>
            <a:endParaRPr lang="en-US" sz="1400" dirty="0"/>
          </a:p>
        </p:txBody>
      </p:sp>
      <p:sp>
        <p:nvSpPr>
          <p:cNvPr id="61" name="TextBox 60"/>
          <p:cNvSpPr txBox="1"/>
          <p:nvPr/>
        </p:nvSpPr>
        <p:spPr>
          <a:xfrm>
            <a:off x="0" y="5791200"/>
            <a:ext cx="992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Hypothesis</a:t>
            </a:r>
            <a:br>
              <a:rPr lang="en-US" sz="1400" dirty="0" smtClean="0"/>
            </a:br>
            <a:r>
              <a:rPr lang="en-US" sz="1400" dirty="0" smtClean="0"/>
              <a:t> #M</a:t>
            </a:r>
            <a:endParaRPr lang="en-US" sz="1400" dirty="0"/>
          </a:p>
        </p:txBody>
      </p:sp>
      <p:grpSp>
        <p:nvGrpSpPr>
          <p:cNvPr id="62" name="Group 237"/>
          <p:cNvGrpSpPr/>
          <p:nvPr/>
        </p:nvGrpSpPr>
        <p:grpSpPr>
          <a:xfrm>
            <a:off x="457200" y="4572000"/>
            <a:ext cx="88692" cy="990600"/>
            <a:chOff x="1383093" y="4811545"/>
            <a:chExt cx="88692" cy="990600"/>
          </a:xfrm>
        </p:grpSpPr>
        <p:sp>
          <p:nvSpPr>
            <p:cNvPr id="63" name="Rounded Rectangle 62"/>
            <p:cNvSpPr>
              <a:spLocks noChangeAspect="1"/>
            </p:cNvSpPr>
            <p:nvPr/>
          </p:nvSpPr>
          <p:spPr>
            <a:xfrm>
              <a:off x="1383093" y="5710705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ounded Rectangle 63"/>
            <p:cNvSpPr>
              <a:spLocks noChangeAspect="1"/>
            </p:cNvSpPr>
            <p:nvPr/>
          </p:nvSpPr>
          <p:spPr>
            <a:xfrm>
              <a:off x="1383093" y="5266850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ounded Rectangle 64"/>
            <p:cNvSpPr>
              <a:spLocks noChangeAspect="1"/>
            </p:cNvSpPr>
            <p:nvPr/>
          </p:nvSpPr>
          <p:spPr>
            <a:xfrm>
              <a:off x="1383093" y="4811545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40" y="5562600"/>
            <a:ext cx="1463040" cy="1110344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2667000" y="5687412"/>
            <a:ext cx="732103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Wall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962301" y="5597705"/>
            <a:ext cx="1047273" cy="50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Other Structure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618146" y="6285255"/>
            <a:ext cx="732103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Table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010155" y="6321169"/>
            <a:ext cx="960707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Chair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2359106" y="6108444"/>
            <a:ext cx="960707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Television</a:t>
            </a:r>
          </a:p>
        </p:txBody>
      </p:sp>
    </p:spTree>
    <p:extLst>
      <p:ext uri="{BB962C8B-B14F-4D97-AF65-F5344CB8AC3E}">
        <p14:creationId xmlns:p14="http://schemas.microsoft.com/office/powerpoint/2010/main" val="1027035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0"/>
            <a:ext cx="3352800" cy="685800"/>
          </a:xfrm>
        </p:spPr>
        <p:txBody>
          <a:bodyPr/>
          <a:lstStyle/>
          <a:p>
            <a:pPr algn="l"/>
            <a:r>
              <a:rPr lang="en-US" dirty="0" smtClean="0"/>
              <a:t>NYU-v2 RGBD Dataset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102</a:t>
            </a:fld>
            <a:endParaRPr lang="en-US" dirty="0"/>
          </a:p>
        </p:txBody>
      </p:sp>
      <p:grpSp>
        <p:nvGrpSpPr>
          <p:cNvPr id="146" name="Group 237"/>
          <p:cNvGrpSpPr/>
          <p:nvPr/>
        </p:nvGrpSpPr>
        <p:grpSpPr>
          <a:xfrm>
            <a:off x="7632195" y="5501061"/>
            <a:ext cx="88692" cy="518369"/>
            <a:chOff x="1383093" y="5055385"/>
            <a:chExt cx="88692" cy="518369"/>
          </a:xfrm>
        </p:grpSpPr>
        <p:sp>
          <p:nvSpPr>
            <p:cNvPr id="147" name="Rounded Rectangle 146"/>
            <p:cNvSpPr>
              <a:spLocks noChangeAspect="1"/>
            </p:cNvSpPr>
            <p:nvPr/>
          </p:nvSpPr>
          <p:spPr>
            <a:xfrm>
              <a:off x="1383093" y="5482314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ounded Rectangle 147"/>
            <p:cNvSpPr>
              <a:spLocks noChangeAspect="1"/>
            </p:cNvSpPr>
            <p:nvPr/>
          </p:nvSpPr>
          <p:spPr>
            <a:xfrm>
              <a:off x="1383093" y="5266850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ounded Rectangle 148"/>
            <p:cNvSpPr>
              <a:spLocks noChangeAspect="1"/>
            </p:cNvSpPr>
            <p:nvPr/>
          </p:nvSpPr>
          <p:spPr>
            <a:xfrm>
              <a:off x="1383093" y="5055385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8" name="Down Arrow 247"/>
          <p:cNvSpPr/>
          <p:nvPr/>
        </p:nvSpPr>
        <p:spPr>
          <a:xfrm>
            <a:off x="2727645" y="3001639"/>
            <a:ext cx="244541" cy="38063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TextBox 204"/>
          <p:cNvSpPr txBox="1"/>
          <p:nvPr/>
        </p:nvSpPr>
        <p:spPr>
          <a:xfrm>
            <a:off x="1801340" y="2700011"/>
            <a:ext cx="2084860" cy="2800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18288" rIns="0" rtlCol="0">
            <a:spAutoFit/>
          </a:bodyPr>
          <a:lstStyle/>
          <a:p>
            <a:pPr algn="ctr"/>
            <a:r>
              <a:rPr lang="en-US" sz="1400" dirty="0" smtClean="0"/>
              <a:t>Semantic Segmentation</a:t>
            </a:r>
            <a:endParaRPr lang="en-US" sz="1400" dirty="0"/>
          </a:p>
        </p:txBody>
      </p:sp>
      <p:sp>
        <p:nvSpPr>
          <p:cNvPr id="207" name="TextBox 206"/>
          <p:cNvSpPr txBox="1"/>
          <p:nvPr/>
        </p:nvSpPr>
        <p:spPr>
          <a:xfrm>
            <a:off x="6629400" y="2705381"/>
            <a:ext cx="2094282" cy="2800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18288" rIns="0" rtlCol="0">
            <a:spAutoFit/>
          </a:bodyPr>
          <a:lstStyle/>
          <a:p>
            <a:pPr algn="ctr"/>
            <a:r>
              <a:rPr lang="en-US" sz="1400" dirty="0" smtClean="0"/>
              <a:t>3D Support Estimation</a:t>
            </a:r>
            <a:endParaRPr lang="en-US" sz="1400" dirty="0"/>
          </a:p>
        </p:txBody>
      </p:sp>
      <p:cxnSp>
        <p:nvCxnSpPr>
          <p:cNvPr id="250" name="Straight Arrow Connector 249"/>
          <p:cNvCxnSpPr>
            <a:stCxn id="257" idx="1"/>
            <a:endCxn id="205" idx="0"/>
          </p:cNvCxnSpPr>
          <p:nvPr/>
        </p:nvCxnSpPr>
        <p:spPr>
          <a:xfrm flipH="1">
            <a:off x="2843770" y="1209357"/>
            <a:ext cx="798568" cy="14906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/>
          <p:cNvCxnSpPr>
            <a:stCxn id="257" idx="3"/>
            <a:endCxn id="207" idx="0"/>
          </p:cNvCxnSpPr>
          <p:nvPr/>
        </p:nvCxnSpPr>
        <p:spPr>
          <a:xfrm>
            <a:off x="6842738" y="1209357"/>
            <a:ext cx="833803" cy="149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5" name="Down Arrow 254"/>
          <p:cNvSpPr/>
          <p:nvPr/>
        </p:nvSpPr>
        <p:spPr>
          <a:xfrm>
            <a:off x="7562846" y="3001639"/>
            <a:ext cx="244541" cy="38063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7" name="Picture 25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38" y="-5081"/>
            <a:ext cx="3200400" cy="2428875"/>
          </a:xfrm>
          <a:prstGeom prst="rect">
            <a:avLst/>
          </a:prstGeom>
        </p:spPr>
      </p:pic>
      <p:pic>
        <p:nvPicPr>
          <p:cNvPr id="282" name="Picture 2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695" y="4491136"/>
            <a:ext cx="1161249" cy="914400"/>
          </a:xfrm>
          <a:prstGeom prst="rect">
            <a:avLst/>
          </a:prstGeom>
        </p:spPr>
      </p:pic>
      <p:pic>
        <p:nvPicPr>
          <p:cNvPr id="283" name="Picture 28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545" y="3424307"/>
            <a:ext cx="1161249" cy="914400"/>
          </a:xfrm>
          <a:prstGeom prst="rect">
            <a:avLst/>
          </a:prstGeom>
        </p:spPr>
      </p:pic>
      <p:pic>
        <p:nvPicPr>
          <p:cNvPr id="284" name="Picture 28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347" y="5883302"/>
            <a:ext cx="1161249" cy="914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7400" y="2999601"/>
            <a:ext cx="2245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Labels:        Chairs, desks, </a:t>
            </a:r>
            <a:r>
              <a:rPr lang="en-US" dirty="0" err="1" smtClean="0"/>
              <a:t>etc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390658" y="2999601"/>
            <a:ext cx="27766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Supported from       below, behind, </a:t>
            </a:r>
            <a:r>
              <a:rPr lang="en-US" dirty="0" err="1" smtClean="0"/>
              <a:t>etc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733800"/>
            <a:ext cx="1463040" cy="111034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010747" y="3792577"/>
            <a:ext cx="891056" cy="50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Other Structure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712386" y="3850950"/>
            <a:ext cx="732103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Wall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061268" y="4377828"/>
            <a:ext cx="960707" cy="50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Other Prop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633166" y="4440313"/>
            <a:ext cx="732103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Table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440428" y="4271982"/>
            <a:ext cx="960707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Wall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0" y="3636238"/>
            <a:ext cx="992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Hypothesis</a:t>
            </a:r>
            <a:br>
              <a:rPr lang="en-US" sz="1400" dirty="0" smtClean="0"/>
            </a:br>
            <a:r>
              <a:rPr lang="en-US" sz="1400" dirty="0" smtClean="0"/>
              <a:t> #1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0" y="5791200"/>
            <a:ext cx="992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Hypothesis</a:t>
            </a:r>
            <a:br>
              <a:rPr lang="en-US" sz="1400" dirty="0" smtClean="0"/>
            </a:br>
            <a:r>
              <a:rPr lang="en-US" sz="1400" dirty="0" smtClean="0"/>
              <a:t> #M</a:t>
            </a:r>
            <a:endParaRPr lang="en-US" sz="1400" dirty="0"/>
          </a:p>
        </p:txBody>
      </p:sp>
      <p:grpSp>
        <p:nvGrpSpPr>
          <p:cNvPr id="42" name="Group 237"/>
          <p:cNvGrpSpPr/>
          <p:nvPr/>
        </p:nvGrpSpPr>
        <p:grpSpPr>
          <a:xfrm>
            <a:off x="457200" y="4572000"/>
            <a:ext cx="88692" cy="990600"/>
            <a:chOff x="1383093" y="4811545"/>
            <a:chExt cx="88692" cy="990600"/>
          </a:xfrm>
        </p:grpSpPr>
        <p:sp>
          <p:nvSpPr>
            <p:cNvPr id="43" name="Rounded Rectangle 42"/>
            <p:cNvSpPr>
              <a:spLocks noChangeAspect="1"/>
            </p:cNvSpPr>
            <p:nvPr/>
          </p:nvSpPr>
          <p:spPr>
            <a:xfrm>
              <a:off x="1383093" y="5710705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ed Rectangle 43"/>
            <p:cNvSpPr>
              <a:spLocks noChangeAspect="1"/>
            </p:cNvSpPr>
            <p:nvPr/>
          </p:nvSpPr>
          <p:spPr>
            <a:xfrm>
              <a:off x="1383093" y="5266850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ounded Rectangle 44"/>
            <p:cNvSpPr>
              <a:spLocks noChangeAspect="1"/>
            </p:cNvSpPr>
            <p:nvPr/>
          </p:nvSpPr>
          <p:spPr>
            <a:xfrm>
              <a:off x="1383093" y="4811545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40" y="5562600"/>
            <a:ext cx="1463040" cy="1110344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2667000" y="5687412"/>
            <a:ext cx="732103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Wall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962301" y="5597705"/>
            <a:ext cx="1047273" cy="50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Other Structure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618146" y="6285255"/>
            <a:ext cx="732103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Table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010155" y="6321169"/>
            <a:ext cx="960707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Chair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359106" y="6108444"/>
            <a:ext cx="960707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Television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47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7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0802E-6 3.51839E-6 L -0.08156 0.3678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78" y="1839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0" y="0"/>
            <a:ext cx="9144000" cy="6858000"/>
            <a:chOff x="3429000" y="1404937"/>
            <a:chExt cx="5334000" cy="4048125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0" y="1404937"/>
              <a:ext cx="5334000" cy="4048125"/>
            </a:xfrm>
            <a:prstGeom prst="rect">
              <a:avLst/>
            </a:prstGeom>
          </p:spPr>
        </p:pic>
        <p:grpSp>
          <p:nvGrpSpPr>
            <p:cNvPr id="32" name="Group 31"/>
            <p:cNvGrpSpPr/>
            <p:nvPr/>
          </p:nvGrpSpPr>
          <p:grpSpPr>
            <a:xfrm>
              <a:off x="3569970" y="2310765"/>
              <a:ext cx="4850131" cy="3050381"/>
              <a:chOff x="3569970" y="2310765"/>
              <a:chExt cx="4850131" cy="3050381"/>
            </a:xfrm>
          </p:grpSpPr>
          <p:cxnSp>
            <p:nvCxnSpPr>
              <p:cNvPr id="33" name="Straight Arrow Connector 32"/>
              <p:cNvCxnSpPr/>
              <p:nvPr/>
            </p:nvCxnSpPr>
            <p:spPr>
              <a:xfrm>
                <a:off x="3960494" y="4702016"/>
                <a:ext cx="2213609" cy="659130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4" name="Straight Arrow Connector 33"/>
              <p:cNvCxnSpPr/>
              <p:nvPr/>
            </p:nvCxnSpPr>
            <p:spPr>
              <a:xfrm>
                <a:off x="3569970" y="4312920"/>
                <a:ext cx="2773679" cy="956310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5" name="Straight Arrow Connector 34"/>
              <p:cNvCxnSpPr/>
              <p:nvPr/>
            </p:nvCxnSpPr>
            <p:spPr>
              <a:xfrm flipH="1">
                <a:off x="6732271" y="3848576"/>
                <a:ext cx="1687830" cy="1123950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6" name="Straight Arrow Connector 35"/>
              <p:cNvCxnSpPr/>
              <p:nvPr/>
            </p:nvCxnSpPr>
            <p:spPr>
              <a:xfrm flipH="1">
                <a:off x="6549389" y="4250055"/>
                <a:ext cx="537210" cy="721995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7" name="Straight Arrow Connector 36"/>
              <p:cNvCxnSpPr/>
              <p:nvPr/>
            </p:nvCxnSpPr>
            <p:spPr>
              <a:xfrm>
                <a:off x="5273040" y="4632960"/>
                <a:ext cx="990600" cy="339090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8" name="Straight Arrow Connector 37"/>
              <p:cNvCxnSpPr/>
              <p:nvPr/>
            </p:nvCxnSpPr>
            <p:spPr>
              <a:xfrm flipV="1">
                <a:off x="4488180" y="2430780"/>
                <a:ext cx="1051560" cy="11430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9" name="Straight Arrow Connector 38"/>
              <p:cNvCxnSpPr/>
              <p:nvPr/>
            </p:nvCxnSpPr>
            <p:spPr>
              <a:xfrm flipV="1">
                <a:off x="6247661" y="3097530"/>
                <a:ext cx="95989" cy="832313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40" name="Oval 39"/>
              <p:cNvSpPr/>
              <p:nvPr/>
            </p:nvSpPr>
            <p:spPr>
              <a:xfrm>
                <a:off x="5273040" y="2310765"/>
                <a:ext cx="280035" cy="262890"/>
              </a:xfrm>
              <a:prstGeom prst="ellipse">
                <a:avLst/>
              </a:prstGeom>
              <a:solidFill>
                <a:srgbClr val="70AD47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6208392" y="3114675"/>
                <a:ext cx="280035" cy="26289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58626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0" y="0"/>
            <a:ext cx="9144000" cy="6858000"/>
            <a:chOff x="3429000" y="1404937"/>
            <a:chExt cx="5334000" cy="4048125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0" y="1404937"/>
              <a:ext cx="5334000" cy="4048125"/>
            </a:xfrm>
            <a:prstGeom prst="rect">
              <a:avLst/>
            </a:prstGeom>
          </p:spPr>
        </p:pic>
        <p:grpSp>
          <p:nvGrpSpPr>
            <p:cNvPr id="54" name="Group 53"/>
            <p:cNvGrpSpPr/>
            <p:nvPr/>
          </p:nvGrpSpPr>
          <p:grpSpPr>
            <a:xfrm>
              <a:off x="3569970" y="2310765"/>
              <a:ext cx="4850131" cy="3050381"/>
              <a:chOff x="3569970" y="2310765"/>
              <a:chExt cx="4850131" cy="3050381"/>
            </a:xfrm>
          </p:grpSpPr>
          <p:cxnSp>
            <p:nvCxnSpPr>
              <p:cNvPr id="55" name="Straight Arrow Connector 54"/>
              <p:cNvCxnSpPr/>
              <p:nvPr/>
            </p:nvCxnSpPr>
            <p:spPr>
              <a:xfrm>
                <a:off x="3960494" y="4702016"/>
                <a:ext cx="2213609" cy="659130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56" name="Straight Arrow Connector 55"/>
              <p:cNvCxnSpPr/>
              <p:nvPr/>
            </p:nvCxnSpPr>
            <p:spPr>
              <a:xfrm>
                <a:off x="3569970" y="4312920"/>
                <a:ext cx="2773679" cy="956310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57" name="Straight Arrow Connector 56"/>
              <p:cNvCxnSpPr/>
              <p:nvPr/>
            </p:nvCxnSpPr>
            <p:spPr>
              <a:xfrm flipH="1">
                <a:off x="6732271" y="3848576"/>
                <a:ext cx="1687830" cy="1123950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58" name="Straight Arrow Connector 57"/>
              <p:cNvCxnSpPr/>
              <p:nvPr/>
            </p:nvCxnSpPr>
            <p:spPr>
              <a:xfrm flipH="1">
                <a:off x="6488427" y="4250055"/>
                <a:ext cx="598172" cy="721995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59" name="Straight Arrow Connector 58"/>
              <p:cNvCxnSpPr/>
              <p:nvPr/>
            </p:nvCxnSpPr>
            <p:spPr>
              <a:xfrm>
                <a:off x="5273040" y="4632960"/>
                <a:ext cx="990600" cy="339090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60" name="Straight Arrow Connector 59"/>
              <p:cNvCxnSpPr/>
              <p:nvPr/>
            </p:nvCxnSpPr>
            <p:spPr>
              <a:xfrm flipV="1">
                <a:off x="4488180" y="2430780"/>
                <a:ext cx="1051560" cy="11430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61" name="Straight Arrow Connector 60"/>
              <p:cNvCxnSpPr/>
              <p:nvPr/>
            </p:nvCxnSpPr>
            <p:spPr>
              <a:xfrm>
                <a:off x="6263640" y="3794045"/>
                <a:ext cx="144778" cy="1232297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62" name="Oval 61"/>
              <p:cNvSpPr/>
              <p:nvPr/>
            </p:nvSpPr>
            <p:spPr>
              <a:xfrm>
                <a:off x="5273040" y="2310765"/>
                <a:ext cx="280035" cy="262890"/>
              </a:xfrm>
              <a:prstGeom prst="ellipse">
                <a:avLst/>
              </a:prstGeom>
              <a:solidFill>
                <a:srgbClr val="70AD47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56001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105</a:t>
            </a:fld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0" y="0"/>
            <a:ext cx="9144000" cy="6858000"/>
            <a:chOff x="3429000" y="1404937"/>
            <a:chExt cx="5334000" cy="404812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0" y="1404937"/>
              <a:ext cx="5334000" cy="4048125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>
              <a:off x="3569970" y="2310765"/>
              <a:ext cx="4850131" cy="3050381"/>
              <a:chOff x="3569970" y="2310765"/>
              <a:chExt cx="4850131" cy="3050381"/>
            </a:xfrm>
          </p:grpSpPr>
          <p:cxnSp>
            <p:nvCxnSpPr>
              <p:cNvPr id="31" name="Straight Arrow Connector 30"/>
              <p:cNvCxnSpPr/>
              <p:nvPr/>
            </p:nvCxnSpPr>
            <p:spPr>
              <a:xfrm>
                <a:off x="3960494" y="4702016"/>
                <a:ext cx="2213609" cy="659130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3569970" y="4312920"/>
                <a:ext cx="2773679" cy="956310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3" name="Straight Arrow Connector 32"/>
              <p:cNvCxnSpPr/>
              <p:nvPr/>
            </p:nvCxnSpPr>
            <p:spPr>
              <a:xfrm flipH="1">
                <a:off x="6732271" y="3848576"/>
                <a:ext cx="1687830" cy="1123950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4" name="Straight Arrow Connector 33"/>
              <p:cNvCxnSpPr/>
              <p:nvPr/>
            </p:nvCxnSpPr>
            <p:spPr>
              <a:xfrm flipH="1">
                <a:off x="6671310" y="4129802"/>
                <a:ext cx="472438" cy="419338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5" name="Straight Arrow Connector 34"/>
              <p:cNvCxnSpPr/>
              <p:nvPr/>
            </p:nvCxnSpPr>
            <p:spPr>
              <a:xfrm>
                <a:off x="5273040" y="4632960"/>
                <a:ext cx="990600" cy="339090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6" name="Straight Arrow Connector 35"/>
              <p:cNvCxnSpPr/>
              <p:nvPr/>
            </p:nvCxnSpPr>
            <p:spPr>
              <a:xfrm flipV="1">
                <a:off x="4488180" y="2430780"/>
                <a:ext cx="1051560" cy="11430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7" name="Straight Arrow Connector 36"/>
              <p:cNvCxnSpPr/>
              <p:nvPr/>
            </p:nvCxnSpPr>
            <p:spPr>
              <a:xfrm>
                <a:off x="6249936" y="3920089"/>
                <a:ext cx="421374" cy="605909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38" name="Oval 37"/>
              <p:cNvSpPr/>
              <p:nvPr/>
            </p:nvSpPr>
            <p:spPr>
              <a:xfrm>
                <a:off x="5273040" y="2310765"/>
                <a:ext cx="280035" cy="262890"/>
              </a:xfrm>
              <a:prstGeom prst="ellipse">
                <a:avLst/>
              </a:prstGeom>
              <a:solidFill>
                <a:srgbClr val="70AD47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35616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0"/>
            <a:ext cx="3352800" cy="685800"/>
          </a:xfrm>
        </p:spPr>
        <p:txBody>
          <a:bodyPr/>
          <a:lstStyle/>
          <a:p>
            <a:pPr algn="l"/>
            <a:r>
              <a:rPr lang="en-US" dirty="0" smtClean="0"/>
              <a:t>NYU-v2 RGBD Dataset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106</a:t>
            </a:fld>
            <a:endParaRPr lang="en-US" dirty="0"/>
          </a:p>
        </p:txBody>
      </p:sp>
      <p:grpSp>
        <p:nvGrpSpPr>
          <p:cNvPr id="146" name="Group 237"/>
          <p:cNvGrpSpPr/>
          <p:nvPr/>
        </p:nvGrpSpPr>
        <p:grpSpPr>
          <a:xfrm>
            <a:off x="7632195" y="5501061"/>
            <a:ext cx="88692" cy="518369"/>
            <a:chOff x="1383093" y="5055385"/>
            <a:chExt cx="88692" cy="518369"/>
          </a:xfrm>
        </p:grpSpPr>
        <p:sp>
          <p:nvSpPr>
            <p:cNvPr id="147" name="Rounded Rectangle 146"/>
            <p:cNvSpPr>
              <a:spLocks noChangeAspect="1"/>
            </p:cNvSpPr>
            <p:nvPr/>
          </p:nvSpPr>
          <p:spPr>
            <a:xfrm>
              <a:off x="1383093" y="5482314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ounded Rectangle 147"/>
            <p:cNvSpPr>
              <a:spLocks noChangeAspect="1"/>
            </p:cNvSpPr>
            <p:nvPr/>
          </p:nvSpPr>
          <p:spPr>
            <a:xfrm>
              <a:off x="1383093" y="5266850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ounded Rectangle 148"/>
            <p:cNvSpPr>
              <a:spLocks noChangeAspect="1"/>
            </p:cNvSpPr>
            <p:nvPr/>
          </p:nvSpPr>
          <p:spPr>
            <a:xfrm>
              <a:off x="1383093" y="5055385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8" name="Down Arrow 247"/>
          <p:cNvSpPr/>
          <p:nvPr/>
        </p:nvSpPr>
        <p:spPr>
          <a:xfrm>
            <a:off x="2727645" y="3001639"/>
            <a:ext cx="244541" cy="38063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TextBox 204"/>
          <p:cNvSpPr txBox="1"/>
          <p:nvPr/>
        </p:nvSpPr>
        <p:spPr>
          <a:xfrm>
            <a:off x="1801340" y="2700011"/>
            <a:ext cx="2084860" cy="2800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18288" rIns="0" rtlCol="0">
            <a:spAutoFit/>
          </a:bodyPr>
          <a:lstStyle/>
          <a:p>
            <a:pPr algn="ctr"/>
            <a:r>
              <a:rPr lang="en-US" sz="1400" dirty="0" smtClean="0"/>
              <a:t>Semantic Segmentation</a:t>
            </a:r>
            <a:endParaRPr lang="en-US" sz="1400" dirty="0"/>
          </a:p>
        </p:txBody>
      </p:sp>
      <p:sp>
        <p:nvSpPr>
          <p:cNvPr id="207" name="TextBox 206"/>
          <p:cNvSpPr txBox="1"/>
          <p:nvPr/>
        </p:nvSpPr>
        <p:spPr>
          <a:xfrm>
            <a:off x="6629400" y="2705381"/>
            <a:ext cx="2094282" cy="2800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18288" rIns="0" rtlCol="0">
            <a:spAutoFit/>
          </a:bodyPr>
          <a:lstStyle/>
          <a:p>
            <a:pPr algn="ctr"/>
            <a:r>
              <a:rPr lang="en-US" sz="1400" dirty="0" smtClean="0"/>
              <a:t>3D Support Estimation</a:t>
            </a:r>
            <a:endParaRPr lang="en-US" sz="1400" dirty="0"/>
          </a:p>
        </p:txBody>
      </p:sp>
      <p:cxnSp>
        <p:nvCxnSpPr>
          <p:cNvPr id="250" name="Straight Arrow Connector 249"/>
          <p:cNvCxnSpPr>
            <a:stCxn id="257" idx="1"/>
            <a:endCxn id="205" idx="0"/>
          </p:cNvCxnSpPr>
          <p:nvPr/>
        </p:nvCxnSpPr>
        <p:spPr>
          <a:xfrm flipH="1">
            <a:off x="2843770" y="1209357"/>
            <a:ext cx="798568" cy="14906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/>
          <p:cNvCxnSpPr>
            <a:stCxn id="257" idx="3"/>
            <a:endCxn id="207" idx="0"/>
          </p:cNvCxnSpPr>
          <p:nvPr/>
        </p:nvCxnSpPr>
        <p:spPr>
          <a:xfrm>
            <a:off x="6842738" y="1209357"/>
            <a:ext cx="833803" cy="149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5" name="Down Arrow 254"/>
          <p:cNvSpPr/>
          <p:nvPr/>
        </p:nvSpPr>
        <p:spPr>
          <a:xfrm>
            <a:off x="7562846" y="3001639"/>
            <a:ext cx="244541" cy="38063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7" name="Picture 25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38" y="-5081"/>
            <a:ext cx="3200400" cy="2428875"/>
          </a:xfrm>
          <a:prstGeom prst="rect">
            <a:avLst/>
          </a:prstGeom>
        </p:spPr>
      </p:pic>
      <p:pic>
        <p:nvPicPr>
          <p:cNvPr id="282" name="Picture 2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695" y="4491136"/>
            <a:ext cx="1161249" cy="914400"/>
          </a:xfrm>
          <a:prstGeom prst="rect">
            <a:avLst/>
          </a:prstGeom>
        </p:spPr>
      </p:pic>
      <p:pic>
        <p:nvPicPr>
          <p:cNvPr id="283" name="Picture 28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545" y="3424307"/>
            <a:ext cx="1161249" cy="914400"/>
          </a:xfrm>
          <a:prstGeom prst="rect">
            <a:avLst/>
          </a:prstGeom>
        </p:spPr>
      </p:pic>
      <p:pic>
        <p:nvPicPr>
          <p:cNvPr id="284" name="Picture 28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347" y="5883302"/>
            <a:ext cx="1161249" cy="914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7400" y="2999601"/>
            <a:ext cx="2245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Labels:        Chairs, desks, </a:t>
            </a:r>
            <a:r>
              <a:rPr lang="en-US" dirty="0" err="1" smtClean="0"/>
              <a:t>etc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390658" y="2999601"/>
            <a:ext cx="27766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Supported from       below, behind, </a:t>
            </a:r>
            <a:r>
              <a:rPr lang="en-US" dirty="0" err="1" smtClean="0"/>
              <a:t>etc</a:t>
            </a:r>
            <a:endParaRPr lang="en-US" dirty="0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733800"/>
            <a:ext cx="1463040" cy="1110344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2010747" y="3792577"/>
            <a:ext cx="891056" cy="50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Other Structure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712386" y="3850950"/>
            <a:ext cx="732103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Wall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061268" y="4377828"/>
            <a:ext cx="960707" cy="50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Other Prop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633166" y="4440313"/>
            <a:ext cx="732103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Table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440428" y="4271982"/>
            <a:ext cx="960707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Wall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0" y="3636238"/>
            <a:ext cx="992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Hypothesis</a:t>
            </a:r>
            <a:br>
              <a:rPr lang="en-US" sz="1400" dirty="0" smtClean="0"/>
            </a:br>
            <a:r>
              <a:rPr lang="en-US" sz="1400" dirty="0" smtClean="0"/>
              <a:t> #1</a:t>
            </a:r>
            <a:endParaRPr lang="en-US" sz="1400" dirty="0"/>
          </a:p>
        </p:txBody>
      </p:sp>
      <p:sp>
        <p:nvSpPr>
          <p:cNvPr id="53" name="TextBox 52"/>
          <p:cNvSpPr txBox="1"/>
          <p:nvPr/>
        </p:nvSpPr>
        <p:spPr>
          <a:xfrm>
            <a:off x="0" y="5791200"/>
            <a:ext cx="992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Hypothesis</a:t>
            </a:r>
            <a:br>
              <a:rPr lang="en-US" sz="1400" dirty="0" smtClean="0"/>
            </a:br>
            <a:r>
              <a:rPr lang="en-US" sz="1400" dirty="0" smtClean="0"/>
              <a:t> #M</a:t>
            </a:r>
            <a:endParaRPr lang="en-US" sz="1400" dirty="0"/>
          </a:p>
        </p:txBody>
      </p:sp>
      <p:grpSp>
        <p:nvGrpSpPr>
          <p:cNvPr id="54" name="Group 237"/>
          <p:cNvGrpSpPr/>
          <p:nvPr/>
        </p:nvGrpSpPr>
        <p:grpSpPr>
          <a:xfrm>
            <a:off x="457200" y="4572000"/>
            <a:ext cx="88692" cy="990600"/>
            <a:chOff x="1383093" y="4811545"/>
            <a:chExt cx="88692" cy="990600"/>
          </a:xfrm>
        </p:grpSpPr>
        <p:sp>
          <p:nvSpPr>
            <p:cNvPr id="55" name="Rounded Rectangle 54"/>
            <p:cNvSpPr>
              <a:spLocks noChangeAspect="1"/>
            </p:cNvSpPr>
            <p:nvPr/>
          </p:nvSpPr>
          <p:spPr>
            <a:xfrm>
              <a:off x="1383093" y="5710705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ounded Rectangle 55"/>
            <p:cNvSpPr>
              <a:spLocks noChangeAspect="1"/>
            </p:cNvSpPr>
            <p:nvPr/>
          </p:nvSpPr>
          <p:spPr>
            <a:xfrm>
              <a:off x="1383093" y="5266850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>
              <a:spLocks noChangeAspect="1"/>
            </p:cNvSpPr>
            <p:nvPr/>
          </p:nvSpPr>
          <p:spPr>
            <a:xfrm>
              <a:off x="1383093" y="4811545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40" y="5562600"/>
            <a:ext cx="1463040" cy="1110344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2667000" y="5687412"/>
            <a:ext cx="732103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Wall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962301" y="5597705"/>
            <a:ext cx="1047273" cy="50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Other Structure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618146" y="6285255"/>
            <a:ext cx="732103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Table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010155" y="6321169"/>
            <a:ext cx="960707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Chair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359106" y="6108444"/>
            <a:ext cx="960707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Television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0" y="0"/>
            <a:ext cx="9144000" cy="6858000"/>
            <a:chOff x="3429000" y="1404937"/>
            <a:chExt cx="5334000" cy="404812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0" y="1404937"/>
              <a:ext cx="5334000" cy="4048125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569970" y="2310765"/>
              <a:ext cx="4850131" cy="3050381"/>
              <a:chOff x="3569970" y="2310765"/>
              <a:chExt cx="4850131" cy="3050381"/>
            </a:xfrm>
          </p:grpSpPr>
          <p:cxnSp>
            <p:nvCxnSpPr>
              <p:cNvPr id="37" name="Straight Arrow Connector 36"/>
              <p:cNvCxnSpPr/>
              <p:nvPr/>
            </p:nvCxnSpPr>
            <p:spPr>
              <a:xfrm>
                <a:off x="3960494" y="4702016"/>
                <a:ext cx="2213609" cy="659130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8" name="Straight Arrow Connector 37"/>
              <p:cNvCxnSpPr/>
              <p:nvPr/>
            </p:nvCxnSpPr>
            <p:spPr>
              <a:xfrm>
                <a:off x="3569970" y="4312920"/>
                <a:ext cx="2773679" cy="956310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9" name="Straight Arrow Connector 38"/>
              <p:cNvCxnSpPr/>
              <p:nvPr/>
            </p:nvCxnSpPr>
            <p:spPr>
              <a:xfrm flipH="1">
                <a:off x="6732271" y="3848576"/>
                <a:ext cx="1687830" cy="1123950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40" name="Straight Arrow Connector 39"/>
              <p:cNvCxnSpPr/>
              <p:nvPr/>
            </p:nvCxnSpPr>
            <p:spPr>
              <a:xfrm flipH="1">
                <a:off x="6671310" y="4129802"/>
                <a:ext cx="472438" cy="419338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41" name="Straight Arrow Connector 40"/>
              <p:cNvCxnSpPr/>
              <p:nvPr/>
            </p:nvCxnSpPr>
            <p:spPr>
              <a:xfrm>
                <a:off x="5273040" y="4632960"/>
                <a:ext cx="990600" cy="339090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42" name="Straight Arrow Connector 41"/>
              <p:cNvCxnSpPr/>
              <p:nvPr/>
            </p:nvCxnSpPr>
            <p:spPr>
              <a:xfrm flipV="1">
                <a:off x="4488180" y="2430780"/>
                <a:ext cx="1051560" cy="11430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43" name="Straight Arrow Connector 42"/>
              <p:cNvCxnSpPr/>
              <p:nvPr/>
            </p:nvCxnSpPr>
            <p:spPr>
              <a:xfrm>
                <a:off x="6249936" y="3920089"/>
                <a:ext cx="421374" cy="605909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44" name="Oval 43"/>
              <p:cNvSpPr/>
              <p:nvPr/>
            </p:nvSpPr>
            <p:spPr>
              <a:xfrm>
                <a:off x="5273040" y="2310765"/>
                <a:ext cx="280035" cy="262890"/>
              </a:xfrm>
              <a:prstGeom prst="ellipse">
                <a:avLst/>
              </a:prstGeom>
              <a:solidFill>
                <a:srgbClr val="70AD47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04426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5085E-6 -3.01874E-6 L 0.34987 0.2109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94" y="105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ame 53"/>
          <p:cNvSpPr>
            <a:spLocks/>
          </p:cNvSpPr>
          <p:nvPr/>
        </p:nvSpPr>
        <p:spPr>
          <a:xfrm>
            <a:off x="2021304" y="5513136"/>
            <a:ext cx="1600200" cy="1219200"/>
          </a:xfrm>
          <a:prstGeom prst="frame">
            <a:avLst>
              <a:gd name="adj1" fmla="val 16760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0"/>
            <a:ext cx="3352800" cy="685800"/>
          </a:xfrm>
        </p:spPr>
        <p:txBody>
          <a:bodyPr/>
          <a:lstStyle/>
          <a:p>
            <a:pPr algn="l"/>
            <a:r>
              <a:rPr lang="en-US" dirty="0" smtClean="0"/>
              <a:t>NYU-v2 RGBD Dataset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107</a:t>
            </a:fld>
            <a:endParaRPr lang="en-US" dirty="0"/>
          </a:p>
        </p:txBody>
      </p:sp>
      <p:grpSp>
        <p:nvGrpSpPr>
          <p:cNvPr id="146" name="Group 237"/>
          <p:cNvGrpSpPr/>
          <p:nvPr/>
        </p:nvGrpSpPr>
        <p:grpSpPr>
          <a:xfrm>
            <a:off x="7632195" y="5501061"/>
            <a:ext cx="88692" cy="518369"/>
            <a:chOff x="1383093" y="5055385"/>
            <a:chExt cx="88692" cy="518369"/>
          </a:xfrm>
        </p:grpSpPr>
        <p:sp>
          <p:nvSpPr>
            <p:cNvPr id="147" name="Rounded Rectangle 146"/>
            <p:cNvSpPr>
              <a:spLocks noChangeAspect="1"/>
            </p:cNvSpPr>
            <p:nvPr/>
          </p:nvSpPr>
          <p:spPr>
            <a:xfrm>
              <a:off x="1383093" y="5482314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ounded Rectangle 147"/>
            <p:cNvSpPr>
              <a:spLocks noChangeAspect="1"/>
            </p:cNvSpPr>
            <p:nvPr/>
          </p:nvSpPr>
          <p:spPr>
            <a:xfrm>
              <a:off x="1383093" y="5266850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ounded Rectangle 148"/>
            <p:cNvSpPr>
              <a:spLocks noChangeAspect="1"/>
            </p:cNvSpPr>
            <p:nvPr/>
          </p:nvSpPr>
          <p:spPr>
            <a:xfrm>
              <a:off x="1383093" y="5055385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4" name="Frame 243"/>
          <p:cNvSpPr>
            <a:spLocks/>
          </p:cNvSpPr>
          <p:nvPr/>
        </p:nvSpPr>
        <p:spPr>
          <a:xfrm>
            <a:off x="6971082" y="4419600"/>
            <a:ext cx="1388563" cy="1021832"/>
          </a:xfrm>
          <a:prstGeom prst="frame">
            <a:avLst>
              <a:gd name="adj1" fmla="val 16760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8" name="Down Arrow 247"/>
          <p:cNvSpPr/>
          <p:nvPr/>
        </p:nvSpPr>
        <p:spPr>
          <a:xfrm>
            <a:off x="2727645" y="3001639"/>
            <a:ext cx="244541" cy="38063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TextBox 204"/>
          <p:cNvSpPr txBox="1"/>
          <p:nvPr/>
        </p:nvSpPr>
        <p:spPr>
          <a:xfrm>
            <a:off x="1801340" y="2700011"/>
            <a:ext cx="2084860" cy="2800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18288" rIns="0" rtlCol="0">
            <a:spAutoFit/>
          </a:bodyPr>
          <a:lstStyle/>
          <a:p>
            <a:pPr algn="ctr"/>
            <a:r>
              <a:rPr lang="en-US" sz="1400" dirty="0" smtClean="0"/>
              <a:t>Semantic Segmentation</a:t>
            </a:r>
            <a:endParaRPr lang="en-US" sz="1400" dirty="0"/>
          </a:p>
        </p:txBody>
      </p:sp>
      <p:sp>
        <p:nvSpPr>
          <p:cNvPr id="207" name="TextBox 206"/>
          <p:cNvSpPr txBox="1"/>
          <p:nvPr/>
        </p:nvSpPr>
        <p:spPr>
          <a:xfrm>
            <a:off x="6629400" y="2705381"/>
            <a:ext cx="2094282" cy="2800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18288" rIns="0" rtlCol="0">
            <a:spAutoFit/>
          </a:bodyPr>
          <a:lstStyle/>
          <a:p>
            <a:pPr algn="ctr"/>
            <a:r>
              <a:rPr lang="en-US" sz="1400" dirty="0" smtClean="0"/>
              <a:t>3D Support Estimation</a:t>
            </a:r>
            <a:endParaRPr lang="en-US" sz="1400" dirty="0"/>
          </a:p>
        </p:txBody>
      </p:sp>
      <p:cxnSp>
        <p:nvCxnSpPr>
          <p:cNvPr id="250" name="Straight Arrow Connector 249"/>
          <p:cNvCxnSpPr>
            <a:stCxn id="257" idx="1"/>
            <a:endCxn id="205" idx="0"/>
          </p:cNvCxnSpPr>
          <p:nvPr/>
        </p:nvCxnSpPr>
        <p:spPr>
          <a:xfrm flipH="1">
            <a:off x="2843770" y="1209357"/>
            <a:ext cx="798568" cy="14906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/>
          <p:cNvCxnSpPr>
            <a:stCxn id="257" idx="3"/>
            <a:endCxn id="207" idx="0"/>
          </p:cNvCxnSpPr>
          <p:nvPr/>
        </p:nvCxnSpPr>
        <p:spPr>
          <a:xfrm>
            <a:off x="6842738" y="1209357"/>
            <a:ext cx="833803" cy="149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5" name="Down Arrow 254"/>
          <p:cNvSpPr/>
          <p:nvPr/>
        </p:nvSpPr>
        <p:spPr>
          <a:xfrm>
            <a:off x="7562846" y="3001639"/>
            <a:ext cx="244541" cy="38063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7" name="Picture 25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38" y="-5081"/>
            <a:ext cx="3200400" cy="2428875"/>
          </a:xfrm>
          <a:prstGeom prst="rect">
            <a:avLst/>
          </a:prstGeom>
        </p:spPr>
      </p:pic>
      <p:pic>
        <p:nvPicPr>
          <p:cNvPr id="282" name="Picture 2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695" y="4491136"/>
            <a:ext cx="1161249" cy="914400"/>
          </a:xfrm>
          <a:prstGeom prst="rect">
            <a:avLst/>
          </a:prstGeom>
        </p:spPr>
      </p:pic>
      <p:pic>
        <p:nvPicPr>
          <p:cNvPr id="283" name="Picture 28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545" y="3424307"/>
            <a:ext cx="1161249" cy="914400"/>
          </a:xfrm>
          <a:prstGeom prst="rect">
            <a:avLst/>
          </a:prstGeom>
        </p:spPr>
      </p:pic>
      <p:pic>
        <p:nvPicPr>
          <p:cNvPr id="284" name="Picture 28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347" y="5883302"/>
            <a:ext cx="1161249" cy="914400"/>
          </a:xfrm>
          <a:prstGeom prst="rect">
            <a:avLst/>
          </a:prstGeom>
        </p:spPr>
      </p:pic>
      <p:grpSp>
        <p:nvGrpSpPr>
          <p:cNvPr id="285" name="Group 284"/>
          <p:cNvGrpSpPr/>
          <p:nvPr/>
        </p:nvGrpSpPr>
        <p:grpSpPr>
          <a:xfrm rot="2402234">
            <a:off x="4591869" y="3794181"/>
            <a:ext cx="1510350" cy="3610758"/>
            <a:chOff x="4517388" y="4540498"/>
            <a:chExt cx="980586" cy="1581553"/>
          </a:xfrm>
        </p:grpSpPr>
        <p:sp>
          <p:nvSpPr>
            <p:cNvPr id="286" name="Left-Right Arrow 285"/>
            <p:cNvSpPr/>
            <p:nvPr/>
          </p:nvSpPr>
          <p:spPr>
            <a:xfrm rot="17453472">
              <a:off x="4181616" y="5167630"/>
              <a:ext cx="1581553" cy="327289"/>
            </a:xfrm>
            <a:prstGeom prst="leftRight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  <a:latin typeface="Arial"/>
                <a:ea typeface="Osaka"/>
                <a:cs typeface="Osaka"/>
              </a:endParaRPr>
            </a:p>
          </p:txBody>
        </p:sp>
        <p:sp>
          <p:nvSpPr>
            <p:cNvPr id="287" name="TextBox 286"/>
            <p:cNvSpPr txBox="1"/>
            <p:nvPr/>
          </p:nvSpPr>
          <p:spPr>
            <a:xfrm rot="19197766">
              <a:off x="4517388" y="5119264"/>
              <a:ext cx="980586" cy="175253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prstClr val="white"/>
                  </a:solidFill>
                  <a:latin typeface="Arial"/>
                  <a:ea typeface="Osaka"/>
                  <a:cs typeface="Osaka"/>
                </a:rPr>
                <a:t>Consistent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057400" y="2999601"/>
            <a:ext cx="2245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Labels:        Chairs, desks, </a:t>
            </a:r>
            <a:r>
              <a:rPr lang="en-US" dirty="0" err="1" smtClean="0"/>
              <a:t>etc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390658" y="2999601"/>
            <a:ext cx="27766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Supported from       below, behind, </a:t>
            </a:r>
            <a:r>
              <a:rPr lang="en-US" dirty="0" err="1" smtClean="0"/>
              <a:t>etc</a:t>
            </a:r>
            <a:endParaRPr lang="en-US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733800"/>
            <a:ext cx="1463040" cy="111034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010747" y="3792577"/>
            <a:ext cx="891056" cy="50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Other Structure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712386" y="3850950"/>
            <a:ext cx="732103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Wall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061268" y="4377828"/>
            <a:ext cx="960707" cy="50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Other Prop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633166" y="4440313"/>
            <a:ext cx="732103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Table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440428" y="4271982"/>
            <a:ext cx="960707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Wall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0" y="3636238"/>
            <a:ext cx="992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Hypothesis</a:t>
            </a:r>
            <a:br>
              <a:rPr lang="en-US" sz="1400" dirty="0" smtClean="0"/>
            </a:br>
            <a:r>
              <a:rPr lang="en-US" sz="1400" dirty="0" smtClean="0"/>
              <a:t> #1</a:t>
            </a:r>
            <a:endParaRPr lang="en-US" sz="1400" dirty="0"/>
          </a:p>
        </p:txBody>
      </p:sp>
      <p:sp>
        <p:nvSpPr>
          <p:cNvPr id="43" name="TextBox 42"/>
          <p:cNvSpPr txBox="1"/>
          <p:nvPr/>
        </p:nvSpPr>
        <p:spPr>
          <a:xfrm>
            <a:off x="0" y="5791200"/>
            <a:ext cx="992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Hypothesis</a:t>
            </a:r>
            <a:br>
              <a:rPr lang="en-US" sz="1400" dirty="0" smtClean="0"/>
            </a:br>
            <a:r>
              <a:rPr lang="en-US" sz="1400" dirty="0" smtClean="0"/>
              <a:t> #M</a:t>
            </a:r>
            <a:endParaRPr lang="en-US" sz="1400" dirty="0"/>
          </a:p>
        </p:txBody>
      </p:sp>
      <p:grpSp>
        <p:nvGrpSpPr>
          <p:cNvPr id="44" name="Group 237"/>
          <p:cNvGrpSpPr/>
          <p:nvPr/>
        </p:nvGrpSpPr>
        <p:grpSpPr>
          <a:xfrm>
            <a:off x="457200" y="4572000"/>
            <a:ext cx="88692" cy="990600"/>
            <a:chOff x="1383093" y="4811545"/>
            <a:chExt cx="88692" cy="990600"/>
          </a:xfrm>
        </p:grpSpPr>
        <p:sp>
          <p:nvSpPr>
            <p:cNvPr id="45" name="Rounded Rectangle 44"/>
            <p:cNvSpPr>
              <a:spLocks noChangeAspect="1"/>
            </p:cNvSpPr>
            <p:nvPr/>
          </p:nvSpPr>
          <p:spPr>
            <a:xfrm>
              <a:off x="1383093" y="5710705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45"/>
            <p:cNvSpPr>
              <a:spLocks noChangeAspect="1"/>
            </p:cNvSpPr>
            <p:nvPr/>
          </p:nvSpPr>
          <p:spPr>
            <a:xfrm>
              <a:off x="1383093" y="5266850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46"/>
            <p:cNvSpPr>
              <a:spLocks noChangeAspect="1"/>
            </p:cNvSpPr>
            <p:nvPr/>
          </p:nvSpPr>
          <p:spPr>
            <a:xfrm>
              <a:off x="1383093" y="4811545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40" y="5562600"/>
            <a:ext cx="1463040" cy="1110344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2667000" y="5687412"/>
            <a:ext cx="732103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Wall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962301" y="5597705"/>
            <a:ext cx="1047273" cy="50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Other Structure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618146" y="6285255"/>
            <a:ext cx="732103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Table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010155" y="6321169"/>
            <a:ext cx="960707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Chair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359106" y="6108444"/>
            <a:ext cx="960707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Television</a:t>
            </a:r>
          </a:p>
        </p:txBody>
      </p:sp>
    </p:spTree>
    <p:extLst>
      <p:ext uri="{BB962C8B-B14F-4D97-AF65-F5344CB8AC3E}">
        <p14:creationId xmlns:p14="http://schemas.microsoft.com/office/powerpoint/2010/main" val="2362699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244" grpId="0" animBg="1"/>
      <p:bldP spid="244" grpId="1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Interpretation: Projected Message Passing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72740" y="2700011"/>
            <a:ext cx="2542060" cy="2800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18288" rIns="0" rtlCol="0">
            <a:spAutoFit/>
          </a:bodyPr>
          <a:lstStyle/>
          <a:p>
            <a:pPr algn="ctr"/>
            <a:r>
              <a:rPr lang="en-US" sz="1400" dirty="0" smtClean="0"/>
              <a:t>Vision: Semantic Segmentation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433814" y="2705381"/>
            <a:ext cx="2094282" cy="2800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18288" rIns="0" rtlCol="0">
            <a:spAutoFit/>
          </a:bodyPr>
          <a:lstStyle/>
          <a:p>
            <a:pPr algn="ctr"/>
            <a:r>
              <a:rPr lang="en-US" sz="1400" dirty="0" smtClean="0"/>
              <a:t>NLP: Sentence Parsing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524000" y="3834723"/>
            <a:ext cx="2190652" cy="2800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18288" rIns="0" rtlCol="0">
            <a:spAutoFit/>
          </a:bodyPr>
          <a:lstStyle/>
          <a:p>
            <a:pPr algn="ctr"/>
            <a:r>
              <a:rPr lang="en-US" sz="1400" dirty="0" smtClean="0"/>
              <a:t>Vision: Human Body Pose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818929" y="4572000"/>
            <a:ext cx="1475260" cy="2800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18288" rIns="0" rtlCol="0">
            <a:spAutoFit/>
          </a:bodyPr>
          <a:lstStyle/>
          <a:p>
            <a:pPr algn="ctr"/>
            <a:r>
              <a:rPr lang="en-US" sz="1400" dirty="0" smtClean="0"/>
              <a:t>Vision: 3D Layout</a:t>
            </a:r>
            <a:endParaRPr lang="en-US" sz="1400" dirty="0"/>
          </a:p>
        </p:txBody>
      </p:sp>
      <p:cxnSp>
        <p:nvCxnSpPr>
          <p:cNvPr id="179" name="Straight Arrow Connector 178"/>
          <p:cNvCxnSpPr>
            <a:stCxn id="6" idx="3"/>
            <a:endCxn id="9" idx="0"/>
          </p:cNvCxnSpPr>
          <p:nvPr/>
        </p:nvCxnSpPr>
        <p:spPr bwMode="auto">
          <a:xfrm>
            <a:off x="4114800" y="2840050"/>
            <a:ext cx="1441759" cy="173195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/>
          <p:cNvCxnSpPr>
            <a:stCxn id="7" idx="1"/>
            <a:endCxn id="9" idx="0"/>
          </p:cNvCxnSpPr>
          <p:nvPr/>
        </p:nvCxnSpPr>
        <p:spPr bwMode="auto">
          <a:xfrm flipH="1">
            <a:off x="5556559" y="2845420"/>
            <a:ext cx="877255" cy="172658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/>
          <p:cNvCxnSpPr>
            <a:stCxn id="8" idx="3"/>
            <a:endCxn id="9" idx="0"/>
          </p:cNvCxnSpPr>
          <p:nvPr/>
        </p:nvCxnSpPr>
        <p:spPr bwMode="auto">
          <a:xfrm>
            <a:off x="3714652" y="3974762"/>
            <a:ext cx="1841907" cy="59723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318" name="Group 317"/>
          <p:cNvGrpSpPr>
            <a:grpSpLocks noChangeAspect="1"/>
          </p:cNvGrpSpPr>
          <p:nvPr/>
        </p:nvGrpSpPr>
        <p:grpSpPr>
          <a:xfrm>
            <a:off x="1752600" y="1752602"/>
            <a:ext cx="1962871" cy="844609"/>
            <a:chOff x="2247900" y="5078025"/>
            <a:chExt cx="4311650" cy="1855271"/>
          </a:xfrm>
        </p:grpSpPr>
        <p:cxnSp>
          <p:nvCxnSpPr>
            <p:cNvPr id="319" name="Straight Connector 318"/>
            <p:cNvCxnSpPr/>
            <p:nvPr/>
          </p:nvCxnSpPr>
          <p:spPr bwMode="auto">
            <a:xfrm rot="5400000">
              <a:off x="4013654" y="5830048"/>
              <a:ext cx="1509305" cy="5259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20" name="Line 1"/>
            <p:cNvSpPr>
              <a:spLocks noChangeShapeType="1"/>
            </p:cNvSpPr>
            <p:nvPr/>
          </p:nvSpPr>
          <p:spPr bwMode="auto">
            <a:xfrm flipH="1" flipV="1">
              <a:off x="2749266" y="6585644"/>
              <a:ext cx="3454684" cy="684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" name="Line 2"/>
            <p:cNvSpPr>
              <a:spLocks noChangeShapeType="1"/>
            </p:cNvSpPr>
            <p:nvPr/>
          </p:nvSpPr>
          <p:spPr bwMode="auto">
            <a:xfrm>
              <a:off x="2743200" y="5181600"/>
              <a:ext cx="6066" cy="140404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Freeform 3"/>
            <p:cNvSpPr>
              <a:spLocks/>
            </p:cNvSpPr>
            <p:nvPr/>
          </p:nvSpPr>
          <p:spPr bwMode="auto">
            <a:xfrm>
              <a:off x="2906594" y="5086010"/>
              <a:ext cx="3421893" cy="1315175"/>
            </a:xfrm>
            <a:custGeom>
              <a:avLst/>
              <a:gdLst/>
              <a:ahLst/>
              <a:cxnLst>
                <a:cxn ang="0">
                  <a:pos x="0" y="15117"/>
                </a:cxn>
                <a:cxn ang="0">
                  <a:pos x="1837" y="13410"/>
                </a:cxn>
                <a:cxn ang="0">
                  <a:pos x="4022" y="15117"/>
                </a:cxn>
                <a:cxn ang="0">
                  <a:pos x="7001" y="8065"/>
                </a:cxn>
                <a:cxn ang="0">
                  <a:pos x="10229" y="14078"/>
                </a:cxn>
                <a:cxn ang="0">
                  <a:pos x="12116" y="717"/>
                </a:cxn>
                <a:cxn ang="0">
                  <a:pos x="13308" y="11777"/>
                </a:cxn>
                <a:cxn ang="0">
                  <a:pos x="15393" y="4503"/>
                </a:cxn>
                <a:cxn ang="0">
                  <a:pos x="19912" y="13410"/>
                </a:cxn>
                <a:cxn ang="0">
                  <a:pos x="21600" y="11777"/>
                </a:cxn>
              </a:cxnLst>
              <a:rect l="0" t="0" r="r" b="b"/>
              <a:pathLst>
                <a:path w="21600" h="15283">
                  <a:moveTo>
                    <a:pt x="0" y="15117"/>
                  </a:moveTo>
                  <a:cubicBezTo>
                    <a:pt x="0" y="15117"/>
                    <a:pt x="298" y="12148"/>
                    <a:pt x="1837" y="13410"/>
                  </a:cubicBezTo>
                  <a:cubicBezTo>
                    <a:pt x="3831" y="15045"/>
                    <a:pt x="3228" y="14820"/>
                    <a:pt x="4022" y="15117"/>
                  </a:cubicBezTo>
                  <a:cubicBezTo>
                    <a:pt x="5062" y="15506"/>
                    <a:pt x="5792" y="-771"/>
                    <a:pt x="7001" y="8065"/>
                  </a:cubicBezTo>
                  <a:cubicBezTo>
                    <a:pt x="7448" y="11331"/>
                    <a:pt x="9881" y="18012"/>
                    <a:pt x="10229" y="14078"/>
                  </a:cubicBezTo>
                  <a:cubicBezTo>
                    <a:pt x="10577" y="10144"/>
                    <a:pt x="11123" y="-3217"/>
                    <a:pt x="12116" y="717"/>
                  </a:cubicBezTo>
                  <a:cubicBezTo>
                    <a:pt x="13109" y="4651"/>
                    <a:pt x="12414" y="18383"/>
                    <a:pt x="13308" y="11777"/>
                  </a:cubicBezTo>
                  <a:cubicBezTo>
                    <a:pt x="14201" y="5171"/>
                    <a:pt x="14698" y="1905"/>
                    <a:pt x="15393" y="4503"/>
                  </a:cubicBezTo>
                  <a:cubicBezTo>
                    <a:pt x="16088" y="7101"/>
                    <a:pt x="15820" y="15041"/>
                    <a:pt x="19912" y="13410"/>
                  </a:cubicBezTo>
                  <a:cubicBezTo>
                    <a:pt x="20657" y="13113"/>
                    <a:pt x="21600" y="11777"/>
                    <a:pt x="21600" y="11777"/>
                  </a:cubicBez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" name="Rectangle 322"/>
            <p:cNvSpPr/>
            <p:nvPr/>
          </p:nvSpPr>
          <p:spPr bwMode="auto">
            <a:xfrm>
              <a:off x="6000750" y="5898911"/>
              <a:ext cx="558800" cy="43348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324" name="Straight Connector 323"/>
            <p:cNvCxnSpPr/>
            <p:nvPr/>
          </p:nvCxnSpPr>
          <p:spPr bwMode="auto">
            <a:xfrm rot="5400000">
              <a:off x="2836863" y="6456362"/>
              <a:ext cx="269875" cy="158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5" name="Straight Connector 324"/>
            <p:cNvCxnSpPr/>
            <p:nvPr/>
          </p:nvCxnSpPr>
          <p:spPr bwMode="auto">
            <a:xfrm rot="5400000">
              <a:off x="2930208" y="6419372"/>
              <a:ext cx="342107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6" name="Straight Connector 325"/>
            <p:cNvCxnSpPr/>
            <p:nvPr/>
          </p:nvCxnSpPr>
          <p:spPr bwMode="auto">
            <a:xfrm rot="5400000">
              <a:off x="3099118" y="6441600"/>
              <a:ext cx="297654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7" name="Straight Connector 326"/>
            <p:cNvCxnSpPr/>
            <p:nvPr/>
          </p:nvCxnSpPr>
          <p:spPr bwMode="auto">
            <a:xfrm rot="16200000" flipH="1">
              <a:off x="3275411" y="6478191"/>
              <a:ext cx="224629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8" name="Straight Connector 327"/>
            <p:cNvCxnSpPr/>
            <p:nvPr/>
          </p:nvCxnSpPr>
          <p:spPr bwMode="auto">
            <a:xfrm rot="16200000" flipH="1">
              <a:off x="3434160" y="6506764"/>
              <a:ext cx="173830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9" name="Straight Connector 328"/>
            <p:cNvCxnSpPr/>
            <p:nvPr/>
          </p:nvCxnSpPr>
          <p:spPr bwMode="auto">
            <a:xfrm rot="5400000">
              <a:off x="3486627" y="6419374"/>
              <a:ext cx="342107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0" name="Straight Connector 329"/>
            <p:cNvCxnSpPr/>
            <p:nvPr/>
          </p:nvCxnSpPr>
          <p:spPr bwMode="auto">
            <a:xfrm rot="5400000">
              <a:off x="3413443" y="6216175"/>
              <a:ext cx="748504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1" name="Straight Connector 330"/>
            <p:cNvCxnSpPr/>
            <p:nvPr/>
          </p:nvCxnSpPr>
          <p:spPr bwMode="auto">
            <a:xfrm rot="5400000">
              <a:off x="3409951" y="6088219"/>
              <a:ext cx="994249" cy="397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2" name="Straight Connector 331"/>
            <p:cNvCxnSpPr/>
            <p:nvPr/>
          </p:nvCxnSpPr>
          <p:spPr bwMode="auto">
            <a:xfrm rot="5400000">
              <a:off x="3664428" y="6207443"/>
              <a:ext cx="748504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3" name="Straight Connector 332"/>
            <p:cNvCxnSpPr/>
            <p:nvPr/>
          </p:nvCxnSpPr>
          <p:spPr bwMode="auto">
            <a:xfrm rot="5400000">
              <a:off x="3970656" y="6376512"/>
              <a:ext cx="402429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4" name="Straight Connector 333"/>
            <p:cNvCxnSpPr/>
            <p:nvPr/>
          </p:nvCxnSpPr>
          <p:spPr bwMode="auto">
            <a:xfrm rot="5400000">
              <a:off x="4191401" y="6451203"/>
              <a:ext cx="246853" cy="2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5" name="Straight Connector 334"/>
            <p:cNvCxnSpPr/>
            <p:nvPr/>
          </p:nvCxnSpPr>
          <p:spPr bwMode="auto">
            <a:xfrm rot="16200000" flipH="1">
              <a:off x="4370786" y="6487715"/>
              <a:ext cx="173830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6" name="Straight Connector 335"/>
            <p:cNvCxnSpPr/>
            <p:nvPr/>
          </p:nvCxnSpPr>
          <p:spPr bwMode="auto">
            <a:xfrm rot="5400000">
              <a:off x="4250135" y="6224191"/>
              <a:ext cx="723106" cy="317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7" name="Straight Connector 336"/>
            <p:cNvCxnSpPr/>
            <p:nvPr/>
          </p:nvCxnSpPr>
          <p:spPr bwMode="auto">
            <a:xfrm rot="5400000">
              <a:off x="4792981" y="6430487"/>
              <a:ext cx="319878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8" name="Straight Connector 337"/>
            <p:cNvCxnSpPr/>
            <p:nvPr/>
          </p:nvCxnSpPr>
          <p:spPr bwMode="auto">
            <a:xfrm rot="16200000" flipH="1">
              <a:off x="4708843" y="6159181"/>
              <a:ext cx="872329" cy="301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9" name="Straight Connector 338"/>
            <p:cNvCxnSpPr/>
            <p:nvPr/>
          </p:nvCxnSpPr>
          <p:spPr bwMode="auto">
            <a:xfrm rot="5400000">
              <a:off x="4723131" y="6011384"/>
              <a:ext cx="1145379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0" name="Straight Connector 339"/>
            <p:cNvCxnSpPr/>
            <p:nvPr/>
          </p:nvCxnSpPr>
          <p:spPr bwMode="auto">
            <a:xfrm rot="5400000">
              <a:off x="5051743" y="6219347"/>
              <a:ext cx="748504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1" name="Straight Connector 340"/>
            <p:cNvCxnSpPr/>
            <p:nvPr/>
          </p:nvCxnSpPr>
          <p:spPr bwMode="auto">
            <a:xfrm rot="16200000" flipH="1">
              <a:off x="5351862" y="6363890"/>
              <a:ext cx="440526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2" name="Straight Connector 341"/>
            <p:cNvCxnSpPr/>
            <p:nvPr/>
          </p:nvCxnSpPr>
          <p:spPr bwMode="auto">
            <a:xfrm rot="5400000">
              <a:off x="5555065" y="6414689"/>
              <a:ext cx="345274" cy="635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3" name="Straight Connector 342"/>
            <p:cNvCxnSpPr/>
            <p:nvPr/>
          </p:nvCxnSpPr>
          <p:spPr bwMode="auto">
            <a:xfrm rot="5400000">
              <a:off x="5767786" y="6417861"/>
              <a:ext cx="345274" cy="635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345" name="Picture 34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47900" y="5575300"/>
              <a:ext cx="419100" cy="215900"/>
            </a:xfrm>
            <a:prstGeom prst="rect">
              <a:avLst/>
            </a:prstGeom>
          </p:spPr>
        </p:pic>
        <p:pic>
          <p:nvPicPr>
            <p:cNvPr id="346" name="Picture 345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1740" y="6534150"/>
              <a:ext cx="99060" cy="114300"/>
            </a:xfrm>
            <a:prstGeom prst="rect">
              <a:avLst/>
            </a:prstGeom>
          </p:spPr>
        </p:pic>
        <p:pic>
          <p:nvPicPr>
            <p:cNvPr id="347" name="Picture 346" descr="fig1_sol 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800" y="6657282"/>
              <a:ext cx="382468" cy="274318"/>
            </a:xfrm>
            <a:prstGeom prst="rect">
              <a:avLst/>
            </a:prstGeom>
          </p:spPr>
        </p:pic>
        <p:pic>
          <p:nvPicPr>
            <p:cNvPr id="348" name="Picture 347" descr="fig1_sol 3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4167" y="6657282"/>
              <a:ext cx="382468" cy="274318"/>
            </a:xfrm>
            <a:prstGeom prst="rect">
              <a:avLst/>
            </a:prstGeom>
          </p:spPr>
        </p:pic>
        <p:pic>
          <p:nvPicPr>
            <p:cNvPr id="349" name="Picture 348" descr="fig1_sol13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6567" y="6658978"/>
              <a:ext cx="382468" cy="274318"/>
            </a:xfrm>
            <a:prstGeom prst="rect">
              <a:avLst/>
            </a:prstGeom>
          </p:spPr>
        </p:pic>
        <p:pic>
          <p:nvPicPr>
            <p:cNvPr id="350" name="Picture 349" descr="fig1_sol15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768" y="6658975"/>
              <a:ext cx="382468" cy="274318"/>
            </a:xfrm>
            <a:prstGeom prst="rect">
              <a:avLst/>
            </a:prstGeom>
          </p:spPr>
        </p:pic>
      </p:grpSp>
      <p:grpSp>
        <p:nvGrpSpPr>
          <p:cNvPr id="387" name="Group 386"/>
          <p:cNvGrpSpPr/>
          <p:nvPr/>
        </p:nvGrpSpPr>
        <p:grpSpPr>
          <a:xfrm>
            <a:off x="1676400" y="4267200"/>
            <a:ext cx="1962871" cy="990600"/>
            <a:chOff x="1676400" y="4267200"/>
            <a:chExt cx="1962871" cy="990600"/>
          </a:xfrm>
        </p:grpSpPr>
        <p:cxnSp>
          <p:nvCxnSpPr>
            <p:cNvPr id="95" name="Straight Connector 94"/>
            <p:cNvCxnSpPr/>
            <p:nvPr/>
          </p:nvCxnSpPr>
          <p:spPr bwMode="auto">
            <a:xfrm rot="5400000">
              <a:off x="2480256" y="4609557"/>
              <a:ext cx="687108" cy="239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97" name="Line 1"/>
            <p:cNvSpPr>
              <a:spLocks noChangeShapeType="1"/>
            </p:cNvSpPr>
            <p:nvPr/>
          </p:nvSpPr>
          <p:spPr bwMode="auto">
            <a:xfrm flipH="1" flipV="1">
              <a:off x="1904646" y="4953541"/>
              <a:ext cx="1572739" cy="311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Line 2"/>
            <p:cNvSpPr>
              <a:spLocks noChangeShapeType="1"/>
            </p:cNvSpPr>
            <p:nvPr/>
          </p:nvSpPr>
          <p:spPr bwMode="auto">
            <a:xfrm>
              <a:off x="1901884" y="4314352"/>
              <a:ext cx="2762" cy="639189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3"/>
            <p:cNvSpPr>
              <a:spLocks/>
            </p:cNvSpPr>
            <p:nvPr/>
          </p:nvSpPr>
          <p:spPr bwMode="auto">
            <a:xfrm>
              <a:off x="1976269" y="4270835"/>
              <a:ext cx="1557811" cy="598731"/>
            </a:xfrm>
            <a:custGeom>
              <a:avLst/>
              <a:gdLst/>
              <a:ahLst/>
              <a:cxnLst>
                <a:cxn ang="0">
                  <a:pos x="0" y="15117"/>
                </a:cxn>
                <a:cxn ang="0">
                  <a:pos x="1837" y="13410"/>
                </a:cxn>
                <a:cxn ang="0">
                  <a:pos x="4022" y="15117"/>
                </a:cxn>
                <a:cxn ang="0">
                  <a:pos x="7001" y="8065"/>
                </a:cxn>
                <a:cxn ang="0">
                  <a:pos x="10229" y="14078"/>
                </a:cxn>
                <a:cxn ang="0">
                  <a:pos x="12116" y="717"/>
                </a:cxn>
                <a:cxn ang="0">
                  <a:pos x="13308" y="11777"/>
                </a:cxn>
                <a:cxn ang="0">
                  <a:pos x="15393" y="4503"/>
                </a:cxn>
                <a:cxn ang="0">
                  <a:pos x="19912" y="13410"/>
                </a:cxn>
                <a:cxn ang="0">
                  <a:pos x="21600" y="11777"/>
                </a:cxn>
              </a:cxnLst>
              <a:rect l="0" t="0" r="r" b="b"/>
              <a:pathLst>
                <a:path w="21600" h="15283">
                  <a:moveTo>
                    <a:pt x="0" y="15117"/>
                  </a:moveTo>
                  <a:cubicBezTo>
                    <a:pt x="0" y="15117"/>
                    <a:pt x="298" y="12148"/>
                    <a:pt x="1837" y="13410"/>
                  </a:cubicBezTo>
                  <a:cubicBezTo>
                    <a:pt x="3831" y="15045"/>
                    <a:pt x="3228" y="14820"/>
                    <a:pt x="4022" y="15117"/>
                  </a:cubicBezTo>
                  <a:cubicBezTo>
                    <a:pt x="5062" y="15506"/>
                    <a:pt x="5792" y="-771"/>
                    <a:pt x="7001" y="8065"/>
                  </a:cubicBezTo>
                  <a:cubicBezTo>
                    <a:pt x="7448" y="11331"/>
                    <a:pt x="9881" y="18012"/>
                    <a:pt x="10229" y="14078"/>
                  </a:cubicBezTo>
                  <a:cubicBezTo>
                    <a:pt x="10577" y="10144"/>
                    <a:pt x="11123" y="-3217"/>
                    <a:pt x="12116" y="717"/>
                  </a:cubicBezTo>
                  <a:cubicBezTo>
                    <a:pt x="13109" y="4651"/>
                    <a:pt x="12414" y="18383"/>
                    <a:pt x="13308" y="11777"/>
                  </a:cubicBezTo>
                  <a:cubicBezTo>
                    <a:pt x="14201" y="5171"/>
                    <a:pt x="14698" y="1905"/>
                    <a:pt x="15393" y="4503"/>
                  </a:cubicBezTo>
                  <a:cubicBezTo>
                    <a:pt x="16088" y="7101"/>
                    <a:pt x="15820" y="15041"/>
                    <a:pt x="19912" y="13410"/>
                  </a:cubicBezTo>
                  <a:cubicBezTo>
                    <a:pt x="20657" y="13113"/>
                    <a:pt x="21600" y="11777"/>
                    <a:pt x="21600" y="11777"/>
                  </a:cubicBez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Rectangle 101"/>
            <p:cNvSpPr/>
            <p:nvPr/>
          </p:nvSpPr>
          <p:spPr bwMode="auto">
            <a:xfrm>
              <a:off x="3384878" y="4640907"/>
              <a:ext cx="254393" cy="19734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08" name="Oval 8"/>
            <p:cNvSpPr>
              <a:spLocks/>
            </p:cNvSpPr>
            <p:nvPr/>
          </p:nvSpPr>
          <p:spPr bwMode="auto">
            <a:xfrm rot="10800000" flipH="1">
              <a:off x="2040645" y="4751445"/>
              <a:ext cx="48566" cy="48566"/>
            </a:xfrm>
            <a:prstGeom prst="ellipse">
              <a:avLst/>
            </a:prstGeom>
            <a:solidFill>
              <a:schemeClr val="accent4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09" name="Straight Connector 108"/>
            <p:cNvCxnSpPr/>
            <p:nvPr/>
          </p:nvCxnSpPr>
          <p:spPr bwMode="auto">
            <a:xfrm rot="5400000">
              <a:off x="1944524" y="4894685"/>
              <a:ext cx="122860" cy="72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>
              <a:stCxn id="108" idx="0"/>
            </p:cNvCxnSpPr>
            <p:nvPr/>
          </p:nvCxnSpPr>
          <p:spPr bwMode="auto">
            <a:xfrm rot="5400000">
              <a:off x="1987020" y="4877846"/>
              <a:ext cx="155744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 bwMode="auto">
            <a:xfrm rot="5400000">
              <a:off x="2063915" y="4887965"/>
              <a:ext cx="135506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 bwMode="auto">
            <a:xfrm rot="16200000" flipH="1">
              <a:off x="2144173" y="4904623"/>
              <a:ext cx="102262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 bwMode="auto">
            <a:xfrm rot="16200000" flipH="1">
              <a:off x="2216443" y="4917631"/>
              <a:ext cx="79136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 bwMode="auto">
            <a:xfrm rot="5400000">
              <a:off x="2240328" y="4877847"/>
              <a:ext cx="155744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 bwMode="auto">
            <a:xfrm rot="5400000">
              <a:off x="2207011" y="4785341"/>
              <a:ext cx="340755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 bwMode="auto">
            <a:xfrm rot="5400000">
              <a:off x="2205422" y="4727089"/>
              <a:ext cx="452630" cy="1807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 bwMode="auto">
            <a:xfrm rot="5400000">
              <a:off x="2321272" y="4781365"/>
              <a:ext cx="340755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 bwMode="auto">
            <a:xfrm rot="5400000">
              <a:off x="2460682" y="4858334"/>
              <a:ext cx="183205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 bwMode="auto">
            <a:xfrm rot="5400000">
              <a:off x="2561175" y="4892337"/>
              <a:ext cx="112379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 bwMode="auto">
            <a:xfrm rot="16200000" flipH="1">
              <a:off x="2642840" y="4908959"/>
              <a:ext cx="79136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 bwMode="auto">
            <a:xfrm rot="5400000">
              <a:off x="2587914" y="4788990"/>
              <a:ext cx="329193" cy="144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 bwMode="auto">
            <a:xfrm rot="5400000">
              <a:off x="2835044" y="4882906"/>
              <a:ext cx="145624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 bwMode="auto">
            <a:xfrm rot="16200000" flipH="1">
              <a:off x="2796740" y="4759394"/>
              <a:ext cx="397126" cy="13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 bwMode="auto">
            <a:xfrm rot="5400000">
              <a:off x="2803245" y="4692110"/>
              <a:ext cx="521432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 bwMode="auto">
            <a:xfrm rot="5400000">
              <a:off x="2952845" y="4786785"/>
              <a:ext cx="340755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 bwMode="auto">
            <a:xfrm rot="16200000" flipH="1">
              <a:off x="3089473" y="4852588"/>
              <a:ext cx="200549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 bwMode="auto">
            <a:xfrm rot="5400000">
              <a:off x="3181981" y="4875714"/>
              <a:ext cx="157185" cy="2892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 bwMode="auto">
            <a:xfrm rot="5400000">
              <a:off x="3278822" y="4877158"/>
              <a:ext cx="157185" cy="2892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130" name="Picture 12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76400" y="4493584"/>
              <a:ext cx="190795" cy="98288"/>
            </a:xfrm>
            <a:prstGeom prst="rect">
              <a:avLst/>
            </a:prstGeom>
          </p:spPr>
        </p:pic>
        <p:pic>
          <p:nvPicPr>
            <p:cNvPr id="131" name="Picture 130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21903" y="4930098"/>
              <a:ext cx="45097" cy="52035"/>
            </a:xfrm>
            <a:prstGeom prst="rect">
              <a:avLst/>
            </a:prstGeom>
          </p:spPr>
        </p:pic>
        <p:pic>
          <p:nvPicPr>
            <p:cNvPr id="383" name="Picture 382" descr="5_1_0.2612_stick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1200" y="4983480"/>
              <a:ext cx="200742" cy="274320"/>
            </a:xfrm>
            <a:prstGeom prst="rect">
              <a:avLst/>
            </a:prstGeom>
          </p:spPr>
        </p:pic>
        <p:pic>
          <p:nvPicPr>
            <p:cNvPr id="384" name="Picture 383" descr="5_2_0.22473_stick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99658" y="4983480"/>
              <a:ext cx="200742" cy="274320"/>
            </a:xfrm>
            <a:prstGeom prst="rect">
              <a:avLst/>
            </a:prstGeom>
          </p:spPr>
        </p:pic>
        <p:pic>
          <p:nvPicPr>
            <p:cNvPr id="385" name="Picture 384" descr="5_8_0.12734_stick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362200" y="4983480"/>
              <a:ext cx="200742" cy="274320"/>
            </a:xfrm>
            <a:prstGeom prst="rect">
              <a:avLst/>
            </a:prstGeom>
          </p:spPr>
        </p:pic>
        <p:pic>
          <p:nvPicPr>
            <p:cNvPr id="386" name="Picture 385" descr="5_9_0.12167_stick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43200" y="4983480"/>
              <a:ext cx="200742" cy="274320"/>
            </a:xfrm>
            <a:prstGeom prst="rect">
              <a:avLst/>
            </a:prstGeom>
          </p:spPr>
        </p:pic>
      </p:grpSp>
      <p:grpSp>
        <p:nvGrpSpPr>
          <p:cNvPr id="403" name="Group 402"/>
          <p:cNvGrpSpPr/>
          <p:nvPr/>
        </p:nvGrpSpPr>
        <p:grpSpPr>
          <a:xfrm>
            <a:off x="4666529" y="4928277"/>
            <a:ext cx="1962871" cy="990600"/>
            <a:chOff x="4495800" y="4800600"/>
            <a:chExt cx="1962871" cy="990600"/>
          </a:xfrm>
        </p:grpSpPr>
        <p:cxnSp>
          <p:nvCxnSpPr>
            <p:cNvPr id="137" name="Straight Connector 136"/>
            <p:cNvCxnSpPr/>
            <p:nvPr/>
          </p:nvCxnSpPr>
          <p:spPr bwMode="auto">
            <a:xfrm rot="5400000">
              <a:off x="5299656" y="5142957"/>
              <a:ext cx="687108" cy="239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39" name="Line 1"/>
            <p:cNvSpPr>
              <a:spLocks noChangeShapeType="1"/>
            </p:cNvSpPr>
            <p:nvPr/>
          </p:nvSpPr>
          <p:spPr bwMode="auto">
            <a:xfrm flipH="1" flipV="1">
              <a:off x="4724046" y="5486941"/>
              <a:ext cx="1572739" cy="311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Line 2"/>
            <p:cNvSpPr>
              <a:spLocks noChangeShapeType="1"/>
            </p:cNvSpPr>
            <p:nvPr/>
          </p:nvSpPr>
          <p:spPr bwMode="auto">
            <a:xfrm>
              <a:off x="4721284" y="4847752"/>
              <a:ext cx="2762" cy="639189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3"/>
            <p:cNvSpPr>
              <a:spLocks/>
            </p:cNvSpPr>
            <p:nvPr/>
          </p:nvSpPr>
          <p:spPr bwMode="auto">
            <a:xfrm>
              <a:off x="4795669" y="4804235"/>
              <a:ext cx="1557811" cy="598731"/>
            </a:xfrm>
            <a:custGeom>
              <a:avLst/>
              <a:gdLst/>
              <a:ahLst/>
              <a:cxnLst>
                <a:cxn ang="0">
                  <a:pos x="0" y="15117"/>
                </a:cxn>
                <a:cxn ang="0">
                  <a:pos x="1837" y="13410"/>
                </a:cxn>
                <a:cxn ang="0">
                  <a:pos x="4022" y="15117"/>
                </a:cxn>
                <a:cxn ang="0">
                  <a:pos x="7001" y="8065"/>
                </a:cxn>
                <a:cxn ang="0">
                  <a:pos x="10229" y="14078"/>
                </a:cxn>
                <a:cxn ang="0">
                  <a:pos x="12116" y="717"/>
                </a:cxn>
                <a:cxn ang="0">
                  <a:pos x="13308" y="11777"/>
                </a:cxn>
                <a:cxn ang="0">
                  <a:pos x="15393" y="4503"/>
                </a:cxn>
                <a:cxn ang="0">
                  <a:pos x="19912" y="13410"/>
                </a:cxn>
                <a:cxn ang="0">
                  <a:pos x="21600" y="11777"/>
                </a:cxn>
              </a:cxnLst>
              <a:rect l="0" t="0" r="r" b="b"/>
              <a:pathLst>
                <a:path w="21600" h="15283">
                  <a:moveTo>
                    <a:pt x="0" y="15117"/>
                  </a:moveTo>
                  <a:cubicBezTo>
                    <a:pt x="0" y="15117"/>
                    <a:pt x="298" y="12148"/>
                    <a:pt x="1837" y="13410"/>
                  </a:cubicBezTo>
                  <a:cubicBezTo>
                    <a:pt x="3831" y="15045"/>
                    <a:pt x="3228" y="14820"/>
                    <a:pt x="4022" y="15117"/>
                  </a:cubicBezTo>
                  <a:cubicBezTo>
                    <a:pt x="5062" y="15506"/>
                    <a:pt x="5792" y="-771"/>
                    <a:pt x="7001" y="8065"/>
                  </a:cubicBezTo>
                  <a:cubicBezTo>
                    <a:pt x="7448" y="11331"/>
                    <a:pt x="9881" y="18012"/>
                    <a:pt x="10229" y="14078"/>
                  </a:cubicBezTo>
                  <a:cubicBezTo>
                    <a:pt x="10577" y="10144"/>
                    <a:pt x="11123" y="-3217"/>
                    <a:pt x="12116" y="717"/>
                  </a:cubicBezTo>
                  <a:cubicBezTo>
                    <a:pt x="13109" y="4651"/>
                    <a:pt x="12414" y="18383"/>
                    <a:pt x="13308" y="11777"/>
                  </a:cubicBezTo>
                  <a:cubicBezTo>
                    <a:pt x="14201" y="5171"/>
                    <a:pt x="14698" y="1905"/>
                    <a:pt x="15393" y="4503"/>
                  </a:cubicBezTo>
                  <a:cubicBezTo>
                    <a:pt x="16088" y="7101"/>
                    <a:pt x="15820" y="15041"/>
                    <a:pt x="19912" y="13410"/>
                  </a:cubicBezTo>
                  <a:cubicBezTo>
                    <a:pt x="20657" y="13113"/>
                    <a:pt x="21600" y="11777"/>
                    <a:pt x="21600" y="11777"/>
                  </a:cubicBez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Rectangle 143"/>
            <p:cNvSpPr/>
            <p:nvPr/>
          </p:nvSpPr>
          <p:spPr bwMode="auto">
            <a:xfrm>
              <a:off x="6204278" y="5174307"/>
              <a:ext cx="254393" cy="19734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50" name="Oval 8"/>
            <p:cNvSpPr>
              <a:spLocks/>
            </p:cNvSpPr>
            <p:nvPr/>
          </p:nvSpPr>
          <p:spPr bwMode="auto">
            <a:xfrm rot="10800000" flipH="1">
              <a:off x="4860045" y="5284845"/>
              <a:ext cx="48566" cy="48566"/>
            </a:xfrm>
            <a:prstGeom prst="ellipse">
              <a:avLst/>
            </a:prstGeom>
            <a:solidFill>
              <a:schemeClr val="accent4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51" name="Straight Connector 150"/>
            <p:cNvCxnSpPr/>
            <p:nvPr/>
          </p:nvCxnSpPr>
          <p:spPr bwMode="auto">
            <a:xfrm rot="5400000">
              <a:off x="4763924" y="5428085"/>
              <a:ext cx="122860" cy="72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>
              <a:stCxn id="150" idx="0"/>
            </p:cNvCxnSpPr>
            <p:nvPr/>
          </p:nvCxnSpPr>
          <p:spPr bwMode="auto">
            <a:xfrm rot="5400000">
              <a:off x="4806420" y="5411246"/>
              <a:ext cx="155744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 bwMode="auto">
            <a:xfrm rot="5400000">
              <a:off x="4883315" y="5421365"/>
              <a:ext cx="135506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 bwMode="auto">
            <a:xfrm rot="16200000" flipH="1">
              <a:off x="4963573" y="5438023"/>
              <a:ext cx="102262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 bwMode="auto">
            <a:xfrm rot="16200000" flipH="1">
              <a:off x="5035843" y="5451031"/>
              <a:ext cx="79136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 bwMode="auto">
            <a:xfrm rot="5400000">
              <a:off x="5059728" y="5411247"/>
              <a:ext cx="155744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 bwMode="auto">
            <a:xfrm rot="5400000">
              <a:off x="5026411" y="5318741"/>
              <a:ext cx="340755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 bwMode="auto">
            <a:xfrm rot="5400000">
              <a:off x="5024822" y="5260489"/>
              <a:ext cx="452630" cy="1807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 bwMode="auto">
            <a:xfrm rot="5400000">
              <a:off x="5140672" y="5314765"/>
              <a:ext cx="340755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 bwMode="auto">
            <a:xfrm rot="5400000">
              <a:off x="5280082" y="5391734"/>
              <a:ext cx="183205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 bwMode="auto">
            <a:xfrm rot="5400000">
              <a:off x="5380575" y="5425737"/>
              <a:ext cx="112379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 bwMode="auto">
            <a:xfrm rot="16200000" flipH="1">
              <a:off x="5462240" y="5442359"/>
              <a:ext cx="79136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 bwMode="auto">
            <a:xfrm rot="5400000">
              <a:off x="5407314" y="5322390"/>
              <a:ext cx="329193" cy="144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 bwMode="auto">
            <a:xfrm rot="5400000">
              <a:off x="5654444" y="5416306"/>
              <a:ext cx="145624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 bwMode="auto">
            <a:xfrm rot="16200000" flipH="1">
              <a:off x="5616140" y="5292794"/>
              <a:ext cx="397126" cy="13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 bwMode="auto">
            <a:xfrm rot="5400000">
              <a:off x="5622645" y="5225510"/>
              <a:ext cx="521432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 bwMode="auto">
            <a:xfrm rot="5400000">
              <a:off x="5772245" y="5320185"/>
              <a:ext cx="340755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 bwMode="auto">
            <a:xfrm rot="16200000" flipH="1">
              <a:off x="5908873" y="5385988"/>
              <a:ext cx="200549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 bwMode="auto">
            <a:xfrm rot="5400000">
              <a:off x="6001381" y="5409114"/>
              <a:ext cx="157185" cy="2892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 bwMode="auto">
            <a:xfrm rot="5400000">
              <a:off x="6098222" y="5410558"/>
              <a:ext cx="157185" cy="2892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172" name="Picture 17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95800" y="5026984"/>
              <a:ext cx="190795" cy="98288"/>
            </a:xfrm>
            <a:prstGeom prst="rect">
              <a:avLst/>
            </a:prstGeom>
          </p:spPr>
        </p:pic>
        <p:pic>
          <p:nvPicPr>
            <p:cNvPr id="173" name="Picture 172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41303" y="5463498"/>
              <a:ext cx="45097" cy="52035"/>
            </a:xfrm>
            <a:prstGeom prst="rect">
              <a:avLst/>
            </a:prstGeom>
          </p:spPr>
        </p:pic>
        <p:grpSp>
          <p:nvGrpSpPr>
            <p:cNvPr id="388" name="Group 387"/>
            <p:cNvGrpSpPr>
              <a:grpSpLocks noChangeAspect="1"/>
            </p:cNvGrpSpPr>
            <p:nvPr/>
          </p:nvGrpSpPr>
          <p:grpSpPr>
            <a:xfrm>
              <a:off x="4739640" y="5562600"/>
              <a:ext cx="365760" cy="228600"/>
              <a:chOff x="19845" y="274638"/>
              <a:chExt cx="4046378" cy="2286000"/>
            </a:xfrm>
          </p:grpSpPr>
          <p:pic>
            <p:nvPicPr>
              <p:cNvPr id="389" name="Picture 388" descr="Screen shot 2013-07-22 at 8.37.22 AM.png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08623" y="274638"/>
                <a:ext cx="3657600" cy="2286000"/>
              </a:xfrm>
              <a:prstGeom prst="rect">
                <a:avLst/>
              </a:prstGeom>
            </p:spPr>
          </p:pic>
          <p:sp>
            <p:nvSpPr>
              <p:cNvPr id="390" name="Parallelogram 389"/>
              <p:cNvSpPr/>
              <p:nvPr/>
            </p:nvSpPr>
            <p:spPr>
              <a:xfrm>
                <a:off x="19845" y="2049381"/>
                <a:ext cx="3512246" cy="420987"/>
              </a:xfrm>
              <a:prstGeom prst="parallelogram">
                <a:avLst>
                  <a:gd name="adj" fmla="val 263033"/>
                </a:avLst>
              </a:prstGeom>
              <a:solidFill>
                <a:schemeClr val="accent3">
                  <a:alpha val="75000"/>
                </a:schemeClr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Rectangle 390"/>
              <p:cNvSpPr/>
              <p:nvPr/>
            </p:nvSpPr>
            <p:spPr>
              <a:xfrm>
                <a:off x="1121141" y="605191"/>
                <a:ext cx="2291891" cy="1414427"/>
              </a:xfrm>
              <a:prstGeom prst="rect">
                <a:avLst/>
              </a:prstGeom>
              <a:solidFill>
                <a:schemeClr val="accent2">
                  <a:alpha val="70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2" name="Group 391"/>
            <p:cNvGrpSpPr>
              <a:grpSpLocks noChangeAspect="1"/>
            </p:cNvGrpSpPr>
            <p:nvPr/>
          </p:nvGrpSpPr>
          <p:grpSpPr>
            <a:xfrm>
              <a:off x="5791200" y="5562600"/>
              <a:ext cx="365760" cy="228600"/>
              <a:chOff x="4128134" y="2019618"/>
              <a:chExt cx="4121469" cy="2286000"/>
            </a:xfrm>
          </p:grpSpPr>
          <p:pic>
            <p:nvPicPr>
              <p:cNvPr id="393" name="Picture 392" descr="Screen shot 2013-07-22 at 8.38.55 AM.png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592003" y="2019618"/>
                <a:ext cx="3657600" cy="2286000"/>
              </a:xfrm>
              <a:prstGeom prst="rect">
                <a:avLst/>
              </a:prstGeom>
            </p:spPr>
          </p:pic>
          <p:sp>
            <p:nvSpPr>
              <p:cNvPr id="394" name="Rectangle 393"/>
              <p:cNvSpPr/>
              <p:nvPr/>
            </p:nvSpPr>
            <p:spPr>
              <a:xfrm>
                <a:off x="5383668" y="2362200"/>
                <a:ext cx="2341200" cy="1430028"/>
              </a:xfrm>
              <a:prstGeom prst="rect">
                <a:avLst/>
              </a:prstGeom>
              <a:solidFill>
                <a:schemeClr val="accent2">
                  <a:alpha val="70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Parallelogram 394"/>
              <p:cNvSpPr/>
              <p:nvPr/>
            </p:nvSpPr>
            <p:spPr>
              <a:xfrm>
                <a:off x="4128134" y="3792228"/>
                <a:ext cx="3512246" cy="513390"/>
              </a:xfrm>
              <a:prstGeom prst="parallelogram">
                <a:avLst>
                  <a:gd name="adj" fmla="val 266898"/>
                </a:avLst>
              </a:prstGeom>
              <a:solidFill>
                <a:schemeClr val="accent3">
                  <a:alpha val="75000"/>
                </a:schemeClr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Freeform 395"/>
              <p:cNvSpPr/>
              <p:nvPr/>
            </p:nvSpPr>
            <p:spPr>
              <a:xfrm>
                <a:off x="6057900" y="2914650"/>
                <a:ext cx="1047750" cy="1174750"/>
              </a:xfrm>
              <a:custGeom>
                <a:avLst/>
                <a:gdLst>
                  <a:gd name="connsiteX0" fmla="*/ 19050 w 1047750"/>
                  <a:gd name="connsiteY0" fmla="*/ 1085850 h 1174750"/>
                  <a:gd name="connsiteX1" fmla="*/ 190500 w 1047750"/>
                  <a:gd name="connsiteY1" fmla="*/ 1174750 h 1174750"/>
                  <a:gd name="connsiteX2" fmla="*/ 336550 w 1047750"/>
                  <a:gd name="connsiteY2" fmla="*/ 1136650 h 1174750"/>
                  <a:gd name="connsiteX3" fmla="*/ 400050 w 1047750"/>
                  <a:gd name="connsiteY3" fmla="*/ 1054100 h 1174750"/>
                  <a:gd name="connsiteX4" fmla="*/ 406400 w 1047750"/>
                  <a:gd name="connsiteY4" fmla="*/ 939800 h 1174750"/>
                  <a:gd name="connsiteX5" fmla="*/ 514350 w 1047750"/>
                  <a:gd name="connsiteY5" fmla="*/ 933450 h 1174750"/>
                  <a:gd name="connsiteX6" fmla="*/ 558800 w 1047750"/>
                  <a:gd name="connsiteY6" fmla="*/ 1104900 h 1174750"/>
                  <a:gd name="connsiteX7" fmla="*/ 673100 w 1047750"/>
                  <a:gd name="connsiteY7" fmla="*/ 1079500 h 1174750"/>
                  <a:gd name="connsiteX8" fmla="*/ 787400 w 1047750"/>
                  <a:gd name="connsiteY8" fmla="*/ 1174750 h 1174750"/>
                  <a:gd name="connsiteX9" fmla="*/ 939800 w 1047750"/>
                  <a:gd name="connsiteY9" fmla="*/ 1174750 h 1174750"/>
                  <a:gd name="connsiteX10" fmla="*/ 1047750 w 1047750"/>
                  <a:gd name="connsiteY10" fmla="*/ 1022350 h 1174750"/>
                  <a:gd name="connsiteX11" fmla="*/ 1028700 w 1047750"/>
                  <a:gd name="connsiteY11" fmla="*/ 850900 h 1174750"/>
                  <a:gd name="connsiteX12" fmla="*/ 882650 w 1047750"/>
                  <a:gd name="connsiteY12" fmla="*/ 762000 h 1174750"/>
                  <a:gd name="connsiteX13" fmla="*/ 755650 w 1047750"/>
                  <a:gd name="connsiteY13" fmla="*/ 762000 h 1174750"/>
                  <a:gd name="connsiteX14" fmla="*/ 692150 w 1047750"/>
                  <a:gd name="connsiteY14" fmla="*/ 685800 h 1174750"/>
                  <a:gd name="connsiteX15" fmla="*/ 819150 w 1047750"/>
                  <a:gd name="connsiteY15" fmla="*/ 457200 h 1174750"/>
                  <a:gd name="connsiteX16" fmla="*/ 850900 w 1047750"/>
                  <a:gd name="connsiteY16" fmla="*/ 266700 h 1174750"/>
                  <a:gd name="connsiteX17" fmla="*/ 793750 w 1047750"/>
                  <a:gd name="connsiteY17" fmla="*/ 139700 h 1174750"/>
                  <a:gd name="connsiteX18" fmla="*/ 755650 w 1047750"/>
                  <a:gd name="connsiteY18" fmla="*/ 0 h 1174750"/>
                  <a:gd name="connsiteX19" fmla="*/ 635000 w 1047750"/>
                  <a:gd name="connsiteY19" fmla="*/ 0 h 1174750"/>
                  <a:gd name="connsiteX20" fmla="*/ 596900 w 1047750"/>
                  <a:gd name="connsiteY20" fmla="*/ 165100 h 1174750"/>
                  <a:gd name="connsiteX21" fmla="*/ 654050 w 1047750"/>
                  <a:gd name="connsiteY21" fmla="*/ 241300 h 1174750"/>
                  <a:gd name="connsiteX22" fmla="*/ 615950 w 1047750"/>
                  <a:gd name="connsiteY22" fmla="*/ 292100 h 1174750"/>
                  <a:gd name="connsiteX23" fmla="*/ 495300 w 1047750"/>
                  <a:gd name="connsiteY23" fmla="*/ 228600 h 1174750"/>
                  <a:gd name="connsiteX24" fmla="*/ 546100 w 1047750"/>
                  <a:gd name="connsiteY24" fmla="*/ 368300 h 1174750"/>
                  <a:gd name="connsiteX25" fmla="*/ 584200 w 1047750"/>
                  <a:gd name="connsiteY25" fmla="*/ 438150 h 1174750"/>
                  <a:gd name="connsiteX26" fmla="*/ 539750 w 1047750"/>
                  <a:gd name="connsiteY26" fmla="*/ 508000 h 1174750"/>
                  <a:gd name="connsiteX27" fmla="*/ 419100 w 1047750"/>
                  <a:gd name="connsiteY27" fmla="*/ 603250 h 1174750"/>
                  <a:gd name="connsiteX28" fmla="*/ 292100 w 1047750"/>
                  <a:gd name="connsiteY28" fmla="*/ 596900 h 1174750"/>
                  <a:gd name="connsiteX29" fmla="*/ 260350 w 1047750"/>
                  <a:gd name="connsiteY29" fmla="*/ 755650 h 1174750"/>
                  <a:gd name="connsiteX30" fmla="*/ 88900 w 1047750"/>
                  <a:gd name="connsiteY30" fmla="*/ 762000 h 1174750"/>
                  <a:gd name="connsiteX31" fmla="*/ 6350 w 1047750"/>
                  <a:gd name="connsiteY31" fmla="*/ 901700 h 1174750"/>
                  <a:gd name="connsiteX32" fmla="*/ 0 w 1047750"/>
                  <a:gd name="connsiteY32" fmla="*/ 1035050 h 1174750"/>
                  <a:gd name="connsiteX33" fmla="*/ 19050 w 1047750"/>
                  <a:gd name="connsiteY33" fmla="*/ 1085850 h 1174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047750" h="1174750">
                    <a:moveTo>
                      <a:pt x="19050" y="1085850"/>
                    </a:moveTo>
                    <a:lnTo>
                      <a:pt x="190500" y="1174750"/>
                    </a:lnTo>
                    <a:lnTo>
                      <a:pt x="336550" y="1136650"/>
                    </a:lnTo>
                    <a:lnTo>
                      <a:pt x="400050" y="1054100"/>
                    </a:lnTo>
                    <a:lnTo>
                      <a:pt x="406400" y="939800"/>
                    </a:lnTo>
                    <a:lnTo>
                      <a:pt x="514350" y="933450"/>
                    </a:lnTo>
                    <a:lnTo>
                      <a:pt x="558800" y="1104900"/>
                    </a:lnTo>
                    <a:lnTo>
                      <a:pt x="673100" y="1079500"/>
                    </a:lnTo>
                    <a:lnTo>
                      <a:pt x="787400" y="1174750"/>
                    </a:lnTo>
                    <a:lnTo>
                      <a:pt x="939800" y="1174750"/>
                    </a:lnTo>
                    <a:lnTo>
                      <a:pt x="1047750" y="1022350"/>
                    </a:lnTo>
                    <a:lnTo>
                      <a:pt x="1028700" y="850900"/>
                    </a:lnTo>
                    <a:lnTo>
                      <a:pt x="882650" y="762000"/>
                    </a:lnTo>
                    <a:lnTo>
                      <a:pt x="755650" y="762000"/>
                    </a:lnTo>
                    <a:lnTo>
                      <a:pt x="692150" y="685800"/>
                    </a:lnTo>
                    <a:lnTo>
                      <a:pt x="819150" y="457200"/>
                    </a:lnTo>
                    <a:lnTo>
                      <a:pt x="850900" y="266700"/>
                    </a:lnTo>
                    <a:lnTo>
                      <a:pt x="793750" y="139700"/>
                    </a:lnTo>
                    <a:lnTo>
                      <a:pt x="755650" y="0"/>
                    </a:lnTo>
                    <a:lnTo>
                      <a:pt x="635000" y="0"/>
                    </a:lnTo>
                    <a:lnTo>
                      <a:pt x="596900" y="165100"/>
                    </a:lnTo>
                    <a:lnTo>
                      <a:pt x="654050" y="241300"/>
                    </a:lnTo>
                    <a:lnTo>
                      <a:pt x="615950" y="292100"/>
                    </a:lnTo>
                    <a:lnTo>
                      <a:pt x="495300" y="228600"/>
                    </a:lnTo>
                    <a:lnTo>
                      <a:pt x="546100" y="368300"/>
                    </a:lnTo>
                    <a:lnTo>
                      <a:pt x="584200" y="438150"/>
                    </a:lnTo>
                    <a:lnTo>
                      <a:pt x="539750" y="508000"/>
                    </a:lnTo>
                    <a:lnTo>
                      <a:pt x="419100" y="603250"/>
                    </a:lnTo>
                    <a:lnTo>
                      <a:pt x="292100" y="596900"/>
                    </a:lnTo>
                    <a:lnTo>
                      <a:pt x="260350" y="755650"/>
                    </a:lnTo>
                    <a:lnTo>
                      <a:pt x="88900" y="762000"/>
                    </a:lnTo>
                    <a:lnTo>
                      <a:pt x="6350" y="901700"/>
                    </a:lnTo>
                    <a:lnTo>
                      <a:pt x="0" y="1035050"/>
                    </a:lnTo>
                    <a:lnTo>
                      <a:pt x="19050" y="1085850"/>
                    </a:lnTo>
                    <a:close/>
                  </a:path>
                </a:pathLst>
              </a:cu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7" name="Group 396"/>
            <p:cNvGrpSpPr>
              <a:grpSpLocks noChangeAspect="1"/>
            </p:cNvGrpSpPr>
            <p:nvPr/>
          </p:nvGrpSpPr>
          <p:grpSpPr>
            <a:xfrm>
              <a:off x="5410200" y="5562600"/>
              <a:ext cx="365760" cy="228600"/>
              <a:chOff x="0" y="4002722"/>
              <a:chExt cx="4247198" cy="2286000"/>
            </a:xfrm>
          </p:grpSpPr>
          <p:pic>
            <p:nvPicPr>
              <p:cNvPr id="398" name="Picture 397" descr="Screen shot 2013-07-22 at 8.38.13 AM.png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89598" y="4002722"/>
                <a:ext cx="3657600" cy="2286000"/>
              </a:xfrm>
              <a:prstGeom prst="rect">
                <a:avLst/>
              </a:prstGeom>
            </p:spPr>
          </p:pic>
          <p:sp>
            <p:nvSpPr>
              <p:cNvPr id="399" name="Parallelogram 398"/>
              <p:cNvSpPr/>
              <p:nvPr/>
            </p:nvSpPr>
            <p:spPr>
              <a:xfrm>
                <a:off x="0" y="5867735"/>
                <a:ext cx="3661076" cy="420987"/>
              </a:xfrm>
              <a:prstGeom prst="parallelogram">
                <a:avLst>
                  <a:gd name="adj" fmla="val 232395"/>
                </a:avLst>
              </a:prstGeom>
              <a:solidFill>
                <a:schemeClr val="accent3">
                  <a:alpha val="75000"/>
                </a:schemeClr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Rectangle 399"/>
              <p:cNvSpPr/>
              <p:nvPr/>
            </p:nvSpPr>
            <p:spPr>
              <a:xfrm>
                <a:off x="1240200" y="4305618"/>
                <a:ext cx="2341200" cy="1561782"/>
              </a:xfrm>
              <a:prstGeom prst="rect">
                <a:avLst/>
              </a:prstGeom>
              <a:solidFill>
                <a:schemeClr val="accent2">
                  <a:alpha val="70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Freeform 400"/>
              <p:cNvSpPr/>
              <p:nvPr/>
            </p:nvSpPr>
            <p:spPr>
              <a:xfrm>
                <a:off x="1079500" y="5041900"/>
                <a:ext cx="596900" cy="774700"/>
              </a:xfrm>
              <a:custGeom>
                <a:avLst/>
                <a:gdLst>
                  <a:gd name="connsiteX0" fmla="*/ 438150 w 596900"/>
                  <a:gd name="connsiteY0" fmla="*/ 774700 h 774700"/>
                  <a:gd name="connsiteX1" fmla="*/ 368300 w 596900"/>
                  <a:gd name="connsiteY1" fmla="*/ 469900 h 774700"/>
                  <a:gd name="connsiteX2" fmla="*/ 254000 w 596900"/>
                  <a:gd name="connsiteY2" fmla="*/ 317500 h 774700"/>
                  <a:gd name="connsiteX3" fmla="*/ 44450 w 596900"/>
                  <a:gd name="connsiteY3" fmla="*/ 768350 h 774700"/>
                  <a:gd name="connsiteX4" fmla="*/ 0 w 596900"/>
                  <a:gd name="connsiteY4" fmla="*/ 749300 h 774700"/>
                  <a:gd name="connsiteX5" fmla="*/ 215900 w 596900"/>
                  <a:gd name="connsiteY5" fmla="*/ 304800 h 774700"/>
                  <a:gd name="connsiteX6" fmla="*/ 171450 w 596900"/>
                  <a:gd name="connsiteY6" fmla="*/ 0 h 774700"/>
                  <a:gd name="connsiteX7" fmla="*/ 406400 w 596900"/>
                  <a:gd name="connsiteY7" fmla="*/ 209550 h 774700"/>
                  <a:gd name="connsiteX8" fmla="*/ 457200 w 596900"/>
                  <a:gd name="connsiteY8" fmla="*/ 488950 h 774700"/>
                  <a:gd name="connsiteX9" fmla="*/ 596900 w 596900"/>
                  <a:gd name="connsiteY9" fmla="*/ 730250 h 774700"/>
                  <a:gd name="connsiteX10" fmla="*/ 438150 w 596900"/>
                  <a:gd name="connsiteY10" fmla="*/ 774700 h 774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6900" h="774700">
                    <a:moveTo>
                      <a:pt x="438150" y="774700"/>
                    </a:moveTo>
                    <a:lnTo>
                      <a:pt x="368300" y="469900"/>
                    </a:lnTo>
                    <a:lnTo>
                      <a:pt x="254000" y="317500"/>
                    </a:lnTo>
                    <a:lnTo>
                      <a:pt x="44450" y="768350"/>
                    </a:lnTo>
                    <a:lnTo>
                      <a:pt x="0" y="749300"/>
                    </a:lnTo>
                    <a:lnTo>
                      <a:pt x="215900" y="304800"/>
                    </a:lnTo>
                    <a:lnTo>
                      <a:pt x="171450" y="0"/>
                    </a:lnTo>
                    <a:lnTo>
                      <a:pt x="406400" y="209550"/>
                    </a:lnTo>
                    <a:lnTo>
                      <a:pt x="457200" y="488950"/>
                    </a:lnTo>
                    <a:lnTo>
                      <a:pt x="596900" y="730250"/>
                    </a:lnTo>
                    <a:lnTo>
                      <a:pt x="438150" y="774700"/>
                    </a:lnTo>
                    <a:close/>
                  </a:path>
                </a:pathLst>
              </a:cu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Freeform 401"/>
              <p:cNvSpPr/>
              <p:nvPr/>
            </p:nvSpPr>
            <p:spPr>
              <a:xfrm>
                <a:off x="2330450" y="4921250"/>
                <a:ext cx="971550" cy="1104900"/>
              </a:xfrm>
              <a:custGeom>
                <a:avLst/>
                <a:gdLst>
                  <a:gd name="connsiteX0" fmla="*/ 19050 w 971550"/>
                  <a:gd name="connsiteY0" fmla="*/ 984250 h 1104900"/>
                  <a:gd name="connsiteX1" fmla="*/ 209550 w 971550"/>
                  <a:gd name="connsiteY1" fmla="*/ 1092200 h 1104900"/>
                  <a:gd name="connsiteX2" fmla="*/ 374650 w 971550"/>
                  <a:gd name="connsiteY2" fmla="*/ 1022350 h 1104900"/>
                  <a:gd name="connsiteX3" fmla="*/ 387350 w 971550"/>
                  <a:gd name="connsiteY3" fmla="*/ 844550 h 1104900"/>
                  <a:gd name="connsiteX4" fmla="*/ 539750 w 971550"/>
                  <a:gd name="connsiteY4" fmla="*/ 977900 h 1104900"/>
                  <a:gd name="connsiteX5" fmla="*/ 647700 w 971550"/>
                  <a:gd name="connsiteY5" fmla="*/ 1022350 h 1104900"/>
                  <a:gd name="connsiteX6" fmla="*/ 781050 w 971550"/>
                  <a:gd name="connsiteY6" fmla="*/ 1104900 h 1104900"/>
                  <a:gd name="connsiteX7" fmla="*/ 971550 w 971550"/>
                  <a:gd name="connsiteY7" fmla="*/ 1016000 h 1104900"/>
                  <a:gd name="connsiteX8" fmla="*/ 971550 w 971550"/>
                  <a:gd name="connsiteY8" fmla="*/ 825500 h 1104900"/>
                  <a:gd name="connsiteX9" fmla="*/ 869950 w 971550"/>
                  <a:gd name="connsiteY9" fmla="*/ 711200 h 1104900"/>
                  <a:gd name="connsiteX10" fmla="*/ 685800 w 971550"/>
                  <a:gd name="connsiteY10" fmla="*/ 698500 h 1104900"/>
                  <a:gd name="connsiteX11" fmla="*/ 679450 w 971550"/>
                  <a:gd name="connsiteY11" fmla="*/ 603250 h 1104900"/>
                  <a:gd name="connsiteX12" fmla="*/ 793750 w 971550"/>
                  <a:gd name="connsiteY12" fmla="*/ 438150 h 1104900"/>
                  <a:gd name="connsiteX13" fmla="*/ 800100 w 971550"/>
                  <a:gd name="connsiteY13" fmla="*/ 279400 h 1104900"/>
                  <a:gd name="connsiteX14" fmla="*/ 793750 w 971550"/>
                  <a:gd name="connsiteY14" fmla="*/ 171450 h 1104900"/>
                  <a:gd name="connsiteX15" fmla="*/ 717550 w 971550"/>
                  <a:gd name="connsiteY15" fmla="*/ 107950 h 1104900"/>
                  <a:gd name="connsiteX16" fmla="*/ 698500 w 971550"/>
                  <a:gd name="connsiteY16" fmla="*/ 0 h 1104900"/>
                  <a:gd name="connsiteX17" fmla="*/ 596900 w 971550"/>
                  <a:gd name="connsiteY17" fmla="*/ 19050 h 1104900"/>
                  <a:gd name="connsiteX18" fmla="*/ 584200 w 971550"/>
                  <a:gd name="connsiteY18" fmla="*/ 127000 h 1104900"/>
                  <a:gd name="connsiteX19" fmla="*/ 635000 w 971550"/>
                  <a:gd name="connsiteY19" fmla="*/ 177800 h 1104900"/>
                  <a:gd name="connsiteX20" fmla="*/ 590550 w 971550"/>
                  <a:gd name="connsiteY20" fmla="*/ 279400 h 1104900"/>
                  <a:gd name="connsiteX21" fmla="*/ 495300 w 971550"/>
                  <a:gd name="connsiteY21" fmla="*/ 171450 h 1104900"/>
                  <a:gd name="connsiteX22" fmla="*/ 457200 w 971550"/>
                  <a:gd name="connsiteY22" fmla="*/ 215900 h 1104900"/>
                  <a:gd name="connsiteX23" fmla="*/ 514350 w 971550"/>
                  <a:gd name="connsiteY23" fmla="*/ 285750 h 1104900"/>
                  <a:gd name="connsiteX24" fmla="*/ 552450 w 971550"/>
                  <a:gd name="connsiteY24" fmla="*/ 368300 h 1104900"/>
                  <a:gd name="connsiteX25" fmla="*/ 596900 w 971550"/>
                  <a:gd name="connsiteY25" fmla="*/ 381000 h 1104900"/>
                  <a:gd name="connsiteX26" fmla="*/ 552450 w 971550"/>
                  <a:gd name="connsiteY26" fmla="*/ 438150 h 1104900"/>
                  <a:gd name="connsiteX27" fmla="*/ 400050 w 971550"/>
                  <a:gd name="connsiteY27" fmla="*/ 546100 h 1104900"/>
                  <a:gd name="connsiteX28" fmla="*/ 311150 w 971550"/>
                  <a:gd name="connsiteY28" fmla="*/ 558800 h 1104900"/>
                  <a:gd name="connsiteX29" fmla="*/ 273050 w 971550"/>
                  <a:gd name="connsiteY29" fmla="*/ 558800 h 1104900"/>
                  <a:gd name="connsiteX30" fmla="*/ 254000 w 971550"/>
                  <a:gd name="connsiteY30" fmla="*/ 692150 h 1104900"/>
                  <a:gd name="connsiteX31" fmla="*/ 107950 w 971550"/>
                  <a:gd name="connsiteY31" fmla="*/ 717550 h 1104900"/>
                  <a:gd name="connsiteX32" fmla="*/ 31750 w 971550"/>
                  <a:gd name="connsiteY32" fmla="*/ 793750 h 1104900"/>
                  <a:gd name="connsiteX33" fmla="*/ 0 w 971550"/>
                  <a:gd name="connsiteY33" fmla="*/ 863600 h 1104900"/>
                  <a:gd name="connsiteX34" fmla="*/ 19050 w 971550"/>
                  <a:gd name="connsiteY34" fmla="*/ 984250 h 110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71550" h="1104900">
                    <a:moveTo>
                      <a:pt x="19050" y="984250"/>
                    </a:moveTo>
                    <a:lnTo>
                      <a:pt x="209550" y="1092200"/>
                    </a:lnTo>
                    <a:lnTo>
                      <a:pt x="374650" y="1022350"/>
                    </a:lnTo>
                    <a:lnTo>
                      <a:pt x="387350" y="844550"/>
                    </a:lnTo>
                    <a:lnTo>
                      <a:pt x="539750" y="977900"/>
                    </a:lnTo>
                    <a:lnTo>
                      <a:pt x="647700" y="1022350"/>
                    </a:lnTo>
                    <a:lnTo>
                      <a:pt x="781050" y="1104900"/>
                    </a:lnTo>
                    <a:lnTo>
                      <a:pt x="971550" y="1016000"/>
                    </a:lnTo>
                    <a:lnTo>
                      <a:pt x="971550" y="825500"/>
                    </a:lnTo>
                    <a:lnTo>
                      <a:pt x="869950" y="711200"/>
                    </a:lnTo>
                    <a:lnTo>
                      <a:pt x="685800" y="698500"/>
                    </a:lnTo>
                    <a:lnTo>
                      <a:pt x="679450" y="603250"/>
                    </a:lnTo>
                    <a:lnTo>
                      <a:pt x="793750" y="438150"/>
                    </a:lnTo>
                    <a:lnTo>
                      <a:pt x="800100" y="279400"/>
                    </a:lnTo>
                    <a:lnTo>
                      <a:pt x="793750" y="171450"/>
                    </a:lnTo>
                    <a:lnTo>
                      <a:pt x="717550" y="107950"/>
                    </a:lnTo>
                    <a:lnTo>
                      <a:pt x="698500" y="0"/>
                    </a:lnTo>
                    <a:lnTo>
                      <a:pt x="596900" y="19050"/>
                    </a:lnTo>
                    <a:lnTo>
                      <a:pt x="584200" y="127000"/>
                    </a:lnTo>
                    <a:lnTo>
                      <a:pt x="635000" y="177800"/>
                    </a:lnTo>
                    <a:lnTo>
                      <a:pt x="590550" y="279400"/>
                    </a:lnTo>
                    <a:lnTo>
                      <a:pt x="495300" y="171450"/>
                    </a:lnTo>
                    <a:lnTo>
                      <a:pt x="457200" y="215900"/>
                    </a:lnTo>
                    <a:lnTo>
                      <a:pt x="514350" y="285750"/>
                    </a:lnTo>
                    <a:lnTo>
                      <a:pt x="552450" y="368300"/>
                    </a:lnTo>
                    <a:lnTo>
                      <a:pt x="596900" y="381000"/>
                    </a:lnTo>
                    <a:lnTo>
                      <a:pt x="552450" y="438150"/>
                    </a:lnTo>
                    <a:lnTo>
                      <a:pt x="400050" y="546100"/>
                    </a:lnTo>
                    <a:lnTo>
                      <a:pt x="311150" y="558800"/>
                    </a:lnTo>
                    <a:lnTo>
                      <a:pt x="273050" y="558800"/>
                    </a:lnTo>
                    <a:lnTo>
                      <a:pt x="254000" y="692150"/>
                    </a:lnTo>
                    <a:lnTo>
                      <a:pt x="107950" y="717550"/>
                    </a:lnTo>
                    <a:lnTo>
                      <a:pt x="31750" y="793750"/>
                    </a:lnTo>
                    <a:lnTo>
                      <a:pt x="0" y="863600"/>
                    </a:lnTo>
                    <a:lnTo>
                      <a:pt x="19050" y="984250"/>
                    </a:lnTo>
                    <a:close/>
                  </a:path>
                </a:pathLst>
              </a:cu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21" name="Group 420"/>
          <p:cNvGrpSpPr/>
          <p:nvPr/>
        </p:nvGrpSpPr>
        <p:grpSpPr>
          <a:xfrm>
            <a:off x="6477000" y="1752600"/>
            <a:ext cx="1962871" cy="907763"/>
            <a:chOff x="6477000" y="1752600"/>
            <a:chExt cx="1962871" cy="907763"/>
          </a:xfrm>
        </p:grpSpPr>
        <p:cxnSp>
          <p:nvCxnSpPr>
            <p:cNvPr id="53" name="Straight Connector 52"/>
            <p:cNvCxnSpPr/>
            <p:nvPr/>
          </p:nvCxnSpPr>
          <p:spPr bwMode="auto">
            <a:xfrm rot="5400000">
              <a:off x="7280856" y="2094957"/>
              <a:ext cx="687108" cy="239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55" name="Line 1"/>
            <p:cNvSpPr>
              <a:spLocks noChangeShapeType="1"/>
            </p:cNvSpPr>
            <p:nvPr/>
          </p:nvSpPr>
          <p:spPr bwMode="auto">
            <a:xfrm flipH="1" flipV="1">
              <a:off x="6705246" y="2438941"/>
              <a:ext cx="1572739" cy="311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Line 2"/>
            <p:cNvSpPr>
              <a:spLocks noChangeShapeType="1"/>
            </p:cNvSpPr>
            <p:nvPr/>
          </p:nvSpPr>
          <p:spPr bwMode="auto">
            <a:xfrm>
              <a:off x="6702484" y="1799752"/>
              <a:ext cx="2762" cy="639189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"/>
            <p:cNvSpPr>
              <a:spLocks/>
            </p:cNvSpPr>
            <p:nvPr/>
          </p:nvSpPr>
          <p:spPr bwMode="auto">
            <a:xfrm>
              <a:off x="6776869" y="1756235"/>
              <a:ext cx="1557811" cy="598731"/>
            </a:xfrm>
            <a:custGeom>
              <a:avLst/>
              <a:gdLst/>
              <a:ahLst/>
              <a:cxnLst>
                <a:cxn ang="0">
                  <a:pos x="0" y="15117"/>
                </a:cxn>
                <a:cxn ang="0">
                  <a:pos x="1837" y="13410"/>
                </a:cxn>
                <a:cxn ang="0">
                  <a:pos x="4022" y="15117"/>
                </a:cxn>
                <a:cxn ang="0">
                  <a:pos x="7001" y="8065"/>
                </a:cxn>
                <a:cxn ang="0">
                  <a:pos x="10229" y="14078"/>
                </a:cxn>
                <a:cxn ang="0">
                  <a:pos x="12116" y="717"/>
                </a:cxn>
                <a:cxn ang="0">
                  <a:pos x="13308" y="11777"/>
                </a:cxn>
                <a:cxn ang="0">
                  <a:pos x="15393" y="4503"/>
                </a:cxn>
                <a:cxn ang="0">
                  <a:pos x="19912" y="13410"/>
                </a:cxn>
                <a:cxn ang="0">
                  <a:pos x="21600" y="11777"/>
                </a:cxn>
              </a:cxnLst>
              <a:rect l="0" t="0" r="r" b="b"/>
              <a:pathLst>
                <a:path w="21600" h="15283">
                  <a:moveTo>
                    <a:pt x="0" y="15117"/>
                  </a:moveTo>
                  <a:cubicBezTo>
                    <a:pt x="0" y="15117"/>
                    <a:pt x="298" y="12148"/>
                    <a:pt x="1837" y="13410"/>
                  </a:cubicBezTo>
                  <a:cubicBezTo>
                    <a:pt x="3831" y="15045"/>
                    <a:pt x="3228" y="14820"/>
                    <a:pt x="4022" y="15117"/>
                  </a:cubicBezTo>
                  <a:cubicBezTo>
                    <a:pt x="5062" y="15506"/>
                    <a:pt x="5792" y="-771"/>
                    <a:pt x="7001" y="8065"/>
                  </a:cubicBezTo>
                  <a:cubicBezTo>
                    <a:pt x="7448" y="11331"/>
                    <a:pt x="9881" y="18012"/>
                    <a:pt x="10229" y="14078"/>
                  </a:cubicBezTo>
                  <a:cubicBezTo>
                    <a:pt x="10577" y="10144"/>
                    <a:pt x="11123" y="-3217"/>
                    <a:pt x="12116" y="717"/>
                  </a:cubicBezTo>
                  <a:cubicBezTo>
                    <a:pt x="13109" y="4651"/>
                    <a:pt x="12414" y="18383"/>
                    <a:pt x="13308" y="11777"/>
                  </a:cubicBezTo>
                  <a:cubicBezTo>
                    <a:pt x="14201" y="5171"/>
                    <a:pt x="14698" y="1905"/>
                    <a:pt x="15393" y="4503"/>
                  </a:cubicBezTo>
                  <a:cubicBezTo>
                    <a:pt x="16088" y="7101"/>
                    <a:pt x="15820" y="15041"/>
                    <a:pt x="19912" y="13410"/>
                  </a:cubicBezTo>
                  <a:cubicBezTo>
                    <a:pt x="20657" y="13113"/>
                    <a:pt x="21600" y="11777"/>
                    <a:pt x="21600" y="11777"/>
                  </a:cubicBez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59"/>
            <p:cNvSpPr/>
            <p:nvPr/>
          </p:nvSpPr>
          <p:spPr bwMode="auto">
            <a:xfrm>
              <a:off x="8185478" y="2126307"/>
              <a:ext cx="254393" cy="19734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6" name="Oval 8"/>
            <p:cNvSpPr>
              <a:spLocks/>
            </p:cNvSpPr>
            <p:nvPr/>
          </p:nvSpPr>
          <p:spPr bwMode="auto">
            <a:xfrm rot="10800000" flipH="1">
              <a:off x="6841245" y="2236845"/>
              <a:ext cx="48566" cy="48566"/>
            </a:xfrm>
            <a:prstGeom prst="ellipse">
              <a:avLst/>
            </a:prstGeom>
            <a:solidFill>
              <a:schemeClr val="accent4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67" name="Straight Connector 66"/>
            <p:cNvCxnSpPr/>
            <p:nvPr/>
          </p:nvCxnSpPr>
          <p:spPr bwMode="auto">
            <a:xfrm rot="5400000">
              <a:off x="6745124" y="2380085"/>
              <a:ext cx="122860" cy="72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stCxn id="66" idx="0"/>
            </p:cNvCxnSpPr>
            <p:nvPr/>
          </p:nvCxnSpPr>
          <p:spPr bwMode="auto">
            <a:xfrm rot="5400000">
              <a:off x="6787620" y="2363246"/>
              <a:ext cx="155744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 bwMode="auto">
            <a:xfrm rot="5400000">
              <a:off x="6864515" y="2373365"/>
              <a:ext cx="135506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 bwMode="auto">
            <a:xfrm rot="16200000" flipH="1">
              <a:off x="6944773" y="2390023"/>
              <a:ext cx="102262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 bwMode="auto">
            <a:xfrm rot="16200000" flipH="1">
              <a:off x="7017043" y="2403031"/>
              <a:ext cx="79136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 bwMode="auto">
            <a:xfrm rot="5400000">
              <a:off x="7040928" y="2363247"/>
              <a:ext cx="155744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 bwMode="auto">
            <a:xfrm rot="5400000">
              <a:off x="7007611" y="2270741"/>
              <a:ext cx="340755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 bwMode="auto">
            <a:xfrm rot="5400000">
              <a:off x="7006022" y="2212489"/>
              <a:ext cx="452630" cy="1807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 bwMode="auto">
            <a:xfrm rot="5400000">
              <a:off x="7121872" y="2266765"/>
              <a:ext cx="340755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 bwMode="auto">
            <a:xfrm rot="5400000">
              <a:off x="7261282" y="2343734"/>
              <a:ext cx="183205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 bwMode="auto">
            <a:xfrm rot="5400000">
              <a:off x="7361775" y="2377737"/>
              <a:ext cx="112379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 bwMode="auto">
            <a:xfrm rot="16200000" flipH="1">
              <a:off x="7443440" y="2394359"/>
              <a:ext cx="79136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 bwMode="auto">
            <a:xfrm rot="5400000">
              <a:off x="7388514" y="2274390"/>
              <a:ext cx="329193" cy="144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 bwMode="auto">
            <a:xfrm rot="5400000">
              <a:off x="7635644" y="2368306"/>
              <a:ext cx="145624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 bwMode="auto">
            <a:xfrm rot="16200000" flipH="1">
              <a:off x="7597340" y="2244794"/>
              <a:ext cx="397126" cy="13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 bwMode="auto">
            <a:xfrm rot="5400000">
              <a:off x="7603845" y="2177510"/>
              <a:ext cx="521432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 bwMode="auto">
            <a:xfrm rot="5400000">
              <a:off x="7753445" y="2272185"/>
              <a:ext cx="340755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 bwMode="auto">
            <a:xfrm rot="16200000" flipH="1">
              <a:off x="7890073" y="2337988"/>
              <a:ext cx="200549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 bwMode="auto">
            <a:xfrm rot="5400000">
              <a:off x="7982581" y="2361114"/>
              <a:ext cx="157185" cy="2892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 bwMode="auto">
            <a:xfrm rot="5400000">
              <a:off x="8079422" y="2362558"/>
              <a:ext cx="157185" cy="2892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77000" y="1978984"/>
              <a:ext cx="190795" cy="98288"/>
            </a:xfrm>
            <a:prstGeom prst="rect">
              <a:avLst/>
            </a:prstGeom>
          </p:spPr>
        </p:pic>
        <p:pic>
          <p:nvPicPr>
            <p:cNvPr id="89" name="Picture 88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22503" y="2415498"/>
              <a:ext cx="45097" cy="52035"/>
            </a:xfrm>
            <a:prstGeom prst="rect">
              <a:avLst/>
            </a:prstGeom>
          </p:spPr>
        </p:pic>
        <p:pic>
          <p:nvPicPr>
            <p:cNvPr id="404" name="Picture 403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6601" y="2450051"/>
              <a:ext cx="326223" cy="21031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05" name="Picture 404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6200" y="2450051"/>
              <a:ext cx="358063" cy="21031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grpSp>
        <p:nvGrpSpPr>
          <p:cNvPr id="411" name="Group 410"/>
          <p:cNvGrpSpPr/>
          <p:nvPr/>
        </p:nvGrpSpPr>
        <p:grpSpPr>
          <a:xfrm>
            <a:off x="3962400" y="2971800"/>
            <a:ext cx="1417951" cy="674149"/>
            <a:chOff x="3733800" y="2971800"/>
            <a:chExt cx="1417951" cy="674149"/>
          </a:xfrm>
        </p:grpSpPr>
        <p:cxnSp>
          <p:nvCxnSpPr>
            <p:cNvPr id="187" name="Straight Connector 186"/>
            <p:cNvCxnSpPr/>
            <p:nvPr/>
          </p:nvCxnSpPr>
          <p:spPr bwMode="auto">
            <a:xfrm rot="5400000">
              <a:off x="4336693" y="3228568"/>
              <a:ext cx="515331" cy="179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89" name="Line 1"/>
            <p:cNvSpPr>
              <a:spLocks noChangeShapeType="1"/>
            </p:cNvSpPr>
            <p:nvPr/>
          </p:nvSpPr>
          <p:spPr bwMode="auto">
            <a:xfrm flipH="1" flipV="1">
              <a:off x="3904985" y="3486556"/>
              <a:ext cx="1179555" cy="233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Line 2"/>
            <p:cNvSpPr>
              <a:spLocks noChangeShapeType="1"/>
            </p:cNvSpPr>
            <p:nvPr/>
          </p:nvSpPr>
          <p:spPr bwMode="auto">
            <a:xfrm>
              <a:off x="3902913" y="3007164"/>
              <a:ext cx="2071" cy="47939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202" name="Straight Connector 201"/>
            <p:cNvCxnSpPr/>
            <p:nvPr/>
          </p:nvCxnSpPr>
          <p:spPr bwMode="auto">
            <a:xfrm rot="5400000">
              <a:off x="3966765" y="3429784"/>
              <a:ext cx="116808" cy="5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 bwMode="auto">
            <a:xfrm rot="5400000">
              <a:off x="4130567" y="3316717"/>
              <a:ext cx="339472" cy="135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 bwMode="auto">
            <a:xfrm rot="5400000">
              <a:off x="4578934" y="3290482"/>
              <a:ext cx="391074" cy="5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222" name="Picture 2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33800" y="3141588"/>
              <a:ext cx="143096" cy="73716"/>
            </a:xfrm>
            <a:prstGeom prst="rect">
              <a:avLst/>
            </a:prstGeom>
          </p:spPr>
        </p:pic>
        <p:pic>
          <p:nvPicPr>
            <p:cNvPr id="223" name="Picture 222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17928" y="3468974"/>
              <a:ext cx="33823" cy="39026"/>
            </a:xfrm>
            <a:prstGeom prst="rect">
              <a:avLst/>
            </a:prstGeom>
          </p:spPr>
        </p:pic>
        <p:pic>
          <p:nvPicPr>
            <p:cNvPr id="406" name="Picture 405" descr="fig1_sol 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0682" y="3520294"/>
              <a:ext cx="174118" cy="124883"/>
            </a:xfrm>
            <a:prstGeom prst="rect">
              <a:avLst/>
            </a:prstGeom>
          </p:spPr>
        </p:pic>
        <p:pic>
          <p:nvPicPr>
            <p:cNvPr id="407" name="Picture 406" descr="fig1_sol 3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3520294"/>
              <a:ext cx="174118" cy="124883"/>
            </a:xfrm>
            <a:prstGeom prst="rect">
              <a:avLst/>
            </a:prstGeom>
          </p:spPr>
        </p:pic>
        <p:pic>
          <p:nvPicPr>
            <p:cNvPr id="408" name="Picture 407" descr="fig1_sol13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400" y="3521066"/>
              <a:ext cx="174118" cy="124883"/>
            </a:xfrm>
            <a:prstGeom prst="rect">
              <a:avLst/>
            </a:prstGeom>
          </p:spPr>
        </p:pic>
        <p:pic>
          <p:nvPicPr>
            <p:cNvPr id="409" name="Picture 408" descr="fig1_sol15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800" y="3521065"/>
              <a:ext cx="174118" cy="124883"/>
            </a:xfrm>
            <a:prstGeom prst="rect">
              <a:avLst/>
            </a:prstGeom>
          </p:spPr>
        </p:pic>
      </p:grpSp>
      <p:grpSp>
        <p:nvGrpSpPr>
          <p:cNvPr id="417" name="Group 416"/>
          <p:cNvGrpSpPr/>
          <p:nvPr/>
        </p:nvGrpSpPr>
        <p:grpSpPr>
          <a:xfrm>
            <a:off x="3733800" y="3749924"/>
            <a:ext cx="1417951" cy="745876"/>
            <a:chOff x="3657600" y="3733800"/>
            <a:chExt cx="1417951" cy="745876"/>
          </a:xfrm>
        </p:grpSpPr>
        <p:cxnSp>
          <p:nvCxnSpPr>
            <p:cNvPr id="296" name="Straight Connector 295"/>
            <p:cNvCxnSpPr/>
            <p:nvPr/>
          </p:nvCxnSpPr>
          <p:spPr bwMode="auto">
            <a:xfrm rot="5400000">
              <a:off x="3856236" y="3990568"/>
              <a:ext cx="515331" cy="179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98" name="Line 1"/>
            <p:cNvSpPr>
              <a:spLocks noChangeShapeType="1"/>
            </p:cNvSpPr>
            <p:nvPr/>
          </p:nvSpPr>
          <p:spPr bwMode="auto">
            <a:xfrm flipH="1" flipV="1">
              <a:off x="3828785" y="4248556"/>
              <a:ext cx="1179555" cy="233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Line 2"/>
            <p:cNvSpPr>
              <a:spLocks noChangeShapeType="1"/>
            </p:cNvSpPr>
            <p:nvPr/>
          </p:nvSpPr>
          <p:spPr bwMode="auto">
            <a:xfrm>
              <a:off x="3826713" y="3769164"/>
              <a:ext cx="2071" cy="47939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308" name="Straight Connector 307"/>
            <p:cNvCxnSpPr/>
            <p:nvPr/>
          </p:nvCxnSpPr>
          <p:spPr bwMode="auto">
            <a:xfrm rot="5400000">
              <a:off x="4437424" y="4173177"/>
              <a:ext cx="116808" cy="5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9" name="Straight Connector 308"/>
            <p:cNvCxnSpPr/>
            <p:nvPr/>
          </p:nvCxnSpPr>
          <p:spPr bwMode="auto">
            <a:xfrm rot="5400000">
              <a:off x="4553986" y="4078717"/>
              <a:ext cx="339472" cy="135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/>
          </p:nvCxnSpPr>
          <p:spPr bwMode="auto">
            <a:xfrm rot="5400000">
              <a:off x="3690691" y="4052482"/>
              <a:ext cx="391074" cy="5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312" name="Picture 3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57600" y="3903588"/>
              <a:ext cx="143096" cy="73716"/>
            </a:xfrm>
            <a:prstGeom prst="rect">
              <a:avLst/>
            </a:prstGeom>
          </p:spPr>
        </p:pic>
        <p:pic>
          <p:nvPicPr>
            <p:cNvPr id="313" name="Picture 312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41728" y="4230974"/>
              <a:ext cx="33823" cy="39026"/>
            </a:xfrm>
            <a:prstGeom prst="rect">
              <a:avLst/>
            </a:prstGeom>
          </p:spPr>
        </p:pic>
        <p:pic>
          <p:nvPicPr>
            <p:cNvPr id="412" name="Picture 411" descr="5_1_0.2612_stick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21652" y="4296796"/>
              <a:ext cx="133828" cy="182880"/>
            </a:xfrm>
            <a:prstGeom prst="rect">
              <a:avLst/>
            </a:prstGeom>
          </p:spPr>
        </p:pic>
        <p:pic>
          <p:nvPicPr>
            <p:cNvPr id="413" name="Picture 412" descr="5_2_0.22473_stick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48200" y="4296796"/>
              <a:ext cx="133828" cy="182880"/>
            </a:xfrm>
            <a:prstGeom prst="rect">
              <a:avLst/>
            </a:prstGeom>
          </p:spPr>
        </p:pic>
        <p:pic>
          <p:nvPicPr>
            <p:cNvPr id="414" name="Picture 413" descr="5_8_0.12734_stick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038600" y="4296796"/>
              <a:ext cx="133828" cy="182880"/>
            </a:xfrm>
            <a:prstGeom prst="rect">
              <a:avLst/>
            </a:prstGeom>
          </p:spPr>
        </p:pic>
        <p:pic>
          <p:nvPicPr>
            <p:cNvPr id="415" name="Picture 414" descr="5_9_0.12167_stick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419600" y="4296796"/>
              <a:ext cx="133828" cy="182880"/>
            </a:xfrm>
            <a:prstGeom prst="rect">
              <a:avLst/>
            </a:prstGeom>
          </p:spPr>
        </p:pic>
      </p:grpSp>
      <p:grpSp>
        <p:nvGrpSpPr>
          <p:cNvPr id="420" name="Group 419"/>
          <p:cNvGrpSpPr/>
          <p:nvPr/>
        </p:nvGrpSpPr>
        <p:grpSpPr>
          <a:xfrm>
            <a:off x="5486400" y="3048000"/>
            <a:ext cx="1417951" cy="767014"/>
            <a:chOff x="5486400" y="3048000"/>
            <a:chExt cx="1417951" cy="767014"/>
          </a:xfrm>
        </p:grpSpPr>
        <p:cxnSp>
          <p:nvCxnSpPr>
            <p:cNvPr id="273" name="Straight Connector 272"/>
            <p:cNvCxnSpPr/>
            <p:nvPr/>
          </p:nvCxnSpPr>
          <p:spPr bwMode="auto">
            <a:xfrm rot="5400000">
              <a:off x="5685036" y="3304768"/>
              <a:ext cx="515331" cy="179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75" name="Line 1"/>
            <p:cNvSpPr>
              <a:spLocks noChangeShapeType="1"/>
            </p:cNvSpPr>
            <p:nvPr/>
          </p:nvSpPr>
          <p:spPr bwMode="auto">
            <a:xfrm flipH="1" flipV="1">
              <a:off x="5657585" y="3562756"/>
              <a:ext cx="1179555" cy="233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Line 2"/>
            <p:cNvSpPr>
              <a:spLocks noChangeShapeType="1"/>
            </p:cNvSpPr>
            <p:nvPr/>
          </p:nvSpPr>
          <p:spPr bwMode="auto">
            <a:xfrm>
              <a:off x="5655513" y="3083364"/>
              <a:ext cx="2071" cy="47939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285" name="Straight Connector 284"/>
            <p:cNvCxnSpPr/>
            <p:nvPr/>
          </p:nvCxnSpPr>
          <p:spPr bwMode="auto">
            <a:xfrm rot="5400000">
              <a:off x="6266224" y="3487377"/>
              <a:ext cx="116808" cy="5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6" name="Straight Connector 285"/>
            <p:cNvCxnSpPr/>
            <p:nvPr/>
          </p:nvCxnSpPr>
          <p:spPr bwMode="auto">
            <a:xfrm rot="5400000">
              <a:off x="5883167" y="3392917"/>
              <a:ext cx="339472" cy="135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7" name="Straight Connector 286"/>
            <p:cNvCxnSpPr/>
            <p:nvPr/>
          </p:nvCxnSpPr>
          <p:spPr bwMode="auto">
            <a:xfrm rot="5400000">
              <a:off x="6331534" y="3366682"/>
              <a:ext cx="391074" cy="5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289" name="Picture 28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86400" y="3217788"/>
              <a:ext cx="143096" cy="73716"/>
            </a:xfrm>
            <a:prstGeom prst="rect">
              <a:avLst/>
            </a:prstGeom>
          </p:spPr>
        </p:pic>
        <p:pic>
          <p:nvPicPr>
            <p:cNvPr id="290" name="Picture 289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70528" y="3545174"/>
              <a:ext cx="33823" cy="39026"/>
            </a:xfrm>
            <a:prstGeom prst="rect">
              <a:avLst/>
            </a:prstGeom>
          </p:spPr>
        </p:pic>
        <p:pic>
          <p:nvPicPr>
            <p:cNvPr id="418" name="Picture 41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9956" y="3604702"/>
              <a:ext cx="326223" cy="21031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19" name="Picture 418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9555" y="3604702"/>
              <a:ext cx="358063" cy="21031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563281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DivMBest</a:t>
            </a:r>
            <a:r>
              <a:rPr lang="en-US" dirty="0"/>
              <a:t> </a:t>
            </a:r>
            <a:r>
              <a:rPr lang="en-US" dirty="0" smtClean="0"/>
              <a:t>as a Sampler!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Intractable Quantities</a:t>
            </a:r>
          </a:p>
          <a:p>
            <a:pPr lvl="1"/>
            <a:r>
              <a:rPr lang="en-US" dirty="0" smtClean="0"/>
              <a:t>Bayes Risk </a:t>
            </a:r>
            <a:r>
              <a:rPr lang="en-US" sz="1400" dirty="0" smtClean="0"/>
              <a:t>[CVPR14]</a:t>
            </a:r>
          </a:p>
          <a:p>
            <a:pPr lvl="1"/>
            <a:r>
              <a:rPr lang="en-US" dirty="0" smtClean="0"/>
              <a:t>Partition Function &amp; </a:t>
            </a:r>
            <a:r>
              <a:rPr lang="en-US" dirty="0" err="1" smtClean="0"/>
              <a:t>Marginals</a:t>
            </a:r>
            <a:r>
              <a:rPr lang="en-US" dirty="0" smtClean="0"/>
              <a:t> </a:t>
            </a:r>
            <a:r>
              <a:rPr lang="en-US" sz="1400" dirty="0" smtClean="0">
                <a:solidFill>
                  <a:prstClr val="black"/>
                </a:solidFill>
              </a:rPr>
              <a:t>[POS, NIPS13]</a:t>
            </a:r>
            <a:endParaRPr lang="en-US" dirty="0" smtClean="0"/>
          </a:p>
          <a:p>
            <a:pPr lvl="1"/>
            <a:r>
              <a:rPr lang="en-US" dirty="0" smtClean="0"/>
              <a:t>Entropy </a:t>
            </a:r>
            <a:r>
              <a:rPr lang="en-US" sz="1400" dirty="0" smtClean="0"/>
              <a:t>[CVPR15]</a:t>
            </a:r>
          </a:p>
          <a:p>
            <a:pPr lvl="1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109</a:t>
            </a:fld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28600" y="1600200"/>
            <a:ext cx="8778798" cy="1643287"/>
            <a:chOff x="715192" y="2150366"/>
            <a:chExt cx="11221260" cy="2100487"/>
          </a:xfrm>
        </p:grpSpPr>
        <p:pic>
          <p:nvPicPr>
            <p:cNvPr id="7" name="Picture 6" descr="1403901471_d5e034b46b_seg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15908" y="3805433"/>
              <a:ext cx="296334" cy="174984"/>
            </a:xfrm>
            <a:prstGeom prst="rect">
              <a:avLst/>
            </a:prstGeom>
          </p:spPr>
        </p:pic>
        <p:sp>
          <p:nvSpPr>
            <p:cNvPr id="8" name="Line 1"/>
            <p:cNvSpPr>
              <a:spLocks noChangeShapeType="1"/>
            </p:cNvSpPr>
            <p:nvPr/>
          </p:nvSpPr>
          <p:spPr bwMode="auto">
            <a:xfrm flipH="1" flipV="1">
              <a:off x="968371" y="3711888"/>
              <a:ext cx="3926393" cy="1121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2"/>
            <p:cNvSpPr>
              <a:spLocks noChangeShapeType="1"/>
            </p:cNvSpPr>
            <p:nvPr/>
          </p:nvSpPr>
          <p:spPr bwMode="auto">
            <a:xfrm flipH="1">
              <a:off x="968371" y="2158184"/>
              <a:ext cx="284" cy="155370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1075160" y="3805433"/>
              <a:ext cx="298704" cy="17686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4535377" y="3805433"/>
              <a:ext cx="298704" cy="17686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3785849" y="3805433"/>
              <a:ext cx="298704" cy="17686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3887449" y="3818076"/>
              <a:ext cx="76200" cy="160751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4" name="Picture 13" descr="1403901471_d5e034b46b_seg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74052" y="3805433"/>
              <a:ext cx="296334" cy="174984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 bwMode="auto">
            <a:xfrm>
              <a:off x="2213711" y="3892428"/>
              <a:ext cx="152400" cy="78028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16" name="Group 100"/>
            <p:cNvGrpSpPr/>
            <p:nvPr/>
          </p:nvGrpSpPr>
          <p:grpSpPr>
            <a:xfrm>
              <a:off x="1678524" y="3805433"/>
              <a:ext cx="304800" cy="178813"/>
              <a:chOff x="3276600" y="5181600"/>
              <a:chExt cx="457200" cy="314325"/>
            </a:xfrm>
          </p:grpSpPr>
          <p:sp>
            <p:nvSpPr>
              <p:cNvPr id="79" name="Rectangle 78"/>
              <p:cNvSpPr/>
              <p:nvPr/>
            </p:nvSpPr>
            <p:spPr bwMode="auto">
              <a:xfrm>
                <a:off x="3276600" y="5181600"/>
                <a:ext cx="448056" cy="310896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 bwMode="auto">
              <a:xfrm>
                <a:off x="3276600" y="5181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 bwMode="auto">
              <a:xfrm>
                <a:off x="3429000" y="5343525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82" name="Rectangle 16"/>
              <p:cNvSpPr/>
              <p:nvPr/>
            </p:nvSpPr>
            <p:spPr bwMode="auto">
              <a:xfrm>
                <a:off x="3581400" y="5181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60358" y="4002846"/>
              <a:ext cx="203200" cy="2286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92089" y="3633899"/>
              <a:ext cx="152400" cy="1778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45607" y="4001517"/>
              <a:ext cx="203200" cy="2286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09322" y="4001517"/>
              <a:ext cx="215900" cy="228600"/>
            </a:xfrm>
            <a:prstGeom prst="rect">
              <a:avLst/>
            </a:prstGeom>
          </p:spPr>
        </p:pic>
        <p:grpSp>
          <p:nvGrpSpPr>
            <p:cNvPr id="21" name="Group 27"/>
            <p:cNvGrpSpPr/>
            <p:nvPr/>
          </p:nvGrpSpPr>
          <p:grpSpPr>
            <a:xfrm>
              <a:off x="1201332" y="2204271"/>
              <a:ext cx="3480198" cy="1518828"/>
              <a:chOff x="4451598" y="4008830"/>
              <a:chExt cx="3480198" cy="1518828"/>
            </a:xfrm>
          </p:grpSpPr>
          <p:sp>
            <p:nvSpPr>
              <p:cNvPr id="57" name="Line 4"/>
              <p:cNvSpPr>
                <a:spLocks noChangeShapeType="1"/>
              </p:cNvSpPr>
              <p:nvPr/>
            </p:nvSpPr>
            <p:spPr bwMode="auto">
              <a:xfrm flipH="1">
                <a:off x="6573853" y="4008830"/>
                <a:ext cx="9315" cy="1514008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ysDot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cxnSp>
            <p:nvCxnSpPr>
              <p:cNvPr id="58" name="Straight Connector 57"/>
              <p:cNvCxnSpPr/>
              <p:nvPr/>
            </p:nvCxnSpPr>
            <p:spPr bwMode="auto">
              <a:xfrm rot="5400000">
                <a:off x="4317601" y="5387021"/>
                <a:ext cx="269875" cy="1881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 bwMode="auto">
              <a:xfrm>
                <a:off x="4605760" y="5176034"/>
                <a:ext cx="0" cy="348452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 bwMode="auto">
              <a:xfrm rot="5400000">
                <a:off x="4630737" y="5372390"/>
                <a:ext cx="297654" cy="189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 bwMode="auto">
              <a:xfrm rot="16200000" flipH="1">
                <a:off x="4832784" y="5408996"/>
                <a:ext cx="224629" cy="1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 bwMode="auto">
              <a:xfrm rot="16200000" flipH="1">
                <a:off x="5016103" y="5437569"/>
                <a:ext cx="173830" cy="1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 bwMode="auto">
              <a:xfrm rot="5400000">
                <a:off x="5093740" y="5350164"/>
                <a:ext cx="342107" cy="189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35"/>
              <p:cNvCxnSpPr/>
              <p:nvPr/>
            </p:nvCxnSpPr>
            <p:spPr bwMode="auto">
              <a:xfrm rot="5400000">
                <a:off x="5044512" y="5146965"/>
                <a:ext cx="748504" cy="189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 bwMode="auto">
              <a:xfrm flipH="1">
                <a:off x="5557791" y="4495800"/>
                <a:ext cx="4809" cy="1022333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 bwMode="auto">
              <a:xfrm rot="5400000">
                <a:off x="5341741" y="5138233"/>
                <a:ext cx="748504" cy="189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 bwMode="auto">
              <a:xfrm rot="5400000">
                <a:off x="5672510" y="5307302"/>
                <a:ext cx="402429" cy="189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 bwMode="auto">
              <a:xfrm rot="5400000">
                <a:off x="5919595" y="5382008"/>
                <a:ext cx="246853" cy="2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 bwMode="auto">
              <a:xfrm rot="16200000" flipH="1">
                <a:off x="6125305" y="5418520"/>
                <a:ext cx="173830" cy="1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 bwMode="auto">
              <a:xfrm rot="5400000">
                <a:off x="6033026" y="5154704"/>
                <a:ext cx="723106" cy="3759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>
                <a:stCxn id="57" idx="0"/>
              </p:cNvCxnSpPr>
              <p:nvPr/>
            </p:nvCxnSpPr>
            <p:spPr bwMode="auto">
              <a:xfrm rot="5400000">
                <a:off x="5825403" y="4760369"/>
                <a:ext cx="1509305" cy="6228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 bwMode="auto">
              <a:xfrm rot="5400000">
                <a:off x="6638745" y="5361277"/>
                <a:ext cx="319878" cy="189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 bwMode="auto">
              <a:xfrm rot="16200000" flipH="1">
                <a:off x="6564935" y="5089708"/>
                <a:ext cx="872329" cy="3571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 bwMode="auto">
              <a:xfrm rot="5400000">
                <a:off x="6612024" y="4942174"/>
                <a:ext cx="1145379" cy="189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 bwMode="auto">
              <a:xfrm rot="5400000">
                <a:off x="6984673" y="5150137"/>
                <a:ext cx="748504" cy="189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 bwMode="auto">
              <a:xfrm rot="16200000" flipH="1">
                <a:off x="7311716" y="5294695"/>
                <a:ext cx="440526" cy="1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 bwMode="auto">
              <a:xfrm rot="5400000">
                <a:off x="7553611" y="5344909"/>
                <a:ext cx="345274" cy="7524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 bwMode="auto">
              <a:xfrm flipH="1">
                <a:off x="7924272" y="5201435"/>
                <a:ext cx="7524" cy="323045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22" name="Freeform 3"/>
            <p:cNvSpPr>
              <a:spLocks/>
            </p:cNvSpPr>
            <p:nvPr/>
          </p:nvSpPr>
          <p:spPr bwMode="auto">
            <a:xfrm>
              <a:off x="1129206" y="2231646"/>
              <a:ext cx="4052385" cy="1315175"/>
            </a:xfrm>
            <a:custGeom>
              <a:avLst/>
              <a:gdLst/>
              <a:ahLst/>
              <a:cxnLst>
                <a:cxn ang="0">
                  <a:pos x="0" y="15117"/>
                </a:cxn>
                <a:cxn ang="0">
                  <a:pos x="1837" y="13410"/>
                </a:cxn>
                <a:cxn ang="0">
                  <a:pos x="4022" y="15117"/>
                </a:cxn>
                <a:cxn ang="0">
                  <a:pos x="7001" y="8065"/>
                </a:cxn>
                <a:cxn ang="0">
                  <a:pos x="10229" y="14078"/>
                </a:cxn>
                <a:cxn ang="0">
                  <a:pos x="12116" y="717"/>
                </a:cxn>
                <a:cxn ang="0">
                  <a:pos x="13308" y="11777"/>
                </a:cxn>
                <a:cxn ang="0">
                  <a:pos x="15393" y="4503"/>
                </a:cxn>
                <a:cxn ang="0">
                  <a:pos x="19912" y="13410"/>
                </a:cxn>
                <a:cxn ang="0">
                  <a:pos x="21600" y="11777"/>
                </a:cxn>
              </a:cxnLst>
              <a:rect l="0" t="0" r="r" b="b"/>
              <a:pathLst>
                <a:path w="21600" h="15283">
                  <a:moveTo>
                    <a:pt x="0" y="15117"/>
                  </a:moveTo>
                  <a:cubicBezTo>
                    <a:pt x="0" y="15117"/>
                    <a:pt x="298" y="12148"/>
                    <a:pt x="1837" y="13410"/>
                  </a:cubicBezTo>
                  <a:cubicBezTo>
                    <a:pt x="3831" y="15045"/>
                    <a:pt x="3228" y="14820"/>
                    <a:pt x="4022" y="15117"/>
                  </a:cubicBezTo>
                  <a:cubicBezTo>
                    <a:pt x="5062" y="15506"/>
                    <a:pt x="5792" y="-771"/>
                    <a:pt x="7001" y="8065"/>
                  </a:cubicBezTo>
                  <a:cubicBezTo>
                    <a:pt x="7448" y="11331"/>
                    <a:pt x="9881" y="18012"/>
                    <a:pt x="10229" y="14078"/>
                  </a:cubicBezTo>
                  <a:cubicBezTo>
                    <a:pt x="10577" y="10144"/>
                    <a:pt x="11123" y="-3217"/>
                    <a:pt x="12116" y="717"/>
                  </a:cubicBezTo>
                  <a:cubicBezTo>
                    <a:pt x="13109" y="4651"/>
                    <a:pt x="12414" y="18383"/>
                    <a:pt x="13308" y="11777"/>
                  </a:cubicBezTo>
                  <a:cubicBezTo>
                    <a:pt x="14201" y="5171"/>
                    <a:pt x="14698" y="1905"/>
                    <a:pt x="15393" y="4503"/>
                  </a:cubicBezTo>
                  <a:cubicBezTo>
                    <a:pt x="16088" y="7101"/>
                    <a:pt x="15820" y="15041"/>
                    <a:pt x="19912" y="13410"/>
                  </a:cubicBezTo>
                  <a:cubicBezTo>
                    <a:pt x="20657" y="13113"/>
                    <a:pt x="21600" y="11777"/>
                    <a:pt x="21600" y="11777"/>
                  </a:cubicBez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4802279" y="3025157"/>
              <a:ext cx="661760" cy="43348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4" name="Oval 8"/>
            <p:cNvSpPr>
              <a:spLocks/>
            </p:cNvSpPr>
            <p:nvPr/>
          </p:nvSpPr>
          <p:spPr bwMode="auto">
            <a:xfrm rot="10800000" flipH="1">
              <a:off x="1301892" y="3267965"/>
              <a:ext cx="106680" cy="106680"/>
            </a:xfrm>
            <a:prstGeom prst="ellipse">
              <a:avLst/>
            </a:prstGeom>
            <a:solidFill>
              <a:schemeClr val="accent4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Oval 6"/>
            <p:cNvSpPr>
              <a:spLocks/>
            </p:cNvSpPr>
            <p:nvPr/>
          </p:nvSpPr>
          <p:spPr bwMode="auto">
            <a:xfrm rot="10800000" flipH="1">
              <a:off x="3278785" y="2150366"/>
              <a:ext cx="106680" cy="106680"/>
            </a:xfrm>
            <a:prstGeom prst="ellipse">
              <a:avLst/>
            </a:prstGeom>
            <a:solidFill>
              <a:srgbClr val="FF0000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Oval 7"/>
            <p:cNvSpPr>
              <a:spLocks/>
            </p:cNvSpPr>
            <p:nvPr/>
          </p:nvSpPr>
          <p:spPr bwMode="auto">
            <a:xfrm rot="10800000" flipH="1">
              <a:off x="3878225" y="2460246"/>
              <a:ext cx="106680" cy="106680"/>
            </a:xfrm>
            <a:prstGeom prst="ellipse">
              <a:avLst/>
            </a:prstGeom>
            <a:solidFill>
              <a:srgbClr val="00FF00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Oval 8"/>
            <p:cNvSpPr>
              <a:spLocks/>
            </p:cNvSpPr>
            <p:nvPr/>
          </p:nvSpPr>
          <p:spPr bwMode="auto">
            <a:xfrm rot="10800000" flipH="1">
              <a:off x="2252625" y="2618996"/>
              <a:ext cx="106680" cy="106680"/>
            </a:xfrm>
            <a:prstGeom prst="ellipse">
              <a:avLst/>
            </a:prstGeom>
            <a:solidFill>
              <a:srgbClr val="0000FF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8" name="Picture 27" descr="1403901471_d5e034b46b_seg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07871" y="3816969"/>
              <a:ext cx="296334" cy="174984"/>
            </a:xfrm>
            <a:prstGeom prst="rect">
              <a:avLst/>
            </a:prstGeom>
          </p:spPr>
        </p:pic>
        <p:sp>
          <p:nvSpPr>
            <p:cNvPr id="29" name="Line 1"/>
            <p:cNvSpPr>
              <a:spLocks noChangeShapeType="1"/>
            </p:cNvSpPr>
            <p:nvPr/>
          </p:nvSpPr>
          <p:spPr bwMode="auto">
            <a:xfrm flipH="1" flipV="1">
              <a:off x="7760334" y="3723424"/>
              <a:ext cx="3926393" cy="1121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2"/>
            <p:cNvSpPr>
              <a:spLocks noChangeShapeType="1"/>
            </p:cNvSpPr>
            <p:nvPr/>
          </p:nvSpPr>
          <p:spPr bwMode="auto">
            <a:xfrm flipH="1">
              <a:off x="7760334" y="2169720"/>
              <a:ext cx="284" cy="155370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7977553" y="3816969"/>
              <a:ext cx="298704" cy="17686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10577812" y="3816969"/>
              <a:ext cx="298704" cy="17686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10679412" y="3829612"/>
              <a:ext cx="76200" cy="160751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34" name="Picture 33" descr="1403901471_d5e034b46b_seg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66015" y="3816969"/>
              <a:ext cx="296334" cy="174984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 bwMode="auto">
            <a:xfrm>
              <a:off x="9005674" y="3903964"/>
              <a:ext cx="152400" cy="78028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52321" y="4014382"/>
              <a:ext cx="203200" cy="22860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84052" y="3645435"/>
              <a:ext cx="152400" cy="17780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37570" y="4013053"/>
              <a:ext cx="203200" cy="22860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01285" y="4013053"/>
              <a:ext cx="215900" cy="228600"/>
            </a:xfrm>
            <a:prstGeom prst="rect">
              <a:avLst/>
            </a:prstGeom>
          </p:spPr>
        </p:pic>
        <p:grpSp>
          <p:nvGrpSpPr>
            <p:cNvPr id="40" name="Group 85"/>
            <p:cNvGrpSpPr/>
            <p:nvPr/>
          </p:nvGrpSpPr>
          <p:grpSpPr>
            <a:xfrm>
              <a:off x="8147457" y="2215807"/>
              <a:ext cx="2579048" cy="1515656"/>
              <a:chOff x="4605760" y="4008830"/>
              <a:chExt cx="2579048" cy="1515656"/>
            </a:xfrm>
          </p:grpSpPr>
          <p:sp>
            <p:nvSpPr>
              <p:cNvPr id="52" name="Line 4"/>
              <p:cNvSpPr>
                <a:spLocks noChangeShapeType="1"/>
              </p:cNvSpPr>
              <p:nvPr/>
            </p:nvSpPr>
            <p:spPr bwMode="auto">
              <a:xfrm flipH="1">
                <a:off x="6573853" y="4008830"/>
                <a:ext cx="9315" cy="1514008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ysDot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cxnSp>
            <p:nvCxnSpPr>
              <p:cNvPr id="53" name="Straight Connector 52"/>
              <p:cNvCxnSpPr/>
              <p:nvPr/>
            </p:nvCxnSpPr>
            <p:spPr bwMode="auto">
              <a:xfrm>
                <a:off x="4605760" y="5176034"/>
                <a:ext cx="0" cy="348452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 bwMode="auto">
              <a:xfrm flipH="1">
                <a:off x="5557791" y="4495800"/>
                <a:ext cx="4809" cy="1022333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>
                <a:stCxn id="52" idx="0"/>
              </p:cNvCxnSpPr>
              <p:nvPr/>
            </p:nvCxnSpPr>
            <p:spPr bwMode="auto">
              <a:xfrm rot="5400000">
                <a:off x="5825403" y="4760369"/>
                <a:ext cx="1509305" cy="6228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 bwMode="auto">
              <a:xfrm rot="5400000">
                <a:off x="6612024" y="4942174"/>
                <a:ext cx="1145379" cy="189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41" name="Oval 8"/>
            <p:cNvSpPr>
              <a:spLocks/>
            </p:cNvSpPr>
            <p:nvPr/>
          </p:nvSpPr>
          <p:spPr bwMode="auto">
            <a:xfrm rot="10800000" flipH="1">
              <a:off x="8093855" y="3279501"/>
              <a:ext cx="106680" cy="106680"/>
            </a:xfrm>
            <a:prstGeom prst="ellipse">
              <a:avLst/>
            </a:prstGeom>
            <a:solidFill>
              <a:schemeClr val="accent4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Oval 6"/>
            <p:cNvSpPr>
              <a:spLocks/>
            </p:cNvSpPr>
            <p:nvPr/>
          </p:nvSpPr>
          <p:spPr bwMode="auto">
            <a:xfrm rot="10800000" flipH="1">
              <a:off x="10070748" y="2161902"/>
              <a:ext cx="106680" cy="106680"/>
            </a:xfrm>
            <a:prstGeom prst="ellipse">
              <a:avLst/>
            </a:prstGeom>
            <a:solidFill>
              <a:srgbClr val="FF0000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Oval 7"/>
            <p:cNvSpPr>
              <a:spLocks/>
            </p:cNvSpPr>
            <p:nvPr/>
          </p:nvSpPr>
          <p:spPr bwMode="auto">
            <a:xfrm rot="10800000" flipH="1">
              <a:off x="10670188" y="2471782"/>
              <a:ext cx="106680" cy="106680"/>
            </a:xfrm>
            <a:prstGeom prst="ellipse">
              <a:avLst/>
            </a:prstGeom>
            <a:solidFill>
              <a:srgbClr val="00FF00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Oval 8"/>
            <p:cNvSpPr>
              <a:spLocks/>
            </p:cNvSpPr>
            <p:nvPr/>
          </p:nvSpPr>
          <p:spPr bwMode="auto">
            <a:xfrm rot="10800000" flipH="1">
              <a:off x="9044588" y="2630532"/>
              <a:ext cx="106680" cy="106680"/>
            </a:xfrm>
            <a:prstGeom prst="ellipse">
              <a:avLst/>
            </a:prstGeom>
            <a:solidFill>
              <a:srgbClr val="0000FF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63316" y="4006239"/>
              <a:ext cx="215900" cy="228600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52163" y="4022253"/>
              <a:ext cx="215900" cy="22860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6200000">
              <a:off x="454842" y="2791715"/>
              <a:ext cx="736600" cy="215900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6200000">
              <a:off x="7247741" y="2791715"/>
              <a:ext cx="736600" cy="215900"/>
            </a:xfrm>
            <a:prstGeom prst="rect">
              <a:avLst/>
            </a:prstGeom>
          </p:spPr>
        </p:pic>
        <p:sp>
          <p:nvSpPr>
            <p:cNvPr id="49" name="Right Arrow 48"/>
            <p:cNvSpPr/>
            <p:nvPr/>
          </p:nvSpPr>
          <p:spPr>
            <a:xfrm>
              <a:off x="5486401" y="2850769"/>
              <a:ext cx="1470784" cy="417196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293019" y="3180794"/>
              <a:ext cx="1861747" cy="393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Approximation</a:t>
              </a:r>
              <a:endParaRPr lang="en-US" sz="1400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487822" y="2574871"/>
              <a:ext cx="1165473" cy="393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Delta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02886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43000"/>
            <a:ext cx="7772400" cy="685800"/>
          </a:xfrm>
        </p:spPr>
        <p:txBody>
          <a:bodyPr/>
          <a:lstStyle/>
          <a:p>
            <a:r>
              <a:rPr lang="en-US" dirty="0" smtClean="0"/>
              <a:t>“</a:t>
            </a:r>
            <a:r>
              <a:rPr lang="en-US" dirty="0"/>
              <a:t>I saw her duck”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2200"/>
            <a:ext cx="2237874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506" y="2362200"/>
            <a:ext cx="3227294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625" y="2362200"/>
            <a:ext cx="3632375" cy="2743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01001" y="6578469"/>
            <a:ext cx="20238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Image Credit: Liang Huang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 smtClean="0"/>
              <a:t>Linguistic Ambiguity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350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Learning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110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03428" y="6553200"/>
            <a:ext cx="2629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[Sun, </a:t>
            </a:r>
            <a:r>
              <a:rPr lang="en-US" sz="1400" dirty="0" err="1" smtClean="0"/>
              <a:t>Laddha</a:t>
            </a:r>
            <a:r>
              <a:rPr lang="en-US" sz="1400" dirty="0" smtClean="0"/>
              <a:t>, Batra, CVPR15]</a:t>
            </a:r>
          </a:p>
        </p:txBody>
      </p:sp>
      <p:pic>
        <p:nvPicPr>
          <p:cNvPr id="141" name="Picture 8" descr="C:\Users\Laddha\Desktop\segmentation (1)\3.pn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140" y="4442816"/>
            <a:ext cx="984793" cy="15066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pSp>
        <p:nvGrpSpPr>
          <p:cNvPr id="142" name="Group 48"/>
          <p:cNvGrpSpPr/>
          <p:nvPr/>
        </p:nvGrpSpPr>
        <p:grpSpPr>
          <a:xfrm>
            <a:off x="6815348" y="1199583"/>
            <a:ext cx="2073009" cy="1893550"/>
            <a:chOff x="6177517" y="2111090"/>
            <a:chExt cx="2810540" cy="2567240"/>
          </a:xfrm>
        </p:grpSpPr>
        <p:pic>
          <p:nvPicPr>
            <p:cNvPr id="268" name="Picture 6" descr="C:\Users\Laddha\Desktop\segmentation (1)\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77517" y="2640417"/>
              <a:ext cx="2801684" cy="20379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269" name="TextBox 50"/>
            <p:cNvSpPr txBox="1"/>
            <p:nvPr/>
          </p:nvSpPr>
          <p:spPr>
            <a:xfrm>
              <a:off x="6191694" y="2111090"/>
              <a:ext cx="2796363" cy="542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Unlabeled Data</a:t>
              </a:r>
              <a:endParaRPr lang="en-US" sz="2000" dirty="0"/>
            </a:p>
          </p:txBody>
        </p:sp>
      </p:grpSp>
      <p:grpSp>
        <p:nvGrpSpPr>
          <p:cNvPr id="143" name="Group 128"/>
          <p:cNvGrpSpPr/>
          <p:nvPr/>
        </p:nvGrpSpPr>
        <p:grpSpPr>
          <a:xfrm>
            <a:off x="3620966" y="1276290"/>
            <a:ext cx="2191951" cy="2042448"/>
            <a:chOff x="2514600" y="-25909"/>
            <a:chExt cx="2971800" cy="2769110"/>
          </a:xfrm>
        </p:grpSpPr>
        <p:grpSp>
          <p:nvGrpSpPr>
            <p:cNvPr id="226" name="Group 3"/>
            <p:cNvGrpSpPr/>
            <p:nvPr/>
          </p:nvGrpSpPr>
          <p:grpSpPr>
            <a:xfrm>
              <a:off x="2667000" y="457202"/>
              <a:ext cx="2819400" cy="2285999"/>
              <a:chOff x="3614777" y="98784"/>
              <a:chExt cx="3522299" cy="3092690"/>
            </a:xfrm>
          </p:grpSpPr>
          <p:pic>
            <p:nvPicPr>
              <p:cNvPr id="228" name="Picture 4" descr="2007_004902.jp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14777" y="549751"/>
                <a:ext cx="3522299" cy="2641723"/>
              </a:xfrm>
              <a:prstGeom prst="rect">
                <a:avLst/>
              </a:prstGeom>
              <a:scene3d>
                <a:camera prst="orthographicFront">
                  <a:rot lat="954000" lon="18034448" rev="17280000"/>
                </a:camera>
                <a:lightRig rig="threePt" dir="t"/>
              </a:scene3d>
            </p:spPr>
          </p:pic>
          <p:cxnSp>
            <p:nvCxnSpPr>
              <p:cNvPr id="229" name="Straight Connector 5"/>
              <p:cNvCxnSpPr>
                <a:endCxn id="236" idx="1"/>
              </p:cNvCxnSpPr>
              <p:nvPr/>
            </p:nvCxnSpPr>
            <p:spPr>
              <a:xfrm>
                <a:off x="5353581" y="1173968"/>
                <a:ext cx="952078" cy="1066488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>
                <a:endCxn id="235" idx="1"/>
              </p:cNvCxnSpPr>
              <p:nvPr/>
            </p:nvCxnSpPr>
            <p:spPr>
              <a:xfrm>
                <a:off x="4332263" y="1505241"/>
                <a:ext cx="952078" cy="1066488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>
                <a:endCxn id="234" idx="1"/>
              </p:cNvCxnSpPr>
              <p:nvPr/>
            </p:nvCxnSpPr>
            <p:spPr>
              <a:xfrm>
                <a:off x="4842920" y="1339604"/>
                <a:ext cx="952078" cy="1066488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>
                <a:stCxn id="242" idx="5"/>
              </p:cNvCxnSpPr>
              <p:nvPr/>
            </p:nvCxnSpPr>
            <p:spPr>
              <a:xfrm>
                <a:off x="3821611" y="1670885"/>
                <a:ext cx="952076" cy="1066489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 flipH="1">
                <a:off x="4907210" y="2294875"/>
                <a:ext cx="1531977" cy="49691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4" name="Oval 233"/>
              <p:cNvSpPr>
                <a:spLocks noChangeAspect="1"/>
              </p:cNvSpPr>
              <p:nvPr/>
            </p:nvSpPr>
            <p:spPr>
              <a:xfrm>
                <a:off x="5764869" y="2376093"/>
                <a:ext cx="205779" cy="204944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235" name="Oval 234"/>
              <p:cNvSpPr>
                <a:spLocks noChangeAspect="1"/>
              </p:cNvSpPr>
              <p:nvPr/>
            </p:nvSpPr>
            <p:spPr>
              <a:xfrm>
                <a:off x="5254210" y="2541718"/>
                <a:ext cx="205779" cy="204944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236" name="Oval 235"/>
              <p:cNvSpPr>
                <a:spLocks noChangeAspect="1"/>
              </p:cNvSpPr>
              <p:nvPr/>
            </p:nvSpPr>
            <p:spPr>
              <a:xfrm>
                <a:off x="6275526" y="2210457"/>
                <a:ext cx="205779" cy="204944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237" name="Oval 13"/>
              <p:cNvSpPr>
                <a:spLocks noChangeAspect="1"/>
              </p:cNvSpPr>
              <p:nvPr/>
            </p:nvSpPr>
            <p:spPr>
              <a:xfrm>
                <a:off x="4743549" y="2707355"/>
                <a:ext cx="205779" cy="204944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cxnSp>
            <p:nvCxnSpPr>
              <p:cNvPr id="238" name="Straight Connector 237"/>
              <p:cNvCxnSpPr/>
              <p:nvPr/>
            </p:nvCxnSpPr>
            <p:spPr>
              <a:xfrm flipH="1">
                <a:off x="4617729" y="2009768"/>
                <a:ext cx="1531977" cy="49691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/>
              <p:nvPr/>
            </p:nvCxnSpPr>
            <p:spPr>
              <a:xfrm flipH="1">
                <a:off x="4332268" y="1707528"/>
                <a:ext cx="1531977" cy="49691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/>
              <p:cNvCxnSpPr/>
              <p:nvPr/>
            </p:nvCxnSpPr>
            <p:spPr>
              <a:xfrm flipH="1">
                <a:off x="4076936" y="1398097"/>
                <a:ext cx="1531977" cy="49691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/>
              <p:cNvCxnSpPr/>
              <p:nvPr/>
            </p:nvCxnSpPr>
            <p:spPr>
              <a:xfrm flipH="1">
                <a:off x="3752371" y="1109213"/>
                <a:ext cx="1531977" cy="49691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2" name="Oval 18"/>
              <p:cNvSpPr>
                <a:spLocks noChangeAspect="1"/>
              </p:cNvSpPr>
              <p:nvPr/>
            </p:nvSpPr>
            <p:spPr>
              <a:xfrm>
                <a:off x="5177941" y="999049"/>
                <a:ext cx="205779" cy="204944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243" name="Oval 19"/>
              <p:cNvSpPr>
                <a:spLocks noChangeAspect="1"/>
              </p:cNvSpPr>
              <p:nvPr/>
            </p:nvSpPr>
            <p:spPr>
              <a:xfrm>
                <a:off x="4667282" y="1164687"/>
                <a:ext cx="205779" cy="204944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244" name="Oval 20"/>
              <p:cNvSpPr>
                <a:spLocks noChangeAspect="1"/>
              </p:cNvSpPr>
              <p:nvPr/>
            </p:nvSpPr>
            <p:spPr>
              <a:xfrm>
                <a:off x="4156623" y="1330322"/>
                <a:ext cx="205779" cy="204944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245" name="Oval 21"/>
              <p:cNvSpPr>
                <a:spLocks noChangeAspect="1"/>
              </p:cNvSpPr>
              <p:nvPr/>
            </p:nvSpPr>
            <p:spPr>
              <a:xfrm>
                <a:off x="3645966" y="1495958"/>
                <a:ext cx="205779" cy="204944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246" name="Oval 22"/>
              <p:cNvSpPr>
                <a:spLocks noChangeAspect="1"/>
              </p:cNvSpPr>
              <p:nvPr/>
            </p:nvSpPr>
            <p:spPr>
              <a:xfrm>
                <a:off x="5452339" y="1301903"/>
                <a:ext cx="205779" cy="204944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247" name="Oval 23"/>
              <p:cNvSpPr>
                <a:spLocks noChangeAspect="1"/>
              </p:cNvSpPr>
              <p:nvPr/>
            </p:nvSpPr>
            <p:spPr>
              <a:xfrm>
                <a:off x="5726733" y="1604754"/>
                <a:ext cx="205779" cy="204944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248" name="Oval 24"/>
              <p:cNvSpPr>
                <a:spLocks noChangeAspect="1"/>
              </p:cNvSpPr>
              <p:nvPr/>
            </p:nvSpPr>
            <p:spPr>
              <a:xfrm>
                <a:off x="4941678" y="1467538"/>
                <a:ext cx="205779" cy="204944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249" name="Oval 25"/>
              <p:cNvSpPr>
                <a:spLocks noChangeAspect="1"/>
              </p:cNvSpPr>
              <p:nvPr/>
            </p:nvSpPr>
            <p:spPr>
              <a:xfrm>
                <a:off x="5216076" y="1770391"/>
                <a:ext cx="205779" cy="204944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250" name="Oval 26"/>
              <p:cNvSpPr>
                <a:spLocks noChangeAspect="1"/>
              </p:cNvSpPr>
              <p:nvPr/>
            </p:nvSpPr>
            <p:spPr>
              <a:xfrm>
                <a:off x="4431021" y="1633175"/>
                <a:ext cx="205779" cy="204944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251" name="Oval 27"/>
              <p:cNvSpPr>
                <a:spLocks noChangeAspect="1"/>
              </p:cNvSpPr>
              <p:nvPr/>
            </p:nvSpPr>
            <p:spPr>
              <a:xfrm>
                <a:off x="4705416" y="1936019"/>
                <a:ext cx="205779" cy="204944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252" name="Oval 28"/>
              <p:cNvSpPr>
                <a:spLocks noChangeAspect="1"/>
              </p:cNvSpPr>
              <p:nvPr/>
            </p:nvSpPr>
            <p:spPr>
              <a:xfrm>
                <a:off x="3920361" y="1798809"/>
                <a:ext cx="205779" cy="204944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253" name="Oval 29"/>
              <p:cNvSpPr>
                <a:spLocks noChangeAspect="1"/>
              </p:cNvSpPr>
              <p:nvPr/>
            </p:nvSpPr>
            <p:spPr>
              <a:xfrm>
                <a:off x="4194758" y="2101658"/>
                <a:ext cx="205779" cy="204944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254" name="Oval 30"/>
              <p:cNvSpPr>
                <a:spLocks noChangeAspect="1"/>
              </p:cNvSpPr>
              <p:nvPr/>
            </p:nvSpPr>
            <p:spPr>
              <a:xfrm>
                <a:off x="6001131" y="1907606"/>
                <a:ext cx="205779" cy="204944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255" name="Oval 31"/>
              <p:cNvSpPr>
                <a:spLocks noChangeAspect="1"/>
              </p:cNvSpPr>
              <p:nvPr/>
            </p:nvSpPr>
            <p:spPr>
              <a:xfrm>
                <a:off x="5490471" y="2073238"/>
                <a:ext cx="205779" cy="204944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256" name="Oval 32"/>
              <p:cNvSpPr>
                <a:spLocks noChangeAspect="1"/>
              </p:cNvSpPr>
              <p:nvPr/>
            </p:nvSpPr>
            <p:spPr>
              <a:xfrm>
                <a:off x="4979810" y="2238877"/>
                <a:ext cx="205779" cy="204944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257" name="Oval 33"/>
              <p:cNvSpPr>
                <a:spLocks noChangeAspect="1"/>
              </p:cNvSpPr>
              <p:nvPr/>
            </p:nvSpPr>
            <p:spPr>
              <a:xfrm>
                <a:off x="4469152" y="2404514"/>
                <a:ext cx="205779" cy="204944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cxnSp>
            <p:nvCxnSpPr>
              <p:cNvPr id="258" name="Straight Connector 34"/>
              <p:cNvCxnSpPr>
                <a:stCxn id="263" idx="4"/>
                <a:endCxn id="235" idx="0"/>
              </p:cNvCxnSpPr>
              <p:nvPr/>
            </p:nvCxnSpPr>
            <p:spPr>
              <a:xfrm flipH="1">
                <a:off x="5357098" y="854926"/>
                <a:ext cx="613547" cy="1686801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35"/>
              <p:cNvCxnSpPr>
                <a:stCxn id="263" idx="4"/>
                <a:endCxn id="236" idx="0"/>
              </p:cNvCxnSpPr>
              <p:nvPr/>
            </p:nvCxnSpPr>
            <p:spPr>
              <a:xfrm>
                <a:off x="5970641" y="854926"/>
                <a:ext cx="407771" cy="1355528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36"/>
              <p:cNvCxnSpPr>
                <a:stCxn id="248" idx="7"/>
                <a:endCxn id="263" idx="4"/>
              </p:cNvCxnSpPr>
              <p:nvPr/>
            </p:nvCxnSpPr>
            <p:spPr>
              <a:xfrm flipV="1">
                <a:off x="4881059" y="854915"/>
                <a:ext cx="1089587" cy="111111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37"/>
              <p:cNvCxnSpPr>
                <a:stCxn id="263" idx="4"/>
                <a:endCxn id="251" idx="0"/>
              </p:cNvCxnSpPr>
              <p:nvPr/>
            </p:nvCxnSpPr>
            <p:spPr>
              <a:xfrm>
                <a:off x="5970649" y="854928"/>
                <a:ext cx="133375" cy="1052678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38"/>
              <p:cNvCxnSpPr>
                <a:stCxn id="245" idx="0"/>
                <a:endCxn id="262" idx="4"/>
              </p:cNvCxnSpPr>
              <p:nvPr/>
            </p:nvCxnSpPr>
            <p:spPr>
              <a:xfrm flipH="1" flipV="1">
                <a:off x="4846442" y="303726"/>
                <a:ext cx="198129" cy="116381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39"/>
              <p:cNvCxnSpPr>
                <a:endCxn id="262" idx="4"/>
              </p:cNvCxnSpPr>
              <p:nvPr/>
            </p:nvCxnSpPr>
            <p:spPr>
              <a:xfrm flipV="1">
                <a:off x="4332266" y="303716"/>
                <a:ext cx="514172" cy="1056607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40"/>
              <p:cNvCxnSpPr>
                <a:stCxn id="250" idx="0"/>
                <a:endCxn id="262" idx="4"/>
              </p:cNvCxnSpPr>
              <p:nvPr/>
            </p:nvCxnSpPr>
            <p:spPr>
              <a:xfrm flipV="1">
                <a:off x="4297645" y="303728"/>
                <a:ext cx="548791" cy="1797933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41"/>
              <p:cNvCxnSpPr>
                <a:endCxn id="262" idx="4"/>
              </p:cNvCxnSpPr>
              <p:nvPr/>
            </p:nvCxnSpPr>
            <p:spPr>
              <a:xfrm flipH="1" flipV="1">
                <a:off x="4846439" y="303716"/>
                <a:ext cx="361638" cy="725334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6" name="Oval 42"/>
              <p:cNvSpPr>
                <a:spLocks noChangeAspect="1"/>
              </p:cNvSpPr>
              <p:nvPr/>
            </p:nvSpPr>
            <p:spPr>
              <a:xfrm>
                <a:off x="4743549" y="98784"/>
                <a:ext cx="205779" cy="204944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267" name="Oval 43"/>
              <p:cNvSpPr>
                <a:spLocks noChangeAspect="1"/>
              </p:cNvSpPr>
              <p:nvPr/>
            </p:nvSpPr>
            <p:spPr>
              <a:xfrm>
                <a:off x="5867755" y="649984"/>
                <a:ext cx="205779" cy="204944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</p:grpSp>
        <p:sp>
          <p:nvSpPr>
            <p:cNvPr id="227" name="TextBox 226"/>
            <p:cNvSpPr txBox="1"/>
            <p:nvPr/>
          </p:nvSpPr>
          <p:spPr>
            <a:xfrm>
              <a:off x="2514600" y="-25909"/>
              <a:ext cx="2796364" cy="542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CRF</a:t>
              </a:r>
              <a:endParaRPr lang="en-US" sz="2000" dirty="0"/>
            </a:p>
          </p:txBody>
        </p:sp>
      </p:grpSp>
      <p:grpSp>
        <p:nvGrpSpPr>
          <p:cNvPr id="351" name="Group 350"/>
          <p:cNvGrpSpPr/>
          <p:nvPr/>
        </p:nvGrpSpPr>
        <p:grpSpPr>
          <a:xfrm>
            <a:off x="5644305" y="2037384"/>
            <a:ext cx="972399" cy="534098"/>
            <a:chOff x="5644305" y="2037384"/>
            <a:chExt cx="972399" cy="534098"/>
          </a:xfrm>
        </p:grpSpPr>
        <p:sp>
          <p:nvSpPr>
            <p:cNvPr id="145" name="Right Arrow 144"/>
            <p:cNvSpPr/>
            <p:nvPr/>
          </p:nvSpPr>
          <p:spPr>
            <a:xfrm rot="10800000">
              <a:off x="5644305" y="2250866"/>
              <a:ext cx="972399" cy="320616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/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5758792" y="2037384"/>
              <a:ext cx="843058" cy="281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Query</a:t>
              </a:r>
              <a:endParaRPr lang="en-US" dirty="0"/>
            </a:p>
          </p:txBody>
        </p:sp>
      </p:grpSp>
      <p:grpSp>
        <p:nvGrpSpPr>
          <p:cNvPr id="352" name="Group 351"/>
          <p:cNvGrpSpPr/>
          <p:nvPr/>
        </p:nvGrpSpPr>
        <p:grpSpPr>
          <a:xfrm>
            <a:off x="4407820" y="3374943"/>
            <a:ext cx="2135746" cy="972399"/>
            <a:chOff x="4407820" y="3374943"/>
            <a:chExt cx="2135746" cy="972399"/>
          </a:xfrm>
        </p:grpSpPr>
        <p:sp>
          <p:nvSpPr>
            <p:cNvPr id="146" name="Right Arrow 145"/>
            <p:cNvSpPr/>
            <p:nvPr/>
          </p:nvSpPr>
          <p:spPr>
            <a:xfrm rot="5400000">
              <a:off x="4081928" y="3700835"/>
              <a:ext cx="972399" cy="320616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/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4688838" y="3599759"/>
              <a:ext cx="1854728" cy="476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Diverse solutions for each unlabeled image</a:t>
              </a:r>
              <a:endParaRPr lang="en-US" dirty="0"/>
            </a:p>
          </p:txBody>
        </p:sp>
      </p:grpSp>
      <p:grpSp>
        <p:nvGrpSpPr>
          <p:cNvPr id="354" name="Group 353"/>
          <p:cNvGrpSpPr/>
          <p:nvPr/>
        </p:nvGrpSpPr>
        <p:grpSpPr>
          <a:xfrm>
            <a:off x="1597626" y="4476278"/>
            <a:ext cx="1686117" cy="736785"/>
            <a:chOff x="1597626" y="4476278"/>
            <a:chExt cx="1686117" cy="736785"/>
          </a:xfrm>
        </p:grpSpPr>
        <p:sp>
          <p:nvSpPr>
            <p:cNvPr id="148" name="Right Arrow 147"/>
            <p:cNvSpPr/>
            <p:nvPr/>
          </p:nvSpPr>
          <p:spPr>
            <a:xfrm rot="10800000">
              <a:off x="1991054" y="4892447"/>
              <a:ext cx="972399" cy="320616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/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1597626" y="4476278"/>
              <a:ext cx="1686117" cy="476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Sort by </a:t>
              </a:r>
              <a:br>
                <a:rPr lang="en-US" dirty="0" smtClean="0"/>
              </a:br>
              <a:r>
                <a:rPr lang="en-US" dirty="0" smtClean="0"/>
                <a:t>(approx.) entropy</a:t>
              </a:r>
              <a:endParaRPr lang="en-US" dirty="0"/>
            </a:p>
          </p:txBody>
        </p:sp>
      </p:grpSp>
      <p:grpSp>
        <p:nvGrpSpPr>
          <p:cNvPr id="355" name="Group 354"/>
          <p:cNvGrpSpPr/>
          <p:nvPr/>
        </p:nvGrpSpPr>
        <p:grpSpPr>
          <a:xfrm>
            <a:off x="609600" y="3150126"/>
            <a:ext cx="1600200" cy="972399"/>
            <a:chOff x="609600" y="3150126"/>
            <a:chExt cx="1600200" cy="972399"/>
          </a:xfrm>
        </p:grpSpPr>
        <p:sp>
          <p:nvSpPr>
            <p:cNvPr id="147" name="Right Arrow 146"/>
            <p:cNvSpPr/>
            <p:nvPr/>
          </p:nvSpPr>
          <p:spPr>
            <a:xfrm rot="16200000">
              <a:off x="316269" y="3476018"/>
              <a:ext cx="972399" cy="320616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/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609600" y="3431147"/>
              <a:ext cx="1600200" cy="476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Pick images </a:t>
              </a:r>
              <a:br>
                <a:rPr lang="en-US" dirty="0" smtClean="0"/>
              </a:br>
              <a:r>
                <a:rPr lang="en-US" dirty="0" smtClean="0"/>
                <a:t>to annotate</a:t>
              </a:r>
              <a:endParaRPr lang="en-US" dirty="0"/>
            </a:p>
          </p:txBody>
        </p:sp>
      </p:grpSp>
      <p:grpSp>
        <p:nvGrpSpPr>
          <p:cNvPr id="350" name="Group 349"/>
          <p:cNvGrpSpPr/>
          <p:nvPr/>
        </p:nvGrpSpPr>
        <p:grpSpPr>
          <a:xfrm>
            <a:off x="76200" y="1178192"/>
            <a:ext cx="3321257" cy="1915732"/>
            <a:chOff x="76200" y="1178192"/>
            <a:chExt cx="3321257" cy="1915732"/>
          </a:xfrm>
        </p:grpSpPr>
        <p:sp>
          <p:nvSpPr>
            <p:cNvPr id="144" name="Right Arrow 143"/>
            <p:cNvSpPr/>
            <p:nvPr/>
          </p:nvSpPr>
          <p:spPr>
            <a:xfrm>
              <a:off x="2425058" y="2302186"/>
              <a:ext cx="972399" cy="320616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/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2433542" y="2081180"/>
              <a:ext cx="843058" cy="281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Train</a:t>
              </a:r>
              <a:endParaRPr lang="en-US" dirty="0"/>
            </a:p>
          </p:txBody>
        </p:sp>
        <p:grpSp>
          <p:nvGrpSpPr>
            <p:cNvPr id="349" name="Group 348"/>
            <p:cNvGrpSpPr/>
            <p:nvPr/>
          </p:nvGrpSpPr>
          <p:grpSpPr>
            <a:xfrm>
              <a:off x="76200" y="1178192"/>
              <a:ext cx="2090025" cy="1915732"/>
              <a:chOff x="76200" y="1178192"/>
              <a:chExt cx="2090025" cy="1915732"/>
            </a:xfrm>
          </p:grpSpPr>
          <p:sp>
            <p:nvSpPr>
              <p:cNvPr id="140" name="TextBox 139"/>
              <p:cNvSpPr txBox="1"/>
              <p:nvPr/>
            </p:nvSpPr>
            <p:spPr>
              <a:xfrm>
                <a:off x="76200" y="1178192"/>
                <a:ext cx="20625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/>
                  <a:t>Labeled Data</a:t>
                </a:r>
                <a:endParaRPr lang="en-US" sz="2000" dirty="0"/>
              </a:p>
            </p:txBody>
          </p:sp>
          <p:pic>
            <p:nvPicPr>
              <p:cNvPr id="155" name="Picture 2" descr="C:\Users\Laddha\Desktop\segmentation (1)\2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6326" y="1576420"/>
                <a:ext cx="2029899" cy="1517504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353" name="Group 352"/>
          <p:cNvGrpSpPr/>
          <p:nvPr/>
        </p:nvGrpSpPr>
        <p:grpSpPr>
          <a:xfrm>
            <a:off x="3352800" y="4495800"/>
            <a:ext cx="5791200" cy="1371600"/>
            <a:chOff x="3352800" y="4495800"/>
            <a:chExt cx="5791200" cy="1371600"/>
          </a:xfrm>
        </p:grpSpPr>
        <p:grpSp>
          <p:nvGrpSpPr>
            <p:cNvPr id="271" name="Group 270"/>
            <p:cNvGrpSpPr>
              <a:grpSpLocks noChangeAspect="1"/>
            </p:cNvGrpSpPr>
            <p:nvPr/>
          </p:nvGrpSpPr>
          <p:grpSpPr>
            <a:xfrm>
              <a:off x="3505200" y="4724400"/>
              <a:ext cx="5562600" cy="1041253"/>
              <a:chOff x="715192" y="2150366"/>
              <a:chExt cx="11221260" cy="2100487"/>
            </a:xfrm>
          </p:grpSpPr>
          <p:pic>
            <p:nvPicPr>
              <p:cNvPr id="272" name="Picture 271" descr="1403901471_d5e034b46b_seg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15908" y="3805433"/>
                <a:ext cx="296334" cy="174984"/>
              </a:xfrm>
              <a:prstGeom prst="rect">
                <a:avLst/>
              </a:prstGeom>
            </p:spPr>
          </p:pic>
          <p:sp>
            <p:nvSpPr>
              <p:cNvPr id="273" name="Line 1"/>
              <p:cNvSpPr>
                <a:spLocks noChangeShapeType="1"/>
              </p:cNvSpPr>
              <p:nvPr/>
            </p:nvSpPr>
            <p:spPr bwMode="auto">
              <a:xfrm flipH="1" flipV="1">
                <a:off x="968371" y="3711888"/>
                <a:ext cx="3926393" cy="1121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4" name="Line 2"/>
              <p:cNvSpPr>
                <a:spLocks noChangeShapeType="1"/>
              </p:cNvSpPr>
              <p:nvPr/>
            </p:nvSpPr>
            <p:spPr bwMode="auto">
              <a:xfrm flipH="1">
                <a:off x="968371" y="2158184"/>
                <a:ext cx="284" cy="1553707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5" name="Rectangle 274"/>
              <p:cNvSpPr/>
              <p:nvPr/>
            </p:nvSpPr>
            <p:spPr bwMode="auto">
              <a:xfrm>
                <a:off x="1075160" y="3805433"/>
                <a:ext cx="298704" cy="176863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76" name="Rectangle 275"/>
              <p:cNvSpPr/>
              <p:nvPr/>
            </p:nvSpPr>
            <p:spPr bwMode="auto">
              <a:xfrm>
                <a:off x="4535377" y="3805433"/>
                <a:ext cx="298704" cy="176863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77" name="Rectangle 276"/>
              <p:cNvSpPr/>
              <p:nvPr/>
            </p:nvSpPr>
            <p:spPr bwMode="auto">
              <a:xfrm>
                <a:off x="3785849" y="3805433"/>
                <a:ext cx="298704" cy="176863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78" name="Oval 277"/>
              <p:cNvSpPr/>
              <p:nvPr/>
            </p:nvSpPr>
            <p:spPr bwMode="auto">
              <a:xfrm>
                <a:off x="3887449" y="3818076"/>
                <a:ext cx="76200" cy="160751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pic>
            <p:nvPicPr>
              <p:cNvPr id="279" name="Picture 278" descr="1403901471_d5e034b46b_seg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74052" y="3805433"/>
                <a:ext cx="296334" cy="174984"/>
              </a:xfrm>
              <a:prstGeom prst="rect">
                <a:avLst/>
              </a:prstGeom>
            </p:spPr>
          </p:pic>
          <p:sp>
            <p:nvSpPr>
              <p:cNvPr id="280" name="Rectangle 279"/>
              <p:cNvSpPr/>
              <p:nvPr/>
            </p:nvSpPr>
            <p:spPr bwMode="auto">
              <a:xfrm>
                <a:off x="2213711" y="3892428"/>
                <a:ext cx="152400" cy="78028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grpSp>
            <p:nvGrpSpPr>
              <p:cNvPr id="281" name="Group 100"/>
              <p:cNvGrpSpPr/>
              <p:nvPr/>
            </p:nvGrpSpPr>
            <p:grpSpPr>
              <a:xfrm>
                <a:off x="1678524" y="3805433"/>
                <a:ext cx="304800" cy="178813"/>
                <a:chOff x="3276600" y="5181600"/>
                <a:chExt cx="457200" cy="314325"/>
              </a:xfrm>
            </p:grpSpPr>
            <p:sp>
              <p:nvSpPr>
                <p:cNvPr id="344" name="Rectangle 343"/>
                <p:cNvSpPr/>
                <p:nvPr/>
              </p:nvSpPr>
              <p:spPr bwMode="auto">
                <a:xfrm>
                  <a:off x="3276600" y="5181600"/>
                  <a:ext cx="448056" cy="310896"/>
                </a:xfrm>
                <a:prstGeom prst="rect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2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endParaRPr>
                </a:p>
              </p:txBody>
            </p:sp>
            <p:sp>
              <p:nvSpPr>
                <p:cNvPr id="345" name="Rectangle 344"/>
                <p:cNvSpPr/>
                <p:nvPr/>
              </p:nvSpPr>
              <p:spPr bwMode="auto">
                <a:xfrm>
                  <a:off x="3276600" y="5181600"/>
                  <a:ext cx="152400" cy="152400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2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endParaRPr>
                </a:p>
              </p:txBody>
            </p:sp>
            <p:sp>
              <p:nvSpPr>
                <p:cNvPr id="346" name="Rectangle 345"/>
                <p:cNvSpPr/>
                <p:nvPr/>
              </p:nvSpPr>
              <p:spPr bwMode="auto">
                <a:xfrm>
                  <a:off x="3429000" y="5343525"/>
                  <a:ext cx="152400" cy="152400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2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endParaRPr>
                </a:p>
              </p:txBody>
            </p:sp>
            <p:sp>
              <p:nvSpPr>
                <p:cNvPr id="347" name="Rectangle 16"/>
                <p:cNvSpPr/>
                <p:nvPr/>
              </p:nvSpPr>
              <p:spPr bwMode="auto">
                <a:xfrm>
                  <a:off x="3581400" y="5181600"/>
                  <a:ext cx="152400" cy="152400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2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endParaRPr>
                </a:p>
              </p:txBody>
            </p:sp>
          </p:grpSp>
          <p:pic>
            <p:nvPicPr>
              <p:cNvPr id="282" name="Picture 28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60358" y="4002846"/>
                <a:ext cx="203200" cy="228600"/>
              </a:xfrm>
              <a:prstGeom prst="rect">
                <a:avLst/>
              </a:prstGeom>
            </p:spPr>
          </p:pic>
          <p:pic>
            <p:nvPicPr>
              <p:cNvPr id="283" name="Picture 28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92089" y="3633899"/>
                <a:ext cx="152400" cy="177800"/>
              </a:xfrm>
              <a:prstGeom prst="rect">
                <a:avLst/>
              </a:prstGeom>
            </p:spPr>
          </p:pic>
          <p:pic>
            <p:nvPicPr>
              <p:cNvPr id="284" name="Picture 28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45607" y="4001517"/>
                <a:ext cx="203200" cy="228600"/>
              </a:xfrm>
              <a:prstGeom prst="rect">
                <a:avLst/>
              </a:prstGeom>
            </p:spPr>
          </p:pic>
          <p:pic>
            <p:nvPicPr>
              <p:cNvPr id="285" name="Picture 284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09322" y="4001517"/>
                <a:ext cx="215900" cy="228600"/>
              </a:xfrm>
              <a:prstGeom prst="rect">
                <a:avLst/>
              </a:prstGeom>
            </p:spPr>
          </p:pic>
          <p:grpSp>
            <p:nvGrpSpPr>
              <p:cNvPr id="286" name="Group 27"/>
              <p:cNvGrpSpPr/>
              <p:nvPr/>
            </p:nvGrpSpPr>
            <p:grpSpPr>
              <a:xfrm>
                <a:off x="1201332" y="2204271"/>
                <a:ext cx="3480198" cy="1518828"/>
                <a:chOff x="4451598" y="4008830"/>
                <a:chExt cx="3480198" cy="1518828"/>
              </a:xfrm>
            </p:grpSpPr>
            <p:sp>
              <p:nvSpPr>
                <p:cNvPr id="322" name="Line 4"/>
                <p:cNvSpPr>
                  <a:spLocks noChangeShapeType="1"/>
                </p:cNvSpPr>
                <p:nvPr/>
              </p:nvSpPr>
              <p:spPr bwMode="auto">
                <a:xfrm flipH="1">
                  <a:off x="6573853" y="4008830"/>
                  <a:ext cx="9315" cy="1514008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ysDot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cxnSp>
              <p:nvCxnSpPr>
                <p:cNvPr id="323" name="Straight Connector 322"/>
                <p:cNvCxnSpPr/>
                <p:nvPr/>
              </p:nvCxnSpPr>
              <p:spPr bwMode="auto">
                <a:xfrm rot="5400000">
                  <a:off x="4317601" y="5387021"/>
                  <a:ext cx="269875" cy="1881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Straight Connector 323"/>
                <p:cNvCxnSpPr/>
                <p:nvPr/>
              </p:nvCxnSpPr>
              <p:spPr bwMode="auto">
                <a:xfrm>
                  <a:off x="4605760" y="5176034"/>
                  <a:ext cx="0" cy="348452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25" name="Straight Connector 324"/>
                <p:cNvCxnSpPr/>
                <p:nvPr/>
              </p:nvCxnSpPr>
              <p:spPr bwMode="auto">
                <a:xfrm rot="5400000">
                  <a:off x="4630737" y="5372390"/>
                  <a:ext cx="297654" cy="189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26" name="Straight Connector 325"/>
                <p:cNvCxnSpPr/>
                <p:nvPr/>
              </p:nvCxnSpPr>
              <p:spPr bwMode="auto">
                <a:xfrm rot="16200000" flipH="1">
                  <a:off x="4832784" y="5408996"/>
                  <a:ext cx="224629" cy="1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27" name="Straight Connector 326"/>
                <p:cNvCxnSpPr/>
                <p:nvPr/>
              </p:nvCxnSpPr>
              <p:spPr bwMode="auto">
                <a:xfrm rot="16200000" flipH="1">
                  <a:off x="5016103" y="5437569"/>
                  <a:ext cx="173830" cy="1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28" name="Straight Connector 327"/>
                <p:cNvCxnSpPr/>
                <p:nvPr/>
              </p:nvCxnSpPr>
              <p:spPr bwMode="auto">
                <a:xfrm rot="5400000">
                  <a:off x="5093740" y="5350164"/>
                  <a:ext cx="342107" cy="189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Straight Connector 35"/>
                <p:cNvCxnSpPr/>
                <p:nvPr/>
              </p:nvCxnSpPr>
              <p:spPr bwMode="auto">
                <a:xfrm rot="5400000">
                  <a:off x="5044512" y="5146965"/>
                  <a:ext cx="748504" cy="189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30" name="Straight Connector 329"/>
                <p:cNvCxnSpPr/>
                <p:nvPr/>
              </p:nvCxnSpPr>
              <p:spPr bwMode="auto">
                <a:xfrm flipH="1">
                  <a:off x="5557791" y="4495800"/>
                  <a:ext cx="4809" cy="1022333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31" name="Straight Connector 330"/>
                <p:cNvCxnSpPr/>
                <p:nvPr/>
              </p:nvCxnSpPr>
              <p:spPr bwMode="auto">
                <a:xfrm rot="5400000">
                  <a:off x="5341741" y="5138233"/>
                  <a:ext cx="748504" cy="189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Straight Connector 331"/>
                <p:cNvCxnSpPr/>
                <p:nvPr/>
              </p:nvCxnSpPr>
              <p:spPr bwMode="auto">
                <a:xfrm rot="5400000">
                  <a:off x="5672510" y="5307302"/>
                  <a:ext cx="402429" cy="189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33" name="Straight Connector 332"/>
                <p:cNvCxnSpPr/>
                <p:nvPr/>
              </p:nvCxnSpPr>
              <p:spPr bwMode="auto">
                <a:xfrm rot="5400000">
                  <a:off x="5919595" y="5382008"/>
                  <a:ext cx="246853" cy="2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34" name="Straight Connector 333"/>
                <p:cNvCxnSpPr/>
                <p:nvPr/>
              </p:nvCxnSpPr>
              <p:spPr bwMode="auto">
                <a:xfrm rot="16200000" flipH="1">
                  <a:off x="6125305" y="5418520"/>
                  <a:ext cx="173830" cy="1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35" name="Straight Connector 334"/>
                <p:cNvCxnSpPr/>
                <p:nvPr/>
              </p:nvCxnSpPr>
              <p:spPr bwMode="auto">
                <a:xfrm rot="5400000">
                  <a:off x="6033026" y="5154704"/>
                  <a:ext cx="723106" cy="3759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36" name="Straight Connector 335"/>
                <p:cNvCxnSpPr>
                  <a:stCxn id="322" idx="0"/>
                </p:cNvCxnSpPr>
                <p:nvPr/>
              </p:nvCxnSpPr>
              <p:spPr bwMode="auto">
                <a:xfrm rot="5400000">
                  <a:off x="5825403" y="4760369"/>
                  <a:ext cx="1509305" cy="6228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37" name="Straight Connector 336"/>
                <p:cNvCxnSpPr/>
                <p:nvPr/>
              </p:nvCxnSpPr>
              <p:spPr bwMode="auto">
                <a:xfrm rot="5400000">
                  <a:off x="6638745" y="5361277"/>
                  <a:ext cx="319878" cy="189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38" name="Straight Connector 337"/>
                <p:cNvCxnSpPr/>
                <p:nvPr/>
              </p:nvCxnSpPr>
              <p:spPr bwMode="auto">
                <a:xfrm rot="16200000" flipH="1">
                  <a:off x="6564935" y="5089708"/>
                  <a:ext cx="872329" cy="3571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39" name="Straight Connector 338"/>
                <p:cNvCxnSpPr/>
                <p:nvPr/>
              </p:nvCxnSpPr>
              <p:spPr bwMode="auto">
                <a:xfrm rot="5400000">
                  <a:off x="6612024" y="4942174"/>
                  <a:ext cx="1145379" cy="189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40" name="Straight Connector 339"/>
                <p:cNvCxnSpPr/>
                <p:nvPr/>
              </p:nvCxnSpPr>
              <p:spPr bwMode="auto">
                <a:xfrm rot="5400000">
                  <a:off x="6984673" y="5150137"/>
                  <a:ext cx="748504" cy="189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41" name="Straight Connector 340"/>
                <p:cNvCxnSpPr/>
                <p:nvPr/>
              </p:nvCxnSpPr>
              <p:spPr bwMode="auto">
                <a:xfrm rot="16200000" flipH="1">
                  <a:off x="7311716" y="5294695"/>
                  <a:ext cx="440526" cy="1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42" name="Straight Connector 341"/>
                <p:cNvCxnSpPr/>
                <p:nvPr/>
              </p:nvCxnSpPr>
              <p:spPr bwMode="auto">
                <a:xfrm rot="5400000">
                  <a:off x="7553611" y="5344909"/>
                  <a:ext cx="345274" cy="7524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43" name="Straight Connector 342"/>
                <p:cNvCxnSpPr/>
                <p:nvPr/>
              </p:nvCxnSpPr>
              <p:spPr bwMode="auto">
                <a:xfrm flipH="1">
                  <a:off x="7924272" y="5201435"/>
                  <a:ext cx="7524" cy="323045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87" name="Freeform 3"/>
              <p:cNvSpPr>
                <a:spLocks/>
              </p:cNvSpPr>
              <p:nvPr/>
            </p:nvSpPr>
            <p:spPr bwMode="auto">
              <a:xfrm>
                <a:off x="1129206" y="2231646"/>
                <a:ext cx="4052385" cy="1315175"/>
              </a:xfrm>
              <a:custGeom>
                <a:avLst/>
                <a:gdLst/>
                <a:ahLst/>
                <a:cxnLst>
                  <a:cxn ang="0">
                    <a:pos x="0" y="15117"/>
                  </a:cxn>
                  <a:cxn ang="0">
                    <a:pos x="1837" y="13410"/>
                  </a:cxn>
                  <a:cxn ang="0">
                    <a:pos x="4022" y="15117"/>
                  </a:cxn>
                  <a:cxn ang="0">
                    <a:pos x="7001" y="8065"/>
                  </a:cxn>
                  <a:cxn ang="0">
                    <a:pos x="10229" y="14078"/>
                  </a:cxn>
                  <a:cxn ang="0">
                    <a:pos x="12116" y="717"/>
                  </a:cxn>
                  <a:cxn ang="0">
                    <a:pos x="13308" y="11777"/>
                  </a:cxn>
                  <a:cxn ang="0">
                    <a:pos x="15393" y="4503"/>
                  </a:cxn>
                  <a:cxn ang="0">
                    <a:pos x="19912" y="13410"/>
                  </a:cxn>
                  <a:cxn ang="0">
                    <a:pos x="21600" y="11777"/>
                  </a:cxn>
                </a:cxnLst>
                <a:rect l="0" t="0" r="r" b="b"/>
                <a:pathLst>
                  <a:path w="21600" h="15283">
                    <a:moveTo>
                      <a:pt x="0" y="15117"/>
                    </a:moveTo>
                    <a:cubicBezTo>
                      <a:pt x="0" y="15117"/>
                      <a:pt x="298" y="12148"/>
                      <a:pt x="1837" y="13410"/>
                    </a:cubicBezTo>
                    <a:cubicBezTo>
                      <a:pt x="3831" y="15045"/>
                      <a:pt x="3228" y="14820"/>
                      <a:pt x="4022" y="15117"/>
                    </a:cubicBezTo>
                    <a:cubicBezTo>
                      <a:pt x="5062" y="15506"/>
                      <a:pt x="5792" y="-771"/>
                      <a:pt x="7001" y="8065"/>
                    </a:cubicBezTo>
                    <a:cubicBezTo>
                      <a:pt x="7448" y="11331"/>
                      <a:pt x="9881" y="18012"/>
                      <a:pt x="10229" y="14078"/>
                    </a:cubicBezTo>
                    <a:cubicBezTo>
                      <a:pt x="10577" y="10144"/>
                      <a:pt x="11123" y="-3217"/>
                      <a:pt x="12116" y="717"/>
                    </a:cubicBezTo>
                    <a:cubicBezTo>
                      <a:pt x="13109" y="4651"/>
                      <a:pt x="12414" y="18383"/>
                      <a:pt x="13308" y="11777"/>
                    </a:cubicBezTo>
                    <a:cubicBezTo>
                      <a:pt x="14201" y="5171"/>
                      <a:pt x="14698" y="1905"/>
                      <a:pt x="15393" y="4503"/>
                    </a:cubicBezTo>
                    <a:cubicBezTo>
                      <a:pt x="16088" y="7101"/>
                      <a:pt x="15820" y="15041"/>
                      <a:pt x="19912" y="13410"/>
                    </a:cubicBezTo>
                    <a:cubicBezTo>
                      <a:pt x="20657" y="13113"/>
                      <a:pt x="21600" y="11777"/>
                      <a:pt x="21600" y="11777"/>
                    </a:cubicBezTo>
                  </a:path>
                </a:pathLst>
              </a:cu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" name="Rectangle 287"/>
              <p:cNvSpPr/>
              <p:nvPr/>
            </p:nvSpPr>
            <p:spPr bwMode="auto">
              <a:xfrm>
                <a:off x="4802279" y="3025157"/>
                <a:ext cx="661760" cy="433487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89" name="Oval 8"/>
              <p:cNvSpPr>
                <a:spLocks/>
              </p:cNvSpPr>
              <p:nvPr/>
            </p:nvSpPr>
            <p:spPr bwMode="auto">
              <a:xfrm rot="10800000" flipH="1">
                <a:off x="1301892" y="3267965"/>
                <a:ext cx="106680" cy="106680"/>
              </a:xfrm>
              <a:prstGeom prst="ellipse">
                <a:avLst/>
              </a:prstGeom>
              <a:solidFill>
                <a:schemeClr val="accent4"/>
              </a:solidFill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" name="Oval 6"/>
              <p:cNvSpPr>
                <a:spLocks/>
              </p:cNvSpPr>
              <p:nvPr/>
            </p:nvSpPr>
            <p:spPr bwMode="auto">
              <a:xfrm rot="10800000" flipH="1">
                <a:off x="3278785" y="2150366"/>
                <a:ext cx="106680" cy="106680"/>
              </a:xfrm>
              <a:prstGeom prst="ellipse">
                <a:avLst/>
              </a:prstGeom>
              <a:solidFill>
                <a:srgbClr val="FF0000"/>
              </a:solidFill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" name="Oval 7"/>
              <p:cNvSpPr>
                <a:spLocks/>
              </p:cNvSpPr>
              <p:nvPr/>
            </p:nvSpPr>
            <p:spPr bwMode="auto">
              <a:xfrm rot="10800000" flipH="1">
                <a:off x="3878225" y="2460246"/>
                <a:ext cx="106680" cy="106680"/>
              </a:xfrm>
              <a:prstGeom prst="ellipse">
                <a:avLst/>
              </a:prstGeom>
              <a:solidFill>
                <a:srgbClr val="00FF00"/>
              </a:solidFill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" name="Oval 8"/>
              <p:cNvSpPr>
                <a:spLocks/>
              </p:cNvSpPr>
              <p:nvPr/>
            </p:nvSpPr>
            <p:spPr bwMode="auto">
              <a:xfrm rot="10800000" flipH="1">
                <a:off x="2252625" y="2618996"/>
                <a:ext cx="106680" cy="106680"/>
              </a:xfrm>
              <a:prstGeom prst="ellipse">
                <a:avLst/>
              </a:prstGeom>
              <a:solidFill>
                <a:srgbClr val="0000FF"/>
              </a:solidFill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293" name="Picture 292" descr="1403901471_d5e034b46b_seg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007871" y="3816969"/>
                <a:ext cx="296334" cy="174984"/>
              </a:xfrm>
              <a:prstGeom prst="rect">
                <a:avLst/>
              </a:prstGeom>
            </p:spPr>
          </p:pic>
          <p:sp>
            <p:nvSpPr>
              <p:cNvPr id="294" name="Line 1"/>
              <p:cNvSpPr>
                <a:spLocks noChangeShapeType="1"/>
              </p:cNvSpPr>
              <p:nvPr/>
            </p:nvSpPr>
            <p:spPr bwMode="auto">
              <a:xfrm flipH="1" flipV="1">
                <a:off x="7760334" y="3723424"/>
                <a:ext cx="3926393" cy="1121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" name="Line 2"/>
              <p:cNvSpPr>
                <a:spLocks noChangeShapeType="1"/>
              </p:cNvSpPr>
              <p:nvPr/>
            </p:nvSpPr>
            <p:spPr bwMode="auto">
              <a:xfrm flipH="1">
                <a:off x="7760334" y="2169720"/>
                <a:ext cx="284" cy="1553707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" name="Rectangle 295"/>
              <p:cNvSpPr/>
              <p:nvPr/>
            </p:nvSpPr>
            <p:spPr bwMode="auto">
              <a:xfrm>
                <a:off x="7977553" y="3816969"/>
                <a:ext cx="298704" cy="176863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97" name="Rectangle 296"/>
              <p:cNvSpPr/>
              <p:nvPr/>
            </p:nvSpPr>
            <p:spPr bwMode="auto">
              <a:xfrm>
                <a:off x="10577812" y="3816969"/>
                <a:ext cx="298704" cy="176863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98" name="Oval 297"/>
              <p:cNvSpPr/>
              <p:nvPr/>
            </p:nvSpPr>
            <p:spPr bwMode="auto">
              <a:xfrm>
                <a:off x="10679412" y="3829612"/>
                <a:ext cx="76200" cy="160751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pic>
            <p:nvPicPr>
              <p:cNvPr id="299" name="Picture 298" descr="1403901471_d5e034b46b_seg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66015" y="3816969"/>
                <a:ext cx="296334" cy="174984"/>
              </a:xfrm>
              <a:prstGeom prst="rect">
                <a:avLst/>
              </a:prstGeom>
            </p:spPr>
          </p:pic>
          <p:sp>
            <p:nvSpPr>
              <p:cNvPr id="300" name="Rectangle 299"/>
              <p:cNvSpPr/>
              <p:nvPr/>
            </p:nvSpPr>
            <p:spPr bwMode="auto">
              <a:xfrm>
                <a:off x="9005674" y="3903964"/>
                <a:ext cx="152400" cy="78028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pic>
            <p:nvPicPr>
              <p:cNvPr id="301" name="Picture 30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052321" y="4014382"/>
                <a:ext cx="203200" cy="228600"/>
              </a:xfrm>
              <a:prstGeom prst="rect">
                <a:avLst/>
              </a:prstGeom>
            </p:spPr>
          </p:pic>
          <p:pic>
            <p:nvPicPr>
              <p:cNvPr id="302" name="Picture 30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784052" y="3645435"/>
                <a:ext cx="152400" cy="177800"/>
              </a:xfrm>
              <a:prstGeom prst="rect">
                <a:avLst/>
              </a:prstGeom>
            </p:spPr>
          </p:pic>
          <p:pic>
            <p:nvPicPr>
              <p:cNvPr id="303" name="Picture 30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637570" y="4013053"/>
                <a:ext cx="203200" cy="228600"/>
              </a:xfrm>
              <a:prstGeom prst="rect">
                <a:avLst/>
              </a:prstGeom>
            </p:spPr>
          </p:pic>
          <p:pic>
            <p:nvPicPr>
              <p:cNvPr id="304" name="Picture 30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001285" y="4013053"/>
                <a:ext cx="215900" cy="228600"/>
              </a:xfrm>
              <a:prstGeom prst="rect">
                <a:avLst/>
              </a:prstGeom>
            </p:spPr>
          </p:pic>
          <p:grpSp>
            <p:nvGrpSpPr>
              <p:cNvPr id="305" name="Group 85"/>
              <p:cNvGrpSpPr/>
              <p:nvPr/>
            </p:nvGrpSpPr>
            <p:grpSpPr>
              <a:xfrm>
                <a:off x="8147457" y="2215807"/>
                <a:ext cx="2579048" cy="1515656"/>
                <a:chOff x="4605760" y="4008830"/>
                <a:chExt cx="2579048" cy="1515656"/>
              </a:xfrm>
            </p:grpSpPr>
            <p:sp>
              <p:nvSpPr>
                <p:cNvPr id="317" name="Line 4"/>
                <p:cNvSpPr>
                  <a:spLocks noChangeShapeType="1"/>
                </p:cNvSpPr>
                <p:nvPr/>
              </p:nvSpPr>
              <p:spPr bwMode="auto">
                <a:xfrm flipH="1">
                  <a:off x="6573853" y="4008830"/>
                  <a:ext cx="9315" cy="1514008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ysDot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cxnSp>
              <p:nvCxnSpPr>
                <p:cNvPr id="318" name="Straight Connector 317"/>
                <p:cNvCxnSpPr/>
                <p:nvPr/>
              </p:nvCxnSpPr>
              <p:spPr bwMode="auto">
                <a:xfrm>
                  <a:off x="4605760" y="5176034"/>
                  <a:ext cx="0" cy="348452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318"/>
                <p:cNvCxnSpPr/>
                <p:nvPr/>
              </p:nvCxnSpPr>
              <p:spPr bwMode="auto">
                <a:xfrm flipH="1">
                  <a:off x="5557791" y="4495800"/>
                  <a:ext cx="4809" cy="1022333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20" name="Straight Connector 319"/>
                <p:cNvCxnSpPr>
                  <a:stCxn id="317" idx="0"/>
                </p:cNvCxnSpPr>
                <p:nvPr/>
              </p:nvCxnSpPr>
              <p:spPr bwMode="auto">
                <a:xfrm rot="5400000">
                  <a:off x="5825403" y="4760369"/>
                  <a:ext cx="1509305" cy="6228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Straight Connector 320"/>
                <p:cNvCxnSpPr/>
                <p:nvPr/>
              </p:nvCxnSpPr>
              <p:spPr bwMode="auto">
                <a:xfrm rot="5400000">
                  <a:off x="6612024" y="4942174"/>
                  <a:ext cx="1145379" cy="189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6" name="Oval 8"/>
              <p:cNvSpPr>
                <a:spLocks/>
              </p:cNvSpPr>
              <p:nvPr/>
            </p:nvSpPr>
            <p:spPr bwMode="auto">
              <a:xfrm rot="10800000" flipH="1">
                <a:off x="8093855" y="3279501"/>
                <a:ext cx="106680" cy="106680"/>
              </a:xfrm>
              <a:prstGeom prst="ellipse">
                <a:avLst/>
              </a:prstGeom>
              <a:solidFill>
                <a:schemeClr val="accent4"/>
              </a:solidFill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" name="Oval 6"/>
              <p:cNvSpPr>
                <a:spLocks/>
              </p:cNvSpPr>
              <p:nvPr/>
            </p:nvSpPr>
            <p:spPr bwMode="auto">
              <a:xfrm rot="10800000" flipH="1">
                <a:off x="10070748" y="2161902"/>
                <a:ext cx="106680" cy="106680"/>
              </a:xfrm>
              <a:prstGeom prst="ellipse">
                <a:avLst/>
              </a:prstGeom>
              <a:solidFill>
                <a:srgbClr val="FF0000"/>
              </a:solidFill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" name="Oval 7"/>
              <p:cNvSpPr>
                <a:spLocks/>
              </p:cNvSpPr>
              <p:nvPr/>
            </p:nvSpPr>
            <p:spPr bwMode="auto">
              <a:xfrm rot="10800000" flipH="1">
                <a:off x="10670188" y="2471782"/>
                <a:ext cx="106680" cy="106680"/>
              </a:xfrm>
              <a:prstGeom prst="ellipse">
                <a:avLst/>
              </a:prstGeom>
              <a:solidFill>
                <a:srgbClr val="00FF00"/>
              </a:solidFill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" name="Oval 8"/>
              <p:cNvSpPr>
                <a:spLocks/>
              </p:cNvSpPr>
              <p:nvPr/>
            </p:nvSpPr>
            <p:spPr bwMode="auto">
              <a:xfrm rot="10800000" flipH="1">
                <a:off x="9044588" y="2630532"/>
                <a:ext cx="106680" cy="106680"/>
              </a:xfrm>
              <a:prstGeom prst="ellipse">
                <a:avLst/>
              </a:prstGeom>
              <a:solidFill>
                <a:srgbClr val="0000FF"/>
              </a:solidFill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310" name="Picture 309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63316" y="4006239"/>
                <a:ext cx="215900" cy="228600"/>
              </a:xfrm>
              <a:prstGeom prst="rect">
                <a:avLst/>
              </a:prstGeom>
            </p:spPr>
          </p:pic>
          <p:pic>
            <p:nvPicPr>
              <p:cNvPr id="311" name="Picture 310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52163" y="4022253"/>
                <a:ext cx="215900" cy="228600"/>
              </a:xfrm>
              <a:prstGeom prst="rect">
                <a:avLst/>
              </a:prstGeom>
            </p:spPr>
          </p:pic>
          <p:pic>
            <p:nvPicPr>
              <p:cNvPr id="312" name="Picture 311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16200000">
                <a:off x="454842" y="2791715"/>
                <a:ext cx="736600" cy="215900"/>
              </a:xfrm>
              <a:prstGeom prst="rect">
                <a:avLst/>
              </a:prstGeom>
            </p:spPr>
          </p:pic>
          <p:pic>
            <p:nvPicPr>
              <p:cNvPr id="313" name="Picture 312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16200000">
                <a:off x="7247741" y="2791715"/>
                <a:ext cx="736600" cy="215900"/>
              </a:xfrm>
              <a:prstGeom prst="rect">
                <a:avLst/>
              </a:prstGeom>
            </p:spPr>
          </p:pic>
          <p:sp>
            <p:nvSpPr>
              <p:cNvPr id="314" name="Right Arrow 313"/>
              <p:cNvSpPr/>
              <p:nvPr/>
            </p:nvSpPr>
            <p:spPr>
              <a:xfrm>
                <a:off x="5486401" y="2850769"/>
                <a:ext cx="1470784" cy="417196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TextBox 314"/>
              <p:cNvSpPr txBox="1"/>
              <p:nvPr/>
            </p:nvSpPr>
            <p:spPr>
              <a:xfrm>
                <a:off x="5019239" y="3180795"/>
                <a:ext cx="2459450" cy="558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Approximation</a:t>
                </a:r>
                <a:endParaRPr lang="en-US" dirty="0"/>
              </a:p>
            </p:txBody>
          </p:sp>
          <p:sp>
            <p:nvSpPr>
              <p:cNvPr id="316" name="TextBox 315"/>
              <p:cNvSpPr txBox="1"/>
              <p:nvPr/>
            </p:nvSpPr>
            <p:spPr>
              <a:xfrm>
                <a:off x="5480385" y="2360164"/>
                <a:ext cx="1383443" cy="558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Delta</a:t>
                </a:r>
                <a:endParaRPr lang="en-US" dirty="0"/>
              </a:p>
            </p:txBody>
          </p:sp>
        </p:grpSp>
        <p:sp>
          <p:nvSpPr>
            <p:cNvPr id="348" name="Rectangle 347"/>
            <p:cNvSpPr/>
            <p:nvPr/>
          </p:nvSpPr>
          <p:spPr bwMode="auto">
            <a:xfrm>
              <a:off x="3352800" y="4495800"/>
              <a:ext cx="5791200" cy="137160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6497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 Entropy, Accurate MAP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111</a:t>
            </a:fld>
            <a:endParaRPr lang="en-US"/>
          </a:p>
        </p:txBody>
      </p:sp>
      <p:pic>
        <p:nvPicPr>
          <p:cNvPr id="6" name="Picture 5" descr="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9800"/>
            <a:ext cx="2005265" cy="1371600"/>
          </a:xfrm>
          <a:prstGeom prst="rect">
            <a:avLst/>
          </a:prstGeom>
        </p:spPr>
      </p:pic>
      <p:pic>
        <p:nvPicPr>
          <p:cNvPr id="7" name="Picture 6" descr="4_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156" y="2438400"/>
            <a:ext cx="1336844" cy="914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4_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9957" y="2438400"/>
            <a:ext cx="1336843" cy="914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4_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2438400"/>
            <a:ext cx="1336844" cy="914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4_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0" y="2438400"/>
            <a:ext cx="1336844" cy="914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4_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7157" y="2438400"/>
            <a:ext cx="1336843" cy="914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566960" y="3553628"/>
            <a:ext cx="376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y</a:t>
            </a:r>
            <a:r>
              <a:rPr lang="en-US" sz="1600" baseline="30000" dirty="0" smtClean="0"/>
              <a:t>1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4038600" y="3547646"/>
            <a:ext cx="376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y</a:t>
            </a:r>
            <a:r>
              <a:rPr lang="en-US" sz="1600" baseline="30000" dirty="0" smtClean="0"/>
              <a:t>3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5415042" y="3547646"/>
            <a:ext cx="376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y</a:t>
            </a:r>
            <a:r>
              <a:rPr lang="en-US" sz="1600" baseline="30000" dirty="0" smtClean="0"/>
              <a:t>5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6862842" y="3547646"/>
            <a:ext cx="376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y</a:t>
            </a:r>
            <a:r>
              <a:rPr lang="en-US" sz="1600" baseline="30000" dirty="0" smtClean="0"/>
              <a:t>7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8386842" y="3547646"/>
            <a:ext cx="376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y</a:t>
            </a:r>
            <a:r>
              <a:rPr lang="en-US" sz="1600" baseline="30000" dirty="0" smtClean="0"/>
              <a:t>9</a:t>
            </a:r>
            <a:endParaRPr lang="en-US" sz="1600" dirty="0"/>
          </a:p>
        </p:txBody>
      </p:sp>
      <p:pic>
        <p:nvPicPr>
          <p:cNvPr id="17" name="Picture 16" descr="Prob4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0042" y="4114800"/>
            <a:ext cx="5745758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39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Low Entropy, Accurate MAP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112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566960" y="3553628"/>
            <a:ext cx="376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y</a:t>
            </a:r>
            <a:r>
              <a:rPr lang="en-US" sz="1600" baseline="30000" dirty="0" smtClean="0"/>
              <a:t>1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4038600" y="3547646"/>
            <a:ext cx="376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y</a:t>
            </a:r>
            <a:r>
              <a:rPr lang="en-US" sz="1600" baseline="30000" dirty="0" smtClean="0"/>
              <a:t>3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5415042" y="3547646"/>
            <a:ext cx="376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y</a:t>
            </a:r>
            <a:r>
              <a:rPr lang="en-US" sz="1600" baseline="30000" dirty="0" smtClean="0"/>
              <a:t>5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6862842" y="3547646"/>
            <a:ext cx="376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y</a:t>
            </a:r>
            <a:r>
              <a:rPr lang="en-US" sz="1600" baseline="30000" dirty="0" smtClean="0"/>
              <a:t>7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8386842" y="3547646"/>
            <a:ext cx="376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y</a:t>
            </a:r>
            <a:r>
              <a:rPr lang="en-US" sz="1600" baseline="30000" dirty="0" smtClean="0"/>
              <a:t>9</a:t>
            </a:r>
            <a:endParaRPr lang="en-US" sz="1600" dirty="0"/>
          </a:p>
        </p:txBody>
      </p:sp>
      <p:pic>
        <p:nvPicPr>
          <p:cNvPr id="18" name="Picture 17" descr="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9800"/>
            <a:ext cx="1930700" cy="1371600"/>
          </a:xfrm>
          <a:prstGeom prst="rect">
            <a:avLst/>
          </a:prstGeom>
        </p:spPr>
      </p:pic>
      <p:pic>
        <p:nvPicPr>
          <p:cNvPr id="19" name="Picture 18" descr="55_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438400"/>
            <a:ext cx="1287887" cy="914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 descr="55_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2438400"/>
            <a:ext cx="1287888" cy="914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 descr="55_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2438400"/>
            <a:ext cx="1287888" cy="914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 descr="55_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0" y="2438400"/>
            <a:ext cx="1287887" cy="914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 descr="55_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6112" y="2438400"/>
            <a:ext cx="1287888" cy="914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 descr="Prob5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0042" y="4114800"/>
            <a:ext cx="5745758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266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Learning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113</a:t>
            </a:fld>
            <a:endParaRPr lang="en-US"/>
          </a:p>
        </p:txBody>
      </p:sp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1219200" y="1295400"/>
          <a:ext cx="70866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 rot="16200000">
            <a:off x="247954" y="3059627"/>
            <a:ext cx="1146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Accuracy</a:t>
            </a:r>
            <a:endParaRPr lang="en-US" sz="1800" dirty="0"/>
          </a:p>
        </p:txBody>
      </p:sp>
      <p:sp>
        <p:nvSpPr>
          <p:cNvPr id="8" name="Up Arrow 7"/>
          <p:cNvSpPr/>
          <p:nvPr/>
        </p:nvSpPr>
        <p:spPr bwMode="auto">
          <a:xfrm>
            <a:off x="533400" y="1905000"/>
            <a:ext cx="152400" cy="2438400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8621" y="1524000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Better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032226" y="6096000"/>
            <a:ext cx="2058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#Image Annotated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3303428" y="6553200"/>
            <a:ext cx="2629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[Sun, </a:t>
            </a:r>
            <a:r>
              <a:rPr lang="en-US" sz="1400" dirty="0" err="1" smtClean="0"/>
              <a:t>Laddha</a:t>
            </a:r>
            <a:r>
              <a:rPr lang="en-US" sz="1400" dirty="0" smtClean="0"/>
              <a:t>, Batra, CVPR15]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series"/>
        </p:bldSub>
      </p:bldGraphic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Improved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Classical Setup</a:t>
            </a:r>
          </a:p>
          <a:p>
            <a:pPr lvl="1"/>
            <a:endParaRPr lang="en-US" dirty="0" smtClean="0">
              <a:solidFill>
                <a:prstClr val="black"/>
              </a:solidFill>
            </a:endParaRPr>
          </a:p>
          <a:p>
            <a:pPr lvl="1"/>
            <a:endParaRPr lang="en-US" dirty="0" smtClean="0">
              <a:solidFill>
                <a:prstClr val="black"/>
              </a:solidFill>
            </a:endParaRPr>
          </a:p>
          <a:p>
            <a:pPr lvl="1"/>
            <a:endParaRPr lang="en-US" dirty="0" smtClean="0">
              <a:solidFill>
                <a:prstClr val="black"/>
              </a:solidFill>
            </a:endParaRPr>
          </a:p>
          <a:p>
            <a:pPr lvl="1"/>
            <a:endParaRPr lang="en-US" dirty="0" smtClean="0">
              <a:solidFill>
                <a:prstClr val="black"/>
              </a:solidFill>
            </a:endParaRPr>
          </a:p>
          <a:p>
            <a:pPr lvl="1"/>
            <a:endParaRPr lang="en-US" dirty="0" smtClean="0">
              <a:solidFill>
                <a:prstClr val="black"/>
              </a:solidFill>
            </a:endParaRPr>
          </a:p>
          <a:p>
            <a:pPr lvl="2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114</a:t>
            </a:fld>
            <a:endParaRPr lang="en-US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057400"/>
            <a:ext cx="38608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211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How to update?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Structured </a:t>
            </a:r>
            <a:r>
              <a:rPr lang="en-US" dirty="0" err="1" smtClean="0">
                <a:solidFill>
                  <a:prstClr val="black"/>
                </a:solidFill>
              </a:rPr>
              <a:t>SVMs</a:t>
            </a:r>
            <a:endParaRPr lang="en-US" dirty="0" smtClean="0">
              <a:solidFill>
                <a:prstClr val="black"/>
              </a:solidFill>
            </a:endParaRPr>
          </a:p>
          <a:p>
            <a:pPr lvl="1"/>
            <a:r>
              <a:rPr lang="en-US" dirty="0" err="1" smtClean="0">
                <a:solidFill>
                  <a:prstClr val="black"/>
                </a:solidFill>
              </a:rPr>
              <a:t>Subgradient</a:t>
            </a:r>
            <a:r>
              <a:rPr lang="en-US" dirty="0" smtClean="0">
                <a:solidFill>
                  <a:prstClr val="black"/>
                </a:solidFill>
              </a:rPr>
              <a:t> of Hinge Loss</a:t>
            </a:r>
          </a:p>
          <a:p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err="1" smtClean="0">
                <a:solidFill>
                  <a:prstClr val="black"/>
                </a:solidFill>
              </a:rPr>
              <a:t>CRFs</a:t>
            </a:r>
            <a:endParaRPr lang="en-US" dirty="0" smtClean="0">
              <a:solidFill>
                <a:prstClr val="black"/>
              </a:solidFill>
            </a:endParaRPr>
          </a:p>
          <a:p>
            <a:pPr lvl="1"/>
            <a:r>
              <a:rPr lang="en-US" dirty="0" smtClean="0">
                <a:solidFill>
                  <a:prstClr val="black"/>
                </a:solidFill>
              </a:rPr>
              <a:t>Gradient of log-</a:t>
            </a:r>
            <a:r>
              <a:rPr lang="en-US" dirty="0" err="1" smtClean="0">
                <a:solidFill>
                  <a:prstClr val="black"/>
                </a:solidFill>
              </a:rPr>
              <a:t>liklihood</a:t>
            </a:r>
            <a:endParaRPr lang="en-US" dirty="0" smtClean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[Meier, </a:t>
            </a:r>
            <a:r>
              <a:rPr lang="en-US" dirty="0" err="1" smtClean="0">
                <a:solidFill>
                  <a:prstClr val="black"/>
                </a:solidFill>
              </a:rPr>
              <a:t>Sha</a:t>
            </a:r>
            <a:r>
              <a:rPr lang="en-US" dirty="0" smtClean="0">
                <a:solidFill>
                  <a:prstClr val="black"/>
                </a:solidFill>
              </a:rPr>
              <a:t>, </a:t>
            </a:r>
            <a:r>
              <a:rPr lang="en-US" dirty="0" err="1" smtClean="0">
                <a:solidFill>
                  <a:prstClr val="black"/>
                </a:solidFill>
              </a:rPr>
              <a:t>Globerson</a:t>
            </a:r>
            <a:r>
              <a:rPr lang="en-US" dirty="0" smtClean="0">
                <a:solidFill>
                  <a:prstClr val="black"/>
                </a:solidFill>
              </a:rPr>
              <a:t>]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115</a:t>
            </a:fld>
            <a:endParaRPr lang="en-US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/>
          <a:srcRect t="53933" b="19101"/>
          <a:stretch>
            <a:fillRect/>
          </a:stretch>
        </p:blipFill>
        <p:spPr>
          <a:xfrm>
            <a:off x="2133600" y="1371600"/>
            <a:ext cx="3860800" cy="6096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2971800"/>
            <a:ext cx="3759200" cy="4191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4191000"/>
            <a:ext cx="4254500" cy="4191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4953000"/>
            <a:ext cx="2311400" cy="5334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7400" y="5810250"/>
            <a:ext cx="30226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15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Structured SVM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116</a:t>
            </a:fld>
            <a:endParaRPr lang="en-US"/>
          </a:p>
        </p:txBody>
      </p: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114793" y="1524000"/>
            <a:ext cx="8608467" cy="4213086"/>
            <a:chOff x="818522" y="3760182"/>
            <a:chExt cx="21521168" cy="1053271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777" y="5339878"/>
              <a:ext cx="6864858" cy="581710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1145524" y="3760182"/>
              <a:ext cx="10734135" cy="2154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Standard Approach, </a:t>
              </a:r>
              <a:r>
                <a:rPr lang="en-US" sz="2000" i="1" dirty="0">
                  <a:latin typeface="LM Roman 10 Regular"/>
                  <a:cs typeface="LM Roman 10 Regular"/>
                </a:rPr>
                <a:t>M=1</a:t>
              </a:r>
              <a:endParaRPr lang="en-US" sz="2000" dirty="0"/>
            </a:p>
            <a:p>
              <a:endParaRPr lang="en-US" sz="20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18522" y="3772882"/>
              <a:ext cx="9282038" cy="1000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Training SSVMs</a:t>
              </a:r>
              <a:endParaRPr lang="en-US" sz="2000" dirty="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1115074" y="5591607"/>
              <a:ext cx="11224616" cy="6703212"/>
              <a:chOff x="11827040" y="6298040"/>
              <a:chExt cx="11224616" cy="6703212"/>
            </a:xfrm>
          </p:grpSpPr>
          <p:pic>
            <p:nvPicPr>
              <p:cNvPr id="10" name="Picture 9" descr="ws_M1_3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22656" y="6298040"/>
                <a:ext cx="3429000" cy="3200400"/>
              </a:xfrm>
              <a:prstGeom prst="rect">
                <a:avLst/>
              </a:prstGeom>
            </p:spPr>
          </p:pic>
          <p:pic>
            <p:nvPicPr>
              <p:cNvPr id="11" name="Picture 10" descr="ws_M1_4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03874" y="9800852"/>
                <a:ext cx="3429000" cy="3200400"/>
              </a:xfrm>
              <a:prstGeom prst="rect">
                <a:avLst/>
              </a:prstGeom>
            </p:spPr>
          </p:pic>
          <p:pic>
            <p:nvPicPr>
              <p:cNvPr id="12" name="Picture 11" descr="ws_M1_5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913265" y="9800852"/>
                <a:ext cx="3429000" cy="3200400"/>
              </a:xfrm>
              <a:prstGeom prst="rect">
                <a:avLst/>
              </a:prstGeom>
            </p:spPr>
          </p:pic>
          <p:pic>
            <p:nvPicPr>
              <p:cNvPr id="13" name="Picture 12" descr="ws_M1_6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22656" y="9800852"/>
                <a:ext cx="3429000" cy="3200400"/>
              </a:xfrm>
              <a:prstGeom prst="rect">
                <a:avLst/>
              </a:prstGeom>
            </p:spPr>
          </p:pic>
          <p:grpSp>
            <p:nvGrpSpPr>
              <p:cNvPr id="14" name="Group 40"/>
              <p:cNvGrpSpPr/>
              <p:nvPr/>
            </p:nvGrpSpPr>
            <p:grpSpPr>
              <a:xfrm>
                <a:off x="12203874" y="6298040"/>
                <a:ext cx="7138391" cy="3200400"/>
                <a:chOff x="12203874" y="6298040"/>
                <a:chExt cx="7138391" cy="3200400"/>
              </a:xfrm>
            </p:grpSpPr>
            <p:pic>
              <p:nvPicPr>
                <p:cNvPr id="19" name="Picture 18" descr="ws_M1_1.pdf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203874" y="6298040"/>
                  <a:ext cx="3429000" cy="3200400"/>
                </a:xfrm>
                <a:prstGeom prst="rect">
                  <a:avLst/>
                </a:prstGeom>
              </p:spPr>
            </p:pic>
            <p:pic>
              <p:nvPicPr>
                <p:cNvPr id="20" name="Picture 19" descr="ws_M1_2.pdf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913265" y="6298040"/>
                  <a:ext cx="3429000" cy="3200400"/>
                </a:xfrm>
                <a:prstGeom prst="rect">
                  <a:avLst/>
                </a:prstGeom>
              </p:spPr>
            </p:pic>
            <p:cxnSp>
              <p:nvCxnSpPr>
                <p:cNvPr id="21" name="Straight Arrow Connector 20"/>
                <p:cNvCxnSpPr/>
                <p:nvPr/>
              </p:nvCxnSpPr>
              <p:spPr>
                <a:xfrm>
                  <a:off x="15536431" y="6806040"/>
                  <a:ext cx="473277" cy="0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prstDash val="solid"/>
                  <a:tailEnd type="stealth" w="lg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" name="Straight Arrow Connector 14"/>
              <p:cNvCxnSpPr/>
              <p:nvPr/>
            </p:nvCxnSpPr>
            <p:spPr>
              <a:xfrm>
                <a:off x="19232481" y="6806040"/>
                <a:ext cx="473277" cy="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prstDash val="solid"/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>
                <a:off x="15536431" y="10308852"/>
                <a:ext cx="473277" cy="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prstDash val="solid"/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19232481" y="10308852"/>
                <a:ext cx="473277" cy="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prstDash val="solid"/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>
                <a:off x="11827040" y="10308852"/>
                <a:ext cx="473277" cy="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prstDash val="solid"/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/>
            <p:cNvSpPr txBox="1"/>
            <p:nvPr/>
          </p:nvSpPr>
          <p:spPr>
            <a:xfrm>
              <a:off x="6246540" y="12523182"/>
              <a:ext cx="11430000" cy="1769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Exponential number of constraints. </a:t>
              </a:r>
              <a:br>
                <a:rPr lang="en-US" sz="2000" dirty="0" smtClean="0"/>
              </a:br>
              <a:r>
                <a:rPr lang="en-US" sz="2000" dirty="0" smtClean="0"/>
                <a:t>Cutting-Plane!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783239" y="6553200"/>
            <a:ext cx="3670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[Guzman-Rivera, </a:t>
            </a:r>
            <a:r>
              <a:rPr lang="en-US" sz="1400" dirty="0" err="1" smtClean="0"/>
              <a:t>Kohli</a:t>
            </a:r>
            <a:r>
              <a:rPr lang="en-US" sz="1400" dirty="0" smtClean="0"/>
              <a:t>, Batra, AISTATS12]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Structured SVM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Training of SSVM with Diverse M-Best Cutting Planes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117</a:t>
            </a:fld>
            <a:endParaRPr lang="en-US"/>
          </a:p>
        </p:txBody>
      </p:sp>
      <p:pic>
        <p:nvPicPr>
          <p:cNvPr id="6" name="Picture 5" descr="log_blns_cep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524000"/>
            <a:ext cx="5213879" cy="51167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5600" y="4049956"/>
            <a:ext cx="680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MAP</a:t>
            </a:r>
            <a:endParaRPr lang="en-US" sz="1800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rot="10800000" flipV="1">
            <a:off x="5486400" y="4278556"/>
            <a:ext cx="1219200" cy="60960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83635" y="5040556"/>
            <a:ext cx="1172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DivMBest</a:t>
            </a:r>
            <a:endParaRPr lang="en-US" sz="1800" dirty="0"/>
          </a:p>
        </p:txBody>
      </p:sp>
      <p:cxnSp>
        <p:nvCxnSpPr>
          <p:cNvPr id="11" name="Straight Arrow Connector 10"/>
          <p:cNvCxnSpPr>
            <a:stCxn id="10" idx="1"/>
          </p:cNvCxnSpPr>
          <p:nvPr/>
        </p:nvCxnSpPr>
        <p:spPr bwMode="auto">
          <a:xfrm rot="10800000" flipV="1">
            <a:off x="4267201" y="5225222"/>
            <a:ext cx="2116435" cy="50113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6200000">
            <a:off x="549736" y="3604383"/>
            <a:ext cx="2036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Training Objective</a:t>
            </a:r>
            <a:endParaRPr lang="en-US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1065229" y="5040556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Better</a:t>
            </a:r>
            <a:endParaRPr lang="en-US" sz="1400" dirty="0"/>
          </a:p>
        </p:txBody>
      </p:sp>
      <p:sp>
        <p:nvSpPr>
          <p:cNvPr id="15" name="Down Arrow 14"/>
          <p:cNvSpPr/>
          <p:nvPr/>
        </p:nvSpPr>
        <p:spPr bwMode="auto">
          <a:xfrm>
            <a:off x="1295400" y="2373556"/>
            <a:ext cx="152400" cy="266700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83239" y="6553200"/>
            <a:ext cx="3670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[Guzman-Rivera, </a:t>
            </a:r>
            <a:r>
              <a:rPr lang="en-US" sz="1400" dirty="0" err="1" smtClean="0"/>
              <a:t>Kohli</a:t>
            </a:r>
            <a:r>
              <a:rPr lang="en-US" sz="1400" dirty="0" smtClean="0"/>
              <a:t>, Batra, AISTATS12]</a:t>
            </a:r>
          </a:p>
        </p:txBody>
      </p:sp>
    </p:spTree>
    <p:extLst>
      <p:ext uri="{BB962C8B-B14F-4D97-AF65-F5344CB8AC3E}">
        <p14:creationId xmlns:p14="http://schemas.microsoft.com/office/powerpoint/2010/main" val="141129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Translation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534400" cy="5257800"/>
          </a:xfrm>
        </p:spPr>
        <p:txBody>
          <a:bodyPr/>
          <a:lstStyle/>
          <a:p>
            <a:pPr marL="0" lvl="0" indent="0">
              <a:spcBef>
                <a:spcPct val="0"/>
              </a:spcBef>
              <a:buNone/>
            </a:pPr>
            <a:r>
              <a:rPr lang="en-US" sz="2800" b="1" kern="1200" dirty="0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Input: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sz="2000" kern="1200" dirty="0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Die </a:t>
            </a:r>
            <a:r>
              <a:rPr lang="en-US" sz="2000" kern="1200" dirty="0" err="1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Regierung</a:t>
            </a:r>
            <a:r>
              <a:rPr lang="en-US" sz="2000" kern="1200" dirty="0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 will die </a:t>
            </a:r>
            <a:r>
              <a:rPr lang="en-US" sz="2000" kern="1200" dirty="0" err="1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Folter</a:t>
            </a:r>
            <a:r>
              <a:rPr lang="en-US" sz="2000" kern="1200" dirty="0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 von “</a:t>
            </a:r>
            <a:r>
              <a:rPr lang="en-US" sz="2000" kern="1200" dirty="0" err="1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Hexen</a:t>
            </a:r>
            <a:r>
              <a:rPr lang="en-US" sz="2000" kern="1200" dirty="0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” </a:t>
            </a:r>
            <a:r>
              <a:rPr lang="en-US" sz="2000" kern="1200" dirty="0" err="1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unterbinden</a:t>
            </a:r>
            <a:r>
              <a:rPr lang="en-US" sz="2000" kern="1200" dirty="0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 und gab </a:t>
            </a:r>
            <a:r>
              <a:rPr lang="en-US" sz="2000" kern="1200" dirty="0" err="1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eine</a:t>
            </a:r>
            <a:r>
              <a:rPr lang="en-US" sz="2000" kern="1200" dirty="0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 </a:t>
            </a:r>
            <a:r>
              <a:rPr lang="en-US" sz="2000" kern="1200" dirty="0" err="1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Broschüre</a:t>
            </a:r>
            <a:r>
              <a:rPr lang="en-US" sz="2000" kern="1200" dirty="0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 </a:t>
            </a:r>
            <a:r>
              <a:rPr lang="en-US" sz="2000" kern="1200" dirty="0" err="1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heraus</a:t>
            </a:r>
            <a:endParaRPr lang="en-US" sz="2000" kern="1200" dirty="0" smtClean="0">
              <a:solidFill>
                <a:srgbClr val="000000"/>
              </a:solidFill>
              <a:latin typeface="Gill Sans"/>
              <a:ea typeface="TIMES-ROMAN"/>
              <a:cs typeface="Gill Sans"/>
            </a:endParaRPr>
          </a:p>
          <a:p>
            <a:pPr marL="0" lvl="0" indent="0">
              <a:spcBef>
                <a:spcPct val="0"/>
              </a:spcBef>
              <a:buNone/>
            </a:pPr>
            <a:endParaRPr lang="en-US" kern="1200" dirty="0" smtClean="0">
              <a:solidFill>
                <a:srgbClr val="000000"/>
              </a:solidFill>
              <a:latin typeface="Gill Sans"/>
              <a:ea typeface="TIMES-ROMAN"/>
              <a:cs typeface="Gill Sans"/>
            </a:endParaRPr>
          </a:p>
          <a:p>
            <a:pPr marL="0" lvl="0" indent="0">
              <a:spcBef>
                <a:spcPct val="0"/>
              </a:spcBef>
              <a:buNone/>
            </a:pPr>
            <a:endParaRPr lang="en-US" kern="1200" dirty="0" smtClean="0">
              <a:solidFill>
                <a:srgbClr val="000000"/>
              </a:solidFill>
              <a:latin typeface="Gill Sans"/>
              <a:ea typeface="TIMES-ROMAN"/>
              <a:cs typeface="Gill Sans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sz="2800" b="1" kern="1200" dirty="0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5-Best Translations: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sz="2000" kern="1200" dirty="0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The government wants the torture of ‘witch’ and gave out a booklet  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sz="2000" kern="1200" dirty="0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The government wants the torture of “witch” and gave out a booklet  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sz="2000" kern="1200" dirty="0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The government wants the torture of ‘witch’ and gave out a brochure  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sz="2000" kern="1200" dirty="0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The government wants the torture of ‘witch’ and gave out a leaflet  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sz="2000" kern="1200" dirty="0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The government wants the torture of “witch” and gave out a brochure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118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90199" y="6553200"/>
            <a:ext cx="4056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 err="1" smtClean="0"/>
              <a:t>Gimpel</a:t>
            </a:r>
            <a:r>
              <a:rPr lang="en-US" sz="1400" dirty="0" smtClean="0"/>
              <a:t>, Batra, Dyer, </a:t>
            </a:r>
            <a:r>
              <a:rPr lang="en-US" sz="1400" dirty="0" err="1" smtClean="0"/>
              <a:t>Shakhnarovich</a:t>
            </a:r>
            <a:r>
              <a:rPr lang="en-US" sz="1400" dirty="0" smtClean="0"/>
              <a:t>, EMNLP13]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Translation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534400" cy="5257800"/>
          </a:xfrm>
        </p:spPr>
        <p:txBody>
          <a:bodyPr/>
          <a:lstStyle/>
          <a:p>
            <a:pPr marL="0" lvl="0" indent="0">
              <a:spcBef>
                <a:spcPct val="0"/>
              </a:spcBef>
              <a:buNone/>
            </a:pPr>
            <a:r>
              <a:rPr lang="en-US" sz="2800" b="1" kern="1200" dirty="0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Input: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sz="2000" kern="1200" dirty="0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Die </a:t>
            </a:r>
            <a:r>
              <a:rPr lang="en-US" sz="2000" kern="1200" dirty="0" err="1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Regierung</a:t>
            </a:r>
            <a:r>
              <a:rPr lang="en-US" sz="2000" kern="1200" dirty="0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 will die </a:t>
            </a:r>
            <a:r>
              <a:rPr lang="en-US" sz="2000" kern="1200" dirty="0" err="1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Folter</a:t>
            </a:r>
            <a:r>
              <a:rPr lang="en-US" sz="2000" kern="1200" dirty="0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 von “</a:t>
            </a:r>
            <a:r>
              <a:rPr lang="en-US" sz="2000" kern="1200" dirty="0" err="1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Hexen</a:t>
            </a:r>
            <a:r>
              <a:rPr lang="en-US" sz="2000" kern="1200" dirty="0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” </a:t>
            </a:r>
            <a:r>
              <a:rPr lang="en-US" sz="2000" kern="1200" dirty="0" err="1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unterbinden</a:t>
            </a:r>
            <a:r>
              <a:rPr lang="en-US" sz="2000" kern="1200" dirty="0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 und gab </a:t>
            </a:r>
            <a:r>
              <a:rPr lang="en-US" sz="2000" kern="1200" dirty="0" err="1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eine</a:t>
            </a:r>
            <a:r>
              <a:rPr lang="en-US" sz="2000" kern="1200" dirty="0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 </a:t>
            </a:r>
            <a:r>
              <a:rPr lang="en-US" sz="2000" kern="1200" dirty="0" err="1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Broschüre</a:t>
            </a:r>
            <a:r>
              <a:rPr lang="en-US" sz="2000" kern="1200" dirty="0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 </a:t>
            </a:r>
            <a:r>
              <a:rPr lang="en-US" sz="2000" kern="1200" dirty="0" err="1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heraus</a:t>
            </a:r>
            <a:endParaRPr lang="en-US" sz="2000" kern="1200" dirty="0" smtClean="0">
              <a:solidFill>
                <a:srgbClr val="000000"/>
              </a:solidFill>
              <a:latin typeface="Gill Sans"/>
              <a:ea typeface="TIMES-ROMAN"/>
              <a:cs typeface="Gill Sans"/>
            </a:endParaRPr>
          </a:p>
          <a:p>
            <a:pPr marL="0" lvl="0" indent="0">
              <a:spcBef>
                <a:spcPct val="0"/>
              </a:spcBef>
              <a:buNone/>
            </a:pPr>
            <a:endParaRPr lang="en-US" kern="1200" dirty="0" smtClean="0">
              <a:solidFill>
                <a:srgbClr val="000000"/>
              </a:solidFill>
              <a:latin typeface="Gill Sans"/>
              <a:ea typeface="TIMES-ROMAN"/>
              <a:cs typeface="Gill Sans"/>
            </a:endParaRPr>
          </a:p>
          <a:p>
            <a:pPr marL="0" lvl="0" indent="0">
              <a:spcBef>
                <a:spcPct val="0"/>
              </a:spcBef>
              <a:buNone/>
            </a:pPr>
            <a:endParaRPr lang="en-US" kern="1200" dirty="0" smtClean="0">
              <a:solidFill>
                <a:srgbClr val="000000"/>
              </a:solidFill>
              <a:latin typeface="Gill Sans"/>
              <a:ea typeface="TIMES-ROMAN"/>
              <a:cs typeface="Gill Sans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sz="2800" b="1" dirty="0" smtClean="0">
                <a:solidFill>
                  <a:srgbClr val="0000FF"/>
                </a:solidFill>
                <a:latin typeface="Gill Sans"/>
                <a:cs typeface="Gill Sans"/>
              </a:rPr>
              <a:t>Diverse </a:t>
            </a:r>
            <a:r>
              <a:rPr lang="en-US" sz="2800" b="1" kern="1200" dirty="0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5-Best Translations: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sz="2000" kern="1200" dirty="0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The government wants the torture of ‘witch’ and gave out a booklet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sz="2000" kern="1200" dirty="0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The government wants </a:t>
            </a:r>
            <a:r>
              <a:rPr lang="en-US" sz="2000" kern="1200" dirty="0" smtClean="0">
                <a:solidFill>
                  <a:schemeClr val="accent1"/>
                </a:solidFill>
                <a:latin typeface="Gill Sans"/>
                <a:ea typeface="TIMES-ROMAN"/>
                <a:cs typeface="Gill Sans"/>
              </a:rPr>
              <a:t>to stop</a:t>
            </a:r>
            <a:r>
              <a:rPr lang="en-US" sz="2000" kern="1200" dirty="0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 torture of “witch” and issued a leaflet issued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sz="2000" kern="1200" dirty="0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The government wants to </a:t>
            </a:r>
            <a:r>
              <a:rPr lang="en-US" sz="2000" kern="1200" dirty="0" smtClean="0">
                <a:solidFill>
                  <a:srgbClr val="4F81BD"/>
                </a:solidFill>
                <a:latin typeface="Gill Sans"/>
                <a:ea typeface="TIMES-ROMAN"/>
                <a:cs typeface="Gill Sans"/>
              </a:rPr>
              <a:t>“stop the torture of”</a:t>
            </a:r>
            <a:r>
              <a:rPr lang="en-US" sz="2000" kern="1200" dirty="0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 witches and gave out a brochure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sz="2000" kern="1200" dirty="0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The government intends to the torture of “witchcraft” and were issued a leaflet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sz="2000" kern="1200" dirty="0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The government is </a:t>
            </a:r>
            <a:r>
              <a:rPr lang="en-US" sz="2000" kern="1200" dirty="0" smtClean="0">
                <a:solidFill>
                  <a:srgbClr val="4F81BD"/>
                </a:solidFill>
                <a:latin typeface="Gill Sans"/>
                <a:ea typeface="TIMES-ROMAN"/>
                <a:cs typeface="Gill Sans"/>
              </a:rPr>
              <a:t>the torture of “witches” stamp out</a:t>
            </a:r>
            <a:r>
              <a:rPr lang="en-US" sz="2000" kern="1200" dirty="0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 and gave a brochure</a:t>
            </a:r>
          </a:p>
          <a:p>
            <a:pPr marL="0" lvl="0" indent="0">
              <a:spcBef>
                <a:spcPct val="0"/>
              </a:spcBef>
              <a:buNone/>
            </a:pPr>
            <a:endParaRPr lang="en-US" sz="2000" kern="1200" dirty="0" smtClean="0">
              <a:solidFill>
                <a:srgbClr val="000000"/>
              </a:solidFill>
              <a:latin typeface="Gill Sans"/>
              <a:ea typeface="TIMES-ROMAN"/>
              <a:cs typeface="Gill San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119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90199" y="6553200"/>
            <a:ext cx="4056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 err="1" smtClean="0"/>
              <a:t>Gimpel</a:t>
            </a:r>
            <a:r>
              <a:rPr lang="en-US" sz="1400" dirty="0" smtClean="0"/>
              <a:t>, Batra, Dyer, </a:t>
            </a:r>
            <a:r>
              <a:rPr lang="en-US" sz="1400" dirty="0" err="1" smtClean="0"/>
              <a:t>Shakhnarovich</a:t>
            </a:r>
            <a:r>
              <a:rPr lang="en-US" sz="1400" dirty="0" smtClean="0"/>
              <a:t>, EMNLP13]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43000"/>
            <a:ext cx="9144000" cy="685800"/>
          </a:xfrm>
        </p:spPr>
        <p:txBody>
          <a:bodyPr/>
          <a:lstStyle/>
          <a:p>
            <a:r>
              <a:rPr lang="en-US" dirty="0" smtClean="0"/>
              <a:t>“</a:t>
            </a:r>
            <a:r>
              <a:rPr lang="en-US" dirty="0"/>
              <a:t>I saw her </a:t>
            </a:r>
            <a:r>
              <a:rPr lang="en-US" dirty="0" smtClean="0"/>
              <a:t>duck with a telescope…”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2200"/>
            <a:ext cx="2237874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506" y="2362200"/>
            <a:ext cx="3227294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625" y="2362200"/>
            <a:ext cx="3632375" cy="2743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01001" y="6578469"/>
            <a:ext cx="20238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Image Credit: Liang Huang</a:t>
            </a:r>
            <a:endParaRPr lang="en-US" dirty="0">
              <a:solidFill>
                <a:srgbClr val="A6A6A6"/>
              </a:solidFill>
            </a:endParaRPr>
          </a:p>
        </p:txBody>
      </p:sp>
      <p:cxnSp>
        <p:nvCxnSpPr>
          <p:cNvPr id="11" name="Straight Arrow Connector 10"/>
          <p:cNvCxnSpPr>
            <a:stCxn id="8" idx="2"/>
          </p:cNvCxnSpPr>
          <p:nvPr/>
        </p:nvCxnSpPr>
        <p:spPr bwMode="auto">
          <a:xfrm flipH="1">
            <a:off x="457200" y="5105400"/>
            <a:ext cx="661737" cy="1066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2"/>
          </p:cNvCxnSpPr>
          <p:nvPr/>
        </p:nvCxnSpPr>
        <p:spPr bwMode="auto">
          <a:xfrm>
            <a:off x="1118937" y="5105400"/>
            <a:ext cx="557463" cy="1066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 flipH="1">
            <a:off x="3657600" y="5105400"/>
            <a:ext cx="661737" cy="1066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>
            <a:off x="4319337" y="5105400"/>
            <a:ext cx="557463" cy="1066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 flipH="1">
            <a:off x="7010400" y="5105400"/>
            <a:ext cx="661737" cy="1066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>
            <a:off x="7672137" y="5105400"/>
            <a:ext cx="557463" cy="1066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 smtClean="0"/>
              <a:t>Linguistic Ambiguity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433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Translation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534400" cy="5257800"/>
          </a:xfrm>
        </p:spPr>
        <p:txBody>
          <a:bodyPr/>
          <a:lstStyle/>
          <a:p>
            <a:pPr marL="0" lvl="0" indent="0">
              <a:spcBef>
                <a:spcPct val="0"/>
              </a:spcBef>
              <a:buNone/>
            </a:pPr>
            <a:r>
              <a:rPr lang="en-US" sz="2800" b="1" kern="1200" dirty="0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Input: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sz="2000" kern="1200" dirty="0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Die </a:t>
            </a:r>
            <a:r>
              <a:rPr lang="en-US" sz="2000" kern="1200" dirty="0" err="1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Regierung</a:t>
            </a:r>
            <a:r>
              <a:rPr lang="en-US" sz="2000" kern="1200" dirty="0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 will die </a:t>
            </a:r>
            <a:r>
              <a:rPr lang="en-US" sz="2000" kern="1200" dirty="0" err="1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Folter</a:t>
            </a:r>
            <a:r>
              <a:rPr lang="en-US" sz="2000" kern="1200" dirty="0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 von “</a:t>
            </a:r>
            <a:r>
              <a:rPr lang="en-US" sz="2000" kern="1200" dirty="0" err="1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Hexen</a:t>
            </a:r>
            <a:r>
              <a:rPr lang="en-US" sz="2000" kern="1200" dirty="0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” </a:t>
            </a:r>
            <a:r>
              <a:rPr lang="en-US" sz="2000" kern="1200" dirty="0" err="1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unterbinden</a:t>
            </a:r>
            <a:r>
              <a:rPr lang="en-US" sz="2000" kern="1200" dirty="0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 und gab </a:t>
            </a:r>
            <a:r>
              <a:rPr lang="en-US" sz="2000" kern="1200" dirty="0" err="1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eine</a:t>
            </a:r>
            <a:r>
              <a:rPr lang="en-US" sz="2000" kern="1200" dirty="0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 </a:t>
            </a:r>
            <a:r>
              <a:rPr lang="en-US" sz="2000" kern="1200" dirty="0" err="1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Broschüre</a:t>
            </a:r>
            <a:r>
              <a:rPr lang="en-US" sz="2000" kern="1200" dirty="0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 </a:t>
            </a:r>
            <a:r>
              <a:rPr lang="en-US" sz="2000" kern="1200" dirty="0" err="1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heraus</a:t>
            </a:r>
            <a:endParaRPr lang="en-US" sz="2000" kern="1200" dirty="0" smtClean="0">
              <a:solidFill>
                <a:srgbClr val="000000"/>
              </a:solidFill>
              <a:latin typeface="Gill Sans"/>
              <a:ea typeface="TIMES-ROMAN"/>
              <a:cs typeface="Gill Sans"/>
            </a:endParaRPr>
          </a:p>
          <a:p>
            <a:pPr marL="0" lvl="0" indent="0">
              <a:spcBef>
                <a:spcPct val="0"/>
              </a:spcBef>
              <a:buNone/>
            </a:pPr>
            <a:endParaRPr lang="en-US" kern="1200" dirty="0" smtClean="0">
              <a:solidFill>
                <a:srgbClr val="000000"/>
              </a:solidFill>
              <a:latin typeface="Gill Sans"/>
              <a:ea typeface="TIMES-ROMAN"/>
              <a:cs typeface="Gill Sans"/>
            </a:endParaRPr>
          </a:p>
          <a:p>
            <a:pPr marL="0" lvl="0" indent="0">
              <a:spcBef>
                <a:spcPct val="0"/>
              </a:spcBef>
              <a:buNone/>
            </a:pPr>
            <a:endParaRPr lang="en-US" kern="1200" dirty="0" smtClean="0">
              <a:solidFill>
                <a:srgbClr val="000000"/>
              </a:solidFill>
              <a:latin typeface="Gill Sans"/>
              <a:ea typeface="TIMES-ROMAN"/>
              <a:cs typeface="Gill Sans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sz="2800" b="1" dirty="0" smtClean="0">
                <a:solidFill>
                  <a:srgbClr val="0000FF"/>
                </a:solidFill>
                <a:latin typeface="Gill Sans"/>
                <a:cs typeface="Gill Sans"/>
              </a:rPr>
              <a:t>Diverse </a:t>
            </a:r>
            <a:r>
              <a:rPr lang="en-US" sz="2800" b="1" kern="1200" dirty="0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5-Best Translations: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sz="2000" kern="1200" dirty="0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The government wants the torture of ‘witch’ and gave out a booklet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sz="2000" kern="1200" dirty="0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The government wants </a:t>
            </a:r>
            <a:r>
              <a:rPr lang="en-US" sz="2000" kern="1200" dirty="0" smtClean="0">
                <a:solidFill>
                  <a:schemeClr val="accent1"/>
                </a:solidFill>
                <a:latin typeface="Gill Sans"/>
                <a:ea typeface="TIMES-ROMAN"/>
                <a:cs typeface="Gill Sans"/>
              </a:rPr>
              <a:t>to stop</a:t>
            </a:r>
            <a:r>
              <a:rPr lang="en-US" sz="2000" kern="1200" dirty="0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 torture of “witch” and issued a leaflet issued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sz="2000" kern="1200" dirty="0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The government wants to </a:t>
            </a:r>
            <a:r>
              <a:rPr lang="en-US" sz="2000" kern="1200" dirty="0" smtClean="0">
                <a:solidFill>
                  <a:srgbClr val="4F81BD"/>
                </a:solidFill>
                <a:latin typeface="Gill Sans"/>
                <a:ea typeface="TIMES-ROMAN"/>
                <a:cs typeface="Gill Sans"/>
              </a:rPr>
              <a:t>“stop the torture of”</a:t>
            </a:r>
            <a:r>
              <a:rPr lang="en-US" sz="2000" kern="1200" dirty="0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 witches and gave out a brochure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sz="2000" kern="1200" dirty="0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The government intends to the torture of “witchcraft” and were issued a leaflet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sz="2000" kern="1200" dirty="0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The government is </a:t>
            </a:r>
            <a:r>
              <a:rPr lang="en-US" sz="2000" kern="1200" dirty="0" smtClean="0">
                <a:solidFill>
                  <a:srgbClr val="4F81BD"/>
                </a:solidFill>
                <a:latin typeface="Gill Sans"/>
                <a:ea typeface="TIMES-ROMAN"/>
                <a:cs typeface="Gill Sans"/>
              </a:rPr>
              <a:t>the torture of “witches” stamp out</a:t>
            </a:r>
            <a:r>
              <a:rPr lang="en-US" sz="2000" kern="1200" dirty="0" smtClean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 and gave a brochure</a:t>
            </a:r>
          </a:p>
          <a:p>
            <a:pPr marL="0" lvl="0" indent="0">
              <a:spcBef>
                <a:spcPct val="0"/>
              </a:spcBef>
              <a:buNone/>
            </a:pPr>
            <a:endParaRPr lang="en-US" sz="2000" kern="1200" dirty="0" smtClean="0">
              <a:solidFill>
                <a:srgbClr val="000000"/>
              </a:solidFill>
              <a:latin typeface="Gill Sans"/>
              <a:ea typeface="TIMES-ROMAN"/>
              <a:cs typeface="Gill Sans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sz="2800" b="1" kern="1200" dirty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Correct Translation: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sz="2000" kern="1200" dirty="0">
                <a:solidFill>
                  <a:srgbClr val="000000"/>
                </a:solidFill>
                <a:latin typeface="Gill Sans"/>
                <a:ea typeface="TIMES-ROMAN"/>
                <a:cs typeface="Gill Sans"/>
              </a:rPr>
              <a:t>The government wants to limit the torture of “witches,” a brochure was released</a:t>
            </a:r>
          </a:p>
          <a:p>
            <a:pPr marL="0" lvl="0" indent="0">
              <a:spcBef>
                <a:spcPct val="0"/>
              </a:spcBef>
              <a:buNone/>
            </a:pPr>
            <a:endParaRPr lang="en-US" sz="2000" kern="1200" dirty="0" smtClean="0">
              <a:solidFill>
                <a:srgbClr val="000000"/>
              </a:solidFill>
              <a:latin typeface="Gill Sans"/>
              <a:ea typeface="TIMES-ROMAN"/>
              <a:cs typeface="Gill San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120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90199" y="6553200"/>
            <a:ext cx="4056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 err="1" smtClean="0"/>
              <a:t>Gimpel</a:t>
            </a:r>
            <a:r>
              <a:rPr lang="en-US" sz="1400" dirty="0" smtClean="0"/>
              <a:t>, Batra, Dyer, </a:t>
            </a:r>
            <a:r>
              <a:rPr lang="en-US" sz="1400" dirty="0" err="1" smtClean="0"/>
              <a:t>Shakhnarovich</a:t>
            </a:r>
            <a:r>
              <a:rPr lang="en-US" sz="1400" dirty="0" smtClean="0"/>
              <a:t>, EMNLP13]</a:t>
            </a:r>
          </a:p>
        </p:txBody>
      </p:sp>
    </p:spTree>
    <p:extLst>
      <p:ext uri="{BB962C8B-B14F-4D97-AF65-F5344CB8AC3E}">
        <p14:creationId xmlns:p14="http://schemas.microsoft.com/office/powerpoint/2010/main" val="3010011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Arabic-English </a:t>
            </a:r>
            <a:r>
              <a:rPr lang="en-US" dirty="0" err="1" smtClean="0"/>
              <a:t>Reranking</a:t>
            </a:r>
            <a:r>
              <a:rPr lang="en-US" dirty="0" smtClean="0"/>
              <a:t> Results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8466714"/>
              </p:ext>
            </p:extLst>
          </p:nvPr>
        </p:nvGraphicFramePr>
        <p:xfrm>
          <a:off x="762000" y="1066800"/>
          <a:ext cx="8229600" cy="55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 bwMode="auto">
          <a:xfrm>
            <a:off x="1676400" y="3785616"/>
            <a:ext cx="381000" cy="78638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2495490"/>
            <a:ext cx="764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 dirty="0" smtClean="0">
                <a:latin typeface="Gill Sans"/>
                <a:cs typeface="Gill Sans"/>
              </a:rPr>
              <a:t>BLEU</a:t>
            </a:r>
            <a:endParaRPr lang="en-US" sz="2000" i="0" dirty="0">
              <a:latin typeface="Gill Sans"/>
              <a:cs typeface="Gill San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469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"/>
        </p:bldSub>
      </p:bldGraphic>
      <p:bldP spid="6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models are wrong</a:t>
            </a:r>
          </a:p>
          <a:p>
            <a:endParaRPr lang="en-US" dirty="0" smtClean="0"/>
          </a:p>
          <a:p>
            <a:r>
              <a:rPr lang="en-US" dirty="0" smtClean="0"/>
              <a:t>Some beliefs are useful</a:t>
            </a:r>
          </a:p>
          <a:p>
            <a:endParaRPr lang="en-US" dirty="0" smtClean="0"/>
          </a:p>
          <a:p>
            <a:r>
              <a:rPr lang="en-US" dirty="0"/>
              <a:t>Focus on optimization error is unhelpful</a:t>
            </a:r>
          </a:p>
          <a:p>
            <a:pPr lvl="1"/>
            <a:r>
              <a:rPr lang="en-US" dirty="0"/>
              <a:t>The goal is low generalization error</a:t>
            </a:r>
          </a:p>
          <a:p>
            <a:endParaRPr lang="en-US" dirty="0" smtClean="0"/>
          </a:p>
          <a:p>
            <a:r>
              <a:rPr lang="en-US" dirty="0" smtClean="0"/>
              <a:t>Diverse Multiple Solutions</a:t>
            </a:r>
          </a:p>
          <a:p>
            <a:pPr lvl="1"/>
            <a:r>
              <a:rPr lang="en-US" dirty="0" smtClean="0"/>
              <a:t>A way to get useful beliefs out.</a:t>
            </a:r>
          </a:p>
          <a:p>
            <a:endParaRPr lang="en-US" dirty="0" smtClean="0"/>
          </a:p>
          <a:p>
            <a:r>
              <a:rPr lang="en-US" dirty="0" err="1" smtClean="0"/>
              <a:t>DivMBest</a:t>
            </a:r>
            <a:r>
              <a:rPr lang="en-US" dirty="0" smtClean="0"/>
              <a:t> + </a:t>
            </a:r>
            <a:br>
              <a:rPr lang="en-US" dirty="0" smtClean="0"/>
            </a:br>
            <a:r>
              <a:rPr lang="en-US" dirty="0" smtClean="0"/>
              <a:t>MBR / </a:t>
            </a:r>
            <a:r>
              <a:rPr lang="en-US" dirty="0" err="1" smtClean="0"/>
              <a:t>Reranking</a:t>
            </a:r>
            <a:r>
              <a:rPr lang="en-US" dirty="0" smtClean="0"/>
              <a:t> / Active-Learning / Faster Training</a:t>
            </a:r>
          </a:p>
          <a:p>
            <a:pPr lvl="1"/>
            <a:r>
              <a:rPr lang="en-US" dirty="0" smtClean="0"/>
              <a:t>Big impact on many applications!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800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What does my model </a:t>
            </a:r>
            <a:r>
              <a:rPr lang="en-US" i="1" dirty="0" smtClean="0">
                <a:solidFill>
                  <a:prstClr val="black"/>
                </a:solidFill>
              </a:rPr>
              <a:t>believe</a:t>
            </a:r>
            <a:r>
              <a:rPr lang="en-US" dirty="0" smtClean="0">
                <a:solidFill>
                  <a:prstClr val="black"/>
                </a:solidFill>
              </a:rPr>
              <a:t>?</a:t>
            </a:r>
          </a:p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1">
              <a:buNone/>
            </a:pPr>
            <a:endParaRPr lang="en-US" dirty="0" smtClean="0">
              <a:solidFill>
                <a:prstClr val="black"/>
              </a:solidFill>
            </a:endParaRPr>
          </a:p>
          <a:p>
            <a:pPr lvl="1"/>
            <a:endParaRPr lang="en-US" dirty="0" smtClean="0">
              <a:solidFill>
                <a:prstClr val="black"/>
              </a:solidFill>
            </a:endParaRPr>
          </a:p>
          <a:p>
            <a:pPr lvl="1"/>
            <a:endParaRPr lang="en-US" dirty="0" smtClean="0">
              <a:solidFill>
                <a:prstClr val="black"/>
              </a:solidFill>
            </a:endParaRPr>
          </a:p>
          <a:p>
            <a:pPr lvl="1"/>
            <a:endParaRPr lang="en-US" dirty="0" smtClean="0">
              <a:solidFill>
                <a:prstClr val="black"/>
              </a:solidFill>
            </a:endParaRPr>
          </a:p>
          <a:p>
            <a:pPr lvl="1"/>
            <a:endParaRPr lang="en-US" dirty="0" smtClean="0">
              <a:solidFill>
                <a:prstClr val="black"/>
              </a:solidFill>
            </a:endParaRPr>
          </a:p>
          <a:p>
            <a:pPr lvl="2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123</a:t>
            </a:fld>
            <a:endParaRPr lang="en-US"/>
          </a:p>
        </p:txBody>
      </p:sp>
      <p:grpSp>
        <p:nvGrpSpPr>
          <p:cNvPr id="6" name="Group 102"/>
          <p:cNvGrpSpPr/>
          <p:nvPr/>
        </p:nvGrpSpPr>
        <p:grpSpPr>
          <a:xfrm>
            <a:off x="1219200" y="3364168"/>
            <a:ext cx="6324600" cy="1207832"/>
            <a:chOff x="152400" y="4724400"/>
            <a:chExt cx="7620000" cy="1512632"/>
          </a:xfrm>
        </p:grpSpPr>
        <p:grpSp>
          <p:nvGrpSpPr>
            <p:cNvPr id="7" name="Group 89"/>
            <p:cNvGrpSpPr/>
            <p:nvPr/>
          </p:nvGrpSpPr>
          <p:grpSpPr>
            <a:xfrm>
              <a:off x="152400" y="4724401"/>
              <a:ext cx="3733800" cy="1371600"/>
              <a:chOff x="2209800" y="5219217"/>
              <a:chExt cx="2001520" cy="876783"/>
            </a:xfrm>
          </p:grpSpPr>
          <p:sp>
            <p:nvSpPr>
              <p:cNvPr id="38" name="Freeform 3"/>
              <p:cNvSpPr>
                <a:spLocks/>
              </p:cNvSpPr>
              <p:nvPr/>
            </p:nvSpPr>
            <p:spPr bwMode="auto">
              <a:xfrm>
                <a:off x="2209800" y="5219217"/>
                <a:ext cx="1990919" cy="876783"/>
              </a:xfrm>
              <a:custGeom>
                <a:avLst/>
                <a:gdLst/>
                <a:ahLst/>
                <a:cxnLst>
                  <a:cxn ang="0">
                    <a:pos x="0" y="15117"/>
                  </a:cxn>
                  <a:cxn ang="0">
                    <a:pos x="1837" y="13410"/>
                  </a:cxn>
                  <a:cxn ang="0">
                    <a:pos x="4022" y="15117"/>
                  </a:cxn>
                  <a:cxn ang="0">
                    <a:pos x="7001" y="8065"/>
                  </a:cxn>
                  <a:cxn ang="0">
                    <a:pos x="10229" y="14078"/>
                  </a:cxn>
                  <a:cxn ang="0">
                    <a:pos x="12116" y="717"/>
                  </a:cxn>
                  <a:cxn ang="0">
                    <a:pos x="13308" y="11777"/>
                  </a:cxn>
                  <a:cxn ang="0">
                    <a:pos x="15393" y="4503"/>
                  </a:cxn>
                  <a:cxn ang="0">
                    <a:pos x="19912" y="13410"/>
                  </a:cxn>
                  <a:cxn ang="0">
                    <a:pos x="21600" y="11777"/>
                  </a:cxn>
                </a:cxnLst>
                <a:rect l="0" t="0" r="r" b="b"/>
                <a:pathLst>
                  <a:path w="21600" h="15283">
                    <a:moveTo>
                      <a:pt x="0" y="15117"/>
                    </a:moveTo>
                    <a:cubicBezTo>
                      <a:pt x="0" y="15117"/>
                      <a:pt x="298" y="12148"/>
                      <a:pt x="1837" y="13410"/>
                    </a:cubicBezTo>
                    <a:cubicBezTo>
                      <a:pt x="3831" y="15045"/>
                      <a:pt x="3228" y="14820"/>
                      <a:pt x="4022" y="15117"/>
                    </a:cubicBezTo>
                    <a:cubicBezTo>
                      <a:pt x="5062" y="15506"/>
                      <a:pt x="5792" y="-771"/>
                      <a:pt x="7001" y="8065"/>
                    </a:cubicBezTo>
                    <a:cubicBezTo>
                      <a:pt x="7448" y="11331"/>
                      <a:pt x="9881" y="18012"/>
                      <a:pt x="10229" y="14078"/>
                    </a:cubicBezTo>
                    <a:cubicBezTo>
                      <a:pt x="10577" y="10144"/>
                      <a:pt x="11123" y="-3217"/>
                      <a:pt x="12116" y="717"/>
                    </a:cubicBezTo>
                    <a:cubicBezTo>
                      <a:pt x="13109" y="4651"/>
                      <a:pt x="12414" y="18383"/>
                      <a:pt x="13308" y="11777"/>
                    </a:cubicBezTo>
                    <a:cubicBezTo>
                      <a:pt x="14201" y="5171"/>
                      <a:pt x="14698" y="1905"/>
                      <a:pt x="15393" y="4503"/>
                    </a:cubicBezTo>
                    <a:cubicBezTo>
                      <a:pt x="16088" y="7101"/>
                      <a:pt x="15820" y="15041"/>
                      <a:pt x="19912" y="13410"/>
                    </a:cubicBezTo>
                    <a:cubicBezTo>
                      <a:pt x="20657" y="13113"/>
                      <a:pt x="21600" y="11777"/>
                      <a:pt x="21600" y="11777"/>
                    </a:cubicBezTo>
                  </a:path>
                </a:pathLst>
              </a:cu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 bwMode="auto">
              <a:xfrm>
                <a:off x="3886200" y="5807009"/>
                <a:ext cx="325120" cy="288991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pic>
          <p:nvPicPr>
            <p:cNvPr id="33" name="Picture 32" descr="latex-image-1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62400" y="5334000"/>
              <a:ext cx="342900" cy="228600"/>
            </a:xfrm>
            <a:prstGeom prst="rect">
              <a:avLst/>
            </a:prstGeom>
          </p:spPr>
        </p:pic>
        <p:grpSp>
          <p:nvGrpSpPr>
            <p:cNvPr id="8" name="Group 101"/>
            <p:cNvGrpSpPr/>
            <p:nvPr/>
          </p:nvGrpSpPr>
          <p:grpSpPr>
            <a:xfrm>
              <a:off x="5105400" y="4724400"/>
              <a:ext cx="2667000" cy="1512632"/>
              <a:chOff x="5105400" y="4724400"/>
              <a:chExt cx="2667000" cy="1512632"/>
            </a:xfrm>
          </p:grpSpPr>
          <p:sp>
            <p:nvSpPr>
              <p:cNvPr id="35" name="Freeform 34"/>
              <p:cNvSpPr/>
              <p:nvPr/>
            </p:nvSpPr>
            <p:spPr bwMode="auto">
              <a:xfrm>
                <a:off x="6117710" y="4724400"/>
                <a:ext cx="990600" cy="1512632"/>
              </a:xfrm>
              <a:custGeom>
                <a:avLst/>
                <a:gdLst>
                  <a:gd name="connsiteX0" fmla="*/ 0 w 640446"/>
                  <a:gd name="connsiteY0" fmla="*/ 826832 h 826832"/>
                  <a:gd name="connsiteX1" fmla="*/ 206245 w 640446"/>
                  <a:gd name="connsiteY1" fmla="*/ 685710 h 826832"/>
                  <a:gd name="connsiteX2" fmla="*/ 369070 w 640446"/>
                  <a:gd name="connsiteY2" fmla="*/ 1809 h 826832"/>
                  <a:gd name="connsiteX3" fmla="*/ 499331 w 640446"/>
                  <a:gd name="connsiteY3" fmla="*/ 674854 h 826832"/>
                  <a:gd name="connsiteX4" fmla="*/ 640446 w 640446"/>
                  <a:gd name="connsiteY4" fmla="*/ 805121 h 826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446" h="826832">
                    <a:moveTo>
                      <a:pt x="0" y="826832"/>
                    </a:moveTo>
                    <a:cubicBezTo>
                      <a:pt x="72366" y="825023"/>
                      <a:pt x="144733" y="823214"/>
                      <a:pt x="206245" y="685710"/>
                    </a:cubicBezTo>
                    <a:cubicBezTo>
                      <a:pt x="267757" y="548206"/>
                      <a:pt x="320222" y="3618"/>
                      <a:pt x="369070" y="1809"/>
                    </a:cubicBezTo>
                    <a:cubicBezTo>
                      <a:pt x="417918" y="0"/>
                      <a:pt x="454102" y="540969"/>
                      <a:pt x="499331" y="674854"/>
                    </a:cubicBezTo>
                    <a:cubicBezTo>
                      <a:pt x="544560" y="808739"/>
                      <a:pt x="640446" y="805121"/>
                      <a:pt x="640446" y="805121"/>
                    </a:cubicBezTo>
                  </a:path>
                </a:pathLst>
              </a:custGeom>
              <a:noFill/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6" name="Freeform 35"/>
              <p:cNvSpPr/>
              <p:nvPr/>
            </p:nvSpPr>
            <p:spPr bwMode="auto">
              <a:xfrm>
                <a:off x="5105400" y="5246944"/>
                <a:ext cx="1143000" cy="903032"/>
              </a:xfrm>
              <a:custGeom>
                <a:avLst/>
                <a:gdLst>
                  <a:gd name="connsiteX0" fmla="*/ 0 w 640446"/>
                  <a:gd name="connsiteY0" fmla="*/ 826832 h 826832"/>
                  <a:gd name="connsiteX1" fmla="*/ 206245 w 640446"/>
                  <a:gd name="connsiteY1" fmla="*/ 685710 h 826832"/>
                  <a:gd name="connsiteX2" fmla="*/ 369070 w 640446"/>
                  <a:gd name="connsiteY2" fmla="*/ 1809 h 826832"/>
                  <a:gd name="connsiteX3" fmla="*/ 499331 w 640446"/>
                  <a:gd name="connsiteY3" fmla="*/ 674854 h 826832"/>
                  <a:gd name="connsiteX4" fmla="*/ 640446 w 640446"/>
                  <a:gd name="connsiteY4" fmla="*/ 805121 h 826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446" h="826832">
                    <a:moveTo>
                      <a:pt x="0" y="826832"/>
                    </a:moveTo>
                    <a:cubicBezTo>
                      <a:pt x="72366" y="825023"/>
                      <a:pt x="144733" y="823214"/>
                      <a:pt x="206245" y="685710"/>
                    </a:cubicBezTo>
                    <a:cubicBezTo>
                      <a:pt x="267757" y="548206"/>
                      <a:pt x="320222" y="3618"/>
                      <a:pt x="369070" y="1809"/>
                    </a:cubicBezTo>
                    <a:cubicBezTo>
                      <a:pt x="417918" y="0"/>
                      <a:pt x="454102" y="540969"/>
                      <a:pt x="499331" y="674854"/>
                    </a:cubicBezTo>
                    <a:cubicBezTo>
                      <a:pt x="544560" y="808739"/>
                      <a:pt x="640446" y="805121"/>
                      <a:pt x="640446" y="805121"/>
                    </a:cubicBezTo>
                  </a:path>
                </a:pathLst>
              </a:custGeom>
              <a:noFill/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7" name="Freeform 36"/>
              <p:cNvSpPr/>
              <p:nvPr/>
            </p:nvSpPr>
            <p:spPr bwMode="auto">
              <a:xfrm>
                <a:off x="6477000" y="5094544"/>
                <a:ext cx="1295400" cy="903032"/>
              </a:xfrm>
              <a:custGeom>
                <a:avLst/>
                <a:gdLst>
                  <a:gd name="connsiteX0" fmla="*/ 0 w 640446"/>
                  <a:gd name="connsiteY0" fmla="*/ 826832 h 826832"/>
                  <a:gd name="connsiteX1" fmla="*/ 206245 w 640446"/>
                  <a:gd name="connsiteY1" fmla="*/ 685710 h 826832"/>
                  <a:gd name="connsiteX2" fmla="*/ 369070 w 640446"/>
                  <a:gd name="connsiteY2" fmla="*/ 1809 h 826832"/>
                  <a:gd name="connsiteX3" fmla="*/ 499331 w 640446"/>
                  <a:gd name="connsiteY3" fmla="*/ 674854 h 826832"/>
                  <a:gd name="connsiteX4" fmla="*/ 640446 w 640446"/>
                  <a:gd name="connsiteY4" fmla="*/ 805121 h 826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446" h="826832">
                    <a:moveTo>
                      <a:pt x="0" y="826832"/>
                    </a:moveTo>
                    <a:cubicBezTo>
                      <a:pt x="72366" y="825023"/>
                      <a:pt x="144733" y="823214"/>
                      <a:pt x="206245" y="685710"/>
                    </a:cubicBezTo>
                    <a:cubicBezTo>
                      <a:pt x="267757" y="548206"/>
                      <a:pt x="320222" y="3618"/>
                      <a:pt x="369070" y="1809"/>
                    </a:cubicBezTo>
                    <a:cubicBezTo>
                      <a:pt x="417918" y="0"/>
                      <a:pt x="454102" y="540969"/>
                      <a:pt x="499331" y="674854"/>
                    </a:cubicBezTo>
                    <a:cubicBezTo>
                      <a:pt x="544560" y="808739"/>
                      <a:pt x="640446" y="805121"/>
                      <a:pt x="640446" y="805121"/>
                    </a:cubicBezTo>
                  </a:path>
                </a:pathLst>
              </a:custGeom>
              <a:noFill/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  <p:sp>
        <p:nvSpPr>
          <p:cNvPr id="41" name="TextBox 40"/>
          <p:cNvSpPr txBox="1"/>
          <p:nvPr/>
        </p:nvSpPr>
        <p:spPr>
          <a:xfrm>
            <a:off x="3597627" y="2903991"/>
            <a:ext cx="1801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Posterior Summary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21604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Students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</a:rPr>
              <a:t>Virginia Tech</a:t>
            </a:r>
          </a:p>
          <a:p>
            <a:pPr lvl="2"/>
            <a:r>
              <a:rPr lang="en-US" dirty="0" err="1" smtClean="0">
                <a:solidFill>
                  <a:prstClr val="black"/>
                </a:solidFill>
              </a:rPr>
              <a:t>Aishwarya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Agrawal</a:t>
            </a:r>
            <a:r>
              <a:rPr lang="en-US" dirty="0" smtClean="0">
                <a:solidFill>
                  <a:prstClr val="black"/>
                </a:solidFill>
              </a:rPr>
              <a:t>, Harsh </a:t>
            </a:r>
            <a:r>
              <a:rPr lang="en-US" dirty="0" err="1" smtClean="0">
                <a:solidFill>
                  <a:prstClr val="black"/>
                </a:solidFill>
              </a:rPr>
              <a:t>Agrawal</a:t>
            </a:r>
            <a:r>
              <a:rPr lang="en-US" dirty="0" smtClean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Neelima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Chavali</a:t>
            </a:r>
            <a:r>
              <a:rPr lang="en-US" dirty="0" smtClean="0">
                <a:solidFill>
                  <a:prstClr val="black"/>
                </a:solidFill>
              </a:rPr>
              <a:t>, </a:t>
            </a:r>
            <a:r>
              <a:rPr lang="en-US" dirty="0">
                <a:solidFill>
                  <a:prstClr val="black"/>
                </a:solidFill>
              </a:rPr>
              <a:t>Michael </a:t>
            </a:r>
            <a:r>
              <a:rPr lang="en-US" dirty="0" err="1" smtClean="0">
                <a:solidFill>
                  <a:prstClr val="black"/>
                </a:solidFill>
              </a:rPr>
              <a:t>Cogswell</a:t>
            </a:r>
            <a:r>
              <a:rPr lang="en-US" dirty="0" smtClean="0">
                <a:solidFill>
                  <a:prstClr val="black"/>
                </a:solidFill>
              </a:rPr>
              <a:t>, </a:t>
            </a:r>
            <a:r>
              <a:rPr lang="en-US" dirty="0">
                <a:solidFill>
                  <a:prstClr val="black"/>
                </a:solidFill>
              </a:rPr>
              <a:t>Gordon </a:t>
            </a:r>
            <a:r>
              <a:rPr lang="en-US" dirty="0" smtClean="0">
                <a:solidFill>
                  <a:prstClr val="black"/>
                </a:solidFill>
              </a:rPr>
              <a:t>Christie, </a:t>
            </a:r>
            <a:r>
              <a:rPr lang="fr-FR" dirty="0" err="1">
                <a:solidFill>
                  <a:prstClr val="black"/>
                </a:solidFill>
              </a:rPr>
              <a:t>Xiao</a:t>
            </a:r>
            <a:r>
              <a:rPr lang="fr-FR" dirty="0">
                <a:solidFill>
                  <a:prstClr val="black"/>
                </a:solidFill>
              </a:rPr>
              <a:t> </a:t>
            </a:r>
            <a:r>
              <a:rPr lang="fr-FR" dirty="0" smtClean="0">
                <a:solidFill>
                  <a:prstClr val="black"/>
                </a:solidFill>
              </a:rPr>
              <a:t>Lin, </a:t>
            </a:r>
            <a:r>
              <a:rPr lang="fr-FR" dirty="0">
                <a:solidFill>
                  <a:prstClr val="black"/>
                </a:solidFill>
              </a:rPr>
              <a:t>Clint </a:t>
            </a:r>
            <a:r>
              <a:rPr lang="fr-FR" dirty="0" err="1" smtClean="0">
                <a:solidFill>
                  <a:prstClr val="black"/>
                </a:solidFill>
              </a:rPr>
              <a:t>Solomon</a:t>
            </a:r>
            <a:r>
              <a:rPr lang="fr-FR" dirty="0" smtClean="0">
                <a:solidFill>
                  <a:prstClr val="black"/>
                </a:solidFill>
              </a:rPr>
              <a:t>, </a:t>
            </a:r>
            <a:r>
              <a:rPr lang="fr-FR" dirty="0">
                <a:solidFill>
                  <a:prstClr val="black"/>
                </a:solidFill>
              </a:rPr>
              <a:t>Qing </a:t>
            </a:r>
            <a:r>
              <a:rPr lang="fr-FR" dirty="0" smtClean="0">
                <a:solidFill>
                  <a:prstClr val="black"/>
                </a:solidFill>
              </a:rPr>
              <a:t>Sun </a:t>
            </a:r>
            <a:endParaRPr lang="en-US" dirty="0" smtClean="0">
              <a:solidFill>
                <a:prstClr val="black"/>
              </a:solidFill>
            </a:endParaRPr>
          </a:p>
          <a:p>
            <a:pPr lvl="1"/>
            <a:r>
              <a:rPr lang="en-US" dirty="0"/>
              <a:t>External</a:t>
            </a:r>
            <a:endParaRPr lang="fr-FR" dirty="0" smtClean="0">
              <a:solidFill>
                <a:prstClr val="black"/>
              </a:solidFill>
            </a:endParaRPr>
          </a:p>
          <a:p>
            <a:pPr lvl="2"/>
            <a:r>
              <a:rPr lang="fr-FR" dirty="0" smtClean="0">
                <a:solidFill>
                  <a:prstClr val="black"/>
                </a:solidFill>
              </a:rPr>
              <a:t>Abner Guzman-Rivera (UIUC), </a:t>
            </a:r>
            <a:r>
              <a:rPr lang="fr-FR" dirty="0" err="1" smtClean="0">
                <a:solidFill>
                  <a:prstClr val="black"/>
                </a:solidFill>
              </a:rPr>
              <a:t>Ankit</a:t>
            </a:r>
            <a:r>
              <a:rPr lang="fr-FR" dirty="0" smtClean="0">
                <a:solidFill>
                  <a:prstClr val="black"/>
                </a:solidFill>
              </a:rPr>
              <a:t> </a:t>
            </a:r>
            <a:r>
              <a:rPr lang="fr-FR" dirty="0" err="1" smtClean="0">
                <a:solidFill>
                  <a:prstClr val="black"/>
                </a:solidFill>
              </a:rPr>
              <a:t>Laddha</a:t>
            </a:r>
            <a:r>
              <a:rPr lang="fr-FR" dirty="0" smtClean="0">
                <a:solidFill>
                  <a:prstClr val="black"/>
                </a:solidFill>
              </a:rPr>
              <a:t> (CMU), </a:t>
            </a:r>
            <a:r>
              <a:rPr lang="fr-FR" dirty="0" err="1" smtClean="0">
                <a:solidFill>
                  <a:prstClr val="black"/>
                </a:solidFill>
              </a:rPr>
              <a:t>Adarsh</a:t>
            </a:r>
            <a:r>
              <a:rPr lang="fr-FR" dirty="0" smtClean="0">
                <a:solidFill>
                  <a:prstClr val="black"/>
                </a:solidFill>
              </a:rPr>
              <a:t> Prasad (UT-Austin), </a:t>
            </a:r>
            <a:r>
              <a:rPr lang="fr-FR" dirty="0" err="1" smtClean="0">
                <a:solidFill>
                  <a:prstClr val="black"/>
                </a:solidFill>
              </a:rPr>
              <a:t>Payman</a:t>
            </a:r>
            <a:r>
              <a:rPr lang="fr-FR" dirty="0" smtClean="0">
                <a:solidFill>
                  <a:prstClr val="black"/>
                </a:solidFill>
              </a:rPr>
              <a:t> </a:t>
            </a:r>
            <a:r>
              <a:rPr lang="fr-FR" dirty="0" err="1" smtClean="0">
                <a:solidFill>
                  <a:prstClr val="black"/>
                </a:solidFill>
              </a:rPr>
              <a:t>Yadollahpour</a:t>
            </a:r>
            <a:r>
              <a:rPr lang="fr-FR" dirty="0" smtClean="0">
                <a:solidFill>
                  <a:prstClr val="black"/>
                </a:solidFill>
              </a:rPr>
              <a:t> (TTIC)</a:t>
            </a:r>
          </a:p>
          <a:p>
            <a:endParaRPr lang="fr-FR" dirty="0" smtClean="0">
              <a:solidFill>
                <a:prstClr val="black"/>
              </a:solidFill>
            </a:endParaRPr>
          </a:p>
          <a:p>
            <a:r>
              <a:rPr lang="en-US" dirty="0"/>
              <a:t>Collaborators</a:t>
            </a:r>
            <a:endParaRPr lang="fr-FR" dirty="0" smtClean="0">
              <a:solidFill>
                <a:prstClr val="black"/>
              </a:solidFill>
            </a:endParaRPr>
          </a:p>
          <a:p>
            <a:pPr lvl="1"/>
            <a:r>
              <a:rPr lang="de-DE" dirty="0" smtClean="0">
                <a:solidFill>
                  <a:prstClr val="black"/>
                </a:solidFill>
              </a:rPr>
              <a:t>Stefanie </a:t>
            </a:r>
            <a:r>
              <a:rPr lang="de-DE" dirty="0" err="1" smtClean="0">
                <a:solidFill>
                  <a:prstClr val="black"/>
                </a:solidFill>
              </a:rPr>
              <a:t>Jegelka</a:t>
            </a:r>
            <a:r>
              <a:rPr lang="de-DE" dirty="0" smtClean="0">
                <a:solidFill>
                  <a:prstClr val="black"/>
                </a:solidFill>
              </a:rPr>
              <a:t> (UC Berkeley), </a:t>
            </a:r>
            <a:r>
              <a:rPr lang="de-DE" dirty="0" err="1" smtClean="0">
                <a:solidFill>
                  <a:prstClr val="black"/>
                </a:solidFill>
              </a:rPr>
              <a:t>Pushmeet</a:t>
            </a:r>
            <a:r>
              <a:rPr lang="de-DE" dirty="0" smtClean="0">
                <a:solidFill>
                  <a:prstClr val="black"/>
                </a:solidFill>
              </a:rPr>
              <a:t> Kohli (MSR) Greg </a:t>
            </a:r>
            <a:r>
              <a:rPr lang="de-DE" dirty="0" err="1" smtClean="0">
                <a:solidFill>
                  <a:prstClr val="black"/>
                </a:solidFill>
              </a:rPr>
              <a:t>Shakhnarovich</a:t>
            </a:r>
            <a:r>
              <a:rPr lang="de-DE" dirty="0" smtClean="0">
                <a:solidFill>
                  <a:prstClr val="black"/>
                </a:solidFill>
              </a:rPr>
              <a:t> (TTIC), Danny </a:t>
            </a:r>
            <a:r>
              <a:rPr lang="de-DE" dirty="0" err="1" smtClean="0">
                <a:solidFill>
                  <a:prstClr val="black"/>
                </a:solidFill>
              </a:rPr>
              <a:t>Tarlow</a:t>
            </a:r>
            <a:r>
              <a:rPr lang="de-DE" dirty="0" smtClean="0">
                <a:solidFill>
                  <a:prstClr val="black"/>
                </a:solidFill>
              </a:rPr>
              <a:t> (MSR)</a:t>
            </a:r>
          </a:p>
          <a:p>
            <a:endParaRPr lang="de-DE" dirty="0">
              <a:solidFill>
                <a:prstClr val="black"/>
              </a:solidFill>
            </a:endParaRPr>
          </a:p>
          <a:p>
            <a:r>
              <a:rPr lang="de-DE" dirty="0" smtClean="0">
                <a:solidFill>
                  <a:prstClr val="black"/>
                </a:solidFill>
              </a:rPr>
              <a:t>Sponsors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5706778"/>
            <a:ext cx="1143000" cy="1143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5715000"/>
            <a:ext cx="2509024" cy="1143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571500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2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95600"/>
            <a:ext cx="7772400" cy="685800"/>
          </a:xfrm>
        </p:spPr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84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Segmentation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126</a:t>
            </a:fld>
            <a:endParaRPr lang="en-US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1326387"/>
              </p:ext>
            </p:extLst>
          </p:nvPr>
        </p:nvGraphicFramePr>
        <p:xfrm>
          <a:off x="1066800" y="1371600"/>
          <a:ext cx="67056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494903" y="3657600"/>
            <a:ext cx="8484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+</a:t>
            </a:r>
            <a:r>
              <a:rPr lang="en-US" sz="1600" dirty="0" smtClean="0"/>
              <a:t>0.05</a:t>
            </a:r>
            <a:r>
              <a:rPr lang="en-US" sz="1400" dirty="0" smtClean="0"/>
              <a:t>%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953000" y="2785646"/>
            <a:ext cx="8484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+</a:t>
            </a:r>
            <a:r>
              <a:rPr lang="en-US" sz="1600" dirty="0" smtClean="0"/>
              <a:t>1.61</a:t>
            </a:r>
            <a:r>
              <a:rPr lang="en-US" sz="1400" dirty="0" smtClean="0"/>
              <a:t>%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466703" y="1642646"/>
            <a:ext cx="8484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+</a:t>
            </a:r>
            <a:r>
              <a:rPr lang="en-US" sz="1600" dirty="0" smtClean="0"/>
              <a:t>3.62</a:t>
            </a:r>
            <a:r>
              <a:rPr lang="en-US" sz="1400" dirty="0" smtClean="0"/>
              <a:t>%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493957" y="5791200"/>
            <a:ext cx="833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(Oracle)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969414" y="5791200"/>
            <a:ext cx="833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(Oracle)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6465757" y="5791200"/>
            <a:ext cx="833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(Oracle)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5099883" y="6245423"/>
            <a:ext cx="5389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M=6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-422746" y="3007249"/>
            <a:ext cx="2609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Segmentation Accuracy</a:t>
            </a:r>
            <a:endParaRPr lang="en-US" sz="1800" dirty="0"/>
          </a:p>
        </p:txBody>
      </p:sp>
      <p:sp>
        <p:nvSpPr>
          <p:cNvPr id="16" name="Up Arrow 15"/>
          <p:cNvSpPr/>
          <p:nvPr/>
        </p:nvSpPr>
        <p:spPr bwMode="auto">
          <a:xfrm>
            <a:off x="594208" y="1905000"/>
            <a:ext cx="152400" cy="2438400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9429" y="1524000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Better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72638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seriesEl"/>
        </p:bldSub>
      </p:bldGraphic>
      <p:bldP spid="8" grpId="0"/>
      <p:bldP spid="9" grpId="0"/>
      <p:bldP spid="11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2578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Pose Tracking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127</a:t>
            </a:fld>
            <a:endParaRPr lang="en-US"/>
          </a:p>
        </p:txBody>
      </p:sp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4621361"/>
              </p:ext>
            </p:extLst>
          </p:nvPr>
        </p:nvGraphicFramePr>
        <p:xfrm>
          <a:off x="990600" y="1295400"/>
          <a:ext cx="74676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905462" y="1600200"/>
            <a:ext cx="22141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DivMBest</a:t>
            </a:r>
            <a:r>
              <a:rPr lang="en-US" sz="1600" dirty="0" smtClean="0"/>
              <a:t> (Re-ranked)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339443" y="2785646"/>
            <a:ext cx="3932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[Park &amp; </a:t>
            </a:r>
            <a:r>
              <a:rPr lang="en-US" sz="1600" dirty="0" err="1" smtClean="0"/>
              <a:t>Ramanan</a:t>
            </a:r>
            <a:r>
              <a:rPr lang="en-US" sz="1600" dirty="0" smtClean="0"/>
              <a:t>, ICCV ‘11] (Re-ranked)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129256" y="4343400"/>
            <a:ext cx="4176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Confidence-based Perturbation (Re-ranked)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5867400" y="2057400"/>
            <a:ext cx="2209800" cy="95410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1</a:t>
            </a:r>
            <a:r>
              <a:rPr lang="en-US" sz="1600" dirty="0" smtClean="0">
                <a:solidFill>
                  <a:srgbClr val="000000"/>
                </a:solidFill>
              </a:rPr>
              <a:t>3% Gain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Same Features</a:t>
            </a:r>
            <a:br>
              <a:rPr lang="en-US" sz="1600" dirty="0" smtClean="0">
                <a:solidFill>
                  <a:srgbClr val="000000"/>
                </a:solidFill>
              </a:rPr>
            </a:br>
            <a:r>
              <a:rPr lang="en-US" sz="1600" dirty="0" smtClean="0">
                <a:solidFill>
                  <a:srgbClr val="000000"/>
                </a:solidFill>
              </a:rPr>
              <a:t>Same Model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 rot="5400000">
            <a:off x="7733506" y="2551906"/>
            <a:ext cx="11430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004895" y="6096328"/>
            <a:ext cx="21219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/>
              <a:t>#Solutions / Frame</a:t>
            </a:r>
            <a:endParaRPr lang="en-US" sz="1800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-8389" y="3007249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PCP Accuracy</a:t>
            </a:r>
            <a:endParaRPr lang="en-US" sz="1800" dirty="0"/>
          </a:p>
        </p:txBody>
      </p:sp>
      <p:sp>
        <p:nvSpPr>
          <p:cNvPr id="23" name="Up Arrow 22"/>
          <p:cNvSpPr/>
          <p:nvPr/>
        </p:nvSpPr>
        <p:spPr bwMode="auto">
          <a:xfrm>
            <a:off x="533400" y="1905000"/>
            <a:ext cx="152400" cy="2438400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8621" y="1524000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Better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24169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>
        <p:bldSub>
          <a:bldChart bld="series"/>
        </p:bldSub>
      </p:bldGraphic>
      <p:bldP spid="10" grpId="0"/>
      <p:bldP spid="11" grpId="0"/>
      <p:bldP spid="12" grpId="0"/>
      <p:bldP spid="15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Integer </a:t>
            </a:r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128</a:t>
            </a:fld>
            <a:endParaRPr lang="en-US"/>
          </a:p>
        </p:txBody>
      </p:sp>
      <p:grpSp>
        <p:nvGrpSpPr>
          <p:cNvPr id="3" name="Group 24"/>
          <p:cNvGrpSpPr/>
          <p:nvPr/>
        </p:nvGrpSpPr>
        <p:grpSpPr>
          <a:xfrm>
            <a:off x="3048000" y="1787457"/>
            <a:ext cx="1295400" cy="265176"/>
            <a:chOff x="3200400" y="3087624"/>
            <a:chExt cx="1295400" cy="265176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3200400" y="3089922"/>
              <a:ext cx="1295400" cy="262878"/>
            </a:xfrm>
            <a:prstGeom prst="bracketPair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43300" y="3087624"/>
              <a:ext cx="419100" cy="228600"/>
            </a:xfrm>
            <a:prstGeom prst="rect">
              <a:avLst/>
            </a:prstGeom>
          </p:spPr>
        </p:pic>
        <p:sp>
          <p:nvSpPr>
            <p:cNvPr id="18" name="Rounded Rectangle 17"/>
            <p:cNvSpPr>
              <a:spLocks noChangeAspect="1"/>
            </p:cNvSpPr>
            <p:nvPr/>
          </p:nvSpPr>
          <p:spPr bwMode="auto">
            <a:xfrm>
              <a:off x="3355848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" name="Rounded Rectangle 18"/>
            <p:cNvSpPr>
              <a:spLocks noChangeAspect="1"/>
            </p:cNvSpPr>
            <p:nvPr/>
          </p:nvSpPr>
          <p:spPr bwMode="auto">
            <a:xfrm>
              <a:off x="4078224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" name="Rounded Rectangle 19"/>
            <p:cNvSpPr>
              <a:spLocks noChangeAspect="1"/>
            </p:cNvSpPr>
            <p:nvPr/>
          </p:nvSpPr>
          <p:spPr bwMode="auto">
            <a:xfrm>
              <a:off x="4306824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6" name="Group 25"/>
          <p:cNvGrpSpPr/>
          <p:nvPr/>
        </p:nvGrpSpPr>
        <p:grpSpPr>
          <a:xfrm>
            <a:off x="4572000" y="1443033"/>
            <a:ext cx="914400" cy="1267599"/>
            <a:chOff x="5410200" y="2743200"/>
            <a:chExt cx="914400" cy="1267599"/>
          </a:xfrm>
        </p:grpSpPr>
        <p:sp>
          <p:nvSpPr>
            <p:cNvPr id="14" name="Double Bracket 13"/>
            <p:cNvSpPr/>
            <p:nvPr/>
          </p:nvSpPr>
          <p:spPr bwMode="auto">
            <a:xfrm>
              <a:off x="5410200" y="2743200"/>
              <a:ext cx="533400" cy="1066800"/>
            </a:xfrm>
            <a:prstGeom prst="bracketPair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900460" y="3733800"/>
              <a:ext cx="4241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kx1</a:t>
              </a:r>
              <a:endParaRPr lang="en-US" dirty="0"/>
            </a:p>
          </p:txBody>
        </p:sp>
        <p:pic>
          <p:nvPicPr>
            <p:cNvPr id="17" name="Picture 16" descr="latex-image-1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60482" y="2971800"/>
              <a:ext cx="457200" cy="228600"/>
            </a:xfrm>
            <a:prstGeom prst="rect">
              <a:avLst/>
            </a:prstGeom>
          </p:spPr>
        </p:pic>
        <p:sp>
          <p:nvSpPr>
            <p:cNvPr id="21" name="Rounded Rectangle 20"/>
            <p:cNvSpPr>
              <a:spLocks noChangeAspect="1"/>
            </p:cNvSpPr>
            <p:nvPr/>
          </p:nvSpPr>
          <p:spPr bwMode="auto">
            <a:xfrm>
              <a:off x="5645364" y="2859024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" name="Rounded Rectangle 21"/>
            <p:cNvSpPr>
              <a:spLocks noChangeAspect="1"/>
            </p:cNvSpPr>
            <p:nvPr/>
          </p:nvSpPr>
          <p:spPr bwMode="auto">
            <a:xfrm>
              <a:off x="5645364" y="3352800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3" name="Rounded Rectangle 22"/>
            <p:cNvSpPr>
              <a:spLocks noChangeAspect="1"/>
            </p:cNvSpPr>
            <p:nvPr/>
          </p:nvSpPr>
          <p:spPr bwMode="auto">
            <a:xfrm>
              <a:off x="5645364" y="3657600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pic>
        <p:nvPicPr>
          <p:cNvPr id="33" name="Picture 32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1752600"/>
            <a:ext cx="317500" cy="4953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6500" y="1778000"/>
            <a:ext cx="1231900" cy="355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4500" y="1797050"/>
            <a:ext cx="520700" cy="2413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581400" y="1750756"/>
            <a:ext cx="1536700" cy="546100"/>
            <a:chOff x="3581400" y="1750756"/>
            <a:chExt cx="1536700" cy="546100"/>
          </a:xfrm>
        </p:grpSpPr>
        <p:pic>
          <p:nvPicPr>
            <p:cNvPr id="28" name="Picture 27" descr="latex-image-1.pd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81400" y="1750756"/>
              <a:ext cx="546100" cy="5461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91000" y="1803400"/>
              <a:ext cx="927100" cy="241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1652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L 0.19584 1.11111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Integer </a:t>
            </a:r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129</a:t>
            </a:fld>
            <a:endParaRPr lang="en-US"/>
          </a:p>
        </p:txBody>
      </p:sp>
      <p:grpSp>
        <p:nvGrpSpPr>
          <p:cNvPr id="6" name="Group 24"/>
          <p:cNvGrpSpPr/>
          <p:nvPr/>
        </p:nvGrpSpPr>
        <p:grpSpPr>
          <a:xfrm>
            <a:off x="3048000" y="1787457"/>
            <a:ext cx="1295400" cy="265176"/>
            <a:chOff x="3200400" y="3087624"/>
            <a:chExt cx="1295400" cy="265176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3200400" y="3089922"/>
              <a:ext cx="1295400" cy="262878"/>
            </a:xfrm>
            <a:prstGeom prst="bracketPair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43300" y="3087624"/>
              <a:ext cx="419100" cy="228600"/>
            </a:xfrm>
            <a:prstGeom prst="rect">
              <a:avLst/>
            </a:prstGeom>
          </p:spPr>
        </p:pic>
        <p:sp>
          <p:nvSpPr>
            <p:cNvPr id="18" name="Rounded Rectangle 17"/>
            <p:cNvSpPr>
              <a:spLocks noChangeAspect="1"/>
            </p:cNvSpPr>
            <p:nvPr/>
          </p:nvSpPr>
          <p:spPr bwMode="auto">
            <a:xfrm>
              <a:off x="3355848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" name="Rounded Rectangle 18"/>
            <p:cNvSpPr>
              <a:spLocks noChangeAspect="1"/>
            </p:cNvSpPr>
            <p:nvPr/>
          </p:nvSpPr>
          <p:spPr bwMode="auto">
            <a:xfrm>
              <a:off x="4078224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" name="Rounded Rectangle 19"/>
            <p:cNvSpPr>
              <a:spLocks noChangeAspect="1"/>
            </p:cNvSpPr>
            <p:nvPr/>
          </p:nvSpPr>
          <p:spPr bwMode="auto">
            <a:xfrm>
              <a:off x="4306824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14" name="Double Bracket 13"/>
          <p:cNvSpPr/>
          <p:nvPr/>
        </p:nvSpPr>
        <p:spPr bwMode="auto">
          <a:xfrm>
            <a:off x="4572000" y="1443033"/>
            <a:ext cx="533400" cy="1066800"/>
          </a:xfrm>
          <a:prstGeom prst="bracketPair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62260" y="2433633"/>
            <a:ext cx="424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kx1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693604" y="1415232"/>
            <a:ext cx="2702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</a:p>
          <a:p>
            <a:r>
              <a:rPr lang="en-US" dirty="0" smtClean="0"/>
              <a:t>0</a:t>
            </a:r>
          </a:p>
          <a:p>
            <a:r>
              <a:rPr lang="en-US" dirty="0" smtClean="0"/>
              <a:t>0</a:t>
            </a:r>
          </a:p>
          <a:p>
            <a:r>
              <a:rPr lang="en-US" dirty="0" smtClean="0"/>
              <a:t>0</a:t>
            </a:r>
            <a:endParaRPr lang="en-US" dirty="0"/>
          </a:p>
        </p:txBody>
      </p:sp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1752600"/>
            <a:ext cx="317500" cy="4953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500" y="1778000"/>
            <a:ext cx="1231900" cy="355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388490" y="1750756"/>
            <a:ext cx="1526660" cy="546100"/>
            <a:chOff x="5388490" y="1750756"/>
            <a:chExt cx="1526660" cy="546100"/>
          </a:xfrm>
        </p:grpSpPr>
        <p:pic>
          <p:nvPicPr>
            <p:cNvPr id="35" name="Picture 34" descr="latex-image-1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88490" y="1750756"/>
              <a:ext cx="546100" cy="5461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88050" y="1803400"/>
              <a:ext cx="927100" cy="241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6427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Ambiguity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745487" name="Object 15"/>
          <p:cNvPicPr>
            <a:picLocks noChangeAspect="1" noChangeArrowheads="1"/>
          </p:cNvPicPr>
          <p:nvPr/>
        </p:nvPicPr>
        <p:blipFill>
          <a:blip r:embed="rId2"/>
          <a:srcRect l="31035" t="82759" r="41379"/>
          <a:stretch>
            <a:fillRect/>
          </a:stretch>
        </p:blipFill>
        <p:spPr bwMode="auto">
          <a:xfrm>
            <a:off x="7624763" y="3581400"/>
            <a:ext cx="757237" cy="473075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112643" name="Object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9163" y="3962400"/>
            <a:ext cx="2743200" cy="27432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112644" name="Object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9163" y="1143000"/>
            <a:ext cx="2743200" cy="27432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112645" name="Object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0" y="3962400"/>
            <a:ext cx="2743200" cy="27432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112646" name="Object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0" y="1143000"/>
            <a:ext cx="2743200" cy="27432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4931623" y="6575425"/>
            <a:ext cx="387685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b="0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b="0" dirty="0" err="1">
                <a:solidFill>
                  <a:schemeClr val="bg1">
                    <a:lumMod val="65000"/>
                  </a:schemeClr>
                </a:solidFill>
              </a:rPr>
              <a:t>Fei-</a:t>
            </a:r>
            <a:r>
              <a:rPr lang="en-US" b="0" dirty="0" err="1" smtClean="0">
                <a:solidFill>
                  <a:schemeClr val="bg1">
                    <a:lumMod val="65000"/>
                  </a:schemeClr>
                </a:solidFill>
              </a:rPr>
              <a:t>Fei</a:t>
            </a:r>
            <a:r>
              <a:rPr lang="en-US" b="0" dirty="0" smtClean="0">
                <a:solidFill>
                  <a:schemeClr val="bg1">
                    <a:lumMod val="65000"/>
                  </a:schemeClr>
                </a:solidFill>
              </a:rPr>
              <a:t> Li, Rob Fergus, &amp; Antonio </a:t>
            </a:r>
            <a:r>
              <a:rPr lang="en-US" b="0" dirty="0" err="1" smtClean="0">
                <a:solidFill>
                  <a:schemeClr val="bg1">
                    <a:lumMod val="65000"/>
                  </a:schemeClr>
                </a:solidFill>
              </a:rPr>
              <a:t>Torralba</a:t>
            </a:r>
            <a:r>
              <a:rPr lang="en-US" b="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en-US" b="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914400" y="1143000"/>
            <a:ext cx="2743200" cy="27432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/>
          <a:srcRect l="31035" t="82759" r="41379"/>
          <a:stretch>
            <a:fillRect/>
          </a:stretch>
        </p:blipFill>
        <p:spPr bwMode="auto">
          <a:xfrm>
            <a:off x="1752600" y="3413125"/>
            <a:ext cx="757238" cy="473075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1066800" y="1524000"/>
            <a:ext cx="4495800" cy="5181600"/>
            <a:chOff x="1872" y="816"/>
            <a:chExt cx="2832" cy="3264"/>
          </a:xfrm>
        </p:grpSpPr>
        <p:sp>
          <p:nvSpPr>
            <p:cNvPr id="17" name="Oval 7"/>
            <p:cNvSpPr>
              <a:spLocks noChangeArrowheads="1"/>
            </p:cNvSpPr>
            <p:nvPr/>
          </p:nvSpPr>
          <p:spPr bwMode="auto">
            <a:xfrm>
              <a:off x="2304" y="1824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8" name="Oval 8"/>
            <p:cNvSpPr>
              <a:spLocks noChangeArrowheads="1"/>
            </p:cNvSpPr>
            <p:nvPr/>
          </p:nvSpPr>
          <p:spPr bwMode="auto">
            <a:xfrm>
              <a:off x="2688" y="1680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" name="Oval 9"/>
            <p:cNvSpPr>
              <a:spLocks noChangeArrowheads="1"/>
            </p:cNvSpPr>
            <p:nvPr/>
          </p:nvSpPr>
          <p:spPr bwMode="auto">
            <a:xfrm>
              <a:off x="3840" y="816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" name="Oval 10"/>
            <p:cNvSpPr>
              <a:spLocks noChangeArrowheads="1"/>
            </p:cNvSpPr>
            <p:nvPr/>
          </p:nvSpPr>
          <p:spPr bwMode="auto">
            <a:xfrm>
              <a:off x="1872" y="3264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1" name="Oval 11"/>
            <p:cNvSpPr>
              <a:spLocks noChangeArrowheads="1"/>
            </p:cNvSpPr>
            <p:nvPr/>
          </p:nvSpPr>
          <p:spPr bwMode="auto">
            <a:xfrm>
              <a:off x="2640" y="3456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3" name="Oval 13"/>
            <p:cNvSpPr>
              <a:spLocks noChangeArrowheads="1"/>
            </p:cNvSpPr>
            <p:nvPr/>
          </p:nvSpPr>
          <p:spPr bwMode="auto">
            <a:xfrm>
              <a:off x="3744" y="3600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4" name="Oval 14"/>
            <p:cNvSpPr>
              <a:spLocks noChangeArrowheads="1"/>
            </p:cNvSpPr>
            <p:nvPr/>
          </p:nvSpPr>
          <p:spPr bwMode="auto">
            <a:xfrm>
              <a:off x="4224" y="3600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52007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Integer </a:t>
            </a:r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130</a:t>
            </a:fld>
            <a:endParaRPr lang="en-US"/>
          </a:p>
        </p:txBody>
      </p:sp>
      <p:grpSp>
        <p:nvGrpSpPr>
          <p:cNvPr id="3" name="Group 24"/>
          <p:cNvGrpSpPr/>
          <p:nvPr/>
        </p:nvGrpSpPr>
        <p:grpSpPr>
          <a:xfrm>
            <a:off x="3048000" y="1787457"/>
            <a:ext cx="1295400" cy="265176"/>
            <a:chOff x="3200400" y="3087624"/>
            <a:chExt cx="1295400" cy="265176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3200400" y="3089922"/>
              <a:ext cx="1295400" cy="262878"/>
            </a:xfrm>
            <a:prstGeom prst="bracketPair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43300" y="3087624"/>
              <a:ext cx="419100" cy="228600"/>
            </a:xfrm>
            <a:prstGeom prst="rect">
              <a:avLst/>
            </a:prstGeom>
          </p:spPr>
        </p:pic>
        <p:sp>
          <p:nvSpPr>
            <p:cNvPr id="18" name="Rounded Rectangle 17"/>
            <p:cNvSpPr>
              <a:spLocks noChangeAspect="1"/>
            </p:cNvSpPr>
            <p:nvPr/>
          </p:nvSpPr>
          <p:spPr bwMode="auto">
            <a:xfrm>
              <a:off x="3355848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" name="Rounded Rectangle 18"/>
            <p:cNvSpPr>
              <a:spLocks noChangeAspect="1"/>
            </p:cNvSpPr>
            <p:nvPr/>
          </p:nvSpPr>
          <p:spPr bwMode="auto">
            <a:xfrm>
              <a:off x="4078224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" name="Rounded Rectangle 19"/>
            <p:cNvSpPr>
              <a:spLocks noChangeAspect="1"/>
            </p:cNvSpPr>
            <p:nvPr/>
          </p:nvSpPr>
          <p:spPr bwMode="auto">
            <a:xfrm>
              <a:off x="4306824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14" name="Double Bracket 13"/>
          <p:cNvSpPr/>
          <p:nvPr/>
        </p:nvSpPr>
        <p:spPr bwMode="auto">
          <a:xfrm>
            <a:off x="4572000" y="1443033"/>
            <a:ext cx="533400" cy="1066800"/>
          </a:xfrm>
          <a:prstGeom prst="bracketPair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62260" y="2433633"/>
            <a:ext cx="424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kx1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693604" y="1415232"/>
            <a:ext cx="2702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</a:p>
          <a:p>
            <a:r>
              <a:rPr lang="en-US" dirty="0" smtClean="0"/>
              <a:t>1</a:t>
            </a:r>
          </a:p>
          <a:p>
            <a:r>
              <a:rPr lang="en-US" dirty="0" smtClean="0"/>
              <a:t>0</a:t>
            </a:r>
          </a:p>
          <a:p>
            <a:r>
              <a:rPr lang="en-US" dirty="0" smtClean="0"/>
              <a:t>0</a:t>
            </a:r>
            <a:endParaRPr lang="en-US" dirty="0"/>
          </a:p>
        </p:txBody>
      </p:sp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1752600"/>
            <a:ext cx="317500" cy="4953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500" y="1778000"/>
            <a:ext cx="1231900" cy="355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388490" y="1750756"/>
            <a:ext cx="1526660" cy="546100"/>
            <a:chOff x="5388490" y="1750756"/>
            <a:chExt cx="1526660" cy="546100"/>
          </a:xfrm>
        </p:grpSpPr>
        <p:pic>
          <p:nvPicPr>
            <p:cNvPr id="24" name="Picture 23" descr="latex-image-1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88490" y="1750756"/>
              <a:ext cx="546100" cy="54610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88050" y="1803400"/>
              <a:ext cx="927100" cy="241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3303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Integer </a:t>
            </a:r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131</a:t>
            </a:fld>
            <a:endParaRPr lang="en-US"/>
          </a:p>
        </p:txBody>
      </p:sp>
      <p:grpSp>
        <p:nvGrpSpPr>
          <p:cNvPr id="3" name="Group 24"/>
          <p:cNvGrpSpPr/>
          <p:nvPr/>
        </p:nvGrpSpPr>
        <p:grpSpPr>
          <a:xfrm>
            <a:off x="3048000" y="1787457"/>
            <a:ext cx="1295400" cy="265176"/>
            <a:chOff x="3200400" y="3087624"/>
            <a:chExt cx="1295400" cy="265176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3200400" y="3089922"/>
              <a:ext cx="1295400" cy="262878"/>
            </a:xfrm>
            <a:prstGeom prst="bracketPair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43300" y="3087624"/>
              <a:ext cx="419100" cy="228600"/>
            </a:xfrm>
            <a:prstGeom prst="rect">
              <a:avLst/>
            </a:prstGeom>
          </p:spPr>
        </p:pic>
        <p:sp>
          <p:nvSpPr>
            <p:cNvPr id="18" name="Rounded Rectangle 17"/>
            <p:cNvSpPr>
              <a:spLocks noChangeAspect="1"/>
            </p:cNvSpPr>
            <p:nvPr/>
          </p:nvSpPr>
          <p:spPr bwMode="auto">
            <a:xfrm>
              <a:off x="3355848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" name="Rounded Rectangle 18"/>
            <p:cNvSpPr>
              <a:spLocks noChangeAspect="1"/>
            </p:cNvSpPr>
            <p:nvPr/>
          </p:nvSpPr>
          <p:spPr bwMode="auto">
            <a:xfrm>
              <a:off x="4078224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" name="Rounded Rectangle 19"/>
            <p:cNvSpPr>
              <a:spLocks noChangeAspect="1"/>
            </p:cNvSpPr>
            <p:nvPr/>
          </p:nvSpPr>
          <p:spPr bwMode="auto">
            <a:xfrm>
              <a:off x="4306824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14" name="Double Bracket 13"/>
          <p:cNvSpPr/>
          <p:nvPr/>
        </p:nvSpPr>
        <p:spPr bwMode="auto">
          <a:xfrm>
            <a:off x="4572000" y="1443033"/>
            <a:ext cx="533400" cy="1066800"/>
          </a:xfrm>
          <a:prstGeom prst="bracketPair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62260" y="2433633"/>
            <a:ext cx="424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kx1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693604" y="1415232"/>
            <a:ext cx="2702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</a:p>
          <a:p>
            <a:r>
              <a:rPr lang="en-US" dirty="0" smtClean="0"/>
              <a:t>0</a:t>
            </a:r>
          </a:p>
          <a:p>
            <a:r>
              <a:rPr lang="en-US" dirty="0" smtClean="0"/>
              <a:t>1</a:t>
            </a:r>
          </a:p>
          <a:p>
            <a:r>
              <a:rPr lang="en-US" dirty="0" smtClean="0"/>
              <a:t>0</a:t>
            </a:r>
            <a:endParaRPr lang="en-US" dirty="0"/>
          </a:p>
        </p:txBody>
      </p:sp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1752600"/>
            <a:ext cx="317500" cy="4953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500" y="1778000"/>
            <a:ext cx="1231900" cy="355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388490" y="1750756"/>
            <a:ext cx="1526660" cy="546100"/>
            <a:chOff x="5388490" y="1750756"/>
            <a:chExt cx="1526660" cy="546100"/>
          </a:xfrm>
        </p:grpSpPr>
        <p:pic>
          <p:nvPicPr>
            <p:cNvPr id="24" name="Picture 23" descr="latex-image-1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88490" y="1750756"/>
              <a:ext cx="546100" cy="54610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88050" y="1803400"/>
              <a:ext cx="927100" cy="241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4568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Integer </a:t>
            </a:r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132</a:t>
            </a:fld>
            <a:endParaRPr lang="en-US"/>
          </a:p>
        </p:txBody>
      </p:sp>
      <p:grpSp>
        <p:nvGrpSpPr>
          <p:cNvPr id="3" name="Group 24"/>
          <p:cNvGrpSpPr/>
          <p:nvPr/>
        </p:nvGrpSpPr>
        <p:grpSpPr>
          <a:xfrm>
            <a:off x="3048000" y="1787457"/>
            <a:ext cx="1295400" cy="265176"/>
            <a:chOff x="3200400" y="3087624"/>
            <a:chExt cx="1295400" cy="265176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3200400" y="3089922"/>
              <a:ext cx="1295400" cy="262878"/>
            </a:xfrm>
            <a:prstGeom prst="bracketPair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43300" y="3087624"/>
              <a:ext cx="419100" cy="228600"/>
            </a:xfrm>
            <a:prstGeom prst="rect">
              <a:avLst/>
            </a:prstGeom>
          </p:spPr>
        </p:pic>
        <p:sp>
          <p:nvSpPr>
            <p:cNvPr id="18" name="Rounded Rectangle 17"/>
            <p:cNvSpPr>
              <a:spLocks noChangeAspect="1"/>
            </p:cNvSpPr>
            <p:nvPr/>
          </p:nvSpPr>
          <p:spPr bwMode="auto">
            <a:xfrm>
              <a:off x="3355848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" name="Rounded Rectangle 18"/>
            <p:cNvSpPr>
              <a:spLocks noChangeAspect="1"/>
            </p:cNvSpPr>
            <p:nvPr/>
          </p:nvSpPr>
          <p:spPr bwMode="auto">
            <a:xfrm>
              <a:off x="4078224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" name="Rounded Rectangle 19"/>
            <p:cNvSpPr>
              <a:spLocks noChangeAspect="1"/>
            </p:cNvSpPr>
            <p:nvPr/>
          </p:nvSpPr>
          <p:spPr bwMode="auto">
            <a:xfrm>
              <a:off x="4306824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14" name="Double Bracket 13"/>
          <p:cNvSpPr/>
          <p:nvPr/>
        </p:nvSpPr>
        <p:spPr bwMode="auto">
          <a:xfrm>
            <a:off x="4572000" y="1443033"/>
            <a:ext cx="533400" cy="1066800"/>
          </a:xfrm>
          <a:prstGeom prst="bracketPair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62260" y="2433633"/>
            <a:ext cx="424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kx1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693604" y="1415232"/>
            <a:ext cx="2702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</a:p>
          <a:p>
            <a:r>
              <a:rPr lang="en-US" dirty="0" smtClean="0"/>
              <a:t>0</a:t>
            </a:r>
          </a:p>
          <a:p>
            <a:r>
              <a:rPr lang="en-US" dirty="0" smtClean="0"/>
              <a:t>0</a:t>
            </a:r>
          </a:p>
          <a:p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1752600"/>
            <a:ext cx="317500" cy="4953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500" y="1778000"/>
            <a:ext cx="1231900" cy="3556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388490" y="1750756"/>
            <a:ext cx="1526660" cy="546100"/>
            <a:chOff x="5388490" y="1750756"/>
            <a:chExt cx="1526660" cy="546100"/>
          </a:xfrm>
        </p:grpSpPr>
        <p:pic>
          <p:nvPicPr>
            <p:cNvPr id="28" name="Picture 27" descr="latex-image-1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88490" y="1750756"/>
              <a:ext cx="546100" cy="54610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88050" y="1803400"/>
              <a:ext cx="927100" cy="241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6490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Integer </a:t>
            </a:r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133</a:t>
            </a:fld>
            <a:endParaRPr lang="en-US"/>
          </a:p>
        </p:txBody>
      </p:sp>
      <p:grpSp>
        <p:nvGrpSpPr>
          <p:cNvPr id="3" name="Group 24"/>
          <p:cNvGrpSpPr/>
          <p:nvPr/>
        </p:nvGrpSpPr>
        <p:grpSpPr>
          <a:xfrm>
            <a:off x="3048000" y="1787457"/>
            <a:ext cx="1295400" cy="265176"/>
            <a:chOff x="3200400" y="3087624"/>
            <a:chExt cx="1295400" cy="265176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3200400" y="3089922"/>
              <a:ext cx="1295400" cy="262878"/>
            </a:xfrm>
            <a:prstGeom prst="bracketPair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43300" y="3087624"/>
              <a:ext cx="419100" cy="228600"/>
            </a:xfrm>
            <a:prstGeom prst="rect">
              <a:avLst/>
            </a:prstGeom>
          </p:spPr>
        </p:pic>
        <p:sp>
          <p:nvSpPr>
            <p:cNvPr id="18" name="Rounded Rectangle 17"/>
            <p:cNvSpPr>
              <a:spLocks noChangeAspect="1"/>
            </p:cNvSpPr>
            <p:nvPr/>
          </p:nvSpPr>
          <p:spPr bwMode="auto">
            <a:xfrm>
              <a:off x="3355848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" name="Rounded Rectangle 18"/>
            <p:cNvSpPr>
              <a:spLocks noChangeAspect="1"/>
            </p:cNvSpPr>
            <p:nvPr/>
          </p:nvSpPr>
          <p:spPr bwMode="auto">
            <a:xfrm>
              <a:off x="4078224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" name="Rounded Rectangle 19"/>
            <p:cNvSpPr>
              <a:spLocks noChangeAspect="1"/>
            </p:cNvSpPr>
            <p:nvPr/>
          </p:nvSpPr>
          <p:spPr bwMode="auto">
            <a:xfrm>
              <a:off x="4306824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14" name="Double Bracket 13"/>
          <p:cNvSpPr/>
          <p:nvPr/>
        </p:nvSpPr>
        <p:spPr bwMode="auto">
          <a:xfrm>
            <a:off x="4572000" y="1443033"/>
            <a:ext cx="533400" cy="1066800"/>
          </a:xfrm>
          <a:prstGeom prst="bracketPair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62260" y="2433633"/>
            <a:ext cx="424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kx1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693604" y="1415232"/>
            <a:ext cx="2702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</a:p>
          <a:p>
            <a:r>
              <a:rPr lang="en-US" dirty="0" smtClean="0"/>
              <a:t>0</a:t>
            </a:r>
          </a:p>
          <a:p>
            <a:r>
              <a:rPr lang="en-US" dirty="0" smtClean="0"/>
              <a:t>0</a:t>
            </a:r>
          </a:p>
          <a:p>
            <a:r>
              <a:rPr lang="en-US" dirty="0" smtClean="0"/>
              <a:t>1</a:t>
            </a:r>
            <a:endParaRPr lang="en-US" dirty="0"/>
          </a:p>
        </p:txBody>
      </p:sp>
      <p:grpSp>
        <p:nvGrpSpPr>
          <p:cNvPr id="50" name="Group 49"/>
          <p:cNvGrpSpPr/>
          <p:nvPr/>
        </p:nvGrpSpPr>
        <p:grpSpPr>
          <a:xfrm>
            <a:off x="6063435" y="1796232"/>
            <a:ext cx="1447800" cy="265176"/>
            <a:chOff x="6172200" y="1817944"/>
            <a:chExt cx="1447800" cy="265176"/>
          </a:xfrm>
        </p:grpSpPr>
        <p:sp>
          <p:nvSpPr>
            <p:cNvPr id="23" name="Double Bracket 22"/>
            <p:cNvSpPr/>
            <p:nvPr/>
          </p:nvSpPr>
          <p:spPr bwMode="auto">
            <a:xfrm>
              <a:off x="6172200" y="1817944"/>
              <a:ext cx="1447800" cy="265176"/>
            </a:xfrm>
            <a:prstGeom prst="bracketPair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24" name="Picture 23" descr="latex-image-1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53200" y="1828800"/>
              <a:ext cx="660400" cy="241300"/>
            </a:xfrm>
            <a:prstGeom prst="rect">
              <a:avLst/>
            </a:prstGeom>
          </p:spPr>
        </p:pic>
        <p:sp>
          <p:nvSpPr>
            <p:cNvPr id="42" name="Rounded Rectangle 41"/>
            <p:cNvSpPr>
              <a:spLocks noChangeAspect="1"/>
            </p:cNvSpPr>
            <p:nvPr/>
          </p:nvSpPr>
          <p:spPr bwMode="auto">
            <a:xfrm>
              <a:off x="6248400" y="1932801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3" name="Rounded Rectangle 42"/>
            <p:cNvSpPr>
              <a:spLocks noChangeAspect="1"/>
            </p:cNvSpPr>
            <p:nvPr/>
          </p:nvSpPr>
          <p:spPr bwMode="auto">
            <a:xfrm>
              <a:off x="6400800" y="1932801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4" name="Rounded Rectangle 43"/>
            <p:cNvSpPr>
              <a:spLocks noChangeAspect="1"/>
            </p:cNvSpPr>
            <p:nvPr/>
          </p:nvSpPr>
          <p:spPr bwMode="auto">
            <a:xfrm>
              <a:off x="7315200" y="1932801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5" name="Rounded Rectangle 44"/>
            <p:cNvSpPr>
              <a:spLocks noChangeAspect="1"/>
            </p:cNvSpPr>
            <p:nvPr/>
          </p:nvSpPr>
          <p:spPr bwMode="auto">
            <a:xfrm>
              <a:off x="7467600" y="1932801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1752600"/>
            <a:ext cx="317500" cy="495300"/>
          </a:xfrm>
          <a:prstGeom prst="rect">
            <a:avLst/>
          </a:prstGeom>
        </p:spPr>
      </p:pic>
      <p:pic>
        <p:nvPicPr>
          <p:cNvPr id="65" name="Picture 64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8490" y="1750756"/>
            <a:ext cx="546100" cy="54610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7696199" y="967774"/>
            <a:ext cx="1219201" cy="2232626"/>
            <a:chOff x="7696199" y="967774"/>
            <a:chExt cx="1219201" cy="2232626"/>
          </a:xfrm>
        </p:grpSpPr>
        <p:sp>
          <p:nvSpPr>
            <p:cNvPr id="21" name="Double Bracket 20"/>
            <p:cNvSpPr/>
            <p:nvPr/>
          </p:nvSpPr>
          <p:spPr bwMode="auto">
            <a:xfrm>
              <a:off x="7696199" y="967774"/>
              <a:ext cx="738287" cy="2080226"/>
            </a:xfrm>
            <a:prstGeom prst="bracketPair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434204" y="2923401"/>
              <a:ext cx="4811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</a:t>
              </a:r>
              <a:r>
                <a:rPr lang="en-US" baseline="30000" dirty="0" smtClean="0"/>
                <a:t>2</a:t>
              </a:r>
              <a:r>
                <a:rPr lang="en-US" dirty="0" smtClean="0"/>
                <a:t>x1</a:t>
              </a:r>
              <a:endParaRPr lang="en-US" dirty="0"/>
            </a:p>
          </p:txBody>
        </p:sp>
        <p:pic>
          <p:nvPicPr>
            <p:cNvPr id="27" name="Picture 26" descr="latex-image-1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27135" y="1859515"/>
              <a:ext cx="698500" cy="241300"/>
            </a:xfrm>
            <a:prstGeom prst="rect">
              <a:avLst/>
            </a:prstGeom>
          </p:spPr>
        </p:pic>
        <p:sp>
          <p:nvSpPr>
            <p:cNvPr id="33" name="Rounded Rectangle 32"/>
            <p:cNvSpPr>
              <a:spLocks noChangeAspect="1"/>
            </p:cNvSpPr>
            <p:nvPr/>
          </p:nvSpPr>
          <p:spPr bwMode="auto">
            <a:xfrm>
              <a:off x="8045641" y="1453889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4" name="Rounded Rectangle 33"/>
            <p:cNvSpPr>
              <a:spLocks noChangeAspect="1"/>
            </p:cNvSpPr>
            <p:nvPr/>
          </p:nvSpPr>
          <p:spPr bwMode="auto">
            <a:xfrm>
              <a:off x="8045641" y="1682489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5" name="Rounded Rectangle 34"/>
            <p:cNvSpPr>
              <a:spLocks noChangeAspect="1"/>
            </p:cNvSpPr>
            <p:nvPr/>
          </p:nvSpPr>
          <p:spPr bwMode="auto">
            <a:xfrm>
              <a:off x="8045641" y="2255513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6" name="Rounded Rectangle 35"/>
            <p:cNvSpPr>
              <a:spLocks noChangeAspect="1"/>
            </p:cNvSpPr>
            <p:nvPr/>
          </p:nvSpPr>
          <p:spPr bwMode="auto">
            <a:xfrm>
              <a:off x="8045641" y="2484113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8" name="Rounded Rectangle 37"/>
            <p:cNvSpPr>
              <a:spLocks noChangeAspect="1"/>
            </p:cNvSpPr>
            <p:nvPr/>
          </p:nvSpPr>
          <p:spPr bwMode="auto">
            <a:xfrm>
              <a:off x="8046974" y="2725674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0" name="Rounded Rectangle 39"/>
            <p:cNvSpPr>
              <a:spLocks noChangeAspect="1"/>
            </p:cNvSpPr>
            <p:nvPr/>
          </p:nvSpPr>
          <p:spPr bwMode="auto">
            <a:xfrm>
              <a:off x="8046974" y="2946400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1" name="Rounded Rectangle 40"/>
            <p:cNvSpPr>
              <a:spLocks noChangeAspect="1"/>
            </p:cNvSpPr>
            <p:nvPr/>
          </p:nvSpPr>
          <p:spPr bwMode="auto">
            <a:xfrm>
              <a:off x="8046974" y="1225550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6" name="Rounded Rectangle 45"/>
            <p:cNvSpPr>
              <a:spLocks noChangeAspect="1"/>
            </p:cNvSpPr>
            <p:nvPr/>
          </p:nvSpPr>
          <p:spPr bwMode="auto">
            <a:xfrm>
              <a:off x="8046974" y="1017524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6500" y="1778000"/>
            <a:ext cx="12319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441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Integer </a:t>
            </a:r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134</a:t>
            </a:fld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3048000" y="1415232"/>
            <a:ext cx="2438400" cy="1295400"/>
            <a:chOff x="3048000" y="1415232"/>
            <a:chExt cx="2438400" cy="1295400"/>
          </a:xfrm>
        </p:grpSpPr>
        <p:grpSp>
          <p:nvGrpSpPr>
            <p:cNvPr id="3" name="Group 24"/>
            <p:cNvGrpSpPr/>
            <p:nvPr/>
          </p:nvGrpSpPr>
          <p:grpSpPr>
            <a:xfrm>
              <a:off x="3048000" y="1787457"/>
              <a:ext cx="1295400" cy="265176"/>
              <a:chOff x="3200400" y="3087624"/>
              <a:chExt cx="1295400" cy="265176"/>
            </a:xfrm>
          </p:grpSpPr>
          <p:sp>
            <p:nvSpPr>
              <p:cNvPr id="10" name="Double Bracket 9"/>
              <p:cNvSpPr/>
              <p:nvPr/>
            </p:nvSpPr>
            <p:spPr bwMode="auto">
              <a:xfrm>
                <a:off x="3200400" y="3089922"/>
                <a:ext cx="1295400" cy="262878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pic>
            <p:nvPicPr>
              <p:cNvPr id="11" name="Picture 10" descr="latex-image-1.pd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43300" y="3087624"/>
                <a:ext cx="419100" cy="228600"/>
              </a:xfrm>
              <a:prstGeom prst="rect">
                <a:avLst/>
              </a:prstGeom>
            </p:spPr>
          </p:pic>
          <p:sp>
            <p:nvSpPr>
              <p:cNvPr id="18" name="Rounded Rectangle 17"/>
              <p:cNvSpPr>
                <a:spLocks noChangeAspect="1"/>
              </p:cNvSpPr>
              <p:nvPr/>
            </p:nvSpPr>
            <p:spPr bwMode="auto">
              <a:xfrm>
                <a:off x="3355848" y="3203448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9" name="Rounded Rectangle 18"/>
              <p:cNvSpPr>
                <a:spLocks noChangeAspect="1"/>
              </p:cNvSpPr>
              <p:nvPr/>
            </p:nvSpPr>
            <p:spPr bwMode="auto">
              <a:xfrm>
                <a:off x="4078224" y="3203448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0" name="Rounded Rectangle 19"/>
              <p:cNvSpPr>
                <a:spLocks noChangeAspect="1"/>
              </p:cNvSpPr>
              <p:nvPr/>
            </p:nvSpPr>
            <p:spPr bwMode="auto">
              <a:xfrm>
                <a:off x="4306824" y="3203448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sp>
          <p:nvSpPr>
            <p:cNvPr id="14" name="Double Bracket 13"/>
            <p:cNvSpPr/>
            <p:nvPr/>
          </p:nvSpPr>
          <p:spPr bwMode="auto">
            <a:xfrm>
              <a:off x="4572000" y="1443033"/>
              <a:ext cx="533400" cy="1066800"/>
            </a:xfrm>
            <a:prstGeom prst="bracketPair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062260" y="2433633"/>
              <a:ext cx="4241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kx1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693604" y="1415232"/>
              <a:ext cx="27025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0</a:t>
              </a:r>
            </a:p>
            <a:p>
              <a:r>
                <a:rPr lang="en-US" dirty="0" smtClean="0"/>
                <a:t>0</a:t>
              </a:r>
            </a:p>
            <a:p>
              <a:r>
                <a:rPr lang="en-US" dirty="0" smtClean="0"/>
                <a:t>0</a:t>
              </a:r>
            </a:p>
            <a:p>
              <a:r>
                <a:rPr lang="en-US" dirty="0" smtClean="0"/>
                <a:t>1</a:t>
              </a:r>
              <a:endParaRPr lang="en-US" dirty="0"/>
            </a:p>
          </p:txBody>
        </p:sp>
      </p:grpSp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1752600"/>
            <a:ext cx="317500" cy="495300"/>
          </a:xfrm>
          <a:prstGeom prst="rect">
            <a:avLst/>
          </a:prstGeom>
        </p:spPr>
      </p:pic>
      <p:pic>
        <p:nvPicPr>
          <p:cNvPr id="65" name="Picture 64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8490" y="1750756"/>
            <a:ext cx="546100" cy="54610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2286000" y="4762500"/>
            <a:ext cx="4191000" cy="2026920"/>
            <a:chOff x="2286000" y="4686300"/>
            <a:chExt cx="4191000" cy="2026920"/>
          </a:xfrm>
        </p:grpSpPr>
        <p:pic>
          <p:nvPicPr>
            <p:cNvPr id="38" name="Picture 37" descr="latex-image-1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57700" y="6553200"/>
              <a:ext cx="495300" cy="160020"/>
            </a:xfrm>
            <a:prstGeom prst="rect">
              <a:avLst/>
            </a:prstGeom>
          </p:spPr>
        </p:pic>
        <p:pic>
          <p:nvPicPr>
            <p:cNvPr id="40" name="Picture 39" descr="1403901471_d5e034b46b_seg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46600" y="6366767"/>
              <a:ext cx="296334" cy="174984"/>
            </a:xfrm>
            <a:prstGeom prst="rect">
              <a:avLst/>
            </a:prstGeom>
          </p:spPr>
        </p:pic>
        <p:sp>
          <p:nvSpPr>
            <p:cNvPr id="41" name="Line 1"/>
            <p:cNvSpPr>
              <a:spLocks noChangeShapeType="1"/>
            </p:cNvSpPr>
            <p:nvPr/>
          </p:nvSpPr>
          <p:spPr bwMode="auto">
            <a:xfrm flipH="1" flipV="1">
              <a:off x="2666716" y="6273224"/>
              <a:ext cx="3454684" cy="684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2"/>
            <p:cNvSpPr>
              <a:spLocks noChangeShapeType="1"/>
            </p:cNvSpPr>
            <p:nvPr/>
          </p:nvSpPr>
          <p:spPr bwMode="auto">
            <a:xfrm flipH="1">
              <a:off x="2666716" y="4719518"/>
              <a:ext cx="284" cy="155370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"/>
            <p:cNvSpPr>
              <a:spLocks/>
            </p:cNvSpPr>
            <p:nvPr/>
          </p:nvSpPr>
          <p:spPr bwMode="auto">
            <a:xfrm>
              <a:off x="2824044" y="4773590"/>
              <a:ext cx="3421893" cy="1315175"/>
            </a:xfrm>
            <a:custGeom>
              <a:avLst/>
              <a:gdLst/>
              <a:ahLst/>
              <a:cxnLst>
                <a:cxn ang="0">
                  <a:pos x="0" y="15117"/>
                </a:cxn>
                <a:cxn ang="0">
                  <a:pos x="1837" y="13410"/>
                </a:cxn>
                <a:cxn ang="0">
                  <a:pos x="4022" y="15117"/>
                </a:cxn>
                <a:cxn ang="0">
                  <a:pos x="7001" y="8065"/>
                </a:cxn>
                <a:cxn ang="0">
                  <a:pos x="10229" y="14078"/>
                </a:cxn>
                <a:cxn ang="0">
                  <a:pos x="12116" y="717"/>
                </a:cxn>
                <a:cxn ang="0">
                  <a:pos x="13308" y="11777"/>
                </a:cxn>
                <a:cxn ang="0">
                  <a:pos x="15393" y="4503"/>
                </a:cxn>
                <a:cxn ang="0">
                  <a:pos x="19912" y="13410"/>
                </a:cxn>
                <a:cxn ang="0">
                  <a:pos x="21600" y="11777"/>
                </a:cxn>
              </a:cxnLst>
              <a:rect l="0" t="0" r="r" b="b"/>
              <a:pathLst>
                <a:path w="21600" h="15283">
                  <a:moveTo>
                    <a:pt x="0" y="15117"/>
                  </a:moveTo>
                  <a:cubicBezTo>
                    <a:pt x="0" y="15117"/>
                    <a:pt x="298" y="12148"/>
                    <a:pt x="1837" y="13410"/>
                  </a:cubicBezTo>
                  <a:cubicBezTo>
                    <a:pt x="3831" y="15045"/>
                    <a:pt x="3228" y="14820"/>
                    <a:pt x="4022" y="15117"/>
                  </a:cubicBezTo>
                  <a:cubicBezTo>
                    <a:pt x="5062" y="15506"/>
                    <a:pt x="5792" y="-771"/>
                    <a:pt x="7001" y="8065"/>
                  </a:cubicBezTo>
                  <a:cubicBezTo>
                    <a:pt x="7448" y="11331"/>
                    <a:pt x="9881" y="18012"/>
                    <a:pt x="10229" y="14078"/>
                  </a:cubicBezTo>
                  <a:cubicBezTo>
                    <a:pt x="10577" y="10144"/>
                    <a:pt x="11123" y="-3217"/>
                    <a:pt x="12116" y="717"/>
                  </a:cubicBezTo>
                  <a:cubicBezTo>
                    <a:pt x="13109" y="4651"/>
                    <a:pt x="12414" y="18383"/>
                    <a:pt x="13308" y="11777"/>
                  </a:cubicBezTo>
                  <a:cubicBezTo>
                    <a:pt x="14201" y="5171"/>
                    <a:pt x="14698" y="1905"/>
                    <a:pt x="15393" y="4503"/>
                  </a:cubicBezTo>
                  <a:cubicBezTo>
                    <a:pt x="16088" y="7101"/>
                    <a:pt x="15820" y="15041"/>
                    <a:pt x="19912" y="13410"/>
                  </a:cubicBezTo>
                  <a:cubicBezTo>
                    <a:pt x="20657" y="13113"/>
                    <a:pt x="21600" y="11777"/>
                    <a:pt x="21600" y="11777"/>
                  </a:cubicBez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9" name="Picture 48" descr="latex-image-1.pdf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23000" y="6249725"/>
              <a:ext cx="101600" cy="73693"/>
            </a:xfrm>
            <a:prstGeom prst="rect">
              <a:avLst/>
            </a:prstGeom>
          </p:spPr>
        </p:pic>
        <p:pic>
          <p:nvPicPr>
            <p:cNvPr id="50" name="Picture 49" descr="latex-image-1.pdf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86000" y="5442757"/>
              <a:ext cx="279400" cy="108372"/>
            </a:xfrm>
            <a:prstGeom prst="rect">
              <a:avLst/>
            </a:prstGeom>
          </p:spPr>
        </p:pic>
        <p:sp>
          <p:nvSpPr>
            <p:cNvPr id="51" name="Rectangle 50"/>
            <p:cNvSpPr/>
            <p:nvPr/>
          </p:nvSpPr>
          <p:spPr bwMode="auto">
            <a:xfrm>
              <a:off x="2717800" y="6366767"/>
              <a:ext cx="298704" cy="17686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5765800" y="6366767"/>
              <a:ext cx="298704" cy="17686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5918200" y="5586491"/>
              <a:ext cx="558800" cy="43348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5105400" y="6366767"/>
              <a:ext cx="298704" cy="17686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6" name="Oval 55"/>
            <p:cNvSpPr/>
            <p:nvPr/>
          </p:nvSpPr>
          <p:spPr bwMode="auto">
            <a:xfrm>
              <a:off x="5207000" y="6379410"/>
              <a:ext cx="76200" cy="160751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57" name="Picture 56" descr="1403901471_d5e034b46b_seg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83000" y="6366767"/>
              <a:ext cx="296334" cy="174984"/>
            </a:xfrm>
            <a:prstGeom prst="rect">
              <a:avLst/>
            </a:prstGeom>
          </p:spPr>
        </p:pic>
        <p:sp>
          <p:nvSpPr>
            <p:cNvPr id="58" name="Rectangle 57"/>
            <p:cNvSpPr/>
            <p:nvPr/>
          </p:nvSpPr>
          <p:spPr bwMode="auto">
            <a:xfrm>
              <a:off x="3733800" y="6457995"/>
              <a:ext cx="152400" cy="78028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59" name="Group 100"/>
            <p:cNvGrpSpPr/>
            <p:nvPr/>
          </p:nvGrpSpPr>
          <p:grpSpPr>
            <a:xfrm>
              <a:off x="3276600" y="6366767"/>
              <a:ext cx="304800" cy="178813"/>
              <a:chOff x="3276600" y="5181600"/>
              <a:chExt cx="457200" cy="314325"/>
            </a:xfrm>
          </p:grpSpPr>
          <p:sp>
            <p:nvSpPr>
              <p:cNvPr id="61" name="Rectangle 60"/>
              <p:cNvSpPr/>
              <p:nvPr/>
            </p:nvSpPr>
            <p:spPr bwMode="auto">
              <a:xfrm>
                <a:off x="3276600" y="5181600"/>
                <a:ext cx="448056" cy="310896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 bwMode="auto">
              <a:xfrm>
                <a:off x="3276600" y="5181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 bwMode="auto">
              <a:xfrm>
                <a:off x="3429000" y="5343525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 bwMode="auto">
              <a:xfrm>
                <a:off x="3581400" y="5181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sp>
          <p:nvSpPr>
            <p:cNvPr id="60" name="Oval 6"/>
            <p:cNvSpPr>
              <a:spLocks/>
            </p:cNvSpPr>
            <p:nvPr/>
          </p:nvSpPr>
          <p:spPr bwMode="auto">
            <a:xfrm rot="10800000" flipH="1">
              <a:off x="4634230" y="4686300"/>
              <a:ext cx="106680" cy="106680"/>
            </a:xfrm>
            <a:prstGeom prst="ellipse">
              <a:avLst/>
            </a:prstGeom>
            <a:solidFill>
              <a:srgbClr val="FF0000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9" name="Picture 68" descr="latex-image-1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1497" y="1739900"/>
            <a:ext cx="3073401" cy="927100"/>
          </a:xfrm>
          <a:prstGeom prst="rect">
            <a:avLst/>
          </a:prstGeom>
        </p:spPr>
      </p:pic>
      <p:grpSp>
        <p:nvGrpSpPr>
          <p:cNvPr id="81" name="Group 80"/>
          <p:cNvGrpSpPr/>
          <p:nvPr/>
        </p:nvGrpSpPr>
        <p:grpSpPr>
          <a:xfrm>
            <a:off x="6063435" y="967774"/>
            <a:ext cx="2851965" cy="2232626"/>
            <a:chOff x="6063435" y="967774"/>
            <a:chExt cx="2851965" cy="2232626"/>
          </a:xfrm>
        </p:grpSpPr>
        <p:grpSp>
          <p:nvGrpSpPr>
            <p:cNvPr id="7" name="Group 49"/>
            <p:cNvGrpSpPr/>
            <p:nvPr/>
          </p:nvGrpSpPr>
          <p:grpSpPr>
            <a:xfrm>
              <a:off x="6063435" y="1796232"/>
              <a:ext cx="1447800" cy="265176"/>
              <a:chOff x="6172200" y="1817944"/>
              <a:chExt cx="1447800" cy="265176"/>
            </a:xfrm>
          </p:grpSpPr>
          <p:sp>
            <p:nvSpPr>
              <p:cNvPr id="23" name="Double Bracket 22"/>
              <p:cNvSpPr/>
              <p:nvPr/>
            </p:nvSpPr>
            <p:spPr bwMode="auto">
              <a:xfrm>
                <a:off x="6172200" y="1817944"/>
                <a:ext cx="1447800" cy="265176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pic>
            <p:nvPicPr>
              <p:cNvPr id="24" name="Picture 23" descr="latex-image-1.pdf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553200" y="1828800"/>
                <a:ext cx="660400" cy="241300"/>
              </a:xfrm>
              <a:prstGeom prst="rect">
                <a:avLst/>
              </a:prstGeom>
            </p:spPr>
          </p:pic>
          <p:sp>
            <p:nvSpPr>
              <p:cNvPr id="42" name="Rounded Rectangle 41"/>
              <p:cNvSpPr>
                <a:spLocks noChangeAspect="1"/>
              </p:cNvSpPr>
              <p:nvPr/>
            </p:nvSpPr>
            <p:spPr bwMode="auto">
              <a:xfrm>
                <a:off x="6248400" y="1932801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3" name="Rounded Rectangle 42"/>
              <p:cNvSpPr>
                <a:spLocks noChangeAspect="1"/>
              </p:cNvSpPr>
              <p:nvPr/>
            </p:nvSpPr>
            <p:spPr bwMode="auto">
              <a:xfrm>
                <a:off x="6400800" y="1932801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4" name="Rounded Rectangle 43"/>
              <p:cNvSpPr>
                <a:spLocks noChangeAspect="1"/>
              </p:cNvSpPr>
              <p:nvPr/>
            </p:nvSpPr>
            <p:spPr bwMode="auto">
              <a:xfrm>
                <a:off x="7315200" y="1932801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5" name="Rounded Rectangle 44"/>
              <p:cNvSpPr>
                <a:spLocks noChangeAspect="1"/>
              </p:cNvSpPr>
              <p:nvPr/>
            </p:nvSpPr>
            <p:spPr bwMode="auto">
              <a:xfrm>
                <a:off x="7467600" y="1932801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7696199" y="967774"/>
              <a:ext cx="1219201" cy="2232626"/>
              <a:chOff x="7696199" y="967774"/>
              <a:chExt cx="1219201" cy="2232626"/>
            </a:xfrm>
          </p:grpSpPr>
          <p:sp>
            <p:nvSpPr>
              <p:cNvPr id="68" name="Double Bracket 67"/>
              <p:cNvSpPr/>
              <p:nvPr/>
            </p:nvSpPr>
            <p:spPr bwMode="auto">
              <a:xfrm>
                <a:off x="7696199" y="967774"/>
                <a:ext cx="738287" cy="2080226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8434204" y="2923401"/>
                <a:ext cx="48119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k</a:t>
                </a:r>
                <a:r>
                  <a:rPr lang="en-US" baseline="30000" dirty="0" smtClean="0"/>
                  <a:t>2</a:t>
                </a:r>
                <a:r>
                  <a:rPr lang="en-US" dirty="0" smtClean="0"/>
                  <a:t>x1</a:t>
                </a:r>
                <a:endParaRPr lang="en-US" dirty="0"/>
              </a:p>
            </p:txBody>
          </p:sp>
          <p:pic>
            <p:nvPicPr>
              <p:cNvPr id="71" name="Picture 70" descr="latex-image-1.pdf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727135" y="1859515"/>
                <a:ext cx="698500" cy="241300"/>
              </a:xfrm>
              <a:prstGeom prst="rect">
                <a:avLst/>
              </a:prstGeom>
            </p:spPr>
          </p:pic>
          <p:sp>
            <p:nvSpPr>
              <p:cNvPr id="72" name="Rounded Rectangle 71"/>
              <p:cNvSpPr>
                <a:spLocks noChangeAspect="1"/>
              </p:cNvSpPr>
              <p:nvPr/>
            </p:nvSpPr>
            <p:spPr bwMode="auto">
              <a:xfrm>
                <a:off x="8045641" y="1453889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73" name="Rounded Rectangle 72"/>
              <p:cNvSpPr>
                <a:spLocks noChangeAspect="1"/>
              </p:cNvSpPr>
              <p:nvPr/>
            </p:nvSpPr>
            <p:spPr bwMode="auto">
              <a:xfrm>
                <a:off x="8045641" y="1682489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74" name="Rounded Rectangle 73"/>
              <p:cNvSpPr>
                <a:spLocks noChangeAspect="1"/>
              </p:cNvSpPr>
              <p:nvPr/>
            </p:nvSpPr>
            <p:spPr bwMode="auto">
              <a:xfrm>
                <a:off x="8045641" y="2255513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75" name="Rounded Rectangle 74"/>
              <p:cNvSpPr>
                <a:spLocks noChangeAspect="1"/>
              </p:cNvSpPr>
              <p:nvPr/>
            </p:nvSpPr>
            <p:spPr bwMode="auto">
              <a:xfrm>
                <a:off x="8045641" y="2484113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76" name="Rounded Rectangle 75"/>
              <p:cNvSpPr>
                <a:spLocks noChangeAspect="1"/>
              </p:cNvSpPr>
              <p:nvPr/>
            </p:nvSpPr>
            <p:spPr bwMode="auto">
              <a:xfrm>
                <a:off x="8046974" y="2725674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77" name="Rounded Rectangle 76"/>
              <p:cNvSpPr>
                <a:spLocks noChangeAspect="1"/>
              </p:cNvSpPr>
              <p:nvPr/>
            </p:nvSpPr>
            <p:spPr bwMode="auto">
              <a:xfrm>
                <a:off x="8046974" y="2946400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78" name="Rounded Rectangle 77"/>
              <p:cNvSpPr>
                <a:spLocks noChangeAspect="1"/>
              </p:cNvSpPr>
              <p:nvPr/>
            </p:nvSpPr>
            <p:spPr bwMode="auto">
              <a:xfrm>
                <a:off x="8046974" y="1225550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79" name="Rounded Rectangle 78"/>
              <p:cNvSpPr>
                <a:spLocks noChangeAspect="1"/>
              </p:cNvSpPr>
              <p:nvPr/>
            </p:nvSpPr>
            <p:spPr bwMode="auto">
              <a:xfrm>
                <a:off x="8046974" y="1017524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06500" y="1778000"/>
            <a:ext cx="12319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08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33333E-6 L 0.11285 0.000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0819E-7 -2.63706E-6 L 0.01667 -2.63706E-6 " pathEditMode="relative" ptsTypes="AA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111E-6 L -0.08056 1.11111E-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59259E-6 L -0.19167 -2.59259E-6 " pathEditMode="relative" ptsTypes="AA">
                                      <p:cBhvr>
                                        <p:cTn id="2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Integer </a:t>
            </a:r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135</a:t>
            </a:fld>
            <a:endParaRPr lang="en-US"/>
          </a:p>
        </p:txBody>
      </p:sp>
      <p:grpSp>
        <p:nvGrpSpPr>
          <p:cNvPr id="6" name="Group 8"/>
          <p:cNvGrpSpPr/>
          <p:nvPr/>
        </p:nvGrpSpPr>
        <p:grpSpPr>
          <a:xfrm>
            <a:off x="2971800" y="2819399"/>
            <a:ext cx="3124200" cy="719555"/>
            <a:chOff x="2971800" y="2819399"/>
            <a:chExt cx="3124200" cy="719555"/>
          </a:xfrm>
        </p:grpSpPr>
        <p:sp>
          <p:nvSpPr>
            <p:cNvPr id="7" name="Left Brace 6"/>
            <p:cNvSpPr/>
            <p:nvPr/>
          </p:nvSpPr>
          <p:spPr bwMode="auto">
            <a:xfrm rot="16200000">
              <a:off x="4381500" y="1409699"/>
              <a:ext cx="304800" cy="3124200"/>
            </a:xfrm>
            <a:prstGeom prst="leftBrac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077275" y="3200400"/>
              <a:ext cx="29524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Graphcuts</a:t>
              </a:r>
              <a:r>
                <a:rPr lang="en-US" sz="1600" dirty="0" smtClean="0"/>
                <a:t>, BP, Expansion, etc</a:t>
              </a:r>
              <a:endParaRPr lang="en-US" sz="16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286000" y="4762500"/>
            <a:ext cx="4191000" cy="2026920"/>
            <a:chOff x="2286000" y="4686300"/>
            <a:chExt cx="4191000" cy="2026920"/>
          </a:xfrm>
        </p:grpSpPr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7700" y="6553200"/>
              <a:ext cx="495300" cy="160020"/>
            </a:xfrm>
            <a:prstGeom prst="rect">
              <a:avLst/>
            </a:prstGeom>
          </p:spPr>
        </p:pic>
        <p:pic>
          <p:nvPicPr>
            <p:cNvPr id="12" name="Picture 11" descr="1403901471_d5e034b46b_se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46600" y="6366767"/>
              <a:ext cx="296334" cy="174984"/>
            </a:xfrm>
            <a:prstGeom prst="rect">
              <a:avLst/>
            </a:prstGeom>
          </p:spPr>
        </p:pic>
        <p:sp>
          <p:nvSpPr>
            <p:cNvPr id="14" name="Line 1"/>
            <p:cNvSpPr>
              <a:spLocks noChangeShapeType="1"/>
            </p:cNvSpPr>
            <p:nvPr/>
          </p:nvSpPr>
          <p:spPr bwMode="auto">
            <a:xfrm flipH="1" flipV="1">
              <a:off x="2666716" y="6273224"/>
              <a:ext cx="3454684" cy="684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2"/>
            <p:cNvSpPr>
              <a:spLocks noChangeShapeType="1"/>
            </p:cNvSpPr>
            <p:nvPr/>
          </p:nvSpPr>
          <p:spPr bwMode="auto">
            <a:xfrm flipH="1">
              <a:off x="2666716" y="4719518"/>
              <a:ext cx="284" cy="155370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3"/>
            <p:cNvSpPr>
              <a:spLocks/>
            </p:cNvSpPr>
            <p:nvPr/>
          </p:nvSpPr>
          <p:spPr bwMode="auto">
            <a:xfrm>
              <a:off x="2824044" y="4773590"/>
              <a:ext cx="3421893" cy="1315175"/>
            </a:xfrm>
            <a:custGeom>
              <a:avLst/>
              <a:gdLst/>
              <a:ahLst/>
              <a:cxnLst>
                <a:cxn ang="0">
                  <a:pos x="0" y="15117"/>
                </a:cxn>
                <a:cxn ang="0">
                  <a:pos x="1837" y="13410"/>
                </a:cxn>
                <a:cxn ang="0">
                  <a:pos x="4022" y="15117"/>
                </a:cxn>
                <a:cxn ang="0">
                  <a:pos x="7001" y="8065"/>
                </a:cxn>
                <a:cxn ang="0">
                  <a:pos x="10229" y="14078"/>
                </a:cxn>
                <a:cxn ang="0">
                  <a:pos x="12116" y="717"/>
                </a:cxn>
                <a:cxn ang="0">
                  <a:pos x="13308" y="11777"/>
                </a:cxn>
                <a:cxn ang="0">
                  <a:pos x="15393" y="4503"/>
                </a:cxn>
                <a:cxn ang="0">
                  <a:pos x="19912" y="13410"/>
                </a:cxn>
                <a:cxn ang="0">
                  <a:pos x="21600" y="11777"/>
                </a:cxn>
              </a:cxnLst>
              <a:rect l="0" t="0" r="r" b="b"/>
              <a:pathLst>
                <a:path w="21600" h="15283">
                  <a:moveTo>
                    <a:pt x="0" y="15117"/>
                  </a:moveTo>
                  <a:cubicBezTo>
                    <a:pt x="0" y="15117"/>
                    <a:pt x="298" y="12148"/>
                    <a:pt x="1837" y="13410"/>
                  </a:cubicBezTo>
                  <a:cubicBezTo>
                    <a:pt x="3831" y="15045"/>
                    <a:pt x="3228" y="14820"/>
                    <a:pt x="4022" y="15117"/>
                  </a:cubicBezTo>
                  <a:cubicBezTo>
                    <a:pt x="5062" y="15506"/>
                    <a:pt x="5792" y="-771"/>
                    <a:pt x="7001" y="8065"/>
                  </a:cubicBezTo>
                  <a:cubicBezTo>
                    <a:pt x="7448" y="11331"/>
                    <a:pt x="9881" y="18012"/>
                    <a:pt x="10229" y="14078"/>
                  </a:cubicBezTo>
                  <a:cubicBezTo>
                    <a:pt x="10577" y="10144"/>
                    <a:pt x="11123" y="-3217"/>
                    <a:pt x="12116" y="717"/>
                  </a:cubicBezTo>
                  <a:cubicBezTo>
                    <a:pt x="13109" y="4651"/>
                    <a:pt x="12414" y="18383"/>
                    <a:pt x="13308" y="11777"/>
                  </a:cubicBezTo>
                  <a:cubicBezTo>
                    <a:pt x="14201" y="5171"/>
                    <a:pt x="14698" y="1905"/>
                    <a:pt x="15393" y="4503"/>
                  </a:cubicBezTo>
                  <a:cubicBezTo>
                    <a:pt x="16088" y="7101"/>
                    <a:pt x="15820" y="15041"/>
                    <a:pt x="19912" y="13410"/>
                  </a:cubicBezTo>
                  <a:cubicBezTo>
                    <a:pt x="20657" y="13113"/>
                    <a:pt x="21600" y="11777"/>
                    <a:pt x="21600" y="11777"/>
                  </a:cubicBez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7" name="Picture 16" descr="latex-image-1.pdf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23000" y="6249725"/>
              <a:ext cx="101600" cy="73693"/>
            </a:xfrm>
            <a:prstGeom prst="rect">
              <a:avLst/>
            </a:prstGeom>
          </p:spPr>
        </p:pic>
        <p:pic>
          <p:nvPicPr>
            <p:cNvPr id="18" name="Picture 17" descr="latex-image-1.pdf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86000" y="5442757"/>
              <a:ext cx="279400" cy="108372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auto">
            <a:xfrm>
              <a:off x="2717800" y="6366767"/>
              <a:ext cx="298704" cy="17686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5765800" y="6366767"/>
              <a:ext cx="298704" cy="17686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5918200" y="5586491"/>
              <a:ext cx="558800" cy="43348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5105400" y="6366767"/>
              <a:ext cx="298704" cy="17686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5207000" y="6379410"/>
              <a:ext cx="76200" cy="160751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24" name="Picture 23" descr="1403901471_d5e034b46b_se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83000" y="6366767"/>
              <a:ext cx="296334" cy="174984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 bwMode="auto">
            <a:xfrm>
              <a:off x="3733800" y="6457995"/>
              <a:ext cx="152400" cy="78028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26" name="Group 100"/>
            <p:cNvGrpSpPr/>
            <p:nvPr/>
          </p:nvGrpSpPr>
          <p:grpSpPr>
            <a:xfrm>
              <a:off x="3276600" y="6366767"/>
              <a:ext cx="304800" cy="178813"/>
              <a:chOff x="3276600" y="5181600"/>
              <a:chExt cx="457200" cy="314325"/>
            </a:xfrm>
          </p:grpSpPr>
          <p:sp>
            <p:nvSpPr>
              <p:cNvPr id="28" name="Rectangle 27"/>
              <p:cNvSpPr/>
              <p:nvPr/>
            </p:nvSpPr>
            <p:spPr bwMode="auto">
              <a:xfrm>
                <a:off x="3276600" y="5181600"/>
                <a:ext cx="448056" cy="310896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 bwMode="auto">
              <a:xfrm>
                <a:off x="3276600" y="5181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 bwMode="auto">
              <a:xfrm>
                <a:off x="3429000" y="5343525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 bwMode="auto">
              <a:xfrm>
                <a:off x="3581400" y="5181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sp>
          <p:nvSpPr>
            <p:cNvPr id="27" name="Oval 6"/>
            <p:cNvSpPr>
              <a:spLocks/>
            </p:cNvSpPr>
            <p:nvPr/>
          </p:nvSpPr>
          <p:spPr bwMode="auto">
            <a:xfrm rot="10800000" flipH="1">
              <a:off x="4634230" y="4686300"/>
              <a:ext cx="106680" cy="106680"/>
            </a:xfrm>
            <a:prstGeom prst="ellipse">
              <a:avLst/>
            </a:prstGeom>
            <a:solidFill>
              <a:srgbClr val="FF0000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5" name="Picture 34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1497" y="1739900"/>
            <a:ext cx="3073401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61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Predictions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136</a:t>
            </a:fld>
            <a:endParaRPr lang="en-US"/>
          </a:p>
        </p:txBody>
      </p:sp>
      <p:grpSp>
        <p:nvGrpSpPr>
          <p:cNvPr id="6" name="Group 123"/>
          <p:cNvGrpSpPr/>
          <p:nvPr/>
        </p:nvGrpSpPr>
        <p:grpSpPr>
          <a:xfrm>
            <a:off x="3429000" y="4648200"/>
            <a:ext cx="2137092" cy="1524000"/>
            <a:chOff x="855286" y="4036060"/>
            <a:chExt cx="2404229" cy="2364740"/>
          </a:xfrm>
        </p:grpSpPr>
        <p:sp>
          <p:nvSpPr>
            <p:cNvPr id="119" name="AutoShape 3"/>
            <p:cNvSpPr>
              <a:spLocks/>
            </p:cNvSpPr>
            <p:nvPr/>
          </p:nvSpPr>
          <p:spPr bwMode="auto">
            <a:xfrm>
              <a:off x="855286" y="4036060"/>
              <a:ext cx="2404229" cy="2364740"/>
            </a:xfrm>
            <a:prstGeom prst="roundRect">
              <a:avLst>
                <a:gd name="adj" fmla="val 5639"/>
              </a:avLst>
            </a:prstGeom>
            <a:solidFill>
              <a:srgbClr val="0080FF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Rectangle 4"/>
            <p:cNvSpPr>
              <a:spLocks/>
            </p:cNvSpPr>
            <p:nvPr/>
          </p:nvSpPr>
          <p:spPr bwMode="auto">
            <a:xfrm>
              <a:off x="1015147" y="5111910"/>
              <a:ext cx="2154714" cy="738665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square" lIns="0" tIns="0" rIns="0" bIns="0" anchor="ctr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Flerova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et al., 2011</a:t>
              </a:r>
              <a:endPara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1" charset="0"/>
                <a:ea typeface="Helvetica" pitchFamily="1" charset="0"/>
                <a:cs typeface="Helvetica" pitchFamily="1" charset="0"/>
                <a:sym typeface="Helvetica" pitchFamily="1" charset="0"/>
              </a:endParaRP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Fromer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et al., 2009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Yanover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et al., 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2003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1" charset="0"/>
                <a:ea typeface="Helvetica" pitchFamily="1" charset="0"/>
                <a:cs typeface="Helvetica" pitchFamily="1" charset="0"/>
                <a:sym typeface="Helvetica" pitchFamily="1" charset="0"/>
              </a:endParaRPr>
            </a:p>
          </p:txBody>
        </p:sp>
        <p:sp>
          <p:nvSpPr>
            <p:cNvPr id="122" name="Rectangle 5"/>
            <p:cNvSpPr>
              <a:spLocks/>
            </p:cNvSpPr>
            <p:nvPr/>
          </p:nvSpPr>
          <p:spPr bwMode="auto">
            <a:xfrm>
              <a:off x="1369648" y="4154297"/>
              <a:ext cx="1457313" cy="42981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1" charset="0"/>
                  <a:ea typeface="Arial" pitchFamily="1" charset="0"/>
                  <a:cs typeface="Arial" pitchFamily="1" charset="0"/>
                  <a:sym typeface="Arial" pitchFamily="1" charset="0"/>
                </a:rPr>
                <a:t>M-Best 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1" charset="0"/>
                  <a:ea typeface="Arial" pitchFamily="1" charset="0"/>
                  <a:cs typeface="Arial" pitchFamily="1" charset="0"/>
                  <a:sym typeface="Arial" pitchFamily="1" charset="0"/>
                </a:rPr>
                <a:t>MAP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1" charset="0"/>
                <a:ea typeface="Arial" pitchFamily="1" charset="0"/>
                <a:cs typeface="Arial" pitchFamily="1" charset="0"/>
                <a:sym typeface="Arial" pitchFamily="1" charset="0"/>
              </a:endParaRPr>
            </a:p>
          </p:txBody>
        </p:sp>
      </p:grpSp>
      <p:grpSp>
        <p:nvGrpSpPr>
          <p:cNvPr id="7" name="Group 128"/>
          <p:cNvGrpSpPr/>
          <p:nvPr/>
        </p:nvGrpSpPr>
        <p:grpSpPr>
          <a:xfrm>
            <a:off x="6171764" y="4191000"/>
            <a:ext cx="3048436" cy="1981200"/>
            <a:chOff x="5524064" y="4165600"/>
            <a:chExt cx="3048436" cy="1981200"/>
          </a:xfrm>
        </p:grpSpPr>
        <p:grpSp>
          <p:nvGrpSpPr>
            <p:cNvPr id="8" name="Group 11"/>
            <p:cNvGrpSpPr>
              <a:grpSpLocks/>
            </p:cNvGrpSpPr>
            <p:nvPr/>
          </p:nvGrpSpPr>
          <p:grpSpPr bwMode="auto">
            <a:xfrm>
              <a:off x="5524064" y="4470352"/>
              <a:ext cx="2806991" cy="1676448"/>
              <a:chOff x="579" y="230"/>
              <a:chExt cx="2846" cy="1898"/>
            </a:xfrm>
          </p:grpSpPr>
          <p:sp>
            <p:nvSpPr>
              <p:cNvPr id="126" name="AutoShape 9"/>
              <p:cNvSpPr>
                <a:spLocks/>
              </p:cNvSpPr>
              <p:nvPr/>
            </p:nvSpPr>
            <p:spPr bwMode="auto">
              <a:xfrm>
                <a:off x="579" y="230"/>
                <a:ext cx="2846" cy="1898"/>
              </a:xfrm>
              <a:custGeom>
                <a:avLst/>
                <a:gdLst>
                  <a:gd name="T0" fmla="*/ 10800 w 21600"/>
                  <a:gd name="T1" fmla="*/ 10800 h 21600"/>
                </a:gdLst>
                <a:ahLst/>
                <a:cxnLst>
                  <a:cxn ang="0">
                    <a:pos x="T0" y="T1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lnTo>
                      <a:pt x="12204" y="1933"/>
                    </a:lnTo>
                    <a:lnTo>
                      <a:pt x="14137" y="529"/>
                    </a:lnTo>
                    <a:lnTo>
                      <a:pt x="14876" y="2801"/>
                    </a:lnTo>
                    <a:lnTo>
                      <a:pt x="17148" y="2063"/>
                    </a:lnTo>
                    <a:lnTo>
                      <a:pt x="17148" y="4452"/>
                    </a:lnTo>
                    <a:lnTo>
                      <a:pt x="19537" y="4452"/>
                    </a:lnTo>
                    <a:lnTo>
                      <a:pt x="18799" y="6724"/>
                    </a:lnTo>
                    <a:lnTo>
                      <a:pt x="21071" y="7463"/>
                    </a:lnTo>
                    <a:lnTo>
                      <a:pt x="19667" y="9396"/>
                    </a:lnTo>
                    <a:lnTo>
                      <a:pt x="21600" y="10800"/>
                    </a:lnTo>
                    <a:lnTo>
                      <a:pt x="19667" y="12204"/>
                    </a:lnTo>
                    <a:lnTo>
                      <a:pt x="21071" y="14137"/>
                    </a:lnTo>
                    <a:lnTo>
                      <a:pt x="18799" y="14876"/>
                    </a:lnTo>
                    <a:lnTo>
                      <a:pt x="19537" y="17148"/>
                    </a:lnTo>
                    <a:lnTo>
                      <a:pt x="17148" y="17148"/>
                    </a:lnTo>
                    <a:lnTo>
                      <a:pt x="17148" y="19537"/>
                    </a:lnTo>
                    <a:lnTo>
                      <a:pt x="14876" y="18799"/>
                    </a:lnTo>
                    <a:lnTo>
                      <a:pt x="14137" y="21071"/>
                    </a:lnTo>
                    <a:lnTo>
                      <a:pt x="12204" y="19667"/>
                    </a:lnTo>
                    <a:lnTo>
                      <a:pt x="10800" y="21600"/>
                    </a:lnTo>
                    <a:lnTo>
                      <a:pt x="9396" y="19667"/>
                    </a:lnTo>
                    <a:lnTo>
                      <a:pt x="7463" y="21071"/>
                    </a:lnTo>
                    <a:lnTo>
                      <a:pt x="6724" y="18799"/>
                    </a:lnTo>
                    <a:lnTo>
                      <a:pt x="4452" y="19537"/>
                    </a:lnTo>
                    <a:lnTo>
                      <a:pt x="4452" y="17148"/>
                    </a:lnTo>
                    <a:lnTo>
                      <a:pt x="2063" y="17148"/>
                    </a:lnTo>
                    <a:lnTo>
                      <a:pt x="2801" y="14876"/>
                    </a:lnTo>
                    <a:lnTo>
                      <a:pt x="529" y="14137"/>
                    </a:lnTo>
                    <a:lnTo>
                      <a:pt x="1933" y="12204"/>
                    </a:lnTo>
                    <a:lnTo>
                      <a:pt x="0" y="10800"/>
                    </a:lnTo>
                    <a:lnTo>
                      <a:pt x="1933" y="9396"/>
                    </a:lnTo>
                    <a:lnTo>
                      <a:pt x="529" y="7463"/>
                    </a:lnTo>
                    <a:lnTo>
                      <a:pt x="2801" y="6724"/>
                    </a:lnTo>
                    <a:lnTo>
                      <a:pt x="2063" y="4452"/>
                    </a:lnTo>
                    <a:lnTo>
                      <a:pt x="4452" y="4452"/>
                    </a:lnTo>
                    <a:lnTo>
                      <a:pt x="4452" y="2063"/>
                    </a:lnTo>
                    <a:lnTo>
                      <a:pt x="6724" y="2801"/>
                    </a:lnTo>
                    <a:lnTo>
                      <a:pt x="7463" y="529"/>
                    </a:lnTo>
                    <a:lnTo>
                      <a:pt x="9396" y="1933"/>
                    </a:lnTo>
                    <a:lnTo>
                      <a:pt x="10800" y="0"/>
                    </a:ln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FFFF66"/>
              </a:solidFill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Rectangle 10"/>
              <p:cNvSpPr>
                <a:spLocks/>
              </p:cNvSpPr>
              <p:nvPr/>
            </p:nvSpPr>
            <p:spPr bwMode="auto">
              <a:xfrm>
                <a:off x="1119" y="661"/>
                <a:ext cx="1922" cy="871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squar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dirty="0" smtClean="0">
                    <a:solidFill>
                      <a:schemeClr val="tx1"/>
                    </a:solidFill>
                    <a:latin typeface="Arial" pitchFamily="1" charset="0"/>
                    <a:ea typeface="Arial" pitchFamily="1" charset="0"/>
                    <a:cs typeface="Arial" pitchFamily="1" charset="0"/>
                    <a:sym typeface="Arial" pitchFamily="1" charset="0"/>
                  </a:rPr>
                  <a:t>Ideally: </a:t>
                </a:r>
                <a:endParaRPr lang="en-US" sz="2000" dirty="0">
                  <a:solidFill>
                    <a:schemeClr val="tx1"/>
                  </a:solidFill>
                  <a:latin typeface="Arial" pitchFamily="1" charset="0"/>
                  <a:ea typeface="Arial" pitchFamily="1" charset="0"/>
                  <a:cs typeface="Arial" pitchFamily="1" charset="0"/>
                  <a:sym typeface="Arial" pitchFamily="1" charset="0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latin typeface="Arial Bold" pitchFamily="1" charset="0"/>
                    <a:ea typeface="Arial Bold" pitchFamily="1" charset="0"/>
                    <a:cs typeface="Arial Bold" pitchFamily="1" charset="0"/>
                    <a:sym typeface="Arial Bold" pitchFamily="1" charset="0"/>
                  </a:rPr>
                  <a:t>M-Best </a:t>
                </a:r>
                <a:r>
                  <a:rPr lang="en-US" sz="2000" dirty="0">
                    <a:solidFill>
                      <a:schemeClr val="tx1"/>
                    </a:solidFill>
                    <a:latin typeface="Arial Bold Italic" charset="0"/>
                    <a:ea typeface="Arial Bold Italic" charset="0"/>
                    <a:cs typeface="Arial Bold Italic" charset="0"/>
                    <a:sym typeface="Arial Bold Italic" charset="0"/>
                  </a:rPr>
                  <a:t>Modes</a:t>
                </a:r>
                <a:r>
                  <a:rPr lang="en-US" sz="2000" dirty="0">
                    <a:solidFill>
                      <a:schemeClr val="tx1"/>
                    </a:solidFill>
                    <a:latin typeface="Arial Bold" pitchFamily="1" charset="0"/>
                    <a:ea typeface="Arial Bold" pitchFamily="1" charset="0"/>
                    <a:cs typeface="Arial Bold" pitchFamily="1" charset="0"/>
                    <a:sym typeface="Arial Bold" pitchFamily="1" charset="0"/>
                  </a:rPr>
                  <a:t> </a:t>
                </a:r>
              </a:p>
            </p:txBody>
          </p:sp>
        </p:grpSp>
        <p:sp>
          <p:nvSpPr>
            <p:cNvPr id="128" name="Rectangle 22"/>
            <p:cNvSpPr>
              <a:spLocks/>
            </p:cNvSpPr>
            <p:nvPr/>
          </p:nvSpPr>
          <p:spPr bwMode="auto">
            <a:xfrm>
              <a:off x="7620000" y="4165600"/>
              <a:ext cx="952500" cy="138430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l"/>
              <a:r>
                <a:rPr lang="en-US" sz="9500" dirty="0">
                  <a:solidFill>
                    <a:srgbClr val="00F800"/>
                  </a:solidFill>
                  <a:latin typeface="Helvetica" pitchFamily="1" charset="0"/>
                  <a:ea typeface="Lucida Grande" pitchFamily="1" charset="0"/>
                  <a:cs typeface="Lucida Grande" pitchFamily="1" charset="0"/>
                  <a:sym typeface="Helvetica" pitchFamily="1" charset="0"/>
                </a:rPr>
                <a:t>✓</a:t>
              </a:r>
            </a:p>
          </p:txBody>
        </p:sp>
      </p:grpSp>
      <p:grpSp>
        <p:nvGrpSpPr>
          <p:cNvPr id="11" name="Group 123"/>
          <p:cNvGrpSpPr/>
          <p:nvPr/>
        </p:nvGrpSpPr>
        <p:grpSpPr>
          <a:xfrm>
            <a:off x="304800" y="4648200"/>
            <a:ext cx="2137092" cy="1524000"/>
            <a:chOff x="855286" y="4036060"/>
            <a:chExt cx="2404229" cy="2364740"/>
          </a:xfrm>
        </p:grpSpPr>
        <p:sp>
          <p:nvSpPr>
            <p:cNvPr id="75" name="AutoShape 3"/>
            <p:cNvSpPr>
              <a:spLocks/>
            </p:cNvSpPr>
            <p:nvPr/>
          </p:nvSpPr>
          <p:spPr bwMode="auto">
            <a:xfrm>
              <a:off x="855286" y="4036060"/>
              <a:ext cx="2404229" cy="2364740"/>
            </a:xfrm>
            <a:prstGeom prst="roundRect">
              <a:avLst>
                <a:gd name="adj" fmla="val 5639"/>
              </a:avLst>
            </a:prstGeom>
            <a:solidFill>
              <a:srgbClr val="0080FF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Rectangle 4"/>
            <p:cNvSpPr>
              <a:spLocks/>
            </p:cNvSpPr>
            <p:nvPr/>
          </p:nvSpPr>
          <p:spPr bwMode="auto">
            <a:xfrm>
              <a:off x="1015147" y="4908162"/>
              <a:ext cx="2154714" cy="1146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square" lIns="0" tIns="0" rIns="0" bIns="0" anchor="ctr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Porway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&amp; Zhu, 2011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lang="en-US" sz="1600" kern="0" dirty="0" smtClean="0">
                  <a:solidFill>
                    <a:srgbClr val="FFFFFF"/>
                  </a:solidFill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TU &amp; Zhu, 2002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Rich</a:t>
              </a:r>
              <a:r>
                <a:rPr kumimoji="0" lang="en-US" sz="16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History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1" charset="0"/>
                <a:ea typeface="Helvetica" pitchFamily="1" charset="0"/>
                <a:cs typeface="Helvetica" pitchFamily="1" charset="0"/>
                <a:sym typeface="Helvetica" pitchFamily="1" charset="0"/>
              </a:endParaRPr>
            </a:p>
          </p:txBody>
        </p:sp>
        <p:sp>
          <p:nvSpPr>
            <p:cNvPr id="77" name="Rectangle 5"/>
            <p:cNvSpPr>
              <a:spLocks/>
            </p:cNvSpPr>
            <p:nvPr/>
          </p:nvSpPr>
          <p:spPr bwMode="auto">
            <a:xfrm>
              <a:off x="1556996" y="4154297"/>
              <a:ext cx="1082619" cy="42981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1" charset="0"/>
                  <a:ea typeface="Arial" pitchFamily="1" charset="0"/>
                  <a:cs typeface="Arial" pitchFamily="1" charset="0"/>
                  <a:sym typeface="Arial" pitchFamily="1" charset="0"/>
                </a:rPr>
                <a:t>Sampling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1" charset="0"/>
                <a:ea typeface="Arial" pitchFamily="1" charset="0"/>
                <a:cs typeface="Arial" pitchFamily="1" charset="0"/>
                <a:sym typeface="Arial" pitchFamily="1" charset="0"/>
              </a:endParaRPr>
            </a:p>
          </p:txBody>
        </p:sp>
      </p:grpSp>
      <p:pic>
        <p:nvPicPr>
          <p:cNvPr id="66" name="Picture 65" descr="1403901471_d5e034b46b_se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150" y="3478787"/>
            <a:ext cx="296334" cy="174984"/>
          </a:xfrm>
          <a:prstGeom prst="rect">
            <a:avLst/>
          </a:prstGeom>
        </p:spPr>
      </p:pic>
      <p:sp>
        <p:nvSpPr>
          <p:cNvPr id="68" name="Line 1"/>
          <p:cNvSpPr>
            <a:spLocks noChangeShapeType="1"/>
          </p:cNvSpPr>
          <p:nvPr/>
        </p:nvSpPr>
        <p:spPr bwMode="auto">
          <a:xfrm flipH="1" flipV="1">
            <a:off x="2749266" y="3385244"/>
            <a:ext cx="3454684" cy="6845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Line 2"/>
          <p:cNvSpPr>
            <a:spLocks noChangeShapeType="1"/>
          </p:cNvSpPr>
          <p:nvPr/>
        </p:nvSpPr>
        <p:spPr bwMode="auto">
          <a:xfrm flipH="1">
            <a:off x="2749266" y="1831538"/>
            <a:ext cx="284" cy="1553707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Rectangle 79"/>
          <p:cNvSpPr/>
          <p:nvPr/>
        </p:nvSpPr>
        <p:spPr bwMode="auto">
          <a:xfrm>
            <a:off x="2800350" y="3478787"/>
            <a:ext cx="298704" cy="176863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1" name="Rectangle 80"/>
          <p:cNvSpPr/>
          <p:nvPr/>
        </p:nvSpPr>
        <p:spPr bwMode="auto">
          <a:xfrm>
            <a:off x="5848350" y="3478787"/>
            <a:ext cx="298704" cy="17686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7" name="Rectangle 86"/>
          <p:cNvSpPr/>
          <p:nvPr/>
        </p:nvSpPr>
        <p:spPr bwMode="auto">
          <a:xfrm>
            <a:off x="6000750" y="2698511"/>
            <a:ext cx="558800" cy="43348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8" name="Rectangle 87"/>
          <p:cNvSpPr/>
          <p:nvPr/>
        </p:nvSpPr>
        <p:spPr bwMode="auto">
          <a:xfrm>
            <a:off x="5187950" y="3478787"/>
            <a:ext cx="298704" cy="176863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0" name="Oval 89"/>
          <p:cNvSpPr/>
          <p:nvPr/>
        </p:nvSpPr>
        <p:spPr bwMode="auto">
          <a:xfrm>
            <a:off x="5289550" y="3491430"/>
            <a:ext cx="76200" cy="160751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91" name="Picture 90" descr="1403901471_d5e034b46b_se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550" y="3478787"/>
            <a:ext cx="296334" cy="174984"/>
          </a:xfrm>
          <a:prstGeom prst="rect">
            <a:avLst/>
          </a:prstGeom>
        </p:spPr>
      </p:pic>
      <p:sp>
        <p:nvSpPr>
          <p:cNvPr id="93" name="Rectangle 92"/>
          <p:cNvSpPr/>
          <p:nvPr/>
        </p:nvSpPr>
        <p:spPr bwMode="auto">
          <a:xfrm>
            <a:off x="3816350" y="3570015"/>
            <a:ext cx="152400" cy="78028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94" name="Group 100"/>
          <p:cNvGrpSpPr/>
          <p:nvPr/>
        </p:nvGrpSpPr>
        <p:grpSpPr>
          <a:xfrm>
            <a:off x="3359150" y="3478787"/>
            <a:ext cx="304800" cy="178813"/>
            <a:chOff x="3276600" y="5181600"/>
            <a:chExt cx="457200" cy="314325"/>
          </a:xfrm>
        </p:grpSpPr>
        <p:sp>
          <p:nvSpPr>
            <p:cNvPr id="95" name="Rectangle 94"/>
            <p:cNvSpPr/>
            <p:nvPr/>
          </p:nvSpPr>
          <p:spPr bwMode="auto">
            <a:xfrm>
              <a:off x="3276600" y="5181600"/>
              <a:ext cx="448056" cy="310896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3276600" y="5181600"/>
              <a:ext cx="152400" cy="1524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3429000" y="5343525"/>
              <a:ext cx="152400" cy="1524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" name="Rectangle 97"/>
            <p:cNvSpPr/>
            <p:nvPr/>
          </p:nvSpPr>
          <p:spPr bwMode="auto">
            <a:xfrm>
              <a:off x="3581400" y="5181600"/>
              <a:ext cx="152400" cy="1524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99" name="Line 4"/>
          <p:cNvSpPr>
            <a:spLocks noChangeShapeType="1"/>
          </p:cNvSpPr>
          <p:nvPr/>
        </p:nvSpPr>
        <p:spPr bwMode="auto">
          <a:xfrm flipH="1">
            <a:off x="4763069" y="1877625"/>
            <a:ext cx="7866" cy="15140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" name="Oval 6"/>
          <p:cNvSpPr>
            <a:spLocks/>
          </p:cNvSpPr>
          <p:nvPr/>
        </p:nvSpPr>
        <p:spPr bwMode="auto">
          <a:xfrm rot="10800000" flipH="1">
            <a:off x="4716780" y="1798320"/>
            <a:ext cx="106680" cy="106680"/>
          </a:xfrm>
          <a:prstGeom prst="ellipse">
            <a:avLst/>
          </a:prstGeom>
          <a:solidFill>
            <a:srgbClr val="FF0000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" name="Oval 7"/>
          <p:cNvSpPr>
            <a:spLocks/>
          </p:cNvSpPr>
          <p:nvPr/>
        </p:nvSpPr>
        <p:spPr bwMode="auto">
          <a:xfrm rot="10800000" flipH="1">
            <a:off x="5227320" y="2133600"/>
            <a:ext cx="106680" cy="106680"/>
          </a:xfrm>
          <a:prstGeom prst="ellipse">
            <a:avLst/>
          </a:prstGeom>
          <a:solidFill>
            <a:srgbClr val="00FF00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" name="Oval 8"/>
          <p:cNvSpPr>
            <a:spLocks/>
          </p:cNvSpPr>
          <p:nvPr/>
        </p:nvSpPr>
        <p:spPr bwMode="auto">
          <a:xfrm rot="10800000" flipH="1">
            <a:off x="3855720" y="2286000"/>
            <a:ext cx="106680" cy="106680"/>
          </a:xfrm>
          <a:prstGeom prst="ellipse">
            <a:avLst/>
          </a:prstGeom>
          <a:solidFill>
            <a:srgbClr val="0000FF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" name="Oval 8"/>
          <p:cNvSpPr>
            <a:spLocks/>
          </p:cNvSpPr>
          <p:nvPr/>
        </p:nvSpPr>
        <p:spPr bwMode="auto">
          <a:xfrm rot="10800000" flipH="1">
            <a:off x="3048001" y="2941319"/>
            <a:ext cx="106680" cy="106680"/>
          </a:xfrm>
          <a:prstGeom prst="ellipse">
            <a:avLst/>
          </a:prstGeom>
          <a:solidFill>
            <a:schemeClr val="accent4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06" name="Straight Connector 105"/>
          <p:cNvCxnSpPr/>
          <p:nvPr/>
        </p:nvCxnSpPr>
        <p:spPr bwMode="auto">
          <a:xfrm rot="5400000">
            <a:off x="2836863" y="3255962"/>
            <a:ext cx="269875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105" idx="0"/>
          </p:cNvCxnSpPr>
          <p:nvPr/>
        </p:nvCxnSpPr>
        <p:spPr bwMode="auto">
          <a:xfrm rot="5400000">
            <a:off x="2930208" y="3218972"/>
            <a:ext cx="342107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 bwMode="auto">
          <a:xfrm rot="5400000">
            <a:off x="3099118" y="3241200"/>
            <a:ext cx="297654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 bwMode="auto">
          <a:xfrm rot="16200000" flipH="1">
            <a:off x="3275411" y="3277791"/>
            <a:ext cx="224629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 bwMode="auto">
          <a:xfrm rot="16200000" flipH="1">
            <a:off x="3434160" y="3306364"/>
            <a:ext cx="173830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 bwMode="auto">
          <a:xfrm rot="5400000">
            <a:off x="3486627" y="3218974"/>
            <a:ext cx="342107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 bwMode="auto">
          <a:xfrm rot="5400000">
            <a:off x="3413443" y="3015775"/>
            <a:ext cx="748504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stCxn id="104" idx="0"/>
          </p:cNvCxnSpPr>
          <p:nvPr/>
        </p:nvCxnSpPr>
        <p:spPr bwMode="auto">
          <a:xfrm rot="5400000">
            <a:off x="3409951" y="2887819"/>
            <a:ext cx="994249" cy="397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 bwMode="auto">
          <a:xfrm rot="5400000">
            <a:off x="3664428" y="3007043"/>
            <a:ext cx="748504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 bwMode="auto">
          <a:xfrm rot="5400000">
            <a:off x="3970656" y="3176112"/>
            <a:ext cx="402429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 bwMode="auto">
          <a:xfrm rot="5400000">
            <a:off x="4191401" y="3250803"/>
            <a:ext cx="246853" cy="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 bwMode="auto">
          <a:xfrm rot="16200000" flipH="1">
            <a:off x="4370786" y="3287315"/>
            <a:ext cx="173830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 bwMode="auto">
          <a:xfrm rot="5400000">
            <a:off x="4250135" y="3023791"/>
            <a:ext cx="723106" cy="317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>
            <a:stCxn id="99" idx="0"/>
          </p:cNvCxnSpPr>
          <p:nvPr/>
        </p:nvCxnSpPr>
        <p:spPr bwMode="auto">
          <a:xfrm rot="5400000">
            <a:off x="4013654" y="2629648"/>
            <a:ext cx="1509305" cy="525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 bwMode="auto">
          <a:xfrm rot="5400000">
            <a:off x="4792981" y="3230087"/>
            <a:ext cx="319878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 bwMode="auto">
          <a:xfrm rot="16200000" flipH="1">
            <a:off x="4708843" y="2958781"/>
            <a:ext cx="872329" cy="301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 bwMode="auto">
          <a:xfrm rot="5400000">
            <a:off x="4723131" y="2810984"/>
            <a:ext cx="1145379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 bwMode="auto">
          <a:xfrm rot="5400000">
            <a:off x="5051743" y="3018947"/>
            <a:ext cx="748504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 bwMode="auto">
          <a:xfrm rot="16200000" flipH="1">
            <a:off x="5351862" y="3163490"/>
            <a:ext cx="440526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 bwMode="auto">
          <a:xfrm rot="5400000">
            <a:off x="5555065" y="3214289"/>
            <a:ext cx="345274" cy="635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 bwMode="auto">
          <a:xfrm rot="5400000">
            <a:off x="5767786" y="3217461"/>
            <a:ext cx="345274" cy="635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34" name="Picture 1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4343400"/>
            <a:ext cx="880110" cy="1005840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4343400"/>
            <a:ext cx="880110" cy="1005840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 bwMode="auto">
          <a:xfrm>
            <a:off x="838200" y="4114800"/>
            <a:ext cx="7467600" cy="19050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040908" y="4343400"/>
            <a:ext cx="60163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200" dirty="0" smtClean="0"/>
              <a:t>Our work: Diverse M-Best in MRFs [ECCV ‘12]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153325" y="4953000"/>
            <a:ext cx="5198859" cy="8233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 algn="l">
              <a:buFont typeface="Lucida Grande"/>
              <a:buChar char="-"/>
            </a:pPr>
            <a:r>
              <a:rPr lang="en-US" sz="1900" dirty="0" smtClean="0">
                <a:solidFill>
                  <a:prstClr val="black"/>
                </a:solidFill>
              </a:rPr>
              <a:t>Don’t </a:t>
            </a:r>
            <a:r>
              <a:rPr lang="en-US" sz="1900" i="1" dirty="0" smtClean="0">
                <a:solidFill>
                  <a:prstClr val="black"/>
                </a:solidFill>
              </a:rPr>
              <a:t>hope</a:t>
            </a:r>
            <a:r>
              <a:rPr lang="en-US" sz="1900" dirty="0" smtClean="0">
                <a:solidFill>
                  <a:prstClr val="black"/>
                </a:solidFill>
              </a:rPr>
              <a:t> for diversity. Explicitly encode it.</a:t>
            </a:r>
          </a:p>
          <a:p>
            <a:pPr marL="342900" lvl="0" indent="-342900" algn="l">
              <a:buFont typeface="Lucida Grande"/>
              <a:buChar char="-"/>
            </a:pPr>
            <a:r>
              <a:rPr lang="en-US" sz="1900" dirty="0" smtClean="0">
                <a:solidFill>
                  <a:prstClr val="black"/>
                </a:solidFill>
              </a:rPr>
              <a:t>Not guaranteed to be modes.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3900" y="3733800"/>
            <a:ext cx="495300" cy="152400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7900" y="2374900"/>
            <a:ext cx="419100" cy="215900"/>
          </a:xfrm>
          <a:prstGeom prst="rect">
            <a:avLst/>
          </a:prstGeom>
        </p:spPr>
      </p:pic>
      <p:pic>
        <p:nvPicPr>
          <p:cNvPr id="67" name="Picture 66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1740" y="3333750"/>
            <a:ext cx="9906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31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/>
      <p:bldP spid="51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Diverse 2</a:t>
            </a:r>
            <a:r>
              <a:rPr lang="en-US" baseline="30000" dirty="0" smtClean="0"/>
              <a:t>nd</a:t>
            </a:r>
            <a:r>
              <a:rPr lang="en-US" dirty="0"/>
              <a:t>-</a:t>
            </a:r>
            <a:r>
              <a:rPr lang="en-US" dirty="0" smtClean="0"/>
              <a:t>Best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740" y="2736032"/>
            <a:ext cx="1562100" cy="279400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2286000" y="4762500"/>
            <a:ext cx="4191000" cy="2026920"/>
            <a:chOff x="2286000" y="4686300"/>
            <a:chExt cx="4191000" cy="2026920"/>
          </a:xfrm>
        </p:grpSpPr>
        <p:pic>
          <p:nvPicPr>
            <p:cNvPr id="15" name="Picture 14" descr="latex-image-1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57700" y="6553200"/>
              <a:ext cx="495300" cy="160020"/>
            </a:xfrm>
            <a:prstGeom prst="rect">
              <a:avLst/>
            </a:prstGeom>
          </p:spPr>
        </p:pic>
        <p:pic>
          <p:nvPicPr>
            <p:cNvPr id="16" name="Picture 15" descr="1403901471_d5e034b46b_seg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46600" y="6366767"/>
              <a:ext cx="296334" cy="174984"/>
            </a:xfrm>
            <a:prstGeom prst="rect">
              <a:avLst/>
            </a:prstGeom>
          </p:spPr>
        </p:pic>
        <p:sp>
          <p:nvSpPr>
            <p:cNvPr id="17" name="Line 1"/>
            <p:cNvSpPr>
              <a:spLocks noChangeShapeType="1"/>
            </p:cNvSpPr>
            <p:nvPr/>
          </p:nvSpPr>
          <p:spPr bwMode="auto">
            <a:xfrm flipH="1" flipV="1">
              <a:off x="2666716" y="6273224"/>
              <a:ext cx="3454684" cy="684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2"/>
            <p:cNvSpPr>
              <a:spLocks noChangeShapeType="1"/>
            </p:cNvSpPr>
            <p:nvPr/>
          </p:nvSpPr>
          <p:spPr bwMode="auto">
            <a:xfrm flipH="1">
              <a:off x="2666716" y="4719518"/>
              <a:ext cx="284" cy="155370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3"/>
            <p:cNvSpPr>
              <a:spLocks/>
            </p:cNvSpPr>
            <p:nvPr/>
          </p:nvSpPr>
          <p:spPr bwMode="auto">
            <a:xfrm>
              <a:off x="2824044" y="4773590"/>
              <a:ext cx="3421893" cy="1315175"/>
            </a:xfrm>
            <a:custGeom>
              <a:avLst/>
              <a:gdLst/>
              <a:ahLst/>
              <a:cxnLst>
                <a:cxn ang="0">
                  <a:pos x="0" y="15117"/>
                </a:cxn>
                <a:cxn ang="0">
                  <a:pos x="1837" y="13410"/>
                </a:cxn>
                <a:cxn ang="0">
                  <a:pos x="4022" y="15117"/>
                </a:cxn>
                <a:cxn ang="0">
                  <a:pos x="7001" y="8065"/>
                </a:cxn>
                <a:cxn ang="0">
                  <a:pos x="10229" y="14078"/>
                </a:cxn>
                <a:cxn ang="0">
                  <a:pos x="12116" y="717"/>
                </a:cxn>
                <a:cxn ang="0">
                  <a:pos x="13308" y="11777"/>
                </a:cxn>
                <a:cxn ang="0">
                  <a:pos x="15393" y="4503"/>
                </a:cxn>
                <a:cxn ang="0">
                  <a:pos x="19912" y="13410"/>
                </a:cxn>
                <a:cxn ang="0">
                  <a:pos x="21600" y="11777"/>
                </a:cxn>
              </a:cxnLst>
              <a:rect l="0" t="0" r="r" b="b"/>
              <a:pathLst>
                <a:path w="21600" h="15283">
                  <a:moveTo>
                    <a:pt x="0" y="15117"/>
                  </a:moveTo>
                  <a:cubicBezTo>
                    <a:pt x="0" y="15117"/>
                    <a:pt x="298" y="12148"/>
                    <a:pt x="1837" y="13410"/>
                  </a:cubicBezTo>
                  <a:cubicBezTo>
                    <a:pt x="3831" y="15045"/>
                    <a:pt x="3228" y="14820"/>
                    <a:pt x="4022" y="15117"/>
                  </a:cubicBezTo>
                  <a:cubicBezTo>
                    <a:pt x="5062" y="15506"/>
                    <a:pt x="5792" y="-771"/>
                    <a:pt x="7001" y="8065"/>
                  </a:cubicBezTo>
                  <a:cubicBezTo>
                    <a:pt x="7448" y="11331"/>
                    <a:pt x="9881" y="18012"/>
                    <a:pt x="10229" y="14078"/>
                  </a:cubicBezTo>
                  <a:cubicBezTo>
                    <a:pt x="10577" y="10144"/>
                    <a:pt x="11123" y="-3217"/>
                    <a:pt x="12116" y="717"/>
                  </a:cubicBezTo>
                  <a:cubicBezTo>
                    <a:pt x="13109" y="4651"/>
                    <a:pt x="12414" y="18383"/>
                    <a:pt x="13308" y="11777"/>
                  </a:cubicBezTo>
                  <a:cubicBezTo>
                    <a:pt x="14201" y="5171"/>
                    <a:pt x="14698" y="1905"/>
                    <a:pt x="15393" y="4503"/>
                  </a:cubicBezTo>
                  <a:cubicBezTo>
                    <a:pt x="16088" y="7101"/>
                    <a:pt x="15820" y="15041"/>
                    <a:pt x="19912" y="13410"/>
                  </a:cubicBezTo>
                  <a:cubicBezTo>
                    <a:pt x="20657" y="13113"/>
                    <a:pt x="21600" y="11777"/>
                    <a:pt x="21600" y="11777"/>
                  </a:cubicBez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0" name="Picture 19" descr="latex-image-1.pdf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23000" y="6249725"/>
              <a:ext cx="101600" cy="73693"/>
            </a:xfrm>
            <a:prstGeom prst="rect">
              <a:avLst/>
            </a:prstGeom>
          </p:spPr>
        </p:pic>
        <p:pic>
          <p:nvPicPr>
            <p:cNvPr id="21" name="Picture 20" descr="latex-image-1.pdf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86000" y="5442757"/>
              <a:ext cx="279400" cy="108372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 bwMode="auto">
            <a:xfrm>
              <a:off x="2717800" y="6366767"/>
              <a:ext cx="298704" cy="17686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5765800" y="6366767"/>
              <a:ext cx="298704" cy="17686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5918200" y="5586491"/>
              <a:ext cx="558800" cy="43348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5105400" y="6366767"/>
              <a:ext cx="298704" cy="17686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5207000" y="6379410"/>
              <a:ext cx="76200" cy="160751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27" name="Picture 26" descr="1403901471_d5e034b46b_seg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83000" y="6366767"/>
              <a:ext cx="296334" cy="174984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 bwMode="auto">
            <a:xfrm>
              <a:off x="3733800" y="6457995"/>
              <a:ext cx="152400" cy="78028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29" name="Group 100"/>
            <p:cNvGrpSpPr/>
            <p:nvPr/>
          </p:nvGrpSpPr>
          <p:grpSpPr>
            <a:xfrm>
              <a:off x="3276600" y="6366767"/>
              <a:ext cx="304800" cy="178813"/>
              <a:chOff x="3276600" y="5181600"/>
              <a:chExt cx="457200" cy="314325"/>
            </a:xfrm>
          </p:grpSpPr>
          <p:sp>
            <p:nvSpPr>
              <p:cNvPr id="32" name="Rectangle 31"/>
              <p:cNvSpPr/>
              <p:nvPr/>
            </p:nvSpPr>
            <p:spPr bwMode="auto">
              <a:xfrm>
                <a:off x="3276600" y="5181600"/>
                <a:ext cx="448056" cy="310896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 bwMode="auto">
              <a:xfrm>
                <a:off x="3276600" y="5181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 bwMode="auto">
              <a:xfrm>
                <a:off x="3429000" y="5343525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 bwMode="auto">
              <a:xfrm>
                <a:off x="3581400" y="5181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sp>
          <p:nvSpPr>
            <p:cNvPr id="31" name="Oval 6"/>
            <p:cNvSpPr>
              <a:spLocks/>
            </p:cNvSpPr>
            <p:nvPr/>
          </p:nvSpPr>
          <p:spPr bwMode="auto">
            <a:xfrm rot="10800000" flipH="1">
              <a:off x="4634230" y="4686300"/>
              <a:ext cx="106680" cy="106680"/>
            </a:xfrm>
            <a:prstGeom prst="ellipse">
              <a:avLst/>
            </a:prstGeom>
            <a:solidFill>
              <a:srgbClr val="FF0000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48" name="Straight Arrow Connector 47"/>
          <p:cNvCxnSpPr/>
          <p:nvPr/>
        </p:nvCxnSpPr>
        <p:spPr bwMode="auto">
          <a:xfrm>
            <a:off x="3472550" y="3613668"/>
            <a:ext cx="1099450" cy="1034532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2791842" y="3048000"/>
            <a:ext cx="1399158" cy="750334"/>
            <a:chOff x="2791842" y="3048000"/>
            <a:chExt cx="1399158" cy="750334"/>
          </a:xfrm>
        </p:grpSpPr>
        <p:sp>
          <p:nvSpPr>
            <p:cNvPr id="55" name="TextBox 54"/>
            <p:cNvSpPr txBox="1"/>
            <p:nvPr/>
          </p:nvSpPr>
          <p:spPr>
            <a:xfrm>
              <a:off x="2791842" y="3429002"/>
              <a:ext cx="680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MAP</a:t>
              </a:r>
              <a:endParaRPr lang="en-US" sz="1800" dirty="0"/>
            </a:p>
          </p:txBody>
        </p:sp>
        <p:cxnSp>
          <p:nvCxnSpPr>
            <p:cNvPr id="56" name="Straight Arrow Connector 55"/>
            <p:cNvCxnSpPr>
              <a:stCxn id="55" idx="3"/>
            </p:cNvCxnSpPr>
            <p:nvPr/>
          </p:nvCxnSpPr>
          <p:spPr bwMode="auto">
            <a:xfrm flipV="1">
              <a:off x="3472550" y="3048000"/>
              <a:ext cx="718450" cy="56566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4016890" y="4419600"/>
            <a:ext cx="1338820" cy="1936912"/>
            <a:chOff x="4016890" y="4419600"/>
            <a:chExt cx="1338820" cy="1936912"/>
          </a:xfrm>
        </p:grpSpPr>
        <p:sp>
          <p:nvSpPr>
            <p:cNvPr id="37" name="Rectangle 36"/>
            <p:cNvSpPr/>
            <p:nvPr/>
          </p:nvSpPr>
          <p:spPr bwMode="auto">
            <a:xfrm>
              <a:off x="4466130" y="4680112"/>
              <a:ext cx="440340" cy="1676400"/>
            </a:xfrm>
            <a:prstGeom prst="rect">
              <a:avLst/>
            </a:prstGeom>
            <a:solidFill>
              <a:schemeClr val="accent2">
                <a:alpha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 bwMode="auto">
            <a:xfrm rot="10800000">
              <a:off x="4016890" y="4680112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 bwMode="auto">
            <a:xfrm>
              <a:off x="4898510" y="4680112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pic>
          <p:nvPicPr>
            <p:cNvPr id="61" name="Picture 60" descr="latex-image-1.pd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67200" y="4419600"/>
              <a:ext cx="876300" cy="165100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1267842" y="2895600"/>
            <a:ext cx="2237358" cy="609600"/>
            <a:chOff x="2106042" y="3188734"/>
            <a:chExt cx="2237358" cy="609600"/>
          </a:xfrm>
        </p:grpSpPr>
        <p:sp>
          <p:nvSpPr>
            <p:cNvPr id="42" name="TextBox 41"/>
            <p:cNvSpPr txBox="1"/>
            <p:nvPr/>
          </p:nvSpPr>
          <p:spPr>
            <a:xfrm>
              <a:off x="2106042" y="3429002"/>
              <a:ext cx="13665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Diversity</a:t>
              </a:r>
              <a:endParaRPr lang="en-US" sz="1800" dirty="0"/>
            </a:p>
          </p:txBody>
        </p:sp>
        <p:cxnSp>
          <p:nvCxnSpPr>
            <p:cNvPr id="43" name="Straight Arrow Connector 42"/>
            <p:cNvCxnSpPr>
              <a:stCxn id="42" idx="3"/>
            </p:cNvCxnSpPr>
            <p:nvPr/>
          </p:nvCxnSpPr>
          <p:spPr bwMode="auto">
            <a:xfrm flipV="1">
              <a:off x="3472550" y="3188734"/>
              <a:ext cx="870850" cy="424934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7" name="Picture 46" descr="latex-image-1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1497" y="1739900"/>
            <a:ext cx="3073401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68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Diverse M-Best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740" y="2732344"/>
            <a:ext cx="1562100" cy="279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3048000"/>
            <a:ext cx="1562100" cy="279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3810000"/>
            <a:ext cx="1943100" cy="279400"/>
          </a:xfrm>
          <a:prstGeom prst="rect">
            <a:avLst/>
          </a:prstGeom>
        </p:spPr>
      </p:pic>
      <p:grpSp>
        <p:nvGrpSpPr>
          <p:cNvPr id="9" name="Group 10"/>
          <p:cNvGrpSpPr/>
          <p:nvPr/>
        </p:nvGrpSpPr>
        <p:grpSpPr>
          <a:xfrm>
            <a:off x="4450080" y="3429000"/>
            <a:ext cx="45720" cy="274320"/>
            <a:chOff x="4450080" y="3764280"/>
            <a:chExt cx="45720" cy="274320"/>
          </a:xfrm>
        </p:grpSpPr>
        <p:sp>
          <p:nvSpPr>
            <p:cNvPr id="10" name="Rectangle 9"/>
            <p:cNvSpPr>
              <a:spLocks noChangeAspect="1"/>
            </p:cNvSpPr>
            <p:nvPr/>
          </p:nvSpPr>
          <p:spPr bwMode="auto">
            <a:xfrm>
              <a:off x="4450080" y="3764280"/>
              <a:ext cx="45720" cy="4572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5" name="Rectangle 74"/>
            <p:cNvSpPr>
              <a:spLocks noChangeAspect="1"/>
            </p:cNvSpPr>
            <p:nvPr/>
          </p:nvSpPr>
          <p:spPr bwMode="auto">
            <a:xfrm>
              <a:off x="4450080" y="3992880"/>
              <a:ext cx="45720" cy="4572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286000" y="4762500"/>
            <a:ext cx="4191000" cy="2026920"/>
            <a:chOff x="2286000" y="4686300"/>
            <a:chExt cx="4191000" cy="2026920"/>
          </a:xfrm>
        </p:grpSpPr>
        <p:pic>
          <p:nvPicPr>
            <p:cNvPr id="15" name="Picture 14" descr="latex-image-1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57700" y="6553200"/>
              <a:ext cx="495300" cy="160020"/>
            </a:xfrm>
            <a:prstGeom prst="rect">
              <a:avLst/>
            </a:prstGeom>
          </p:spPr>
        </p:pic>
        <p:pic>
          <p:nvPicPr>
            <p:cNvPr id="16" name="Picture 15" descr="1403901471_d5e034b46b_seg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46600" y="6366767"/>
              <a:ext cx="296334" cy="174984"/>
            </a:xfrm>
            <a:prstGeom prst="rect">
              <a:avLst/>
            </a:prstGeom>
          </p:spPr>
        </p:pic>
        <p:sp>
          <p:nvSpPr>
            <p:cNvPr id="17" name="Line 1"/>
            <p:cNvSpPr>
              <a:spLocks noChangeShapeType="1"/>
            </p:cNvSpPr>
            <p:nvPr/>
          </p:nvSpPr>
          <p:spPr bwMode="auto">
            <a:xfrm flipH="1" flipV="1">
              <a:off x="2666716" y="6273224"/>
              <a:ext cx="3454684" cy="684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2"/>
            <p:cNvSpPr>
              <a:spLocks noChangeShapeType="1"/>
            </p:cNvSpPr>
            <p:nvPr/>
          </p:nvSpPr>
          <p:spPr bwMode="auto">
            <a:xfrm flipH="1">
              <a:off x="2666716" y="4719518"/>
              <a:ext cx="284" cy="155370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3"/>
            <p:cNvSpPr>
              <a:spLocks/>
            </p:cNvSpPr>
            <p:nvPr/>
          </p:nvSpPr>
          <p:spPr bwMode="auto">
            <a:xfrm>
              <a:off x="2824044" y="4773590"/>
              <a:ext cx="3421893" cy="1315175"/>
            </a:xfrm>
            <a:custGeom>
              <a:avLst/>
              <a:gdLst/>
              <a:ahLst/>
              <a:cxnLst>
                <a:cxn ang="0">
                  <a:pos x="0" y="15117"/>
                </a:cxn>
                <a:cxn ang="0">
                  <a:pos x="1837" y="13410"/>
                </a:cxn>
                <a:cxn ang="0">
                  <a:pos x="4022" y="15117"/>
                </a:cxn>
                <a:cxn ang="0">
                  <a:pos x="7001" y="8065"/>
                </a:cxn>
                <a:cxn ang="0">
                  <a:pos x="10229" y="14078"/>
                </a:cxn>
                <a:cxn ang="0">
                  <a:pos x="12116" y="717"/>
                </a:cxn>
                <a:cxn ang="0">
                  <a:pos x="13308" y="11777"/>
                </a:cxn>
                <a:cxn ang="0">
                  <a:pos x="15393" y="4503"/>
                </a:cxn>
                <a:cxn ang="0">
                  <a:pos x="19912" y="13410"/>
                </a:cxn>
                <a:cxn ang="0">
                  <a:pos x="21600" y="11777"/>
                </a:cxn>
              </a:cxnLst>
              <a:rect l="0" t="0" r="r" b="b"/>
              <a:pathLst>
                <a:path w="21600" h="15283">
                  <a:moveTo>
                    <a:pt x="0" y="15117"/>
                  </a:moveTo>
                  <a:cubicBezTo>
                    <a:pt x="0" y="15117"/>
                    <a:pt x="298" y="12148"/>
                    <a:pt x="1837" y="13410"/>
                  </a:cubicBezTo>
                  <a:cubicBezTo>
                    <a:pt x="3831" y="15045"/>
                    <a:pt x="3228" y="14820"/>
                    <a:pt x="4022" y="15117"/>
                  </a:cubicBezTo>
                  <a:cubicBezTo>
                    <a:pt x="5062" y="15506"/>
                    <a:pt x="5792" y="-771"/>
                    <a:pt x="7001" y="8065"/>
                  </a:cubicBezTo>
                  <a:cubicBezTo>
                    <a:pt x="7448" y="11331"/>
                    <a:pt x="9881" y="18012"/>
                    <a:pt x="10229" y="14078"/>
                  </a:cubicBezTo>
                  <a:cubicBezTo>
                    <a:pt x="10577" y="10144"/>
                    <a:pt x="11123" y="-3217"/>
                    <a:pt x="12116" y="717"/>
                  </a:cubicBezTo>
                  <a:cubicBezTo>
                    <a:pt x="13109" y="4651"/>
                    <a:pt x="12414" y="18383"/>
                    <a:pt x="13308" y="11777"/>
                  </a:cubicBezTo>
                  <a:cubicBezTo>
                    <a:pt x="14201" y="5171"/>
                    <a:pt x="14698" y="1905"/>
                    <a:pt x="15393" y="4503"/>
                  </a:cubicBezTo>
                  <a:cubicBezTo>
                    <a:pt x="16088" y="7101"/>
                    <a:pt x="15820" y="15041"/>
                    <a:pt x="19912" y="13410"/>
                  </a:cubicBezTo>
                  <a:cubicBezTo>
                    <a:pt x="20657" y="13113"/>
                    <a:pt x="21600" y="11777"/>
                    <a:pt x="21600" y="11777"/>
                  </a:cubicBez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0" name="Picture 19" descr="latex-image-1.pdf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23000" y="6249725"/>
              <a:ext cx="101600" cy="73693"/>
            </a:xfrm>
            <a:prstGeom prst="rect">
              <a:avLst/>
            </a:prstGeom>
          </p:spPr>
        </p:pic>
        <p:pic>
          <p:nvPicPr>
            <p:cNvPr id="21" name="Picture 20" descr="latex-image-1.pdf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86000" y="5442757"/>
              <a:ext cx="279400" cy="108372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 bwMode="auto">
            <a:xfrm>
              <a:off x="2717800" y="6366767"/>
              <a:ext cx="298704" cy="17686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5765800" y="6366767"/>
              <a:ext cx="298704" cy="17686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5918200" y="5586491"/>
              <a:ext cx="558800" cy="43348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5105400" y="6366767"/>
              <a:ext cx="298704" cy="17686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5207000" y="6379410"/>
              <a:ext cx="76200" cy="160751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27" name="Picture 26" descr="1403901471_d5e034b46b_seg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83000" y="6366767"/>
              <a:ext cx="296334" cy="174984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 bwMode="auto">
            <a:xfrm>
              <a:off x="3733800" y="6457995"/>
              <a:ext cx="152400" cy="78028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29" name="Group 100"/>
            <p:cNvGrpSpPr/>
            <p:nvPr/>
          </p:nvGrpSpPr>
          <p:grpSpPr>
            <a:xfrm>
              <a:off x="3276600" y="6366767"/>
              <a:ext cx="304800" cy="178813"/>
              <a:chOff x="3276600" y="5181600"/>
              <a:chExt cx="457200" cy="314325"/>
            </a:xfrm>
          </p:grpSpPr>
          <p:sp>
            <p:nvSpPr>
              <p:cNvPr id="31" name="Rectangle 30"/>
              <p:cNvSpPr/>
              <p:nvPr/>
            </p:nvSpPr>
            <p:spPr bwMode="auto">
              <a:xfrm>
                <a:off x="3276600" y="5181600"/>
                <a:ext cx="448056" cy="310896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 bwMode="auto">
              <a:xfrm>
                <a:off x="3276600" y="5181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 bwMode="auto">
              <a:xfrm>
                <a:off x="3429000" y="5343525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 bwMode="auto">
              <a:xfrm>
                <a:off x="3581400" y="5181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sp>
          <p:nvSpPr>
            <p:cNvPr id="30" name="Oval 6"/>
            <p:cNvSpPr>
              <a:spLocks/>
            </p:cNvSpPr>
            <p:nvPr/>
          </p:nvSpPr>
          <p:spPr bwMode="auto">
            <a:xfrm rot="10800000" flipH="1">
              <a:off x="4634230" y="4686300"/>
              <a:ext cx="106680" cy="106680"/>
            </a:xfrm>
            <a:prstGeom prst="ellipse">
              <a:avLst/>
            </a:prstGeom>
            <a:solidFill>
              <a:srgbClr val="FF0000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200400" y="4953000"/>
            <a:ext cx="1251765" cy="1403512"/>
            <a:chOff x="3200400" y="4953000"/>
            <a:chExt cx="1251765" cy="1403512"/>
          </a:xfrm>
        </p:grpSpPr>
        <p:sp>
          <p:nvSpPr>
            <p:cNvPr id="49" name="Rectangle 48"/>
            <p:cNvSpPr/>
            <p:nvPr/>
          </p:nvSpPr>
          <p:spPr bwMode="auto">
            <a:xfrm>
              <a:off x="3657600" y="5181600"/>
              <a:ext cx="337580" cy="1174912"/>
            </a:xfrm>
            <a:prstGeom prst="rect">
              <a:avLst/>
            </a:prstGeom>
            <a:solidFill>
              <a:schemeClr val="accent2">
                <a:alpha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50" name="Straight Arrow Connector 49"/>
            <p:cNvCxnSpPr/>
            <p:nvPr/>
          </p:nvCxnSpPr>
          <p:spPr bwMode="auto">
            <a:xfrm rot="10800000">
              <a:off x="3200400" y="5189487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 bwMode="auto">
            <a:xfrm>
              <a:off x="3994965" y="5190868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pic>
          <p:nvPicPr>
            <p:cNvPr id="54" name="Picture 53" descr="latex-image-1.pdf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76600" y="4953000"/>
              <a:ext cx="1079500" cy="165100"/>
            </a:xfrm>
            <a:prstGeom prst="rect">
              <a:avLst/>
            </a:prstGeom>
          </p:spPr>
        </p:pic>
      </p:grpSp>
      <p:grpSp>
        <p:nvGrpSpPr>
          <p:cNvPr id="57" name="Group 56"/>
          <p:cNvGrpSpPr/>
          <p:nvPr/>
        </p:nvGrpSpPr>
        <p:grpSpPr>
          <a:xfrm>
            <a:off x="4016890" y="4419600"/>
            <a:ext cx="1338820" cy="1936912"/>
            <a:chOff x="4016890" y="4419600"/>
            <a:chExt cx="1338820" cy="1936912"/>
          </a:xfrm>
        </p:grpSpPr>
        <p:sp>
          <p:nvSpPr>
            <p:cNvPr id="58" name="Rectangle 57"/>
            <p:cNvSpPr/>
            <p:nvPr/>
          </p:nvSpPr>
          <p:spPr bwMode="auto">
            <a:xfrm>
              <a:off x="4466130" y="4680112"/>
              <a:ext cx="440340" cy="1676400"/>
            </a:xfrm>
            <a:prstGeom prst="rect">
              <a:avLst/>
            </a:prstGeom>
            <a:solidFill>
              <a:schemeClr val="accent2">
                <a:alpha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59" name="Straight Arrow Connector 58"/>
            <p:cNvCxnSpPr/>
            <p:nvPr/>
          </p:nvCxnSpPr>
          <p:spPr bwMode="auto">
            <a:xfrm rot="10800000">
              <a:off x="4016890" y="4680112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 bwMode="auto">
            <a:xfrm>
              <a:off x="4898510" y="4680112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pic>
          <p:nvPicPr>
            <p:cNvPr id="61" name="Picture 60" descr="latex-image-1.pdf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67200" y="4419600"/>
              <a:ext cx="876300" cy="165100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4572000" y="4800600"/>
            <a:ext cx="1257300" cy="1555912"/>
            <a:chOff x="4572000" y="4800600"/>
            <a:chExt cx="1257300" cy="1555912"/>
          </a:xfrm>
        </p:grpSpPr>
        <p:sp>
          <p:nvSpPr>
            <p:cNvPr id="41" name="Rectangle 40"/>
            <p:cNvSpPr/>
            <p:nvPr/>
          </p:nvSpPr>
          <p:spPr bwMode="auto">
            <a:xfrm>
              <a:off x="5029200" y="5029200"/>
              <a:ext cx="337580" cy="1327312"/>
            </a:xfrm>
            <a:prstGeom prst="rect">
              <a:avLst/>
            </a:prstGeom>
            <a:solidFill>
              <a:schemeClr val="accent2">
                <a:alpha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42" name="Straight Arrow Connector 41"/>
            <p:cNvCxnSpPr/>
            <p:nvPr/>
          </p:nvCxnSpPr>
          <p:spPr bwMode="auto">
            <a:xfrm rot="10800000">
              <a:off x="4572000" y="5049531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 bwMode="auto">
            <a:xfrm>
              <a:off x="5366565" y="5050912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pic>
          <p:nvPicPr>
            <p:cNvPr id="63" name="Picture 62" descr="latex-image-1.pdf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953000" y="4800600"/>
              <a:ext cx="876300" cy="165100"/>
            </a:xfrm>
            <a:prstGeom prst="rect">
              <a:avLst/>
            </a:prstGeom>
          </p:spPr>
        </p:pic>
      </p:grpSp>
      <p:pic>
        <p:nvPicPr>
          <p:cNvPr id="55" name="Picture 54" descr="latex-image-1.pd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21497" y="1739900"/>
            <a:ext cx="3073401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28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Diverse 2</a:t>
            </a:r>
            <a:r>
              <a:rPr lang="en-US" baseline="30000" dirty="0" smtClean="0"/>
              <a:t>nd</a:t>
            </a:r>
            <a:r>
              <a:rPr lang="en-US" dirty="0"/>
              <a:t>-</a:t>
            </a:r>
            <a:r>
              <a:rPr lang="en-US" dirty="0" smtClean="0"/>
              <a:t>Best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139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740" y="2736032"/>
            <a:ext cx="1562100" cy="279400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 bwMode="auto">
          <a:xfrm>
            <a:off x="1143000" y="3352800"/>
            <a:ext cx="7239000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446341" y="3429000"/>
            <a:ext cx="42927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Q1: How do we solve </a:t>
            </a:r>
            <a:r>
              <a:rPr lang="en-US" sz="2200" dirty="0" err="1" smtClean="0"/>
              <a:t>DivMBest</a:t>
            </a:r>
            <a:r>
              <a:rPr lang="en-US" sz="2200" dirty="0" smtClean="0"/>
              <a:t>?</a:t>
            </a:r>
            <a:endParaRPr lang="en-US" sz="2200" dirty="0"/>
          </a:p>
        </p:txBody>
      </p:sp>
      <p:sp>
        <p:nvSpPr>
          <p:cNvPr id="45" name="Rounded Rectangle 44"/>
          <p:cNvSpPr/>
          <p:nvPr/>
        </p:nvSpPr>
        <p:spPr bwMode="auto">
          <a:xfrm>
            <a:off x="1143000" y="4191000"/>
            <a:ext cx="7239000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411166" y="4267200"/>
            <a:ext cx="6363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Q2: What kind of diversity functions are allowed?</a:t>
            </a:r>
            <a:endParaRPr lang="en-US" sz="2200" dirty="0"/>
          </a:p>
        </p:txBody>
      </p:sp>
      <p:sp>
        <p:nvSpPr>
          <p:cNvPr id="47" name="Rounded Rectangle 46"/>
          <p:cNvSpPr/>
          <p:nvPr/>
        </p:nvSpPr>
        <p:spPr bwMode="auto">
          <a:xfrm>
            <a:off x="1143000" y="5029200"/>
            <a:ext cx="7239000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893303" y="5105400"/>
            <a:ext cx="33988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Q3: How much diversity?</a:t>
            </a:r>
            <a:endParaRPr lang="en-US" sz="2200" dirty="0"/>
          </a:p>
        </p:txBody>
      </p:sp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497" y="1739900"/>
            <a:ext cx="3073401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64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41" grpId="0"/>
      <p:bldP spid="41" grpId="1"/>
      <p:bldP spid="45" grpId="0" animBg="1"/>
      <p:bldP spid="46" grpId="0"/>
      <p:bldP spid="47" grpId="0" animBg="1"/>
      <p:bldP spid="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Ambiguity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sz="2200" dirty="0" smtClean="0"/>
              <a:t>While hunting in Africa, I shot an elephant in my pajamas.</a:t>
            </a:r>
          </a:p>
          <a:p>
            <a:pPr>
              <a:buNone/>
            </a:pPr>
            <a:r>
              <a:rPr lang="en-US" sz="2200" dirty="0" smtClean="0"/>
              <a:t>	How an elephant got into my pajamas, I’ll never know!</a:t>
            </a:r>
            <a:r>
              <a:rPr lang="en-US" dirty="0" smtClean="0"/>
              <a:t>”</a:t>
            </a:r>
          </a:p>
          <a:p>
            <a:pPr lvl="1"/>
            <a:endParaRPr lang="en-US" dirty="0" smtClean="0"/>
          </a:p>
          <a:p>
            <a:pPr lvl="1"/>
            <a:r>
              <a:rPr lang="en-US" dirty="0" err="1" smtClean="0"/>
              <a:t>Groucho</a:t>
            </a:r>
            <a:r>
              <a:rPr lang="en-US" dirty="0" smtClean="0"/>
              <a:t> Marx (1930)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3849690"/>
            <a:ext cx="4096917" cy="2514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49624"/>
            <a:ext cx="4817973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127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Diverse 2</a:t>
            </a:r>
            <a:r>
              <a:rPr lang="en-US" baseline="30000" dirty="0" smtClean="0"/>
              <a:t>nd</a:t>
            </a:r>
            <a:r>
              <a:rPr lang="en-US" dirty="0"/>
              <a:t>-</a:t>
            </a:r>
            <a:r>
              <a:rPr lang="en-US" dirty="0" smtClean="0"/>
              <a:t>Best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140</a:t>
            </a:fld>
            <a:endParaRPr lang="en-US"/>
          </a:p>
        </p:txBody>
      </p:sp>
      <p:grpSp>
        <p:nvGrpSpPr>
          <p:cNvPr id="6" name="Group 28"/>
          <p:cNvGrpSpPr/>
          <p:nvPr/>
        </p:nvGrpSpPr>
        <p:grpSpPr>
          <a:xfrm>
            <a:off x="5791200" y="2740223"/>
            <a:ext cx="2235868" cy="307777"/>
            <a:chOff x="5989078" y="2362200"/>
            <a:chExt cx="2235868" cy="307777"/>
          </a:xfrm>
        </p:grpSpPr>
        <p:sp>
          <p:nvSpPr>
            <p:cNvPr id="26" name="TextBox 25"/>
            <p:cNvSpPr txBox="1"/>
            <p:nvPr/>
          </p:nvSpPr>
          <p:spPr>
            <a:xfrm>
              <a:off x="7441533" y="2362200"/>
              <a:ext cx="7834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Dualize</a:t>
              </a:r>
              <a:endParaRPr lang="en-US" sz="1400" dirty="0"/>
            </a:p>
          </p:txBody>
        </p:sp>
        <p:cxnSp>
          <p:nvCxnSpPr>
            <p:cNvPr id="27" name="Straight Arrow Connector 26"/>
            <p:cNvCxnSpPr/>
            <p:nvPr/>
          </p:nvCxnSpPr>
          <p:spPr bwMode="auto">
            <a:xfrm rot="10800000">
              <a:off x="5989078" y="2514600"/>
              <a:ext cx="10668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40"/>
          <p:cNvGrpSpPr/>
          <p:nvPr/>
        </p:nvGrpSpPr>
        <p:grpSpPr>
          <a:xfrm>
            <a:off x="3581400" y="1143000"/>
            <a:ext cx="4876800" cy="533400"/>
            <a:chOff x="3581400" y="1143000"/>
            <a:chExt cx="4876800" cy="533400"/>
          </a:xfrm>
        </p:grpSpPr>
        <p:sp>
          <p:nvSpPr>
            <p:cNvPr id="32" name="TextBox 31"/>
            <p:cNvSpPr txBox="1"/>
            <p:nvPr/>
          </p:nvSpPr>
          <p:spPr>
            <a:xfrm>
              <a:off x="4857657" y="1143000"/>
              <a:ext cx="26820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Diversity-Augmented Score</a:t>
              </a:r>
              <a:endParaRPr lang="en-US" sz="1600" dirty="0"/>
            </a:p>
          </p:txBody>
        </p:sp>
        <p:sp>
          <p:nvSpPr>
            <p:cNvPr id="40" name="Left Brace 39"/>
            <p:cNvSpPr/>
            <p:nvPr/>
          </p:nvSpPr>
          <p:spPr bwMode="auto">
            <a:xfrm rot="5400000">
              <a:off x="5943600" y="-838200"/>
              <a:ext cx="152400" cy="4876800"/>
            </a:xfrm>
            <a:prstGeom prst="leftBrac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91050" y="1900535"/>
            <a:ext cx="1056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Primal</a:t>
            </a:r>
            <a:endParaRPr lang="en-US" sz="2400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740" y="2736032"/>
            <a:ext cx="1562100" cy="2794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auto">
          <a:xfrm>
            <a:off x="3352800" y="2743200"/>
            <a:ext cx="2057400" cy="3048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45" name="Picture 44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497" y="1739900"/>
            <a:ext cx="3073401" cy="927100"/>
          </a:xfrm>
          <a:prstGeom prst="rect">
            <a:avLst/>
          </a:prstGeom>
        </p:spPr>
      </p:pic>
      <p:pic>
        <p:nvPicPr>
          <p:cNvPr id="51" name="Picture 50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1714500"/>
            <a:ext cx="2171700" cy="41910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2286000" y="4762500"/>
            <a:ext cx="4191000" cy="2026920"/>
            <a:chOff x="2286000" y="4686300"/>
            <a:chExt cx="4191000" cy="2026920"/>
          </a:xfrm>
        </p:grpSpPr>
        <p:pic>
          <p:nvPicPr>
            <p:cNvPr id="35" name="Picture 34" descr="latex-image-1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57700" y="6553200"/>
              <a:ext cx="495300" cy="160020"/>
            </a:xfrm>
            <a:prstGeom prst="rect">
              <a:avLst/>
            </a:prstGeom>
          </p:spPr>
        </p:pic>
        <p:pic>
          <p:nvPicPr>
            <p:cNvPr id="37" name="Picture 36" descr="1403901471_d5e034b46b_seg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46600" y="6366767"/>
              <a:ext cx="296334" cy="174984"/>
            </a:xfrm>
            <a:prstGeom prst="rect">
              <a:avLst/>
            </a:prstGeom>
          </p:spPr>
        </p:pic>
        <p:sp>
          <p:nvSpPr>
            <p:cNvPr id="38" name="Line 1"/>
            <p:cNvSpPr>
              <a:spLocks noChangeShapeType="1"/>
            </p:cNvSpPr>
            <p:nvPr/>
          </p:nvSpPr>
          <p:spPr bwMode="auto">
            <a:xfrm flipH="1" flipV="1">
              <a:off x="2666716" y="6273224"/>
              <a:ext cx="3454684" cy="684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2"/>
            <p:cNvSpPr>
              <a:spLocks noChangeShapeType="1"/>
            </p:cNvSpPr>
            <p:nvPr/>
          </p:nvSpPr>
          <p:spPr bwMode="auto">
            <a:xfrm flipH="1">
              <a:off x="2666716" y="4719518"/>
              <a:ext cx="284" cy="155370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"/>
            <p:cNvSpPr>
              <a:spLocks/>
            </p:cNvSpPr>
            <p:nvPr/>
          </p:nvSpPr>
          <p:spPr bwMode="auto">
            <a:xfrm>
              <a:off x="2824044" y="4773590"/>
              <a:ext cx="3421893" cy="1315175"/>
            </a:xfrm>
            <a:custGeom>
              <a:avLst/>
              <a:gdLst/>
              <a:ahLst/>
              <a:cxnLst>
                <a:cxn ang="0">
                  <a:pos x="0" y="15117"/>
                </a:cxn>
                <a:cxn ang="0">
                  <a:pos x="1837" y="13410"/>
                </a:cxn>
                <a:cxn ang="0">
                  <a:pos x="4022" y="15117"/>
                </a:cxn>
                <a:cxn ang="0">
                  <a:pos x="7001" y="8065"/>
                </a:cxn>
                <a:cxn ang="0">
                  <a:pos x="10229" y="14078"/>
                </a:cxn>
                <a:cxn ang="0">
                  <a:pos x="12116" y="717"/>
                </a:cxn>
                <a:cxn ang="0">
                  <a:pos x="13308" y="11777"/>
                </a:cxn>
                <a:cxn ang="0">
                  <a:pos x="15393" y="4503"/>
                </a:cxn>
                <a:cxn ang="0">
                  <a:pos x="19912" y="13410"/>
                </a:cxn>
                <a:cxn ang="0">
                  <a:pos x="21600" y="11777"/>
                </a:cxn>
              </a:cxnLst>
              <a:rect l="0" t="0" r="r" b="b"/>
              <a:pathLst>
                <a:path w="21600" h="15283">
                  <a:moveTo>
                    <a:pt x="0" y="15117"/>
                  </a:moveTo>
                  <a:cubicBezTo>
                    <a:pt x="0" y="15117"/>
                    <a:pt x="298" y="12148"/>
                    <a:pt x="1837" y="13410"/>
                  </a:cubicBezTo>
                  <a:cubicBezTo>
                    <a:pt x="3831" y="15045"/>
                    <a:pt x="3228" y="14820"/>
                    <a:pt x="4022" y="15117"/>
                  </a:cubicBezTo>
                  <a:cubicBezTo>
                    <a:pt x="5062" y="15506"/>
                    <a:pt x="5792" y="-771"/>
                    <a:pt x="7001" y="8065"/>
                  </a:cubicBezTo>
                  <a:cubicBezTo>
                    <a:pt x="7448" y="11331"/>
                    <a:pt x="9881" y="18012"/>
                    <a:pt x="10229" y="14078"/>
                  </a:cubicBezTo>
                  <a:cubicBezTo>
                    <a:pt x="10577" y="10144"/>
                    <a:pt x="11123" y="-3217"/>
                    <a:pt x="12116" y="717"/>
                  </a:cubicBezTo>
                  <a:cubicBezTo>
                    <a:pt x="13109" y="4651"/>
                    <a:pt x="12414" y="18383"/>
                    <a:pt x="13308" y="11777"/>
                  </a:cubicBezTo>
                  <a:cubicBezTo>
                    <a:pt x="14201" y="5171"/>
                    <a:pt x="14698" y="1905"/>
                    <a:pt x="15393" y="4503"/>
                  </a:cubicBezTo>
                  <a:cubicBezTo>
                    <a:pt x="16088" y="7101"/>
                    <a:pt x="15820" y="15041"/>
                    <a:pt x="19912" y="13410"/>
                  </a:cubicBezTo>
                  <a:cubicBezTo>
                    <a:pt x="20657" y="13113"/>
                    <a:pt x="21600" y="11777"/>
                    <a:pt x="21600" y="11777"/>
                  </a:cubicBez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2" name="Picture 41" descr="latex-image-1.pdf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23000" y="6249725"/>
              <a:ext cx="101600" cy="73693"/>
            </a:xfrm>
            <a:prstGeom prst="rect">
              <a:avLst/>
            </a:prstGeom>
          </p:spPr>
        </p:pic>
        <p:pic>
          <p:nvPicPr>
            <p:cNvPr id="43" name="Picture 42" descr="latex-image-1.pdf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86000" y="5442757"/>
              <a:ext cx="279400" cy="108372"/>
            </a:xfrm>
            <a:prstGeom prst="rect">
              <a:avLst/>
            </a:prstGeom>
          </p:spPr>
        </p:pic>
        <p:sp>
          <p:nvSpPr>
            <p:cNvPr id="46" name="Rectangle 45"/>
            <p:cNvSpPr/>
            <p:nvPr/>
          </p:nvSpPr>
          <p:spPr bwMode="auto">
            <a:xfrm>
              <a:off x="2717800" y="6366767"/>
              <a:ext cx="298704" cy="17686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5765800" y="6366767"/>
              <a:ext cx="298704" cy="17686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5918200" y="5586491"/>
              <a:ext cx="558800" cy="43348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5105400" y="6366767"/>
              <a:ext cx="298704" cy="17686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5207000" y="6379410"/>
              <a:ext cx="76200" cy="160751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52" name="Picture 51" descr="1403901471_d5e034b46b_seg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83000" y="6366767"/>
              <a:ext cx="296334" cy="174984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 bwMode="auto">
            <a:xfrm>
              <a:off x="3733800" y="6457995"/>
              <a:ext cx="152400" cy="78028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63" name="Group 100"/>
            <p:cNvGrpSpPr/>
            <p:nvPr/>
          </p:nvGrpSpPr>
          <p:grpSpPr>
            <a:xfrm>
              <a:off x="3276600" y="6366767"/>
              <a:ext cx="304800" cy="178813"/>
              <a:chOff x="3276600" y="5181600"/>
              <a:chExt cx="457200" cy="314325"/>
            </a:xfrm>
          </p:grpSpPr>
          <p:sp>
            <p:nvSpPr>
              <p:cNvPr id="66" name="Rectangle 65"/>
              <p:cNvSpPr/>
              <p:nvPr/>
            </p:nvSpPr>
            <p:spPr bwMode="auto">
              <a:xfrm>
                <a:off x="3276600" y="5181600"/>
                <a:ext cx="448056" cy="310896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 bwMode="auto">
              <a:xfrm>
                <a:off x="3276600" y="5181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 bwMode="auto">
              <a:xfrm>
                <a:off x="3429000" y="5343525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 bwMode="auto">
              <a:xfrm>
                <a:off x="3581400" y="5181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sp>
          <p:nvSpPr>
            <p:cNvPr id="65" name="Oval 6"/>
            <p:cNvSpPr>
              <a:spLocks/>
            </p:cNvSpPr>
            <p:nvPr/>
          </p:nvSpPr>
          <p:spPr bwMode="auto">
            <a:xfrm rot="10800000" flipH="1">
              <a:off x="4634230" y="4686300"/>
              <a:ext cx="106680" cy="106680"/>
            </a:xfrm>
            <a:prstGeom prst="ellipse">
              <a:avLst/>
            </a:prstGeom>
            <a:solidFill>
              <a:srgbClr val="FF0000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0" name="Oval 6"/>
          <p:cNvSpPr>
            <a:spLocks/>
          </p:cNvSpPr>
          <p:nvPr/>
        </p:nvSpPr>
        <p:spPr bwMode="auto">
          <a:xfrm rot="10800000" flipH="1">
            <a:off x="4617720" y="4770119"/>
            <a:ext cx="106680" cy="106680"/>
          </a:xfrm>
          <a:prstGeom prst="ellipse">
            <a:avLst/>
          </a:prstGeom>
          <a:solidFill>
            <a:schemeClr val="accent3"/>
          </a:solidFill>
          <a:ln w="25400" cap="flat">
            <a:solidFill>
              <a:schemeClr val="accent2"/>
            </a:solidFill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3800" y="3962400"/>
            <a:ext cx="393700" cy="215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19600" y="3998910"/>
            <a:ext cx="152400" cy="152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26000" y="3937000"/>
            <a:ext cx="10414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8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11111E-6 C -0.0059 0.02523 -0.0118 0.0507 -0.01528 0.075 C -0.01875 0.09931 -0.01892 0.12616 -0.02083 0.14537 C -0.02274 0.16459 -0.02483 0.18102 -0.02708 0.18982 C -0.02934 0.19861 -0.02969 0.20023 -0.03403 0.19815 C -0.03837 0.19607 -0.04739 0.18773 -0.05347 0.17778 C -0.05955 0.16783 -0.06476 0.15509 -0.07083 0.13796 C -0.07691 0.12084 -0.08611 0.08611 -0.09028 0.075 C -0.09444 0.06389 -0.08976 0.05255 -0.09583 0.0713 C -0.10191 0.09005 -0.11267 0.17222 -0.12708 0.18796 C -0.14149 0.20371 -0.16996 0.16482 -0.18264 0.16574 C -0.19531 0.16667 -0.19913 0.18009 -0.20278 0.19352 " pathEditMode="relative" ptsTypes="aaaaaaaaaaaA">
                                      <p:cBhvr>
                                        <p:cTn id="3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7" grpId="0" animBg="1"/>
      <p:bldP spid="70" grpId="0" animBg="1"/>
      <p:bldP spid="70" grpId="1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Diverse 2</a:t>
            </a:r>
            <a:r>
              <a:rPr lang="en-US" baseline="30000" dirty="0" smtClean="0"/>
              <a:t>nd</a:t>
            </a:r>
            <a:r>
              <a:rPr lang="en-US" dirty="0"/>
              <a:t>-</a:t>
            </a:r>
            <a:r>
              <a:rPr lang="en-US" dirty="0" smtClean="0"/>
              <a:t>Best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Lagrangian</a:t>
            </a:r>
            <a:r>
              <a:rPr lang="en-US" dirty="0"/>
              <a:t> Relaxation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141</a:t>
            </a:fld>
            <a:endParaRPr lang="en-US"/>
          </a:p>
        </p:txBody>
      </p:sp>
      <p:grpSp>
        <p:nvGrpSpPr>
          <p:cNvPr id="7" name="Group 40"/>
          <p:cNvGrpSpPr/>
          <p:nvPr/>
        </p:nvGrpSpPr>
        <p:grpSpPr>
          <a:xfrm>
            <a:off x="3581400" y="1143000"/>
            <a:ext cx="4876800" cy="533400"/>
            <a:chOff x="3581400" y="1143000"/>
            <a:chExt cx="4876800" cy="533400"/>
          </a:xfrm>
        </p:grpSpPr>
        <p:sp>
          <p:nvSpPr>
            <p:cNvPr id="32" name="TextBox 31"/>
            <p:cNvSpPr txBox="1"/>
            <p:nvPr/>
          </p:nvSpPr>
          <p:spPr>
            <a:xfrm>
              <a:off x="4857657" y="1143000"/>
              <a:ext cx="26820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Diversity-Augmented Score</a:t>
              </a:r>
              <a:endParaRPr lang="en-US" sz="1600" dirty="0"/>
            </a:p>
          </p:txBody>
        </p:sp>
        <p:sp>
          <p:nvSpPr>
            <p:cNvPr id="40" name="Left Brace 39"/>
            <p:cNvSpPr/>
            <p:nvPr/>
          </p:nvSpPr>
          <p:spPr bwMode="auto">
            <a:xfrm rot="5400000">
              <a:off x="5943600" y="-838200"/>
              <a:ext cx="152400" cy="4876800"/>
            </a:xfrm>
            <a:prstGeom prst="leftBrac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858748" y="3200400"/>
            <a:ext cx="817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Dual</a:t>
            </a:r>
            <a:endParaRPr lang="en-US" sz="2400" dirty="0"/>
          </a:p>
        </p:txBody>
      </p:sp>
      <p:sp>
        <p:nvSpPr>
          <p:cNvPr id="80" name="TextBox 79"/>
          <p:cNvSpPr txBox="1"/>
          <p:nvPr/>
        </p:nvSpPr>
        <p:spPr>
          <a:xfrm>
            <a:off x="6324600" y="4855458"/>
            <a:ext cx="278934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Concave (Non-smooth)</a:t>
            </a:r>
          </a:p>
          <a:p>
            <a:r>
              <a:rPr lang="en-US" sz="1400" dirty="0" smtClean="0"/>
              <a:t>Upper-Bound on Div2Best Score</a:t>
            </a:r>
            <a:endParaRPr lang="en-US" sz="1400" dirty="0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0" y="1790700"/>
            <a:ext cx="749300" cy="266700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6631430" y="3810000"/>
            <a:ext cx="21009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Subgradient</a:t>
            </a:r>
            <a:r>
              <a:rPr lang="en-US" sz="1600" dirty="0" smtClean="0"/>
              <a:t> Descent</a:t>
            </a:r>
            <a:endParaRPr lang="en-US" sz="1600" dirty="0"/>
          </a:p>
        </p:txBody>
      </p:sp>
      <p:grpSp>
        <p:nvGrpSpPr>
          <p:cNvPr id="12" name="Group 37"/>
          <p:cNvGrpSpPr/>
          <p:nvPr/>
        </p:nvGrpSpPr>
        <p:grpSpPr>
          <a:xfrm>
            <a:off x="3047999" y="5080000"/>
            <a:ext cx="838201" cy="330200"/>
            <a:chOff x="2286000" y="4860925"/>
            <a:chExt cx="838201" cy="330200"/>
          </a:xfrm>
        </p:grpSpPr>
        <p:cxnSp>
          <p:nvCxnSpPr>
            <p:cNvPr id="52" name="Straight Arrow Connector 51"/>
            <p:cNvCxnSpPr/>
            <p:nvPr/>
          </p:nvCxnSpPr>
          <p:spPr bwMode="auto">
            <a:xfrm>
              <a:off x="2286000" y="5181600"/>
              <a:ext cx="762001" cy="9525"/>
            </a:xfrm>
            <a:prstGeom prst="straightConnector1">
              <a:avLst/>
            </a:prstGeom>
            <a:ln w="38100">
              <a:headEnd type="none" w="med" len="med"/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pic>
          <p:nvPicPr>
            <p:cNvPr id="53" name="Picture 52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2200" y="4860925"/>
              <a:ext cx="762001" cy="254000"/>
            </a:xfrm>
            <a:prstGeom prst="rect">
              <a:avLst/>
            </a:prstGeom>
          </p:spPr>
        </p:pic>
      </p:grpSp>
      <p:grpSp>
        <p:nvGrpSpPr>
          <p:cNvPr id="13" name="Group 38"/>
          <p:cNvGrpSpPr/>
          <p:nvPr/>
        </p:nvGrpSpPr>
        <p:grpSpPr>
          <a:xfrm>
            <a:off x="2895599" y="5248274"/>
            <a:ext cx="304800" cy="1304926"/>
            <a:chOff x="2209800" y="5257799"/>
            <a:chExt cx="304800" cy="1304926"/>
          </a:xfrm>
        </p:grpSpPr>
        <p:cxnSp>
          <p:nvCxnSpPr>
            <p:cNvPr id="44" name="Straight Connector 43"/>
            <p:cNvCxnSpPr/>
            <p:nvPr/>
          </p:nvCxnSpPr>
          <p:spPr bwMode="auto">
            <a:xfrm rot="5400000">
              <a:off x="1834741" y="5755159"/>
              <a:ext cx="996597" cy="1878"/>
            </a:xfrm>
            <a:prstGeom prst="line">
              <a:avLst/>
            </a:prstGeom>
            <a:ln w="25400">
              <a:prstDash val="sysDot"/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51" name="Picture 50" descr="latex-image-1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09800" y="6359525"/>
              <a:ext cx="304800" cy="203200"/>
            </a:xfrm>
            <a:prstGeom prst="rect">
              <a:avLst/>
            </a:prstGeom>
          </p:spPr>
        </p:pic>
      </p:grpSp>
      <p:grpSp>
        <p:nvGrpSpPr>
          <p:cNvPr id="14" name="Group 64"/>
          <p:cNvGrpSpPr/>
          <p:nvPr/>
        </p:nvGrpSpPr>
        <p:grpSpPr>
          <a:xfrm>
            <a:off x="4724400" y="5029200"/>
            <a:ext cx="838200" cy="382588"/>
            <a:chOff x="4114800" y="4953000"/>
            <a:chExt cx="838200" cy="382588"/>
          </a:xfrm>
        </p:grpSpPr>
        <p:cxnSp>
          <p:nvCxnSpPr>
            <p:cNvPr id="69" name="Straight Arrow Connector 68"/>
            <p:cNvCxnSpPr/>
            <p:nvPr/>
          </p:nvCxnSpPr>
          <p:spPr bwMode="auto">
            <a:xfrm rot="10800000">
              <a:off x="4191000" y="5334000"/>
              <a:ext cx="762000" cy="1588"/>
            </a:xfrm>
            <a:prstGeom prst="straightConnector1">
              <a:avLst/>
            </a:prstGeom>
            <a:ln w="38100">
              <a:headEnd type="none" w="med" len="med"/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pic>
          <p:nvPicPr>
            <p:cNvPr id="73" name="Picture 72" descr="latex-image-1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14800" y="4953000"/>
              <a:ext cx="762001" cy="254000"/>
            </a:xfrm>
            <a:prstGeom prst="rect">
              <a:avLst/>
            </a:prstGeom>
          </p:spPr>
        </p:pic>
      </p:grpSp>
      <p:grpSp>
        <p:nvGrpSpPr>
          <p:cNvPr id="15" name="Group 65"/>
          <p:cNvGrpSpPr/>
          <p:nvPr/>
        </p:nvGrpSpPr>
        <p:grpSpPr>
          <a:xfrm>
            <a:off x="5486400" y="5086079"/>
            <a:ext cx="304800" cy="1467121"/>
            <a:chOff x="4876800" y="5009879"/>
            <a:chExt cx="304800" cy="1467121"/>
          </a:xfrm>
        </p:grpSpPr>
        <p:cxnSp>
          <p:nvCxnSpPr>
            <p:cNvPr id="67" name="Straight Connector 66"/>
            <p:cNvCxnSpPr/>
            <p:nvPr/>
          </p:nvCxnSpPr>
          <p:spPr bwMode="auto">
            <a:xfrm rot="5400000">
              <a:off x="4423345" y="5581604"/>
              <a:ext cx="1158793" cy="15343"/>
            </a:xfrm>
            <a:prstGeom prst="line">
              <a:avLst/>
            </a:prstGeom>
            <a:ln w="25400">
              <a:prstDash val="sysDot"/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68" name="Picture 67" descr="latex-image-1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76800" y="6273800"/>
              <a:ext cx="304800" cy="203200"/>
            </a:xfrm>
            <a:prstGeom prst="rect">
              <a:avLst/>
            </a:prstGeom>
          </p:spPr>
        </p:pic>
      </p:grpSp>
      <p:pic>
        <p:nvPicPr>
          <p:cNvPr id="57" name="Picture 56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1497" y="1739900"/>
            <a:ext cx="3073401" cy="927100"/>
          </a:xfrm>
          <a:prstGeom prst="rect">
            <a:avLst/>
          </a:prstGeom>
        </p:spPr>
      </p:pic>
      <p:pic>
        <p:nvPicPr>
          <p:cNvPr id="58" name="Picture 57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8400" y="1714500"/>
            <a:ext cx="2171700" cy="4191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7400" y="3289830"/>
            <a:ext cx="1308100" cy="4445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95600" y="3998910"/>
            <a:ext cx="2451100" cy="3810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371600" y="3962400"/>
            <a:ext cx="6658487" cy="2362200"/>
            <a:chOff x="1371600" y="3962400"/>
            <a:chExt cx="6658487" cy="2362200"/>
          </a:xfrm>
        </p:grpSpPr>
        <p:sp>
          <p:nvSpPr>
            <p:cNvPr id="70" name="Line 1"/>
            <p:cNvSpPr>
              <a:spLocks noChangeShapeType="1"/>
            </p:cNvSpPr>
            <p:nvPr/>
          </p:nvSpPr>
          <p:spPr bwMode="auto">
            <a:xfrm flipH="1">
              <a:off x="1905000" y="6248400"/>
              <a:ext cx="4876800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Line 2"/>
            <p:cNvSpPr>
              <a:spLocks noChangeShapeType="1"/>
            </p:cNvSpPr>
            <p:nvPr/>
          </p:nvSpPr>
          <p:spPr bwMode="auto">
            <a:xfrm flipH="1">
              <a:off x="1905000" y="4191000"/>
              <a:ext cx="0" cy="205740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72" name="Picture 71" descr="latex-image-1.pdf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946900" y="6134100"/>
              <a:ext cx="139700" cy="190500"/>
            </a:xfrm>
            <a:prstGeom prst="rect">
              <a:avLst/>
            </a:prstGeom>
          </p:spPr>
        </p:pic>
        <p:cxnSp>
          <p:nvCxnSpPr>
            <p:cNvPr id="78" name="Straight Connector 77"/>
            <p:cNvCxnSpPr/>
            <p:nvPr/>
          </p:nvCxnSpPr>
          <p:spPr bwMode="auto">
            <a:xfrm>
              <a:off x="1905000" y="5817413"/>
              <a:ext cx="48768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9" name="TextBox 78"/>
            <p:cNvSpPr txBox="1"/>
            <p:nvPr/>
          </p:nvSpPr>
          <p:spPr>
            <a:xfrm>
              <a:off x="6810582" y="5666601"/>
              <a:ext cx="12195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Div2Best score</a:t>
              </a:r>
              <a:endParaRPr lang="en-US" dirty="0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371600" y="4584700"/>
              <a:ext cx="381000" cy="215900"/>
            </a:xfrm>
            <a:prstGeom prst="rect">
              <a:avLst/>
            </a:prstGeom>
          </p:spPr>
        </p:pic>
        <p:cxnSp>
          <p:nvCxnSpPr>
            <p:cNvPr id="59" name="Straight Connector 58"/>
            <p:cNvCxnSpPr/>
            <p:nvPr/>
          </p:nvCxnSpPr>
          <p:spPr bwMode="auto">
            <a:xfrm rot="16200000" flipH="1">
              <a:off x="2895600" y="4419600"/>
              <a:ext cx="533400" cy="5334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 bwMode="auto">
            <a:xfrm>
              <a:off x="3429000" y="4953000"/>
              <a:ext cx="990600" cy="3048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 bwMode="auto">
            <a:xfrm flipV="1">
              <a:off x="4419600" y="5105400"/>
              <a:ext cx="1219200" cy="1524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 bwMode="auto">
            <a:xfrm rot="5400000" flipH="1" flipV="1">
              <a:off x="5448300" y="4152900"/>
              <a:ext cx="1143000" cy="7620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65" name="Down Arrow 64"/>
          <p:cNvSpPr/>
          <p:nvPr/>
        </p:nvSpPr>
        <p:spPr bwMode="auto">
          <a:xfrm>
            <a:off x="4343400" y="4114800"/>
            <a:ext cx="152400" cy="99060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0852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723E-6 4.30257E-7 L 0.28341 0.0006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0" presetClass="path" presetSubtype="0" accel="50000" decel="5000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62062E-6 5.75989E-7 L -0.21659 5.75989E-7 " pathEditMode="relative" ptsTypes="AA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2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2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659 5.75989E-7 L -0.05831 5.75989E-7 " pathEditMode="relative" ptsTypes="AA"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2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31 3.97641E-6 L -0.16661 3.97641E-6 " pathEditMode="relative" ptsTypes="AA">
                                      <p:cBhvr>
                                        <p:cTn id="6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2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661 5.75989E-7 L -0.11662 5.75989E-7 " pathEditMode="relative" ptsTypes="AA">
                                      <p:cBhvr>
                                        <p:cTn id="7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200"/>
                            </p:stCondLst>
                            <p:childTnLst>
                              <p:par>
                                <p:cTn id="7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667 -1.11111E-6 L -0.12778 -1.11111E-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80" grpId="0"/>
      <p:bldP spid="80" grpId="1"/>
      <p:bldP spid="63" grpId="0"/>
      <p:bldP spid="65" grpId="0" animBg="1"/>
      <p:bldP spid="65" grpId="1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Diverse 2</a:t>
            </a:r>
            <a:r>
              <a:rPr lang="en-US" baseline="30000" dirty="0" smtClean="0"/>
              <a:t>nd</a:t>
            </a:r>
            <a:r>
              <a:rPr lang="en-US" dirty="0"/>
              <a:t>-</a:t>
            </a:r>
            <a:r>
              <a:rPr lang="en-US" dirty="0" smtClean="0"/>
              <a:t>Best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Lagrangian</a:t>
            </a:r>
            <a:r>
              <a:rPr lang="en-US" dirty="0"/>
              <a:t> Relaxation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142</a:t>
            </a:fld>
            <a:endParaRPr lang="en-US"/>
          </a:p>
        </p:txBody>
      </p:sp>
      <p:grpSp>
        <p:nvGrpSpPr>
          <p:cNvPr id="6" name="Group 28"/>
          <p:cNvGrpSpPr/>
          <p:nvPr/>
        </p:nvGrpSpPr>
        <p:grpSpPr>
          <a:xfrm>
            <a:off x="5791200" y="2740223"/>
            <a:ext cx="2235868" cy="307777"/>
            <a:chOff x="5989078" y="2362200"/>
            <a:chExt cx="2235868" cy="307777"/>
          </a:xfrm>
        </p:grpSpPr>
        <p:sp>
          <p:nvSpPr>
            <p:cNvPr id="26" name="TextBox 25"/>
            <p:cNvSpPr txBox="1"/>
            <p:nvPr/>
          </p:nvSpPr>
          <p:spPr>
            <a:xfrm>
              <a:off x="7441533" y="2362200"/>
              <a:ext cx="7834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Dualize</a:t>
              </a:r>
              <a:endParaRPr lang="en-US" sz="1400" dirty="0"/>
            </a:p>
          </p:txBody>
        </p:sp>
        <p:cxnSp>
          <p:nvCxnSpPr>
            <p:cNvPr id="27" name="Straight Arrow Connector 26"/>
            <p:cNvCxnSpPr/>
            <p:nvPr/>
          </p:nvCxnSpPr>
          <p:spPr bwMode="auto">
            <a:xfrm rot="10800000">
              <a:off x="5989078" y="2514600"/>
              <a:ext cx="10668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40"/>
          <p:cNvGrpSpPr/>
          <p:nvPr/>
        </p:nvGrpSpPr>
        <p:grpSpPr>
          <a:xfrm>
            <a:off x="3581400" y="1143000"/>
            <a:ext cx="4876800" cy="533400"/>
            <a:chOff x="3581400" y="1143000"/>
            <a:chExt cx="4876800" cy="533400"/>
          </a:xfrm>
        </p:grpSpPr>
        <p:sp>
          <p:nvSpPr>
            <p:cNvPr id="32" name="TextBox 31"/>
            <p:cNvSpPr txBox="1"/>
            <p:nvPr/>
          </p:nvSpPr>
          <p:spPr>
            <a:xfrm>
              <a:off x="4800600" y="1143000"/>
              <a:ext cx="27961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Diversity-Augmented Energy</a:t>
              </a:r>
              <a:endParaRPr lang="en-US" sz="1600" dirty="0"/>
            </a:p>
          </p:txBody>
        </p:sp>
        <p:sp>
          <p:nvSpPr>
            <p:cNvPr id="40" name="Left Brace 39"/>
            <p:cNvSpPr/>
            <p:nvPr/>
          </p:nvSpPr>
          <p:spPr bwMode="auto">
            <a:xfrm rot="5400000">
              <a:off x="5943600" y="-838200"/>
              <a:ext cx="152400" cy="4876800"/>
            </a:xfrm>
            <a:prstGeom prst="leftBrac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pic>
        <p:nvPicPr>
          <p:cNvPr id="43" name="Picture 42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714500"/>
            <a:ext cx="2171700" cy="4191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00" y="1790700"/>
            <a:ext cx="749300" cy="266700"/>
          </a:xfrm>
          <a:prstGeom prst="rect">
            <a:avLst/>
          </a:prstGeom>
        </p:spPr>
      </p:pic>
      <p:pic>
        <p:nvPicPr>
          <p:cNvPr id="41" name="Picture 40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1741460"/>
            <a:ext cx="3035301" cy="9271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2740" y="2736032"/>
            <a:ext cx="1562100" cy="2794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auto">
          <a:xfrm>
            <a:off x="3352800" y="2743200"/>
            <a:ext cx="2057400" cy="3048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00" y="1790700"/>
            <a:ext cx="749300" cy="266700"/>
          </a:xfrm>
          <a:prstGeom prst="rect">
            <a:avLst/>
          </a:prstGeom>
        </p:spPr>
      </p:pic>
      <p:sp>
        <p:nvSpPr>
          <p:cNvPr id="63" name="Rounded Rectangle 62"/>
          <p:cNvSpPr/>
          <p:nvPr/>
        </p:nvSpPr>
        <p:spPr bwMode="auto">
          <a:xfrm>
            <a:off x="990600" y="1219200"/>
            <a:ext cx="7543800" cy="19812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230325" y="1245513"/>
            <a:ext cx="27247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Many ways to solve:</a:t>
            </a:r>
            <a:endParaRPr lang="en-US" sz="2200" dirty="0"/>
          </a:p>
        </p:txBody>
      </p:sp>
      <p:sp>
        <p:nvSpPr>
          <p:cNvPr id="68" name="TextBox 67"/>
          <p:cNvSpPr txBox="1"/>
          <p:nvPr/>
        </p:nvSpPr>
        <p:spPr>
          <a:xfrm>
            <a:off x="1295400" y="1800761"/>
            <a:ext cx="5493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AutoNum type="arabicPeriod"/>
            </a:pPr>
            <a:r>
              <a:rPr lang="en-US" sz="2000" dirty="0" err="1" smtClean="0"/>
              <a:t>Subgradient</a:t>
            </a:r>
            <a:r>
              <a:rPr lang="en-US" sz="2000" dirty="0" smtClean="0"/>
              <a:t> Ascent. 	Optimal. Slow.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295400" y="2286000"/>
            <a:ext cx="663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/>
            <a:r>
              <a:rPr lang="en-US" sz="2000" dirty="0" smtClean="0"/>
              <a:t>2.   Binary Search. 		Optimal for M=2. Faster.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295400" y="2743200"/>
            <a:ext cx="6301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/>
            <a:r>
              <a:rPr lang="en-US" sz="2000" dirty="0" smtClean="0"/>
              <a:t>3.   Grid-search on lambda. 	Sub-optimal. Fastest.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73359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7" grpId="0"/>
      <p:bldP spid="68" grpId="0"/>
      <p:bldP spid="73" grpId="0"/>
      <p:bldP spid="74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Theorem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Theorem [Batra et al ’12]: </a:t>
            </a:r>
            <a:r>
              <a:rPr lang="en-US" dirty="0" err="1" smtClean="0"/>
              <a:t>Lagrangian</a:t>
            </a:r>
            <a:r>
              <a:rPr lang="en-US" dirty="0" smtClean="0"/>
              <a:t> Dual corresponds to solving the Relaxed Primal:</a:t>
            </a:r>
          </a:p>
          <a:p>
            <a:pPr lvl="2"/>
            <a:r>
              <a:rPr lang="en-US" dirty="0" smtClean="0"/>
              <a:t>Based on result from [</a:t>
            </a:r>
            <a:r>
              <a:rPr lang="en-US" dirty="0" err="1" smtClean="0"/>
              <a:t>Geoffrion</a:t>
            </a:r>
            <a:r>
              <a:rPr lang="en-US" dirty="0" smtClean="0"/>
              <a:t> ‘74]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143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50859" y="2882900"/>
            <a:ext cx="712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Dual</a:t>
            </a:r>
            <a:endParaRPr lang="en-US" sz="2000" dirty="0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900" y="4267200"/>
            <a:ext cx="4356100" cy="127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8600" y="4267200"/>
            <a:ext cx="1923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Relaxed Primal</a:t>
            </a:r>
            <a:endParaRPr lang="en-US" sz="2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756" y="2971800"/>
            <a:ext cx="28067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691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</a:t>
            </a:r>
            <a:r>
              <a:rPr lang="en-US" dirty="0" err="1" smtClean="0"/>
              <a:t>Lagrangian</a:t>
            </a:r>
            <a:r>
              <a:rPr lang="en-US" dirty="0" smtClean="0"/>
              <a:t> Relaxation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144</a:t>
            </a:fld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3333735" y="2321928"/>
            <a:ext cx="2141040" cy="2107021"/>
            <a:chOff x="830760" y="2046060"/>
            <a:chExt cx="2141040" cy="2107021"/>
          </a:xfrm>
        </p:grpSpPr>
        <p:sp>
          <p:nvSpPr>
            <p:cNvPr id="38" name="Oval 37"/>
            <p:cNvSpPr>
              <a:spLocks/>
            </p:cNvSpPr>
            <p:nvPr/>
          </p:nvSpPr>
          <p:spPr bwMode="auto">
            <a:xfrm>
              <a:off x="1828800" y="2046060"/>
              <a:ext cx="137160" cy="13716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9" name="Oval 38"/>
            <p:cNvSpPr>
              <a:spLocks/>
            </p:cNvSpPr>
            <p:nvPr/>
          </p:nvSpPr>
          <p:spPr bwMode="auto">
            <a:xfrm>
              <a:off x="2834640" y="2872920"/>
              <a:ext cx="137160" cy="13716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40" name="Oval 39"/>
            <p:cNvSpPr>
              <a:spLocks/>
            </p:cNvSpPr>
            <p:nvPr/>
          </p:nvSpPr>
          <p:spPr bwMode="auto">
            <a:xfrm>
              <a:off x="2724420" y="3550560"/>
              <a:ext cx="137160" cy="13716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41" name="Oval 40"/>
            <p:cNvSpPr>
              <a:spLocks/>
            </p:cNvSpPr>
            <p:nvPr/>
          </p:nvSpPr>
          <p:spPr bwMode="auto">
            <a:xfrm>
              <a:off x="1474380" y="4015920"/>
              <a:ext cx="137160" cy="13716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42" name="Oval 41"/>
            <p:cNvSpPr>
              <a:spLocks/>
            </p:cNvSpPr>
            <p:nvPr/>
          </p:nvSpPr>
          <p:spPr bwMode="auto">
            <a:xfrm>
              <a:off x="830760" y="2884260"/>
              <a:ext cx="137160" cy="13716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</p:grpSp>
      <p:pic>
        <p:nvPicPr>
          <p:cNvPr id="43" name="Picture 279" descr="latex-imag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2670" y="3169368"/>
            <a:ext cx="279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Down Arrow 43"/>
          <p:cNvSpPr/>
          <p:nvPr/>
        </p:nvSpPr>
        <p:spPr bwMode="auto">
          <a:xfrm>
            <a:off x="4370270" y="2864568"/>
            <a:ext cx="152400" cy="99060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2895600" y="1940928"/>
            <a:ext cx="3124200" cy="2819400"/>
            <a:chOff x="4419600" y="1219200"/>
            <a:chExt cx="3124200" cy="281940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4000" y="3733800"/>
              <a:ext cx="419100" cy="30480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72300" y="3124200"/>
              <a:ext cx="419100" cy="304800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19600" y="2286000"/>
              <a:ext cx="419100" cy="304800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24700" y="2299230"/>
              <a:ext cx="419100" cy="304800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53100" y="1219200"/>
              <a:ext cx="419100" cy="304800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 rot="438388">
            <a:off x="2148918" y="2551336"/>
            <a:ext cx="3714735" cy="1676400"/>
            <a:chOff x="3962400" y="1828800"/>
            <a:chExt cx="3714735" cy="1676400"/>
          </a:xfrm>
        </p:grpSpPr>
        <p:cxnSp>
          <p:nvCxnSpPr>
            <p:cNvPr id="52" name="Straight Connector 51"/>
            <p:cNvCxnSpPr/>
            <p:nvPr/>
          </p:nvCxnSpPr>
          <p:spPr bwMode="auto">
            <a:xfrm>
              <a:off x="3962400" y="2154642"/>
              <a:ext cx="3714735" cy="135055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Arrow Connector 52"/>
            <p:cNvCxnSpPr/>
            <p:nvPr/>
          </p:nvCxnSpPr>
          <p:spPr bwMode="auto">
            <a:xfrm flipV="1">
              <a:off x="4343400" y="1828800"/>
              <a:ext cx="228600" cy="4572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 rot="438388">
            <a:off x="3017797" y="3254069"/>
            <a:ext cx="1934633" cy="1811867"/>
            <a:chOff x="4857735" y="2531533"/>
            <a:chExt cx="1934633" cy="1811867"/>
          </a:xfrm>
        </p:grpSpPr>
        <p:sp>
          <p:nvSpPr>
            <p:cNvPr id="55" name="Freeform 54"/>
            <p:cNvSpPr/>
            <p:nvPr/>
          </p:nvSpPr>
          <p:spPr bwMode="auto">
            <a:xfrm>
              <a:off x="4946635" y="2531533"/>
              <a:ext cx="1845733" cy="1295400"/>
            </a:xfrm>
            <a:custGeom>
              <a:avLst/>
              <a:gdLst>
                <a:gd name="connsiteX0" fmla="*/ 0 w 1845733"/>
                <a:gd name="connsiteY0" fmla="*/ 0 h 1295400"/>
                <a:gd name="connsiteX1" fmla="*/ 1845733 w 1845733"/>
                <a:gd name="connsiteY1" fmla="*/ 668867 h 1295400"/>
                <a:gd name="connsiteX2" fmla="*/ 1816100 w 1845733"/>
                <a:gd name="connsiteY2" fmla="*/ 1295400 h 1295400"/>
                <a:gd name="connsiteX3" fmla="*/ 25400 w 1845733"/>
                <a:gd name="connsiteY3" fmla="*/ 1240367 h 1295400"/>
                <a:gd name="connsiteX4" fmla="*/ 0 w 1845733"/>
                <a:gd name="connsiteY4" fmla="*/ 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5733" h="1295400">
                  <a:moveTo>
                    <a:pt x="0" y="0"/>
                  </a:moveTo>
                  <a:lnTo>
                    <a:pt x="1845733" y="668867"/>
                  </a:lnTo>
                  <a:lnTo>
                    <a:pt x="1816100" y="1295400"/>
                  </a:lnTo>
                  <a:lnTo>
                    <a:pt x="25400" y="12403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4857735" y="3733800"/>
              <a:ext cx="1676400" cy="60960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0551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</a:t>
            </a:r>
            <a:r>
              <a:rPr lang="en-US" dirty="0" err="1"/>
              <a:t>Lagrangian</a:t>
            </a:r>
            <a:r>
              <a:rPr lang="en-US" dirty="0"/>
              <a:t> Relaxation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145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855" y="2344608"/>
            <a:ext cx="2070100" cy="20574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333735" y="2321928"/>
            <a:ext cx="2141040" cy="2107021"/>
            <a:chOff x="830760" y="2046060"/>
            <a:chExt cx="2141040" cy="2107021"/>
          </a:xfrm>
        </p:grpSpPr>
        <p:sp>
          <p:nvSpPr>
            <p:cNvPr id="8" name="Oval 7"/>
            <p:cNvSpPr>
              <a:spLocks/>
            </p:cNvSpPr>
            <p:nvPr/>
          </p:nvSpPr>
          <p:spPr bwMode="auto">
            <a:xfrm>
              <a:off x="1828800" y="2046060"/>
              <a:ext cx="137160" cy="13716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9" name="Oval 8"/>
            <p:cNvSpPr>
              <a:spLocks/>
            </p:cNvSpPr>
            <p:nvPr/>
          </p:nvSpPr>
          <p:spPr bwMode="auto">
            <a:xfrm>
              <a:off x="2834640" y="2872920"/>
              <a:ext cx="137160" cy="13716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0" name="Oval 9"/>
            <p:cNvSpPr>
              <a:spLocks/>
            </p:cNvSpPr>
            <p:nvPr/>
          </p:nvSpPr>
          <p:spPr bwMode="auto">
            <a:xfrm>
              <a:off x="2724420" y="3550560"/>
              <a:ext cx="137160" cy="13716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1" name="Oval 10"/>
            <p:cNvSpPr>
              <a:spLocks/>
            </p:cNvSpPr>
            <p:nvPr/>
          </p:nvSpPr>
          <p:spPr bwMode="auto">
            <a:xfrm>
              <a:off x="1474380" y="4015920"/>
              <a:ext cx="137160" cy="13716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2" name="Oval 11"/>
            <p:cNvSpPr>
              <a:spLocks/>
            </p:cNvSpPr>
            <p:nvPr/>
          </p:nvSpPr>
          <p:spPr bwMode="auto">
            <a:xfrm>
              <a:off x="830760" y="2884260"/>
              <a:ext cx="137160" cy="13716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</p:grpSp>
      <p:pic>
        <p:nvPicPr>
          <p:cNvPr id="13" name="Picture 279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2670" y="3169368"/>
            <a:ext cx="279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Down Arrow 13"/>
          <p:cNvSpPr/>
          <p:nvPr/>
        </p:nvSpPr>
        <p:spPr bwMode="auto">
          <a:xfrm>
            <a:off x="4370270" y="2864568"/>
            <a:ext cx="152400" cy="99060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895600" y="1940928"/>
            <a:ext cx="3124200" cy="2819400"/>
            <a:chOff x="4419600" y="1219200"/>
            <a:chExt cx="3124200" cy="281940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4000" y="3733800"/>
              <a:ext cx="419100" cy="30480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72300" y="3124200"/>
              <a:ext cx="419100" cy="30480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19600" y="2286000"/>
              <a:ext cx="419100" cy="30480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24700" y="2299230"/>
              <a:ext cx="419100" cy="30480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53100" y="1219200"/>
              <a:ext cx="419100" cy="304800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 rot="438388">
            <a:off x="2148918" y="2551336"/>
            <a:ext cx="3714735" cy="1676400"/>
            <a:chOff x="3962400" y="1828800"/>
            <a:chExt cx="3714735" cy="1676400"/>
          </a:xfrm>
        </p:grpSpPr>
        <p:cxnSp>
          <p:nvCxnSpPr>
            <p:cNvPr id="51" name="Straight Connector 50"/>
            <p:cNvCxnSpPr/>
            <p:nvPr/>
          </p:nvCxnSpPr>
          <p:spPr bwMode="auto">
            <a:xfrm>
              <a:off x="3962400" y="2154642"/>
              <a:ext cx="3714735" cy="135055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Arrow Connector 51"/>
            <p:cNvCxnSpPr/>
            <p:nvPr/>
          </p:nvCxnSpPr>
          <p:spPr bwMode="auto">
            <a:xfrm flipV="1">
              <a:off x="4343400" y="1828800"/>
              <a:ext cx="228600" cy="4572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 rot="438388">
            <a:off x="3017797" y="3254069"/>
            <a:ext cx="1934633" cy="1811867"/>
            <a:chOff x="4857735" y="2531533"/>
            <a:chExt cx="1934633" cy="1811867"/>
          </a:xfrm>
        </p:grpSpPr>
        <p:sp>
          <p:nvSpPr>
            <p:cNvPr id="54" name="Freeform 53"/>
            <p:cNvSpPr/>
            <p:nvPr/>
          </p:nvSpPr>
          <p:spPr bwMode="auto">
            <a:xfrm>
              <a:off x="4946635" y="2531533"/>
              <a:ext cx="1845733" cy="1295400"/>
            </a:xfrm>
            <a:custGeom>
              <a:avLst/>
              <a:gdLst>
                <a:gd name="connsiteX0" fmla="*/ 0 w 1845733"/>
                <a:gd name="connsiteY0" fmla="*/ 0 h 1295400"/>
                <a:gd name="connsiteX1" fmla="*/ 1845733 w 1845733"/>
                <a:gd name="connsiteY1" fmla="*/ 668867 h 1295400"/>
                <a:gd name="connsiteX2" fmla="*/ 1816100 w 1845733"/>
                <a:gd name="connsiteY2" fmla="*/ 1295400 h 1295400"/>
                <a:gd name="connsiteX3" fmla="*/ 25400 w 1845733"/>
                <a:gd name="connsiteY3" fmla="*/ 1240367 h 1295400"/>
                <a:gd name="connsiteX4" fmla="*/ 0 w 1845733"/>
                <a:gd name="connsiteY4" fmla="*/ 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5733" h="1295400">
                  <a:moveTo>
                    <a:pt x="0" y="0"/>
                  </a:moveTo>
                  <a:lnTo>
                    <a:pt x="1845733" y="668867"/>
                  </a:lnTo>
                  <a:lnTo>
                    <a:pt x="1816100" y="1295400"/>
                  </a:lnTo>
                  <a:lnTo>
                    <a:pt x="25400" y="12403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4857735" y="3733800"/>
              <a:ext cx="1676400" cy="60960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926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</a:t>
            </a:r>
            <a:r>
              <a:rPr lang="en-US" dirty="0" err="1"/>
              <a:t>Lagrangian</a:t>
            </a:r>
            <a:r>
              <a:rPr lang="en-US" dirty="0"/>
              <a:t> Relaxation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[</a:t>
            </a:r>
            <a:r>
              <a:rPr lang="en-US" dirty="0" err="1" smtClean="0"/>
              <a:t>Mezuman</a:t>
            </a:r>
            <a:r>
              <a:rPr lang="en-US" dirty="0" smtClean="0"/>
              <a:t> </a:t>
            </a:r>
            <a:r>
              <a:rPr lang="en-US" dirty="0"/>
              <a:t>et al. </a:t>
            </a:r>
            <a:r>
              <a:rPr lang="en-US" dirty="0" smtClean="0"/>
              <a:t>UAI13]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146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3600"/>
            <a:ext cx="4335012" cy="2971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389" y="2133600"/>
            <a:ext cx="4366611" cy="2971800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 bwMode="auto">
          <a:xfrm>
            <a:off x="990600" y="2667000"/>
            <a:ext cx="2895600" cy="12192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 bwMode="auto">
          <a:xfrm flipV="1">
            <a:off x="5562600" y="2895600"/>
            <a:ext cx="2819400" cy="1447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219200" y="5181600"/>
            <a:ext cx="20323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Pairwise Potential Strength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6248400" y="5181600"/>
            <a:ext cx="20323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Pairwise Potential Strength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857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Diverse 2</a:t>
            </a:r>
            <a:r>
              <a:rPr lang="en-US" baseline="30000" dirty="0" smtClean="0"/>
              <a:t>nd</a:t>
            </a:r>
            <a:r>
              <a:rPr lang="en-US" dirty="0"/>
              <a:t>-</a:t>
            </a:r>
            <a:r>
              <a:rPr lang="en-US" dirty="0" smtClean="0"/>
              <a:t>Best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147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740" y="2736032"/>
            <a:ext cx="1562100" cy="279400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 bwMode="auto">
          <a:xfrm>
            <a:off x="1143000" y="3352800"/>
            <a:ext cx="7239000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446341" y="3429000"/>
            <a:ext cx="42927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Q1: How do we solve </a:t>
            </a:r>
            <a:r>
              <a:rPr lang="en-US" sz="2200" dirty="0" err="1" smtClean="0"/>
              <a:t>DivMBest</a:t>
            </a:r>
            <a:r>
              <a:rPr lang="en-US" sz="2200" dirty="0" smtClean="0"/>
              <a:t>?</a:t>
            </a:r>
            <a:endParaRPr lang="en-US" sz="2200" dirty="0"/>
          </a:p>
        </p:txBody>
      </p:sp>
      <p:sp>
        <p:nvSpPr>
          <p:cNvPr id="45" name="Rounded Rectangle 44"/>
          <p:cNvSpPr/>
          <p:nvPr/>
        </p:nvSpPr>
        <p:spPr bwMode="auto">
          <a:xfrm>
            <a:off x="1143000" y="4191000"/>
            <a:ext cx="7239000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411166" y="4267200"/>
            <a:ext cx="6363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Q2: What kind of diversity functions are allowed?</a:t>
            </a:r>
            <a:endParaRPr lang="en-US" sz="2200" dirty="0"/>
          </a:p>
        </p:txBody>
      </p:sp>
      <p:sp>
        <p:nvSpPr>
          <p:cNvPr id="47" name="Rounded Rectangle 46"/>
          <p:cNvSpPr/>
          <p:nvPr/>
        </p:nvSpPr>
        <p:spPr bwMode="auto">
          <a:xfrm>
            <a:off x="1143000" y="5029200"/>
            <a:ext cx="7239000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893303" y="5105400"/>
            <a:ext cx="33988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Q3: How much diversity?</a:t>
            </a:r>
            <a:endParaRPr lang="en-US" sz="2200" dirty="0"/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1741460"/>
            <a:ext cx="3035301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8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8229600" cy="5257800"/>
          </a:xfrm>
        </p:spPr>
        <p:txBody>
          <a:bodyPr/>
          <a:lstStyle/>
          <a:p>
            <a:r>
              <a:rPr lang="en-US" dirty="0" smtClean="0"/>
              <a:t>[Special Case] 0</a:t>
            </a:r>
            <a:r>
              <a:rPr lang="en-US" dirty="0"/>
              <a:t>-1 </a:t>
            </a:r>
            <a:r>
              <a:rPr lang="en-US" dirty="0" smtClean="0"/>
              <a:t>Diversity         </a:t>
            </a:r>
            <a:r>
              <a:rPr lang="en-US" dirty="0"/>
              <a:t>M-Best MAP </a:t>
            </a:r>
          </a:p>
          <a:p>
            <a:pPr lvl="1"/>
            <a:r>
              <a:rPr lang="en-US" sz="1400" dirty="0" smtClean="0"/>
              <a:t>[</a:t>
            </a:r>
            <a:r>
              <a:rPr lang="en-US" sz="1400" dirty="0" err="1" smtClean="0"/>
              <a:t>Yanover</a:t>
            </a:r>
            <a:r>
              <a:rPr lang="en-US" sz="1400" dirty="0" smtClean="0"/>
              <a:t> NIPS03; </a:t>
            </a:r>
            <a:r>
              <a:rPr lang="en-US" sz="1400" dirty="0" err="1" smtClean="0"/>
              <a:t>Fromer</a:t>
            </a:r>
            <a:r>
              <a:rPr lang="en-US" sz="1400" dirty="0" smtClean="0"/>
              <a:t> NIPS09; </a:t>
            </a:r>
            <a:r>
              <a:rPr lang="en-US" sz="1400" dirty="0" err="1" smtClean="0"/>
              <a:t>Flerova</a:t>
            </a:r>
            <a:r>
              <a:rPr lang="en-US" sz="1400" dirty="0" smtClean="0"/>
              <a:t> Soft11] </a:t>
            </a:r>
            <a:endParaRPr lang="en-US" sz="1400" dirty="0"/>
          </a:p>
          <a:p>
            <a:endParaRPr lang="en-US" dirty="0" smtClean="0"/>
          </a:p>
          <a:p>
            <a:r>
              <a:rPr lang="en-US" dirty="0" smtClean="0"/>
              <a:t>[Special Case] Max Diversity         </a:t>
            </a:r>
            <a:r>
              <a:rPr lang="en-US" sz="2000" dirty="0" smtClean="0"/>
              <a:t>[Park </a:t>
            </a:r>
            <a:r>
              <a:rPr lang="en-US" sz="2000" dirty="0"/>
              <a:t>&amp; </a:t>
            </a:r>
            <a:r>
              <a:rPr lang="en-US" sz="2000" dirty="0" err="1"/>
              <a:t>Ramanan</a:t>
            </a:r>
            <a:r>
              <a:rPr lang="en-US" sz="2000" dirty="0"/>
              <a:t> </a:t>
            </a:r>
            <a:r>
              <a:rPr lang="en-US" sz="2000" dirty="0" smtClean="0"/>
              <a:t>ICCV11]</a:t>
            </a:r>
            <a:endParaRPr lang="en-US" sz="2000" dirty="0"/>
          </a:p>
          <a:p>
            <a:endParaRPr lang="en-US" dirty="0" smtClean="0"/>
          </a:p>
          <a:p>
            <a:r>
              <a:rPr lang="en-US" dirty="0" smtClean="0"/>
              <a:t>Hamming Diversity</a:t>
            </a:r>
          </a:p>
          <a:p>
            <a:endParaRPr lang="en-US" dirty="0"/>
          </a:p>
          <a:p>
            <a:r>
              <a:rPr lang="en-US" dirty="0" smtClean="0"/>
              <a:t>Cardinality Diversity</a:t>
            </a:r>
          </a:p>
          <a:p>
            <a:endParaRPr lang="en-US" dirty="0" smtClean="0"/>
          </a:p>
          <a:p>
            <a:r>
              <a:rPr lang="en-US" dirty="0" smtClean="0"/>
              <a:t>Any Diversity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148</a:t>
            </a:fld>
            <a:endParaRPr lang="en-US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327040"/>
            <a:ext cx="469900" cy="1778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2471820"/>
            <a:ext cx="469900" cy="177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533400" y="990600"/>
            <a:ext cx="8153400" cy="2133600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299" y="4953000"/>
            <a:ext cx="2933701" cy="4572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auto">
          <a:xfrm>
            <a:off x="533400" y="3810000"/>
            <a:ext cx="8077200" cy="1981200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1059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5" grpId="0" animBg="1"/>
      <p:bldP spid="18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Hamming Diversity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149</a:t>
            </a:fld>
            <a:endParaRPr lang="en-US" dirty="0"/>
          </a:p>
        </p:txBody>
      </p:sp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200" y="1447800"/>
            <a:ext cx="2794000" cy="533400"/>
          </a:xfrm>
          <a:prstGeom prst="rect">
            <a:avLst/>
          </a:prstGeom>
        </p:spPr>
      </p:pic>
      <p:sp>
        <p:nvSpPr>
          <p:cNvPr id="61" name="Right Brace 60"/>
          <p:cNvSpPr/>
          <p:nvPr/>
        </p:nvSpPr>
        <p:spPr bwMode="auto">
          <a:xfrm rot="5400000">
            <a:off x="4889500" y="1511300"/>
            <a:ext cx="152400" cy="787400"/>
          </a:xfrm>
          <a:prstGeom prst="rightBrace">
            <a:avLst/>
          </a:prstGeom>
          <a:noFill/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1676400" y="2133600"/>
            <a:ext cx="2971800" cy="1447800"/>
            <a:chOff x="1676400" y="2133600"/>
            <a:chExt cx="2971800" cy="1447800"/>
          </a:xfrm>
        </p:grpSpPr>
        <p:grpSp>
          <p:nvGrpSpPr>
            <p:cNvPr id="58" name="Group 57"/>
            <p:cNvGrpSpPr/>
            <p:nvPr/>
          </p:nvGrpSpPr>
          <p:grpSpPr>
            <a:xfrm>
              <a:off x="1676400" y="2473404"/>
              <a:ext cx="2384162" cy="1107996"/>
              <a:chOff x="6035938" y="990600"/>
              <a:chExt cx="2384162" cy="1107996"/>
            </a:xfrm>
          </p:grpSpPr>
          <p:sp>
            <p:nvSpPr>
              <p:cNvPr id="37" name="Double Bracket 36"/>
              <p:cNvSpPr/>
              <p:nvPr/>
            </p:nvSpPr>
            <p:spPr bwMode="auto">
              <a:xfrm>
                <a:off x="7376957" y="1003753"/>
                <a:ext cx="453232" cy="1066800"/>
              </a:xfrm>
              <a:prstGeom prst="bracketPair">
                <a:avLst/>
              </a:prstGeom>
              <a:noFill/>
              <a:ln w="254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7462661" y="990600"/>
                <a:ext cx="270251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0</a:t>
                </a:r>
              </a:p>
              <a:p>
                <a:r>
                  <a:rPr lang="en-US" dirty="0" smtClean="0"/>
                  <a:t>1</a:t>
                </a:r>
              </a:p>
              <a:p>
                <a:r>
                  <a:rPr lang="en-US" dirty="0" smtClean="0"/>
                  <a:t>0</a:t>
                </a:r>
              </a:p>
              <a:p>
                <a:r>
                  <a:rPr lang="en-US" dirty="0" smtClean="0"/>
                  <a:t>0</a:t>
                </a:r>
                <a:endParaRPr lang="en-US" dirty="0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6035938" y="1308553"/>
                <a:ext cx="118465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0    1    0    0</a:t>
                </a:r>
                <a:endParaRPr lang="en-US" dirty="0"/>
              </a:p>
            </p:txBody>
          </p:sp>
          <p:sp>
            <p:nvSpPr>
              <p:cNvPr id="41" name="Double Bracket 40"/>
              <p:cNvSpPr/>
              <p:nvPr/>
            </p:nvSpPr>
            <p:spPr bwMode="auto">
              <a:xfrm>
                <a:off x="6077589" y="1308553"/>
                <a:ext cx="1143000" cy="304800"/>
              </a:xfrm>
              <a:prstGeom prst="bracketPair">
                <a:avLst/>
              </a:prstGeom>
              <a:noFill/>
              <a:ln w="254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pic>
            <p:nvPicPr>
              <p:cNvPr id="57" name="Picture 56" descr="latex-image-1.pdf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77200" y="1377792"/>
                <a:ext cx="342900" cy="165100"/>
              </a:xfrm>
              <a:prstGeom prst="rect">
                <a:avLst/>
              </a:prstGeom>
            </p:spPr>
          </p:pic>
        </p:grpSp>
        <p:cxnSp>
          <p:nvCxnSpPr>
            <p:cNvPr id="63" name="Straight Arrow Connector 62"/>
            <p:cNvCxnSpPr/>
            <p:nvPr/>
          </p:nvCxnSpPr>
          <p:spPr bwMode="auto">
            <a:xfrm rot="10800000" flipV="1">
              <a:off x="3886200" y="2133600"/>
              <a:ext cx="762000" cy="5334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5257800" y="2133600"/>
            <a:ext cx="2743200" cy="1447800"/>
            <a:chOff x="5257800" y="2133600"/>
            <a:chExt cx="2743200" cy="1447800"/>
          </a:xfrm>
        </p:grpSpPr>
        <p:grpSp>
          <p:nvGrpSpPr>
            <p:cNvPr id="59" name="Group 58"/>
            <p:cNvGrpSpPr/>
            <p:nvPr/>
          </p:nvGrpSpPr>
          <p:grpSpPr>
            <a:xfrm>
              <a:off x="5618405" y="2473404"/>
              <a:ext cx="2382595" cy="1107996"/>
              <a:chOff x="6031970" y="2397204"/>
              <a:chExt cx="2382595" cy="1107996"/>
            </a:xfrm>
          </p:grpSpPr>
          <p:sp>
            <p:nvSpPr>
              <p:cNvPr id="46" name="Double Bracket 45"/>
              <p:cNvSpPr/>
              <p:nvPr/>
            </p:nvSpPr>
            <p:spPr bwMode="auto">
              <a:xfrm>
                <a:off x="7372989" y="2410357"/>
                <a:ext cx="453232" cy="1066800"/>
              </a:xfrm>
              <a:prstGeom prst="bracketPair">
                <a:avLst/>
              </a:prstGeom>
              <a:noFill/>
              <a:ln w="254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7458693" y="2397204"/>
                <a:ext cx="270251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0</a:t>
                </a:r>
              </a:p>
              <a:p>
                <a:r>
                  <a:rPr lang="en-US" dirty="0" smtClean="0"/>
                  <a:t>1</a:t>
                </a:r>
              </a:p>
              <a:p>
                <a:r>
                  <a:rPr lang="en-US" dirty="0" smtClean="0"/>
                  <a:t>0</a:t>
                </a:r>
              </a:p>
              <a:p>
                <a:r>
                  <a:rPr lang="en-US" dirty="0" smtClean="0"/>
                  <a:t>0</a:t>
                </a:r>
                <a:endParaRPr lang="en-US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031970" y="2715157"/>
                <a:ext cx="118465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1   0    0    0</a:t>
                </a:r>
                <a:endParaRPr lang="en-US" dirty="0"/>
              </a:p>
            </p:txBody>
          </p:sp>
          <p:sp>
            <p:nvSpPr>
              <p:cNvPr id="49" name="Double Bracket 48"/>
              <p:cNvSpPr/>
              <p:nvPr/>
            </p:nvSpPr>
            <p:spPr bwMode="auto">
              <a:xfrm>
                <a:off x="6073621" y="2715157"/>
                <a:ext cx="1143000" cy="304800"/>
              </a:xfrm>
              <a:prstGeom prst="bracketPair">
                <a:avLst/>
              </a:prstGeom>
              <a:noFill/>
              <a:ln w="254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pic>
            <p:nvPicPr>
              <p:cNvPr id="56" name="Picture 55" descr="latex-image-1.pd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71664" y="2786832"/>
                <a:ext cx="342901" cy="177800"/>
              </a:xfrm>
              <a:prstGeom prst="rect">
                <a:avLst/>
              </a:prstGeom>
            </p:spPr>
          </p:pic>
        </p:grpSp>
        <p:cxnSp>
          <p:nvCxnSpPr>
            <p:cNvPr id="64" name="Straight Arrow Connector 63"/>
            <p:cNvCxnSpPr/>
            <p:nvPr/>
          </p:nvCxnSpPr>
          <p:spPr bwMode="auto">
            <a:xfrm>
              <a:off x="5257800" y="2133600"/>
              <a:ext cx="762000" cy="5334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5890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Uncertainty in AI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8001000" cy="52578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r>
              <a:rPr lang="en-US" dirty="0" smtClean="0"/>
              <a:t>	“</a:t>
            </a:r>
            <a:r>
              <a:rPr lang="en-US" i="1" dirty="0"/>
              <a:t>uncertainty arises because of 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limitations </a:t>
            </a:r>
            <a:r>
              <a:rPr lang="en-US" i="1" dirty="0"/>
              <a:t>in our ability to observe the world, 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limitations </a:t>
            </a:r>
            <a:r>
              <a:rPr lang="en-US" i="1" dirty="0"/>
              <a:t>in our ability to model it, 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and </a:t>
            </a:r>
            <a:r>
              <a:rPr lang="en-US" i="1" dirty="0"/>
              <a:t>possibly even because of innate non-determinism</a:t>
            </a:r>
            <a:r>
              <a:rPr lang="en-US" i="1" dirty="0" smtClean="0"/>
              <a:t>.</a:t>
            </a:r>
            <a:r>
              <a:rPr lang="en-US" dirty="0" smtClean="0"/>
              <a:t>”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	-- </a:t>
            </a:r>
            <a:r>
              <a:rPr lang="en-US" dirty="0" err="1" smtClean="0"/>
              <a:t>Koller</a:t>
            </a:r>
            <a:r>
              <a:rPr lang="en-US" dirty="0" smtClean="0"/>
              <a:t> &amp; Friedman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52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Hamming Diversity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Diversity Augmented Inference: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150</a:t>
            </a:fld>
            <a:endParaRPr lang="en-US" dirty="0"/>
          </a:p>
        </p:txBody>
      </p:sp>
      <p:grpSp>
        <p:nvGrpSpPr>
          <p:cNvPr id="7" name="Group 22"/>
          <p:cNvGrpSpPr/>
          <p:nvPr/>
        </p:nvGrpSpPr>
        <p:grpSpPr>
          <a:xfrm>
            <a:off x="3124200" y="4342124"/>
            <a:ext cx="1066800" cy="533400"/>
            <a:chOff x="3657600" y="5105400"/>
            <a:chExt cx="1066800" cy="533400"/>
          </a:xfrm>
        </p:grpSpPr>
        <p:sp>
          <p:nvSpPr>
            <p:cNvPr id="17" name="Right Brace 16"/>
            <p:cNvSpPr/>
            <p:nvPr/>
          </p:nvSpPr>
          <p:spPr bwMode="auto">
            <a:xfrm rot="5400000">
              <a:off x="4076700" y="4686300"/>
              <a:ext cx="228600" cy="1066800"/>
            </a:xfrm>
            <a:prstGeom prst="rightBrac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9" name="Picture 18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65600" y="5372100"/>
              <a:ext cx="177800" cy="266700"/>
            </a:xfrm>
            <a:prstGeom prst="rect">
              <a:avLst/>
            </a:prstGeom>
          </p:spPr>
        </p:pic>
      </p:grpSp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200" y="1447800"/>
            <a:ext cx="2794000" cy="5334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5500" y="3200400"/>
            <a:ext cx="4076700" cy="4953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0" y="3962400"/>
            <a:ext cx="3378201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336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Hamming Diversity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Diversity Augmented Inference: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151</a:t>
            </a:fld>
            <a:endParaRPr lang="en-US" dirty="0"/>
          </a:p>
        </p:txBody>
      </p:sp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200" y="1447800"/>
            <a:ext cx="2794000" cy="5334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5334001" y="3429000"/>
            <a:ext cx="3200399" cy="1066800"/>
            <a:chOff x="5562601" y="4191000"/>
            <a:chExt cx="3200399" cy="1066800"/>
          </a:xfrm>
        </p:grpSpPr>
        <p:sp>
          <p:nvSpPr>
            <p:cNvPr id="20" name="TextBox 19"/>
            <p:cNvSpPr txBox="1"/>
            <p:nvPr/>
          </p:nvSpPr>
          <p:spPr>
            <a:xfrm>
              <a:off x="6377311" y="4191000"/>
              <a:ext cx="238568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Unchanged. </a:t>
              </a:r>
              <a:br>
                <a:rPr lang="en-US" sz="1600" dirty="0" smtClean="0"/>
              </a:br>
              <a:r>
                <a:rPr lang="en-US" sz="1600" dirty="0" smtClean="0"/>
                <a:t>Can still use graph-cuts!</a:t>
              </a:r>
              <a:endParaRPr lang="en-US" sz="1600" dirty="0"/>
            </a:p>
          </p:txBody>
        </p:sp>
        <p:cxnSp>
          <p:nvCxnSpPr>
            <p:cNvPr id="21" name="Straight Arrow Connector 20"/>
            <p:cNvCxnSpPr>
              <a:stCxn id="20" idx="1"/>
            </p:cNvCxnSpPr>
            <p:nvPr/>
          </p:nvCxnSpPr>
          <p:spPr bwMode="auto">
            <a:xfrm rot="10800000" flipV="1">
              <a:off x="5562601" y="4483388"/>
              <a:ext cx="814711" cy="774412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1556064" y="5562600"/>
            <a:ext cx="5093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Simply edit node-terms. Reuse MAP machinery!</a:t>
            </a:r>
            <a:endParaRPr lang="en-US" sz="1800" dirty="0"/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7300" y="3276600"/>
            <a:ext cx="2959100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21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3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Diverse 2</a:t>
            </a:r>
            <a:r>
              <a:rPr lang="en-US" baseline="30000" dirty="0" smtClean="0"/>
              <a:t>nd</a:t>
            </a:r>
            <a:r>
              <a:rPr lang="en-US" dirty="0"/>
              <a:t>-</a:t>
            </a:r>
            <a:r>
              <a:rPr lang="en-US" dirty="0" smtClean="0"/>
              <a:t>Best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152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740" y="2736032"/>
            <a:ext cx="1562100" cy="279400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 bwMode="auto">
          <a:xfrm>
            <a:off x="1143000" y="3352800"/>
            <a:ext cx="7239000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446341" y="3429000"/>
            <a:ext cx="42927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Q1: How do we solve </a:t>
            </a:r>
            <a:r>
              <a:rPr lang="en-US" sz="2200" dirty="0" err="1" smtClean="0"/>
              <a:t>DivMBest</a:t>
            </a:r>
            <a:r>
              <a:rPr lang="en-US" sz="2200" dirty="0" smtClean="0"/>
              <a:t>?</a:t>
            </a:r>
            <a:endParaRPr lang="en-US" sz="2200" dirty="0"/>
          </a:p>
        </p:txBody>
      </p:sp>
      <p:sp>
        <p:nvSpPr>
          <p:cNvPr id="45" name="Rounded Rectangle 44"/>
          <p:cNvSpPr/>
          <p:nvPr/>
        </p:nvSpPr>
        <p:spPr bwMode="auto">
          <a:xfrm>
            <a:off x="1143000" y="4191000"/>
            <a:ext cx="7239000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411166" y="4267200"/>
            <a:ext cx="6363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Q2: What kind of diversity functions are allowed?</a:t>
            </a:r>
            <a:endParaRPr lang="en-US" sz="2200" dirty="0"/>
          </a:p>
        </p:txBody>
      </p:sp>
      <p:sp>
        <p:nvSpPr>
          <p:cNvPr id="47" name="Rounded Rectangle 46"/>
          <p:cNvSpPr/>
          <p:nvPr/>
        </p:nvSpPr>
        <p:spPr bwMode="auto">
          <a:xfrm>
            <a:off x="1143000" y="5029200"/>
            <a:ext cx="7239000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893303" y="5105400"/>
            <a:ext cx="33988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Q3: How much diversity?</a:t>
            </a:r>
            <a:endParaRPr lang="en-US" sz="2200" dirty="0"/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1741460"/>
            <a:ext cx="3035301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32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9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 Diversity?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Empirical Solution: Cross-Val for </a:t>
            </a:r>
          </a:p>
          <a:p>
            <a:endParaRPr lang="en-US" dirty="0" smtClean="0"/>
          </a:p>
          <a:p>
            <a:r>
              <a:rPr lang="en-US" dirty="0" smtClean="0"/>
              <a:t>More Efficient: Cross-Val for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153</a:t>
            </a:fld>
            <a:endParaRPr lang="en-US"/>
          </a:p>
        </p:txBody>
      </p:sp>
      <p:grpSp>
        <p:nvGrpSpPr>
          <p:cNvPr id="8" name="Group 6"/>
          <p:cNvGrpSpPr/>
          <p:nvPr/>
        </p:nvGrpSpPr>
        <p:grpSpPr>
          <a:xfrm>
            <a:off x="2286000" y="1371600"/>
            <a:ext cx="3505200" cy="1600202"/>
            <a:chOff x="2628900" y="519062"/>
            <a:chExt cx="6286500" cy="3214738"/>
          </a:xfrm>
        </p:grpSpPr>
        <p:pic>
          <p:nvPicPr>
            <p:cNvPr id="11" name="Picture 10" descr="1403901471_d5e034b46b_seg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9800" y="3419475"/>
              <a:ext cx="444500" cy="307594"/>
            </a:xfrm>
            <a:prstGeom prst="rect">
              <a:avLst/>
            </a:prstGeom>
          </p:spPr>
        </p:pic>
        <p:sp>
          <p:nvSpPr>
            <p:cNvPr id="12" name="Line 1"/>
            <p:cNvSpPr>
              <a:spLocks noChangeShapeType="1"/>
            </p:cNvSpPr>
            <p:nvPr/>
          </p:nvSpPr>
          <p:spPr bwMode="auto">
            <a:xfrm flipH="1" flipV="1">
              <a:off x="3199974" y="3255042"/>
              <a:ext cx="5182026" cy="1203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2"/>
            <p:cNvSpPr>
              <a:spLocks noChangeShapeType="1"/>
            </p:cNvSpPr>
            <p:nvPr/>
          </p:nvSpPr>
          <p:spPr bwMode="auto">
            <a:xfrm flipH="1">
              <a:off x="3199974" y="523875"/>
              <a:ext cx="426" cy="2731169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3"/>
            <p:cNvSpPr>
              <a:spLocks/>
            </p:cNvSpPr>
            <p:nvPr/>
          </p:nvSpPr>
          <p:spPr bwMode="auto">
            <a:xfrm>
              <a:off x="3435966" y="618925"/>
              <a:ext cx="5132838" cy="2311868"/>
            </a:xfrm>
            <a:custGeom>
              <a:avLst/>
              <a:gdLst/>
              <a:ahLst/>
              <a:cxnLst>
                <a:cxn ang="0">
                  <a:pos x="0" y="15117"/>
                </a:cxn>
                <a:cxn ang="0">
                  <a:pos x="1837" y="13410"/>
                </a:cxn>
                <a:cxn ang="0">
                  <a:pos x="4022" y="15117"/>
                </a:cxn>
                <a:cxn ang="0">
                  <a:pos x="7001" y="8065"/>
                </a:cxn>
                <a:cxn ang="0">
                  <a:pos x="10229" y="14078"/>
                </a:cxn>
                <a:cxn ang="0">
                  <a:pos x="12116" y="717"/>
                </a:cxn>
                <a:cxn ang="0">
                  <a:pos x="13308" y="11777"/>
                </a:cxn>
                <a:cxn ang="0">
                  <a:pos x="15393" y="4503"/>
                </a:cxn>
                <a:cxn ang="0">
                  <a:pos x="19912" y="13410"/>
                </a:cxn>
                <a:cxn ang="0">
                  <a:pos x="21600" y="11777"/>
                </a:cxn>
              </a:cxnLst>
              <a:rect l="0" t="0" r="r" b="b"/>
              <a:pathLst>
                <a:path w="21600" h="15283">
                  <a:moveTo>
                    <a:pt x="0" y="15117"/>
                  </a:moveTo>
                  <a:cubicBezTo>
                    <a:pt x="0" y="15117"/>
                    <a:pt x="298" y="12148"/>
                    <a:pt x="1837" y="13410"/>
                  </a:cubicBezTo>
                  <a:cubicBezTo>
                    <a:pt x="3831" y="15045"/>
                    <a:pt x="3228" y="14820"/>
                    <a:pt x="4022" y="15117"/>
                  </a:cubicBezTo>
                  <a:cubicBezTo>
                    <a:pt x="5062" y="15506"/>
                    <a:pt x="5792" y="-771"/>
                    <a:pt x="7001" y="8065"/>
                  </a:cubicBezTo>
                  <a:cubicBezTo>
                    <a:pt x="7448" y="11331"/>
                    <a:pt x="9881" y="18012"/>
                    <a:pt x="10229" y="14078"/>
                  </a:cubicBezTo>
                  <a:cubicBezTo>
                    <a:pt x="10577" y="10144"/>
                    <a:pt x="11123" y="-3217"/>
                    <a:pt x="12116" y="717"/>
                  </a:cubicBezTo>
                  <a:cubicBezTo>
                    <a:pt x="13109" y="4651"/>
                    <a:pt x="12414" y="18383"/>
                    <a:pt x="13308" y="11777"/>
                  </a:cubicBezTo>
                  <a:cubicBezTo>
                    <a:pt x="14201" y="5171"/>
                    <a:pt x="14698" y="1905"/>
                    <a:pt x="15393" y="4503"/>
                  </a:cubicBezTo>
                  <a:cubicBezTo>
                    <a:pt x="16088" y="7101"/>
                    <a:pt x="15820" y="15041"/>
                    <a:pt x="19912" y="13410"/>
                  </a:cubicBezTo>
                  <a:cubicBezTo>
                    <a:pt x="20657" y="13113"/>
                    <a:pt x="21600" y="11777"/>
                    <a:pt x="21600" y="11777"/>
                  </a:cubicBez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5" name="Picture 14" descr="latex-image-1.pdf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34400" y="3213735"/>
              <a:ext cx="152400" cy="129540"/>
            </a:xfrm>
            <a:prstGeom prst="rect">
              <a:avLst/>
            </a:prstGeom>
          </p:spPr>
        </p:pic>
        <p:pic>
          <p:nvPicPr>
            <p:cNvPr id="16" name="Picture 15" descr="latex-image-1.pdf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28900" y="1795213"/>
              <a:ext cx="419100" cy="1905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 bwMode="auto">
            <a:xfrm>
              <a:off x="3276600" y="3419475"/>
              <a:ext cx="448056" cy="310896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848600" y="3419475"/>
              <a:ext cx="448056" cy="310896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8077200" y="2047875"/>
              <a:ext cx="838200" cy="7620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6858000" y="3419475"/>
              <a:ext cx="448056" cy="310896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7010400" y="3441700"/>
              <a:ext cx="114300" cy="282575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22" name="Picture 21" descr="1403901471_d5e034b46b_seg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4400" y="3419475"/>
              <a:ext cx="444500" cy="307594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 bwMode="auto">
            <a:xfrm>
              <a:off x="4800600" y="3579840"/>
              <a:ext cx="228600" cy="137160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24" name="Group 100"/>
            <p:cNvGrpSpPr/>
            <p:nvPr/>
          </p:nvGrpSpPr>
          <p:grpSpPr>
            <a:xfrm>
              <a:off x="4114800" y="3419475"/>
              <a:ext cx="457200" cy="314325"/>
              <a:chOff x="3276600" y="5181600"/>
              <a:chExt cx="457200" cy="314325"/>
            </a:xfrm>
          </p:grpSpPr>
          <p:sp>
            <p:nvSpPr>
              <p:cNvPr id="27" name="Rectangle 26"/>
              <p:cNvSpPr/>
              <p:nvPr/>
            </p:nvSpPr>
            <p:spPr bwMode="auto">
              <a:xfrm>
                <a:off x="3276600" y="5181600"/>
                <a:ext cx="448056" cy="310896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3276600" y="5181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 bwMode="auto">
              <a:xfrm>
                <a:off x="3429000" y="5343525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 bwMode="auto">
              <a:xfrm>
                <a:off x="3581400" y="5181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sp>
          <p:nvSpPr>
            <p:cNvPr id="25" name="Line 4"/>
            <p:cNvSpPr>
              <a:spLocks noChangeShapeType="1"/>
            </p:cNvSpPr>
            <p:nvPr/>
          </p:nvSpPr>
          <p:spPr bwMode="auto">
            <a:xfrm flipH="1">
              <a:off x="6220678" y="604889"/>
              <a:ext cx="11800" cy="2661385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Oval 6"/>
            <p:cNvSpPr>
              <a:spLocks/>
            </p:cNvSpPr>
            <p:nvPr/>
          </p:nvSpPr>
          <p:spPr bwMode="auto">
            <a:xfrm rot="10800000" flipH="1">
              <a:off x="6149880" y="519062"/>
              <a:ext cx="165195" cy="157213"/>
            </a:xfrm>
            <a:prstGeom prst="ellipse">
              <a:avLst/>
            </a:prstGeom>
            <a:solidFill>
              <a:srgbClr val="FF0000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3" name="Picture 32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4724400"/>
            <a:ext cx="215900" cy="304800"/>
          </a:xfrm>
          <a:prstGeom prst="rect">
            <a:avLst/>
          </a:prstGeom>
        </p:spPr>
      </p:pic>
      <p:pic>
        <p:nvPicPr>
          <p:cNvPr id="34" name="Picture 33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4145" y="3853424"/>
            <a:ext cx="1905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45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Qualitative Results: Success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154</a:t>
            </a:fld>
            <a:endParaRPr lang="en-US"/>
          </a:p>
        </p:txBody>
      </p:sp>
      <p:pic>
        <p:nvPicPr>
          <p:cNvPr id="6" name="Picture 5" descr="img_0353_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0122"/>
            <a:ext cx="9144000" cy="3011678"/>
          </a:xfrm>
          <a:prstGeom prst="rect">
            <a:avLst/>
          </a:prstGeom>
        </p:spPr>
      </p:pic>
      <p:pic>
        <p:nvPicPr>
          <p:cNvPr id="7" name="Picture 6" descr="img_0353_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7790"/>
            <a:ext cx="9144000" cy="159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16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Qualitative </a:t>
            </a:r>
            <a:r>
              <a:rPr lang="en-US" dirty="0" smtClean="0"/>
              <a:t>Results: Success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155</a:t>
            </a:fld>
            <a:endParaRPr lang="en-US"/>
          </a:p>
        </p:txBody>
      </p:sp>
      <p:pic>
        <p:nvPicPr>
          <p:cNvPr id="6" name="Picture 5" descr="img_0559_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1568006"/>
          </a:xfrm>
          <a:prstGeom prst="rect">
            <a:avLst/>
          </a:prstGeom>
        </p:spPr>
      </p:pic>
      <p:pic>
        <p:nvPicPr>
          <p:cNvPr id="7" name="Picture 6" descr="img_0559_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384"/>
            <a:ext cx="9144000" cy="84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27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Qualitative </a:t>
            </a:r>
            <a:r>
              <a:rPr lang="en-US" dirty="0" smtClean="0"/>
              <a:t>Results: Success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156</a:t>
            </a:fld>
            <a:endParaRPr lang="en-US"/>
          </a:p>
        </p:txBody>
      </p:sp>
      <p:pic>
        <p:nvPicPr>
          <p:cNvPr id="8" name="Picture 7" descr="img_0801_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0716"/>
            <a:ext cx="9144000" cy="1568006"/>
          </a:xfrm>
          <a:prstGeom prst="rect">
            <a:avLst/>
          </a:prstGeom>
        </p:spPr>
      </p:pic>
      <p:pic>
        <p:nvPicPr>
          <p:cNvPr id="9" name="Picture 8" descr="img_0801_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5980"/>
            <a:ext cx="9144000" cy="84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52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Qualitative </a:t>
            </a:r>
            <a:r>
              <a:rPr lang="en-US" dirty="0" smtClean="0"/>
              <a:t>Results: Failures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157</a:t>
            </a:fld>
            <a:endParaRPr lang="en-US"/>
          </a:p>
        </p:txBody>
      </p:sp>
      <p:pic>
        <p:nvPicPr>
          <p:cNvPr id="6" name="Picture 5" descr="img_0229_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3887"/>
            <a:ext cx="9144000" cy="2619858"/>
          </a:xfrm>
          <a:prstGeom prst="rect">
            <a:avLst/>
          </a:prstGeom>
        </p:spPr>
      </p:pic>
      <p:pic>
        <p:nvPicPr>
          <p:cNvPr id="7" name="Picture 6" descr="img_0229_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9050"/>
            <a:ext cx="9144000" cy="138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369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Qualitative </a:t>
            </a:r>
            <a:r>
              <a:rPr lang="en-US" dirty="0" smtClean="0"/>
              <a:t>Results: Failures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158</a:t>
            </a:fld>
            <a:endParaRPr lang="en-US"/>
          </a:p>
        </p:txBody>
      </p:sp>
      <p:pic>
        <p:nvPicPr>
          <p:cNvPr id="8" name="Picture 7" descr="img_0961_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2619858"/>
          </a:xfrm>
          <a:prstGeom prst="rect">
            <a:avLst/>
          </a:prstGeom>
        </p:spPr>
      </p:pic>
      <p:pic>
        <p:nvPicPr>
          <p:cNvPr id="9" name="Picture 8" descr="img_0961_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6819"/>
            <a:ext cx="9144000" cy="138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730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Qualitative </a:t>
            </a:r>
            <a:r>
              <a:rPr lang="en-US" dirty="0" smtClean="0"/>
              <a:t>Results: Failures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159</a:t>
            </a:fld>
            <a:endParaRPr lang="en-US"/>
          </a:p>
        </p:txBody>
      </p:sp>
      <p:pic>
        <p:nvPicPr>
          <p:cNvPr id="6" name="Picture 5" descr="img_0248_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2950723"/>
          </a:xfrm>
          <a:prstGeom prst="rect">
            <a:avLst/>
          </a:prstGeom>
        </p:spPr>
      </p:pic>
      <p:pic>
        <p:nvPicPr>
          <p:cNvPr id="7" name="Picture 6" descr="img_0248_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4623"/>
            <a:ext cx="9144000" cy="156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71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icture 162" descr="2007_004902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47800"/>
            <a:ext cx="27432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Notation + MAP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3935563" y="2357694"/>
            <a:ext cx="114710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MAP</a:t>
            </a:r>
          </a:p>
          <a:p>
            <a:r>
              <a:rPr lang="en-US" sz="1800" dirty="0" smtClean="0"/>
              <a:t>Inference</a:t>
            </a:r>
            <a:endParaRPr lang="en-US" sz="1800" dirty="0"/>
          </a:p>
        </p:txBody>
      </p:sp>
      <p:sp>
        <p:nvSpPr>
          <p:cNvPr id="86" name="Right Arrow 85"/>
          <p:cNvSpPr/>
          <p:nvPr/>
        </p:nvSpPr>
        <p:spPr bwMode="auto">
          <a:xfrm>
            <a:off x="4038600" y="2597150"/>
            <a:ext cx="990600" cy="304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523669" y="4724401"/>
            <a:ext cx="2596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Most Likely Assignment</a:t>
            </a:r>
          </a:p>
        </p:txBody>
      </p:sp>
      <p:grpSp>
        <p:nvGrpSpPr>
          <p:cNvPr id="9" name="Group 27"/>
          <p:cNvGrpSpPr/>
          <p:nvPr/>
        </p:nvGrpSpPr>
        <p:grpSpPr>
          <a:xfrm>
            <a:off x="914400" y="1716278"/>
            <a:ext cx="2364913" cy="2105799"/>
            <a:chOff x="1140287" y="1981200"/>
            <a:chExt cx="2364913" cy="2105799"/>
          </a:xfrm>
        </p:grpSpPr>
        <p:sp>
          <p:nvSpPr>
            <p:cNvPr id="29" name="Oval 28"/>
            <p:cNvSpPr/>
            <p:nvPr/>
          </p:nvSpPr>
          <p:spPr>
            <a:xfrm>
              <a:off x="1176945" y="20213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867031" y="20213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1" name="Straight Connector 30"/>
            <p:cNvCxnSpPr>
              <a:stCxn id="29" idx="6"/>
              <a:endCxn id="30" idx="2"/>
            </p:cNvCxnSpPr>
            <p:nvPr/>
          </p:nvCxnSpPr>
          <p:spPr>
            <a:xfrm>
              <a:off x="1405545" y="2135652"/>
              <a:ext cx="46148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2" name="Oval 31"/>
            <p:cNvSpPr/>
            <p:nvPr/>
          </p:nvSpPr>
          <p:spPr>
            <a:xfrm>
              <a:off x="1176945" y="24785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867031" y="24785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4" name="Straight Connector 33"/>
            <p:cNvCxnSpPr>
              <a:stCxn id="32" idx="6"/>
              <a:endCxn id="33" idx="2"/>
            </p:cNvCxnSpPr>
            <p:nvPr/>
          </p:nvCxnSpPr>
          <p:spPr>
            <a:xfrm>
              <a:off x="1405545" y="2592852"/>
              <a:ext cx="46148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" name="Straight Connector 34"/>
            <p:cNvCxnSpPr>
              <a:stCxn id="29" idx="4"/>
              <a:endCxn id="32" idx="0"/>
            </p:cNvCxnSpPr>
            <p:nvPr/>
          </p:nvCxnSpPr>
          <p:spPr>
            <a:xfrm rot="5400000">
              <a:off x="1176945" y="2364252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6" name="Straight Connector 35"/>
            <p:cNvCxnSpPr>
              <a:stCxn id="30" idx="4"/>
              <a:endCxn id="33" idx="0"/>
            </p:cNvCxnSpPr>
            <p:nvPr/>
          </p:nvCxnSpPr>
          <p:spPr>
            <a:xfrm rot="5400000">
              <a:off x="1867031" y="2364252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7" name="Oval 36"/>
            <p:cNvSpPr/>
            <p:nvPr/>
          </p:nvSpPr>
          <p:spPr>
            <a:xfrm>
              <a:off x="1176945" y="29357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1867031" y="29357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9" name="Straight Connector 38"/>
            <p:cNvCxnSpPr>
              <a:stCxn id="37" idx="6"/>
              <a:endCxn id="38" idx="2"/>
            </p:cNvCxnSpPr>
            <p:nvPr/>
          </p:nvCxnSpPr>
          <p:spPr>
            <a:xfrm>
              <a:off x="1405545" y="3050052"/>
              <a:ext cx="46148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0" name="Oval 39"/>
            <p:cNvSpPr/>
            <p:nvPr/>
          </p:nvSpPr>
          <p:spPr>
            <a:xfrm>
              <a:off x="1176945" y="33929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867031" y="33929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2" name="Straight Connector 41"/>
            <p:cNvCxnSpPr>
              <a:stCxn id="40" idx="6"/>
              <a:endCxn id="41" idx="2"/>
            </p:cNvCxnSpPr>
            <p:nvPr/>
          </p:nvCxnSpPr>
          <p:spPr>
            <a:xfrm>
              <a:off x="1405545" y="3507252"/>
              <a:ext cx="46148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3" name="Oval 42"/>
            <p:cNvSpPr/>
            <p:nvPr/>
          </p:nvSpPr>
          <p:spPr>
            <a:xfrm>
              <a:off x="2552831" y="20213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3236953" y="20213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5" name="Straight Connector 44"/>
            <p:cNvCxnSpPr>
              <a:stCxn id="43" idx="6"/>
              <a:endCxn id="44" idx="2"/>
            </p:cNvCxnSpPr>
            <p:nvPr/>
          </p:nvCxnSpPr>
          <p:spPr>
            <a:xfrm>
              <a:off x="2781431" y="2135652"/>
              <a:ext cx="45552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6" name="Oval 45"/>
            <p:cNvSpPr/>
            <p:nvPr/>
          </p:nvSpPr>
          <p:spPr>
            <a:xfrm>
              <a:off x="2552831" y="24785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3236953" y="24785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8" name="Straight Connector 47"/>
            <p:cNvCxnSpPr>
              <a:stCxn id="46" idx="6"/>
              <a:endCxn id="47" idx="2"/>
            </p:cNvCxnSpPr>
            <p:nvPr/>
          </p:nvCxnSpPr>
          <p:spPr>
            <a:xfrm>
              <a:off x="2781431" y="2592852"/>
              <a:ext cx="45552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9" name="Oval 48"/>
            <p:cNvSpPr/>
            <p:nvPr/>
          </p:nvSpPr>
          <p:spPr>
            <a:xfrm>
              <a:off x="2552831" y="29357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3236953" y="29357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1" name="Straight Connector 50"/>
            <p:cNvCxnSpPr>
              <a:stCxn id="49" idx="6"/>
              <a:endCxn id="50" idx="2"/>
            </p:cNvCxnSpPr>
            <p:nvPr/>
          </p:nvCxnSpPr>
          <p:spPr>
            <a:xfrm>
              <a:off x="2781431" y="3050052"/>
              <a:ext cx="45552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2" name="Oval 51"/>
            <p:cNvSpPr/>
            <p:nvPr/>
          </p:nvSpPr>
          <p:spPr>
            <a:xfrm>
              <a:off x="2552831" y="33929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3236953" y="33929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4" name="Straight Connector 53"/>
            <p:cNvCxnSpPr>
              <a:stCxn id="52" idx="6"/>
              <a:endCxn id="53" idx="2"/>
            </p:cNvCxnSpPr>
            <p:nvPr/>
          </p:nvCxnSpPr>
          <p:spPr>
            <a:xfrm>
              <a:off x="2781431" y="3507252"/>
              <a:ext cx="45552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5" name="Straight Connector 54"/>
            <p:cNvCxnSpPr>
              <a:stCxn id="49" idx="2"/>
              <a:endCxn id="38" idx="6"/>
            </p:cNvCxnSpPr>
            <p:nvPr/>
          </p:nvCxnSpPr>
          <p:spPr>
            <a:xfrm rot="10800000">
              <a:off x="2095631" y="3050052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6" name="Straight Connector 55"/>
            <p:cNvCxnSpPr>
              <a:stCxn id="52" idx="2"/>
              <a:endCxn id="41" idx="6"/>
            </p:cNvCxnSpPr>
            <p:nvPr/>
          </p:nvCxnSpPr>
          <p:spPr>
            <a:xfrm rot="10800000">
              <a:off x="2095631" y="3507252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7" name="Straight Connector 56"/>
            <p:cNvCxnSpPr>
              <a:stCxn id="33" idx="6"/>
              <a:endCxn id="46" idx="2"/>
            </p:cNvCxnSpPr>
            <p:nvPr/>
          </p:nvCxnSpPr>
          <p:spPr>
            <a:xfrm>
              <a:off x="2095631" y="2592852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8" name="Straight Connector 57"/>
            <p:cNvCxnSpPr>
              <a:stCxn id="30" idx="6"/>
              <a:endCxn id="43" idx="2"/>
            </p:cNvCxnSpPr>
            <p:nvPr/>
          </p:nvCxnSpPr>
          <p:spPr>
            <a:xfrm>
              <a:off x="2095631" y="2135652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9" name="Straight Connector 58"/>
            <p:cNvCxnSpPr>
              <a:stCxn id="33" idx="4"/>
              <a:endCxn id="38" idx="0"/>
            </p:cNvCxnSpPr>
            <p:nvPr/>
          </p:nvCxnSpPr>
          <p:spPr>
            <a:xfrm rot="5400000">
              <a:off x="1867031" y="2821452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0" name="Straight Connector 59"/>
            <p:cNvCxnSpPr>
              <a:stCxn id="32" idx="4"/>
              <a:endCxn id="37" idx="0"/>
            </p:cNvCxnSpPr>
            <p:nvPr/>
          </p:nvCxnSpPr>
          <p:spPr>
            <a:xfrm rot="5400000">
              <a:off x="1176945" y="2821452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1" name="Straight Connector 60"/>
            <p:cNvCxnSpPr>
              <a:stCxn id="38" idx="4"/>
              <a:endCxn id="41" idx="0"/>
            </p:cNvCxnSpPr>
            <p:nvPr/>
          </p:nvCxnSpPr>
          <p:spPr>
            <a:xfrm rot="5400000">
              <a:off x="1867031" y="3278652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2" name="Straight Connector 61"/>
            <p:cNvCxnSpPr>
              <a:stCxn id="37" idx="4"/>
              <a:endCxn id="40" idx="0"/>
            </p:cNvCxnSpPr>
            <p:nvPr/>
          </p:nvCxnSpPr>
          <p:spPr>
            <a:xfrm rot="5400000">
              <a:off x="1176945" y="3278652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3" name="Straight Connector 62"/>
            <p:cNvCxnSpPr>
              <a:stCxn id="43" idx="4"/>
              <a:endCxn id="46" idx="0"/>
            </p:cNvCxnSpPr>
            <p:nvPr/>
          </p:nvCxnSpPr>
          <p:spPr>
            <a:xfrm rot="5400000">
              <a:off x="2552831" y="2364252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4" name="Straight Connector 63"/>
            <p:cNvCxnSpPr>
              <a:stCxn id="44" idx="4"/>
              <a:endCxn id="47" idx="0"/>
            </p:cNvCxnSpPr>
            <p:nvPr/>
          </p:nvCxnSpPr>
          <p:spPr>
            <a:xfrm rot="5400000">
              <a:off x="3236953" y="2364252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5" name="Straight Connector 64"/>
            <p:cNvCxnSpPr>
              <a:stCxn id="47" idx="4"/>
              <a:endCxn id="50" idx="0"/>
            </p:cNvCxnSpPr>
            <p:nvPr/>
          </p:nvCxnSpPr>
          <p:spPr>
            <a:xfrm rot="5400000">
              <a:off x="3236953" y="2821452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6" name="Straight Connector 65"/>
            <p:cNvCxnSpPr>
              <a:stCxn id="46" idx="4"/>
              <a:endCxn id="49" idx="0"/>
            </p:cNvCxnSpPr>
            <p:nvPr/>
          </p:nvCxnSpPr>
          <p:spPr>
            <a:xfrm rot="5400000">
              <a:off x="2552831" y="2821452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7" name="Straight Connector 66"/>
            <p:cNvCxnSpPr>
              <a:stCxn id="50" idx="4"/>
              <a:endCxn id="53" idx="0"/>
            </p:cNvCxnSpPr>
            <p:nvPr/>
          </p:nvCxnSpPr>
          <p:spPr>
            <a:xfrm rot="5400000">
              <a:off x="3236953" y="3278652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8" name="Straight Connector 67"/>
            <p:cNvCxnSpPr>
              <a:stCxn id="49" idx="4"/>
              <a:endCxn id="52" idx="0"/>
            </p:cNvCxnSpPr>
            <p:nvPr/>
          </p:nvCxnSpPr>
          <p:spPr>
            <a:xfrm rot="5400000">
              <a:off x="2552831" y="3278652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69" name="TextBox 68"/>
            <p:cNvSpPr txBox="1"/>
            <p:nvPr/>
          </p:nvSpPr>
          <p:spPr>
            <a:xfrm>
              <a:off x="1141982" y="1981200"/>
              <a:ext cx="3186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  <a:r>
                <a:rPr lang="en-US" baseline="-25000" dirty="0" smtClean="0"/>
                <a:t>1</a:t>
              </a:r>
              <a:endParaRPr lang="en-US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146582" y="2438400"/>
              <a:ext cx="3186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  <a:r>
                <a:rPr lang="en-US" baseline="-25000" dirty="0" smtClean="0"/>
                <a:t>2</a:t>
              </a:r>
              <a:endParaRPr lang="en-US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140287" y="2892540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…</a:t>
              </a:r>
            </a:p>
          </p:txBody>
        </p:sp>
        <p:sp>
          <p:nvSpPr>
            <p:cNvPr id="72" name="Oval 71"/>
            <p:cNvSpPr/>
            <p:nvPr/>
          </p:nvSpPr>
          <p:spPr>
            <a:xfrm>
              <a:off x="1174593" y="3850453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1864679" y="3850453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4" name="Straight Connector 73"/>
            <p:cNvCxnSpPr>
              <a:stCxn id="72" idx="6"/>
              <a:endCxn id="73" idx="2"/>
            </p:cNvCxnSpPr>
            <p:nvPr/>
          </p:nvCxnSpPr>
          <p:spPr>
            <a:xfrm>
              <a:off x="1403193" y="3964753"/>
              <a:ext cx="46148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75" name="Oval 74"/>
            <p:cNvSpPr/>
            <p:nvPr/>
          </p:nvSpPr>
          <p:spPr>
            <a:xfrm>
              <a:off x="2550479" y="3850453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3234601" y="3850453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7" name="Straight Connector 76"/>
            <p:cNvCxnSpPr>
              <a:stCxn id="75" idx="6"/>
              <a:endCxn id="76" idx="2"/>
            </p:cNvCxnSpPr>
            <p:nvPr/>
          </p:nvCxnSpPr>
          <p:spPr>
            <a:xfrm>
              <a:off x="2779079" y="3964753"/>
              <a:ext cx="45552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8" name="Straight Connector 77"/>
            <p:cNvCxnSpPr>
              <a:stCxn id="75" idx="2"/>
              <a:endCxn id="73" idx="6"/>
            </p:cNvCxnSpPr>
            <p:nvPr/>
          </p:nvCxnSpPr>
          <p:spPr>
            <a:xfrm rot="10800000">
              <a:off x="2093279" y="3964753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9" name="Straight Connector 78"/>
            <p:cNvCxnSpPr>
              <a:stCxn id="41" idx="4"/>
              <a:endCxn id="73" idx="0"/>
            </p:cNvCxnSpPr>
            <p:nvPr/>
          </p:nvCxnSpPr>
          <p:spPr>
            <a:xfrm rot="5400000">
              <a:off x="1865705" y="3734826"/>
              <a:ext cx="228901" cy="2352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0" name="Straight Connector 79"/>
            <p:cNvCxnSpPr>
              <a:stCxn id="40" idx="4"/>
              <a:endCxn id="72" idx="0"/>
            </p:cNvCxnSpPr>
            <p:nvPr/>
          </p:nvCxnSpPr>
          <p:spPr>
            <a:xfrm rot="5400000">
              <a:off x="1175619" y="3734826"/>
              <a:ext cx="228901" cy="2352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1" name="Straight Connector 80"/>
            <p:cNvCxnSpPr>
              <a:stCxn id="53" idx="4"/>
              <a:endCxn id="76" idx="0"/>
            </p:cNvCxnSpPr>
            <p:nvPr/>
          </p:nvCxnSpPr>
          <p:spPr>
            <a:xfrm rot="5400000">
              <a:off x="3235627" y="3734826"/>
              <a:ext cx="228901" cy="2352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2" name="Straight Connector 81"/>
            <p:cNvCxnSpPr>
              <a:stCxn id="52" idx="4"/>
              <a:endCxn id="75" idx="0"/>
            </p:cNvCxnSpPr>
            <p:nvPr/>
          </p:nvCxnSpPr>
          <p:spPr>
            <a:xfrm rot="5400000">
              <a:off x="2551505" y="3734826"/>
              <a:ext cx="228901" cy="2352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83" name="TextBox 82"/>
            <p:cNvSpPr txBox="1"/>
            <p:nvPr/>
          </p:nvSpPr>
          <p:spPr>
            <a:xfrm>
              <a:off x="3186533" y="3810000"/>
              <a:ext cx="3186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y</a:t>
              </a:r>
              <a:r>
                <a:rPr lang="en-US" baseline="-25000" dirty="0" err="1" smtClean="0"/>
                <a:t>n</a:t>
              </a:r>
              <a:endParaRPr lang="en-US" dirty="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5130800"/>
            <a:ext cx="1168400" cy="35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4572000"/>
            <a:ext cx="3124200" cy="495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5307770"/>
            <a:ext cx="1371600" cy="419100"/>
          </a:xfrm>
          <a:prstGeom prst="rect">
            <a:avLst/>
          </a:prstGeom>
        </p:spPr>
      </p:pic>
      <p:grpSp>
        <p:nvGrpSpPr>
          <p:cNvPr id="11" name="Group 98"/>
          <p:cNvGrpSpPr/>
          <p:nvPr/>
        </p:nvGrpSpPr>
        <p:grpSpPr>
          <a:xfrm>
            <a:off x="3266025" y="1704201"/>
            <a:ext cx="2220375" cy="505599"/>
            <a:chOff x="6509565" y="1551801"/>
            <a:chExt cx="2220375" cy="505599"/>
          </a:xfrm>
        </p:grpSpPr>
        <p:sp>
          <p:nvSpPr>
            <p:cNvPr id="94" name="Double Bracket 93"/>
            <p:cNvSpPr/>
            <p:nvPr/>
          </p:nvSpPr>
          <p:spPr bwMode="auto">
            <a:xfrm>
              <a:off x="6858000" y="1551801"/>
              <a:ext cx="1447800" cy="381000"/>
            </a:xfrm>
            <a:prstGeom prst="bracketPair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8305800" y="1780401"/>
              <a:ext cx="4241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kx1</a:t>
              </a:r>
              <a:endParaRPr lang="en-US" dirty="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705600" y="1600200"/>
              <a:ext cx="175259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/>
                <a:t>1    1    10    0</a:t>
              </a:r>
              <a:endParaRPr lang="en-US" sz="1300" dirty="0"/>
            </a:p>
          </p:txBody>
        </p:sp>
        <p:cxnSp>
          <p:nvCxnSpPr>
            <p:cNvPr id="99" name="Straight Arrow Connector 98"/>
            <p:cNvCxnSpPr/>
            <p:nvPr/>
          </p:nvCxnSpPr>
          <p:spPr bwMode="auto">
            <a:xfrm>
              <a:off x="6509565" y="1714500"/>
              <a:ext cx="296534" cy="67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99"/>
          <p:cNvGrpSpPr/>
          <p:nvPr/>
        </p:nvGrpSpPr>
        <p:grpSpPr>
          <a:xfrm>
            <a:off x="3124200" y="2405996"/>
            <a:ext cx="1983133" cy="1343799"/>
            <a:chOff x="6357165" y="1828800"/>
            <a:chExt cx="1983133" cy="1343799"/>
          </a:xfrm>
        </p:grpSpPr>
        <p:sp>
          <p:nvSpPr>
            <p:cNvPr id="101" name="Double Bracket 100"/>
            <p:cNvSpPr/>
            <p:nvPr/>
          </p:nvSpPr>
          <p:spPr bwMode="auto">
            <a:xfrm>
              <a:off x="6858000" y="1828800"/>
              <a:ext cx="1219200" cy="1143000"/>
            </a:xfrm>
            <a:prstGeom prst="bracketPair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924800" y="2895600"/>
              <a:ext cx="415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kxk</a:t>
              </a:r>
              <a:endParaRPr lang="en-US" dirty="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6903850" y="1841212"/>
              <a:ext cx="3701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/>
                <a:t>10</a:t>
              </a:r>
              <a:endParaRPr lang="en-US" sz="1300" dirty="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7143858" y="2146012"/>
              <a:ext cx="3701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/>
                <a:t>10</a:t>
              </a:r>
              <a:endParaRPr lang="en-US" sz="1300" dirty="0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7421241" y="2385752"/>
              <a:ext cx="3701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/>
                <a:t>10</a:t>
              </a:r>
              <a:endParaRPr lang="en-US" sz="1300" dirty="0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7677258" y="2679412"/>
              <a:ext cx="3701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/>
                <a:t>10</a:t>
              </a:r>
              <a:endParaRPr lang="en-US" sz="1300" dirty="0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7645163" y="1905000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959363" y="2590800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</a:t>
              </a:r>
              <a:endParaRPr lang="en-US" dirty="0"/>
            </a:p>
          </p:txBody>
        </p:sp>
        <p:cxnSp>
          <p:nvCxnSpPr>
            <p:cNvPr id="110" name="Straight Arrow Connector 109"/>
            <p:cNvCxnSpPr/>
            <p:nvPr/>
          </p:nvCxnSpPr>
          <p:spPr bwMode="auto">
            <a:xfrm>
              <a:off x="6357165" y="2438400"/>
              <a:ext cx="448934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62"/>
          <p:cNvGrpSpPr/>
          <p:nvPr/>
        </p:nvGrpSpPr>
        <p:grpSpPr>
          <a:xfrm>
            <a:off x="88992" y="5181600"/>
            <a:ext cx="1456387" cy="1132820"/>
            <a:chOff x="2105958" y="4651177"/>
            <a:chExt cx="1456387" cy="1132820"/>
          </a:xfrm>
        </p:grpSpPr>
        <p:sp>
          <p:nvSpPr>
            <p:cNvPr id="112" name="TextBox 111"/>
            <p:cNvSpPr txBox="1"/>
            <p:nvPr/>
          </p:nvSpPr>
          <p:spPr>
            <a:xfrm>
              <a:off x="2105958" y="5260777"/>
              <a:ext cx="13901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Node Scores / </a:t>
              </a:r>
              <a:br>
                <a:rPr lang="en-US" sz="1400" dirty="0" smtClean="0"/>
              </a:br>
              <a:r>
                <a:rPr lang="en-US" sz="1400" dirty="0" smtClean="0"/>
                <a:t>Local Rewards</a:t>
              </a:r>
              <a:endParaRPr lang="en-US" sz="1400" dirty="0"/>
            </a:p>
          </p:txBody>
        </p:sp>
        <p:cxnSp>
          <p:nvCxnSpPr>
            <p:cNvPr id="113" name="Straight Arrow Connector 112"/>
            <p:cNvCxnSpPr/>
            <p:nvPr/>
          </p:nvCxnSpPr>
          <p:spPr bwMode="auto">
            <a:xfrm flipV="1">
              <a:off x="2514600" y="4651177"/>
              <a:ext cx="1047745" cy="606623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4" name="Group 63"/>
          <p:cNvGrpSpPr/>
          <p:nvPr/>
        </p:nvGrpSpPr>
        <p:grpSpPr>
          <a:xfrm>
            <a:off x="3145579" y="5181600"/>
            <a:ext cx="1959821" cy="1066800"/>
            <a:chOff x="6371341" y="4714220"/>
            <a:chExt cx="1959821" cy="1066800"/>
          </a:xfrm>
        </p:grpSpPr>
        <p:sp>
          <p:nvSpPr>
            <p:cNvPr id="115" name="TextBox 114"/>
            <p:cNvSpPr txBox="1"/>
            <p:nvPr/>
          </p:nvSpPr>
          <p:spPr>
            <a:xfrm>
              <a:off x="6851270" y="5257800"/>
              <a:ext cx="14798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Edge Scores / </a:t>
              </a:r>
              <a:br>
                <a:rPr lang="en-US" sz="1400" dirty="0" smtClean="0"/>
              </a:br>
              <a:r>
                <a:rPr lang="en-US" sz="1400" dirty="0" smtClean="0"/>
                <a:t>Distributed Prior</a:t>
              </a:r>
              <a:endParaRPr lang="en-US" sz="1400" dirty="0"/>
            </a:p>
          </p:txBody>
        </p:sp>
        <p:cxnSp>
          <p:nvCxnSpPr>
            <p:cNvPr id="116" name="Straight Arrow Connector 115"/>
            <p:cNvCxnSpPr>
              <a:stCxn id="115" idx="0"/>
            </p:cNvCxnSpPr>
            <p:nvPr/>
          </p:nvCxnSpPr>
          <p:spPr bwMode="auto">
            <a:xfrm flipH="1" flipV="1">
              <a:off x="6371341" y="4714220"/>
              <a:ext cx="1219875" cy="54358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33" name="Oval 6"/>
          <p:cNvSpPr>
            <a:spLocks/>
          </p:cNvSpPr>
          <p:nvPr/>
        </p:nvSpPr>
        <p:spPr bwMode="auto">
          <a:xfrm rot="10800000" flipH="1">
            <a:off x="4716780" y="4998720"/>
            <a:ext cx="106680" cy="106680"/>
          </a:xfrm>
          <a:prstGeom prst="ellipse">
            <a:avLst/>
          </a:prstGeom>
          <a:solidFill>
            <a:srgbClr val="FF0000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4" name="Picture 163" descr="fig1_sol15.pn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2743200" cy="2743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247900" y="5078025"/>
            <a:ext cx="4311650" cy="2008575"/>
            <a:chOff x="2247900" y="5078025"/>
            <a:chExt cx="4311650" cy="2008575"/>
          </a:xfrm>
        </p:grpSpPr>
        <p:cxnSp>
          <p:nvCxnSpPr>
            <p:cNvPr id="148" name="Straight Connector 147"/>
            <p:cNvCxnSpPr/>
            <p:nvPr/>
          </p:nvCxnSpPr>
          <p:spPr bwMode="auto">
            <a:xfrm rot="5400000">
              <a:off x="4013654" y="5830048"/>
              <a:ext cx="1509305" cy="5259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1" name="Line 1"/>
            <p:cNvSpPr>
              <a:spLocks noChangeShapeType="1"/>
            </p:cNvSpPr>
            <p:nvPr/>
          </p:nvSpPr>
          <p:spPr bwMode="auto">
            <a:xfrm flipH="1" flipV="1">
              <a:off x="2749266" y="6585644"/>
              <a:ext cx="3454684" cy="684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Line 2"/>
            <p:cNvSpPr>
              <a:spLocks noChangeShapeType="1"/>
            </p:cNvSpPr>
            <p:nvPr/>
          </p:nvSpPr>
          <p:spPr bwMode="auto">
            <a:xfrm>
              <a:off x="2743200" y="5181600"/>
              <a:ext cx="6066" cy="140404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3"/>
            <p:cNvSpPr>
              <a:spLocks/>
            </p:cNvSpPr>
            <p:nvPr/>
          </p:nvSpPr>
          <p:spPr bwMode="auto">
            <a:xfrm>
              <a:off x="2906594" y="5086010"/>
              <a:ext cx="3421893" cy="1315175"/>
            </a:xfrm>
            <a:custGeom>
              <a:avLst/>
              <a:gdLst/>
              <a:ahLst/>
              <a:cxnLst>
                <a:cxn ang="0">
                  <a:pos x="0" y="15117"/>
                </a:cxn>
                <a:cxn ang="0">
                  <a:pos x="1837" y="13410"/>
                </a:cxn>
                <a:cxn ang="0">
                  <a:pos x="4022" y="15117"/>
                </a:cxn>
                <a:cxn ang="0">
                  <a:pos x="7001" y="8065"/>
                </a:cxn>
                <a:cxn ang="0">
                  <a:pos x="10229" y="14078"/>
                </a:cxn>
                <a:cxn ang="0">
                  <a:pos x="12116" y="717"/>
                </a:cxn>
                <a:cxn ang="0">
                  <a:pos x="13308" y="11777"/>
                </a:cxn>
                <a:cxn ang="0">
                  <a:pos x="15393" y="4503"/>
                </a:cxn>
                <a:cxn ang="0">
                  <a:pos x="19912" y="13410"/>
                </a:cxn>
                <a:cxn ang="0">
                  <a:pos x="21600" y="11777"/>
                </a:cxn>
              </a:cxnLst>
              <a:rect l="0" t="0" r="r" b="b"/>
              <a:pathLst>
                <a:path w="21600" h="15283">
                  <a:moveTo>
                    <a:pt x="0" y="15117"/>
                  </a:moveTo>
                  <a:cubicBezTo>
                    <a:pt x="0" y="15117"/>
                    <a:pt x="298" y="12148"/>
                    <a:pt x="1837" y="13410"/>
                  </a:cubicBezTo>
                  <a:cubicBezTo>
                    <a:pt x="3831" y="15045"/>
                    <a:pt x="3228" y="14820"/>
                    <a:pt x="4022" y="15117"/>
                  </a:cubicBezTo>
                  <a:cubicBezTo>
                    <a:pt x="5062" y="15506"/>
                    <a:pt x="5792" y="-771"/>
                    <a:pt x="7001" y="8065"/>
                  </a:cubicBezTo>
                  <a:cubicBezTo>
                    <a:pt x="7448" y="11331"/>
                    <a:pt x="9881" y="18012"/>
                    <a:pt x="10229" y="14078"/>
                  </a:cubicBezTo>
                  <a:cubicBezTo>
                    <a:pt x="10577" y="10144"/>
                    <a:pt x="11123" y="-3217"/>
                    <a:pt x="12116" y="717"/>
                  </a:cubicBezTo>
                  <a:cubicBezTo>
                    <a:pt x="13109" y="4651"/>
                    <a:pt x="12414" y="18383"/>
                    <a:pt x="13308" y="11777"/>
                  </a:cubicBezTo>
                  <a:cubicBezTo>
                    <a:pt x="14201" y="5171"/>
                    <a:pt x="14698" y="1905"/>
                    <a:pt x="15393" y="4503"/>
                  </a:cubicBezTo>
                  <a:cubicBezTo>
                    <a:pt x="16088" y="7101"/>
                    <a:pt x="15820" y="15041"/>
                    <a:pt x="19912" y="13410"/>
                  </a:cubicBezTo>
                  <a:cubicBezTo>
                    <a:pt x="20657" y="13113"/>
                    <a:pt x="21600" y="11777"/>
                    <a:pt x="21600" y="11777"/>
                  </a:cubicBez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Rectangle 125"/>
            <p:cNvSpPr/>
            <p:nvPr/>
          </p:nvSpPr>
          <p:spPr bwMode="auto">
            <a:xfrm>
              <a:off x="6000750" y="5898911"/>
              <a:ext cx="558800" cy="43348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135" name="Straight Connector 134"/>
            <p:cNvCxnSpPr/>
            <p:nvPr/>
          </p:nvCxnSpPr>
          <p:spPr bwMode="auto">
            <a:xfrm rot="5400000">
              <a:off x="2836863" y="6456362"/>
              <a:ext cx="269875" cy="158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 bwMode="auto">
            <a:xfrm rot="5400000">
              <a:off x="2930208" y="6419372"/>
              <a:ext cx="342107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 bwMode="auto">
            <a:xfrm rot="5400000">
              <a:off x="3099118" y="6441600"/>
              <a:ext cx="297654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 bwMode="auto">
            <a:xfrm rot="16200000" flipH="1">
              <a:off x="3275411" y="6478191"/>
              <a:ext cx="224629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 bwMode="auto">
            <a:xfrm rot="16200000" flipH="1">
              <a:off x="3434160" y="6506764"/>
              <a:ext cx="173830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 bwMode="auto">
            <a:xfrm rot="5400000">
              <a:off x="3486627" y="6419374"/>
              <a:ext cx="342107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 bwMode="auto">
            <a:xfrm rot="5400000">
              <a:off x="3413443" y="6216175"/>
              <a:ext cx="748504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 bwMode="auto">
            <a:xfrm rot="5400000">
              <a:off x="3409951" y="6088219"/>
              <a:ext cx="994249" cy="397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 bwMode="auto">
            <a:xfrm rot="5400000">
              <a:off x="3664428" y="6207443"/>
              <a:ext cx="748504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 bwMode="auto">
            <a:xfrm rot="5400000">
              <a:off x="3970656" y="6376512"/>
              <a:ext cx="402429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 bwMode="auto">
            <a:xfrm rot="5400000">
              <a:off x="4191401" y="6451203"/>
              <a:ext cx="246853" cy="2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 bwMode="auto">
            <a:xfrm rot="16200000" flipH="1">
              <a:off x="4370786" y="6487715"/>
              <a:ext cx="173830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 bwMode="auto">
            <a:xfrm rot="5400000">
              <a:off x="4250135" y="6224191"/>
              <a:ext cx="723106" cy="317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 bwMode="auto">
            <a:xfrm rot="5400000">
              <a:off x="4792981" y="6430487"/>
              <a:ext cx="319878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 bwMode="auto">
            <a:xfrm rot="16200000" flipH="1">
              <a:off x="4708843" y="6159181"/>
              <a:ext cx="872329" cy="301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 bwMode="auto">
            <a:xfrm rot="5400000">
              <a:off x="4723131" y="6011384"/>
              <a:ext cx="1145379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 bwMode="auto">
            <a:xfrm rot="5400000">
              <a:off x="5051743" y="6219347"/>
              <a:ext cx="748504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 bwMode="auto">
            <a:xfrm rot="16200000" flipH="1">
              <a:off x="5351862" y="6363890"/>
              <a:ext cx="440526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 bwMode="auto">
            <a:xfrm rot="5400000">
              <a:off x="5555065" y="6414689"/>
              <a:ext cx="345274" cy="635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 bwMode="auto">
            <a:xfrm rot="5400000">
              <a:off x="5767786" y="6417861"/>
              <a:ext cx="345274" cy="635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156" name="Picture 15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33900" y="6934200"/>
              <a:ext cx="495300" cy="152400"/>
            </a:xfrm>
            <a:prstGeom prst="rect">
              <a:avLst/>
            </a:prstGeom>
          </p:spPr>
        </p:pic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47900" y="5575300"/>
              <a:ext cx="419100" cy="215900"/>
            </a:xfrm>
            <a:prstGeom prst="rect">
              <a:avLst/>
            </a:prstGeom>
          </p:spPr>
        </p:pic>
        <p:pic>
          <p:nvPicPr>
            <p:cNvPr id="158" name="Picture 157" descr="latex-image-1.pdf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01740" y="6534150"/>
              <a:ext cx="99060" cy="114300"/>
            </a:xfrm>
            <a:prstGeom prst="rect">
              <a:avLst/>
            </a:prstGeom>
          </p:spPr>
        </p:pic>
        <p:pic>
          <p:nvPicPr>
            <p:cNvPr id="165" name="Picture 164" descr="fig1_sol 1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800" y="6606098"/>
              <a:ext cx="382469" cy="274318"/>
            </a:xfrm>
            <a:prstGeom prst="rect">
              <a:avLst/>
            </a:prstGeom>
          </p:spPr>
        </p:pic>
        <p:pic>
          <p:nvPicPr>
            <p:cNvPr id="166" name="Picture 165" descr="fig1_sol 3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4167" y="6606098"/>
              <a:ext cx="382469" cy="274318"/>
            </a:xfrm>
            <a:prstGeom prst="rect">
              <a:avLst/>
            </a:prstGeom>
          </p:spPr>
        </p:pic>
        <p:pic>
          <p:nvPicPr>
            <p:cNvPr id="167" name="Picture 166" descr="fig1_sol13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6567" y="6607792"/>
              <a:ext cx="382469" cy="274318"/>
            </a:xfrm>
            <a:prstGeom prst="rect">
              <a:avLst/>
            </a:prstGeom>
          </p:spPr>
        </p:pic>
        <p:pic>
          <p:nvPicPr>
            <p:cNvPr id="168" name="Picture 167" descr="fig1_sol15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768" y="6607791"/>
              <a:ext cx="382469" cy="2743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8255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86" grpId="0" animBg="1"/>
      <p:bldP spid="97" grpId="0"/>
      <p:bldP spid="133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Higher-Order Dissimilarity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Cardinality Potential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Efficient Inference</a:t>
            </a:r>
          </a:p>
          <a:p>
            <a:pPr lvl="1"/>
            <a:r>
              <a:rPr lang="en-US" sz="1600" dirty="0" smtClean="0"/>
              <a:t>Cardinality [</a:t>
            </a:r>
            <a:r>
              <a:rPr lang="en-US" sz="1600" dirty="0" err="1" smtClean="0"/>
              <a:t>Tarlow</a:t>
            </a:r>
            <a:r>
              <a:rPr lang="en-US" sz="1600" dirty="0" smtClean="0"/>
              <a:t> ‘10]</a:t>
            </a:r>
          </a:p>
          <a:p>
            <a:pPr lvl="1"/>
            <a:r>
              <a:rPr lang="en-US" sz="1600" dirty="0" smtClean="0"/>
              <a:t>Lower Linear envelop [</a:t>
            </a:r>
            <a:r>
              <a:rPr lang="en-US" sz="1600" dirty="0" err="1" smtClean="0"/>
              <a:t>Kohli</a:t>
            </a:r>
            <a:r>
              <a:rPr lang="en-US" sz="1600" dirty="0" smtClean="0"/>
              <a:t> ‘10]</a:t>
            </a:r>
          </a:p>
          <a:p>
            <a:pPr lvl="1"/>
            <a:r>
              <a:rPr lang="en-US" sz="1600" dirty="0" smtClean="0"/>
              <a:t>Pattern Potentials [</a:t>
            </a:r>
            <a:r>
              <a:rPr lang="en-US" sz="1600" dirty="0" err="1" smtClean="0"/>
              <a:t>Rother</a:t>
            </a:r>
            <a:r>
              <a:rPr lang="en-US" sz="1600" dirty="0" smtClean="0"/>
              <a:t> ‘10]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160</a:t>
            </a:fld>
            <a:endParaRPr lang="en-US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828800"/>
            <a:ext cx="1790701" cy="5588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590800"/>
            <a:ext cx="5803901" cy="774700"/>
          </a:xfrm>
          <a:prstGeom prst="rect">
            <a:avLst/>
          </a:prstGeom>
        </p:spPr>
      </p:pic>
      <p:grpSp>
        <p:nvGrpSpPr>
          <p:cNvPr id="6" name="Group 24"/>
          <p:cNvGrpSpPr/>
          <p:nvPr/>
        </p:nvGrpSpPr>
        <p:grpSpPr>
          <a:xfrm>
            <a:off x="4953000" y="3505200"/>
            <a:ext cx="3657600" cy="2146300"/>
            <a:chOff x="914400" y="4254500"/>
            <a:chExt cx="3657600" cy="2146300"/>
          </a:xfrm>
        </p:grpSpPr>
        <p:sp>
          <p:nvSpPr>
            <p:cNvPr id="9" name="Line 1"/>
            <p:cNvSpPr>
              <a:spLocks noChangeShapeType="1"/>
            </p:cNvSpPr>
            <p:nvPr/>
          </p:nvSpPr>
          <p:spPr bwMode="auto">
            <a:xfrm flipH="1">
              <a:off x="914400" y="6007100"/>
              <a:ext cx="3200400" cy="1270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2"/>
            <p:cNvSpPr>
              <a:spLocks noChangeShapeType="1"/>
            </p:cNvSpPr>
            <p:nvPr/>
          </p:nvSpPr>
          <p:spPr bwMode="auto">
            <a:xfrm flipH="1">
              <a:off x="914400" y="4254500"/>
              <a:ext cx="0" cy="176530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1932194" y="4510877"/>
              <a:ext cx="1400298" cy="1508923"/>
            </a:xfrm>
            <a:custGeom>
              <a:avLst/>
              <a:gdLst>
                <a:gd name="connsiteX0" fmla="*/ 0 w 1400298"/>
                <a:gd name="connsiteY0" fmla="*/ 1508923 h 1508923"/>
                <a:gd name="connsiteX1" fmla="*/ 597026 w 1400298"/>
                <a:gd name="connsiteY1" fmla="*/ 1172400 h 1508923"/>
                <a:gd name="connsiteX2" fmla="*/ 1400298 w 1400298"/>
                <a:gd name="connsiteY2" fmla="*/ 0 h 1508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00298" h="1508923">
                  <a:moveTo>
                    <a:pt x="0" y="1508923"/>
                  </a:moveTo>
                  <a:cubicBezTo>
                    <a:pt x="181821" y="1466405"/>
                    <a:pt x="363643" y="1423887"/>
                    <a:pt x="597026" y="1172400"/>
                  </a:cubicBezTo>
                  <a:cubicBezTo>
                    <a:pt x="830409" y="920913"/>
                    <a:pt x="1400298" y="0"/>
                    <a:pt x="1400298" y="0"/>
                  </a:cubicBezTo>
                </a:path>
              </a:pathLst>
            </a:cu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22" name="Picture 21" descr="latex-image-1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91000" y="5867400"/>
              <a:ext cx="381000" cy="241300"/>
            </a:xfrm>
            <a:prstGeom prst="rect">
              <a:avLst/>
            </a:prstGeom>
          </p:spPr>
        </p:pic>
        <p:pic>
          <p:nvPicPr>
            <p:cNvPr id="23" name="Picture 22" descr="latex-image-1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76400" y="6096000"/>
              <a:ext cx="660400" cy="30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3086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161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0368"/>
            <a:ext cx="9144000" cy="353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84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Linear Structured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Linear Scoring Model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162</a:t>
            </a:fld>
            <a:endParaRPr lang="en-US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981200"/>
            <a:ext cx="4292600" cy="6731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4965700"/>
            <a:ext cx="1549400" cy="2921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3962400"/>
            <a:ext cx="59817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47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Graphical Models to the Rescue!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163</a:t>
            </a:fld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3935563" y="2357694"/>
            <a:ext cx="114710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MAP</a:t>
            </a:r>
          </a:p>
          <a:p>
            <a:r>
              <a:rPr lang="en-US" sz="1800" dirty="0" smtClean="0"/>
              <a:t>Inference</a:t>
            </a:r>
            <a:endParaRPr lang="en-US" sz="1800" dirty="0"/>
          </a:p>
        </p:txBody>
      </p:sp>
      <p:sp>
        <p:nvSpPr>
          <p:cNvPr id="86" name="Right Arrow 85"/>
          <p:cNvSpPr/>
          <p:nvPr/>
        </p:nvSpPr>
        <p:spPr bwMode="auto">
          <a:xfrm>
            <a:off x="4038600" y="2597150"/>
            <a:ext cx="990600" cy="304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523669" y="4724401"/>
            <a:ext cx="2596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Most Likely Assignment</a:t>
            </a:r>
          </a:p>
        </p:txBody>
      </p:sp>
      <p:pic>
        <p:nvPicPr>
          <p:cNvPr id="84" name="Object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454150"/>
            <a:ext cx="2743200" cy="27432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grpSp>
        <p:nvGrpSpPr>
          <p:cNvPr id="9" name="Group 27"/>
          <p:cNvGrpSpPr/>
          <p:nvPr/>
        </p:nvGrpSpPr>
        <p:grpSpPr>
          <a:xfrm>
            <a:off x="914400" y="1716278"/>
            <a:ext cx="2364913" cy="2105799"/>
            <a:chOff x="1140287" y="1981200"/>
            <a:chExt cx="2364913" cy="2105799"/>
          </a:xfrm>
        </p:grpSpPr>
        <p:sp>
          <p:nvSpPr>
            <p:cNvPr id="29" name="Oval 28"/>
            <p:cNvSpPr/>
            <p:nvPr/>
          </p:nvSpPr>
          <p:spPr>
            <a:xfrm>
              <a:off x="1176945" y="20213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867031" y="20213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1" name="Straight Connector 30"/>
            <p:cNvCxnSpPr>
              <a:stCxn id="29" idx="6"/>
              <a:endCxn id="30" idx="2"/>
            </p:cNvCxnSpPr>
            <p:nvPr/>
          </p:nvCxnSpPr>
          <p:spPr>
            <a:xfrm>
              <a:off x="1405545" y="2135652"/>
              <a:ext cx="46148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2" name="Oval 31"/>
            <p:cNvSpPr/>
            <p:nvPr/>
          </p:nvSpPr>
          <p:spPr>
            <a:xfrm>
              <a:off x="1176945" y="24785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867031" y="24785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4" name="Straight Connector 33"/>
            <p:cNvCxnSpPr>
              <a:stCxn id="32" idx="6"/>
              <a:endCxn id="33" idx="2"/>
            </p:cNvCxnSpPr>
            <p:nvPr/>
          </p:nvCxnSpPr>
          <p:spPr>
            <a:xfrm>
              <a:off x="1405545" y="2592852"/>
              <a:ext cx="46148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" name="Straight Connector 34"/>
            <p:cNvCxnSpPr>
              <a:stCxn id="29" idx="4"/>
              <a:endCxn id="32" idx="0"/>
            </p:cNvCxnSpPr>
            <p:nvPr/>
          </p:nvCxnSpPr>
          <p:spPr>
            <a:xfrm rot="5400000">
              <a:off x="1176945" y="2364252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6" name="Straight Connector 35"/>
            <p:cNvCxnSpPr>
              <a:stCxn id="30" idx="4"/>
              <a:endCxn id="33" idx="0"/>
            </p:cNvCxnSpPr>
            <p:nvPr/>
          </p:nvCxnSpPr>
          <p:spPr>
            <a:xfrm rot="5400000">
              <a:off x="1867031" y="2364252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7" name="Oval 36"/>
            <p:cNvSpPr/>
            <p:nvPr/>
          </p:nvSpPr>
          <p:spPr>
            <a:xfrm>
              <a:off x="1176945" y="29357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1867031" y="29357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9" name="Straight Connector 38"/>
            <p:cNvCxnSpPr>
              <a:stCxn id="37" idx="6"/>
              <a:endCxn id="38" idx="2"/>
            </p:cNvCxnSpPr>
            <p:nvPr/>
          </p:nvCxnSpPr>
          <p:spPr>
            <a:xfrm>
              <a:off x="1405545" y="3050052"/>
              <a:ext cx="46148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0" name="Oval 39"/>
            <p:cNvSpPr/>
            <p:nvPr/>
          </p:nvSpPr>
          <p:spPr>
            <a:xfrm>
              <a:off x="1176945" y="33929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867031" y="33929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2" name="Straight Connector 41"/>
            <p:cNvCxnSpPr>
              <a:stCxn id="40" idx="6"/>
              <a:endCxn id="41" idx="2"/>
            </p:cNvCxnSpPr>
            <p:nvPr/>
          </p:nvCxnSpPr>
          <p:spPr>
            <a:xfrm>
              <a:off x="1405545" y="3507252"/>
              <a:ext cx="46148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3" name="Oval 42"/>
            <p:cNvSpPr/>
            <p:nvPr/>
          </p:nvSpPr>
          <p:spPr>
            <a:xfrm>
              <a:off x="2552831" y="20213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3236953" y="20213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5" name="Straight Connector 44"/>
            <p:cNvCxnSpPr>
              <a:stCxn id="43" idx="6"/>
              <a:endCxn id="44" idx="2"/>
            </p:cNvCxnSpPr>
            <p:nvPr/>
          </p:nvCxnSpPr>
          <p:spPr>
            <a:xfrm>
              <a:off x="2781431" y="2135652"/>
              <a:ext cx="45552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6" name="Oval 45"/>
            <p:cNvSpPr/>
            <p:nvPr/>
          </p:nvSpPr>
          <p:spPr>
            <a:xfrm>
              <a:off x="2552831" y="24785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3236953" y="24785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8" name="Straight Connector 47"/>
            <p:cNvCxnSpPr>
              <a:stCxn id="46" idx="6"/>
              <a:endCxn id="47" idx="2"/>
            </p:cNvCxnSpPr>
            <p:nvPr/>
          </p:nvCxnSpPr>
          <p:spPr>
            <a:xfrm>
              <a:off x="2781431" y="2592852"/>
              <a:ext cx="45552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9" name="Oval 48"/>
            <p:cNvSpPr/>
            <p:nvPr/>
          </p:nvSpPr>
          <p:spPr>
            <a:xfrm>
              <a:off x="2552831" y="29357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3236953" y="29357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1" name="Straight Connector 50"/>
            <p:cNvCxnSpPr>
              <a:stCxn id="49" idx="6"/>
              <a:endCxn id="50" idx="2"/>
            </p:cNvCxnSpPr>
            <p:nvPr/>
          </p:nvCxnSpPr>
          <p:spPr>
            <a:xfrm>
              <a:off x="2781431" y="3050052"/>
              <a:ext cx="45552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2" name="Oval 51"/>
            <p:cNvSpPr/>
            <p:nvPr/>
          </p:nvSpPr>
          <p:spPr>
            <a:xfrm>
              <a:off x="2552831" y="33929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3236953" y="33929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4" name="Straight Connector 53"/>
            <p:cNvCxnSpPr>
              <a:stCxn id="52" idx="6"/>
              <a:endCxn id="53" idx="2"/>
            </p:cNvCxnSpPr>
            <p:nvPr/>
          </p:nvCxnSpPr>
          <p:spPr>
            <a:xfrm>
              <a:off x="2781431" y="3507252"/>
              <a:ext cx="45552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5" name="Straight Connector 54"/>
            <p:cNvCxnSpPr>
              <a:stCxn id="49" idx="2"/>
              <a:endCxn id="38" idx="6"/>
            </p:cNvCxnSpPr>
            <p:nvPr/>
          </p:nvCxnSpPr>
          <p:spPr>
            <a:xfrm rot="10800000">
              <a:off x="2095631" y="3050052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6" name="Straight Connector 55"/>
            <p:cNvCxnSpPr>
              <a:stCxn id="52" idx="2"/>
              <a:endCxn id="41" idx="6"/>
            </p:cNvCxnSpPr>
            <p:nvPr/>
          </p:nvCxnSpPr>
          <p:spPr>
            <a:xfrm rot="10800000">
              <a:off x="2095631" y="3507252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7" name="Straight Connector 56"/>
            <p:cNvCxnSpPr>
              <a:stCxn id="33" idx="6"/>
              <a:endCxn id="46" idx="2"/>
            </p:cNvCxnSpPr>
            <p:nvPr/>
          </p:nvCxnSpPr>
          <p:spPr>
            <a:xfrm>
              <a:off x="2095631" y="2592852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8" name="Straight Connector 57"/>
            <p:cNvCxnSpPr>
              <a:stCxn id="30" idx="6"/>
              <a:endCxn id="43" idx="2"/>
            </p:cNvCxnSpPr>
            <p:nvPr/>
          </p:nvCxnSpPr>
          <p:spPr>
            <a:xfrm>
              <a:off x="2095631" y="2135652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9" name="Straight Connector 58"/>
            <p:cNvCxnSpPr>
              <a:stCxn id="33" idx="4"/>
              <a:endCxn id="38" idx="0"/>
            </p:cNvCxnSpPr>
            <p:nvPr/>
          </p:nvCxnSpPr>
          <p:spPr>
            <a:xfrm rot="5400000">
              <a:off x="1867031" y="2821452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0" name="Straight Connector 59"/>
            <p:cNvCxnSpPr>
              <a:stCxn id="32" idx="4"/>
              <a:endCxn id="37" idx="0"/>
            </p:cNvCxnSpPr>
            <p:nvPr/>
          </p:nvCxnSpPr>
          <p:spPr>
            <a:xfrm rot="5400000">
              <a:off x="1176945" y="2821452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1" name="Straight Connector 60"/>
            <p:cNvCxnSpPr>
              <a:stCxn id="38" idx="4"/>
              <a:endCxn id="41" idx="0"/>
            </p:cNvCxnSpPr>
            <p:nvPr/>
          </p:nvCxnSpPr>
          <p:spPr>
            <a:xfrm rot="5400000">
              <a:off x="1867031" y="3278652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2" name="Straight Connector 61"/>
            <p:cNvCxnSpPr>
              <a:stCxn id="37" idx="4"/>
              <a:endCxn id="40" idx="0"/>
            </p:cNvCxnSpPr>
            <p:nvPr/>
          </p:nvCxnSpPr>
          <p:spPr>
            <a:xfrm rot="5400000">
              <a:off x="1176945" y="3278652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3" name="Straight Connector 62"/>
            <p:cNvCxnSpPr>
              <a:stCxn id="43" idx="4"/>
              <a:endCxn id="46" idx="0"/>
            </p:cNvCxnSpPr>
            <p:nvPr/>
          </p:nvCxnSpPr>
          <p:spPr>
            <a:xfrm rot="5400000">
              <a:off x="2552831" y="2364252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4" name="Straight Connector 63"/>
            <p:cNvCxnSpPr>
              <a:stCxn id="44" idx="4"/>
              <a:endCxn id="47" idx="0"/>
            </p:cNvCxnSpPr>
            <p:nvPr/>
          </p:nvCxnSpPr>
          <p:spPr>
            <a:xfrm rot="5400000">
              <a:off x="3236953" y="2364252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5" name="Straight Connector 64"/>
            <p:cNvCxnSpPr>
              <a:stCxn id="47" idx="4"/>
              <a:endCxn id="50" idx="0"/>
            </p:cNvCxnSpPr>
            <p:nvPr/>
          </p:nvCxnSpPr>
          <p:spPr>
            <a:xfrm rot="5400000">
              <a:off x="3236953" y="2821452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6" name="Straight Connector 65"/>
            <p:cNvCxnSpPr>
              <a:stCxn id="46" idx="4"/>
              <a:endCxn id="49" idx="0"/>
            </p:cNvCxnSpPr>
            <p:nvPr/>
          </p:nvCxnSpPr>
          <p:spPr>
            <a:xfrm rot="5400000">
              <a:off x="2552831" y="2821452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7" name="Straight Connector 66"/>
            <p:cNvCxnSpPr>
              <a:stCxn id="50" idx="4"/>
              <a:endCxn id="53" idx="0"/>
            </p:cNvCxnSpPr>
            <p:nvPr/>
          </p:nvCxnSpPr>
          <p:spPr>
            <a:xfrm rot="5400000">
              <a:off x="3236953" y="3278652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8" name="Straight Connector 67"/>
            <p:cNvCxnSpPr>
              <a:stCxn id="49" idx="4"/>
              <a:endCxn id="52" idx="0"/>
            </p:cNvCxnSpPr>
            <p:nvPr/>
          </p:nvCxnSpPr>
          <p:spPr>
            <a:xfrm rot="5400000">
              <a:off x="2552831" y="3278652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69" name="TextBox 68"/>
            <p:cNvSpPr txBox="1"/>
            <p:nvPr/>
          </p:nvSpPr>
          <p:spPr>
            <a:xfrm>
              <a:off x="1141982" y="1981200"/>
              <a:ext cx="3186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  <a:r>
                <a:rPr lang="en-US" baseline="-25000" dirty="0" smtClean="0"/>
                <a:t>1</a:t>
              </a:r>
              <a:endParaRPr lang="en-US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146582" y="2438400"/>
              <a:ext cx="3186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  <a:r>
                <a:rPr lang="en-US" baseline="-25000" dirty="0" smtClean="0"/>
                <a:t>2</a:t>
              </a:r>
              <a:endParaRPr lang="en-US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140287" y="2892540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…</a:t>
              </a:r>
            </a:p>
          </p:txBody>
        </p:sp>
        <p:sp>
          <p:nvSpPr>
            <p:cNvPr id="72" name="Oval 71"/>
            <p:cNvSpPr/>
            <p:nvPr/>
          </p:nvSpPr>
          <p:spPr>
            <a:xfrm>
              <a:off x="1174593" y="3850453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1864679" y="3850453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4" name="Straight Connector 73"/>
            <p:cNvCxnSpPr>
              <a:stCxn id="72" idx="6"/>
              <a:endCxn id="73" idx="2"/>
            </p:cNvCxnSpPr>
            <p:nvPr/>
          </p:nvCxnSpPr>
          <p:spPr>
            <a:xfrm>
              <a:off x="1403193" y="3964753"/>
              <a:ext cx="46148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75" name="Oval 74"/>
            <p:cNvSpPr/>
            <p:nvPr/>
          </p:nvSpPr>
          <p:spPr>
            <a:xfrm>
              <a:off x="2550479" y="3850453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3234601" y="3850453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7" name="Straight Connector 76"/>
            <p:cNvCxnSpPr>
              <a:stCxn id="75" idx="6"/>
              <a:endCxn id="76" idx="2"/>
            </p:cNvCxnSpPr>
            <p:nvPr/>
          </p:nvCxnSpPr>
          <p:spPr>
            <a:xfrm>
              <a:off x="2779079" y="3964753"/>
              <a:ext cx="45552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8" name="Straight Connector 77"/>
            <p:cNvCxnSpPr>
              <a:stCxn id="75" idx="2"/>
              <a:endCxn id="73" idx="6"/>
            </p:cNvCxnSpPr>
            <p:nvPr/>
          </p:nvCxnSpPr>
          <p:spPr>
            <a:xfrm rot="10800000">
              <a:off x="2093279" y="3964753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9" name="Straight Connector 78"/>
            <p:cNvCxnSpPr>
              <a:stCxn id="41" idx="4"/>
              <a:endCxn id="73" idx="0"/>
            </p:cNvCxnSpPr>
            <p:nvPr/>
          </p:nvCxnSpPr>
          <p:spPr>
            <a:xfrm rot="5400000">
              <a:off x="1865705" y="3734826"/>
              <a:ext cx="228901" cy="2352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0" name="Straight Connector 79"/>
            <p:cNvCxnSpPr>
              <a:stCxn id="40" idx="4"/>
              <a:endCxn id="72" idx="0"/>
            </p:cNvCxnSpPr>
            <p:nvPr/>
          </p:nvCxnSpPr>
          <p:spPr>
            <a:xfrm rot="5400000">
              <a:off x="1175619" y="3734826"/>
              <a:ext cx="228901" cy="2352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1" name="Straight Connector 80"/>
            <p:cNvCxnSpPr>
              <a:stCxn id="53" idx="4"/>
              <a:endCxn id="76" idx="0"/>
            </p:cNvCxnSpPr>
            <p:nvPr/>
          </p:nvCxnSpPr>
          <p:spPr>
            <a:xfrm rot="5400000">
              <a:off x="3235627" y="3734826"/>
              <a:ext cx="228901" cy="2352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2" name="Straight Connector 81"/>
            <p:cNvCxnSpPr>
              <a:stCxn id="52" idx="4"/>
              <a:endCxn id="75" idx="0"/>
            </p:cNvCxnSpPr>
            <p:nvPr/>
          </p:nvCxnSpPr>
          <p:spPr>
            <a:xfrm rot="5400000">
              <a:off x="2551505" y="3734826"/>
              <a:ext cx="228901" cy="2352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83" name="TextBox 82"/>
            <p:cNvSpPr txBox="1"/>
            <p:nvPr/>
          </p:nvSpPr>
          <p:spPr>
            <a:xfrm>
              <a:off x="3186533" y="3810000"/>
              <a:ext cx="3186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y</a:t>
              </a:r>
              <a:r>
                <a:rPr lang="en-US" baseline="-25000" dirty="0" err="1" smtClean="0"/>
                <a:t>n</a:t>
              </a:r>
              <a:endParaRPr lang="en-US" dirty="0"/>
            </a:p>
          </p:txBody>
        </p:sp>
      </p:grpSp>
      <p:grpSp>
        <p:nvGrpSpPr>
          <p:cNvPr id="10" name="Group 93"/>
          <p:cNvGrpSpPr/>
          <p:nvPr/>
        </p:nvGrpSpPr>
        <p:grpSpPr>
          <a:xfrm>
            <a:off x="5410200" y="1447800"/>
            <a:ext cx="2743200" cy="3042682"/>
            <a:chOff x="5410200" y="1746250"/>
            <a:chExt cx="2743200" cy="3042682"/>
          </a:xfrm>
        </p:grpSpPr>
        <p:pic>
          <p:nvPicPr>
            <p:cNvPr id="85" name="Object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410200" y="1752600"/>
              <a:ext cx="2743200" cy="2743200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  <a:effectLst/>
          </p:spPr>
        </p:pic>
        <p:sp>
          <p:nvSpPr>
            <p:cNvPr id="87" name="Freeform 86"/>
            <p:cNvSpPr/>
            <p:nvPr/>
          </p:nvSpPr>
          <p:spPr bwMode="auto">
            <a:xfrm>
              <a:off x="5994400" y="1981200"/>
              <a:ext cx="2159000" cy="2038350"/>
            </a:xfrm>
            <a:custGeom>
              <a:avLst/>
              <a:gdLst>
                <a:gd name="connsiteX0" fmla="*/ 0 w 2159000"/>
                <a:gd name="connsiteY0" fmla="*/ 1898650 h 2038350"/>
                <a:gd name="connsiteX1" fmla="*/ 44450 w 2159000"/>
                <a:gd name="connsiteY1" fmla="*/ 1339850 h 2038350"/>
                <a:gd name="connsiteX2" fmla="*/ 222250 w 2159000"/>
                <a:gd name="connsiteY2" fmla="*/ 869950 h 2038350"/>
                <a:gd name="connsiteX3" fmla="*/ 647700 w 2159000"/>
                <a:gd name="connsiteY3" fmla="*/ 685800 h 2038350"/>
                <a:gd name="connsiteX4" fmla="*/ 660400 w 2159000"/>
                <a:gd name="connsiteY4" fmla="*/ 508000 h 2038350"/>
                <a:gd name="connsiteX5" fmla="*/ 577850 w 2159000"/>
                <a:gd name="connsiteY5" fmla="*/ 336550 h 2038350"/>
                <a:gd name="connsiteX6" fmla="*/ 704850 w 2159000"/>
                <a:gd name="connsiteY6" fmla="*/ 69850 h 2038350"/>
                <a:gd name="connsiteX7" fmla="*/ 863600 w 2159000"/>
                <a:gd name="connsiteY7" fmla="*/ 0 h 2038350"/>
                <a:gd name="connsiteX8" fmla="*/ 1047750 w 2159000"/>
                <a:gd name="connsiteY8" fmla="*/ 12700 h 2038350"/>
                <a:gd name="connsiteX9" fmla="*/ 1181100 w 2159000"/>
                <a:gd name="connsiteY9" fmla="*/ 203200 h 2038350"/>
                <a:gd name="connsiteX10" fmla="*/ 1162050 w 2159000"/>
                <a:gd name="connsiteY10" fmla="*/ 457200 h 2038350"/>
                <a:gd name="connsiteX11" fmla="*/ 1098550 w 2159000"/>
                <a:gd name="connsiteY11" fmla="*/ 603250 h 2038350"/>
                <a:gd name="connsiteX12" fmla="*/ 1092200 w 2159000"/>
                <a:gd name="connsiteY12" fmla="*/ 704850 h 2038350"/>
                <a:gd name="connsiteX13" fmla="*/ 1327150 w 2159000"/>
                <a:gd name="connsiteY13" fmla="*/ 800100 h 2038350"/>
                <a:gd name="connsiteX14" fmla="*/ 1479550 w 2159000"/>
                <a:gd name="connsiteY14" fmla="*/ 1035050 h 2038350"/>
                <a:gd name="connsiteX15" fmla="*/ 1720850 w 2159000"/>
                <a:gd name="connsiteY15" fmla="*/ 755650 h 2038350"/>
                <a:gd name="connsiteX16" fmla="*/ 1682750 w 2159000"/>
                <a:gd name="connsiteY16" fmla="*/ 488950 h 2038350"/>
                <a:gd name="connsiteX17" fmla="*/ 1784350 w 2159000"/>
                <a:gd name="connsiteY17" fmla="*/ 279400 h 2038350"/>
                <a:gd name="connsiteX18" fmla="*/ 1955800 w 2159000"/>
                <a:gd name="connsiteY18" fmla="*/ 190500 h 2038350"/>
                <a:gd name="connsiteX19" fmla="*/ 2152650 w 2159000"/>
                <a:gd name="connsiteY19" fmla="*/ 171450 h 2038350"/>
                <a:gd name="connsiteX20" fmla="*/ 2159000 w 2159000"/>
                <a:gd name="connsiteY20" fmla="*/ 2038350 h 2038350"/>
                <a:gd name="connsiteX21" fmla="*/ 0 w 2159000"/>
                <a:gd name="connsiteY21" fmla="*/ 1981200 h 2038350"/>
                <a:gd name="connsiteX22" fmla="*/ 0 w 2159000"/>
                <a:gd name="connsiteY22" fmla="*/ 1898650 h 203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159000" h="2038350">
                  <a:moveTo>
                    <a:pt x="0" y="1898650"/>
                  </a:moveTo>
                  <a:lnTo>
                    <a:pt x="44450" y="1339850"/>
                  </a:lnTo>
                  <a:lnTo>
                    <a:pt x="222250" y="869950"/>
                  </a:lnTo>
                  <a:lnTo>
                    <a:pt x="647700" y="685800"/>
                  </a:lnTo>
                  <a:lnTo>
                    <a:pt x="660400" y="508000"/>
                  </a:lnTo>
                  <a:lnTo>
                    <a:pt x="577850" y="336550"/>
                  </a:lnTo>
                  <a:lnTo>
                    <a:pt x="704850" y="69850"/>
                  </a:lnTo>
                  <a:lnTo>
                    <a:pt x="863600" y="0"/>
                  </a:lnTo>
                  <a:lnTo>
                    <a:pt x="1047750" y="12700"/>
                  </a:lnTo>
                  <a:lnTo>
                    <a:pt x="1181100" y="203200"/>
                  </a:lnTo>
                  <a:lnTo>
                    <a:pt x="1162050" y="457200"/>
                  </a:lnTo>
                  <a:lnTo>
                    <a:pt x="1098550" y="603250"/>
                  </a:lnTo>
                  <a:lnTo>
                    <a:pt x="1092200" y="704850"/>
                  </a:lnTo>
                  <a:lnTo>
                    <a:pt x="1327150" y="800100"/>
                  </a:lnTo>
                  <a:lnTo>
                    <a:pt x="1479550" y="1035050"/>
                  </a:lnTo>
                  <a:lnTo>
                    <a:pt x="1720850" y="755650"/>
                  </a:lnTo>
                  <a:lnTo>
                    <a:pt x="1682750" y="488950"/>
                  </a:lnTo>
                  <a:lnTo>
                    <a:pt x="1784350" y="279400"/>
                  </a:lnTo>
                  <a:lnTo>
                    <a:pt x="1955800" y="190500"/>
                  </a:lnTo>
                  <a:lnTo>
                    <a:pt x="2152650" y="171450"/>
                  </a:lnTo>
                  <a:cubicBezTo>
                    <a:pt x="2154767" y="793750"/>
                    <a:pt x="2159000" y="2038350"/>
                    <a:pt x="2159000" y="2038350"/>
                  </a:cubicBezTo>
                  <a:lnTo>
                    <a:pt x="0" y="1981200"/>
                  </a:lnTo>
                  <a:lnTo>
                    <a:pt x="0" y="189865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8" name="Freeform 87"/>
            <p:cNvSpPr/>
            <p:nvPr/>
          </p:nvSpPr>
          <p:spPr bwMode="auto">
            <a:xfrm>
              <a:off x="5410200" y="3994150"/>
              <a:ext cx="2736850" cy="501650"/>
            </a:xfrm>
            <a:custGeom>
              <a:avLst/>
              <a:gdLst>
                <a:gd name="connsiteX0" fmla="*/ 0 w 2736850"/>
                <a:gd name="connsiteY0" fmla="*/ 311150 h 501650"/>
                <a:gd name="connsiteX1" fmla="*/ 190500 w 2736850"/>
                <a:gd name="connsiteY1" fmla="*/ 0 h 501650"/>
                <a:gd name="connsiteX2" fmla="*/ 2736850 w 2736850"/>
                <a:gd name="connsiteY2" fmla="*/ 31750 h 501650"/>
                <a:gd name="connsiteX3" fmla="*/ 2736850 w 2736850"/>
                <a:gd name="connsiteY3" fmla="*/ 501650 h 501650"/>
                <a:gd name="connsiteX4" fmla="*/ 0 w 2736850"/>
                <a:gd name="connsiteY4" fmla="*/ 488950 h 501650"/>
                <a:gd name="connsiteX5" fmla="*/ 0 w 2736850"/>
                <a:gd name="connsiteY5" fmla="*/ 311150 h 50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36850" h="501650">
                  <a:moveTo>
                    <a:pt x="0" y="311150"/>
                  </a:moveTo>
                  <a:lnTo>
                    <a:pt x="190500" y="0"/>
                  </a:lnTo>
                  <a:lnTo>
                    <a:pt x="2736850" y="31750"/>
                  </a:lnTo>
                  <a:lnTo>
                    <a:pt x="2736850" y="501650"/>
                  </a:lnTo>
                  <a:lnTo>
                    <a:pt x="0" y="488950"/>
                  </a:lnTo>
                  <a:lnTo>
                    <a:pt x="0" y="311150"/>
                  </a:lnTo>
                  <a:close/>
                </a:path>
              </a:pathLst>
            </a:custGeom>
            <a:solidFill>
              <a:schemeClr val="accent3">
                <a:alpha val="6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9" name="Freeform 88"/>
            <p:cNvSpPr/>
            <p:nvPr/>
          </p:nvSpPr>
          <p:spPr bwMode="auto">
            <a:xfrm>
              <a:off x="6267450" y="4152900"/>
              <a:ext cx="692150" cy="203200"/>
            </a:xfrm>
            <a:custGeom>
              <a:avLst/>
              <a:gdLst>
                <a:gd name="connsiteX0" fmla="*/ 50800 w 692150"/>
                <a:gd name="connsiteY0" fmla="*/ 184150 h 203200"/>
                <a:gd name="connsiteX1" fmla="*/ 228600 w 692150"/>
                <a:gd name="connsiteY1" fmla="*/ 158750 h 203200"/>
                <a:gd name="connsiteX2" fmla="*/ 349250 w 692150"/>
                <a:gd name="connsiteY2" fmla="*/ 203200 h 203200"/>
                <a:gd name="connsiteX3" fmla="*/ 577850 w 692150"/>
                <a:gd name="connsiteY3" fmla="*/ 196850 h 203200"/>
                <a:gd name="connsiteX4" fmla="*/ 692150 w 692150"/>
                <a:gd name="connsiteY4" fmla="*/ 139700 h 203200"/>
                <a:gd name="connsiteX5" fmla="*/ 666750 w 692150"/>
                <a:gd name="connsiteY5" fmla="*/ 19050 h 203200"/>
                <a:gd name="connsiteX6" fmla="*/ 387350 w 692150"/>
                <a:gd name="connsiteY6" fmla="*/ 0 h 203200"/>
                <a:gd name="connsiteX7" fmla="*/ 133350 w 692150"/>
                <a:gd name="connsiteY7" fmla="*/ 12700 h 203200"/>
                <a:gd name="connsiteX8" fmla="*/ 0 w 692150"/>
                <a:gd name="connsiteY8" fmla="*/ 76200 h 203200"/>
                <a:gd name="connsiteX9" fmla="*/ 50800 w 692150"/>
                <a:gd name="connsiteY9" fmla="*/ 18415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2150" h="203200">
                  <a:moveTo>
                    <a:pt x="50800" y="184150"/>
                  </a:moveTo>
                  <a:lnTo>
                    <a:pt x="228600" y="158750"/>
                  </a:lnTo>
                  <a:lnTo>
                    <a:pt x="349250" y="203200"/>
                  </a:lnTo>
                  <a:lnTo>
                    <a:pt x="577850" y="196850"/>
                  </a:lnTo>
                  <a:lnTo>
                    <a:pt x="692150" y="139700"/>
                  </a:lnTo>
                  <a:lnTo>
                    <a:pt x="666750" y="19050"/>
                  </a:lnTo>
                  <a:lnTo>
                    <a:pt x="387350" y="0"/>
                  </a:lnTo>
                  <a:lnTo>
                    <a:pt x="133350" y="12700"/>
                  </a:lnTo>
                  <a:lnTo>
                    <a:pt x="0" y="76200"/>
                  </a:lnTo>
                  <a:lnTo>
                    <a:pt x="50800" y="184150"/>
                  </a:lnTo>
                  <a:close/>
                </a:path>
              </a:pathLst>
            </a:custGeom>
            <a:solidFill>
              <a:schemeClr val="accent2">
                <a:alpha val="6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1" name="Freeform 90"/>
            <p:cNvSpPr/>
            <p:nvPr/>
          </p:nvSpPr>
          <p:spPr bwMode="auto">
            <a:xfrm>
              <a:off x="5410200" y="1746250"/>
              <a:ext cx="2736850" cy="2514600"/>
            </a:xfrm>
            <a:custGeom>
              <a:avLst/>
              <a:gdLst>
                <a:gd name="connsiteX0" fmla="*/ 0 w 2736850"/>
                <a:gd name="connsiteY0" fmla="*/ 2514600 h 2514600"/>
                <a:gd name="connsiteX1" fmla="*/ 171450 w 2736850"/>
                <a:gd name="connsiteY1" fmla="*/ 2228850 h 2514600"/>
                <a:gd name="connsiteX2" fmla="*/ 571500 w 2736850"/>
                <a:gd name="connsiteY2" fmla="*/ 2228850 h 2514600"/>
                <a:gd name="connsiteX3" fmla="*/ 622300 w 2736850"/>
                <a:gd name="connsiteY3" fmla="*/ 1549400 h 2514600"/>
                <a:gd name="connsiteX4" fmla="*/ 812800 w 2736850"/>
                <a:gd name="connsiteY4" fmla="*/ 1073150 h 2514600"/>
                <a:gd name="connsiteX5" fmla="*/ 1212850 w 2736850"/>
                <a:gd name="connsiteY5" fmla="*/ 901700 h 2514600"/>
                <a:gd name="connsiteX6" fmla="*/ 1225550 w 2736850"/>
                <a:gd name="connsiteY6" fmla="*/ 749300 h 2514600"/>
                <a:gd name="connsiteX7" fmla="*/ 1143000 w 2736850"/>
                <a:gd name="connsiteY7" fmla="*/ 571500 h 2514600"/>
                <a:gd name="connsiteX8" fmla="*/ 1289050 w 2736850"/>
                <a:gd name="connsiteY8" fmla="*/ 285750 h 2514600"/>
                <a:gd name="connsiteX9" fmla="*/ 1460500 w 2736850"/>
                <a:gd name="connsiteY9" fmla="*/ 209550 h 2514600"/>
                <a:gd name="connsiteX10" fmla="*/ 1631950 w 2736850"/>
                <a:gd name="connsiteY10" fmla="*/ 247650 h 2514600"/>
                <a:gd name="connsiteX11" fmla="*/ 1790700 w 2736850"/>
                <a:gd name="connsiteY11" fmla="*/ 425450 h 2514600"/>
                <a:gd name="connsiteX12" fmla="*/ 1771650 w 2736850"/>
                <a:gd name="connsiteY12" fmla="*/ 679450 h 2514600"/>
                <a:gd name="connsiteX13" fmla="*/ 1701800 w 2736850"/>
                <a:gd name="connsiteY13" fmla="*/ 838200 h 2514600"/>
                <a:gd name="connsiteX14" fmla="*/ 1701800 w 2736850"/>
                <a:gd name="connsiteY14" fmla="*/ 920750 h 2514600"/>
                <a:gd name="connsiteX15" fmla="*/ 1930400 w 2736850"/>
                <a:gd name="connsiteY15" fmla="*/ 1022350 h 2514600"/>
                <a:gd name="connsiteX16" fmla="*/ 2070100 w 2736850"/>
                <a:gd name="connsiteY16" fmla="*/ 1250950 h 2514600"/>
                <a:gd name="connsiteX17" fmla="*/ 2286000 w 2736850"/>
                <a:gd name="connsiteY17" fmla="*/ 996950 h 2514600"/>
                <a:gd name="connsiteX18" fmla="*/ 2247900 w 2736850"/>
                <a:gd name="connsiteY18" fmla="*/ 711200 h 2514600"/>
                <a:gd name="connsiteX19" fmla="*/ 2343150 w 2736850"/>
                <a:gd name="connsiteY19" fmla="*/ 514350 h 2514600"/>
                <a:gd name="connsiteX20" fmla="*/ 2520950 w 2736850"/>
                <a:gd name="connsiteY20" fmla="*/ 393700 h 2514600"/>
                <a:gd name="connsiteX21" fmla="*/ 2736850 w 2736850"/>
                <a:gd name="connsiteY21" fmla="*/ 374650 h 2514600"/>
                <a:gd name="connsiteX22" fmla="*/ 2736850 w 2736850"/>
                <a:gd name="connsiteY22" fmla="*/ 0 h 2514600"/>
                <a:gd name="connsiteX23" fmla="*/ 0 w 2736850"/>
                <a:gd name="connsiteY23" fmla="*/ 12700 h 2514600"/>
                <a:gd name="connsiteX24" fmla="*/ 0 w 2736850"/>
                <a:gd name="connsiteY24" fmla="*/ 25146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36850" h="2514600">
                  <a:moveTo>
                    <a:pt x="0" y="2514600"/>
                  </a:moveTo>
                  <a:lnTo>
                    <a:pt x="171450" y="2228850"/>
                  </a:lnTo>
                  <a:lnTo>
                    <a:pt x="571500" y="2228850"/>
                  </a:lnTo>
                  <a:lnTo>
                    <a:pt x="622300" y="1549400"/>
                  </a:lnTo>
                  <a:lnTo>
                    <a:pt x="812800" y="1073150"/>
                  </a:lnTo>
                  <a:lnTo>
                    <a:pt x="1212850" y="901700"/>
                  </a:lnTo>
                  <a:lnTo>
                    <a:pt x="1225550" y="749300"/>
                  </a:lnTo>
                  <a:lnTo>
                    <a:pt x="1143000" y="571500"/>
                  </a:lnTo>
                  <a:lnTo>
                    <a:pt x="1289050" y="285750"/>
                  </a:lnTo>
                  <a:lnTo>
                    <a:pt x="1460500" y="209550"/>
                  </a:lnTo>
                  <a:lnTo>
                    <a:pt x="1631950" y="247650"/>
                  </a:lnTo>
                  <a:lnTo>
                    <a:pt x="1790700" y="425450"/>
                  </a:lnTo>
                  <a:lnTo>
                    <a:pt x="1771650" y="679450"/>
                  </a:lnTo>
                  <a:lnTo>
                    <a:pt x="1701800" y="838200"/>
                  </a:lnTo>
                  <a:lnTo>
                    <a:pt x="1701800" y="920750"/>
                  </a:lnTo>
                  <a:lnTo>
                    <a:pt x="1930400" y="1022350"/>
                  </a:lnTo>
                  <a:lnTo>
                    <a:pt x="2070100" y="1250950"/>
                  </a:lnTo>
                  <a:lnTo>
                    <a:pt x="2286000" y="996950"/>
                  </a:lnTo>
                  <a:lnTo>
                    <a:pt x="2247900" y="711200"/>
                  </a:lnTo>
                  <a:lnTo>
                    <a:pt x="2343150" y="514350"/>
                  </a:lnTo>
                  <a:lnTo>
                    <a:pt x="2520950" y="393700"/>
                  </a:lnTo>
                  <a:lnTo>
                    <a:pt x="2736850" y="374650"/>
                  </a:lnTo>
                  <a:lnTo>
                    <a:pt x="2736850" y="0"/>
                  </a:lnTo>
                  <a:lnTo>
                    <a:pt x="0" y="12700"/>
                  </a:lnTo>
                  <a:lnTo>
                    <a:pt x="0" y="2514600"/>
                  </a:lnTo>
                  <a:close/>
                </a:path>
              </a:pathLst>
            </a:custGeom>
            <a:solidFill>
              <a:schemeClr val="tx1">
                <a:alpha val="6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324600" y="2971800"/>
              <a:ext cx="916049" cy="369332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>
              <a:defPPr>
                <a:defRPr lang="en-US"/>
              </a:defPPr>
              <a:lvl1pPr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 smtClean="0"/>
                <a:t>Person</a:t>
              </a:r>
              <a:endParaRPr lang="en-US" sz="1800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315200" y="4114800"/>
              <a:ext cx="736500" cy="36933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>
              <a:defPPr>
                <a:defRPr lang="en-US"/>
              </a:defPPr>
              <a:lvl1pPr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 smtClean="0"/>
                <a:t>Table</a:t>
              </a:r>
              <a:endParaRPr lang="en-US" sz="1800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6299598" y="4419600"/>
              <a:ext cx="710802" cy="369332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>
              <a:defPPr>
                <a:defRPr lang="en-US"/>
              </a:defPPr>
              <a:lvl1pPr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 smtClean="0"/>
                <a:t>Plate</a:t>
              </a:r>
              <a:endParaRPr lang="en-US" sz="1800" dirty="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5130800"/>
            <a:ext cx="1168400" cy="35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4572000"/>
            <a:ext cx="3124200" cy="495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5307770"/>
            <a:ext cx="1371600" cy="419100"/>
          </a:xfrm>
          <a:prstGeom prst="rect">
            <a:avLst/>
          </a:prstGeom>
        </p:spPr>
      </p:pic>
      <p:grpSp>
        <p:nvGrpSpPr>
          <p:cNvPr id="90" name="Group 98"/>
          <p:cNvGrpSpPr/>
          <p:nvPr/>
        </p:nvGrpSpPr>
        <p:grpSpPr>
          <a:xfrm>
            <a:off x="3266025" y="1704201"/>
            <a:ext cx="2220375" cy="505599"/>
            <a:chOff x="6509565" y="1551801"/>
            <a:chExt cx="2220375" cy="505599"/>
          </a:xfrm>
        </p:grpSpPr>
        <p:sp>
          <p:nvSpPr>
            <p:cNvPr id="94" name="Double Bracket 93"/>
            <p:cNvSpPr/>
            <p:nvPr/>
          </p:nvSpPr>
          <p:spPr bwMode="auto">
            <a:xfrm>
              <a:off x="6858000" y="1551801"/>
              <a:ext cx="1447800" cy="381000"/>
            </a:xfrm>
            <a:prstGeom prst="bracketPair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8305800" y="1780401"/>
              <a:ext cx="4241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kx1</a:t>
              </a:r>
              <a:endParaRPr lang="en-US" dirty="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705600" y="1600200"/>
              <a:ext cx="175259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/>
                <a:t>1    1    10    0</a:t>
              </a:r>
              <a:endParaRPr lang="en-US" sz="1300" dirty="0"/>
            </a:p>
          </p:txBody>
        </p:sp>
        <p:cxnSp>
          <p:nvCxnSpPr>
            <p:cNvPr id="99" name="Straight Arrow Connector 98"/>
            <p:cNvCxnSpPr/>
            <p:nvPr/>
          </p:nvCxnSpPr>
          <p:spPr bwMode="auto">
            <a:xfrm>
              <a:off x="6509565" y="1714500"/>
              <a:ext cx="296534" cy="67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3124200" y="2405996"/>
            <a:ext cx="1983133" cy="1343799"/>
            <a:chOff x="6357165" y="1828800"/>
            <a:chExt cx="1983133" cy="1343799"/>
          </a:xfrm>
        </p:grpSpPr>
        <p:sp>
          <p:nvSpPr>
            <p:cNvPr id="101" name="Double Bracket 100"/>
            <p:cNvSpPr/>
            <p:nvPr/>
          </p:nvSpPr>
          <p:spPr bwMode="auto">
            <a:xfrm>
              <a:off x="6858000" y="1828800"/>
              <a:ext cx="1219200" cy="1143000"/>
            </a:xfrm>
            <a:prstGeom prst="bracketPair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924800" y="2895600"/>
              <a:ext cx="415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kxk</a:t>
              </a:r>
              <a:endParaRPr lang="en-US" dirty="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6903850" y="1841212"/>
              <a:ext cx="3701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/>
                <a:t>10</a:t>
              </a:r>
              <a:endParaRPr lang="en-US" sz="1300" dirty="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7143858" y="2146012"/>
              <a:ext cx="3701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/>
                <a:t>10</a:t>
              </a:r>
              <a:endParaRPr lang="en-US" sz="1300" dirty="0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7421241" y="2385752"/>
              <a:ext cx="3701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/>
                <a:t>10</a:t>
              </a:r>
              <a:endParaRPr lang="en-US" sz="1300" dirty="0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7677258" y="2679412"/>
              <a:ext cx="3701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/>
                <a:t>10</a:t>
              </a:r>
              <a:endParaRPr lang="en-US" sz="1300" dirty="0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7645163" y="1905000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959363" y="2590800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</a:t>
              </a:r>
              <a:endParaRPr lang="en-US" dirty="0"/>
            </a:p>
          </p:txBody>
        </p:sp>
        <p:cxnSp>
          <p:nvCxnSpPr>
            <p:cNvPr id="110" name="Straight Arrow Connector 109"/>
            <p:cNvCxnSpPr/>
            <p:nvPr/>
          </p:nvCxnSpPr>
          <p:spPr bwMode="auto">
            <a:xfrm>
              <a:off x="6357165" y="2438400"/>
              <a:ext cx="448934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oup 62"/>
          <p:cNvGrpSpPr/>
          <p:nvPr/>
        </p:nvGrpSpPr>
        <p:grpSpPr>
          <a:xfrm>
            <a:off x="88992" y="5181600"/>
            <a:ext cx="1456387" cy="1132820"/>
            <a:chOff x="2105958" y="4651177"/>
            <a:chExt cx="1456387" cy="1132820"/>
          </a:xfrm>
        </p:grpSpPr>
        <p:sp>
          <p:nvSpPr>
            <p:cNvPr id="112" name="TextBox 111"/>
            <p:cNvSpPr txBox="1"/>
            <p:nvPr/>
          </p:nvSpPr>
          <p:spPr>
            <a:xfrm>
              <a:off x="2105958" y="5260777"/>
              <a:ext cx="13901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Node Scores / </a:t>
              </a:r>
              <a:br>
                <a:rPr lang="en-US" sz="1400" dirty="0" smtClean="0"/>
              </a:br>
              <a:r>
                <a:rPr lang="en-US" sz="1400" dirty="0" smtClean="0"/>
                <a:t>Local Rewards</a:t>
              </a:r>
              <a:endParaRPr lang="en-US" sz="1400" dirty="0"/>
            </a:p>
          </p:txBody>
        </p:sp>
        <p:cxnSp>
          <p:nvCxnSpPr>
            <p:cNvPr id="113" name="Straight Arrow Connector 112"/>
            <p:cNvCxnSpPr/>
            <p:nvPr/>
          </p:nvCxnSpPr>
          <p:spPr bwMode="auto">
            <a:xfrm flipV="1">
              <a:off x="2514600" y="4651177"/>
              <a:ext cx="1047745" cy="606623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14" name="Group 63"/>
          <p:cNvGrpSpPr/>
          <p:nvPr/>
        </p:nvGrpSpPr>
        <p:grpSpPr>
          <a:xfrm>
            <a:off x="3145579" y="5181600"/>
            <a:ext cx="1959821" cy="1066800"/>
            <a:chOff x="6371341" y="4714220"/>
            <a:chExt cx="1959821" cy="1066800"/>
          </a:xfrm>
        </p:grpSpPr>
        <p:sp>
          <p:nvSpPr>
            <p:cNvPr id="115" name="TextBox 114"/>
            <p:cNvSpPr txBox="1"/>
            <p:nvPr/>
          </p:nvSpPr>
          <p:spPr>
            <a:xfrm>
              <a:off x="6851270" y="5257800"/>
              <a:ext cx="14798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Edge Scores / </a:t>
              </a:r>
              <a:br>
                <a:rPr lang="en-US" sz="1400" dirty="0" smtClean="0"/>
              </a:br>
              <a:r>
                <a:rPr lang="en-US" sz="1400" dirty="0" smtClean="0"/>
                <a:t>Distributed Prior</a:t>
              </a:r>
              <a:endParaRPr lang="en-US" sz="1400" dirty="0"/>
            </a:p>
          </p:txBody>
        </p:sp>
        <p:cxnSp>
          <p:nvCxnSpPr>
            <p:cNvPr id="116" name="Straight Arrow Connector 115"/>
            <p:cNvCxnSpPr>
              <a:stCxn id="115" idx="0"/>
            </p:cNvCxnSpPr>
            <p:nvPr/>
          </p:nvCxnSpPr>
          <p:spPr bwMode="auto">
            <a:xfrm flipH="1" flipV="1">
              <a:off x="6371341" y="4714220"/>
              <a:ext cx="1219875" cy="54358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17" name="Picture 116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0800" y="6324600"/>
            <a:ext cx="2489200" cy="228600"/>
          </a:xfrm>
          <a:prstGeom prst="rect">
            <a:avLst/>
          </a:prstGeom>
        </p:spPr>
      </p:pic>
      <p:pic>
        <p:nvPicPr>
          <p:cNvPr id="118" name="Picture 117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6324600"/>
            <a:ext cx="1778000" cy="215900"/>
          </a:xfrm>
          <a:prstGeom prst="rect">
            <a:avLst/>
          </a:prstGeom>
        </p:spPr>
      </p:pic>
      <p:sp>
        <p:nvSpPr>
          <p:cNvPr id="133" name="Oval 6"/>
          <p:cNvSpPr>
            <a:spLocks/>
          </p:cNvSpPr>
          <p:nvPr/>
        </p:nvSpPr>
        <p:spPr bwMode="auto">
          <a:xfrm rot="10800000" flipH="1">
            <a:off x="4716780" y="4998720"/>
            <a:ext cx="106680" cy="106680"/>
          </a:xfrm>
          <a:prstGeom prst="ellipse">
            <a:avLst/>
          </a:prstGeom>
          <a:solidFill>
            <a:srgbClr val="FF0000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64" name="Group 163"/>
          <p:cNvGrpSpPr/>
          <p:nvPr/>
        </p:nvGrpSpPr>
        <p:grpSpPr>
          <a:xfrm>
            <a:off x="2247900" y="5078025"/>
            <a:ext cx="4311650" cy="2008575"/>
            <a:chOff x="2247900" y="5078025"/>
            <a:chExt cx="4311650" cy="2008575"/>
          </a:xfrm>
        </p:grpSpPr>
        <p:cxnSp>
          <p:nvCxnSpPr>
            <p:cNvPr id="148" name="Straight Connector 147"/>
            <p:cNvCxnSpPr/>
            <p:nvPr/>
          </p:nvCxnSpPr>
          <p:spPr bwMode="auto">
            <a:xfrm rot="5400000">
              <a:off x="4013654" y="5830048"/>
              <a:ext cx="1509305" cy="5259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120" name="Picture 119" descr="1403901471_d5e034b46b_seg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29150" y="6679187"/>
              <a:ext cx="296334" cy="174984"/>
            </a:xfrm>
            <a:prstGeom prst="rect">
              <a:avLst/>
            </a:prstGeom>
          </p:spPr>
        </p:pic>
        <p:sp>
          <p:nvSpPr>
            <p:cNvPr id="121" name="Line 1"/>
            <p:cNvSpPr>
              <a:spLocks noChangeShapeType="1"/>
            </p:cNvSpPr>
            <p:nvPr/>
          </p:nvSpPr>
          <p:spPr bwMode="auto">
            <a:xfrm flipH="1" flipV="1">
              <a:off x="2749266" y="6585644"/>
              <a:ext cx="3454684" cy="684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Line 2"/>
            <p:cNvSpPr>
              <a:spLocks noChangeShapeType="1"/>
            </p:cNvSpPr>
            <p:nvPr/>
          </p:nvSpPr>
          <p:spPr bwMode="auto">
            <a:xfrm>
              <a:off x="2743200" y="5181600"/>
              <a:ext cx="6066" cy="140404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3"/>
            <p:cNvSpPr>
              <a:spLocks/>
            </p:cNvSpPr>
            <p:nvPr/>
          </p:nvSpPr>
          <p:spPr bwMode="auto">
            <a:xfrm>
              <a:off x="2906594" y="5086010"/>
              <a:ext cx="3421893" cy="1315175"/>
            </a:xfrm>
            <a:custGeom>
              <a:avLst/>
              <a:gdLst/>
              <a:ahLst/>
              <a:cxnLst>
                <a:cxn ang="0">
                  <a:pos x="0" y="15117"/>
                </a:cxn>
                <a:cxn ang="0">
                  <a:pos x="1837" y="13410"/>
                </a:cxn>
                <a:cxn ang="0">
                  <a:pos x="4022" y="15117"/>
                </a:cxn>
                <a:cxn ang="0">
                  <a:pos x="7001" y="8065"/>
                </a:cxn>
                <a:cxn ang="0">
                  <a:pos x="10229" y="14078"/>
                </a:cxn>
                <a:cxn ang="0">
                  <a:pos x="12116" y="717"/>
                </a:cxn>
                <a:cxn ang="0">
                  <a:pos x="13308" y="11777"/>
                </a:cxn>
                <a:cxn ang="0">
                  <a:pos x="15393" y="4503"/>
                </a:cxn>
                <a:cxn ang="0">
                  <a:pos x="19912" y="13410"/>
                </a:cxn>
                <a:cxn ang="0">
                  <a:pos x="21600" y="11777"/>
                </a:cxn>
              </a:cxnLst>
              <a:rect l="0" t="0" r="r" b="b"/>
              <a:pathLst>
                <a:path w="21600" h="15283">
                  <a:moveTo>
                    <a:pt x="0" y="15117"/>
                  </a:moveTo>
                  <a:cubicBezTo>
                    <a:pt x="0" y="15117"/>
                    <a:pt x="298" y="12148"/>
                    <a:pt x="1837" y="13410"/>
                  </a:cubicBezTo>
                  <a:cubicBezTo>
                    <a:pt x="3831" y="15045"/>
                    <a:pt x="3228" y="14820"/>
                    <a:pt x="4022" y="15117"/>
                  </a:cubicBezTo>
                  <a:cubicBezTo>
                    <a:pt x="5062" y="15506"/>
                    <a:pt x="5792" y="-771"/>
                    <a:pt x="7001" y="8065"/>
                  </a:cubicBezTo>
                  <a:cubicBezTo>
                    <a:pt x="7448" y="11331"/>
                    <a:pt x="9881" y="18012"/>
                    <a:pt x="10229" y="14078"/>
                  </a:cubicBezTo>
                  <a:cubicBezTo>
                    <a:pt x="10577" y="10144"/>
                    <a:pt x="11123" y="-3217"/>
                    <a:pt x="12116" y="717"/>
                  </a:cubicBezTo>
                  <a:cubicBezTo>
                    <a:pt x="13109" y="4651"/>
                    <a:pt x="12414" y="18383"/>
                    <a:pt x="13308" y="11777"/>
                  </a:cubicBezTo>
                  <a:cubicBezTo>
                    <a:pt x="14201" y="5171"/>
                    <a:pt x="14698" y="1905"/>
                    <a:pt x="15393" y="4503"/>
                  </a:cubicBezTo>
                  <a:cubicBezTo>
                    <a:pt x="16088" y="7101"/>
                    <a:pt x="15820" y="15041"/>
                    <a:pt x="19912" y="13410"/>
                  </a:cubicBezTo>
                  <a:cubicBezTo>
                    <a:pt x="20657" y="13113"/>
                    <a:pt x="21600" y="11777"/>
                    <a:pt x="21600" y="11777"/>
                  </a:cubicBez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Rectangle 123"/>
            <p:cNvSpPr/>
            <p:nvPr/>
          </p:nvSpPr>
          <p:spPr bwMode="auto">
            <a:xfrm>
              <a:off x="2800350" y="6679187"/>
              <a:ext cx="298704" cy="17686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5" name="Rectangle 124"/>
            <p:cNvSpPr/>
            <p:nvPr/>
          </p:nvSpPr>
          <p:spPr bwMode="auto">
            <a:xfrm>
              <a:off x="5848350" y="6679187"/>
              <a:ext cx="298704" cy="17686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6" name="Rectangle 125"/>
            <p:cNvSpPr/>
            <p:nvPr/>
          </p:nvSpPr>
          <p:spPr bwMode="auto">
            <a:xfrm>
              <a:off x="6000750" y="5898911"/>
              <a:ext cx="558800" cy="43348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5187950" y="6679187"/>
              <a:ext cx="298704" cy="17686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8" name="Oval 127"/>
            <p:cNvSpPr/>
            <p:nvPr/>
          </p:nvSpPr>
          <p:spPr bwMode="auto">
            <a:xfrm>
              <a:off x="5289550" y="6691830"/>
              <a:ext cx="76200" cy="160751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29" name="Picture 128" descr="1403901471_d5e034b46b_seg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65550" y="6679187"/>
              <a:ext cx="296334" cy="174984"/>
            </a:xfrm>
            <a:prstGeom prst="rect">
              <a:avLst/>
            </a:prstGeom>
          </p:spPr>
        </p:pic>
        <p:sp>
          <p:nvSpPr>
            <p:cNvPr id="130" name="Rectangle 129"/>
            <p:cNvSpPr/>
            <p:nvPr/>
          </p:nvSpPr>
          <p:spPr bwMode="auto">
            <a:xfrm>
              <a:off x="3816350" y="6770415"/>
              <a:ext cx="152400" cy="78028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131" name="Group 100"/>
            <p:cNvGrpSpPr/>
            <p:nvPr/>
          </p:nvGrpSpPr>
          <p:grpSpPr>
            <a:xfrm>
              <a:off x="3359150" y="6679187"/>
              <a:ext cx="304800" cy="178813"/>
              <a:chOff x="3276600" y="5181600"/>
              <a:chExt cx="457200" cy="314325"/>
            </a:xfrm>
          </p:grpSpPr>
          <p:sp>
            <p:nvSpPr>
              <p:cNvPr id="159" name="Rectangle 158"/>
              <p:cNvSpPr/>
              <p:nvPr/>
            </p:nvSpPr>
            <p:spPr bwMode="auto">
              <a:xfrm>
                <a:off x="3276600" y="5181600"/>
                <a:ext cx="448056" cy="310896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60" name="Rectangle 159"/>
              <p:cNvSpPr/>
              <p:nvPr/>
            </p:nvSpPr>
            <p:spPr bwMode="auto">
              <a:xfrm>
                <a:off x="3276600" y="5181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61" name="Rectangle 160"/>
              <p:cNvSpPr/>
              <p:nvPr/>
            </p:nvSpPr>
            <p:spPr bwMode="auto">
              <a:xfrm>
                <a:off x="3429000" y="5343525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62" name="Rectangle 161"/>
              <p:cNvSpPr/>
              <p:nvPr/>
            </p:nvSpPr>
            <p:spPr bwMode="auto">
              <a:xfrm>
                <a:off x="3581400" y="5181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sp>
          <p:nvSpPr>
            <p:cNvPr id="134" name="Oval 8"/>
            <p:cNvSpPr>
              <a:spLocks/>
            </p:cNvSpPr>
            <p:nvPr/>
          </p:nvSpPr>
          <p:spPr bwMode="auto">
            <a:xfrm rot="10800000" flipH="1">
              <a:off x="3048001" y="6141719"/>
              <a:ext cx="106680" cy="106680"/>
            </a:xfrm>
            <a:prstGeom prst="ellipse">
              <a:avLst/>
            </a:prstGeom>
            <a:solidFill>
              <a:schemeClr val="accent4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35" name="Straight Connector 134"/>
            <p:cNvCxnSpPr/>
            <p:nvPr/>
          </p:nvCxnSpPr>
          <p:spPr bwMode="auto">
            <a:xfrm rot="5400000">
              <a:off x="2836863" y="6456362"/>
              <a:ext cx="269875" cy="158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>
              <a:stCxn id="134" idx="0"/>
            </p:cNvCxnSpPr>
            <p:nvPr/>
          </p:nvCxnSpPr>
          <p:spPr bwMode="auto">
            <a:xfrm rot="5400000">
              <a:off x="2930208" y="6419372"/>
              <a:ext cx="342107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 bwMode="auto">
            <a:xfrm rot="5400000">
              <a:off x="3099118" y="6441600"/>
              <a:ext cx="297654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 bwMode="auto">
            <a:xfrm rot="16200000" flipH="1">
              <a:off x="3275411" y="6478191"/>
              <a:ext cx="224629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 bwMode="auto">
            <a:xfrm rot="16200000" flipH="1">
              <a:off x="3434160" y="6506764"/>
              <a:ext cx="173830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 bwMode="auto">
            <a:xfrm rot="5400000">
              <a:off x="3486627" y="6419374"/>
              <a:ext cx="342107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 bwMode="auto">
            <a:xfrm rot="5400000">
              <a:off x="3413443" y="6216175"/>
              <a:ext cx="748504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 bwMode="auto">
            <a:xfrm rot="5400000">
              <a:off x="3409951" y="6088219"/>
              <a:ext cx="994249" cy="397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 bwMode="auto">
            <a:xfrm rot="5400000">
              <a:off x="3664428" y="6207443"/>
              <a:ext cx="748504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 bwMode="auto">
            <a:xfrm rot="5400000">
              <a:off x="3970656" y="6376512"/>
              <a:ext cx="402429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 bwMode="auto">
            <a:xfrm rot="5400000">
              <a:off x="4191401" y="6451203"/>
              <a:ext cx="246853" cy="2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 bwMode="auto">
            <a:xfrm rot="16200000" flipH="1">
              <a:off x="4370786" y="6487715"/>
              <a:ext cx="173830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 bwMode="auto">
            <a:xfrm rot="5400000">
              <a:off x="4250135" y="6224191"/>
              <a:ext cx="723106" cy="317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 bwMode="auto">
            <a:xfrm rot="5400000">
              <a:off x="4792981" y="6430487"/>
              <a:ext cx="319878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 bwMode="auto">
            <a:xfrm rot="16200000" flipH="1">
              <a:off x="4708843" y="6159181"/>
              <a:ext cx="872329" cy="301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 bwMode="auto">
            <a:xfrm rot="5400000">
              <a:off x="4723131" y="6011384"/>
              <a:ext cx="1145379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 bwMode="auto">
            <a:xfrm rot="5400000">
              <a:off x="5051743" y="6219347"/>
              <a:ext cx="748504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 bwMode="auto">
            <a:xfrm rot="16200000" flipH="1">
              <a:off x="5351862" y="6363890"/>
              <a:ext cx="440526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 bwMode="auto">
            <a:xfrm rot="5400000">
              <a:off x="5555065" y="6414689"/>
              <a:ext cx="345274" cy="635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 bwMode="auto">
            <a:xfrm rot="5400000">
              <a:off x="5767786" y="6417861"/>
              <a:ext cx="345274" cy="635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156" name="Picture 15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33900" y="6934200"/>
              <a:ext cx="495300" cy="152400"/>
            </a:xfrm>
            <a:prstGeom prst="rect">
              <a:avLst/>
            </a:prstGeom>
          </p:spPr>
        </p:pic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47900" y="5575300"/>
              <a:ext cx="419100" cy="215900"/>
            </a:xfrm>
            <a:prstGeom prst="rect">
              <a:avLst/>
            </a:prstGeom>
          </p:spPr>
        </p:pic>
        <p:pic>
          <p:nvPicPr>
            <p:cNvPr id="158" name="Picture 157" descr="latex-image-1.pdf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301740" y="6534150"/>
              <a:ext cx="99060" cy="114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9726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86" grpId="0" animBg="1"/>
      <p:bldP spid="97" grpId="0"/>
      <p:bldP spid="1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Vision in 2000s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524000"/>
            <a:ext cx="47244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173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Graphical Models in Vision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228600" y="990600"/>
            <a:ext cx="3657600" cy="2377440"/>
            <a:chOff x="228600" y="990600"/>
            <a:chExt cx="3657600" cy="2377440"/>
          </a:xfrm>
        </p:grpSpPr>
        <p:grpSp>
          <p:nvGrpSpPr>
            <p:cNvPr id="3" name="Group 42"/>
            <p:cNvGrpSpPr/>
            <p:nvPr/>
          </p:nvGrpSpPr>
          <p:grpSpPr>
            <a:xfrm>
              <a:off x="304800" y="1356360"/>
              <a:ext cx="3003438" cy="1005840"/>
              <a:chOff x="990600" y="1676400"/>
              <a:chExt cx="3003438" cy="100584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90600" y="1676400"/>
                <a:ext cx="1387998" cy="1005840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88198" y="1676400"/>
                <a:ext cx="1005840" cy="1005840"/>
              </a:xfrm>
              <a:prstGeom prst="rect">
                <a:avLst/>
              </a:prstGeom>
            </p:spPr>
          </p:pic>
          <p:sp>
            <p:nvSpPr>
              <p:cNvPr id="8" name="Right Arrow 7"/>
              <p:cNvSpPr/>
              <p:nvPr/>
            </p:nvSpPr>
            <p:spPr bwMode="auto">
              <a:xfrm>
                <a:off x="2454798" y="2057400"/>
                <a:ext cx="457200" cy="228600"/>
              </a:xfrm>
              <a:prstGeom prst="rightArrow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grpSp>
          <p:nvGrpSpPr>
            <p:cNvPr id="9" name="Group 43"/>
            <p:cNvGrpSpPr/>
            <p:nvPr/>
          </p:nvGrpSpPr>
          <p:grpSpPr>
            <a:xfrm>
              <a:off x="228600" y="2362200"/>
              <a:ext cx="3657600" cy="1005840"/>
              <a:chOff x="838200" y="2895600"/>
              <a:chExt cx="3657600" cy="1005840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6"/>
              <a:srcRect b="986"/>
              <a:stretch>
                <a:fillRect/>
              </a:stretch>
            </p:blipFill>
            <p:spPr>
              <a:xfrm>
                <a:off x="838200" y="2895600"/>
                <a:ext cx="1546479" cy="1005840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49321" y="2895600"/>
                <a:ext cx="1546479" cy="1005840"/>
              </a:xfrm>
              <a:prstGeom prst="rect">
                <a:avLst/>
              </a:prstGeom>
            </p:spPr>
          </p:pic>
          <p:sp>
            <p:nvSpPr>
              <p:cNvPr id="21" name="Right Arrow 20"/>
              <p:cNvSpPr/>
              <p:nvPr/>
            </p:nvSpPr>
            <p:spPr bwMode="auto">
              <a:xfrm>
                <a:off x="2438400" y="3276600"/>
                <a:ext cx="457200" cy="228600"/>
              </a:xfrm>
              <a:prstGeom prst="rightArrow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1292465" y="990600"/>
              <a:ext cx="12925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Segmentation</a:t>
              </a:r>
              <a:endParaRPr lang="en-US" sz="1400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22012" y="5102423"/>
            <a:ext cx="4356141" cy="1499176"/>
            <a:chOff x="122012" y="5102423"/>
            <a:chExt cx="4356141" cy="1499176"/>
          </a:xfrm>
        </p:grpSpPr>
        <p:grpSp>
          <p:nvGrpSpPr>
            <p:cNvPr id="16" name="Group 49"/>
            <p:cNvGrpSpPr/>
            <p:nvPr/>
          </p:nvGrpSpPr>
          <p:grpSpPr>
            <a:xfrm>
              <a:off x="122012" y="5410200"/>
              <a:ext cx="4356141" cy="1191399"/>
              <a:chOff x="4876800" y="1676400"/>
              <a:chExt cx="4356141" cy="1191399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5029200" y="2590800"/>
                <a:ext cx="90323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Left image</a:t>
                </a:r>
                <a:endParaRPr lang="en-US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6354988" y="2590800"/>
                <a:ext cx="100580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Right image</a:t>
                </a:r>
                <a:endParaRPr lang="en-US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8107588" y="2590800"/>
                <a:ext cx="112535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Disparity map</a:t>
                </a:r>
                <a:endParaRPr lang="en-US" dirty="0"/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76800" y="1676400"/>
                <a:ext cx="1219200" cy="914400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26388" y="1676400"/>
                <a:ext cx="1219200" cy="914400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955188" y="1676400"/>
                <a:ext cx="1219200" cy="914400"/>
              </a:xfrm>
              <a:prstGeom prst="rect">
                <a:avLst/>
              </a:prstGeom>
            </p:spPr>
          </p:pic>
          <p:sp>
            <p:nvSpPr>
              <p:cNvPr id="36" name="Right Arrow 35"/>
              <p:cNvSpPr/>
              <p:nvPr/>
            </p:nvSpPr>
            <p:spPr bwMode="auto">
              <a:xfrm>
                <a:off x="7421788" y="2057400"/>
                <a:ext cx="457200" cy="228600"/>
              </a:xfrm>
              <a:prstGeom prst="rightArrow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1724768" y="5102423"/>
              <a:ext cx="7136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Stereo</a:t>
              </a:r>
              <a:endParaRPr lang="en-US" sz="1400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81000" y="3657600"/>
            <a:ext cx="3244118" cy="1310640"/>
            <a:chOff x="381000" y="3657600"/>
            <a:chExt cx="3244118" cy="1310640"/>
          </a:xfrm>
        </p:grpSpPr>
        <p:grpSp>
          <p:nvGrpSpPr>
            <p:cNvPr id="12" name="Group 44"/>
            <p:cNvGrpSpPr/>
            <p:nvPr/>
          </p:nvGrpSpPr>
          <p:grpSpPr>
            <a:xfrm>
              <a:off x="381000" y="3962400"/>
              <a:ext cx="3244118" cy="1005840"/>
              <a:chOff x="1066800" y="4191000"/>
              <a:chExt cx="3244118" cy="1005840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66800" y="4191000"/>
                <a:ext cx="1338127" cy="1005840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971800" y="4191000"/>
                <a:ext cx="1339118" cy="1005840"/>
              </a:xfrm>
              <a:prstGeom prst="rect">
                <a:avLst/>
              </a:prstGeom>
            </p:spPr>
          </p:pic>
          <p:sp>
            <p:nvSpPr>
              <p:cNvPr id="22" name="Right Arrow 21"/>
              <p:cNvSpPr/>
              <p:nvPr/>
            </p:nvSpPr>
            <p:spPr bwMode="auto">
              <a:xfrm>
                <a:off x="2438400" y="4572000"/>
                <a:ext cx="457200" cy="228600"/>
              </a:xfrm>
              <a:prstGeom prst="rightArrow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1127195" y="3657600"/>
              <a:ext cx="17813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Geometric </a:t>
              </a:r>
              <a:r>
                <a:rPr lang="en-US" sz="1400" dirty="0" err="1" smtClean="0"/>
                <a:t>Labelling</a:t>
              </a:r>
              <a:endParaRPr lang="en-US" sz="1400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876800" y="5105400"/>
            <a:ext cx="3640794" cy="1386840"/>
            <a:chOff x="4876800" y="5105400"/>
            <a:chExt cx="3640794" cy="1386840"/>
          </a:xfrm>
        </p:grpSpPr>
        <p:grpSp>
          <p:nvGrpSpPr>
            <p:cNvPr id="19" name="Group 46"/>
            <p:cNvGrpSpPr/>
            <p:nvPr/>
          </p:nvGrpSpPr>
          <p:grpSpPr>
            <a:xfrm>
              <a:off x="4876800" y="5486400"/>
              <a:ext cx="3640794" cy="1005840"/>
              <a:chOff x="838200" y="6096000"/>
              <a:chExt cx="3640794" cy="1005840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38200" y="6096000"/>
                <a:ext cx="1507194" cy="1005840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971800" y="6096000"/>
                <a:ext cx="1507194" cy="1005840"/>
              </a:xfrm>
              <a:prstGeom prst="rect">
                <a:avLst/>
              </a:prstGeom>
            </p:spPr>
          </p:pic>
          <p:sp>
            <p:nvSpPr>
              <p:cNvPr id="37" name="Right Arrow 36"/>
              <p:cNvSpPr/>
              <p:nvPr/>
            </p:nvSpPr>
            <p:spPr bwMode="auto">
              <a:xfrm>
                <a:off x="2438400" y="6400800"/>
                <a:ext cx="457200" cy="228600"/>
              </a:xfrm>
              <a:prstGeom prst="rightArrow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6250728" y="5105400"/>
              <a:ext cx="9831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Denoising</a:t>
              </a:r>
              <a:endParaRPr lang="en-US" sz="14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876800" y="3276600"/>
            <a:ext cx="3609984" cy="1386840"/>
            <a:chOff x="4876800" y="3276600"/>
            <a:chExt cx="3609984" cy="1386840"/>
          </a:xfrm>
        </p:grpSpPr>
        <p:sp>
          <p:nvSpPr>
            <p:cNvPr id="54" name="TextBox 53"/>
            <p:cNvSpPr txBox="1"/>
            <p:nvPr/>
          </p:nvSpPr>
          <p:spPr>
            <a:xfrm>
              <a:off x="6166046" y="3276600"/>
              <a:ext cx="11524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Motion Flow</a:t>
              </a:r>
              <a:endParaRPr lang="en-US" sz="1400" dirty="0"/>
            </a:p>
          </p:txBody>
        </p:sp>
        <p:grpSp>
          <p:nvGrpSpPr>
            <p:cNvPr id="20" name="Group 58"/>
            <p:cNvGrpSpPr/>
            <p:nvPr/>
          </p:nvGrpSpPr>
          <p:grpSpPr>
            <a:xfrm>
              <a:off x="6477000" y="3657600"/>
              <a:ext cx="2009784" cy="1005840"/>
              <a:chOff x="6477000" y="3657600"/>
              <a:chExt cx="2009784" cy="1005840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010400" y="3657600"/>
                <a:ext cx="1476384" cy="1005840"/>
              </a:xfrm>
              <a:prstGeom prst="rect">
                <a:avLst/>
              </a:prstGeom>
            </p:spPr>
          </p:pic>
          <p:sp>
            <p:nvSpPr>
              <p:cNvPr id="42" name="Right Arrow 41"/>
              <p:cNvSpPr/>
              <p:nvPr/>
            </p:nvSpPr>
            <p:spPr bwMode="auto">
              <a:xfrm>
                <a:off x="6477000" y="4038600"/>
                <a:ext cx="457200" cy="228600"/>
              </a:xfrm>
              <a:prstGeom prst="rightArrow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pic>
          <p:nvPicPr>
            <p:cNvPr id="48" name="flowgard.mpg">
              <a:hlinkClick r:id="" action="ppaction://media"/>
            </p:cNvPr>
            <p:cNvPicPr/>
            <p:nvPr>
              <a:videoFile r:link="rId2"/>
              <p:extLst>
                <p:ext uri="{DAA4B4D4-6D71-4841-9C94-3DE7FCFB9230}">
                  <p14:media xmlns:p14="http://schemas.microsoft.com/office/powerpoint/2010/main" r:link="rId1"/>
                </p:ext>
              </p:extLst>
            </p:nvPr>
          </p:nvPicPr>
          <p:blipFill>
            <a:blip r:embed="rId16"/>
            <a:stretch>
              <a:fillRect/>
            </a:stretch>
          </p:blipFill>
          <p:spPr>
            <a:xfrm>
              <a:off x="4876800" y="3657600"/>
              <a:ext cx="1472184" cy="1005840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4343400" y="990600"/>
            <a:ext cx="4800600" cy="1676400"/>
            <a:chOff x="4343400" y="990600"/>
            <a:chExt cx="4800600" cy="1676400"/>
          </a:xfrm>
        </p:grpSpPr>
        <p:sp>
          <p:nvSpPr>
            <p:cNvPr id="56" name="TextBox 55"/>
            <p:cNvSpPr txBox="1"/>
            <p:nvPr/>
          </p:nvSpPr>
          <p:spPr>
            <a:xfrm>
              <a:off x="4800600" y="990600"/>
              <a:ext cx="31485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Object Recognition / Pose Estimation</a:t>
              </a:r>
              <a:endParaRPr lang="en-US" sz="1400" dirty="0"/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343400" y="1295400"/>
              <a:ext cx="2065902" cy="137160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851487" y="1295400"/>
              <a:ext cx="1292513" cy="1371600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477000" y="1295400"/>
              <a:ext cx="1371600" cy="1371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7840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7" repeatCount="indefinite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" name="Picture 5" descr="fig1_sol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01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0" y="6519446"/>
            <a:ext cx="304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chemeClr val="bg1"/>
                </a:solidFill>
              </a:rPr>
              <a:t>Yadollahpour</a:t>
            </a:r>
            <a:r>
              <a:rPr lang="en-US" sz="1600" dirty="0" smtClean="0">
                <a:solidFill>
                  <a:schemeClr val="bg1"/>
                </a:solidFill>
              </a:rPr>
              <a:t> et al., CVPR 2013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56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Brief History of AI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3733800"/>
            <a:ext cx="5080000" cy="2730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rcRect t="5183" b="11890"/>
          <a:stretch>
            <a:fillRect/>
          </a:stretch>
        </p:blipFill>
        <p:spPr>
          <a:xfrm>
            <a:off x="1447800" y="1295400"/>
            <a:ext cx="6248400" cy="2438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02144" y="6581001"/>
            <a:ext cx="6418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Image Credit: </a:t>
            </a:r>
            <a:r>
              <a:rPr lang="en-US" dirty="0">
                <a:solidFill>
                  <a:srgbClr val="A6A6A6"/>
                </a:solidFill>
              </a:rPr>
              <a:t>Joseph </a:t>
            </a:r>
            <a:r>
              <a:rPr lang="en-US" dirty="0" err="1" smtClean="0">
                <a:solidFill>
                  <a:srgbClr val="A6A6A6"/>
                </a:solidFill>
              </a:rPr>
              <a:t>Mehling</a:t>
            </a:r>
            <a:r>
              <a:rPr lang="en-US" dirty="0">
                <a:solidFill>
                  <a:srgbClr val="A6A6A6"/>
                </a:solidFill>
              </a:rPr>
              <a:t>; </a:t>
            </a:r>
            <a:r>
              <a:rPr lang="en-US" dirty="0" smtClean="0">
                <a:solidFill>
                  <a:srgbClr val="A6A6A6"/>
                </a:solidFill>
              </a:rPr>
              <a:t>AI@50; http</a:t>
            </a:r>
            <a:r>
              <a:rPr lang="en-US" dirty="0">
                <a:solidFill>
                  <a:srgbClr val="A6A6A6"/>
                </a:solidFill>
              </a:rPr>
              <a:t>://</a:t>
            </a:r>
            <a:r>
              <a:rPr lang="en-US" dirty="0" err="1">
                <a:solidFill>
                  <a:srgbClr val="A6A6A6"/>
                </a:solidFill>
              </a:rPr>
              <a:t>www.dartmouth.edu</a:t>
            </a:r>
            <a:r>
              <a:rPr lang="en-US" dirty="0">
                <a:solidFill>
                  <a:srgbClr val="A6A6A6"/>
                </a:solidFill>
              </a:rPr>
              <a:t>/~</a:t>
            </a:r>
            <a:r>
              <a:rPr lang="en-US" dirty="0" err="1">
                <a:solidFill>
                  <a:srgbClr val="A6A6A6"/>
                </a:solidFill>
              </a:rPr>
              <a:t>vox</a:t>
            </a:r>
            <a:r>
              <a:rPr lang="en-US" dirty="0">
                <a:solidFill>
                  <a:srgbClr val="A6A6A6"/>
                </a:solidFill>
              </a:rPr>
              <a:t>/0607/0724/ai50.html</a:t>
            </a:r>
          </a:p>
        </p:txBody>
      </p:sp>
    </p:spTree>
    <p:extLst>
      <p:ext uri="{BB962C8B-B14F-4D97-AF65-F5344CB8AC3E}">
        <p14:creationId xmlns:p14="http://schemas.microsoft.com/office/powerpoint/2010/main" val="418546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papers\10BmvcFast\other\resImages\ChnFtrs-disp\set00\V000\I002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00800" y="6519446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Dollar et al., BMVC 2009</a:t>
            </a:r>
            <a:endParaRPr lang="en-US" sz="1600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5A6EF17-E2CD-4DD2-AEE3-4E6BFDA71FB1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95600" y="6520656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Slide Credit: Larry </a:t>
            </a:r>
            <a:r>
              <a:rPr lang="en-US" sz="1600" dirty="0" err="1" smtClean="0"/>
              <a:t>Zitnick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17284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11739" r="11739"/>
          <a:stretch>
            <a:fillRect/>
          </a:stretch>
        </p:blipFill>
        <p:spPr>
          <a:xfrm>
            <a:off x="9939" y="0"/>
            <a:ext cx="9124122" cy="68580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640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grpSp>
        <p:nvGrpSpPr>
          <p:cNvPr id="3" name="Group 60"/>
          <p:cNvGrpSpPr/>
          <p:nvPr/>
        </p:nvGrpSpPr>
        <p:grpSpPr>
          <a:xfrm>
            <a:off x="1371600" y="1219200"/>
            <a:ext cx="4114800" cy="1905000"/>
            <a:chOff x="1371600" y="1295400"/>
            <a:chExt cx="4114800" cy="1905000"/>
          </a:xfrm>
        </p:grpSpPr>
        <p:sp>
          <p:nvSpPr>
            <p:cNvPr id="38" name="Rounded Rectangle 37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371600" y="1828800"/>
              <a:ext cx="411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smtClean="0"/>
                <a:t>Model-Class is Wrong!</a:t>
              </a:r>
              <a:endParaRPr lang="en-US" sz="26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86000" y="2335887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-- Approximation Error</a:t>
              </a:r>
              <a:endParaRPr lang="en-US" sz="1600" dirty="0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685800" y="3352800"/>
            <a:ext cx="8057723" cy="3505200"/>
            <a:chOff x="685800" y="3581400"/>
            <a:chExt cx="8057723" cy="35052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rcRect t="13326"/>
            <a:stretch>
              <a:fillRect/>
            </a:stretch>
          </p:blipFill>
          <p:spPr>
            <a:xfrm>
              <a:off x="685800" y="3581400"/>
              <a:ext cx="2823633" cy="3276600"/>
            </a:xfrm>
            <a:prstGeom prst="rect">
              <a:avLst/>
            </a:prstGeom>
          </p:spPr>
        </p:pic>
        <p:grpSp>
          <p:nvGrpSpPr>
            <p:cNvPr id="70" name="Group 69"/>
            <p:cNvGrpSpPr/>
            <p:nvPr/>
          </p:nvGrpSpPr>
          <p:grpSpPr>
            <a:xfrm>
              <a:off x="6019800" y="3825240"/>
              <a:ext cx="2133600" cy="2651760"/>
              <a:chOff x="1371600" y="3825240"/>
              <a:chExt cx="2133600" cy="2651760"/>
            </a:xfrm>
          </p:grpSpPr>
          <p:sp>
            <p:nvSpPr>
              <p:cNvPr id="12" name="Oval 11"/>
              <p:cNvSpPr>
                <a:spLocks noChangeAspect="1"/>
              </p:cNvSpPr>
              <p:nvPr/>
            </p:nvSpPr>
            <p:spPr bwMode="auto">
              <a:xfrm>
                <a:off x="1371600" y="6339840"/>
                <a:ext cx="137160" cy="137160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3" name="Oval 12"/>
              <p:cNvSpPr>
                <a:spLocks noChangeAspect="1"/>
              </p:cNvSpPr>
              <p:nvPr/>
            </p:nvSpPr>
            <p:spPr bwMode="auto">
              <a:xfrm>
                <a:off x="1752600" y="5791200"/>
                <a:ext cx="137160" cy="137160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4" name="Oval 13"/>
              <p:cNvSpPr>
                <a:spLocks noChangeAspect="1"/>
              </p:cNvSpPr>
              <p:nvPr/>
            </p:nvSpPr>
            <p:spPr bwMode="auto">
              <a:xfrm>
                <a:off x="2133600" y="5181600"/>
                <a:ext cx="137160" cy="137160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5" name="Oval 14"/>
              <p:cNvSpPr>
                <a:spLocks noChangeAspect="1"/>
              </p:cNvSpPr>
              <p:nvPr/>
            </p:nvSpPr>
            <p:spPr bwMode="auto">
              <a:xfrm>
                <a:off x="2133600" y="4358640"/>
                <a:ext cx="137160" cy="137160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6" name="Oval 15"/>
              <p:cNvSpPr>
                <a:spLocks noChangeAspect="1"/>
              </p:cNvSpPr>
              <p:nvPr/>
            </p:nvSpPr>
            <p:spPr bwMode="auto">
              <a:xfrm>
                <a:off x="1676400" y="4511040"/>
                <a:ext cx="137160" cy="137160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7" name="Oval 16"/>
              <p:cNvSpPr>
                <a:spLocks noChangeAspect="1"/>
              </p:cNvSpPr>
              <p:nvPr/>
            </p:nvSpPr>
            <p:spPr bwMode="auto">
              <a:xfrm>
                <a:off x="1447800" y="3886200"/>
                <a:ext cx="137160" cy="137160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8" name="Oval 17"/>
              <p:cNvSpPr>
                <a:spLocks noChangeAspect="1"/>
              </p:cNvSpPr>
              <p:nvPr/>
            </p:nvSpPr>
            <p:spPr bwMode="auto">
              <a:xfrm>
                <a:off x="3291840" y="3825240"/>
                <a:ext cx="137160" cy="137160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9" name="Oval 18"/>
              <p:cNvSpPr>
                <a:spLocks noChangeAspect="1"/>
              </p:cNvSpPr>
              <p:nvPr/>
            </p:nvSpPr>
            <p:spPr bwMode="auto">
              <a:xfrm>
                <a:off x="3124200" y="4419600"/>
                <a:ext cx="137160" cy="137160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0" name="Oval 19"/>
              <p:cNvSpPr>
                <a:spLocks noChangeAspect="1"/>
              </p:cNvSpPr>
              <p:nvPr/>
            </p:nvSpPr>
            <p:spPr bwMode="auto">
              <a:xfrm>
                <a:off x="2682240" y="4343400"/>
                <a:ext cx="137160" cy="137160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1" name="Oval 20"/>
              <p:cNvSpPr>
                <a:spLocks noChangeAspect="1"/>
              </p:cNvSpPr>
              <p:nvPr/>
            </p:nvSpPr>
            <p:spPr bwMode="auto">
              <a:xfrm>
                <a:off x="2399150" y="3955928"/>
                <a:ext cx="137160" cy="137160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2" name="Oval 21"/>
              <p:cNvSpPr>
                <a:spLocks noChangeAspect="1"/>
              </p:cNvSpPr>
              <p:nvPr/>
            </p:nvSpPr>
            <p:spPr bwMode="auto">
              <a:xfrm>
                <a:off x="2667000" y="5181600"/>
                <a:ext cx="137160" cy="137160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3" name="Oval 22"/>
              <p:cNvSpPr>
                <a:spLocks noChangeAspect="1"/>
              </p:cNvSpPr>
              <p:nvPr/>
            </p:nvSpPr>
            <p:spPr bwMode="auto">
              <a:xfrm>
                <a:off x="2971800" y="5791200"/>
                <a:ext cx="137160" cy="137160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4" name="Oval 23"/>
              <p:cNvSpPr>
                <a:spLocks noChangeAspect="1"/>
              </p:cNvSpPr>
              <p:nvPr/>
            </p:nvSpPr>
            <p:spPr bwMode="auto">
              <a:xfrm>
                <a:off x="3368040" y="6263640"/>
                <a:ext cx="137160" cy="137160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cxnSp>
            <p:nvCxnSpPr>
              <p:cNvPr id="26" name="Straight Connector 25"/>
              <p:cNvCxnSpPr>
                <a:stCxn id="12" idx="7"/>
                <a:endCxn id="13" idx="3"/>
              </p:cNvCxnSpPr>
              <p:nvPr/>
            </p:nvCxnSpPr>
            <p:spPr bwMode="auto">
              <a:xfrm rot="5400000" flipH="1" flipV="1">
                <a:off x="1404853" y="5992093"/>
                <a:ext cx="451654" cy="284014"/>
              </a:xfrm>
              <a:prstGeom prst="line">
                <a:avLst/>
              </a:prstGeom>
              <a:ln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>
                <a:stCxn id="13" idx="7"/>
                <a:endCxn id="14" idx="3"/>
              </p:cNvCxnSpPr>
              <p:nvPr/>
            </p:nvCxnSpPr>
            <p:spPr bwMode="auto">
              <a:xfrm rot="5400000" flipH="1" flipV="1">
                <a:off x="1755373" y="5412973"/>
                <a:ext cx="512614" cy="284014"/>
              </a:xfrm>
              <a:prstGeom prst="line">
                <a:avLst/>
              </a:prstGeom>
              <a:ln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>
                <a:stCxn id="23" idx="1"/>
                <a:endCxn id="22" idx="5"/>
              </p:cNvCxnSpPr>
              <p:nvPr/>
            </p:nvCxnSpPr>
            <p:spPr bwMode="auto">
              <a:xfrm rot="16200000" flipV="1">
                <a:off x="2631673" y="5451073"/>
                <a:ext cx="512614" cy="207814"/>
              </a:xfrm>
              <a:prstGeom prst="line">
                <a:avLst/>
              </a:prstGeom>
              <a:ln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>
                <a:stCxn id="24" idx="1"/>
                <a:endCxn id="23" idx="5"/>
              </p:cNvCxnSpPr>
              <p:nvPr/>
            </p:nvCxnSpPr>
            <p:spPr bwMode="auto">
              <a:xfrm rot="16200000" flipV="1">
                <a:off x="3050773" y="5946373"/>
                <a:ext cx="375454" cy="299254"/>
              </a:xfrm>
              <a:prstGeom prst="line">
                <a:avLst/>
              </a:prstGeom>
              <a:ln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stCxn id="14" idx="0"/>
                <a:endCxn id="15" idx="4"/>
              </p:cNvCxnSpPr>
              <p:nvPr/>
            </p:nvCxnSpPr>
            <p:spPr bwMode="auto">
              <a:xfrm rot="5400000" flipH="1" flipV="1">
                <a:off x="1859280" y="4838700"/>
                <a:ext cx="685800" cy="1588"/>
              </a:xfrm>
              <a:prstGeom prst="line">
                <a:avLst/>
              </a:prstGeom>
              <a:ln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>
                <a:stCxn id="16" idx="6"/>
                <a:endCxn id="15" idx="2"/>
              </p:cNvCxnSpPr>
              <p:nvPr/>
            </p:nvCxnSpPr>
            <p:spPr bwMode="auto">
              <a:xfrm flipV="1">
                <a:off x="1813560" y="4427220"/>
                <a:ext cx="320040" cy="152400"/>
              </a:xfrm>
              <a:prstGeom prst="line">
                <a:avLst/>
              </a:prstGeom>
              <a:ln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>
                <a:stCxn id="17" idx="4"/>
                <a:endCxn id="16" idx="1"/>
              </p:cNvCxnSpPr>
              <p:nvPr/>
            </p:nvCxnSpPr>
            <p:spPr bwMode="auto">
              <a:xfrm rot="16200000" flipH="1">
                <a:off x="1352550" y="4187189"/>
                <a:ext cx="507767" cy="180107"/>
              </a:xfrm>
              <a:prstGeom prst="line">
                <a:avLst/>
              </a:prstGeom>
              <a:ln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>
                <a:stCxn id="15" idx="5"/>
                <a:endCxn id="51" idx="1"/>
              </p:cNvCxnSpPr>
              <p:nvPr/>
            </p:nvCxnSpPr>
            <p:spPr bwMode="auto">
              <a:xfrm rot="16200000" flipH="1">
                <a:off x="2284963" y="4441423"/>
                <a:ext cx="116374" cy="184954"/>
              </a:xfrm>
              <a:prstGeom prst="line">
                <a:avLst/>
              </a:prstGeom>
              <a:ln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Oval 50"/>
              <p:cNvSpPr>
                <a:spLocks noChangeAspect="1"/>
              </p:cNvSpPr>
              <p:nvPr/>
            </p:nvSpPr>
            <p:spPr bwMode="auto">
              <a:xfrm>
                <a:off x="2415540" y="4572000"/>
                <a:ext cx="137160" cy="137160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cxnSp>
            <p:nvCxnSpPr>
              <p:cNvPr id="54" name="Straight Connector 53"/>
              <p:cNvCxnSpPr>
                <a:stCxn id="21" idx="4"/>
                <a:endCxn id="51" idx="0"/>
              </p:cNvCxnSpPr>
              <p:nvPr/>
            </p:nvCxnSpPr>
            <p:spPr bwMode="auto">
              <a:xfrm rot="16200000" flipH="1">
                <a:off x="2236469" y="4324349"/>
                <a:ext cx="478912" cy="16390"/>
              </a:xfrm>
              <a:prstGeom prst="line">
                <a:avLst/>
              </a:prstGeom>
              <a:ln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>
                <a:stCxn id="20" idx="3"/>
                <a:endCxn id="51" idx="7"/>
              </p:cNvCxnSpPr>
              <p:nvPr/>
            </p:nvCxnSpPr>
            <p:spPr bwMode="auto">
              <a:xfrm rot="5400000">
                <a:off x="2551663" y="4441423"/>
                <a:ext cx="131614" cy="169714"/>
              </a:xfrm>
              <a:prstGeom prst="line">
                <a:avLst/>
              </a:prstGeom>
              <a:ln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>
                <a:stCxn id="19" idx="2"/>
                <a:endCxn id="20" idx="6"/>
              </p:cNvCxnSpPr>
              <p:nvPr/>
            </p:nvCxnSpPr>
            <p:spPr bwMode="auto">
              <a:xfrm rot="10800000">
                <a:off x="2819400" y="4411980"/>
                <a:ext cx="304800" cy="76200"/>
              </a:xfrm>
              <a:prstGeom prst="line">
                <a:avLst/>
              </a:prstGeom>
              <a:ln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>
                <a:stCxn id="18" idx="4"/>
                <a:endCxn id="19" idx="7"/>
              </p:cNvCxnSpPr>
              <p:nvPr/>
            </p:nvCxnSpPr>
            <p:spPr bwMode="auto">
              <a:xfrm rot="5400000">
                <a:off x="3062204" y="4141470"/>
                <a:ext cx="477287" cy="119147"/>
              </a:xfrm>
              <a:prstGeom prst="line">
                <a:avLst/>
              </a:prstGeom>
              <a:ln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>
                <a:stCxn id="20" idx="4"/>
                <a:endCxn id="22" idx="0"/>
              </p:cNvCxnSpPr>
              <p:nvPr/>
            </p:nvCxnSpPr>
            <p:spPr bwMode="auto">
              <a:xfrm rot="5400000">
                <a:off x="2392680" y="4823460"/>
                <a:ext cx="701040" cy="15240"/>
              </a:xfrm>
              <a:prstGeom prst="line">
                <a:avLst/>
              </a:prstGeom>
              <a:ln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TextBox 70"/>
            <p:cNvSpPr txBox="1"/>
            <p:nvPr/>
          </p:nvSpPr>
          <p:spPr>
            <a:xfrm>
              <a:off x="3708390" y="4857690"/>
              <a:ext cx="24638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2000" dirty="0" smtClean="0"/>
                <a:t>Human Body ≠ Tree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442619" y="6809601"/>
              <a:ext cx="33009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65000"/>
                    </a:schemeClr>
                  </a:solidFill>
                </a:rPr>
                <a:t>Figure Courtesy: [Yang &amp; </a:t>
              </a:r>
              <a:r>
                <a:rPr lang="en-US" dirty="0" err="1" smtClean="0">
                  <a:solidFill>
                    <a:schemeClr val="bg1">
                      <a:lumMod val="65000"/>
                    </a:schemeClr>
                  </a:solidFill>
                </a:rPr>
                <a:t>Ramanan</a:t>
              </a:r>
              <a:r>
                <a:rPr lang="en-US" dirty="0" smtClean="0">
                  <a:solidFill>
                    <a:schemeClr val="bg1">
                      <a:lumMod val="65000"/>
                    </a:schemeClr>
                  </a:solidFill>
                </a:rPr>
                <a:t> ICCV ‘11]</a:t>
              </a:r>
              <a:endParaRPr lang="en-US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8164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grpSp>
        <p:nvGrpSpPr>
          <p:cNvPr id="3" name="Group 60"/>
          <p:cNvGrpSpPr/>
          <p:nvPr/>
        </p:nvGrpSpPr>
        <p:grpSpPr>
          <a:xfrm>
            <a:off x="1371600" y="1219200"/>
            <a:ext cx="4114800" cy="1905000"/>
            <a:chOff x="1371600" y="1295400"/>
            <a:chExt cx="4114800" cy="1905000"/>
          </a:xfrm>
        </p:grpSpPr>
        <p:sp>
          <p:nvSpPr>
            <p:cNvPr id="38" name="Rounded Rectangle 37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371600" y="1828800"/>
              <a:ext cx="411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smtClean="0"/>
                <a:t>Model-Class is Wrong!</a:t>
              </a:r>
              <a:endParaRPr lang="en-US" sz="26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86000" y="2335887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-- Approximation Error</a:t>
              </a:r>
              <a:endParaRPr lang="en-US" sz="1600" dirty="0"/>
            </a:p>
          </p:txBody>
        </p:sp>
      </p:grpSp>
      <p:grpSp>
        <p:nvGrpSpPr>
          <p:cNvPr id="41" name="Group 60"/>
          <p:cNvGrpSpPr/>
          <p:nvPr/>
        </p:nvGrpSpPr>
        <p:grpSpPr>
          <a:xfrm>
            <a:off x="1524000" y="1371600"/>
            <a:ext cx="4114800" cy="1905000"/>
            <a:chOff x="1371600" y="1295400"/>
            <a:chExt cx="4114800" cy="1905000"/>
          </a:xfrm>
        </p:grpSpPr>
        <p:sp>
          <p:nvSpPr>
            <p:cNvPr id="42" name="Rounded Rectangle 41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371600" y="1828800"/>
              <a:ext cx="411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Not Enough Training Data!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286000" y="2335887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-- </a:t>
              </a:r>
              <a:r>
                <a:rPr lang="en-US" sz="1600" dirty="0"/>
                <a:t>Estimation </a:t>
              </a:r>
              <a:r>
                <a:rPr lang="en-US" sz="1600" dirty="0" smtClean="0"/>
                <a:t>Error</a:t>
              </a:r>
              <a:endParaRPr lang="en-US" sz="1600" dirty="0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812" y="4495800"/>
            <a:ext cx="2139788" cy="1828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4495800"/>
            <a:ext cx="341906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79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grpSp>
        <p:nvGrpSpPr>
          <p:cNvPr id="3" name="Group 60"/>
          <p:cNvGrpSpPr/>
          <p:nvPr/>
        </p:nvGrpSpPr>
        <p:grpSpPr>
          <a:xfrm>
            <a:off x="1371600" y="1219200"/>
            <a:ext cx="4114800" cy="1905000"/>
            <a:chOff x="1371600" y="1295400"/>
            <a:chExt cx="4114800" cy="1905000"/>
          </a:xfrm>
        </p:grpSpPr>
        <p:sp>
          <p:nvSpPr>
            <p:cNvPr id="38" name="Rounded Rectangle 37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371600" y="1828800"/>
              <a:ext cx="411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smtClean="0"/>
                <a:t>Model-Class is Wrong!</a:t>
              </a:r>
              <a:endParaRPr lang="en-US" sz="26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86000" y="2335887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-- Approximation Error</a:t>
              </a:r>
              <a:endParaRPr lang="en-US" sz="1600" dirty="0"/>
            </a:p>
          </p:txBody>
        </p:sp>
      </p:grpSp>
      <p:grpSp>
        <p:nvGrpSpPr>
          <p:cNvPr id="41" name="Group 60"/>
          <p:cNvGrpSpPr/>
          <p:nvPr/>
        </p:nvGrpSpPr>
        <p:grpSpPr>
          <a:xfrm>
            <a:off x="1524000" y="1371600"/>
            <a:ext cx="4114800" cy="1905000"/>
            <a:chOff x="1371600" y="1295400"/>
            <a:chExt cx="4114800" cy="1905000"/>
          </a:xfrm>
        </p:grpSpPr>
        <p:sp>
          <p:nvSpPr>
            <p:cNvPr id="42" name="Rounded Rectangle 41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371600" y="1828800"/>
              <a:ext cx="411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Not Enough Training Data!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286000" y="2335887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-- </a:t>
              </a:r>
              <a:r>
                <a:rPr lang="en-US" sz="1600" dirty="0"/>
                <a:t>Estimation </a:t>
              </a:r>
              <a:r>
                <a:rPr lang="en-US" sz="1600" dirty="0" smtClean="0"/>
                <a:t>Error</a:t>
              </a:r>
              <a:endParaRPr lang="en-US" sz="1600" dirty="0"/>
            </a:p>
          </p:txBody>
        </p:sp>
      </p:grpSp>
      <p:grpSp>
        <p:nvGrpSpPr>
          <p:cNvPr id="18" name="Group 60"/>
          <p:cNvGrpSpPr/>
          <p:nvPr/>
        </p:nvGrpSpPr>
        <p:grpSpPr>
          <a:xfrm>
            <a:off x="1676400" y="1524000"/>
            <a:ext cx="4114800" cy="1905000"/>
            <a:chOff x="1371600" y="1295400"/>
            <a:chExt cx="4114800" cy="1905000"/>
          </a:xfrm>
        </p:grpSpPr>
        <p:sp>
          <p:nvSpPr>
            <p:cNvPr id="19" name="Rounded Rectangle 18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371600" y="1828800"/>
              <a:ext cx="411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MAP is NP-Hard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286000" y="2335887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-- Optimization Error</a:t>
              </a:r>
              <a:endParaRPr lang="en-US" sz="1600" dirty="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733800"/>
            <a:ext cx="2743200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4114800"/>
            <a:ext cx="383540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78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Biggest Problem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grpSp>
        <p:nvGrpSpPr>
          <p:cNvPr id="3" name="Group 60"/>
          <p:cNvGrpSpPr/>
          <p:nvPr/>
        </p:nvGrpSpPr>
        <p:grpSpPr>
          <a:xfrm>
            <a:off x="1371600" y="1219200"/>
            <a:ext cx="4114800" cy="1905000"/>
            <a:chOff x="1371600" y="1295400"/>
            <a:chExt cx="4114800" cy="1905000"/>
          </a:xfrm>
        </p:grpSpPr>
        <p:sp>
          <p:nvSpPr>
            <p:cNvPr id="38" name="Rounded Rectangle 37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371600" y="1828800"/>
              <a:ext cx="411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smtClean="0"/>
                <a:t>Model-Class is Wrong!</a:t>
              </a:r>
              <a:endParaRPr lang="en-US" sz="26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86000" y="2335887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-- Approximation Error</a:t>
              </a:r>
              <a:endParaRPr lang="en-US" sz="1600" dirty="0"/>
            </a:p>
          </p:txBody>
        </p:sp>
      </p:grpSp>
      <p:grpSp>
        <p:nvGrpSpPr>
          <p:cNvPr id="41" name="Group 60"/>
          <p:cNvGrpSpPr/>
          <p:nvPr/>
        </p:nvGrpSpPr>
        <p:grpSpPr>
          <a:xfrm>
            <a:off x="1524000" y="1371600"/>
            <a:ext cx="4114800" cy="1905000"/>
            <a:chOff x="1371600" y="1295400"/>
            <a:chExt cx="4114800" cy="1905000"/>
          </a:xfrm>
        </p:grpSpPr>
        <p:sp>
          <p:nvSpPr>
            <p:cNvPr id="42" name="Rounded Rectangle 41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371600" y="1828800"/>
              <a:ext cx="411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Not Enough Training Data!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286000" y="2335887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-- </a:t>
              </a:r>
              <a:r>
                <a:rPr lang="en-US" sz="1600" dirty="0"/>
                <a:t>Estimation </a:t>
              </a:r>
              <a:r>
                <a:rPr lang="en-US" sz="1600" dirty="0" smtClean="0"/>
                <a:t>Error</a:t>
              </a:r>
              <a:endParaRPr lang="en-US" sz="1600" dirty="0"/>
            </a:p>
          </p:txBody>
        </p:sp>
      </p:grpSp>
      <p:grpSp>
        <p:nvGrpSpPr>
          <p:cNvPr id="18" name="Group 60"/>
          <p:cNvGrpSpPr/>
          <p:nvPr/>
        </p:nvGrpSpPr>
        <p:grpSpPr>
          <a:xfrm>
            <a:off x="1676400" y="1524000"/>
            <a:ext cx="4114800" cy="1905000"/>
            <a:chOff x="1371600" y="1295400"/>
            <a:chExt cx="4114800" cy="1905000"/>
          </a:xfrm>
        </p:grpSpPr>
        <p:sp>
          <p:nvSpPr>
            <p:cNvPr id="19" name="Rounded Rectangle 18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371600" y="1828800"/>
              <a:ext cx="411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MAP is NP-Hard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286000" y="2335887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-- Optimization Error</a:t>
              </a:r>
              <a:endParaRPr lang="en-US" sz="1600" dirty="0"/>
            </a:p>
          </p:txBody>
        </p:sp>
      </p:grpSp>
      <p:grpSp>
        <p:nvGrpSpPr>
          <p:cNvPr id="17" name="Group 60"/>
          <p:cNvGrpSpPr/>
          <p:nvPr/>
        </p:nvGrpSpPr>
        <p:grpSpPr>
          <a:xfrm>
            <a:off x="1828800" y="1676400"/>
            <a:ext cx="4114800" cy="1905000"/>
            <a:chOff x="1371600" y="1295400"/>
            <a:chExt cx="4114800" cy="1905000"/>
          </a:xfrm>
        </p:grpSpPr>
        <p:sp>
          <p:nvSpPr>
            <p:cNvPr id="22" name="Rounded Rectangle 21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371600" y="1828800"/>
              <a:ext cx="411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Inherent Ambiguity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286000" y="2335887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-- Bayes Error</a:t>
              </a:r>
              <a:endParaRPr lang="en-US" sz="1600" dirty="0"/>
            </a:p>
          </p:txBody>
        </p:sp>
      </p:grpSp>
      <p:pic>
        <p:nvPicPr>
          <p:cNvPr id="25" name="2007b.gif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3886200"/>
            <a:ext cx="1371600" cy="18288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00" y="3886200"/>
            <a:ext cx="1649130" cy="1828800"/>
          </a:xfrm>
          <a:prstGeom prst="rect">
            <a:avLst/>
          </a:prstGeom>
        </p:spPr>
      </p:pic>
      <p:pic>
        <p:nvPicPr>
          <p:cNvPr id="27" name="Picture 26" descr="2007_000042_com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9600" y="4114800"/>
            <a:ext cx="2047164" cy="13716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6629400" y="3810000"/>
            <a:ext cx="2166093" cy="1905000"/>
            <a:chOff x="6629400" y="3124200"/>
            <a:chExt cx="2166093" cy="1905000"/>
          </a:xfrm>
        </p:grpSpPr>
        <p:pic>
          <p:nvPicPr>
            <p:cNvPr id="29" name="Picture 28" descr="2007_000042_C011_S06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43800" y="4191000"/>
              <a:ext cx="1251693" cy="838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30" name="Group 29"/>
            <p:cNvGrpSpPr/>
            <p:nvPr/>
          </p:nvGrpSpPr>
          <p:grpSpPr>
            <a:xfrm>
              <a:off x="7543800" y="3124200"/>
              <a:ext cx="1251693" cy="838200"/>
              <a:chOff x="7315200" y="4038600"/>
              <a:chExt cx="1251693" cy="838200"/>
            </a:xfrm>
          </p:grpSpPr>
          <p:pic>
            <p:nvPicPr>
              <p:cNvPr id="35" name="Picture 34" descr="2007_000042_C011_S06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15200" y="4038600"/>
                <a:ext cx="1251693" cy="8382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36" name="Rectangle 35"/>
              <p:cNvSpPr/>
              <p:nvPr/>
            </p:nvSpPr>
            <p:spPr bwMode="auto">
              <a:xfrm>
                <a:off x="7326540" y="4191000"/>
                <a:ext cx="533400" cy="60960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cxnSp>
          <p:nvCxnSpPr>
            <p:cNvPr id="31" name="Straight Arrow Connector 30"/>
            <p:cNvCxnSpPr/>
            <p:nvPr/>
          </p:nvCxnSpPr>
          <p:spPr bwMode="auto">
            <a:xfrm flipV="1">
              <a:off x="6629400" y="3657600"/>
              <a:ext cx="762000" cy="3810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6629400" y="4191000"/>
              <a:ext cx="762000" cy="3810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6864020" y="3471446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?</a:t>
              </a:r>
              <a:endParaRPr lang="en-US" sz="16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858000" y="4419600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?</a:t>
              </a:r>
              <a:endParaRPr lang="en-US" sz="1600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680428" y="5723930"/>
            <a:ext cx="2172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Old Lady looking left / </a:t>
            </a:r>
            <a:br>
              <a:rPr lang="en-US" dirty="0" smtClean="0"/>
            </a:br>
            <a:r>
              <a:rPr lang="en-US" dirty="0" smtClean="0"/>
              <a:t>Young woman looking away?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84236" y="5719465"/>
            <a:ext cx="1544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Rotating clockwise / </a:t>
            </a:r>
            <a:br>
              <a:rPr lang="en-US" dirty="0" smtClean="0"/>
            </a:br>
            <a:r>
              <a:rPr lang="en-US" dirty="0" smtClean="0"/>
              <a:t>anti-clockwise?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475636" y="5723930"/>
            <a:ext cx="1245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One instance / </a:t>
            </a:r>
            <a:br>
              <a:rPr lang="en-US" dirty="0" smtClean="0"/>
            </a:br>
            <a:r>
              <a:rPr lang="en-US" dirty="0" smtClean="0"/>
              <a:t>Two instances?</a:t>
            </a:r>
          </a:p>
        </p:txBody>
      </p:sp>
      <p:cxnSp>
        <p:nvCxnSpPr>
          <p:cNvPr id="46" name="Straight Arrow Connector 45"/>
          <p:cNvCxnSpPr/>
          <p:nvPr/>
        </p:nvCxnSpPr>
        <p:spPr bwMode="auto">
          <a:xfrm rot="10800000" flipV="1">
            <a:off x="1981200" y="4805065"/>
            <a:ext cx="609600" cy="457200"/>
          </a:xfrm>
          <a:prstGeom prst="straightConnector1">
            <a:avLst/>
          </a:prstGeom>
          <a:ln w="50800"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48" name="Picture 47" descr="2007b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3890665"/>
            <a:ext cx="1371600" cy="1828800"/>
          </a:xfrm>
          <a:prstGeom prst="rect">
            <a:avLst/>
          </a:prstGeom>
        </p:spPr>
      </p:pic>
      <p:cxnSp>
        <p:nvCxnSpPr>
          <p:cNvPr id="49" name="Straight Arrow Connector 48"/>
          <p:cNvCxnSpPr/>
          <p:nvPr/>
        </p:nvCxnSpPr>
        <p:spPr bwMode="auto">
          <a:xfrm rot="10800000">
            <a:off x="1905000" y="4424065"/>
            <a:ext cx="457200" cy="304800"/>
          </a:xfrm>
          <a:prstGeom prst="straightConnector1">
            <a:avLst/>
          </a:prstGeom>
          <a:ln w="50800"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0" name="Curved Right Arrow 49"/>
          <p:cNvSpPr/>
          <p:nvPr/>
        </p:nvSpPr>
        <p:spPr bwMode="auto">
          <a:xfrm>
            <a:off x="533400" y="5033665"/>
            <a:ext cx="457200" cy="685800"/>
          </a:xfrm>
          <a:prstGeom prst="curved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1" name="Curved Left Arrow 50"/>
          <p:cNvSpPr/>
          <p:nvPr/>
        </p:nvSpPr>
        <p:spPr bwMode="auto">
          <a:xfrm>
            <a:off x="1295400" y="5033665"/>
            <a:ext cx="457200" cy="685800"/>
          </a:xfrm>
          <a:prstGeom prst="curvedLef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3810000" y="5638800"/>
            <a:ext cx="3505200" cy="1143000"/>
            <a:chOff x="2209800" y="4648200"/>
            <a:chExt cx="5486400" cy="1875955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09800" y="4648200"/>
              <a:ext cx="5486400" cy="1875955"/>
            </a:xfrm>
            <a:prstGeom prst="rect">
              <a:avLst/>
            </a:prstGeom>
          </p:spPr>
        </p:pic>
        <p:cxnSp>
          <p:nvCxnSpPr>
            <p:cNvPr id="54" name="Straight Arrow Connector 53"/>
            <p:cNvCxnSpPr/>
            <p:nvPr/>
          </p:nvCxnSpPr>
          <p:spPr bwMode="auto">
            <a:xfrm>
              <a:off x="3657600" y="5715000"/>
              <a:ext cx="6096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14171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2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0">
                <p:cTn id="6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37" grpId="0"/>
      <p:bldP spid="40" grpId="0"/>
      <p:bldP spid="43" grpId="0"/>
      <p:bldP spid="50" grpId="0" animBg="1"/>
      <p:bldP spid="50" grpId="1" animBg="1"/>
      <p:bldP spid="51" grpId="0" animBg="1"/>
      <p:bldP spid="51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grpSp>
        <p:nvGrpSpPr>
          <p:cNvPr id="3" name="Group 60"/>
          <p:cNvGrpSpPr/>
          <p:nvPr/>
        </p:nvGrpSpPr>
        <p:grpSpPr>
          <a:xfrm>
            <a:off x="1371600" y="1219200"/>
            <a:ext cx="4114800" cy="1905000"/>
            <a:chOff x="1371600" y="1295400"/>
            <a:chExt cx="4114800" cy="1905000"/>
          </a:xfrm>
        </p:grpSpPr>
        <p:sp>
          <p:nvSpPr>
            <p:cNvPr id="38" name="Rounded Rectangle 37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371600" y="1828800"/>
              <a:ext cx="411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smtClean="0"/>
                <a:t>Model-Class is Wrong!</a:t>
              </a:r>
              <a:endParaRPr lang="en-US" sz="26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86000" y="2335887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-- Approximation Error</a:t>
              </a:r>
              <a:endParaRPr lang="en-US" sz="1600" dirty="0"/>
            </a:p>
          </p:txBody>
        </p:sp>
      </p:grpSp>
      <p:grpSp>
        <p:nvGrpSpPr>
          <p:cNvPr id="41" name="Group 60"/>
          <p:cNvGrpSpPr/>
          <p:nvPr/>
        </p:nvGrpSpPr>
        <p:grpSpPr>
          <a:xfrm>
            <a:off x="1524000" y="1371600"/>
            <a:ext cx="4114800" cy="1905000"/>
            <a:chOff x="1371600" y="1295400"/>
            <a:chExt cx="4114800" cy="1905000"/>
          </a:xfrm>
        </p:grpSpPr>
        <p:sp>
          <p:nvSpPr>
            <p:cNvPr id="42" name="Rounded Rectangle 41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371600" y="1828800"/>
              <a:ext cx="411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Not Enough Training Data!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286000" y="2335887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-- </a:t>
              </a:r>
              <a:r>
                <a:rPr lang="en-US" sz="1600" dirty="0"/>
                <a:t>Estimation </a:t>
              </a:r>
              <a:r>
                <a:rPr lang="en-US" sz="1600" dirty="0" smtClean="0"/>
                <a:t>Error</a:t>
              </a:r>
              <a:endParaRPr lang="en-US" sz="1600" dirty="0"/>
            </a:p>
          </p:txBody>
        </p:sp>
      </p:grpSp>
      <p:grpSp>
        <p:nvGrpSpPr>
          <p:cNvPr id="18" name="Group 60"/>
          <p:cNvGrpSpPr/>
          <p:nvPr/>
        </p:nvGrpSpPr>
        <p:grpSpPr>
          <a:xfrm>
            <a:off x="1676400" y="1524000"/>
            <a:ext cx="4114800" cy="1905000"/>
            <a:chOff x="1371600" y="1295400"/>
            <a:chExt cx="4114800" cy="1905000"/>
          </a:xfrm>
        </p:grpSpPr>
        <p:sp>
          <p:nvSpPr>
            <p:cNvPr id="19" name="Rounded Rectangle 18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371600" y="1828800"/>
              <a:ext cx="411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MAP is NP-Hard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286000" y="2335887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-- Optimization Error</a:t>
              </a:r>
              <a:endParaRPr lang="en-US" sz="1600" dirty="0"/>
            </a:p>
          </p:txBody>
        </p:sp>
      </p:grpSp>
      <p:grpSp>
        <p:nvGrpSpPr>
          <p:cNvPr id="17" name="Group 60"/>
          <p:cNvGrpSpPr/>
          <p:nvPr/>
        </p:nvGrpSpPr>
        <p:grpSpPr>
          <a:xfrm>
            <a:off x="1828800" y="1676400"/>
            <a:ext cx="4114800" cy="1905000"/>
            <a:chOff x="1371600" y="1295400"/>
            <a:chExt cx="4114800" cy="1905000"/>
          </a:xfrm>
        </p:grpSpPr>
        <p:sp>
          <p:nvSpPr>
            <p:cNvPr id="22" name="Rounded Rectangle 21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371600" y="1828800"/>
              <a:ext cx="411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Inherent Ambiguity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286000" y="2335887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-- Bayes Error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94423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793E-6 2.77971E-7 L 0.22403 0.3961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0" y="198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3501E-6 -2.05698E-6 L 0.24175 0.2612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0" y="131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927E-6 -4.39194E-6 L 0.25843 0.1278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0" y="64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356E-7 3.27311E-6 L 0.2751 -0.0055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0" y="-3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grpSp>
        <p:nvGrpSpPr>
          <p:cNvPr id="3" name="Group 60"/>
          <p:cNvGrpSpPr/>
          <p:nvPr/>
        </p:nvGrpSpPr>
        <p:grpSpPr>
          <a:xfrm>
            <a:off x="1371600" y="1219200"/>
            <a:ext cx="4114800" cy="1905000"/>
            <a:chOff x="1371600" y="1295400"/>
            <a:chExt cx="4114800" cy="1905000"/>
          </a:xfrm>
        </p:grpSpPr>
        <p:sp>
          <p:nvSpPr>
            <p:cNvPr id="38" name="Rounded Rectangle 37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371600" y="1828800"/>
              <a:ext cx="411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smtClean="0"/>
                <a:t>Model-Class is Wrong!</a:t>
              </a:r>
              <a:endParaRPr lang="en-US" sz="26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86000" y="2335887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-- Approximation Error</a:t>
              </a:r>
              <a:endParaRPr lang="en-US" sz="1600" dirty="0"/>
            </a:p>
          </p:txBody>
        </p:sp>
      </p:grpSp>
      <p:grpSp>
        <p:nvGrpSpPr>
          <p:cNvPr id="6" name="Group 60"/>
          <p:cNvGrpSpPr/>
          <p:nvPr/>
        </p:nvGrpSpPr>
        <p:grpSpPr>
          <a:xfrm>
            <a:off x="1524000" y="1371600"/>
            <a:ext cx="4114800" cy="1905000"/>
            <a:chOff x="1371600" y="1295400"/>
            <a:chExt cx="4114800" cy="1905000"/>
          </a:xfrm>
        </p:grpSpPr>
        <p:sp>
          <p:nvSpPr>
            <p:cNvPr id="42" name="Rounded Rectangle 41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371600" y="1828800"/>
              <a:ext cx="411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Not Enough Training Data!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286000" y="2335887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-- </a:t>
              </a:r>
              <a:r>
                <a:rPr lang="en-US" sz="1600" dirty="0"/>
                <a:t>Estimation </a:t>
              </a:r>
              <a:r>
                <a:rPr lang="en-US" sz="1600" dirty="0" smtClean="0"/>
                <a:t>Error</a:t>
              </a:r>
              <a:endParaRPr lang="en-US" sz="1600" dirty="0"/>
            </a:p>
          </p:txBody>
        </p:sp>
      </p:grpSp>
      <p:grpSp>
        <p:nvGrpSpPr>
          <p:cNvPr id="7" name="Group 60"/>
          <p:cNvGrpSpPr/>
          <p:nvPr/>
        </p:nvGrpSpPr>
        <p:grpSpPr>
          <a:xfrm>
            <a:off x="1676400" y="1524000"/>
            <a:ext cx="4114800" cy="1905000"/>
            <a:chOff x="1371600" y="1295400"/>
            <a:chExt cx="4114800" cy="1905000"/>
          </a:xfrm>
        </p:grpSpPr>
        <p:sp>
          <p:nvSpPr>
            <p:cNvPr id="19" name="Rounded Rectangle 18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371600" y="1828800"/>
              <a:ext cx="411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MAP is NP-Hard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286000" y="2335887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-- Optimization Error</a:t>
              </a:r>
              <a:endParaRPr lang="en-US" sz="1600" dirty="0"/>
            </a:p>
          </p:txBody>
        </p:sp>
      </p:grpSp>
      <p:grpSp>
        <p:nvGrpSpPr>
          <p:cNvPr id="8" name="Group 60"/>
          <p:cNvGrpSpPr/>
          <p:nvPr/>
        </p:nvGrpSpPr>
        <p:grpSpPr>
          <a:xfrm>
            <a:off x="1828800" y="1676400"/>
            <a:ext cx="4114800" cy="1905000"/>
            <a:chOff x="1371600" y="1295400"/>
            <a:chExt cx="4114800" cy="1905000"/>
          </a:xfrm>
        </p:grpSpPr>
        <p:sp>
          <p:nvSpPr>
            <p:cNvPr id="22" name="Rounded Rectangle 21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371600" y="1828800"/>
              <a:ext cx="411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Inherent Ambiguity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286000" y="2335887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-- Bayes Error</a:t>
              </a:r>
              <a:endParaRPr lang="en-US" sz="1600" dirty="0"/>
            </a:p>
          </p:txBody>
        </p:sp>
      </p:grpSp>
      <p:sp>
        <p:nvSpPr>
          <p:cNvPr id="49" name="Rounded Rectangle 48"/>
          <p:cNvSpPr/>
          <p:nvPr/>
        </p:nvSpPr>
        <p:spPr bwMode="auto">
          <a:xfrm>
            <a:off x="990600" y="1143000"/>
            <a:ext cx="7391400" cy="2590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344919" y="2590800"/>
            <a:ext cx="656027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Need: Better Representation of Uncertainty</a:t>
            </a:r>
            <a:endParaRPr lang="en-US" sz="2600" dirty="0"/>
          </a:p>
        </p:txBody>
      </p:sp>
      <p:sp>
        <p:nvSpPr>
          <p:cNvPr id="51" name="TextBox 50"/>
          <p:cNvSpPr txBox="1"/>
          <p:nvPr/>
        </p:nvSpPr>
        <p:spPr>
          <a:xfrm>
            <a:off x="990600" y="1828800"/>
            <a:ext cx="7391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Single Prediction = Uncertainty Mismanagement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946235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/>
      <p:bldP spid="5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Representation of Uncertainty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98" name="Picture 97"/>
          <p:cNvPicPr>
            <a:picLocks/>
          </p:cNvPicPr>
          <p:nvPr/>
        </p:nvPicPr>
        <p:blipFill rotWithShape="1">
          <a:blip r:embed="rId2"/>
          <a:srcRect l="1942" t="46190" r="-1"/>
          <a:stretch/>
        </p:blipFill>
        <p:spPr>
          <a:xfrm>
            <a:off x="4929260" y="1371600"/>
            <a:ext cx="1828800" cy="1600200"/>
          </a:xfrm>
          <a:prstGeom prst="rect">
            <a:avLst/>
          </a:prstGeom>
          <a:scene3d>
            <a:camera prst="orthographicFront">
              <a:rot lat="954000" lon="18036000" rev="17280000"/>
            </a:camera>
            <a:lightRig rig="threePt" dir="t"/>
          </a:scene3d>
        </p:spPr>
      </p:pic>
      <p:sp>
        <p:nvSpPr>
          <p:cNvPr id="93" name="Right Arrow 92"/>
          <p:cNvSpPr/>
          <p:nvPr/>
        </p:nvSpPr>
        <p:spPr>
          <a:xfrm>
            <a:off x="4087008" y="1524000"/>
            <a:ext cx="456947" cy="323536"/>
          </a:xfrm>
          <a:prstGeom prst="rightArrow">
            <a:avLst/>
          </a:prstGeom>
          <a:gradFill>
            <a:gsLst>
              <a:gs pos="0">
                <a:srgbClr val="008000"/>
              </a:gs>
              <a:gs pos="100000">
                <a:srgbClr val="92E874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/>
          </a:p>
        </p:txBody>
      </p:sp>
      <p:sp>
        <p:nvSpPr>
          <p:cNvPr id="95" name="Left-Right Arrow 94"/>
          <p:cNvSpPr/>
          <p:nvPr/>
        </p:nvSpPr>
        <p:spPr bwMode="auto">
          <a:xfrm>
            <a:off x="762000" y="6019800"/>
            <a:ext cx="7772400" cy="457200"/>
          </a:xfrm>
          <a:prstGeom prst="left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91523" y="2895600"/>
            <a:ext cx="2688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MAP = Most Likely Soln.</a:t>
            </a:r>
            <a:endParaRPr lang="en-US" sz="1800" dirty="0"/>
          </a:p>
        </p:txBody>
      </p:sp>
      <p:sp>
        <p:nvSpPr>
          <p:cNvPr id="106" name="TextBox 105"/>
          <p:cNvSpPr txBox="1"/>
          <p:nvPr/>
        </p:nvSpPr>
        <p:spPr>
          <a:xfrm>
            <a:off x="6803681" y="2895600"/>
            <a:ext cx="1826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Marginal Beliefs</a:t>
            </a:r>
            <a:endParaRPr lang="en-US" sz="1800" dirty="0"/>
          </a:p>
        </p:txBody>
      </p:sp>
      <p:sp>
        <p:nvSpPr>
          <p:cNvPr id="114" name="Right Arrow 113"/>
          <p:cNvSpPr/>
          <p:nvPr/>
        </p:nvSpPr>
        <p:spPr>
          <a:xfrm rot="5400000">
            <a:off x="4114800" y="2505358"/>
            <a:ext cx="456947" cy="323536"/>
          </a:xfrm>
          <a:prstGeom prst="rightArrow">
            <a:avLst/>
          </a:prstGeom>
          <a:gradFill>
            <a:gsLst>
              <a:gs pos="0">
                <a:srgbClr val="008000"/>
              </a:gs>
              <a:gs pos="100000">
                <a:srgbClr val="92E874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/>
          </a:p>
        </p:txBody>
      </p:sp>
      <p:sp>
        <p:nvSpPr>
          <p:cNvPr id="94" name="TextBox 93"/>
          <p:cNvSpPr txBox="1"/>
          <p:nvPr/>
        </p:nvSpPr>
        <p:spPr>
          <a:xfrm>
            <a:off x="3574622" y="5867400"/>
            <a:ext cx="2222934" cy="43088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tx1"/>
                </a:solidFill>
              </a:rPr>
              <a:t>This line of </a:t>
            </a:r>
            <a:r>
              <a:rPr lang="en-US" sz="2200" dirty="0">
                <a:solidFill>
                  <a:schemeClr val="tx1"/>
                </a:solidFill>
              </a:rPr>
              <a:t>w</a:t>
            </a:r>
            <a:r>
              <a:rPr lang="en-US" sz="2200" dirty="0" smtClean="0">
                <a:solidFill>
                  <a:schemeClr val="tx1"/>
                </a:solidFill>
              </a:rPr>
              <a:t>ork</a:t>
            </a:r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942" t="46190" r="-1"/>
          <a:stretch/>
        </p:blipFill>
        <p:spPr>
          <a:xfrm>
            <a:off x="2189322" y="914400"/>
            <a:ext cx="1239678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036" t="46076" b="-1"/>
          <a:stretch/>
        </p:blipFill>
        <p:spPr>
          <a:xfrm>
            <a:off x="6858000" y="3429000"/>
            <a:ext cx="1548561" cy="2286000"/>
          </a:xfrm>
          <a:prstGeom prst="rect">
            <a:avLst/>
          </a:prstGeom>
        </p:spPr>
      </p:pic>
      <p:sp>
        <p:nvSpPr>
          <p:cNvPr id="108" name="TextBox 107"/>
          <p:cNvSpPr txBox="1"/>
          <p:nvPr/>
        </p:nvSpPr>
        <p:spPr>
          <a:xfrm>
            <a:off x="6729340" y="5486400"/>
            <a:ext cx="1768333" cy="43088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200" dirty="0" smtClean="0"/>
              <a:t>No Structure</a:t>
            </a:r>
            <a:endParaRPr lang="en-US" sz="22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914400" y="3429000"/>
            <a:ext cx="1549598" cy="2286000"/>
            <a:chOff x="914400" y="3429000"/>
            <a:chExt cx="1549598" cy="2286000"/>
          </a:xfrm>
        </p:grpSpPr>
        <p:pic>
          <p:nvPicPr>
            <p:cNvPr id="97" name="Picture 96"/>
            <p:cNvPicPr>
              <a:picLocks noChangeAspect="1"/>
            </p:cNvPicPr>
            <p:nvPr/>
          </p:nvPicPr>
          <p:blipFill rotWithShape="1">
            <a:blip r:embed="rId2"/>
            <a:srcRect l="1942" t="46190" r="-1"/>
            <a:stretch/>
          </p:blipFill>
          <p:spPr>
            <a:xfrm>
              <a:off x="914400" y="3429000"/>
              <a:ext cx="1549598" cy="2286000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1143000" y="3657600"/>
              <a:ext cx="1143001" cy="1828800"/>
              <a:chOff x="1143000" y="3657600"/>
              <a:chExt cx="1143001" cy="1828800"/>
            </a:xfrm>
          </p:grpSpPr>
          <p:cxnSp>
            <p:nvCxnSpPr>
              <p:cNvPr id="103" name="Straight Connector 102"/>
              <p:cNvCxnSpPr/>
              <p:nvPr/>
            </p:nvCxnSpPr>
            <p:spPr>
              <a:xfrm>
                <a:off x="1780875" y="3810000"/>
                <a:ext cx="38735" cy="224668"/>
              </a:xfrm>
              <a:prstGeom prst="line">
                <a:avLst/>
              </a:prstGeom>
              <a:ln w="88900">
                <a:solidFill>
                  <a:srgbClr val="00FF00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 flipH="1">
                <a:off x="1649174" y="4040476"/>
                <a:ext cx="129834" cy="179097"/>
              </a:xfrm>
              <a:prstGeom prst="line">
                <a:avLst/>
              </a:prstGeom>
              <a:ln w="88900">
                <a:solidFill>
                  <a:srgbClr val="FFFF00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 flipV="1">
                <a:off x="2133600" y="4953000"/>
                <a:ext cx="152401" cy="533400"/>
              </a:xfrm>
              <a:prstGeom prst="line">
                <a:avLst/>
              </a:prstGeom>
              <a:ln w="88900">
                <a:solidFill>
                  <a:srgbClr val="FF0000"/>
                </a:solidFill>
              </a:ln>
              <a:effectLst>
                <a:glow rad="12700">
                  <a:schemeClr val="bg1">
                    <a:alpha val="75000"/>
                  </a:schemeClr>
                </a:glow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 flipH="1" flipV="1">
                <a:off x="1792591" y="5015094"/>
                <a:ext cx="220794" cy="395106"/>
              </a:xfrm>
              <a:prstGeom prst="line">
                <a:avLst/>
              </a:prstGeom>
              <a:ln w="88900">
                <a:solidFill>
                  <a:srgbClr val="0000FF"/>
                </a:solidFill>
              </a:ln>
              <a:effectLst>
                <a:glow rad="12700">
                  <a:schemeClr val="bg1">
                    <a:alpha val="75000"/>
                  </a:schemeClr>
                </a:glow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 flipH="1" flipV="1">
                <a:off x="1838980" y="4034670"/>
                <a:ext cx="215053" cy="84622"/>
              </a:xfrm>
              <a:prstGeom prst="line">
                <a:avLst/>
              </a:prstGeom>
              <a:ln w="88900">
                <a:solidFill>
                  <a:srgbClr val="FFFF00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 flipV="1">
                <a:off x="1819610" y="4724400"/>
                <a:ext cx="161590" cy="279894"/>
              </a:xfrm>
              <a:prstGeom prst="line">
                <a:avLst/>
              </a:prstGeom>
              <a:ln w="88900">
                <a:solidFill>
                  <a:srgbClr val="0000FF"/>
                </a:solidFill>
              </a:ln>
              <a:effectLst>
                <a:glow rad="12700">
                  <a:schemeClr val="bg1">
                    <a:alpha val="75000"/>
                  </a:schemeClr>
                </a:glow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 flipV="1">
                <a:off x="2286000" y="4648200"/>
                <a:ext cx="0" cy="329254"/>
              </a:xfrm>
              <a:prstGeom prst="line">
                <a:avLst/>
              </a:prstGeom>
              <a:ln w="88900">
                <a:solidFill>
                  <a:srgbClr val="FF0000"/>
                </a:solidFill>
              </a:ln>
              <a:effectLst>
                <a:glow rad="12700">
                  <a:schemeClr val="bg1">
                    <a:alpha val="75000"/>
                  </a:schemeClr>
                </a:glow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 flipH="1" flipV="1">
                <a:off x="2123760" y="4085360"/>
                <a:ext cx="162240" cy="562840"/>
              </a:xfrm>
              <a:prstGeom prst="line">
                <a:avLst/>
              </a:prstGeom>
              <a:ln w="88900">
                <a:solidFill>
                  <a:srgbClr val="FFFF00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 flipV="1">
                <a:off x="2123759" y="3886200"/>
                <a:ext cx="162241" cy="239439"/>
              </a:xfrm>
              <a:prstGeom prst="line">
                <a:avLst/>
              </a:prstGeom>
              <a:ln w="88900">
                <a:solidFill>
                  <a:srgbClr val="FF00FF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>
                <a:off x="2209800" y="3657600"/>
                <a:ext cx="76200" cy="228600"/>
              </a:xfrm>
              <a:prstGeom prst="line">
                <a:avLst/>
              </a:prstGeom>
              <a:ln w="88900">
                <a:solidFill>
                  <a:srgbClr val="FF00FF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 flipH="1" flipV="1">
                <a:off x="1649174" y="4200639"/>
                <a:ext cx="332026" cy="523761"/>
              </a:xfrm>
              <a:prstGeom prst="line">
                <a:avLst/>
              </a:prstGeom>
              <a:ln w="88900">
                <a:solidFill>
                  <a:srgbClr val="FFFF00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 flipV="1">
                <a:off x="1447800" y="4219573"/>
                <a:ext cx="201373" cy="200027"/>
              </a:xfrm>
              <a:prstGeom prst="line">
                <a:avLst/>
              </a:prstGeom>
              <a:ln w="88900">
                <a:solidFill>
                  <a:srgbClr val="00FFFF"/>
                </a:solidFill>
              </a:ln>
              <a:effectLst>
                <a:glow rad="12700">
                  <a:schemeClr val="bg1">
                    <a:alpha val="75000"/>
                  </a:schemeClr>
                </a:glow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 flipV="1">
                <a:off x="1143000" y="4419600"/>
                <a:ext cx="304800" cy="76201"/>
              </a:xfrm>
              <a:prstGeom prst="line">
                <a:avLst/>
              </a:prstGeom>
              <a:ln w="88900">
                <a:solidFill>
                  <a:srgbClr val="00FFFF"/>
                </a:solidFill>
              </a:ln>
              <a:effectLst>
                <a:glow rad="12700">
                  <a:schemeClr val="bg1">
                    <a:alpha val="75000"/>
                  </a:schemeClr>
                </a:glow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7" name="TextBox 106"/>
          <p:cNvSpPr txBox="1"/>
          <p:nvPr/>
        </p:nvSpPr>
        <p:spPr>
          <a:xfrm>
            <a:off x="631125" y="5487804"/>
            <a:ext cx="2056973" cy="43088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200" dirty="0" smtClean="0"/>
              <a:t>No Uncertainty</a:t>
            </a:r>
            <a:endParaRPr lang="en-US" sz="2200" dirty="0"/>
          </a:p>
        </p:txBody>
      </p:sp>
      <p:grpSp>
        <p:nvGrpSpPr>
          <p:cNvPr id="8" name="Group 7"/>
          <p:cNvGrpSpPr/>
          <p:nvPr/>
        </p:nvGrpSpPr>
        <p:grpSpPr>
          <a:xfrm>
            <a:off x="5181600" y="802590"/>
            <a:ext cx="1287517" cy="1600200"/>
            <a:chOff x="4495800" y="2971800"/>
            <a:chExt cx="1287517" cy="1600200"/>
          </a:xfrm>
          <a:scene3d>
            <a:camera prst="orthographicFront">
              <a:rot lat="954000" lon="18036000" rev="17280000"/>
            </a:camera>
            <a:lightRig rig="threePt" dir="t"/>
          </a:scene3d>
        </p:grpSpPr>
        <p:sp>
          <p:nvSpPr>
            <p:cNvPr id="100" name="Oval 99"/>
            <p:cNvSpPr>
              <a:spLocks noChangeAspect="1"/>
            </p:cNvSpPr>
            <p:nvPr/>
          </p:nvSpPr>
          <p:spPr bwMode="auto">
            <a:xfrm>
              <a:off x="4495800" y="4489231"/>
              <a:ext cx="82769" cy="82769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01" name="Oval 100"/>
            <p:cNvSpPr>
              <a:spLocks noChangeAspect="1"/>
            </p:cNvSpPr>
            <p:nvPr/>
          </p:nvSpPr>
          <p:spPr bwMode="auto">
            <a:xfrm>
              <a:off x="4725714" y="4158155"/>
              <a:ext cx="82769" cy="82769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02" name="Oval 101"/>
            <p:cNvSpPr>
              <a:spLocks noChangeAspect="1"/>
            </p:cNvSpPr>
            <p:nvPr/>
          </p:nvSpPr>
          <p:spPr bwMode="auto">
            <a:xfrm>
              <a:off x="4955628" y="3790293"/>
              <a:ext cx="82769" cy="82769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04" name="Oval 103"/>
            <p:cNvSpPr>
              <a:spLocks noChangeAspect="1"/>
            </p:cNvSpPr>
            <p:nvPr/>
          </p:nvSpPr>
          <p:spPr bwMode="auto">
            <a:xfrm>
              <a:off x="4955628" y="3293679"/>
              <a:ext cx="82769" cy="82769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05" name="Oval 104"/>
            <p:cNvSpPr>
              <a:spLocks noChangeAspect="1"/>
            </p:cNvSpPr>
            <p:nvPr/>
          </p:nvSpPr>
          <p:spPr bwMode="auto">
            <a:xfrm>
              <a:off x="4679731" y="3385645"/>
              <a:ext cx="82769" cy="82769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09" name="Oval 108"/>
            <p:cNvSpPr>
              <a:spLocks noChangeAspect="1"/>
            </p:cNvSpPr>
            <p:nvPr/>
          </p:nvSpPr>
          <p:spPr bwMode="auto">
            <a:xfrm>
              <a:off x="4541783" y="3008586"/>
              <a:ext cx="82769" cy="82769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0" name="Oval 109"/>
            <p:cNvSpPr>
              <a:spLocks noChangeAspect="1"/>
            </p:cNvSpPr>
            <p:nvPr/>
          </p:nvSpPr>
          <p:spPr bwMode="auto">
            <a:xfrm>
              <a:off x="5654565" y="2971800"/>
              <a:ext cx="82769" cy="82769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5" name="Oval 114"/>
            <p:cNvSpPr>
              <a:spLocks noChangeAspect="1"/>
            </p:cNvSpPr>
            <p:nvPr/>
          </p:nvSpPr>
          <p:spPr bwMode="auto">
            <a:xfrm>
              <a:off x="5553403" y="3330466"/>
              <a:ext cx="82769" cy="82769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6" name="Oval 115"/>
            <p:cNvSpPr>
              <a:spLocks noChangeAspect="1"/>
            </p:cNvSpPr>
            <p:nvPr/>
          </p:nvSpPr>
          <p:spPr bwMode="auto">
            <a:xfrm>
              <a:off x="5286703" y="3284483"/>
              <a:ext cx="82769" cy="82769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7" name="Oval 116"/>
            <p:cNvSpPr>
              <a:spLocks noChangeAspect="1"/>
            </p:cNvSpPr>
            <p:nvPr/>
          </p:nvSpPr>
          <p:spPr bwMode="auto">
            <a:xfrm>
              <a:off x="5115873" y="3050663"/>
              <a:ext cx="82769" cy="82769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 bwMode="auto">
            <a:xfrm>
              <a:off x="5277507" y="3790293"/>
              <a:ext cx="82769" cy="82769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8" name="Oval 127"/>
            <p:cNvSpPr>
              <a:spLocks noChangeAspect="1"/>
            </p:cNvSpPr>
            <p:nvPr/>
          </p:nvSpPr>
          <p:spPr bwMode="auto">
            <a:xfrm>
              <a:off x="5461438" y="4158155"/>
              <a:ext cx="82769" cy="82769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9" name="Oval 128"/>
            <p:cNvSpPr>
              <a:spLocks noChangeAspect="1"/>
            </p:cNvSpPr>
            <p:nvPr/>
          </p:nvSpPr>
          <p:spPr bwMode="auto">
            <a:xfrm>
              <a:off x="5700548" y="4443248"/>
              <a:ext cx="82769" cy="82769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130" name="Straight Connector 129"/>
            <p:cNvCxnSpPr>
              <a:stCxn id="100" idx="7"/>
              <a:endCxn id="101" idx="3"/>
            </p:cNvCxnSpPr>
            <p:nvPr/>
          </p:nvCxnSpPr>
          <p:spPr bwMode="auto">
            <a:xfrm rot="5400000" flipH="1" flipV="1">
              <a:off x="4515866" y="4279384"/>
              <a:ext cx="272550" cy="171388"/>
            </a:xfrm>
            <a:prstGeom prst="line">
              <a:avLst/>
            </a:prstGeom>
            <a:ln w="508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>
              <a:stCxn id="101" idx="7"/>
              <a:endCxn id="102" idx="3"/>
            </p:cNvCxnSpPr>
            <p:nvPr/>
          </p:nvCxnSpPr>
          <p:spPr bwMode="auto">
            <a:xfrm rot="5400000" flipH="1" flipV="1">
              <a:off x="4727387" y="3929915"/>
              <a:ext cx="309336" cy="171388"/>
            </a:xfrm>
            <a:prstGeom prst="line">
              <a:avLst/>
            </a:prstGeom>
            <a:ln w="508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>
              <a:stCxn id="128" idx="1"/>
              <a:endCxn id="127" idx="5"/>
            </p:cNvCxnSpPr>
            <p:nvPr/>
          </p:nvCxnSpPr>
          <p:spPr bwMode="auto">
            <a:xfrm rot="16200000" flipV="1">
              <a:off x="5256189" y="3952906"/>
              <a:ext cx="309336" cy="125405"/>
            </a:xfrm>
            <a:prstGeom prst="line">
              <a:avLst/>
            </a:prstGeom>
            <a:ln w="508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>
              <a:stCxn id="129" idx="1"/>
              <a:endCxn id="128" idx="5"/>
            </p:cNvCxnSpPr>
            <p:nvPr/>
          </p:nvCxnSpPr>
          <p:spPr bwMode="auto">
            <a:xfrm rot="16200000" flipV="1">
              <a:off x="5509094" y="4251794"/>
              <a:ext cx="226567" cy="180584"/>
            </a:xfrm>
            <a:prstGeom prst="line">
              <a:avLst/>
            </a:prstGeom>
            <a:ln w="508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>
              <a:stCxn id="102" idx="0"/>
              <a:endCxn id="104" idx="4"/>
            </p:cNvCxnSpPr>
            <p:nvPr/>
          </p:nvCxnSpPr>
          <p:spPr bwMode="auto">
            <a:xfrm rot="5400000" flipH="1" flipV="1">
              <a:off x="4790090" y="3583371"/>
              <a:ext cx="413845" cy="958"/>
            </a:xfrm>
            <a:prstGeom prst="line">
              <a:avLst/>
            </a:prstGeom>
            <a:ln w="5080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>
              <a:stCxn id="105" idx="6"/>
              <a:endCxn id="104" idx="2"/>
            </p:cNvCxnSpPr>
            <p:nvPr/>
          </p:nvCxnSpPr>
          <p:spPr bwMode="auto">
            <a:xfrm flipV="1">
              <a:off x="4762500" y="3335064"/>
              <a:ext cx="193128" cy="91966"/>
            </a:xfrm>
            <a:prstGeom prst="line">
              <a:avLst/>
            </a:prstGeom>
            <a:ln w="50800">
              <a:solidFill>
                <a:srgbClr val="00FFFF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>
              <a:stCxn id="109" idx="4"/>
              <a:endCxn id="105" idx="1"/>
            </p:cNvCxnSpPr>
            <p:nvPr/>
          </p:nvCxnSpPr>
          <p:spPr bwMode="auto">
            <a:xfrm rot="16200000" flipH="1">
              <a:off x="4484304" y="3190218"/>
              <a:ext cx="306411" cy="108685"/>
            </a:xfrm>
            <a:prstGeom prst="line">
              <a:avLst/>
            </a:prstGeom>
            <a:ln w="50800">
              <a:solidFill>
                <a:srgbClr val="00FFFF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>
              <a:stCxn id="104" idx="5"/>
              <a:endCxn id="138" idx="1"/>
            </p:cNvCxnSpPr>
            <p:nvPr/>
          </p:nvCxnSpPr>
          <p:spPr bwMode="auto">
            <a:xfrm rot="16200000" flipH="1">
              <a:off x="5046967" y="3343635"/>
              <a:ext cx="70226" cy="111610"/>
            </a:xfrm>
            <a:prstGeom prst="line">
              <a:avLst/>
            </a:prstGeom>
            <a:ln w="5080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Oval 137"/>
            <p:cNvSpPr>
              <a:spLocks noChangeAspect="1"/>
            </p:cNvSpPr>
            <p:nvPr/>
          </p:nvSpPr>
          <p:spPr bwMode="auto">
            <a:xfrm>
              <a:off x="5125764" y="3422431"/>
              <a:ext cx="82769" cy="82769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139" name="Straight Connector 138"/>
            <p:cNvCxnSpPr>
              <a:stCxn id="117" idx="4"/>
              <a:endCxn id="138" idx="0"/>
            </p:cNvCxnSpPr>
            <p:nvPr/>
          </p:nvCxnSpPr>
          <p:spPr bwMode="auto">
            <a:xfrm rot="16200000" flipH="1">
              <a:off x="5017704" y="3272986"/>
              <a:ext cx="288999" cy="9891"/>
            </a:xfrm>
            <a:prstGeom prst="line">
              <a:avLst/>
            </a:prstGeom>
            <a:ln w="50800">
              <a:solidFill>
                <a:srgbClr val="00FF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>
              <a:stCxn id="116" idx="3"/>
              <a:endCxn id="138" idx="7"/>
            </p:cNvCxnSpPr>
            <p:nvPr/>
          </p:nvCxnSpPr>
          <p:spPr bwMode="auto">
            <a:xfrm rot="5400000">
              <a:off x="5207907" y="3343635"/>
              <a:ext cx="79422" cy="102414"/>
            </a:xfrm>
            <a:prstGeom prst="line">
              <a:avLst/>
            </a:prstGeom>
            <a:ln w="5080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>
              <a:stCxn id="115" idx="2"/>
              <a:endCxn id="116" idx="6"/>
            </p:cNvCxnSpPr>
            <p:nvPr/>
          </p:nvCxnSpPr>
          <p:spPr bwMode="auto">
            <a:xfrm rot="10800000">
              <a:off x="5369472" y="3325867"/>
              <a:ext cx="183931" cy="45983"/>
            </a:xfrm>
            <a:prstGeom prst="line">
              <a:avLst/>
            </a:prstGeom>
            <a:ln w="50800">
              <a:solidFill>
                <a:srgbClr val="FF00FF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>
              <a:stCxn id="110" idx="4"/>
              <a:endCxn id="115" idx="7"/>
            </p:cNvCxnSpPr>
            <p:nvPr/>
          </p:nvCxnSpPr>
          <p:spPr bwMode="auto">
            <a:xfrm rot="5400000">
              <a:off x="5515992" y="3162628"/>
              <a:ext cx="288018" cy="71899"/>
            </a:xfrm>
            <a:prstGeom prst="line">
              <a:avLst/>
            </a:prstGeom>
            <a:ln w="50800">
              <a:solidFill>
                <a:srgbClr val="FF00FF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>
              <a:stCxn id="116" idx="4"/>
              <a:endCxn id="127" idx="0"/>
            </p:cNvCxnSpPr>
            <p:nvPr/>
          </p:nvCxnSpPr>
          <p:spPr bwMode="auto">
            <a:xfrm rot="5400000">
              <a:off x="5111969" y="3574174"/>
              <a:ext cx="423041" cy="9197"/>
            </a:xfrm>
            <a:prstGeom prst="line">
              <a:avLst/>
            </a:prstGeom>
            <a:ln w="5080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85673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4" grpId="0" animBg="1"/>
      <p:bldP spid="108" grpId="0" animBg="1"/>
      <p:bldP spid="10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grpSp>
        <p:nvGrpSpPr>
          <p:cNvPr id="2" name="Group 213"/>
          <p:cNvGrpSpPr>
            <a:grpSpLocks noChangeAspect="1"/>
          </p:cNvGrpSpPr>
          <p:nvPr/>
        </p:nvGrpSpPr>
        <p:grpSpPr>
          <a:xfrm>
            <a:off x="1524000" y="1141933"/>
            <a:ext cx="1903404" cy="1371600"/>
            <a:chOff x="166343" y="662259"/>
            <a:chExt cx="1819656" cy="1371600"/>
          </a:xfrm>
        </p:grpSpPr>
        <p:sp>
          <p:nvSpPr>
            <p:cNvPr id="281" name="Frame 280"/>
            <p:cNvSpPr>
              <a:spLocks/>
            </p:cNvSpPr>
            <p:nvPr/>
          </p:nvSpPr>
          <p:spPr>
            <a:xfrm>
              <a:off x="166343" y="662259"/>
              <a:ext cx="1819656" cy="1371600"/>
            </a:xfrm>
            <a:prstGeom prst="frame">
              <a:avLst>
                <a:gd name="adj1" fmla="val 7500"/>
              </a:avLst>
            </a:prstGeom>
            <a:solidFill>
              <a:schemeClr val="tx1"/>
            </a:solidFill>
            <a:ln w="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282" name="Picture 281" descr="2007_00490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568" y="683107"/>
              <a:ext cx="1773206" cy="1329905"/>
            </a:xfrm>
            <a:prstGeom prst="rect">
              <a:avLst/>
            </a:prstGeom>
          </p:spPr>
        </p:pic>
      </p:grpSp>
      <p:pic>
        <p:nvPicPr>
          <p:cNvPr id="216" name="Picture 21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942" y="2333618"/>
            <a:ext cx="435058" cy="179600"/>
          </a:xfrm>
          <a:prstGeom prst="rect">
            <a:avLst/>
          </a:prstGeom>
        </p:spPr>
      </p:pic>
      <p:pic>
        <p:nvPicPr>
          <p:cNvPr id="218" name="Picture 21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11070" y="3567014"/>
            <a:ext cx="56716" cy="276855"/>
          </a:xfrm>
          <a:prstGeom prst="rect">
            <a:avLst/>
          </a:prstGeom>
        </p:spPr>
      </p:pic>
      <p:pic>
        <p:nvPicPr>
          <p:cNvPr id="224" name="Picture 223" descr="fig1_sol 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14" y="3154486"/>
            <a:ext cx="1529886" cy="1097280"/>
          </a:xfrm>
          <a:prstGeom prst="rect">
            <a:avLst/>
          </a:prstGeom>
        </p:spPr>
      </p:pic>
      <p:pic>
        <p:nvPicPr>
          <p:cNvPr id="225" name="Picture 224" descr="fig1_sol 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314" y="3154486"/>
            <a:ext cx="1529886" cy="1097280"/>
          </a:xfrm>
          <a:prstGeom prst="rect">
            <a:avLst/>
          </a:prstGeom>
        </p:spPr>
      </p:pic>
      <p:pic>
        <p:nvPicPr>
          <p:cNvPr id="226" name="Picture 225" descr="fig1_sol1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514" y="3154486"/>
            <a:ext cx="1529886" cy="1097280"/>
          </a:xfrm>
          <a:prstGeom prst="rect">
            <a:avLst/>
          </a:prstGeom>
        </p:spPr>
      </p:pic>
      <p:pic>
        <p:nvPicPr>
          <p:cNvPr id="227" name="Picture 226" descr="fig1_sol1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714" y="3154486"/>
            <a:ext cx="1529886" cy="1097280"/>
          </a:xfrm>
          <a:prstGeom prst="rect">
            <a:avLst/>
          </a:prstGeom>
        </p:spPr>
      </p:pic>
      <p:grpSp>
        <p:nvGrpSpPr>
          <p:cNvPr id="3" name="Group 284"/>
          <p:cNvGrpSpPr>
            <a:grpSpLocks noChangeAspect="1"/>
          </p:cNvGrpSpPr>
          <p:nvPr/>
        </p:nvGrpSpPr>
        <p:grpSpPr>
          <a:xfrm>
            <a:off x="4711887" y="1127760"/>
            <a:ext cx="1993713" cy="1463040"/>
            <a:chOff x="4435603" y="1066800"/>
            <a:chExt cx="2742310" cy="2012381"/>
          </a:xfrm>
        </p:grpSpPr>
        <p:pic>
          <p:nvPicPr>
            <p:cNvPr id="234" name="Picture 233" descr="2007_00490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5603" y="1112945"/>
              <a:ext cx="2742310" cy="1966236"/>
            </a:xfrm>
            <a:prstGeom prst="rect">
              <a:avLst/>
            </a:prstGeom>
            <a:scene3d>
              <a:camera prst="orthographicFront">
                <a:rot lat="954000" lon="18034448" rev="17280000"/>
              </a:camera>
              <a:lightRig rig="threePt" dir="t"/>
            </a:scene3d>
          </p:spPr>
        </p:pic>
        <p:cxnSp>
          <p:nvCxnSpPr>
            <p:cNvPr id="235" name="Straight Connector 234"/>
            <p:cNvCxnSpPr>
              <a:stCxn id="248" idx="5"/>
              <a:endCxn id="242" idx="1"/>
            </p:cNvCxnSpPr>
            <p:nvPr/>
          </p:nvCxnSpPr>
          <p:spPr>
            <a:xfrm>
              <a:off x="5789361" y="1577550"/>
              <a:ext cx="741247" cy="79378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>
              <a:stCxn id="250" idx="5"/>
              <a:endCxn id="241" idx="1"/>
            </p:cNvCxnSpPr>
            <p:nvPr/>
          </p:nvCxnSpPr>
          <p:spPr>
            <a:xfrm>
              <a:off x="4994207" y="1824117"/>
              <a:ext cx="741247" cy="79378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>
              <a:stCxn id="249" idx="5"/>
              <a:endCxn id="240" idx="1"/>
            </p:cNvCxnSpPr>
            <p:nvPr/>
          </p:nvCxnSpPr>
          <p:spPr>
            <a:xfrm>
              <a:off x="5391782" y="1700833"/>
              <a:ext cx="741247" cy="79378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>
              <a:stCxn id="251" idx="5"/>
              <a:endCxn id="243" idx="1"/>
            </p:cNvCxnSpPr>
            <p:nvPr/>
          </p:nvCxnSpPr>
          <p:spPr>
            <a:xfrm>
              <a:off x="4596635" y="1947406"/>
              <a:ext cx="741245" cy="79378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flipH="1">
              <a:off x="5441836" y="2411842"/>
              <a:ext cx="1192731" cy="3698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0" name="Oval 239"/>
            <p:cNvSpPr>
              <a:spLocks noChangeAspect="1"/>
            </p:cNvSpPr>
            <p:nvPr/>
          </p:nvSpPr>
          <p:spPr>
            <a:xfrm>
              <a:off x="6109572" y="2472292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41" name="Oval 240"/>
            <p:cNvSpPr>
              <a:spLocks noChangeAspect="1"/>
            </p:cNvSpPr>
            <p:nvPr/>
          </p:nvSpPr>
          <p:spPr>
            <a:xfrm>
              <a:off x="5711995" y="2595567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42" name="Oval 241"/>
            <p:cNvSpPr>
              <a:spLocks noChangeAspect="1"/>
            </p:cNvSpPr>
            <p:nvPr/>
          </p:nvSpPr>
          <p:spPr>
            <a:xfrm>
              <a:off x="6507147" y="2349009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43" name="Oval 242"/>
            <p:cNvSpPr>
              <a:spLocks noChangeAspect="1"/>
            </p:cNvSpPr>
            <p:nvPr/>
          </p:nvSpPr>
          <p:spPr>
            <a:xfrm>
              <a:off x="5314416" y="2718851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cxnSp>
          <p:nvCxnSpPr>
            <p:cNvPr id="244" name="Straight Connector 243"/>
            <p:cNvCxnSpPr/>
            <p:nvPr/>
          </p:nvCxnSpPr>
          <p:spPr>
            <a:xfrm flipH="1">
              <a:off x="5216458" y="2199636"/>
              <a:ext cx="1192731" cy="3698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flipH="1">
              <a:off x="4994211" y="1974679"/>
              <a:ext cx="1192731" cy="3698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flipH="1">
              <a:off x="4795420" y="1744369"/>
              <a:ext cx="1192731" cy="3698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flipH="1">
              <a:off x="4542728" y="1529353"/>
              <a:ext cx="1192731" cy="3698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8" name="Oval 247"/>
            <p:cNvSpPr>
              <a:spLocks noChangeAspect="1"/>
            </p:cNvSpPr>
            <p:nvPr/>
          </p:nvSpPr>
          <p:spPr>
            <a:xfrm>
              <a:off x="5652615" y="1447358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49" name="Oval 248"/>
            <p:cNvSpPr>
              <a:spLocks noChangeAspect="1"/>
            </p:cNvSpPr>
            <p:nvPr/>
          </p:nvSpPr>
          <p:spPr>
            <a:xfrm>
              <a:off x="5255038" y="1570642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0" name="Oval 249"/>
            <p:cNvSpPr>
              <a:spLocks noChangeAspect="1"/>
            </p:cNvSpPr>
            <p:nvPr/>
          </p:nvSpPr>
          <p:spPr>
            <a:xfrm>
              <a:off x="4857461" y="1693924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1" name="Oval 250"/>
            <p:cNvSpPr>
              <a:spLocks noChangeAspect="1"/>
            </p:cNvSpPr>
            <p:nvPr/>
          </p:nvSpPr>
          <p:spPr>
            <a:xfrm>
              <a:off x="4459886" y="1817207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2" name="Oval 251"/>
            <p:cNvSpPr>
              <a:spLocks noChangeAspect="1"/>
            </p:cNvSpPr>
            <p:nvPr/>
          </p:nvSpPr>
          <p:spPr>
            <a:xfrm>
              <a:off x="5866250" y="1672772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3" name="Oval 252"/>
            <p:cNvSpPr>
              <a:spLocks noChangeAspect="1"/>
            </p:cNvSpPr>
            <p:nvPr/>
          </p:nvSpPr>
          <p:spPr>
            <a:xfrm>
              <a:off x="6079881" y="1898184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4" name="Oval 253"/>
            <p:cNvSpPr>
              <a:spLocks noChangeAspect="1"/>
            </p:cNvSpPr>
            <p:nvPr/>
          </p:nvSpPr>
          <p:spPr>
            <a:xfrm>
              <a:off x="5468671" y="1796054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5" name="Oval 254"/>
            <p:cNvSpPr>
              <a:spLocks noChangeAspect="1"/>
            </p:cNvSpPr>
            <p:nvPr/>
          </p:nvSpPr>
          <p:spPr>
            <a:xfrm>
              <a:off x="5682305" y="2021468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6" name="Oval 255"/>
            <p:cNvSpPr>
              <a:spLocks noChangeAspect="1"/>
            </p:cNvSpPr>
            <p:nvPr/>
          </p:nvSpPr>
          <p:spPr>
            <a:xfrm>
              <a:off x="5071095" y="1919338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7" name="Oval 256"/>
            <p:cNvSpPr>
              <a:spLocks noChangeAspect="1"/>
            </p:cNvSpPr>
            <p:nvPr/>
          </p:nvSpPr>
          <p:spPr>
            <a:xfrm>
              <a:off x="5284728" y="2144745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8" name="Oval 257"/>
            <p:cNvSpPr>
              <a:spLocks noChangeAspect="1"/>
            </p:cNvSpPr>
            <p:nvPr/>
          </p:nvSpPr>
          <p:spPr>
            <a:xfrm>
              <a:off x="4673518" y="2042620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9" name="Oval 258"/>
            <p:cNvSpPr>
              <a:spLocks noChangeAspect="1"/>
            </p:cNvSpPr>
            <p:nvPr/>
          </p:nvSpPr>
          <p:spPr>
            <a:xfrm>
              <a:off x="4887151" y="2268030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60" name="Oval 259"/>
            <p:cNvSpPr>
              <a:spLocks noChangeAspect="1"/>
            </p:cNvSpPr>
            <p:nvPr/>
          </p:nvSpPr>
          <p:spPr>
            <a:xfrm>
              <a:off x="6293515" y="2123597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61" name="Oval 260"/>
            <p:cNvSpPr>
              <a:spLocks noChangeAspect="1"/>
            </p:cNvSpPr>
            <p:nvPr/>
          </p:nvSpPr>
          <p:spPr>
            <a:xfrm>
              <a:off x="5895937" y="2246877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62" name="Oval 261"/>
            <p:cNvSpPr>
              <a:spLocks noChangeAspect="1"/>
            </p:cNvSpPr>
            <p:nvPr/>
          </p:nvSpPr>
          <p:spPr>
            <a:xfrm>
              <a:off x="5498359" y="2370162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63" name="Oval 262"/>
            <p:cNvSpPr>
              <a:spLocks noChangeAspect="1"/>
            </p:cNvSpPr>
            <p:nvPr/>
          </p:nvSpPr>
          <p:spPr>
            <a:xfrm>
              <a:off x="5100783" y="2493446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cxnSp>
          <p:nvCxnSpPr>
            <p:cNvPr id="264" name="Straight Connector 263"/>
            <p:cNvCxnSpPr>
              <a:stCxn id="274" idx="4"/>
              <a:endCxn id="241" idx="0"/>
            </p:cNvCxnSpPr>
            <p:nvPr/>
          </p:nvCxnSpPr>
          <p:spPr>
            <a:xfrm flipH="1">
              <a:off x="5792101" y="1629598"/>
              <a:ext cx="477679" cy="96596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>
              <a:stCxn id="274" idx="4"/>
              <a:endCxn id="242" idx="0"/>
            </p:cNvCxnSpPr>
            <p:nvPr/>
          </p:nvCxnSpPr>
          <p:spPr>
            <a:xfrm>
              <a:off x="6269780" y="1629598"/>
              <a:ext cx="317473" cy="719411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>
              <a:stCxn id="257" idx="7"/>
              <a:endCxn id="274" idx="4"/>
            </p:cNvCxnSpPr>
            <p:nvPr/>
          </p:nvCxnSpPr>
          <p:spPr>
            <a:xfrm flipV="1">
              <a:off x="5421477" y="1629598"/>
              <a:ext cx="848303" cy="53748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>
              <a:stCxn id="274" idx="4"/>
              <a:endCxn id="260" idx="0"/>
            </p:cNvCxnSpPr>
            <p:nvPr/>
          </p:nvCxnSpPr>
          <p:spPr>
            <a:xfrm>
              <a:off x="6269780" y="1629598"/>
              <a:ext cx="103841" cy="49399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>
              <a:stCxn id="254" idx="0"/>
              <a:endCxn id="272" idx="4"/>
            </p:cNvCxnSpPr>
            <p:nvPr/>
          </p:nvCxnSpPr>
          <p:spPr>
            <a:xfrm flipH="1" flipV="1">
              <a:off x="5394522" y="1219340"/>
              <a:ext cx="154255" cy="57671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>
              <a:stCxn id="250" idx="7"/>
              <a:endCxn id="272" idx="4"/>
            </p:cNvCxnSpPr>
            <p:nvPr/>
          </p:nvCxnSpPr>
          <p:spPr>
            <a:xfrm flipV="1">
              <a:off x="4994210" y="1219340"/>
              <a:ext cx="400312" cy="496923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>
              <a:stCxn id="259" idx="0"/>
              <a:endCxn id="272" idx="4"/>
            </p:cNvCxnSpPr>
            <p:nvPr/>
          </p:nvCxnSpPr>
          <p:spPr>
            <a:xfrm flipV="1">
              <a:off x="4967257" y="1219340"/>
              <a:ext cx="427265" cy="104869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>
              <a:stCxn id="248" idx="1"/>
              <a:endCxn id="272" idx="4"/>
            </p:cNvCxnSpPr>
            <p:nvPr/>
          </p:nvCxnSpPr>
          <p:spPr>
            <a:xfrm flipH="1" flipV="1">
              <a:off x="5394522" y="1219340"/>
              <a:ext cx="281555" cy="25035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2" name="Oval 271"/>
            <p:cNvSpPr>
              <a:spLocks noChangeAspect="1"/>
            </p:cNvSpPr>
            <p:nvPr/>
          </p:nvSpPr>
          <p:spPr>
            <a:xfrm>
              <a:off x="5314416" y="1066800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cxnSp>
          <p:nvCxnSpPr>
            <p:cNvPr id="273" name="Straight Connector 272"/>
            <p:cNvCxnSpPr/>
            <p:nvPr/>
          </p:nvCxnSpPr>
          <p:spPr>
            <a:xfrm flipH="1" flipV="1">
              <a:off x="5466848" y="1150830"/>
              <a:ext cx="768105" cy="38143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4" name="Oval 273"/>
            <p:cNvSpPr>
              <a:spLocks noChangeAspect="1"/>
            </p:cNvSpPr>
            <p:nvPr/>
          </p:nvSpPr>
          <p:spPr>
            <a:xfrm>
              <a:off x="6189674" y="1477058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</p:grpSp>
      <p:sp>
        <p:nvSpPr>
          <p:cNvPr id="275" name="Right Arrow 274"/>
          <p:cNvSpPr/>
          <p:nvPr/>
        </p:nvSpPr>
        <p:spPr>
          <a:xfrm>
            <a:off x="3757092" y="1680150"/>
            <a:ext cx="456947" cy="323536"/>
          </a:xfrm>
          <a:prstGeom prst="rightArrow">
            <a:avLst/>
          </a:prstGeom>
          <a:gradFill>
            <a:gsLst>
              <a:gs pos="0">
                <a:srgbClr val="008000"/>
              </a:gs>
              <a:gs pos="100000">
                <a:srgbClr val="92E874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/>
          </a:p>
        </p:txBody>
      </p:sp>
      <p:grpSp>
        <p:nvGrpSpPr>
          <p:cNvPr id="6" name="Group 81"/>
          <p:cNvGrpSpPr/>
          <p:nvPr/>
        </p:nvGrpSpPr>
        <p:grpSpPr>
          <a:xfrm>
            <a:off x="1524000" y="2640556"/>
            <a:ext cx="3061491" cy="484557"/>
            <a:chOff x="1524000" y="2640556"/>
            <a:chExt cx="3061491" cy="484557"/>
          </a:xfrm>
        </p:grpSpPr>
        <p:sp>
          <p:nvSpPr>
            <p:cNvPr id="215" name="Right Arrow 214"/>
            <p:cNvSpPr/>
            <p:nvPr/>
          </p:nvSpPr>
          <p:spPr>
            <a:xfrm rot="5400000">
              <a:off x="4197857" y="2689763"/>
              <a:ext cx="436842" cy="338427"/>
            </a:xfrm>
            <a:prstGeom prst="rightArrow">
              <a:avLst/>
            </a:prstGeom>
            <a:gradFill>
              <a:gsLst>
                <a:gs pos="0">
                  <a:srgbClr val="008000"/>
                </a:gs>
                <a:gs pos="100000">
                  <a:srgbClr val="92E874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/>
            </a:p>
          </p:txBody>
        </p:sp>
        <p:pic>
          <p:nvPicPr>
            <p:cNvPr id="221" name="Picture 220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2898250"/>
              <a:ext cx="2303828" cy="226863"/>
            </a:xfrm>
            <a:prstGeom prst="rect">
              <a:avLst/>
            </a:prstGeom>
          </p:spPr>
        </p:pic>
      </p:grpSp>
      <p:grpSp>
        <p:nvGrpSpPr>
          <p:cNvPr id="7" name="Group 78"/>
          <p:cNvGrpSpPr/>
          <p:nvPr/>
        </p:nvGrpSpPr>
        <p:grpSpPr>
          <a:xfrm>
            <a:off x="304800" y="5347857"/>
            <a:ext cx="2819400" cy="1433943"/>
            <a:chOff x="304800" y="5347857"/>
            <a:chExt cx="2819400" cy="1433943"/>
          </a:xfrm>
        </p:grpSpPr>
        <p:pic>
          <p:nvPicPr>
            <p:cNvPr id="219" name="Picture 218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4625" y="5347857"/>
              <a:ext cx="1463375" cy="170147"/>
            </a:xfrm>
            <a:prstGeom prst="rect">
              <a:avLst/>
            </a:prstGeom>
          </p:spPr>
        </p:pic>
        <p:pic>
          <p:nvPicPr>
            <p:cNvPr id="220" name="Picture 219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6049387"/>
              <a:ext cx="978879" cy="170147"/>
            </a:xfrm>
            <a:prstGeom prst="rect">
              <a:avLst/>
            </a:prstGeom>
          </p:spPr>
        </p:pic>
        <p:sp>
          <p:nvSpPr>
            <p:cNvPr id="228" name="Frame 227"/>
            <p:cNvSpPr>
              <a:spLocks/>
            </p:cNvSpPr>
            <p:nvPr/>
          </p:nvSpPr>
          <p:spPr>
            <a:xfrm>
              <a:off x="1447800" y="5561715"/>
              <a:ext cx="1676400" cy="1220085"/>
            </a:xfrm>
            <a:prstGeom prst="frame">
              <a:avLst>
                <a:gd name="adj1" fmla="val 16760"/>
              </a:avLst>
            </a:prstGeom>
            <a:solidFill>
              <a:srgbClr val="FF0000"/>
            </a:solidFill>
            <a:ln w="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29" name="Picture 228" descr="fig1_sol1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608320"/>
            <a:ext cx="1529886" cy="1097280"/>
          </a:xfrm>
          <a:prstGeom prst="rect">
            <a:avLst/>
          </a:prstGeom>
        </p:spPr>
      </p:pic>
      <p:pic>
        <p:nvPicPr>
          <p:cNvPr id="230" name="Picture 229" descr="fig1_sol1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5608320"/>
            <a:ext cx="1529886" cy="1097280"/>
          </a:xfrm>
          <a:prstGeom prst="rect">
            <a:avLst/>
          </a:prstGeom>
        </p:spPr>
      </p:pic>
      <p:pic>
        <p:nvPicPr>
          <p:cNvPr id="231" name="Picture 230" descr="fig1_sol 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5608320"/>
            <a:ext cx="1529886" cy="1097280"/>
          </a:xfrm>
          <a:prstGeom prst="rect">
            <a:avLst/>
          </a:prstGeom>
        </p:spPr>
      </p:pic>
      <p:grpSp>
        <p:nvGrpSpPr>
          <p:cNvPr id="8" name="Group 82"/>
          <p:cNvGrpSpPr/>
          <p:nvPr/>
        </p:nvGrpSpPr>
        <p:grpSpPr>
          <a:xfrm>
            <a:off x="1761378" y="4287558"/>
            <a:ext cx="3267822" cy="1304629"/>
            <a:chOff x="1761378" y="4287558"/>
            <a:chExt cx="3267822" cy="1304629"/>
          </a:xfrm>
        </p:grpSpPr>
        <p:pic>
          <p:nvPicPr>
            <p:cNvPr id="217" name="Picture 216" descr="latex-image-1.pd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1378" y="4770077"/>
              <a:ext cx="968992" cy="170147"/>
            </a:xfrm>
            <a:prstGeom prst="rect">
              <a:avLst/>
            </a:prstGeom>
          </p:spPr>
        </p:pic>
        <p:grpSp>
          <p:nvGrpSpPr>
            <p:cNvPr id="9" name="Group 221"/>
            <p:cNvGrpSpPr>
              <a:grpSpLocks noChangeAspect="1"/>
            </p:cNvGrpSpPr>
            <p:nvPr/>
          </p:nvGrpSpPr>
          <p:grpSpPr>
            <a:xfrm>
              <a:off x="3789801" y="4724400"/>
              <a:ext cx="1239399" cy="365760"/>
              <a:chOff x="2197151" y="4265185"/>
              <a:chExt cx="2434248" cy="751436"/>
            </a:xfrm>
          </p:grpSpPr>
          <p:sp>
            <p:nvSpPr>
              <p:cNvPr id="279" name="Rectangle 278"/>
              <p:cNvSpPr/>
              <p:nvPr/>
            </p:nvSpPr>
            <p:spPr>
              <a:xfrm>
                <a:off x="2197151" y="4265185"/>
                <a:ext cx="2434248" cy="751436"/>
              </a:xfrm>
              <a:prstGeom prst="rect">
                <a:avLst/>
              </a:prstGeom>
              <a:ln w="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80" name="Picture 279" descr="latex-image-1.pdf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67595" y="4411481"/>
                <a:ext cx="1693358" cy="458844"/>
              </a:xfrm>
              <a:prstGeom prst="rect">
                <a:avLst/>
              </a:prstGeom>
            </p:spPr>
          </p:pic>
        </p:grpSp>
        <p:sp>
          <p:nvSpPr>
            <p:cNvPr id="232" name="Right Arrow 231"/>
            <p:cNvSpPr/>
            <p:nvPr/>
          </p:nvSpPr>
          <p:spPr>
            <a:xfrm rot="5400000">
              <a:off x="4197857" y="4336765"/>
              <a:ext cx="436842" cy="338427"/>
            </a:xfrm>
            <a:prstGeom prst="rightArrow">
              <a:avLst/>
            </a:prstGeom>
            <a:gradFill>
              <a:gsLst>
                <a:gs pos="0">
                  <a:srgbClr val="008000"/>
                </a:gs>
                <a:gs pos="100000">
                  <a:srgbClr val="92E874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/>
            </a:p>
          </p:txBody>
        </p:sp>
        <p:sp>
          <p:nvSpPr>
            <p:cNvPr id="233" name="Right Arrow 232"/>
            <p:cNvSpPr/>
            <p:nvPr/>
          </p:nvSpPr>
          <p:spPr>
            <a:xfrm rot="5400000">
              <a:off x="4197857" y="5204552"/>
              <a:ext cx="436842" cy="338427"/>
            </a:xfrm>
            <a:prstGeom prst="rightArrow">
              <a:avLst/>
            </a:prstGeom>
            <a:gradFill>
              <a:gsLst>
                <a:gs pos="0">
                  <a:srgbClr val="008000"/>
                </a:gs>
                <a:gs pos="100000">
                  <a:srgbClr val="92E874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6" name="Picture 275" descr="fig1_sol 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5599573"/>
            <a:ext cx="1529886" cy="1097280"/>
          </a:xfrm>
          <a:prstGeom prst="rect">
            <a:avLst/>
          </a:prstGeom>
        </p:spPr>
      </p:pic>
      <p:sp>
        <p:nvSpPr>
          <p:cNvPr id="77" name="Title 7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Result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472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3.7037E-7 L 0.35001 0.35556 " pathEditMode="relative" ptsTypes="AA">
                                      <p:cBhvr>
                                        <p:cTn id="29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81481E-6 L 0.34723 0.35672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00" y="178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81481E-6 L -0.17465 0.36019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00" y="180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3.7037E-7 L -0.52499 0.35556 " pathEditMode="relative" ptsTypes="AA">
                                      <p:cBhvr>
                                        <p:cTn id="35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Brief History of AI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“We propose that a 2 month, 10 man study of artificial intelligence be carried out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during the summer of 1956 at Dartmouth College in Hanover, New Hampshire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.”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… [Our]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conjecture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is that </a:t>
            </a:r>
            <a:br>
              <a:rPr lang="en-US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every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aspect of learning or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intelligence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can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be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so precisely described that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machine can be made to simulate it. 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An attempt will be made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… </a:t>
            </a:r>
            <a:br>
              <a:rPr lang="en-US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to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make machines use language,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form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abstractions and concepts,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solve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kinds of problems now reserved for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humans.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/>
          </a:p>
          <a:p>
            <a:r>
              <a:rPr lang="en-US" dirty="0"/>
              <a:t>We think that a significant advance can be made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one or more of these problems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if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 carefully selected group of scientists work on it together</a:t>
            </a:r>
            <a:r>
              <a:rPr lang="en-US" dirty="0"/>
              <a:t> for a summer.”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55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Predictions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grpSp>
        <p:nvGrpSpPr>
          <p:cNvPr id="74" name="Group 123"/>
          <p:cNvGrpSpPr/>
          <p:nvPr/>
        </p:nvGrpSpPr>
        <p:grpSpPr>
          <a:xfrm>
            <a:off x="304800" y="4648200"/>
            <a:ext cx="2137092" cy="1524000"/>
            <a:chOff x="855286" y="4036060"/>
            <a:chExt cx="2404229" cy="2364740"/>
          </a:xfrm>
        </p:grpSpPr>
        <p:sp>
          <p:nvSpPr>
            <p:cNvPr id="75" name="AutoShape 3"/>
            <p:cNvSpPr>
              <a:spLocks/>
            </p:cNvSpPr>
            <p:nvPr/>
          </p:nvSpPr>
          <p:spPr bwMode="auto">
            <a:xfrm>
              <a:off x="855286" y="4036060"/>
              <a:ext cx="2404229" cy="2364740"/>
            </a:xfrm>
            <a:prstGeom prst="roundRect">
              <a:avLst>
                <a:gd name="adj" fmla="val 5639"/>
              </a:avLst>
            </a:prstGeom>
            <a:solidFill>
              <a:srgbClr val="0080FF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Rectangle 4"/>
            <p:cNvSpPr>
              <a:spLocks/>
            </p:cNvSpPr>
            <p:nvPr/>
          </p:nvSpPr>
          <p:spPr bwMode="auto">
            <a:xfrm>
              <a:off x="1015147" y="4908162"/>
              <a:ext cx="2154714" cy="1146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square" lIns="0" tIns="0" rIns="0" bIns="0" anchor="ctr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Porway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&amp; Zhu, 2011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lang="en-US" sz="1600" kern="0" dirty="0" smtClean="0">
                  <a:solidFill>
                    <a:srgbClr val="FFFFFF"/>
                  </a:solidFill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TU &amp; Zhu, 2002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Rich</a:t>
              </a:r>
              <a:r>
                <a:rPr kumimoji="0" lang="en-US" sz="16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History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1" charset="0"/>
                <a:ea typeface="Helvetica" pitchFamily="1" charset="0"/>
                <a:cs typeface="Helvetica" pitchFamily="1" charset="0"/>
                <a:sym typeface="Helvetica" pitchFamily="1" charset="0"/>
              </a:endParaRPr>
            </a:p>
          </p:txBody>
        </p:sp>
        <p:sp>
          <p:nvSpPr>
            <p:cNvPr id="77" name="Rectangle 5"/>
            <p:cNvSpPr>
              <a:spLocks/>
            </p:cNvSpPr>
            <p:nvPr/>
          </p:nvSpPr>
          <p:spPr bwMode="auto">
            <a:xfrm>
              <a:off x="1556996" y="4154297"/>
              <a:ext cx="1082619" cy="42981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1" charset="0"/>
                  <a:ea typeface="Arial" pitchFamily="1" charset="0"/>
                  <a:cs typeface="Arial" pitchFamily="1" charset="0"/>
                  <a:sym typeface="Arial" pitchFamily="1" charset="0"/>
                </a:rPr>
                <a:t>Sampling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1" charset="0"/>
                <a:ea typeface="Arial" pitchFamily="1" charset="0"/>
                <a:cs typeface="Arial" pitchFamily="1" charset="0"/>
                <a:sym typeface="Arial" pitchFamily="1" charset="0"/>
              </a:endParaRPr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4552764" y="30829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628964" y="30829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638364" y="30829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205554" y="30829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05164" y="30829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129354" y="30829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281754" y="30829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714564" y="30829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790764" y="30829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595954" y="30829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238564" y="30829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757754" y="30829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672154" y="30829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343400"/>
            <a:ext cx="880110" cy="1005840"/>
          </a:xfrm>
          <a:prstGeom prst="rect">
            <a:avLst/>
          </a:prstGeom>
        </p:spPr>
      </p:pic>
      <p:grpSp>
        <p:nvGrpSpPr>
          <p:cNvPr id="82" name="Group 81"/>
          <p:cNvGrpSpPr/>
          <p:nvPr/>
        </p:nvGrpSpPr>
        <p:grpSpPr>
          <a:xfrm>
            <a:off x="2247900" y="1798320"/>
            <a:ext cx="4311650" cy="2087880"/>
            <a:chOff x="2247900" y="1798320"/>
            <a:chExt cx="4311650" cy="2087880"/>
          </a:xfrm>
        </p:grpSpPr>
        <p:pic>
          <p:nvPicPr>
            <p:cNvPr id="53" name="Picture 52" descr="1403901471_d5e034b46b_se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9150" y="3478787"/>
              <a:ext cx="296334" cy="174984"/>
            </a:xfrm>
            <a:prstGeom prst="rect">
              <a:avLst/>
            </a:prstGeom>
          </p:spPr>
        </p:pic>
        <p:sp>
          <p:nvSpPr>
            <p:cNvPr id="54" name="Line 1"/>
            <p:cNvSpPr>
              <a:spLocks noChangeShapeType="1"/>
            </p:cNvSpPr>
            <p:nvPr/>
          </p:nvSpPr>
          <p:spPr bwMode="auto">
            <a:xfrm flipH="1" flipV="1">
              <a:off x="2749266" y="3385244"/>
              <a:ext cx="3454684" cy="684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Line 2"/>
            <p:cNvSpPr>
              <a:spLocks noChangeShapeType="1"/>
            </p:cNvSpPr>
            <p:nvPr/>
          </p:nvSpPr>
          <p:spPr bwMode="auto">
            <a:xfrm flipH="1">
              <a:off x="2749266" y="1831538"/>
              <a:ext cx="284" cy="155370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"/>
            <p:cNvSpPr>
              <a:spLocks/>
            </p:cNvSpPr>
            <p:nvPr/>
          </p:nvSpPr>
          <p:spPr bwMode="auto">
            <a:xfrm>
              <a:off x="2906594" y="1885610"/>
              <a:ext cx="3421893" cy="1315175"/>
            </a:xfrm>
            <a:custGeom>
              <a:avLst/>
              <a:gdLst/>
              <a:ahLst/>
              <a:cxnLst>
                <a:cxn ang="0">
                  <a:pos x="0" y="15117"/>
                </a:cxn>
                <a:cxn ang="0">
                  <a:pos x="1837" y="13410"/>
                </a:cxn>
                <a:cxn ang="0">
                  <a:pos x="4022" y="15117"/>
                </a:cxn>
                <a:cxn ang="0">
                  <a:pos x="7001" y="8065"/>
                </a:cxn>
                <a:cxn ang="0">
                  <a:pos x="10229" y="14078"/>
                </a:cxn>
                <a:cxn ang="0">
                  <a:pos x="12116" y="717"/>
                </a:cxn>
                <a:cxn ang="0">
                  <a:pos x="13308" y="11777"/>
                </a:cxn>
                <a:cxn ang="0">
                  <a:pos x="15393" y="4503"/>
                </a:cxn>
                <a:cxn ang="0">
                  <a:pos x="19912" y="13410"/>
                </a:cxn>
                <a:cxn ang="0">
                  <a:pos x="21600" y="11777"/>
                </a:cxn>
              </a:cxnLst>
              <a:rect l="0" t="0" r="r" b="b"/>
              <a:pathLst>
                <a:path w="21600" h="15283">
                  <a:moveTo>
                    <a:pt x="0" y="15117"/>
                  </a:moveTo>
                  <a:cubicBezTo>
                    <a:pt x="0" y="15117"/>
                    <a:pt x="298" y="12148"/>
                    <a:pt x="1837" y="13410"/>
                  </a:cubicBezTo>
                  <a:cubicBezTo>
                    <a:pt x="3831" y="15045"/>
                    <a:pt x="3228" y="14820"/>
                    <a:pt x="4022" y="15117"/>
                  </a:cubicBezTo>
                  <a:cubicBezTo>
                    <a:pt x="5062" y="15506"/>
                    <a:pt x="5792" y="-771"/>
                    <a:pt x="7001" y="8065"/>
                  </a:cubicBezTo>
                  <a:cubicBezTo>
                    <a:pt x="7448" y="11331"/>
                    <a:pt x="9881" y="18012"/>
                    <a:pt x="10229" y="14078"/>
                  </a:cubicBezTo>
                  <a:cubicBezTo>
                    <a:pt x="10577" y="10144"/>
                    <a:pt x="11123" y="-3217"/>
                    <a:pt x="12116" y="717"/>
                  </a:cubicBezTo>
                  <a:cubicBezTo>
                    <a:pt x="13109" y="4651"/>
                    <a:pt x="12414" y="18383"/>
                    <a:pt x="13308" y="11777"/>
                  </a:cubicBezTo>
                  <a:cubicBezTo>
                    <a:pt x="14201" y="5171"/>
                    <a:pt x="14698" y="1905"/>
                    <a:pt x="15393" y="4503"/>
                  </a:cubicBezTo>
                  <a:cubicBezTo>
                    <a:pt x="16088" y="7101"/>
                    <a:pt x="15820" y="15041"/>
                    <a:pt x="19912" y="13410"/>
                  </a:cubicBezTo>
                  <a:cubicBezTo>
                    <a:pt x="20657" y="13113"/>
                    <a:pt x="21600" y="11777"/>
                    <a:pt x="21600" y="11777"/>
                  </a:cubicBez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2800350" y="3478787"/>
              <a:ext cx="298704" cy="17686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0" name="Rectangle 59"/>
            <p:cNvSpPr/>
            <p:nvPr/>
          </p:nvSpPr>
          <p:spPr bwMode="auto">
            <a:xfrm>
              <a:off x="5848350" y="3478787"/>
              <a:ext cx="298704" cy="17686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6000750" y="2698511"/>
              <a:ext cx="558800" cy="43348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2" name="Rectangle 61"/>
            <p:cNvSpPr/>
            <p:nvPr/>
          </p:nvSpPr>
          <p:spPr bwMode="auto">
            <a:xfrm>
              <a:off x="5187950" y="3478787"/>
              <a:ext cx="298704" cy="17686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3" name="Oval 62"/>
            <p:cNvSpPr/>
            <p:nvPr/>
          </p:nvSpPr>
          <p:spPr bwMode="auto">
            <a:xfrm>
              <a:off x="5289550" y="3491430"/>
              <a:ext cx="76200" cy="160751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64" name="Picture 63" descr="1403901471_d5e034b46b_se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65550" y="3478787"/>
              <a:ext cx="296334" cy="174984"/>
            </a:xfrm>
            <a:prstGeom prst="rect">
              <a:avLst/>
            </a:prstGeom>
          </p:spPr>
        </p:pic>
        <p:sp>
          <p:nvSpPr>
            <p:cNvPr id="65" name="Rectangle 64"/>
            <p:cNvSpPr/>
            <p:nvPr/>
          </p:nvSpPr>
          <p:spPr bwMode="auto">
            <a:xfrm>
              <a:off x="3816350" y="3570015"/>
              <a:ext cx="152400" cy="78028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66" name="Group 100"/>
            <p:cNvGrpSpPr/>
            <p:nvPr/>
          </p:nvGrpSpPr>
          <p:grpSpPr>
            <a:xfrm>
              <a:off x="3359150" y="3478787"/>
              <a:ext cx="304800" cy="178813"/>
              <a:chOff x="3276600" y="5181600"/>
              <a:chExt cx="457200" cy="314325"/>
            </a:xfrm>
          </p:grpSpPr>
          <p:sp>
            <p:nvSpPr>
              <p:cNvPr id="69" name="Rectangle 68"/>
              <p:cNvSpPr/>
              <p:nvPr/>
            </p:nvSpPr>
            <p:spPr bwMode="auto">
              <a:xfrm>
                <a:off x="3276600" y="5181600"/>
                <a:ext cx="448056" cy="310896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 bwMode="auto">
              <a:xfrm>
                <a:off x="3276600" y="5181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 bwMode="auto">
              <a:xfrm>
                <a:off x="3429000" y="5343525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 bwMode="auto">
              <a:xfrm>
                <a:off x="3581400" y="5181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sp>
          <p:nvSpPr>
            <p:cNvPr id="67" name="Line 4"/>
            <p:cNvSpPr>
              <a:spLocks noChangeShapeType="1"/>
            </p:cNvSpPr>
            <p:nvPr/>
          </p:nvSpPr>
          <p:spPr bwMode="auto">
            <a:xfrm flipH="1">
              <a:off x="4763069" y="1877625"/>
              <a:ext cx="7866" cy="1514008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Oval 6"/>
            <p:cNvSpPr>
              <a:spLocks/>
            </p:cNvSpPr>
            <p:nvPr/>
          </p:nvSpPr>
          <p:spPr bwMode="auto">
            <a:xfrm rot="10800000" flipH="1">
              <a:off x="4716780" y="1798320"/>
              <a:ext cx="106680" cy="106680"/>
            </a:xfrm>
            <a:prstGeom prst="ellipse">
              <a:avLst/>
            </a:prstGeom>
            <a:solidFill>
              <a:srgbClr val="FF0000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33900" y="3733800"/>
              <a:ext cx="495300" cy="1524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47900" y="2374900"/>
              <a:ext cx="419100" cy="215900"/>
            </a:xfrm>
            <a:prstGeom prst="rect">
              <a:avLst/>
            </a:prstGeom>
          </p:spPr>
        </p:pic>
        <p:pic>
          <p:nvPicPr>
            <p:cNvPr id="45" name="Picture 44" descr="latex-image-1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01740" y="3333750"/>
              <a:ext cx="99060" cy="114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6215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75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25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47" grpId="0"/>
      <p:bldP spid="48" grpId="0"/>
      <p:bldP spid="49" grpId="0"/>
      <p:bldP spid="50" grpId="0"/>
      <p:bldP spid="51" grpId="0"/>
      <p:bldP spid="52" grpId="0"/>
      <p:bldP spid="68" grpId="0"/>
      <p:bldP spid="73" grpId="0"/>
      <p:bldP spid="78" grpId="0"/>
      <p:bldP spid="79" grpId="0"/>
      <p:bldP spid="80" grpId="0"/>
      <p:bldP spid="8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Predictions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grpSp>
        <p:nvGrpSpPr>
          <p:cNvPr id="6" name="Group 123"/>
          <p:cNvGrpSpPr/>
          <p:nvPr/>
        </p:nvGrpSpPr>
        <p:grpSpPr>
          <a:xfrm>
            <a:off x="3429000" y="4648200"/>
            <a:ext cx="2137092" cy="1524000"/>
            <a:chOff x="855286" y="4036060"/>
            <a:chExt cx="2404229" cy="2364740"/>
          </a:xfrm>
        </p:grpSpPr>
        <p:sp>
          <p:nvSpPr>
            <p:cNvPr id="119" name="AutoShape 3"/>
            <p:cNvSpPr>
              <a:spLocks/>
            </p:cNvSpPr>
            <p:nvPr/>
          </p:nvSpPr>
          <p:spPr bwMode="auto">
            <a:xfrm>
              <a:off x="855286" y="4036060"/>
              <a:ext cx="2404229" cy="2364740"/>
            </a:xfrm>
            <a:prstGeom prst="roundRect">
              <a:avLst>
                <a:gd name="adj" fmla="val 5639"/>
              </a:avLst>
            </a:prstGeom>
            <a:solidFill>
              <a:srgbClr val="0080FF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Rectangle 4"/>
            <p:cNvSpPr>
              <a:spLocks/>
            </p:cNvSpPr>
            <p:nvPr/>
          </p:nvSpPr>
          <p:spPr bwMode="auto">
            <a:xfrm>
              <a:off x="1015147" y="5111910"/>
              <a:ext cx="2154714" cy="738665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square" lIns="0" tIns="0" rIns="0" bIns="0" anchor="ctr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Flerova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et al., 2011</a:t>
              </a:r>
              <a:endPara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1" charset="0"/>
                <a:ea typeface="Helvetica" pitchFamily="1" charset="0"/>
                <a:cs typeface="Helvetica" pitchFamily="1" charset="0"/>
                <a:sym typeface="Helvetica" pitchFamily="1" charset="0"/>
              </a:endParaRP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Fromer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et al., 2009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Yanover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et al., 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2003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1" charset="0"/>
                <a:ea typeface="Helvetica" pitchFamily="1" charset="0"/>
                <a:cs typeface="Helvetica" pitchFamily="1" charset="0"/>
                <a:sym typeface="Helvetica" pitchFamily="1" charset="0"/>
              </a:endParaRPr>
            </a:p>
          </p:txBody>
        </p:sp>
        <p:sp>
          <p:nvSpPr>
            <p:cNvPr id="122" name="Rectangle 5"/>
            <p:cNvSpPr>
              <a:spLocks/>
            </p:cNvSpPr>
            <p:nvPr/>
          </p:nvSpPr>
          <p:spPr bwMode="auto">
            <a:xfrm>
              <a:off x="1369648" y="4154297"/>
              <a:ext cx="1457313" cy="42981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1" charset="0"/>
                  <a:ea typeface="Arial" pitchFamily="1" charset="0"/>
                  <a:cs typeface="Arial" pitchFamily="1" charset="0"/>
                  <a:sym typeface="Arial" pitchFamily="1" charset="0"/>
                </a:rPr>
                <a:t>M-Best 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1" charset="0"/>
                  <a:ea typeface="Arial" pitchFamily="1" charset="0"/>
                  <a:cs typeface="Arial" pitchFamily="1" charset="0"/>
                  <a:sym typeface="Arial" pitchFamily="1" charset="0"/>
                </a:rPr>
                <a:t>MAP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1" charset="0"/>
                <a:ea typeface="Arial" pitchFamily="1" charset="0"/>
                <a:cs typeface="Arial" pitchFamily="1" charset="0"/>
                <a:sym typeface="Arial" pitchFamily="1" charset="0"/>
              </a:endParaRPr>
            </a:p>
          </p:txBody>
        </p:sp>
      </p:grpSp>
      <p:grpSp>
        <p:nvGrpSpPr>
          <p:cNvPr id="7" name="Group 128"/>
          <p:cNvGrpSpPr/>
          <p:nvPr/>
        </p:nvGrpSpPr>
        <p:grpSpPr>
          <a:xfrm>
            <a:off x="6171764" y="4191000"/>
            <a:ext cx="3048436" cy="1981200"/>
            <a:chOff x="5524064" y="4165600"/>
            <a:chExt cx="3048436" cy="1981200"/>
          </a:xfrm>
        </p:grpSpPr>
        <p:grpSp>
          <p:nvGrpSpPr>
            <p:cNvPr id="8" name="Group 11"/>
            <p:cNvGrpSpPr>
              <a:grpSpLocks/>
            </p:cNvGrpSpPr>
            <p:nvPr/>
          </p:nvGrpSpPr>
          <p:grpSpPr bwMode="auto">
            <a:xfrm>
              <a:off x="5524064" y="4470352"/>
              <a:ext cx="2806991" cy="1676448"/>
              <a:chOff x="579" y="230"/>
              <a:chExt cx="2846" cy="1898"/>
            </a:xfrm>
          </p:grpSpPr>
          <p:sp>
            <p:nvSpPr>
              <p:cNvPr id="126" name="AutoShape 9"/>
              <p:cNvSpPr>
                <a:spLocks/>
              </p:cNvSpPr>
              <p:nvPr/>
            </p:nvSpPr>
            <p:spPr bwMode="auto">
              <a:xfrm>
                <a:off x="579" y="230"/>
                <a:ext cx="2846" cy="1898"/>
              </a:xfrm>
              <a:custGeom>
                <a:avLst/>
                <a:gdLst>
                  <a:gd name="T0" fmla="*/ 10800 w 21600"/>
                  <a:gd name="T1" fmla="*/ 10800 h 21600"/>
                </a:gdLst>
                <a:ahLst/>
                <a:cxnLst>
                  <a:cxn ang="0">
                    <a:pos x="T0" y="T1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lnTo>
                      <a:pt x="12204" y="1933"/>
                    </a:lnTo>
                    <a:lnTo>
                      <a:pt x="14137" y="529"/>
                    </a:lnTo>
                    <a:lnTo>
                      <a:pt x="14876" y="2801"/>
                    </a:lnTo>
                    <a:lnTo>
                      <a:pt x="17148" y="2063"/>
                    </a:lnTo>
                    <a:lnTo>
                      <a:pt x="17148" y="4452"/>
                    </a:lnTo>
                    <a:lnTo>
                      <a:pt x="19537" y="4452"/>
                    </a:lnTo>
                    <a:lnTo>
                      <a:pt x="18799" y="6724"/>
                    </a:lnTo>
                    <a:lnTo>
                      <a:pt x="21071" y="7463"/>
                    </a:lnTo>
                    <a:lnTo>
                      <a:pt x="19667" y="9396"/>
                    </a:lnTo>
                    <a:lnTo>
                      <a:pt x="21600" y="10800"/>
                    </a:lnTo>
                    <a:lnTo>
                      <a:pt x="19667" y="12204"/>
                    </a:lnTo>
                    <a:lnTo>
                      <a:pt x="21071" y="14137"/>
                    </a:lnTo>
                    <a:lnTo>
                      <a:pt x="18799" y="14876"/>
                    </a:lnTo>
                    <a:lnTo>
                      <a:pt x="19537" y="17148"/>
                    </a:lnTo>
                    <a:lnTo>
                      <a:pt x="17148" y="17148"/>
                    </a:lnTo>
                    <a:lnTo>
                      <a:pt x="17148" y="19537"/>
                    </a:lnTo>
                    <a:lnTo>
                      <a:pt x="14876" y="18799"/>
                    </a:lnTo>
                    <a:lnTo>
                      <a:pt x="14137" y="21071"/>
                    </a:lnTo>
                    <a:lnTo>
                      <a:pt x="12204" y="19667"/>
                    </a:lnTo>
                    <a:lnTo>
                      <a:pt x="10800" y="21600"/>
                    </a:lnTo>
                    <a:lnTo>
                      <a:pt x="9396" y="19667"/>
                    </a:lnTo>
                    <a:lnTo>
                      <a:pt x="7463" y="21071"/>
                    </a:lnTo>
                    <a:lnTo>
                      <a:pt x="6724" y="18799"/>
                    </a:lnTo>
                    <a:lnTo>
                      <a:pt x="4452" y="19537"/>
                    </a:lnTo>
                    <a:lnTo>
                      <a:pt x="4452" y="17148"/>
                    </a:lnTo>
                    <a:lnTo>
                      <a:pt x="2063" y="17148"/>
                    </a:lnTo>
                    <a:lnTo>
                      <a:pt x="2801" y="14876"/>
                    </a:lnTo>
                    <a:lnTo>
                      <a:pt x="529" y="14137"/>
                    </a:lnTo>
                    <a:lnTo>
                      <a:pt x="1933" y="12204"/>
                    </a:lnTo>
                    <a:lnTo>
                      <a:pt x="0" y="10800"/>
                    </a:lnTo>
                    <a:lnTo>
                      <a:pt x="1933" y="9396"/>
                    </a:lnTo>
                    <a:lnTo>
                      <a:pt x="529" y="7463"/>
                    </a:lnTo>
                    <a:lnTo>
                      <a:pt x="2801" y="6724"/>
                    </a:lnTo>
                    <a:lnTo>
                      <a:pt x="2063" y="4452"/>
                    </a:lnTo>
                    <a:lnTo>
                      <a:pt x="4452" y="4452"/>
                    </a:lnTo>
                    <a:lnTo>
                      <a:pt x="4452" y="2063"/>
                    </a:lnTo>
                    <a:lnTo>
                      <a:pt x="6724" y="2801"/>
                    </a:lnTo>
                    <a:lnTo>
                      <a:pt x="7463" y="529"/>
                    </a:lnTo>
                    <a:lnTo>
                      <a:pt x="9396" y="1933"/>
                    </a:lnTo>
                    <a:lnTo>
                      <a:pt x="10800" y="0"/>
                    </a:ln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FFFF66"/>
              </a:solidFill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Rectangle 10"/>
              <p:cNvSpPr>
                <a:spLocks/>
              </p:cNvSpPr>
              <p:nvPr/>
            </p:nvSpPr>
            <p:spPr bwMode="auto">
              <a:xfrm>
                <a:off x="1119" y="661"/>
                <a:ext cx="1922" cy="871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squar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dirty="0" smtClean="0">
                    <a:solidFill>
                      <a:schemeClr val="tx1"/>
                    </a:solidFill>
                    <a:latin typeface="Arial" pitchFamily="1" charset="0"/>
                    <a:ea typeface="Arial" pitchFamily="1" charset="0"/>
                    <a:cs typeface="Arial" pitchFamily="1" charset="0"/>
                    <a:sym typeface="Arial" pitchFamily="1" charset="0"/>
                  </a:rPr>
                  <a:t>Ideally: </a:t>
                </a:r>
                <a:endParaRPr lang="en-US" sz="2000" dirty="0">
                  <a:solidFill>
                    <a:schemeClr val="tx1"/>
                  </a:solidFill>
                  <a:latin typeface="Arial" pitchFamily="1" charset="0"/>
                  <a:ea typeface="Arial" pitchFamily="1" charset="0"/>
                  <a:cs typeface="Arial" pitchFamily="1" charset="0"/>
                  <a:sym typeface="Arial" pitchFamily="1" charset="0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latin typeface="Arial Bold" pitchFamily="1" charset="0"/>
                    <a:ea typeface="Arial Bold" pitchFamily="1" charset="0"/>
                    <a:cs typeface="Arial Bold" pitchFamily="1" charset="0"/>
                    <a:sym typeface="Arial Bold" pitchFamily="1" charset="0"/>
                  </a:rPr>
                  <a:t>M-Best </a:t>
                </a:r>
                <a:r>
                  <a:rPr lang="en-US" sz="2000" dirty="0">
                    <a:solidFill>
                      <a:schemeClr val="tx1"/>
                    </a:solidFill>
                    <a:latin typeface="Arial Bold Italic" charset="0"/>
                    <a:ea typeface="Arial Bold Italic" charset="0"/>
                    <a:cs typeface="Arial Bold Italic" charset="0"/>
                    <a:sym typeface="Arial Bold Italic" charset="0"/>
                  </a:rPr>
                  <a:t>Modes</a:t>
                </a:r>
                <a:r>
                  <a:rPr lang="en-US" sz="2000" dirty="0">
                    <a:solidFill>
                      <a:schemeClr val="tx1"/>
                    </a:solidFill>
                    <a:latin typeface="Arial Bold" pitchFamily="1" charset="0"/>
                    <a:ea typeface="Arial Bold" pitchFamily="1" charset="0"/>
                    <a:cs typeface="Arial Bold" pitchFamily="1" charset="0"/>
                    <a:sym typeface="Arial Bold" pitchFamily="1" charset="0"/>
                  </a:rPr>
                  <a:t> </a:t>
                </a:r>
              </a:p>
            </p:txBody>
          </p:sp>
        </p:grpSp>
        <p:sp>
          <p:nvSpPr>
            <p:cNvPr id="128" name="Rectangle 22"/>
            <p:cNvSpPr>
              <a:spLocks/>
            </p:cNvSpPr>
            <p:nvPr/>
          </p:nvSpPr>
          <p:spPr bwMode="auto">
            <a:xfrm>
              <a:off x="7620000" y="4165600"/>
              <a:ext cx="952500" cy="138430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l"/>
              <a:r>
                <a:rPr lang="en-US" sz="9500" dirty="0">
                  <a:solidFill>
                    <a:srgbClr val="00F800"/>
                  </a:solidFill>
                  <a:latin typeface="Helvetica" pitchFamily="1" charset="0"/>
                  <a:ea typeface="Lucida Grande" pitchFamily="1" charset="0"/>
                  <a:cs typeface="Lucida Grande" pitchFamily="1" charset="0"/>
                  <a:sym typeface="Helvetica" pitchFamily="1" charset="0"/>
                </a:rPr>
                <a:t>✓</a:t>
              </a:r>
            </a:p>
          </p:txBody>
        </p:sp>
      </p:grpSp>
      <p:pic>
        <p:nvPicPr>
          <p:cNvPr id="53" name="Picture 52" descr="1403901471_d5e034b46b_se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150" y="3478787"/>
            <a:ext cx="296334" cy="174984"/>
          </a:xfrm>
          <a:prstGeom prst="rect">
            <a:avLst/>
          </a:prstGeom>
        </p:spPr>
      </p:pic>
      <p:sp>
        <p:nvSpPr>
          <p:cNvPr id="54" name="Line 1"/>
          <p:cNvSpPr>
            <a:spLocks noChangeShapeType="1"/>
          </p:cNvSpPr>
          <p:nvPr/>
        </p:nvSpPr>
        <p:spPr bwMode="auto">
          <a:xfrm flipH="1" flipV="1">
            <a:off x="2749266" y="3385244"/>
            <a:ext cx="3454684" cy="6845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Line 2"/>
          <p:cNvSpPr>
            <a:spLocks noChangeShapeType="1"/>
          </p:cNvSpPr>
          <p:nvPr/>
        </p:nvSpPr>
        <p:spPr bwMode="auto">
          <a:xfrm flipH="1">
            <a:off x="2749266" y="1831538"/>
            <a:ext cx="284" cy="1553707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Freeform 3"/>
          <p:cNvSpPr>
            <a:spLocks/>
          </p:cNvSpPr>
          <p:nvPr/>
        </p:nvSpPr>
        <p:spPr bwMode="auto">
          <a:xfrm>
            <a:off x="2906594" y="1885610"/>
            <a:ext cx="3421893" cy="1315175"/>
          </a:xfrm>
          <a:custGeom>
            <a:avLst/>
            <a:gdLst/>
            <a:ahLst/>
            <a:cxnLst>
              <a:cxn ang="0">
                <a:pos x="0" y="15117"/>
              </a:cxn>
              <a:cxn ang="0">
                <a:pos x="1837" y="13410"/>
              </a:cxn>
              <a:cxn ang="0">
                <a:pos x="4022" y="15117"/>
              </a:cxn>
              <a:cxn ang="0">
                <a:pos x="7001" y="8065"/>
              </a:cxn>
              <a:cxn ang="0">
                <a:pos x="10229" y="14078"/>
              </a:cxn>
              <a:cxn ang="0">
                <a:pos x="12116" y="717"/>
              </a:cxn>
              <a:cxn ang="0">
                <a:pos x="13308" y="11777"/>
              </a:cxn>
              <a:cxn ang="0">
                <a:pos x="15393" y="4503"/>
              </a:cxn>
              <a:cxn ang="0">
                <a:pos x="19912" y="13410"/>
              </a:cxn>
              <a:cxn ang="0">
                <a:pos x="21600" y="11777"/>
              </a:cxn>
            </a:cxnLst>
            <a:rect l="0" t="0" r="r" b="b"/>
            <a:pathLst>
              <a:path w="21600" h="15283">
                <a:moveTo>
                  <a:pt x="0" y="15117"/>
                </a:moveTo>
                <a:cubicBezTo>
                  <a:pt x="0" y="15117"/>
                  <a:pt x="298" y="12148"/>
                  <a:pt x="1837" y="13410"/>
                </a:cubicBezTo>
                <a:cubicBezTo>
                  <a:pt x="3831" y="15045"/>
                  <a:pt x="3228" y="14820"/>
                  <a:pt x="4022" y="15117"/>
                </a:cubicBezTo>
                <a:cubicBezTo>
                  <a:pt x="5062" y="15506"/>
                  <a:pt x="5792" y="-771"/>
                  <a:pt x="7001" y="8065"/>
                </a:cubicBezTo>
                <a:cubicBezTo>
                  <a:pt x="7448" y="11331"/>
                  <a:pt x="9881" y="18012"/>
                  <a:pt x="10229" y="14078"/>
                </a:cubicBezTo>
                <a:cubicBezTo>
                  <a:pt x="10577" y="10144"/>
                  <a:pt x="11123" y="-3217"/>
                  <a:pt x="12116" y="717"/>
                </a:cubicBezTo>
                <a:cubicBezTo>
                  <a:pt x="13109" y="4651"/>
                  <a:pt x="12414" y="18383"/>
                  <a:pt x="13308" y="11777"/>
                </a:cubicBezTo>
                <a:cubicBezTo>
                  <a:pt x="14201" y="5171"/>
                  <a:pt x="14698" y="1905"/>
                  <a:pt x="15393" y="4503"/>
                </a:cubicBezTo>
                <a:cubicBezTo>
                  <a:pt x="16088" y="7101"/>
                  <a:pt x="15820" y="15041"/>
                  <a:pt x="19912" y="13410"/>
                </a:cubicBezTo>
                <a:cubicBezTo>
                  <a:pt x="20657" y="13113"/>
                  <a:pt x="21600" y="11777"/>
                  <a:pt x="21600" y="11777"/>
                </a:cubicBezTo>
              </a:path>
            </a:pathLst>
          </a:cu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Rectangle 58"/>
          <p:cNvSpPr/>
          <p:nvPr/>
        </p:nvSpPr>
        <p:spPr bwMode="auto">
          <a:xfrm>
            <a:off x="2800350" y="3478787"/>
            <a:ext cx="298704" cy="176863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0" name="Rectangle 59"/>
          <p:cNvSpPr/>
          <p:nvPr/>
        </p:nvSpPr>
        <p:spPr bwMode="auto">
          <a:xfrm>
            <a:off x="5848350" y="3478787"/>
            <a:ext cx="298704" cy="17686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6000750" y="2698511"/>
            <a:ext cx="558800" cy="43348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2" name="Rectangle 61"/>
          <p:cNvSpPr/>
          <p:nvPr/>
        </p:nvSpPr>
        <p:spPr bwMode="auto">
          <a:xfrm>
            <a:off x="5187950" y="3478787"/>
            <a:ext cx="298704" cy="176863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3" name="Oval 62"/>
          <p:cNvSpPr/>
          <p:nvPr/>
        </p:nvSpPr>
        <p:spPr bwMode="auto">
          <a:xfrm>
            <a:off x="5289550" y="3491430"/>
            <a:ext cx="76200" cy="160751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64" name="Picture 63" descr="1403901471_d5e034b46b_se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550" y="3478787"/>
            <a:ext cx="296334" cy="174984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 bwMode="auto">
          <a:xfrm>
            <a:off x="3816350" y="3570015"/>
            <a:ext cx="152400" cy="78028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66" name="Group 100"/>
          <p:cNvGrpSpPr/>
          <p:nvPr/>
        </p:nvGrpSpPr>
        <p:grpSpPr>
          <a:xfrm>
            <a:off x="3359150" y="3478787"/>
            <a:ext cx="304800" cy="178813"/>
            <a:chOff x="3276600" y="5181600"/>
            <a:chExt cx="457200" cy="314325"/>
          </a:xfrm>
        </p:grpSpPr>
        <p:sp>
          <p:nvSpPr>
            <p:cNvPr id="69" name="Rectangle 68"/>
            <p:cNvSpPr/>
            <p:nvPr/>
          </p:nvSpPr>
          <p:spPr bwMode="auto">
            <a:xfrm>
              <a:off x="3276600" y="5181600"/>
              <a:ext cx="448056" cy="310896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0" name="Rectangle 69"/>
            <p:cNvSpPr/>
            <p:nvPr/>
          </p:nvSpPr>
          <p:spPr bwMode="auto">
            <a:xfrm>
              <a:off x="3276600" y="5181600"/>
              <a:ext cx="152400" cy="1524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1" name="Rectangle 70"/>
            <p:cNvSpPr/>
            <p:nvPr/>
          </p:nvSpPr>
          <p:spPr bwMode="auto">
            <a:xfrm>
              <a:off x="3429000" y="5343525"/>
              <a:ext cx="152400" cy="1524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2" name="Rectangle 71"/>
            <p:cNvSpPr/>
            <p:nvPr/>
          </p:nvSpPr>
          <p:spPr bwMode="auto">
            <a:xfrm>
              <a:off x="3581400" y="5181600"/>
              <a:ext cx="152400" cy="1524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67" name="Line 4"/>
          <p:cNvSpPr>
            <a:spLocks noChangeShapeType="1"/>
          </p:cNvSpPr>
          <p:nvPr/>
        </p:nvSpPr>
        <p:spPr bwMode="auto">
          <a:xfrm flipH="1">
            <a:off x="4763069" y="1877625"/>
            <a:ext cx="7866" cy="15140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Oval 6"/>
          <p:cNvSpPr>
            <a:spLocks/>
          </p:cNvSpPr>
          <p:nvPr/>
        </p:nvSpPr>
        <p:spPr bwMode="auto">
          <a:xfrm rot="10800000" flipH="1">
            <a:off x="4716780" y="1798320"/>
            <a:ext cx="106680" cy="106680"/>
          </a:xfrm>
          <a:prstGeom prst="ellipse">
            <a:avLst/>
          </a:prstGeom>
          <a:solidFill>
            <a:srgbClr val="FF0000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Oval 33"/>
          <p:cNvSpPr>
            <a:spLocks/>
          </p:cNvSpPr>
          <p:nvPr/>
        </p:nvSpPr>
        <p:spPr bwMode="auto">
          <a:xfrm rot="10800000" flipH="1">
            <a:off x="4800600" y="1874520"/>
            <a:ext cx="106680" cy="106680"/>
          </a:xfrm>
          <a:prstGeom prst="ellipse">
            <a:avLst/>
          </a:prstGeom>
          <a:solidFill>
            <a:srgbClr val="FF8000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Oval 7"/>
          <p:cNvSpPr>
            <a:spLocks/>
          </p:cNvSpPr>
          <p:nvPr/>
        </p:nvSpPr>
        <p:spPr bwMode="auto">
          <a:xfrm rot="10800000" flipH="1">
            <a:off x="5227320" y="2133600"/>
            <a:ext cx="106680" cy="106680"/>
          </a:xfrm>
          <a:prstGeom prst="ellipse">
            <a:avLst/>
          </a:prstGeom>
          <a:solidFill>
            <a:srgbClr val="00FF00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Oval 9"/>
          <p:cNvSpPr>
            <a:spLocks/>
          </p:cNvSpPr>
          <p:nvPr/>
        </p:nvSpPr>
        <p:spPr bwMode="auto">
          <a:xfrm rot="10800000" flipH="1">
            <a:off x="4648200" y="1874519"/>
            <a:ext cx="106680" cy="106680"/>
          </a:xfrm>
          <a:prstGeom prst="ellipse">
            <a:avLst/>
          </a:prstGeom>
          <a:solidFill>
            <a:srgbClr val="FF6666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Oval 8"/>
          <p:cNvSpPr>
            <a:spLocks/>
          </p:cNvSpPr>
          <p:nvPr/>
        </p:nvSpPr>
        <p:spPr bwMode="auto">
          <a:xfrm rot="10800000" flipH="1">
            <a:off x="3855720" y="2286000"/>
            <a:ext cx="106680" cy="106680"/>
          </a:xfrm>
          <a:prstGeom prst="ellipse">
            <a:avLst/>
          </a:prstGeom>
          <a:solidFill>
            <a:srgbClr val="0000FF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4" name="Group 123"/>
          <p:cNvGrpSpPr/>
          <p:nvPr/>
        </p:nvGrpSpPr>
        <p:grpSpPr>
          <a:xfrm>
            <a:off x="304800" y="4648200"/>
            <a:ext cx="2137092" cy="1524000"/>
            <a:chOff x="855286" y="4036060"/>
            <a:chExt cx="2404229" cy="2364740"/>
          </a:xfrm>
        </p:grpSpPr>
        <p:sp>
          <p:nvSpPr>
            <p:cNvPr id="75" name="AutoShape 3"/>
            <p:cNvSpPr>
              <a:spLocks/>
            </p:cNvSpPr>
            <p:nvPr/>
          </p:nvSpPr>
          <p:spPr bwMode="auto">
            <a:xfrm>
              <a:off x="855286" y="4036060"/>
              <a:ext cx="2404229" cy="2364740"/>
            </a:xfrm>
            <a:prstGeom prst="roundRect">
              <a:avLst>
                <a:gd name="adj" fmla="val 5639"/>
              </a:avLst>
            </a:prstGeom>
            <a:solidFill>
              <a:srgbClr val="0080FF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Rectangle 4"/>
            <p:cNvSpPr>
              <a:spLocks/>
            </p:cNvSpPr>
            <p:nvPr/>
          </p:nvSpPr>
          <p:spPr bwMode="auto">
            <a:xfrm>
              <a:off x="1015147" y="4908162"/>
              <a:ext cx="2154714" cy="1146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square" lIns="0" tIns="0" rIns="0" bIns="0" anchor="ctr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Porway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&amp; Zhu, 2011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lang="en-US" sz="1600" kern="0" dirty="0" smtClean="0">
                  <a:solidFill>
                    <a:srgbClr val="FFFFFF"/>
                  </a:solidFill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TU &amp; Zhu, 2002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Rich</a:t>
              </a:r>
              <a:r>
                <a:rPr kumimoji="0" lang="en-US" sz="16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History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1" charset="0"/>
                <a:ea typeface="Helvetica" pitchFamily="1" charset="0"/>
                <a:cs typeface="Helvetica" pitchFamily="1" charset="0"/>
                <a:sym typeface="Helvetica" pitchFamily="1" charset="0"/>
              </a:endParaRPr>
            </a:p>
          </p:txBody>
        </p:sp>
        <p:sp>
          <p:nvSpPr>
            <p:cNvPr id="77" name="Rectangle 5"/>
            <p:cNvSpPr>
              <a:spLocks/>
            </p:cNvSpPr>
            <p:nvPr/>
          </p:nvSpPr>
          <p:spPr bwMode="auto">
            <a:xfrm>
              <a:off x="1556996" y="4154297"/>
              <a:ext cx="1082619" cy="42981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1" charset="0"/>
                  <a:ea typeface="Arial" pitchFamily="1" charset="0"/>
                  <a:cs typeface="Arial" pitchFamily="1" charset="0"/>
                  <a:sym typeface="Arial" pitchFamily="1" charset="0"/>
                </a:rPr>
                <a:t>Sampling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1" charset="0"/>
                <a:ea typeface="Arial" pitchFamily="1" charset="0"/>
                <a:cs typeface="Arial" pitchFamily="1" charset="0"/>
                <a:sym typeface="Arial" pitchFamily="1" charset="0"/>
              </a:endParaRPr>
            </a:p>
          </p:txBody>
        </p:sp>
      </p:grpSp>
      <p:sp>
        <p:nvSpPr>
          <p:cNvPr id="47" name="Oval 8"/>
          <p:cNvSpPr>
            <a:spLocks/>
          </p:cNvSpPr>
          <p:nvPr/>
        </p:nvSpPr>
        <p:spPr bwMode="auto">
          <a:xfrm rot="10800000" flipH="1">
            <a:off x="3048001" y="2941319"/>
            <a:ext cx="106680" cy="106680"/>
          </a:xfrm>
          <a:prstGeom prst="ellipse">
            <a:avLst/>
          </a:prstGeom>
          <a:solidFill>
            <a:schemeClr val="accent4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68" name="Straight Connector 67"/>
          <p:cNvCxnSpPr/>
          <p:nvPr/>
        </p:nvCxnSpPr>
        <p:spPr bwMode="auto">
          <a:xfrm rot="5400000">
            <a:off x="2836863" y="3255962"/>
            <a:ext cx="269875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47" idx="0"/>
          </p:cNvCxnSpPr>
          <p:nvPr/>
        </p:nvCxnSpPr>
        <p:spPr bwMode="auto">
          <a:xfrm rot="5400000">
            <a:off x="2930208" y="3218972"/>
            <a:ext cx="342107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 bwMode="auto">
          <a:xfrm rot="5400000">
            <a:off x="3099118" y="3241200"/>
            <a:ext cx="297654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 bwMode="auto">
          <a:xfrm rot="16200000" flipH="1">
            <a:off x="3275411" y="3277791"/>
            <a:ext cx="224629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 bwMode="auto">
          <a:xfrm rot="16200000" flipH="1">
            <a:off x="3434160" y="3306364"/>
            <a:ext cx="173830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 bwMode="auto">
          <a:xfrm rot="5400000">
            <a:off x="3486627" y="3218974"/>
            <a:ext cx="342107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 bwMode="auto">
          <a:xfrm rot="5400000">
            <a:off x="3413443" y="3015775"/>
            <a:ext cx="748504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85" idx="0"/>
          </p:cNvCxnSpPr>
          <p:nvPr/>
        </p:nvCxnSpPr>
        <p:spPr bwMode="auto">
          <a:xfrm rot="5400000">
            <a:off x="3409951" y="2887819"/>
            <a:ext cx="994249" cy="397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 bwMode="auto">
          <a:xfrm rot="5400000">
            <a:off x="3664428" y="3007043"/>
            <a:ext cx="748504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 bwMode="auto">
          <a:xfrm rot="5400000">
            <a:off x="3970656" y="3176112"/>
            <a:ext cx="402429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 bwMode="auto">
          <a:xfrm rot="5400000">
            <a:off x="4191401" y="3250803"/>
            <a:ext cx="246853" cy="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 bwMode="auto">
          <a:xfrm rot="16200000" flipH="1">
            <a:off x="4370786" y="3287315"/>
            <a:ext cx="173830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 bwMode="auto">
          <a:xfrm rot="5400000">
            <a:off x="4250135" y="3023791"/>
            <a:ext cx="723106" cy="317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stCxn id="67" idx="0"/>
          </p:cNvCxnSpPr>
          <p:nvPr/>
        </p:nvCxnSpPr>
        <p:spPr bwMode="auto">
          <a:xfrm rot="5400000">
            <a:off x="4013654" y="2629648"/>
            <a:ext cx="1509305" cy="525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 bwMode="auto">
          <a:xfrm rot="5400000">
            <a:off x="4792981" y="3230087"/>
            <a:ext cx="319878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 bwMode="auto">
          <a:xfrm rot="16200000" flipH="1">
            <a:off x="4708843" y="2958781"/>
            <a:ext cx="872329" cy="301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 bwMode="auto">
          <a:xfrm rot="5400000">
            <a:off x="4723131" y="2810984"/>
            <a:ext cx="1145379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 bwMode="auto">
          <a:xfrm rot="5400000">
            <a:off x="5051743" y="3018947"/>
            <a:ext cx="748504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 bwMode="auto">
          <a:xfrm rot="16200000" flipH="1">
            <a:off x="5351862" y="3163490"/>
            <a:ext cx="440526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 bwMode="auto">
          <a:xfrm rot="5400000">
            <a:off x="5555065" y="3214289"/>
            <a:ext cx="345274" cy="635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 bwMode="auto">
          <a:xfrm rot="5400000">
            <a:off x="5767786" y="3217461"/>
            <a:ext cx="345274" cy="635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43" name="Picture 1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4343400"/>
            <a:ext cx="880110" cy="1005840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4343400"/>
            <a:ext cx="880110" cy="100584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3900" y="3733800"/>
            <a:ext cx="495300" cy="15240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7900" y="2374900"/>
            <a:ext cx="419100" cy="215900"/>
          </a:xfrm>
          <a:prstGeom prst="rect">
            <a:avLst/>
          </a:prstGeom>
        </p:spPr>
      </p:pic>
      <p:pic>
        <p:nvPicPr>
          <p:cNvPr id="80" name="Picture 79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1740" y="3333750"/>
            <a:ext cx="9906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5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61 -0.04352 L -5.55556E-7 0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1" y="217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67 -0.06944 L -5.55556E-7 -2.22222E-6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347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7 -0.15872 L 8.12923E-7 -2.04998E-6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94" y="793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89" grpId="0" animBg="1"/>
      <p:bldP spid="89" grpId="1" animBg="1"/>
      <p:bldP spid="84" grpId="0" animBg="1"/>
      <p:bldP spid="84" grpId="1" animBg="1"/>
      <p:bldP spid="86" grpId="0" animBg="1"/>
      <p:bldP spid="86" grpId="1" animBg="1"/>
      <p:bldP spid="85" grpId="0" animBg="1"/>
      <p:bldP spid="85" grpId="1" animBg="1"/>
      <p:bldP spid="47" grpId="0" animBg="1"/>
      <p:bldP spid="47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Exponentially-Large Item Set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57" name="Rounded Rectangle 56"/>
          <p:cNvSpPr/>
          <p:nvPr/>
        </p:nvSpPr>
        <p:spPr>
          <a:xfrm>
            <a:off x="1143000" y="2971800"/>
            <a:ext cx="6750558" cy="3849512"/>
          </a:xfrm>
          <a:prstGeom prst="roundRect">
            <a:avLst>
              <a:gd name="adj" fmla="val 829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411314" y="3218872"/>
            <a:ext cx="1186235" cy="1016773"/>
            <a:chOff x="1411314" y="3218872"/>
            <a:chExt cx="1186235" cy="1016773"/>
          </a:xfrm>
        </p:grpSpPr>
        <p:pic>
          <p:nvPicPr>
            <p:cNvPr id="58" name="Picture 57" descr="fig1_sol 1.png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1314" y="3218872"/>
              <a:ext cx="1186235" cy="1016773"/>
            </a:xfrm>
            <a:prstGeom prst="rect">
              <a:avLst/>
            </a:prstGeom>
          </p:spPr>
        </p:pic>
        <p:sp>
          <p:nvSpPr>
            <p:cNvPr id="75" name="Oval 74"/>
            <p:cNvSpPr/>
            <p:nvPr/>
          </p:nvSpPr>
          <p:spPr>
            <a:xfrm>
              <a:off x="1856171" y="358261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Oval 75"/>
          <p:cNvSpPr/>
          <p:nvPr/>
        </p:nvSpPr>
        <p:spPr>
          <a:xfrm>
            <a:off x="4357219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946237" y="331999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5532312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6157857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6743932" y="332584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7332950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357219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4946237" y="388503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532312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157857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743932" y="389088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7332950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3" name="Group 112"/>
          <p:cNvGrpSpPr/>
          <p:nvPr/>
        </p:nvGrpSpPr>
        <p:grpSpPr>
          <a:xfrm>
            <a:off x="1411314" y="4470574"/>
            <a:ext cx="6189951" cy="265192"/>
            <a:chOff x="1411314" y="4470574"/>
            <a:chExt cx="6189951" cy="265192"/>
          </a:xfrm>
        </p:grpSpPr>
        <p:sp>
          <p:nvSpPr>
            <p:cNvPr id="104" name="Oval 103"/>
            <p:cNvSpPr/>
            <p:nvPr/>
          </p:nvSpPr>
          <p:spPr>
            <a:xfrm>
              <a:off x="1411314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1997389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2586408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3172483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785265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371340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960359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5546434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6171979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6758054" y="447900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7347072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1411314" y="5035612"/>
            <a:ext cx="6189951" cy="265192"/>
            <a:chOff x="1411314" y="5035612"/>
            <a:chExt cx="6189951" cy="265192"/>
          </a:xfrm>
        </p:grpSpPr>
        <p:sp>
          <p:nvSpPr>
            <p:cNvPr id="123" name="Oval 122"/>
            <p:cNvSpPr/>
            <p:nvPr/>
          </p:nvSpPr>
          <p:spPr>
            <a:xfrm>
              <a:off x="1411314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1997389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2586408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172483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785265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371340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960359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5546434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6171979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6758054" y="504403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7347072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853223" y="3218872"/>
            <a:ext cx="1186235" cy="1016773"/>
            <a:chOff x="2853223" y="3218872"/>
            <a:chExt cx="1186235" cy="1016773"/>
          </a:xfrm>
        </p:grpSpPr>
        <p:pic>
          <p:nvPicPr>
            <p:cNvPr id="154" name="Picture 153" descr="fig1_sol 3.png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3223" y="3218872"/>
              <a:ext cx="1186235" cy="1016773"/>
            </a:xfrm>
            <a:prstGeom prst="rect">
              <a:avLst/>
            </a:prstGeom>
          </p:spPr>
        </p:pic>
        <p:sp>
          <p:nvSpPr>
            <p:cNvPr id="157" name="Oval 156"/>
            <p:cNvSpPr/>
            <p:nvPr/>
          </p:nvSpPr>
          <p:spPr>
            <a:xfrm>
              <a:off x="3299579" y="358261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1411314" y="5449954"/>
            <a:ext cx="6189951" cy="1016773"/>
            <a:chOff x="1411314" y="5449954"/>
            <a:chExt cx="6189951" cy="1016773"/>
          </a:xfrm>
        </p:grpSpPr>
        <p:sp>
          <p:nvSpPr>
            <p:cNvPr id="140" name="Oval 139"/>
            <p:cNvSpPr/>
            <p:nvPr/>
          </p:nvSpPr>
          <p:spPr>
            <a:xfrm>
              <a:off x="1411314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1997389" y="563649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2586408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3172483" y="563649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3785265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4371340" y="563649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4960359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1411314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1997389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2586408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3172483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3785265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4371340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4960359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5" name="Picture 154" descr="fig1_sol13.png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5278" y="5449954"/>
              <a:ext cx="1186235" cy="1016773"/>
            </a:xfrm>
            <a:prstGeom prst="rect">
              <a:avLst/>
            </a:prstGeom>
          </p:spPr>
        </p:pic>
        <p:pic>
          <p:nvPicPr>
            <p:cNvPr id="156" name="Picture 155" descr="fig1_sol15.pn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5030" y="5449954"/>
              <a:ext cx="1186235" cy="1016773"/>
            </a:xfrm>
            <a:prstGeom prst="rect">
              <a:avLst/>
            </a:prstGeom>
          </p:spPr>
        </p:pic>
        <p:sp>
          <p:nvSpPr>
            <p:cNvPr id="158" name="Oval 157"/>
            <p:cNvSpPr/>
            <p:nvPr/>
          </p:nvSpPr>
          <p:spPr>
            <a:xfrm>
              <a:off x="5437643" y="584669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6881051" y="584669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0" name="Group 213"/>
          <p:cNvGrpSpPr>
            <a:grpSpLocks noChangeAspect="1"/>
          </p:cNvGrpSpPr>
          <p:nvPr/>
        </p:nvGrpSpPr>
        <p:grpSpPr>
          <a:xfrm>
            <a:off x="1981200" y="1143000"/>
            <a:ext cx="1903404" cy="1371600"/>
            <a:chOff x="166343" y="662259"/>
            <a:chExt cx="1819656" cy="1371600"/>
          </a:xfrm>
        </p:grpSpPr>
        <p:sp>
          <p:nvSpPr>
            <p:cNvPr id="161" name="Frame 160"/>
            <p:cNvSpPr>
              <a:spLocks/>
            </p:cNvSpPr>
            <p:nvPr/>
          </p:nvSpPr>
          <p:spPr>
            <a:xfrm>
              <a:off x="166343" y="662259"/>
              <a:ext cx="1819656" cy="1371600"/>
            </a:xfrm>
            <a:prstGeom prst="frame">
              <a:avLst>
                <a:gd name="adj1" fmla="val 75000"/>
              </a:avLst>
            </a:prstGeom>
            <a:solidFill>
              <a:schemeClr val="tx1"/>
            </a:solidFill>
            <a:ln w="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62" name="Picture 161" descr="2007_004902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568" y="683107"/>
              <a:ext cx="1773206" cy="1329905"/>
            </a:xfrm>
            <a:prstGeom prst="rect">
              <a:avLst/>
            </a:prstGeom>
          </p:spPr>
        </p:pic>
      </p:grp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6477000"/>
            <a:ext cx="330200" cy="381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85453" y="2633246"/>
            <a:ext cx="23631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Semantic Segmentation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02955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86" grpId="0" animBg="1"/>
      <p:bldP spid="89" grpId="0" animBg="1"/>
      <p:bldP spid="91" grpId="0" animBg="1"/>
      <p:bldP spid="92" grpId="0" animBg="1"/>
      <p:bldP spid="95" grpId="0" animBg="1"/>
      <p:bldP spid="97" grpId="0" animBg="1"/>
      <p:bldP spid="98" grpId="0" animBg="1"/>
      <p:bldP spid="99" grpId="0" animBg="1"/>
      <p:bldP spid="102" grpId="0" animBg="1"/>
      <p:bldP spid="10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Exponentially-Large Item Set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57" name="Rounded Rectangle 56"/>
          <p:cNvSpPr/>
          <p:nvPr/>
        </p:nvSpPr>
        <p:spPr>
          <a:xfrm>
            <a:off x="1143000" y="2971800"/>
            <a:ext cx="6750558" cy="3849512"/>
          </a:xfrm>
          <a:prstGeom prst="roundRect">
            <a:avLst>
              <a:gd name="adj" fmla="val 829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4357219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946237" y="331999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5532312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6157857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6743932" y="332584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7332950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357219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4946237" y="388503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532312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157857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743932" y="389088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7332950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3" name="Group 112"/>
          <p:cNvGrpSpPr/>
          <p:nvPr/>
        </p:nvGrpSpPr>
        <p:grpSpPr>
          <a:xfrm>
            <a:off x="1411314" y="4470574"/>
            <a:ext cx="6189951" cy="265192"/>
            <a:chOff x="1411314" y="4470574"/>
            <a:chExt cx="6189951" cy="265192"/>
          </a:xfrm>
        </p:grpSpPr>
        <p:sp>
          <p:nvSpPr>
            <p:cNvPr id="104" name="Oval 103"/>
            <p:cNvSpPr/>
            <p:nvPr/>
          </p:nvSpPr>
          <p:spPr>
            <a:xfrm>
              <a:off x="1411314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1997389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2586408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3172483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785265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371340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960359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5546434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6171979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6758054" y="447900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7347072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1411314" y="5035612"/>
            <a:ext cx="6189951" cy="265192"/>
            <a:chOff x="1411314" y="5035612"/>
            <a:chExt cx="6189951" cy="265192"/>
          </a:xfrm>
        </p:grpSpPr>
        <p:sp>
          <p:nvSpPr>
            <p:cNvPr id="123" name="Oval 122"/>
            <p:cNvSpPr/>
            <p:nvPr/>
          </p:nvSpPr>
          <p:spPr>
            <a:xfrm>
              <a:off x="1411314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1997389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2586408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172483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785265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371340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960359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5546434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6171979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6758054" y="504403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7347072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0" name="Oval 139"/>
          <p:cNvSpPr/>
          <p:nvPr/>
        </p:nvSpPr>
        <p:spPr>
          <a:xfrm>
            <a:off x="1411314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1997389" y="563649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2586408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72483" y="563649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85265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4371340" y="563649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1411314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1997389" y="620153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2586408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172483" y="620153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785265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4371340" y="620153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>
            <a:off x="5437643" y="5846693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>
            <a:off x="6881051" y="5846693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6477000"/>
            <a:ext cx="330200" cy="3810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4"/>
          <a:srcRect l="1942" t="46190" r="-1"/>
          <a:stretch/>
        </p:blipFill>
        <p:spPr>
          <a:xfrm>
            <a:off x="2189322" y="990600"/>
            <a:ext cx="1239678" cy="18288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524000" y="3200400"/>
            <a:ext cx="649027" cy="1051560"/>
            <a:chOff x="1524000" y="3200400"/>
            <a:chExt cx="649027" cy="1051560"/>
          </a:xfrm>
        </p:grpSpPr>
        <p:sp>
          <p:nvSpPr>
            <p:cNvPr id="75" name="Oval 74"/>
            <p:cNvSpPr/>
            <p:nvPr/>
          </p:nvSpPr>
          <p:spPr>
            <a:xfrm>
              <a:off x="1856171" y="358261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>
              <a:grpSpLocks noChangeAspect="1"/>
            </p:cNvGrpSpPr>
            <p:nvPr/>
          </p:nvGrpSpPr>
          <p:grpSpPr>
            <a:xfrm>
              <a:off x="1524000" y="3200400"/>
              <a:ext cx="649027" cy="1051560"/>
              <a:chOff x="2309228" y="1143000"/>
              <a:chExt cx="1020344" cy="1653172"/>
            </a:xfrm>
          </p:grpSpPr>
          <p:sp>
            <p:nvSpPr>
              <p:cNvPr id="73" name="Oval 72"/>
              <p:cNvSpPr>
                <a:spLocks noChangeAspect="1"/>
              </p:cNvSpPr>
              <p:nvPr/>
            </p:nvSpPr>
            <p:spPr bwMode="auto">
              <a:xfrm>
                <a:off x="2537828" y="2743200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74" name="Oval 73"/>
              <p:cNvSpPr>
                <a:spLocks noChangeAspect="1"/>
              </p:cNvSpPr>
              <p:nvPr/>
            </p:nvSpPr>
            <p:spPr bwMode="auto">
              <a:xfrm>
                <a:off x="2766428" y="2286000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78" name="Oval 77"/>
              <p:cNvSpPr>
                <a:spLocks noChangeAspect="1"/>
              </p:cNvSpPr>
              <p:nvPr/>
            </p:nvSpPr>
            <p:spPr bwMode="auto">
              <a:xfrm>
                <a:off x="3051679" y="1971636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79" name="Oval 78"/>
              <p:cNvSpPr>
                <a:spLocks noChangeAspect="1"/>
              </p:cNvSpPr>
              <p:nvPr/>
            </p:nvSpPr>
            <p:spPr bwMode="auto">
              <a:xfrm>
                <a:off x="2842628" y="1653803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80" name="Oval 79"/>
              <p:cNvSpPr>
                <a:spLocks noChangeAspect="1"/>
              </p:cNvSpPr>
              <p:nvPr/>
            </p:nvSpPr>
            <p:spPr bwMode="auto">
              <a:xfrm>
                <a:off x="2667000" y="1712661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81" name="Oval 80"/>
              <p:cNvSpPr>
                <a:spLocks noChangeAspect="1"/>
              </p:cNvSpPr>
              <p:nvPr/>
            </p:nvSpPr>
            <p:spPr bwMode="auto">
              <a:xfrm>
                <a:off x="2309228" y="1786128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82" name="Oval 81"/>
              <p:cNvSpPr>
                <a:spLocks noChangeAspect="1"/>
              </p:cNvSpPr>
              <p:nvPr/>
            </p:nvSpPr>
            <p:spPr bwMode="auto">
              <a:xfrm>
                <a:off x="3200400" y="1143000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83" name="Oval 82"/>
              <p:cNvSpPr>
                <a:spLocks noChangeAspect="1"/>
              </p:cNvSpPr>
              <p:nvPr/>
            </p:nvSpPr>
            <p:spPr bwMode="auto">
              <a:xfrm>
                <a:off x="3276600" y="1371600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84" name="Oval 83"/>
              <p:cNvSpPr>
                <a:spLocks noChangeAspect="1"/>
              </p:cNvSpPr>
              <p:nvPr/>
            </p:nvSpPr>
            <p:spPr bwMode="auto">
              <a:xfrm>
                <a:off x="3071228" y="1547228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85" name="Oval 84"/>
              <p:cNvSpPr>
                <a:spLocks noChangeAspect="1"/>
              </p:cNvSpPr>
              <p:nvPr/>
            </p:nvSpPr>
            <p:spPr bwMode="auto">
              <a:xfrm>
                <a:off x="2819400" y="1371600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87" name="Oval 86"/>
              <p:cNvSpPr>
                <a:spLocks noChangeAspect="1"/>
              </p:cNvSpPr>
              <p:nvPr/>
            </p:nvSpPr>
            <p:spPr bwMode="auto">
              <a:xfrm>
                <a:off x="3257682" y="1971636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88" name="Oval 87"/>
              <p:cNvSpPr>
                <a:spLocks noChangeAspect="1"/>
              </p:cNvSpPr>
              <p:nvPr/>
            </p:nvSpPr>
            <p:spPr bwMode="auto">
              <a:xfrm>
                <a:off x="3223628" y="2385428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90" name="Oval 89"/>
              <p:cNvSpPr>
                <a:spLocks noChangeAspect="1"/>
              </p:cNvSpPr>
              <p:nvPr/>
            </p:nvSpPr>
            <p:spPr bwMode="auto">
              <a:xfrm>
                <a:off x="3124200" y="2743200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cxnSp>
            <p:nvCxnSpPr>
              <p:cNvPr id="93" name="Straight Connector 92"/>
              <p:cNvCxnSpPr>
                <a:stCxn id="73" idx="7"/>
                <a:endCxn id="74" idx="3"/>
              </p:cNvCxnSpPr>
              <p:nvPr/>
            </p:nvCxnSpPr>
            <p:spPr bwMode="auto">
              <a:xfrm flipV="1">
                <a:off x="2583042" y="2331214"/>
                <a:ext cx="191144" cy="419744"/>
              </a:xfrm>
              <a:prstGeom prst="line">
                <a:avLst/>
              </a:prstGeom>
              <a:ln w="50800">
                <a:solidFill>
                  <a:srgbClr val="0000FF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>
                <a:stCxn id="74" idx="7"/>
                <a:endCxn id="78" idx="3"/>
              </p:cNvCxnSpPr>
              <p:nvPr/>
            </p:nvCxnSpPr>
            <p:spPr bwMode="auto">
              <a:xfrm flipV="1">
                <a:off x="2811642" y="2016850"/>
                <a:ext cx="247795" cy="276908"/>
              </a:xfrm>
              <a:prstGeom prst="line">
                <a:avLst/>
              </a:prstGeom>
              <a:ln w="50800">
                <a:solidFill>
                  <a:srgbClr val="0000FF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>
                <a:stCxn id="88" idx="0"/>
                <a:endCxn id="87" idx="5"/>
              </p:cNvCxnSpPr>
              <p:nvPr/>
            </p:nvCxnSpPr>
            <p:spPr bwMode="auto">
              <a:xfrm flipV="1">
                <a:off x="3250114" y="2016850"/>
                <a:ext cx="52782" cy="368578"/>
              </a:xfrm>
              <a:prstGeom prst="line">
                <a:avLst/>
              </a:prstGeom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>
                <a:stCxn id="90" idx="1"/>
                <a:endCxn id="88" idx="5"/>
              </p:cNvCxnSpPr>
              <p:nvPr/>
            </p:nvCxnSpPr>
            <p:spPr bwMode="auto">
              <a:xfrm flipV="1">
                <a:off x="3131958" y="2430642"/>
                <a:ext cx="136884" cy="320316"/>
              </a:xfrm>
              <a:prstGeom prst="line">
                <a:avLst/>
              </a:prstGeom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>
                <a:stCxn id="78" idx="0"/>
                <a:endCxn id="79" idx="4"/>
              </p:cNvCxnSpPr>
              <p:nvPr/>
            </p:nvCxnSpPr>
            <p:spPr bwMode="auto">
              <a:xfrm flipH="1" flipV="1">
                <a:off x="2869114" y="1706775"/>
                <a:ext cx="209051" cy="264861"/>
              </a:xfrm>
              <a:prstGeom prst="line">
                <a:avLst/>
              </a:prstGeom>
              <a:ln w="50800">
                <a:solidFill>
                  <a:srgbClr val="FFFF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>
                <a:stCxn id="80" idx="6"/>
                <a:endCxn id="79" idx="2"/>
              </p:cNvCxnSpPr>
              <p:nvPr/>
            </p:nvCxnSpPr>
            <p:spPr bwMode="auto">
              <a:xfrm flipV="1">
                <a:off x="2719972" y="1680289"/>
                <a:ext cx="122656" cy="58858"/>
              </a:xfrm>
              <a:prstGeom prst="line">
                <a:avLst/>
              </a:prstGeom>
              <a:ln w="50800">
                <a:solidFill>
                  <a:srgbClr val="00FFFF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>
                <a:stCxn id="81" idx="4"/>
                <a:endCxn id="80" idx="1"/>
              </p:cNvCxnSpPr>
              <p:nvPr/>
            </p:nvCxnSpPr>
            <p:spPr bwMode="auto">
              <a:xfrm flipV="1">
                <a:off x="2335714" y="1720419"/>
                <a:ext cx="339044" cy="118681"/>
              </a:xfrm>
              <a:prstGeom prst="line">
                <a:avLst/>
              </a:prstGeom>
              <a:ln w="50800">
                <a:solidFill>
                  <a:srgbClr val="00FFFF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>
                <a:stCxn id="79" idx="5"/>
                <a:endCxn id="110" idx="1"/>
              </p:cNvCxnSpPr>
              <p:nvPr/>
            </p:nvCxnSpPr>
            <p:spPr bwMode="auto">
              <a:xfrm flipV="1">
                <a:off x="2887842" y="1531758"/>
                <a:ext cx="38744" cy="167259"/>
              </a:xfrm>
              <a:prstGeom prst="line">
                <a:avLst/>
              </a:prstGeom>
              <a:ln w="50800">
                <a:solidFill>
                  <a:srgbClr val="FFFF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Oval 109"/>
              <p:cNvSpPr>
                <a:spLocks noChangeAspect="1"/>
              </p:cNvSpPr>
              <p:nvPr/>
            </p:nvSpPr>
            <p:spPr bwMode="auto">
              <a:xfrm>
                <a:off x="2918828" y="1524000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cxnSp>
            <p:nvCxnSpPr>
              <p:cNvPr id="118" name="Straight Connector 117"/>
              <p:cNvCxnSpPr>
                <a:stCxn id="85" idx="4"/>
                <a:endCxn id="110" idx="0"/>
              </p:cNvCxnSpPr>
              <p:nvPr/>
            </p:nvCxnSpPr>
            <p:spPr bwMode="auto">
              <a:xfrm>
                <a:off x="2845886" y="1424572"/>
                <a:ext cx="99428" cy="99428"/>
              </a:xfrm>
              <a:prstGeom prst="line">
                <a:avLst/>
              </a:prstGeom>
              <a:ln w="50800">
                <a:solidFill>
                  <a:srgbClr val="00FF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>
                <a:stCxn id="84" idx="3"/>
                <a:endCxn id="110" idx="7"/>
              </p:cNvCxnSpPr>
              <p:nvPr/>
            </p:nvCxnSpPr>
            <p:spPr bwMode="auto">
              <a:xfrm flipH="1" flipV="1">
                <a:off x="2964042" y="1531758"/>
                <a:ext cx="114944" cy="60684"/>
              </a:xfrm>
              <a:prstGeom prst="line">
                <a:avLst/>
              </a:prstGeom>
              <a:ln w="50800">
                <a:solidFill>
                  <a:srgbClr val="FFFF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>
                <a:stCxn id="83" idx="2"/>
                <a:endCxn id="84" idx="6"/>
              </p:cNvCxnSpPr>
              <p:nvPr/>
            </p:nvCxnSpPr>
            <p:spPr bwMode="auto">
              <a:xfrm flipH="1">
                <a:off x="3124200" y="1398086"/>
                <a:ext cx="152400" cy="175628"/>
              </a:xfrm>
              <a:prstGeom prst="line">
                <a:avLst/>
              </a:prstGeom>
              <a:ln w="50800">
                <a:solidFill>
                  <a:srgbClr val="FF00FF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>
                <a:stCxn id="82" idx="4"/>
                <a:endCxn id="83" idx="7"/>
              </p:cNvCxnSpPr>
              <p:nvPr/>
            </p:nvCxnSpPr>
            <p:spPr bwMode="auto">
              <a:xfrm>
                <a:off x="3226886" y="1195972"/>
                <a:ext cx="94928" cy="183386"/>
              </a:xfrm>
              <a:prstGeom prst="line">
                <a:avLst/>
              </a:prstGeom>
              <a:ln w="50800">
                <a:solidFill>
                  <a:srgbClr val="FF00FF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>
                <a:stCxn id="84" idx="4"/>
                <a:endCxn id="87" idx="0"/>
              </p:cNvCxnSpPr>
              <p:nvPr/>
            </p:nvCxnSpPr>
            <p:spPr bwMode="auto">
              <a:xfrm>
                <a:off x="3097714" y="1600200"/>
                <a:ext cx="186454" cy="371436"/>
              </a:xfrm>
              <a:prstGeom prst="line">
                <a:avLst/>
              </a:prstGeom>
              <a:ln w="50800">
                <a:solidFill>
                  <a:srgbClr val="FFFF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5" name="Group 134"/>
          <p:cNvGrpSpPr>
            <a:grpSpLocks noChangeAspect="1"/>
          </p:cNvGrpSpPr>
          <p:nvPr/>
        </p:nvGrpSpPr>
        <p:grpSpPr>
          <a:xfrm>
            <a:off x="6553200" y="5486400"/>
            <a:ext cx="846083" cy="1051560"/>
            <a:chOff x="4495800" y="2971800"/>
            <a:chExt cx="1287517" cy="1600200"/>
          </a:xfrm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137" name="Oval 136"/>
            <p:cNvSpPr>
              <a:spLocks noChangeAspect="1"/>
            </p:cNvSpPr>
            <p:nvPr/>
          </p:nvSpPr>
          <p:spPr bwMode="auto">
            <a:xfrm>
              <a:off x="4495800" y="4489231"/>
              <a:ext cx="82769" cy="82769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3" name="Oval 162"/>
            <p:cNvSpPr>
              <a:spLocks noChangeAspect="1"/>
            </p:cNvSpPr>
            <p:nvPr/>
          </p:nvSpPr>
          <p:spPr bwMode="auto">
            <a:xfrm>
              <a:off x="4725714" y="4158155"/>
              <a:ext cx="82769" cy="82769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4" name="Oval 163"/>
            <p:cNvSpPr>
              <a:spLocks noChangeAspect="1"/>
            </p:cNvSpPr>
            <p:nvPr/>
          </p:nvSpPr>
          <p:spPr bwMode="auto">
            <a:xfrm>
              <a:off x="4955628" y="3790293"/>
              <a:ext cx="82769" cy="82769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5" name="Oval 164"/>
            <p:cNvSpPr>
              <a:spLocks noChangeAspect="1"/>
            </p:cNvSpPr>
            <p:nvPr/>
          </p:nvSpPr>
          <p:spPr bwMode="auto">
            <a:xfrm>
              <a:off x="4955628" y="3293679"/>
              <a:ext cx="82769" cy="82769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6" name="Oval 165"/>
            <p:cNvSpPr>
              <a:spLocks noChangeAspect="1"/>
            </p:cNvSpPr>
            <p:nvPr/>
          </p:nvSpPr>
          <p:spPr bwMode="auto">
            <a:xfrm>
              <a:off x="4679731" y="3385645"/>
              <a:ext cx="82769" cy="82769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7" name="Oval 166"/>
            <p:cNvSpPr>
              <a:spLocks noChangeAspect="1"/>
            </p:cNvSpPr>
            <p:nvPr/>
          </p:nvSpPr>
          <p:spPr bwMode="auto">
            <a:xfrm>
              <a:off x="4541783" y="3008586"/>
              <a:ext cx="82769" cy="82769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8" name="Oval 167"/>
            <p:cNvSpPr>
              <a:spLocks noChangeAspect="1"/>
            </p:cNvSpPr>
            <p:nvPr/>
          </p:nvSpPr>
          <p:spPr bwMode="auto">
            <a:xfrm>
              <a:off x="5654565" y="2971800"/>
              <a:ext cx="82769" cy="82769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9" name="Oval 168"/>
            <p:cNvSpPr>
              <a:spLocks noChangeAspect="1"/>
            </p:cNvSpPr>
            <p:nvPr/>
          </p:nvSpPr>
          <p:spPr bwMode="auto">
            <a:xfrm>
              <a:off x="5553403" y="3330466"/>
              <a:ext cx="82769" cy="82769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70" name="Oval 169"/>
            <p:cNvSpPr>
              <a:spLocks noChangeAspect="1"/>
            </p:cNvSpPr>
            <p:nvPr/>
          </p:nvSpPr>
          <p:spPr bwMode="auto">
            <a:xfrm>
              <a:off x="5286703" y="3284483"/>
              <a:ext cx="82769" cy="82769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71" name="Oval 170"/>
            <p:cNvSpPr>
              <a:spLocks noChangeAspect="1"/>
            </p:cNvSpPr>
            <p:nvPr/>
          </p:nvSpPr>
          <p:spPr bwMode="auto">
            <a:xfrm>
              <a:off x="5115873" y="3050663"/>
              <a:ext cx="82769" cy="82769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72" name="Oval 171"/>
            <p:cNvSpPr>
              <a:spLocks noChangeAspect="1"/>
            </p:cNvSpPr>
            <p:nvPr/>
          </p:nvSpPr>
          <p:spPr bwMode="auto">
            <a:xfrm>
              <a:off x="5277507" y="3790293"/>
              <a:ext cx="82769" cy="82769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73" name="Oval 172"/>
            <p:cNvSpPr>
              <a:spLocks noChangeAspect="1"/>
            </p:cNvSpPr>
            <p:nvPr/>
          </p:nvSpPr>
          <p:spPr bwMode="auto">
            <a:xfrm>
              <a:off x="5461438" y="4158155"/>
              <a:ext cx="82769" cy="82769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74" name="Oval 173"/>
            <p:cNvSpPr>
              <a:spLocks noChangeAspect="1"/>
            </p:cNvSpPr>
            <p:nvPr/>
          </p:nvSpPr>
          <p:spPr bwMode="auto">
            <a:xfrm>
              <a:off x="5700548" y="4443248"/>
              <a:ext cx="82769" cy="82769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175" name="Straight Connector 174"/>
            <p:cNvCxnSpPr>
              <a:stCxn id="137" idx="7"/>
              <a:endCxn id="163" idx="3"/>
            </p:cNvCxnSpPr>
            <p:nvPr/>
          </p:nvCxnSpPr>
          <p:spPr bwMode="auto">
            <a:xfrm rot="5400000" flipH="1" flipV="1">
              <a:off x="4515866" y="4279384"/>
              <a:ext cx="272550" cy="171388"/>
            </a:xfrm>
            <a:prstGeom prst="line">
              <a:avLst/>
            </a:prstGeom>
            <a:ln w="508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>
              <a:stCxn id="163" idx="7"/>
              <a:endCxn id="164" idx="3"/>
            </p:cNvCxnSpPr>
            <p:nvPr/>
          </p:nvCxnSpPr>
          <p:spPr bwMode="auto">
            <a:xfrm rot="5400000" flipH="1" flipV="1">
              <a:off x="4727387" y="3929915"/>
              <a:ext cx="309336" cy="171388"/>
            </a:xfrm>
            <a:prstGeom prst="line">
              <a:avLst/>
            </a:prstGeom>
            <a:ln w="508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>
              <a:stCxn id="173" idx="1"/>
              <a:endCxn id="172" idx="5"/>
            </p:cNvCxnSpPr>
            <p:nvPr/>
          </p:nvCxnSpPr>
          <p:spPr bwMode="auto">
            <a:xfrm rot="16200000" flipV="1">
              <a:off x="5256189" y="3952906"/>
              <a:ext cx="309336" cy="125405"/>
            </a:xfrm>
            <a:prstGeom prst="line">
              <a:avLst/>
            </a:prstGeom>
            <a:ln w="508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>
              <a:stCxn id="174" idx="1"/>
              <a:endCxn id="173" idx="5"/>
            </p:cNvCxnSpPr>
            <p:nvPr/>
          </p:nvCxnSpPr>
          <p:spPr bwMode="auto">
            <a:xfrm rot="16200000" flipV="1">
              <a:off x="5509094" y="4251794"/>
              <a:ext cx="226567" cy="180584"/>
            </a:xfrm>
            <a:prstGeom prst="line">
              <a:avLst/>
            </a:prstGeom>
            <a:ln w="508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>
              <a:stCxn id="164" idx="0"/>
              <a:endCxn id="165" idx="4"/>
            </p:cNvCxnSpPr>
            <p:nvPr/>
          </p:nvCxnSpPr>
          <p:spPr bwMode="auto">
            <a:xfrm rot="5400000" flipH="1" flipV="1">
              <a:off x="4790090" y="3583371"/>
              <a:ext cx="413845" cy="958"/>
            </a:xfrm>
            <a:prstGeom prst="line">
              <a:avLst/>
            </a:prstGeom>
            <a:ln w="5080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>
              <a:stCxn id="166" idx="6"/>
              <a:endCxn id="165" idx="2"/>
            </p:cNvCxnSpPr>
            <p:nvPr/>
          </p:nvCxnSpPr>
          <p:spPr bwMode="auto">
            <a:xfrm flipV="1">
              <a:off x="4762500" y="3335064"/>
              <a:ext cx="193128" cy="91966"/>
            </a:xfrm>
            <a:prstGeom prst="line">
              <a:avLst/>
            </a:prstGeom>
            <a:ln w="50800">
              <a:solidFill>
                <a:srgbClr val="00FFFF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>
              <a:stCxn id="167" idx="4"/>
              <a:endCxn id="166" idx="1"/>
            </p:cNvCxnSpPr>
            <p:nvPr/>
          </p:nvCxnSpPr>
          <p:spPr bwMode="auto">
            <a:xfrm rot="16200000" flipH="1">
              <a:off x="4484304" y="3190218"/>
              <a:ext cx="306411" cy="108685"/>
            </a:xfrm>
            <a:prstGeom prst="line">
              <a:avLst/>
            </a:prstGeom>
            <a:ln w="50800">
              <a:solidFill>
                <a:srgbClr val="00FFFF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>
              <a:stCxn id="165" idx="5"/>
              <a:endCxn id="183" idx="1"/>
            </p:cNvCxnSpPr>
            <p:nvPr/>
          </p:nvCxnSpPr>
          <p:spPr bwMode="auto">
            <a:xfrm rot="16200000" flipH="1">
              <a:off x="5046967" y="3343635"/>
              <a:ext cx="70226" cy="111610"/>
            </a:xfrm>
            <a:prstGeom prst="line">
              <a:avLst/>
            </a:prstGeom>
            <a:ln w="5080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3" name="Oval 182"/>
            <p:cNvSpPr>
              <a:spLocks noChangeAspect="1"/>
            </p:cNvSpPr>
            <p:nvPr/>
          </p:nvSpPr>
          <p:spPr bwMode="auto">
            <a:xfrm>
              <a:off x="5125764" y="3422431"/>
              <a:ext cx="82769" cy="82769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184" name="Straight Connector 183"/>
            <p:cNvCxnSpPr>
              <a:stCxn id="171" idx="4"/>
              <a:endCxn id="183" idx="0"/>
            </p:cNvCxnSpPr>
            <p:nvPr/>
          </p:nvCxnSpPr>
          <p:spPr bwMode="auto">
            <a:xfrm rot="16200000" flipH="1">
              <a:off x="5017704" y="3272986"/>
              <a:ext cx="288999" cy="9891"/>
            </a:xfrm>
            <a:prstGeom prst="line">
              <a:avLst/>
            </a:prstGeom>
            <a:ln w="50800">
              <a:solidFill>
                <a:srgbClr val="00FF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>
              <a:stCxn id="170" idx="3"/>
              <a:endCxn id="183" idx="7"/>
            </p:cNvCxnSpPr>
            <p:nvPr/>
          </p:nvCxnSpPr>
          <p:spPr bwMode="auto">
            <a:xfrm rot="5400000">
              <a:off x="5207907" y="3343635"/>
              <a:ext cx="79422" cy="102414"/>
            </a:xfrm>
            <a:prstGeom prst="line">
              <a:avLst/>
            </a:prstGeom>
            <a:ln w="5080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>
              <a:stCxn id="169" idx="2"/>
              <a:endCxn id="170" idx="6"/>
            </p:cNvCxnSpPr>
            <p:nvPr/>
          </p:nvCxnSpPr>
          <p:spPr bwMode="auto">
            <a:xfrm rot="10800000">
              <a:off x="5369472" y="3325867"/>
              <a:ext cx="183931" cy="45983"/>
            </a:xfrm>
            <a:prstGeom prst="line">
              <a:avLst/>
            </a:prstGeom>
            <a:ln w="50800">
              <a:solidFill>
                <a:srgbClr val="FF00FF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>
              <a:stCxn id="168" idx="4"/>
              <a:endCxn id="169" idx="7"/>
            </p:cNvCxnSpPr>
            <p:nvPr/>
          </p:nvCxnSpPr>
          <p:spPr bwMode="auto">
            <a:xfrm rot="5400000">
              <a:off x="5515992" y="3162628"/>
              <a:ext cx="288018" cy="71899"/>
            </a:xfrm>
            <a:prstGeom prst="line">
              <a:avLst/>
            </a:prstGeom>
            <a:ln w="50800">
              <a:solidFill>
                <a:srgbClr val="FF00FF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>
              <a:stCxn id="170" idx="4"/>
              <a:endCxn id="172" idx="0"/>
            </p:cNvCxnSpPr>
            <p:nvPr/>
          </p:nvCxnSpPr>
          <p:spPr bwMode="auto">
            <a:xfrm rot="5400000">
              <a:off x="5111969" y="3574174"/>
              <a:ext cx="423041" cy="9197"/>
            </a:xfrm>
            <a:prstGeom prst="line">
              <a:avLst/>
            </a:prstGeom>
            <a:ln w="5080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2971800" y="3200400"/>
            <a:ext cx="649027" cy="1051560"/>
            <a:chOff x="2971800" y="3200400"/>
            <a:chExt cx="649027" cy="1051560"/>
          </a:xfrm>
        </p:grpSpPr>
        <p:sp>
          <p:nvSpPr>
            <p:cNvPr id="157" name="Oval 156"/>
            <p:cNvSpPr/>
            <p:nvPr/>
          </p:nvSpPr>
          <p:spPr>
            <a:xfrm>
              <a:off x="3299579" y="358261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9" name="Group 188"/>
            <p:cNvGrpSpPr>
              <a:grpSpLocks noChangeAspect="1"/>
            </p:cNvGrpSpPr>
            <p:nvPr/>
          </p:nvGrpSpPr>
          <p:grpSpPr>
            <a:xfrm>
              <a:off x="2971800" y="3200400"/>
              <a:ext cx="649027" cy="1051560"/>
              <a:chOff x="2309228" y="1143000"/>
              <a:chExt cx="1020344" cy="1653172"/>
            </a:xfrm>
          </p:grpSpPr>
          <p:sp>
            <p:nvSpPr>
              <p:cNvPr id="190" name="Oval 189"/>
              <p:cNvSpPr>
                <a:spLocks noChangeAspect="1"/>
              </p:cNvSpPr>
              <p:nvPr/>
            </p:nvSpPr>
            <p:spPr bwMode="auto">
              <a:xfrm>
                <a:off x="2975026" y="2580541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91" name="Oval 190"/>
              <p:cNvSpPr>
                <a:spLocks noChangeAspect="1"/>
              </p:cNvSpPr>
              <p:nvPr/>
            </p:nvSpPr>
            <p:spPr bwMode="auto">
              <a:xfrm>
                <a:off x="2766428" y="2286000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92" name="Oval 191"/>
              <p:cNvSpPr>
                <a:spLocks noChangeAspect="1"/>
              </p:cNvSpPr>
              <p:nvPr/>
            </p:nvSpPr>
            <p:spPr bwMode="auto">
              <a:xfrm>
                <a:off x="3051679" y="1971636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93" name="Oval 192"/>
              <p:cNvSpPr>
                <a:spLocks noChangeAspect="1"/>
              </p:cNvSpPr>
              <p:nvPr/>
            </p:nvSpPr>
            <p:spPr bwMode="auto">
              <a:xfrm>
                <a:off x="2842628" y="1653803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94" name="Oval 193"/>
              <p:cNvSpPr>
                <a:spLocks noChangeAspect="1"/>
              </p:cNvSpPr>
              <p:nvPr/>
            </p:nvSpPr>
            <p:spPr bwMode="auto">
              <a:xfrm>
                <a:off x="2667000" y="1712661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95" name="Oval 194"/>
              <p:cNvSpPr>
                <a:spLocks noChangeAspect="1"/>
              </p:cNvSpPr>
              <p:nvPr/>
            </p:nvSpPr>
            <p:spPr bwMode="auto">
              <a:xfrm>
                <a:off x="2309228" y="1569208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96" name="Oval 195"/>
              <p:cNvSpPr>
                <a:spLocks noChangeAspect="1"/>
              </p:cNvSpPr>
              <p:nvPr/>
            </p:nvSpPr>
            <p:spPr bwMode="auto">
              <a:xfrm>
                <a:off x="3200400" y="1143000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97" name="Oval 196"/>
              <p:cNvSpPr>
                <a:spLocks noChangeAspect="1"/>
              </p:cNvSpPr>
              <p:nvPr/>
            </p:nvSpPr>
            <p:spPr bwMode="auto">
              <a:xfrm>
                <a:off x="3276600" y="1371600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98" name="Oval 197"/>
              <p:cNvSpPr>
                <a:spLocks noChangeAspect="1"/>
              </p:cNvSpPr>
              <p:nvPr/>
            </p:nvSpPr>
            <p:spPr bwMode="auto">
              <a:xfrm>
                <a:off x="3071228" y="1547228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99" name="Oval 198"/>
              <p:cNvSpPr>
                <a:spLocks noChangeAspect="1"/>
              </p:cNvSpPr>
              <p:nvPr/>
            </p:nvSpPr>
            <p:spPr bwMode="auto">
              <a:xfrm>
                <a:off x="2819400" y="1371600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00" name="Oval 199"/>
              <p:cNvSpPr>
                <a:spLocks noChangeAspect="1"/>
              </p:cNvSpPr>
              <p:nvPr/>
            </p:nvSpPr>
            <p:spPr bwMode="auto">
              <a:xfrm>
                <a:off x="3257682" y="1971636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01" name="Oval 200"/>
              <p:cNvSpPr>
                <a:spLocks noChangeAspect="1"/>
              </p:cNvSpPr>
              <p:nvPr/>
            </p:nvSpPr>
            <p:spPr bwMode="auto">
              <a:xfrm>
                <a:off x="3223628" y="2385428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02" name="Oval 201"/>
              <p:cNvSpPr>
                <a:spLocks noChangeAspect="1"/>
              </p:cNvSpPr>
              <p:nvPr/>
            </p:nvSpPr>
            <p:spPr bwMode="auto">
              <a:xfrm>
                <a:off x="3124200" y="2743200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cxnSp>
            <p:nvCxnSpPr>
              <p:cNvPr id="203" name="Straight Connector 202"/>
              <p:cNvCxnSpPr>
                <a:stCxn id="190" idx="7"/>
                <a:endCxn id="191" idx="3"/>
              </p:cNvCxnSpPr>
              <p:nvPr/>
            </p:nvCxnSpPr>
            <p:spPr bwMode="auto">
              <a:xfrm flipH="1" flipV="1">
                <a:off x="2774187" y="2331215"/>
                <a:ext cx="246053" cy="257085"/>
              </a:xfrm>
              <a:prstGeom prst="line">
                <a:avLst/>
              </a:prstGeom>
              <a:ln w="50800">
                <a:solidFill>
                  <a:srgbClr val="0000FF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>
                <a:stCxn id="191" idx="7"/>
                <a:endCxn id="192" idx="3"/>
              </p:cNvCxnSpPr>
              <p:nvPr/>
            </p:nvCxnSpPr>
            <p:spPr bwMode="auto">
              <a:xfrm flipV="1">
                <a:off x="2811642" y="2016850"/>
                <a:ext cx="247795" cy="276908"/>
              </a:xfrm>
              <a:prstGeom prst="line">
                <a:avLst/>
              </a:prstGeom>
              <a:ln w="50800">
                <a:solidFill>
                  <a:srgbClr val="0000FF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>
                <a:stCxn id="201" idx="0"/>
                <a:endCxn id="200" idx="5"/>
              </p:cNvCxnSpPr>
              <p:nvPr/>
            </p:nvCxnSpPr>
            <p:spPr bwMode="auto">
              <a:xfrm flipV="1">
                <a:off x="3250114" y="2016850"/>
                <a:ext cx="52782" cy="368578"/>
              </a:xfrm>
              <a:prstGeom prst="line">
                <a:avLst/>
              </a:prstGeom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>
                <a:stCxn id="202" idx="1"/>
                <a:endCxn id="201" idx="5"/>
              </p:cNvCxnSpPr>
              <p:nvPr/>
            </p:nvCxnSpPr>
            <p:spPr bwMode="auto">
              <a:xfrm flipV="1">
                <a:off x="3131958" y="2430642"/>
                <a:ext cx="136884" cy="320316"/>
              </a:xfrm>
              <a:prstGeom prst="line">
                <a:avLst/>
              </a:prstGeom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>
                <a:stCxn id="192" idx="0"/>
                <a:endCxn id="193" idx="4"/>
              </p:cNvCxnSpPr>
              <p:nvPr/>
            </p:nvCxnSpPr>
            <p:spPr bwMode="auto">
              <a:xfrm flipH="1" flipV="1">
                <a:off x="2869114" y="1706775"/>
                <a:ext cx="209051" cy="264861"/>
              </a:xfrm>
              <a:prstGeom prst="line">
                <a:avLst/>
              </a:prstGeom>
              <a:ln w="50800">
                <a:solidFill>
                  <a:srgbClr val="FFFF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>
                <a:stCxn id="194" idx="6"/>
                <a:endCxn id="193" idx="2"/>
              </p:cNvCxnSpPr>
              <p:nvPr/>
            </p:nvCxnSpPr>
            <p:spPr bwMode="auto">
              <a:xfrm flipV="1">
                <a:off x="2719972" y="1680289"/>
                <a:ext cx="122656" cy="58858"/>
              </a:xfrm>
              <a:prstGeom prst="line">
                <a:avLst/>
              </a:prstGeom>
              <a:ln w="50800">
                <a:solidFill>
                  <a:srgbClr val="00FFFF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>
                <a:stCxn id="195" idx="4"/>
                <a:endCxn id="194" idx="1"/>
              </p:cNvCxnSpPr>
              <p:nvPr/>
            </p:nvCxnSpPr>
            <p:spPr bwMode="auto">
              <a:xfrm>
                <a:off x="2335715" y="1622180"/>
                <a:ext cx="339044" cy="98240"/>
              </a:xfrm>
              <a:prstGeom prst="line">
                <a:avLst/>
              </a:prstGeom>
              <a:ln w="50800">
                <a:solidFill>
                  <a:srgbClr val="00FFFF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>
                <a:stCxn id="193" idx="5"/>
                <a:endCxn id="211" idx="1"/>
              </p:cNvCxnSpPr>
              <p:nvPr/>
            </p:nvCxnSpPr>
            <p:spPr bwMode="auto">
              <a:xfrm flipV="1">
                <a:off x="2887842" y="1531758"/>
                <a:ext cx="38744" cy="167259"/>
              </a:xfrm>
              <a:prstGeom prst="line">
                <a:avLst/>
              </a:prstGeom>
              <a:ln w="50800">
                <a:solidFill>
                  <a:srgbClr val="FFFF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1" name="Oval 210"/>
              <p:cNvSpPr>
                <a:spLocks noChangeAspect="1"/>
              </p:cNvSpPr>
              <p:nvPr/>
            </p:nvSpPr>
            <p:spPr bwMode="auto">
              <a:xfrm>
                <a:off x="2918828" y="1524000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cxnSp>
            <p:nvCxnSpPr>
              <p:cNvPr id="212" name="Straight Connector 211"/>
              <p:cNvCxnSpPr>
                <a:stCxn id="199" idx="4"/>
                <a:endCxn id="211" idx="0"/>
              </p:cNvCxnSpPr>
              <p:nvPr/>
            </p:nvCxnSpPr>
            <p:spPr bwMode="auto">
              <a:xfrm>
                <a:off x="2845886" y="1424572"/>
                <a:ext cx="99428" cy="99428"/>
              </a:xfrm>
              <a:prstGeom prst="line">
                <a:avLst/>
              </a:prstGeom>
              <a:ln w="50800">
                <a:solidFill>
                  <a:srgbClr val="00FF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>
                <a:stCxn id="198" idx="3"/>
                <a:endCxn id="211" idx="7"/>
              </p:cNvCxnSpPr>
              <p:nvPr/>
            </p:nvCxnSpPr>
            <p:spPr bwMode="auto">
              <a:xfrm flipH="1" flipV="1">
                <a:off x="2964042" y="1531758"/>
                <a:ext cx="114944" cy="60684"/>
              </a:xfrm>
              <a:prstGeom prst="line">
                <a:avLst/>
              </a:prstGeom>
              <a:ln w="50800">
                <a:solidFill>
                  <a:srgbClr val="FFFF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>
                <a:stCxn id="197" idx="2"/>
                <a:endCxn id="198" idx="6"/>
              </p:cNvCxnSpPr>
              <p:nvPr/>
            </p:nvCxnSpPr>
            <p:spPr bwMode="auto">
              <a:xfrm flipH="1">
                <a:off x="3124200" y="1398086"/>
                <a:ext cx="152400" cy="175628"/>
              </a:xfrm>
              <a:prstGeom prst="line">
                <a:avLst/>
              </a:prstGeom>
              <a:ln w="50800">
                <a:solidFill>
                  <a:srgbClr val="FF00FF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/>
              <p:cNvCxnSpPr>
                <a:stCxn id="196" idx="4"/>
                <a:endCxn id="197" idx="7"/>
              </p:cNvCxnSpPr>
              <p:nvPr/>
            </p:nvCxnSpPr>
            <p:spPr bwMode="auto">
              <a:xfrm>
                <a:off x="3226886" y="1195972"/>
                <a:ext cx="94928" cy="183386"/>
              </a:xfrm>
              <a:prstGeom prst="line">
                <a:avLst/>
              </a:prstGeom>
              <a:ln w="50800">
                <a:solidFill>
                  <a:srgbClr val="FF00FF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>
                <a:stCxn id="198" idx="4"/>
                <a:endCxn id="200" idx="0"/>
              </p:cNvCxnSpPr>
              <p:nvPr/>
            </p:nvCxnSpPr>
            <p:spPr bwMode="auto">
              <a:xfrm>
                <a:off x="3097714" y="1600200"/>
                <a:ext cx="186454" cy="371436"/>
              </a:xfrm>
              <a:prstGeom prst="line">
                <a:avLst/>
              </a:prstGeom>
              <a:ln w="50800">
                <a:solidFill>
                  <a:srgbClr val="FFFF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7" name="Group 216"/>
          <p:cNvGrpSpPr>
            <a:grpSpLocks noChangeAspect="1"/>
          </p:cNvGrpSpPr>
          <p:nvPr/>
        </p:nvGrpSpPr>
        <p:grpSpPr>
          <a:xfrm>
            <a:off x="5147904" y="5528907"/>
            <a:ext cx="795696" cy="932855"/>
            <a:chOff x="2495844" y="1329618"/>
            <a:chExt cx="1250924" cy="1466554"/>
          </a:xfrm>
        </p:grpSpPr>
        <p:sp>
          <p:nvSpPr>
            <p:cNvPr id="218" name="Oval 217"/>
            <p:cNvSpPr>
              <a:spLocks noChangeAspect="1"/>
            </p:cNvSpPr>
            <p:nvPr/>
          </p:nvSpPr>
          <p:spPr bwMode="auto">
            <a:xfrm>
              <a:off x="2735436" y="2647360"/>
              <a:ext cx="52972" cy="52972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19" name="Oval 218"/>
            <p:cNvSpPr>
              <a:spLocks noChangeAspect="1"/>
            </p:cNvSpPr>
            <p:nvPr/>
          </p:nvSpPr>
          <p:spPr bwMode="auto">
            <a:xfrm>
              <a:off x="2766428" y="2286000"/>
              <a:ext cx="52972" cy="52972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0" name="Oval 219"/>
            <p:cNvSpPr>
              <a:spLocks noChangeAspect="1"/>
            </p:cNvSpPr>
            <p:nvPr/>
          </p:nvSpPr>
          <p:spPr bwMode="auto">
            <a:xfrm>
              <a:off x="3051679" y="1971636"/>
              <a:ext cx="52972" cy="52972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1" name="Oval 220"/>
            <p:cNvSpPr>
              <a:spLocks noChangeAspect="1"/>
            </p:cNvSpPr>
            <p:nvPr/>
          </p:nvSpPr>
          <p:spPr bwMode="auto">
            <a:xfrm>
              <a:off x="2842628" y="1653803"/>
              <a:ext cx="52972" cy="52972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2" name="Oval 221"/>
            <p:cNvSpPr>
              <a:spLocks noChangeAspect="1"/>
            </p:cNvSpPr>
            <p:nvPr/>
          </p:nvSpPr>
          <p:spPr bwMode="auto">
            <a:xfrm>
              <a:off x="2667000" y="1712661"/>
              <a:ext cx="52972" cy="52972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3" name="Oval 222"/>
            <p:cNvSpPr>
              <a:spLocks noChangeAspect="1"/>
            </p:cNvSpPr>
            <p:nvPr/>
          </p:nvSpPr>
          <p:spPr bwMode="auto">
            <a:xfrm>
              <a:off x="2495844" y="1928590"/>
              <a:ext cx="52972" cy="52972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4" name="Oval 223"/>
            <p:cNvSpPr>
              <a:spLocks noChangeAspect="1"/>
            </p:cNvSpPr>
            <p:nvPr/>
          </p:nvSpPr>
          <p:spPr bwMode="auto">
            <a:xfrm>
              <a:off x="3693796" y="1502382"/>
              <a:ext cx="52972" cy="52972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5" name="Oval 224"/>
            <p:cNvSpPr>
              <a:spLocks noChangeAspect="1"/>
            </p:cNvSpPr>
            <p:nvPr/>
          </p:nvSpPr>
          <p:spPr bwMode="auto">
            <a:xfrm>
              <a:off x="3276600" y="1371600"/>
              <a:ext cx="52972" cy="52972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6" name="Oval 225"/>
            <p:cNvSpPr>
              <a:spLocks noChangeAspect="1"/>
            </p:cNvSpPr>
            <p:nvPr/>
          </p:nvSpPr>
          <p:spPr bwMode="auto">
            <a:xfrm>
              <a:off x="3214616" y="1547228"/>
              <a:ext cx="52972" cy="52972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7" name="Oval 226"/>
            <p:cNvSpPr>
              <a:spLocks noChangeAspect="1"/>
            </p:cNvSpPr>
            <p:nvPr/>
          </p:nvSpPr>
          <p:spPr bwMode="auto">
            <a:xfrm>
              <a:off x="2908203" y="1329618"/>
              <a:ext cx="52972" cy="52972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8" name="Oval 227"/>
            <p:cNvSpPr>
              <a:spLocks noChangeAspect="1"/>
            </p:cNvSpPr>
            <p:nvPr/>
          </p:nvSpPr>
          <p:spPr bwMode="auto">
            <a:xfrm>
              <a:off x="3334411" y="1971636"/>
              <a:ext cx="52972" cy="52972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9" name="Oval 228"/>
            <p:cNvSpPr>
              <a:spLocks noChangeAspect="1"/>
            </p:cNvSpPr>
            <p:nvPr/>
          </p:nvSpPr>
          <p:spPr bwMode="auto">
            <a:xfrm>
              <a:off x="3267588" y="2385427"/>
              <a:ext cx="52972" cy="52972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30" name="Oval 229"/>
            <p:cNvSpPr>
              <a:spLocks noChangeAspect="1"/>
            </p:cNvSpPr>
            <p:nvPr/>
          </p:nvSpPr>
          <p:spPr bwMode="auto">
            <a:xfrm>
              <a:off x="3124200" y="2743200"/>
              <a:ext cx="52972" cy="52972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231" name="Straight Connector 230"/>
            <p:cNvCxnSpPr>
              <a:stCxn id="218" idx="7"/>
              <a:endCxn id="219" idx="3"/>
            </p:cNvCxnSpPr>
            <p:nvPr/>
          </p:nvCxnSpPr>
          <p:spPr bwMode="auto">
            <a:xfrm flipH="1" flipV="1">
              <a:off x="2774187" y="2331215"/>
              <a:ext cx="6463" cy="323904"/>
            </a:xfrm>
            <a:prstGeom prst="line">
              <a:avLst/>
            </a:prstGeom>
            <a:ln w="50800">
              <a:solidFill>
                <a:srgbClr val="0000FF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>
              <a:stCxn id="219" idx="7"/>
              <a:endCxn id="220" idx="3"/>
            </p:cNvCxnSpPr>
            <p:nvPr/>
          </p:nvCxnSpPr>
          <p:spPr bwMode="auto">
            <a:xfrm flipV="1">
              <a:off x="2811642" y="2016850"/>
              <a:ext cx="247795" cy="276908"/>
            </a:xfrm>
            <a:prstGeom prst="line">
              <a:avLst/>
            </a:prstGeom>
            <a:ln w="50800">
              <a:solidFill>
                <a:srgbClr val="0000FF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>
              <a:stCxn id="229" idx="0"/>
              <a:endCxn id="228" idx="5"/>
            </p:cNvCxnSpPr>
            <p:nvPr/>
          </p:nvCxnSpPr>
          <p:spPr bwMode="auto">
            <a:xfrm flipV="1">
              <a:off x="3294075" y="2016850"/>
              <a:ext cx="85550" cy="368577"/>
            </a:xfrm>
            <a:prstGeom prst="line">
              <a:avLst/>
            </a:prstGeom>
            <a:ln w="50800">
              <a:solidFill>
                <a:srgbClr val="FF0000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>
              <a:stCxn id="230" idx="1"/>
              <a:endCxn id="229" idx="5"/>
            </p:cNvCxnSpPr>
            <p:nvPr/>
          </p:nvCxnSpPr>
          <p:spPr bwMode="auto">
            <a:xfrm flipV="1">
              <a:off x="3131959" y="2430641"/>
              <a:ext cx="180843" cy="320317"/>
            </a:xfrm>
            <a:prstGeom prst="line">
              <a:avLst/>
            </a:prstGeom>
            <a:ln w="50800">
              <a:solidFill>
                <a:srgbClr val="FF0000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/>
            <p:cNvCxnSpPr>
              <a:stCxn id="220" idx="0"/>
              <a:endCxn id="221" idx="4"/>
            </p:cNvCxnSpPr>
            <p:nvPr/>
          </p:nvCxnSpPr>
          <p:spPr bwMode="auto">
            <a:xfrm flipH="1" flipV="1">
              <a:off x="2869114" y="1706775"/>
              <a:ext cx="209051" cy="264861"/>
            </a:xfrm>
            <a:prstGeom prst="line">
              <a:avLst/>
            </a:prstGeom>
            <a:ln w="50800">
              <a:solidFill>
                <a:srgbClr val="FFFF00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>
              <a:stCxn id="222" idx="6"/>
              <a:endCxn id="221" idx="2"/>
            </p:cNvCxnSpPr>
            <p:nvPr/>
          </p:nvCxnSpPr>
          <p:spPr bwMode="auto">
            <a:xfrm flipV="1">
              <a:off x="2719972" y="1680289"/>
              <a:ext cx="122656" cy="58858"/>
            </a:xfrm>
            <a:prstGeom prst="line">
              <a:avLst/>
            </a:prstGeom>
            <a:ln w="50800">
              <a:solidFill>
                <a:srgbClr val="00FFFF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>
              <a:stCxn id="223" idx="4"/>
              <a:endCxn id="222" idx="1"/>
            </p:cNvCxnSpPr>
            <p:nvPr/>
          </p:nvCxnSpPr>
          <p:spPr bwMode="auto">
            <a:xfrm flipV="1">
              <a:off x="2522331" y="1720419"/>
              <a:ext cx="152427" cy="261144"/>
            </a:xfrm>
            <a:prstGeom prst="line">
              <a:avLst/>
            </a:prstGeom>
            <a:ln w="50800">
              <a:solidFill>
                <a:srgbClr val="00FFFF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>
              <a:stCxn id="221" idx="5"/>
              <a:endCxn id="239" idx="1"/>
            </p:cNvCxnSpPr>
            <p:nvPr/>
          </p:nvCxnSpPr>
          <p:spPr bwMode="auto">
            <a:xfrm flipV="1">
              <a:off x="2887843" y="1531759"/>
              <a:ext cx="94941" cy="167259"/>
            </a:xfrm>
            <a:prstGeom prst="line">
              <a:avLst/>
            </a:prstGeom>
            <a:ln w="50800">
              <a:solidFill>
                <a:srgbClr val="FFFF00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9" name="Oval 238"/>
            <p:cNvSpPr>
              <a:spLocks noChangeAspect="1"/>
            </p:cNvSpPr>
            <p:nvPr/>
          </p:nvSpPr>
          <p:spPr bwMode="auto">
            <a:xfrm>
              <a:off x="2975026" y="1524000"/>
              <a:ext cx="52972" cy="52972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240" name="Straight Connector 239"/>
            <p:cNvCxnSpPr>
              <a:stCxn id="227" idx="4"/>
              <a:endCxn id="239" idx="0"/>
            </p:cNvCxnSpPr>
            <p:nvPr/>
          </p:nvCxnSpPr>
          <p:spPr bwMode="auto">
            <a:xfrm>
              <a:off x="2934690" y="1382590"/>
              <a:ext cx="66823" cy="141410"/>
            </a:xfrm>
            <a:prstGeom prst="line">
              <a:avLst/>
            </a:prstGeom>
            <a:ln w="50800">
              <a:solidFill>
                <a:srgbClr val="00FF00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>
              <a:stCxn id="226" idx="3"/>
              <a:endCxn id="239" idx="7"/>
            </p:cNvCxnSpPr>
            <p:nvPr/>
          </p:nvCxnSpPr>
          <p:spPr bwMode="auto">
            <a:xfrm flipH="1" flipV="1">
              <a:off x="3020240" y="1531759"/>
              <a:ext cx="202134" cy="60684"/>
            </a:xfrm>
            <a:prstGeom prst="line">
              <a:avLst/>
            </a:prstGeom>
            <a:ln w="50800">
              <a:solidFill>
                <a:srgbClr val="FFFF00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>
              <a:stCxn id="225" idx="2"/>
              <a:endCxn id="226" idx="6"/>
            </p:cNvCxnSpPr>
            <p:nvPr/>
          </p:nvCxnSpPr>
          <p:spPr bwMode="auto">
            <a:xfrm flipH="1">
              <a:off x="3267588" y="1398087"/>
              <a:ext cx="9011" cy="175629"/>
            </a:xfrm>
            <a:prstGeom prst="line">
              <a:avLst/>
            </a:prstGeom>
            <a:ln w="50800">
              <a:solidFill>
                <a:srgbClr val="FF00FF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>
              <a:stCxn id="224" idx="4"/>
              <a:endCxn id="225" idx="7"/>
            </p:cNvCxnSpPr>
            <p:nvPr/>
          </p:nvCxnSpPr>
          <p:spPr bwMode="auto">
            <a:xfrm flipH="1" flipV="1">
              <a:off x="3321813" y="1379358"/>
              <a:ext cx="398469" cy="175997"/>
            </a:xfrm>
            <a:prstGeom prst="line">
              <a:avLst/>
            </a:prstGeom>
            <a:ln w="50800">
              <a:solidFill>
                <a:srgbClr val="FF00FF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>
              <a:stCxn id="226" idx="4"/>
              <a:endCxn id="228" idx="0"/>
            </p:cNvCxnSpPr>
            <p:nvPr/>
          </p:nvCxnSpPr>
          <p:spPr bwMode="auto">
            <a:xfrm>
              <a:off x="3241103" y="1600201"/>
              <a:ext cx="119795" cy="371435"/>
            </a:xfrm>
            <a:prstGeom prst="line">
              <a:avLst/>
            </a:prstGeom>
            <a:ln w="50800">
              <a:solidFill>
                <a:srgbClr val="FFFF00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5" name="TextBox 244"/>
          <p:cNvSpPr txBox="1"/>
          <p:nvPr/>
        </p:nvSpPr>
        <p:spPr>
          <a:xfrm>
            <a:off x="6105157" y="2633246"/>
            <a:ext cx="1667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Pose Estimation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95305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Exponentially-Large Item Set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57" name="Rounded Rectangle 56"/>
          <p:cNvSpPr/>
          <p:nvPr/>
        </p:nvSpPr>
        <p:spPr>
          <a:xfrm>
            <a:off x="1143000" y="2971800"/>
            <a:ext cx="6750558" cy="3849512"/>
          </a:xfrm>
          <a:prstGeom prst="roundRect">
            <a:avLst>
              <a:gd name="adj" fmla="val 829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4357219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946237" y="331999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5532312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6157857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6743932" y="332584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7332950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357219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4946237" y="388503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532312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157857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743932" y="389088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7332950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3" name="Group 112"/>
          <p:cNvGrpSpPr/>
          <p:nvPr/>
        </p:nvGrpSpPr>
        <p:grpSpPr>
          <a:xfrm>
            <a:off x="1411314" y="4470574"/>
            <a:ext cx="6189951" cy="265192"/>
            <a:chOff x="1411314" y="4470574"/>
            <a:chExt cx="6189951" cy="265192"/>
          </a:xfrm>
        </p:grpSpPr>
        <p:sp>
          <p:nvSpPr>
            <p:cNvPr id="104" name="Oval 103"/>
            <p:cNvSpPr/>
            <p:nvPr/>
          </p:nvSpPr>
          <p:spPr>
            <a:xfrm>
              <a:off x="1411314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1997389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2586408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3172483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785265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371340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960359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5546434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6171979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6758054" y="447900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7347072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1411314" y="5035612"/>
            <a:ext cx="6189951" cy="265192"/>
            <a:chOff x="1411314" y="5035612"/>
            <a:chExt cx="6189951" cy="265192"/>
          </a:xfrm>
        </p:grpSpPr>
        <p:sp>
          <p:nvSpPr>
            <p:cNvPr id="123" name="Oval 122"/>
            <p:cNvSpPr/>
            <p:nvPr/>
          </p:nvSpPr>
          <p:spPr>
            <a:xfrm>
              <a:off x="1411314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1997389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2586408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172483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785265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371340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960359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5546434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6171979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6758054" y="504403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7347072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0" name="Oval 139"/>
          <p:cNvSpPr/>
          <p:nvPr/>
        </p:nvSpPr>
        <p:spPr>
          <a:xfrm>
            <a:off x="1411314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1997389" y="563649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2586408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72483" y="563649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85265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4371340" y="563649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1411314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1997389" y="620153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2586408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172483" y="620153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785265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4371340" y="620153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>
            <a:off x="5437643" y="5846693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>
            <a:off x="6881051" y="5846693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6477000"/>
            <a:ext cx="330200" cy="381000"/>
          </a:xfrm>
          <a:prstGeom prst="rect">
            <a:avLst/>
          </a:prstGeom>
        </p:spPr>
      </p:pic>
      <p:sp>
        <p:nvSpPr>
          <p:cNvPr id="75" name="Oval 74"/>
          <p:cNvSpPr/>
          <p:nvPr/>
        </p:nvSpPr>
        <p:spPr>
          <a:xfrm>
            <a:off x="1856171" y="3429000"/>
            <a:ext cx="254193" cy="30757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0588" y="990600"/>
            <a:ext cx="2440412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1600" y="3571360"/>
            <a:ext cx="1390600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Two pizzas sitting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on top of </a:t>
            </a:r>
            <a:r>
              <a:rPr lang="en-US" dirty="0"/>
              <a:t>a </a:t>
            </a:r>
            <a:r>
              <a:rPr lang="en-US" dirty="0" smtClean="0"/>
              <a:t>stove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/>
              <a:t>top oven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46" name="Oval 245"/>
          <p:cNvSpPr/>
          <p:nvPr/>
        </p:nvSpPr>
        <p:spPr>
          <a:xfrm>
            <a:off x="3337867" y="3427389"/>
            <a:ext cx="254193" cy="30757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TextBox 246"/>
          <p:cNvSpPr txBox="1"/>
          <p:nvPr/>
        </p:nvSpPr>
        <p:spPr>
          <a:xfrm>
            <a:off x="2872432" y="3569749"/>
            <a:ext cx="1352328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A pizza sitting 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top </a:t>
            </a:r>
            <a:r>
              <a:rPr lang="en-US" dirty="0"/>
              <a:t>of a pan 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top </a:t>
            </a:r>
            <a:r>
              <a:rPr lang="en-US" dirty="0"/>
              <a:t>of a stove.</a:t>
            </a:r>
          </a:p>
        </p:txBody>
      </p:sp>
      <p:sp>
        <p:nvSpPr>
          <p:cNvPr id="248" name="Oval 247"/>
          <p:cNvSpPr/>
          <p:nvPr/>
        </p:nvSpPr>
        <p:spPr>
          <a:xfrm>
            <a:off x="5418435" y="5764509"/>
            <a:ext cx="254193" cy="30757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TextBox 248"/>
          <p:cNvSpPr txBox="1"/>
          <p:nvPr/>
        </p:nvSpPr>
        <p:spPr>
          <a:xfrm>
            <a:off x="5023016" y="5906869"/>
            <a:ext cx="1159768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there is a man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sitting in </a:t>
            </a:r>
            <a:r>
              <a:rPr lang="en-US" dirty="0"/>
              <a:t>a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dish </a:t>
            </a:r>
            <a:r>
              <a:rPr lang="en-US" dirty="0"/>
              <a:t>pizza</a:t>
            </a:r>
          </a:p>
        </p:txBody>
      </p:sp>
      <p:sp>
        <p:nvSpPr>
          <p:cNvPr id="250" name="Oval 249"/>
          <p:cNvSpPr/>
          <p:nvPr/>
        </p:nvSpPr>
        <p:spPr>
          <a:xfrm>
            <a:off x="6835571" y="5761822"/>
            <a:ext cx="254193" cy="30757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TextBox 250"/>
          <p:cNvSpPr txBox="1"/>
          <p:nvPr/>
        </p:nvSpPr>
        <p:spPr>
          <a:xfrm>
            <a:off x="6337931" y="5904182"/>
            <a:ext cx="1416749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 wine glass and </a:t>
            </a:r>
            <a:br>
              <a:rPr lang="en-US" dirty="0" smtClean="0"/>
            </a:br>
            <a:r>
              <a:rPr lang="en-US" dirty="0" smtClean="0"/>
              <a:t>three pizzas</a:t>
            </a:r>
            <a:br>
              <a:rPr lang="en-US" dirty="0" smtClean="0"/>
            </a:br>
            <a:r>
              <a:rPr lang="en-US" dirty="0" smtClean="0"/>
              <a:t>on </a:t>
            </a:r>
            <a:r>
              <a:rPr lang="en-US" dirty="0"/>
              <a:t>top of </a:t>
            </a:r>
            <a:r>
              <a:rPr lang="en-US" dirty="0" smtClean="0"/>
              <a:t>an oven</a:t>
            </a:r>
            <a:r>
              <a:rPr lang="en-US" dirty="0"/>
              <a:t>.</a:t>
            </a:r>
          </a:p>
        </p:txBody>
      </p:sp>
      <p:sp>
        <p:nvSpPr>
          <p:cNvPr id="252" name="TextBox 251"/>
          <p:cNvSpPr txBox="1"/>
          <p:nvPr/>
        </p:nvSpPr>
        <p:spPr>
          <a:xfrm>
            <a:off x="6019800" y="2633246"/>
            <a:ext cx="1792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Image Captioning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29458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Quality/Score of Items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57" name="Rounded Rectangle 56"/>
          <p:cNvSpPr/>
          <p:nvPr/>
        </p:nvSpPr>
        <p:spPr>
          <a:xfrm>
            <a:off x="1143000" y="2971800"/>
            <a:ext cx="6750558" cy="3849512"/>
          </a:xfrm>
          <a:prstGeom prst="roundRect">
            <a:avLst>
              <a:gd name="adj" fmla="val 829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 descr="fig1_sol 1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314" y="3218872"/>
            <a:ext cx="1186235" cy="1016773"/>
          </a:xfrm>
          <a:prstGeom prst="rect">
            <a:avLst/>
          </a:prstGeom>
        </p:spPr>
      </p:pic>
      <p:sp>
        <p:nvSpPr>
          <p:cNvPr id="75" name="Oval 74"/>
          <p:cNvSpPr/>
          <p:nvPr/>
        </p:nvSpPr>
        <p:spPr>
          <a:xfrm>
            <a:off x="1856171" y="358261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4357219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946237" y="331999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5532312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6157857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6743932" y="332584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7332950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357219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4946237" y="388503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532312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157857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743932" y="389088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7332950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1411314" y="447314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1997389" y="447057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2586408" y="447314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3172483" y="447057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3785265" y="447314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4371340" y="447057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4960359" y="447314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5546434" y="447057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6171979" y="4481573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6758054" y="447900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7347072" y="4481573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1411314" y="503818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1997389" y="503561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2586408" y="503818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3172483" y="503561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3785265" y="503818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4371340" y="503561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4960359" y="503818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5546434" y="503561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6171979" y="504661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6758054" y="504403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7347072" y="504661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4" name="Picture 153" descr="fig1_sol 3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223" y="3218872"/>
            <a:ext cx="1186235" cy="1016773"/>
          </a:xfrm>
          <a:prstGeom prst="rect">
            <a:avLst/>
          </a:prstGeom>
        </p:spPr>
      </p:pic>
      <p:sp>
        <p:nvSpPr>
          <p:cNvPr id="157" name="Oval 156"/>
          <p:cNvSpPr/>
          <p:nvPr/>
        </p:nvSpPr>
        <p:spPr>
          <a:xfrm>
            <a:off x="3299579" y="358261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1411314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1997389" y="563649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2586408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72483" y="563649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85265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4371340" y="563649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4960359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1411314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1997389" y="620153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2586408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172483" y="620153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785265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4371340" y="620153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4960359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5" name="Picture 154" descr="fig1_sol13.pn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278" y="5449954"/>
            <a:ext cx="1186235" cy="1016773"/>
          </a:xfrm>
          <a:prstGeom prst="rect">
            <a:avLst/>
          </a:prstGeom>
        </p:spPr>
      </p:pic>
      <p:pic>
        <p:nvPicPr>
          <p:cNvPr id="156" name="Picture 155" descr="fig1_sol15.pn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030" y="5449954"/>
            <a:ext cx="1186235" cy="1016773"/>
          </a:xfrm>
          <a:prstGeom prst="rect">
            <a:avLst/>
          </a:prstGeom>
        </p:spPr>
      </p:pic>
      <p:sp>
        <p:nvSpPr>
          <p:cNvPr id="158" name="Oval 157"/>
          <p:cNvSpPr/>
          <p:nvPr/>
        </p:nvSpPr>
        <p:spPr>
          <a:xfrm>
            <a:off x="5437643" y="5846693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>
            <a:off x="6881051" y="5846693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213"/>
          <p:cNvGrpSpPr>
            <a:grpSpLocks noChangeAspect="1"/>
          </p:cNvGrpSpPr>
          <p:nvPr/>
        </p:nvGrpSpPr>
        <p:grpSpPr>
          <a:xfrm>
            <a:off x="1981200" y="1143000"/>
            <a:ext cx="1903404" cy="1371600"/>
            <a:chOff x="166343" y="662259"/>
            <a:chExt cx="1819656" cy="1371600"/>
          </a:xfrm>
        </p:grpSpPr>
        <p:sp>
          <p:nvSpPr>
            <p:cNvPr id="161" name="Frame 160"/>
            <p:cNvSpPr>
              <a:spLocks/>
            </p:cNvSpPr>
            <p:nvPr/>
          </p:nvSpPr>
          <p:spPr>
            <a:xfrm>
              <a:off x="166343" y="662259"/>
              <a:ext cx="1819656" cy="1371600"/>
            </a:xfrm>
            <a:prstGeom prst="frame">
              <a:avLst>
                <a:gd name="adj1" fmla="val 75000"/>
              </a:avLst>
            </a:prstGeom>
            <a:solidFill>
              <a:schemeClr val="tx1"/>
            </a:solidFill>
            <a:ln w="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62" name="Picture 161" descr="2007_004902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568" y="683107"/>
              <a:ext cx="1773206" cy="1329905"/>
            </a:xfrm>
            <a:prstGeom prst="rect">
              <a:avLst/>
            </a:prstGeom>
          </p:spPr>
        </p:pic>
      </p:grpSp>
      <p:pic>
        <p:nvPicPr>
          <p:cNvPr id="125" name="Picture 12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6477000"/>
            <a:ext cx="3302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36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7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157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158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159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8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8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9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9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9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9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500" fill="hold"/>
                                        <p:tgtEl>
                                          <p:spTgt spid="10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10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1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500" fill="hold"/>
                                        <p:tgtEl>
                                          <p:spTgt spid="11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" fill="hold"/>
                                        <p:tgtEl>
                                          <p:spTgt spid="12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500" fill="hold"/>
                                        <p:tgtEl>
                                          <p:spTgt spid="12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" fill="hold"/>
                                        <p:tgtEl>
                                          <p:spTgt spid="12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12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" fill="hold"/>
                                        <p:tgtEl>
                                          <p:spTgt spid="12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0" fill="hold"/>
                                        <p:tgtEl>
                                          <p:spTgt spid="1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1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500" fill="hold"/>
                                        <p:tgtEl>
                                          <p:spTgt spid="1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1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500" fill="hold"/>
                                        <p:tgtEl>
                                          <p:spTgt spid="1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500" fill="hold"/>
                                        <p:tgtEl>
                                          <p:spTgt spid="14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500" fill="hold"/>
                                        <p:tgtEl>
                                          <p:spTgt spid="14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14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500" fill="hold"/>
                                        <p:tgtEl>
                                          <p:spTgt spid="14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500" fill="hold"/>
                                        <p:tgtEl>
                                          <p:spTgt spid="14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500" fill="hold"/>
                                        <p:tgtEl>
                                          <p:spTgt spid="14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500" fill="hold"/>
                                        <p:tgtEl>
                                          <p:spTgt spid="15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500" fill="hold"/>
                                        <p:tgtEl>
                                          <p:spTgt spid="15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7" grpId="0" animBg="1"/>
      <p:bldP spid="86" grpId="0" animBg="1"/>
      <p:bldP spid="89" grpId="0" animBg="1"/>
      <p:bldP spid="91" grpId="0" animBg="1"/>
      <p:bldP spid="92" grpId="0" animBg="1"/>
      <p:bldP spid="97" grpId="0" animBg="1"/>
      <p:bldP spid="98" grpId="0" animBg="1"/>
      <p:bldP spid="99" grpId="0" animBg="1"/>
      <p:bldP spid="102" grpId="0" animBg="1"/>
      <p:bldP spid="103" grpId="0" animBg="1"/>
      <p:bldP spid="117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6" grpId="0" animBg="1"/>
      <p:bldP spid="127" grpId="0" animBg="1"/>
      <p:bldP spid="128" grpId="0" animBg="1"/>
      <p:bldP spid="157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8" grpId="0" animBg="1"/>
      <p:bldP spid="15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Diverse Subset Selection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57" name="Rounded Rectangle 56"/>
          <p:cNvSpPr/>
          <p:nvPr/>
        </p:nvSpPr>
        <p:spPr>
          <a:xfrm>
            <a:off x="1143000" y="2971800"/>
            <a:ext cx="6750558" cy="3849512"/>
          </a:xfrm>
          <a:prstGeom prst="roundRect">
            <a:avLst>
              <a:gd name="adj" fmla="val 829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5"/>
          <p:cNvGrpSpPr/>
          <p:nvPr/>
        </p:nvGrpSpPr>
        <p:grpSpPr>
          <a:xfrm>
            <a:off x="1411314" y="3218872"/>
            <a:ext cx="1186235" cy="1016773"/>
            <a:chOff x="1411314" y="3218872"/>
            <a:chExt cx="1186235" cy="1016773"/>
          </a:xfrm>
        </p:grpSpPr>
        <p:pic>
          <p:nvPicPr>
            <p:cNvPr id="58" name="Picture 57" descr="fig1_sol 1.png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1314" y="3218872"/>
              <a:ext cx="1186235" cy="1016773"/>
            </a:xfrm>
            <a:prstGeom prst="rect">
              <a:avLst/>
            </a:prstGeom>
          </p:spPr>
        </p:pic>
        <p:sp>
          <p:nvSpPr>
            <p:cNvPr id="75" name="Oval 74"/>
            <p:cNvSpPr/>
            <p:nvPr/>
          </p:nvSpPr>
          <p:spPr>
            <a:xfrm>
              <a:off x="1856171" y="358261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Oval 75"/>
          <p:cNvSpPr/>
          <p:nvPr/>
        </p:nvSpPr>
        <p:spPr>
          <a:xfrm>
            <a:off x="4357219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946237" y="331999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5532312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6157857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6743932" y="332584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7332950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357219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4946237" y="388503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532312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157857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743932" y="389088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7332950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112"/>
          <p:cNvGrpSpPr/>
          <p:nvPr/>
        </p:nvGrpSpPr>
        <p:grpSpPr>
          <a:xfrm>
            <a:off x="1411314" y="4470574"/>
            <a:ext cx="6189951" cy="265192"/>
            <a:chOff x="1411314" y="4470574"/>
            <a:chExt cx="6189951" cy="265192"/>
          </a:xfrm>
        </p:grpSpPr>
        <p:sp>
          <p:nvSpPr>
            <p:cNvPr id="104" name="Oval 103"/>
            <p:cNvSpPr/>
            <p:nvPr/>
          </p:nvSpPr>
          <p:spPr>
            <a:xfrm>
              <a:off x="1411314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1997389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2586408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3172483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785265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371340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960359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5546434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6171979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6758054" y="447900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7347072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1411314" y="5035612"/>
            <a:ext cx="6189951" cy="265192"/>
            <a:chOff x="1411314" y="5035612"/>
            <a:chExt cx="6189951" cy="265192"/>
          </a:xfrm>
        </p:grpSpPr>
        <p:sp>
          <p:nvSpPr>
            <p:cNvPr id="123" name="Oval 122"/>
            <p:cNvSpPr/>
            <p:nvPr/>
          </p:nvSpPr>
          <p:spPr>
            <a:xfrm>
              <a:off x="1411314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1997389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2586408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172483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785265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371340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960359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5546434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6171979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6758054" y="504403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7347072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853223" y="3218872"/>
            <a:ext cx="1186235" cy="1016773"/>
            <a:chOff x="2853223" y="3218872"/>
            <a:chExt cx="1186235" cy="1016773"/>
          </a:xfrm>
        </p:grpSpPr>
        <p:pic>
          <p:nvPicPr>
            <p:cNvPr id="154" name="Picture 153" descr="fig1_sol 3.png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3223" y="3218872"/>
              <a:ext cx="1186235" cy="1016773"/>
            </a:xfrm>
            <a:prstGeom prst="rect">
              <a:avLst/>
            </a:prstGeom>
          </p:spPr>
        </p:pic>
        <p:sp>
          <p:nvSpPr>
            <p:cNvPr id="157" name="Oval 156"/>
            <p:cNvSpPr/>
            <p:nvPr/>
          </p:nvSpPr>
          <p:spPr>
            <a:xfrm>
              <a:off x="3299579" y="358261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114"/>
          <p:cNvGrpSpPr/>
          <p:nvPr/>
        </p:nvGrpSpPr>
        <p:grpSpPr>
          <a:xfrm>
            <a:off x="1411314" y="5449954"/>
            <a:ext cx="6189951" cy="1016773"/>
            <a:chOff x="1411314" y="5449954"/>
            <a:chExt cx="6189951" cy="1016773"/>
          </a:xfrm>
        </p:grpSpPr>
        <p:sp>
          <p:nvSpPr>
            <p:cNvPr id="140" name="Oval 139"/>
            <p:cNvSpPr/>
            <p:nvPr/>
          </p:nvSpPr>
          <p:spPr>
            <a:xfrm>
              <a:off x="1411314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1997389" y="563649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2586408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3172483" y="563649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3785265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4371340" y="563649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4960359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1411314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1997389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2586408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3172483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3785265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4371340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4960359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5" name="Picture 154" descr="fig1_sol13.png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5278" y="5449954"/>
              <a:ext cx="1186235" cy="1016773"/>
            </a:xfrm>
            <a:prstGeom prst="rect">
              <a:avLst/>
            </a:prstGeom>
          </p:spPr>
        </p:pic>
        <p:pic>
          <p:nvPicPr>
            <p:cNvPr id="156" name="Picture 155" descr="fig1_sol15.pn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5030" y="5449954"/>
              <a:ext cx="1186235" cy="1016773"/>
            </a:xfrm>
            <a:prstGeom prst="rect">
              <a:avLst/>
            </a:prstGeom>
          </p:spPr>
        </p:pic>
        <p:sp>
          <p:nvSpPr>
            <p:cNvPr id="158" name="Oval 157"/>
            <p:cNvSpPr/>
            <p:nvPr/>
          </p:nvSpPr>
          <p:spPr>
            <a:xfrm>
              <a:off x="5437643" y="584669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6881051" y="584669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213"/>
          <p:cNvGrpSpPr>
            <a:grpSpLocks noChangeAspect="1"/>
          </p:cNvGrpSpPr>
          <p:nvPr/>
        </p:nvGrpSpPr>
        <p:grpSpPr>
          <a:xfrm>
            <a:off x="1981200" y="1143000"/>
            <a:ext cx="1903404" cy="1371600"/>
            <a:chOff x="166343" y="662259"/>
            <a:chExt cx="1819656" cy="1371600"/>
          </a:xfrm>
        </p:grpSpPr>
        <p:sp>
          <p:nvSpPr>
            <p:cNvPr id="161" name="Frame 160"/>
            <p:cNvSpPr>
              <a:spLocks/>
            </p:cNvSpPr>
            <p:nvPr/>
          </p:nvSpPr>
          <p:spPr>
            <a:xfrm>
              <a:off x="166343" y="662259"/>
              <a:ext cx="1819656" cy="1371600"/>
            </a:xfrm>
            <a:prstGeom prst="frame">
              <a:avLst>
                <a:gd name="adj1" fmla="val 75000"/>
              </a:avLst>
            </a:prstGeom>
            <a:solidFill>
              <a:schemeClr val="tx1"/>
            </a:solidFill>
            <a:ln w="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62" name="Picture 161" descr="2007_004902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568" y="683107"/>
              <a:ext cx="1773206" cy="1329905"/>
            </a:xfrm>
            <a:prstGeom prst="rect">
              <a:avLst/>
            </a:prstGeom>
          </p:spPr>
        </p:pic>
      </p:grpSp>
      <p:pic>
        <p:nvPicPr>
          <p:cNvPr id="118" name="Picture 117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8455" y="4343400"/>
            <a:ext cx="4558145" cy="1066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5" name="Picture 124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6477000"/>
            <a:ext cx="330200" cy="3810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425700"/>
            <a:ext cx="38481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41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Diverse Subset </a:t>
            </a:r>
            <a:r>
              <a:rPr lang="en-US" dirty="0" smtClean="0"/>
              <a:t>Selection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57" name="Rounded Rectangle 56"/>
          <p:cNvSpPr/>
          <p:nvPr/>
        </p:nvSpPr>
        <p:spPr>
          <a:xfrm>
            <a:off x="1143000" y="2971800"/>
            <a:ext cx="6750558" cy="3849512"/>
          </a:xfrm>
          <a:prstGeom prst="roundRect">
            <a:avLst>
              <a:gd name="adj" fmla="val 829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5"/>
          <p:cNvGrpSpPr/>
          <p:nvPr/>
        </p:nvGrpSpPr>
        <p:grpSpPr>
          <a:xfrm>
            <a:off x="1411314" y="3218872"/>
            <a:ext cx="1186235" cy="1016773"/>
            <a:chOff x="1411314" y="3218872"/>
            <a:chExt cx="1186235" cy="1016773"/>
          </a:xfrm>
        </p:grpSpPr>
        <p:pic>
          <p:nvPicPr>
            <p:cNvPr id="58" name="Picture 57" descr="fig1_sol 1.png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1314" y="3218872"/>
              <a:ext cx="1186235" cy="1016773"/>
            </a:xfrm>
            <a:prstGeom prst="rect">
              <a:avLst/>
            </a:prstGeom>
          </p:spPr>
        </p:pic>
        <p:sp>
          <p:nvSpPr>
            <p:cNvPr id="75" name="Oval 74"/>
            <p:cNvSpPr/>
            <p:nvPr/>
          </p:nvSpPr>
          <p:spPr>
            <a:xfrm>
              <a:off x="1856171" y="358261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Oval 75"/>
          <p:cNvSpPr/>
          <p:nvPr/>
        </p:nvSpPr>
        <p:spPr>
          <a:xfrm>
            <a:off x="4357219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946237" y="331999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5532312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6157857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6743932" y="332584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7332950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357219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4946237" y="388503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532312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157857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743932" y="389088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7332950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112"/>
          <p:cNvGrpSpPr/>
          <p:nvPr/>
        </p:nvGrpSpPr>
        <p:grpSpPr>
          <a:xfrm>
            <a:off x="1411314" y="4470574"/>
            <a:ext cx="6189951" cy="265192"/>
            <a:chOff x="1411314" y="4470574"/>
            <a:chExt cx="6189951" cy="265192"/>
          </a:xfrm>
        </p:grpSpPr>
        <p:sp>
          <p:nvSpPr>
            <p:cNvPr id="104" name="Oval 103"/>
            <p:cNvSpPr/>
            <p:nvPr/>
          </p:nvSpPr>
          <p:spPr>
            <a:xfrm>
              <a:off x="1411314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1997389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2586408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3172483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785265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371340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960359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5546434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6171979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6758054" y="447900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7347072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1411314" y="5035612"/>
            <a:ext cx="6189951" cy="265192"/>
            <a:chOff x="1411314" y="5035612"/>
            <a:chExt cx="6189951" cy="265192"/>
          </a:xfrm>
        </p:grpSpPr>
        <p:sp>
          <p:nvSpPr>
            <p:cNvPr id="123" name="Oval 122"/>
            <p:cNvSpPr/>
            <p:nvPr/>
          </p:nvSpPr>
          <p:spPr>
            <a:xfrm>
              <a:off x="1411314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1997389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2586408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172483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785265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371340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960359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5546434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6171979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6758054" y="504403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7347072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853223" y="3218872"/>
            <a:ext cx="1186235" cy="1016773"/>
            <a:chOff x="2853223" y="3218872"/>
            <a:chExt cx="1186235" cy="1016773"/>
          </a:xfrm>
        </p:grpSpPr>
        <p:pic>
          <p:nvPicPr>
            <p:cNvPr id="154" name="Picture 153" descr="fig1_sol 3.png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3223" y="3218872"/>
              <a:ext cx="1186235" cy="1016773"/>
            </a:xfrm>
            <a:prstGeom prst="rect">
              <a:avLst/>
            </a:prstGeom>
          </p:spPr>
        </p:pic>
        <p:sp>
          <p:nvSpPr>
            <p:cNvPr id="157" name="Oval 156"/>
            <p:cNvSpPr/>
            <p:nvPr/>
          </p:nvSpPr>
          <p:spPr>
            <a:xfrm>
              <a:off x="3299579" y="358261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114"/>
          <p:cNvGrpSpPr/>
          <p:nvPr/>
        </p:nvGrpSpPr>
        <p:grpSpPr>
          <a:xfrm>
            <a:off x="1411314" y="5449954"/>
            <a:ext cx="6189951" cy="1016773"/>
            <a:chOff x="1411314" y="5449954"/>
            <a:chExt cx="6189951" cy="1016773"/>
          </a:xfrm>
        </p:grpSpPr>
        <p:sp>
          <p:nvSpPr>
            <p:cNvPr id="140" name="Oval 139"/>
            <p:cNvSpPr/>
            <p:nvPr/>
          </p:nvSpPr>
          <p:spPr>
            <a:xfrm>
              <a:off x="1411314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1997389" y="563649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2586408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3172483" y="563649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3785265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4371340" y="563649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4960359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1411314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1997389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2586408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3172483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3785265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4371340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4960359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5" name="Picture 154" descr="fig1_sol13.png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5278" y="5449954"/>
              <a:ext cx="1186235" cy="1016773"/>
            </a:xfrm>
            <a:prstGeom prst="rect">
              <a:avLst/>
            </a:prstGeom>
          </p:spPr>
        </p:pic>
        <p:pic>
          <p:nvPicPr>
            <p:cNvPr id="156" name="Picture 155" descr="fig1_sol15.pn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5030" y="5449954"/>
              <a:ext cx="1186235" cy="1016773"/>
            </a:xfrm>
            <a:prstGeom prst="rect">
              <a:avLst/>
            </a:prstGeom>
          </p:spPr>
        </p:pic>
        <p:sp>
          <p:nvSpPr>
            <p:cNvPr id="158" name="Oval 157"/>
            <p:cNvSpPr/>
            <p:nvPr/>
          </p:nvSpPr>
          <p:spPr>
            <a:xfrm>
              <a:off x="5437643" y="584669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6881051" y="584669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213"/>
          <p:cNvGrpSpPr>
            <a:grpSpLocks noChangeAspect="1"/>
          </p:cNvGrpSpPr>
          <p:nvPr/>
        </p:nvGrpSpPr>
        <p:grpSpPr>
          <a:xfrm>
            <a:off x="1981200" y="1143000"/>
            <a:ext cx="1903404" cy="1371600"/>
            <a:chOff x="166343" y="662259"/>
            <a:chExt cx="1819656" cy="1371600"/>
          </a:xfrm>
        </p:grpSpPr>
        <p:sp>
          <p:nvSpPr>
            <p:cNvPr id="161" name="Frame 160"/>
            <p:cNvSpPr>
              <a:spLocks/>
            </p:cNvSpPr>
            <p:nvPr/>
          </p:nvSpPr>
          <p:spPr>
            <a:xfrm>
              <a:off x="166343" y="662259"/>
              <a:ext cx="1819656" cy="1371600"/>
            </a:xfrm>
            <a:prstGeom prst="frame">
              <a:avLst>
                <a:gd name="adj1" fmla="val 75000"/>
              </a:avLst>
            </a:prstGeom>
            <a:solidFill>
              <a:schemeClr val="tx1"/>
            </a:solidFill>
            <a:ln w="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62" name="Picture 161" descr="2007_004902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568" y="683107"/>
              <a:ext cx="1773206" cy="1329905"/>
            </a:xfrm>
            <a:prstGeom prst="rect">
              <a:avLst/>
            </a:prstGeom>
          </p:spPr>
        </p:pic>
      </p:grpSp>
      <p:pic>
        <p:nvPicPr>
          <p:cNvPr id="118" name="Picture 117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8455" y="4343400"/>
            <a:ext cx="4558145" cy="1066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3" name="Picture 132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6477000"/>
            <a:ext cx="330200" cy="381000"/>
          </a:xfrm>
          <a:prstGeom prst="rect">
            <a:avLst/>
          </a:prstGeom>
        </p:spPr>
      </p:pic>
      <p:pic>
        <p:nvPicPr>
          <p:cNvPr id="135" name="Picture 134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425700"/>
            <a:ext cx="3848100" cy="469900"/>
          </a:xfrm>
          <a:prstGeom prst="rect">
            <a:avLst/>
          </a:prstGeom>
        </p:spPr>
      </p:pic>
      <p:sp>
        <p:nvSpPr>
          <p:cNvPr id="115" name="Rounded Rectangle 114"/>
          <p:cNvSpPr/>
          <p:nvPr/>
        </p:nvSpPr>
        <p:spPr bwMode="auto">
          <a:xfrm>
            <a:off x="228600" y="1143000"/>
            <a:ext cx="8686800" cy="57150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1617721" y="1295400"/>
            <a:ext cx="60304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Our work: </a:t>
            </a:r>
            <a:r>
              <a:rPr lang="en-US" sz="2200" dirty="0" smtClean="0"/>
              <a:t>[ECCV ’12; NIPS ‘14]</a:t>
            </a:r>
          </a:p>
        </p:txBody>
      </p:sp>
      <p:sp>
        <p:nvSpPr>
          <p:cNvPr id="78" name="Content Placeholder 2"/>
          <p:cNvSpPr>
            <a:spLocks noGrp="1"/>
          </p:cNvSpPr>
          <p:nvPr>
            <p:ph idx="1"/>
          </p:nvPr>
        </p:nvSpPr>
        <p:spPr>
          <a:xfrm>
            <a:off x="838200" y="2133600"/>
            <a:ext cx="7696200" cy="47244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Diverse Subset Selection = </a:t>
            </a:r>
            <a:br>
              <a:rPr lang="en-US" sz="2000" dirty="0" smtClean="0"/>
            </a:br>
            <a:r>
              <a:rPr lang="en-US" sz="2000" dirty="0" err="1" smtClean="0"/>
              <a:t>Submodular</a:t>
            </a:r>
            <a:r>
              <a:rPr lang="en-US" sz="2000" dirty="0" smtClean="0"/>
              <a:t> </a:t>
            </a:r>
            <a:r>
              <a:rPr lang="en-US" sz="2000" dirty="0"/>
              <a:t>Maximization on a Structured-Output Space</a:t>
            </a:r>
          </a:p>
          <a:p>
            <a:endParaRPr lang="en-US" sz="2000" dirty="0" smtClean="0"/>
          </a:p>
          <a:p>
            <a:r>
              <a:rPr lang="en-US" sz="2000" dirty="0" smtClean="0"/>
              <a:t>NP-Hard, but Greedy Algorithm </a:t>
            </a:r>
            <a:r>
              <a:rPr lang="en-US" sz="2000" dirty="0"/>
              <a:t>= (1-1/e)-</a:t>
            </a:r>
            <a:r>
              <a:rPr lang="en-US" sz="2000" dirty="0" err="1"/>
              <a:t>approx</a:t>
            </a:r>
            <a:r>
              <a:rPr lang="en-US" sz="2000" dirty="0"/>
              <a:t> </a:t>
            </a:r>
            <a:r>
              <a:rPr lang="en-US" sz="2000" dirty="0" smtClean="0"/>
              <a:t>guarantee*</a:t>
            </a:r>
            <a:br>
              <a:rPr lang="en-US" sz="2000" dirty="0" smtClean="0"/>
            </a:br>
            <a:r>
              <a:rPr lang="en-US" sz="2000" dirty="0" smtClean="0"/>
              <a:t>					[</a:t>
            </a:r>
            <a:r>
              <a:rPr lang="en-US" sz="2000" dirty="0" err="1" smtClean="0"/>
              <a:t>Nemhauser</a:t>
            </a:r>
            <a:r>
              <a:rPr lang="en-US" sz="2000" dirty="0" smtClean="0"/>
              <a:t> et al. ‘ 78] </a:t>
            </a:r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Greedy = “for loop” </a:t>
            </a:r>
            <a:r>
              <a:rPr lang="en-US" sz="2000" dirty="0"/>
              <a:t>around a MAP / 1-best </a:t>
            </a:r>
            <a:r>
              <a:rPr lang="en-US" sz="2000" dirty="0" smtClean="0"/>
              <a:t>algorithm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4724400"/>
            <a:ext cx="3111500" cy="1371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24200" y="6581001"/>
            <a:ext cx="33408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*Some restrictions apply; See store for details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036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25" grpId="0"/>
      <p:bldP spid="78" grpId="0" build="p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 = Score + Diversity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57" name="Rounded Rectangle 56"/>
          <p:cNvSpPr/>
          <p:nvPr/>
        </p:nvSpPr>
        <p:spPr>
          <a:xfrm>
            <a:off x="1143000" y="2971800"/>
            <a:ext cx="6750558" cy="3849512"/>
          </a:xfrm>
          <a:prstGeom prst="roundRect">
            <a:avLst>
              <a:gd name="adj" fmla="val 829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5"/>
          <p:cNvGrpSpPr/>
          <p:nvPr/>
        </p:nvGrpSpPr>
        <p:grpSpPr>
          <a:xfrm>
            <a:off x="1411314" y="3218872"/>
            <a:ext cx="1186235" cy="1016773"/>
            <a:chOff x="1411314" y="3218872"/>
            <a:chExt cx="1186235" cy="1016773"/>
          </a:xfrm>
        </p:grpSpPr>
        <p:pic>
          <p:nvPicPr>
            <p:cNvPr id="58" name="Picture 57" descr="fig1_sol 1.png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1314" y="3218872"/>
              <a:ext cx="1186235" cy="1016773"/>
            </a:xfrm>
            <a:prstGeom prst="rect">
              <a:avLst/>
            </a:prstGeom>
          </p:spPr>
        </p:pic>
        <p:sp>
          <p:nvSpPr>
            <p:cNvPr id="75" name="Oval 74"/>
            <p:cNvSpPr/>
            <p:nvPr/>
          </p:nvSpPr>
          <p:spPr>
            <a:xfrm>
              <a:off x="1856171" y="358261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Oval 75"/>
          <p:cNvSpPr/>
          <p:nvPr/>
        </p:nvSpPr>
        <p:spPr>
          <a:xfrm>
            <a:off x="4357219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946237" y="331999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5532312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6157857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6743932" y="332584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7332950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357219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4946237" y="388503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532312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157857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743932" y="389088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7332950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112"/>
          <p:cNvGrpSpPr/>
          <p:nvPr/>
        </p:nvGrpSpPr>
        <p:grpSpPr>
          <a:xfrm>
            <a:off x="1411314" y="4470574"/>
            <a:ext cx="6189951" cy="265192"/>
            <a:chOff x="1411314" y="4470574"/>
            <a:chExt cx="6189951" cy="265192"/>
          </a:xfrm>
        </p:grpSpPr>
        <p:sp>
          <p:nvSpPr>
            <p:cNvPr id="104" name="Oval 103"/>
            <p:cNvSpPr/>
            <p:nvPr/>
          </p:nvSpPr>
          <p:spPr>
            <a:xfrm>
              <a:off x="1411314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1997389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2586408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3172483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785265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371340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960359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5546434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6171979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6758054" y="447900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7347072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1411314" y="5035612"/>
            <a:ext cx="6189951" cy="265192"/>
            <a:chOff x="1411314" y="5035612"/>
            <a:chExt cx="6189951" cy="265192"/>
          </a:xfrm>
        </p:grpSpPr>
        <p:sp>
          <p:nvSpPr>
            <p:cNvPr id="123" name="Oval 122"/>
            <p:cNvSpPr/>
            <p:nvPr/>
          </p:nvSpPr>
          <p:spPr>
            <a:xfrm>
              <a:off x="1411314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1997389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2586408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172483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785265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371340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960359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5546434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6171979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6758054" y="504403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7347072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853223" y="3218872"/>
            <a:ext cx="1186235" cy="1016773"/>
            <a:chOff x="2853223" y="3218872"/>
            <a:chExt cx="1186235" cy="1016773"/>
          </a:xfrm>
        </p:grpSpPr>
        <p:pic>
          <p:nvPicPr>
            <p:cNvPr id="154" name="Picture 153" descr="fig1_sol 3.png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3223" y="3218872"/>
              <a:ext cx="1186235" cy="1016773"/>
            </a:xfrm>
            <a:prstGeom prst="rect">
              <a:avLst/>
            </a:prstGeom>
          </p:spPr>
        </p:pic>
        <p:sp>
          <p:nvSpPr>
            <p:cNvPr id="157" name="Oval 156"/>
            <p:cNvSpPr/>
            <p:nvPr/>
          </p:nvSpPr>
          <p:spPr>
            <a:xfrm>
              <a:off x="3299579" y="358261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114"/>
          <p:cNvGrpSpPr/>
          <p:nvPr/>
        </p:nvGrpSpPr>
        <p:grpSpPr>
          <a:xfrm>
            <a:off x="1411314" y="5449954"/>
            <a:ext cx="6189951" cy="1016773"/>
            <a:chOff x="1411314" y="5449954"/>
            <a:chExt cx="6189951" cy="1016773"/>
          </a:xfrm>
        </p:grpSpPr>
        <p:sp>
          <p:nvSpPr>
            <p:cNvPr id="140" name="Oval 139"/>
            <p:cNvSpPr/>
            <p:nvPr/>
          </p:nvSpPr>
          <p:spPr>
            <a:xfrm>
              <a:off x="1411314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1997389" y="563649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2586408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3172483" y="563649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3785265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4371340" y="563649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4960359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1411314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1997389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2586408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3172483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3785265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4371340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4960359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5" name="Picture 154" descr="fig1_sol13.png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5278" y="5449954"/>
              <a:ext cx="1186235" cy="1016773"/>
            </a:xfrm>
            <a:prstGeom prst="rect">
              <a:avLst/>
            </a:prstGeom>
          </p:spPr>
        </p:pic>
        <p:pic>
          <p:nvPicPr>
            <p:cNvPr id="156" name="Picture 155" descr="fig1_sol15.pn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5030" y="5449954"/>
              <a:ext cx="1186235" cy="1016773"/>
            </a:xfrm>
            <a:prstGeom prst="rect">
              <a:avLst/>
            </a:prstGeom>
          </p:spPr>
        </p:pic>
        <p:sp>
          <p:nvSpPr>
            <p:cNvPr id="158" name="Oval 157"/>
            <p:cNvSpPr/>
            <p:nvPr/>
          </p:nvSpPr>
          <p:spPr>
            <a:xfrm>
              <a:off x="5437643" y="584669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6881051" y="584669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5" name="Picture 214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9500" y="1752600"/>
            <a:ext cx="901700" cy="393700"/>
          </a:xfrm>
          <a:prstGeom prst="rect">
            <a:avLst/>
          </a:prstGeom>
        </p:spPr>
      </p:pic>
      <p:pic>
        <p:nvPicPr>
          <p:cNvPr id="216" name="Picture 215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6800" y="1687540"/>
            <a:ext cx="635000" cy="292100"/>
          </a:xfrm>
          <a:prstGeom prst="rect">
            <a:avLst/>
          </a:prstGeom>
        </p:spPr>
      </p:pic>
      <p:pic>
        <p:nvPicPr>
          <p:cNvPr id="217" name="Picture 216" descr="latex-image-1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4399" y="1676400"/>
            <a:ext cx="1193801" cy="292100"/>
          </a:xfrm>
          <a:prstGeom prst="rect">
            <a:avLst/>
          </a:prstGeom>
        </p:spPr>
      </p:pic>
      <p:pic>
        <p:nvPicPr>
          <p:cNvPr id="218" name="Picture 217" descr="latex-image-1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73300" y="1627160"/>
            <a:ext cx="1079500" cy="647700"/>
          </a:xfrm>
          <a:prstGeom prst="rect">
            <a:avLst/>
          </a:prstGeom>
        </p:spPr>
      </p:pic>
      <p:pic>
        <p:nvPicPr>
          <p:cNvPr id="132" name="Picture 131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6477000"/>
            <a:ext cx="3302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1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(Modular) Score + (</a:t>
            </a:r>
            <a:r>
              <a:rPr lang="en-US" dirty="0" err="1" smtClean="0"/>
              <a:t>Submodular</a:t>
            </a:r>
            <a:r>
              <a:rPr lang="en-US" dirty="0" smtClean="0"/>
              <a:t>) Diversity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57" name="Rounded Rectangle 56"/>
          <p:cNvSpPr/>
          <p:nvPr/>
        </p:nvSpPr>
        <p:spPr>
          <a:xfrm>
            <a:off x="1143000" y="2971800"/>
            <a:ext cx="6750558" cy="3849512"/>
          </a:xfrm>
          <a:prstGeom prst="roundRect">
            <a:avLst>
              <a:gd name="adj" fmla="val 829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5"/>
          <p:cNvGrpSpPr/>
          <p:nvPr/>
        </p:nvGrpSpPr>
        <p:grpSpPr>
          <a:xfrm>
            <a:off x="1411314" y="3218872"/>
            <a:ext cx="1186235" cy="1016773"/>
            <a:chOff x="1411314" y="3218872"/>
            <a:chExt cx="1186235" cy="1016773"/>
          </a:xfrm>
        </p:grpSpPr>
        <p:pic>
          <p:nvPicPr>
            <p:cNvPr id="58" name="Picture 57" descr="fig1_sol 1.png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1314" y="3218872"/>
              <a:ext cx="1186235" cy="1016773"/>
            </a:xfrm>
            <a:prstGeom prst="rect">
              <a:avLst/>
            </a:prstGeom>
          </p:spPr>
        </p:pic>
        <p:sp>
          <p:nvSpPr>
            <p:cNvPr id="75" name="Oval 74"/>
            <p:cNvSpPr/>
            <p:nvPr/>
          </p:nvSpPr>
          <p:spPr>
            <a:xfrm>
              <a:off x="1856171" y="358261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Oval 75"/>
          <p:cNvSpPr/>
          <p:nvPr/>
        </p:nvSpPr>
        <p:spPr>
          <a:xfrm>
            <a:off x="4357219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946237" y="331999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5532312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6157857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6743932" y="332584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7332950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357219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4946237" y="388503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532312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157857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743932" y="389088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7332950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112"/>
          <p:cNvGrpSpPr/>
          <p:nvPr/>
        </p:nvGrpSpPr>
        <p:grpSpPr>
          <a:xfrm>
            <a:off x="1411314" y="4470574"/>
            <a:ext cx="6189951" cy="265192"/>
            <a:chOff x="1411314" y="4470574"/>
            <a:chExt cx="6189951" cy="265192"/>
          </a:xfrm>
        </p:grpSpPr>
        <p:sp>
          <p:nvSpPr>
            <p:cNvPr id="104" name="Oval 103"/>
            <p:cNvSpPr/>
            <p:nvPr/>
          </p:nvSpPr>
          <p:spPr>
            <a:xfrm>
              <a:off x="1411314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1997389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2586408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3172483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785265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371340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960359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5546434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6171979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6758054" y="447900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7347072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1411314" y="5035612"/>
            <a:ext cx="6189951" cy="265192"/>
            <a:chOff x="1411314" y="5035612"/>
            <a:chExt cx="6189951" cy="265192"/>
          </a:xfrm>
        </p:grpSpPr>
        <p:sp>
          <p:nvSpPr>
            <p:cNvPr id="123" name="Oval 122"/>
            <p:cNvSpPr/>
            <p:nvPr/>
          </p:nvSpPr>
          <p:spPr>
            <a:xfrm>
              <a:off x="1411314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1997389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2586408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172483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785265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371340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960359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5546434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6171979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6758054" y="504403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7347072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853223" y="3218872"/>
            <a:ext cx="1186235" cy="1016773"/>
            <a:chOff x="2853223" y="3218872"/>
            <a:chExt cx="1186235" cy="1016773"/>
          </a:xfrm>
        </p:grpSpPr>
        <p:pic>
          <p:nvPicPr>
            <p:cNvPr id="154" name="Picture 153" descr="fig1_sol 3.png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3223" y="3218872"/>
              <a:ext cx="1186235" cy="1016773"/>
            </a:xfrm>
            <a:prstGeom prst="rect">
              <a:avLst/>
            </a:prstGeom>
          </p:spPr>
        </p:pic>
        <p:sp>
          <p:nvSpPr>
            <p:cNvPr id="157" name="Oval 156"/>
            <p:cNvSpPr/>
            <p:nvPr/>
          </p:nvSpPr>
          <p:spPr>
            <a:xfrm>
              <a:off x="3299579" y="358261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114"/>
          <p:cNvGrpSpPr/>
          <p:nvPr/>
        </p:nvGrpSpPr>
        <p:grpSpPr>
          <a:xfrm>
            <a:off x="1411314" y="5449954"/>
            <a:ext cx="6189951" cy="1016773"/>
            <a:chOff x="1411314" y="5449954"/>
            <a:chExt cx="6189951" cy="1016773"/>
          </a:xfrm>
        </p:grpSpPr>
        <p:sp>
          <p:nvSpPr>
            <p:cNvPr id="140" name="Oval 139"/>
            <p:cNvSpPr/>
            <p:nvPr/>
          </p:nvSpPr>
          <p:spPr>
            <a:xfrm>
              <a:off x="1411314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1997389" y="563649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2586408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3172483" y="563649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3785265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4371340" y="563649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4960359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1411314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1997389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2586408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3172483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3785265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4371340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4960359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5" name="Picture 154" descr="fig1_sol13.png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5278" y="5449954"/>
              <a:ext cx="1186235" cy="1016773"/>
            </a:xfrm>
            <a:prstGeom prst="rect">
              <a:avLst/>
            </a:prstGeom>
          </p:spPr>
        </p:pic>
        <p:pic>
          <p:nvPicPr>
            <p:cNvPr id="156" name="Picture 155" descr="fig1_sol15.pn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5030" y="5449954"/>
              <a:ext cx="1186235" cy="1016773"/>
            </a:xfrm>
            <a:prstGeom prst="rect">
              <a:avLst/>
            </a:prstGeom>
          </p:spPr>
        </p:pic>
        <p:sp>
          <p:nvSpPr>
            <p:cNvPr id="158" name="Oval 157"/>
            <p:cNvSpPr/>
            <p:nvPr/>
          </p:nvSpPr>
          <p:spPr>
            <a:xfrm>
              <a:off x="5437643" y="584669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6881051" y="584669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5" name="Picture 214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9500" y="1752600"/>
            <a:ext cx="901700" cy="393700"/>
          </a:xfrm>
          <a:prstGeom prst="rect">
            <a:avLst/>
          </a:prstGeom>
        </p:spPr>
      </p:pic>
      <p:pic>
        <p:nvPicPr>
          <p:cNvPr id="217" name="Picture 216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4399" y="1676400"/>
            <a:ext cx="1193801" cy="292100"/>
          </a:xfrm>
          <a:prstGeom prst="rect">
            <a:avLst/>
          </a:prstGeom>
        </p:spPr>
      </p:pic>
      <p:pic>
        <p:nvPicPr>
          <p:cNvPr id="218" name="Picture 217" descr="latex-image-1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73300" y="1627160"/>
            <a:ext cx="1079500" cy="647700"/>
          </a:xfrm>
          <a:prstGeom prst="rect">
            <a:avLst/>
          </a:prstGeom>
        </p:spPr>
      </p:pic>
      <p:pic>
        <p:nvPicPr>
          <p:cNvPr id="132" name="Picture 131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6477000"/>
            <a:ext cx="330200" cy="381000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1066800" y="2828854"/>
            <a:ext cx="1819346" cy="1819346"/>
            <a:chOff x="1066800" y="2828854"/>
            <a:chExt cx="1819346" cy="1819346"/>
          </a:xfrm>
        </p:grpSpPr>
        <p:sp>
          <p:nvSpPr>
            <p:cNvPr id="73" name="Oval 72"/>
            <p:cNvSpPr>
              <a:spLocks noChangeAspect="1"/>
            </p:cNvSpPr>
            <p:nvPr/>
          </p:nvSpPr>
          <p:spPr>
            <a:xfrm>
              <a:off x="1066800" y="2828854"/>
              <a:ext cx="1819346" cy="1819346"/>
            </a:xfrm>
            <a:prstGeom prst="ellipse">
              <a:avLst/>
            </a:prstGeom>
            <a:solidFill>
              <a:schemeClr val="accent2">
                <a:lumMod val="75000"/>
                <a:alpha val="70000"/>
              </a:schemeClr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74" name="Straight Arrow Connector 73"/>
            <p:cNvCxnSpPr>
              <a:endCxn id="73" idx="1"/>
            </p:cNvCxnSpPr>
            <p:nvPr/>
          </p:nvCxnSpPr>
          <p:spPr>
            <a:xfrm rot="10800000">
              <a:off x="1333238" y="3095292"/>
              <a:ext cx="643243" cy="610977"/>
            </a:xfrm>
            <a:prstGeom prst="straightConnector1">
              <a:avLst/>
            </a:prstGeom>
            <a:ln w="50800">
              <a:solidFill>
                <a:schemeClr val="accent3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 rot="2603864">
              <a:off x="1147549" y="3395898"/>
              <a:ext cx="974626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FFFF"/>
                  </a:solidFill>
                </a:rPr>
                <a:t>r</a:t>
              </a:r>
              <a:r>
                <a:rPr lang="en-US" dirty="0" smtClean="0">
                  <a:solidFill>
                    <a:srgbClr val="FFFFFF"/>
                  </a:solidFill>
                </a:rPr>
                <a:t>adius = r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2514600" y="2819400"/>
            <a:ext cx="1819346" cy="1819346"/>
            <a:chOff x="2514600" y="2819400"/>
            <a:chExt cx="1819346" cy="1819346"/>
          </a:xfrm>
        </p:grpSpPr>
        <p:sp>
          <p:nvSpPr>
            <p:cNvPr id="80" name="Oval 79"/>
            <p:cNvSpPr>
              <a:spLocks noChangeAspect="1"/>
            </p:cNvSpPr>
            <p:nvPr/>
          </p:nvSpPr>
          <p:spPr>
            <a:xfrm>
              <a:off x="2514600" y="2819400"/>
              <a:ext cx="1819346" cy="1819346"/>
            </a:xfrm>
            <a:prstGeom prst="ellipse">
              <a:avLst/>
            </a:prstGeom>
            <a:solidFill>
              <a:schemeClr val="accent2">
                <a:lumMod val="75000"/>
                <a:alpha val="70000"/>
              </a:schemeClr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81" name="Straight Arrow Connector 80"/>
            <p:cNvCxnSpPr>
              <a:endCxn id="80" idx="1"/>
            </p:cNvCxnSpPr>
            <p:nvPr/>
          </p:nvCxnSpPr>
          <p:spPr>
            <a:xfrm rot="10800000">
              <a:off x="2781038" y="3085838"/>
              <a:ext cx="643243" cy="610977"/>
            </a:xfrm>
            <a:prstGeom prst="straightConnector1">
              <a:avLst/>
            </a:prstGeom>
            <a:ln w="50800">
              <a:solidFill>
                <a:schemeClr val="accent3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 rot="2603864">
              <a:off x="2602225" y="3395898"/>
              <a:ext cx="974626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FFFF"/>
                  </a:solidFill>
                </a:rPr>
                <a:t>r</a:t>
              </a:r>
              <a:r>
                <a:rPr lang="en-US" dirty="0" smtClean="0">
                  <a:solidFill>
                    <a:srgbClr val="FFFFFF"/>
                  </a:solidFill>
                </a:rPr>
                <a:t>adius =</a:t>
              </a:r>
              <a:r>
                <a:rPr lang="en-US" dirty="0">
                  <a:solidFill>
                    <a:srgbClr val="FFFFFF"/>
                  </a:solidFill>
                </a:rPr>
                <a:t> r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4657654" y="5114854"/>
            <a:ext cx="1819346" cy="1819346"/>
            <a:chOff x="4657654" y="5114854"/>
            <a:chExt cx="1819346" cy="1819346"/>
          </a:xfrm>
        </p:grpSpPr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4657654" y="5114854"/>
              <a:ext cx="1819346" cy="1819346"/>
            </a:xfrm>
            <a:prstGeom prst="ellipse">
              <a:avLst/>
            </a:prstGeom>
            <a:solidFill>
              <a:schemeClr val="accent2">
                <a:lumMod val="75000"/>
                <a:alpha val="70000"/>
              </a:schemeClr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85" name="Straight Arrow Connector 84"/>
            <p:cNvCxnSpPr>
              <a:endCxn id="84" idx="1"/>
            </p:cNvCxnSpPr>
            <p:nvPr/>
          </p:nvCxnSpPr>
          <p:spPr>
            <a:xfrm rot="10800000">
              <a:off x="4924092" y="5381292"/>
              <a:ext cx="643243" cy="610977"/>
            </a:xfrm>
            <a:prstGeom prst="straightConnector1">
              <a:avLst/>
            </a:prstGeom>
            <a:ln w="50800">
              <a:solidFill>
                <a:schemeClr val="accent3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 rot="2603864">
              <a:off x="4745279" y="5691352"/>
              <a:ext cx="974626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FFFF"/>
                  </a:solidFill>
                </a:rPr>
                <a:t>r</a:t>
              </a:r>
              <a:r>
                <a:rPr lang="en-US" dirty="0" smtClean="0">
                  <a:solidFill>
                    <a:srgbClr val="FFFFFF"/>
                  </a:solidFill>
                </a:rPr>
                <a:t>adius = r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105454" y="5114854"/>
            <a:ext cx="1819346" cy="1819346"/>
            <a:chOff x="6105454" y="5114854"/>
            <a:chExt cx="1819346" cy="1819346"/>
          </a:xfrm>
        </p:grpSpPr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6105454" y="5114854"/>
              <a:ext cx="1819346" cy="1819346"/>
            </a:xfrm>
            <a:prstGeom prst="ellipse">
              <a:avLst/>
            </a:prstGeom>
            <a:solidFill>
              <a:schemeClr val="accent2">
                <a:lumMod val="75000"/>
                <a:alpha val="70000"/>
              </a:schemeClr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93" name="Straight Arrow Connector 92"/>
            <p:cNvCxnSpPr>
              <a:endCxn id="90" idx="1"/>
            </p:cNvCxnSpPr>
            <p:nvPr/>
          </p:nvCxnSpPr>
          <p:spPr>
            <a:xfrm rot="10800000">
              <a:off x="6371892" y="5381292"/>
              <a:ext cx="643243" cy="610977"/>
            </a:xfrm>
            <a:prstGeom prst="straightConnector1">
              <a:avLst/>
            </a:prstGeom>
            <a:ln w="50800">
              <a:solidFill>
                <a:schemeClr val="accent3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 rot="2603864">
              <a:off x="6193079" y="5691352"/>
              <a:ext cx="974626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FFFF"/>
                  </a:solidFill>
                </a:rPr>
                <a:t>r</a:t>
              </a:r>
              <a:r>
                <a:rPr lang="en-US" dirty="0" smtClean="0">
                  <a:solidFill>
                    <a:srgbClr val="FFFFFF"/>
                  </a:solidFill>
                </a:rPr>
                <a:t>adius = r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770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 of Caution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" name="Picture 6" descr="3sokb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42999"/>
            <a:ext cx="7239000" cy="574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60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roup 553"/>
          <p:cNvGrpSpPr/>
          <p:nvPr/>
        </p:nvGrpSpPr>
        <p:grpSpPr>
          <a:xfrm>
            <a:off x="1143000" y="2971800"/>
            <a:ext cx="7188200" cy="3886200"/>
            <a:chOff x="1143000" y="2971800"/>
            <a:chExt cx="7188200" cy="3886200"/>
          </a:xfrm>
        </p:grpSpPr>
        <p:sp>
          <p:nvSpPr>
            <p:cNvPr id="555" name="Rounded Rectangle 554"/>
            <p:cNvSpPr/>
            <p:nvPr/>
          </p:nvSpPr>
          <p:spPr>
            <a:xfrm>
              <a:off x="1143000" y="2971800"/>
              <a:ext cx="6750558" cy="3849512"/>
            </a:xfrm>
            <a:prstGeom prst="roundRect">
              <a:avLst>
                <a:gd name="adj" fmla="val 8293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56" name="Group 5"/>
            <p:cNvGrpSpPr/>
            <p:nvPr/>
          </p:nvGrpSpPr>
          <p:grpSpPr>
            <a:xfrm>
              <a:off x="1411314" y="3218872"/>
              <a:ext cx="1186235" cy="1016773"/>
              <a:chOff x="1411314" y="3218872"/>
              <a:chExt cx="1186235" cy="1016773"/>
            </a:xfrm>
          </p:grpSpPr>
          <p:pic>
            <p:nvPicPr>
              <p:cNvPr id="620" name="Picture 619" descr="fig1_sol 1.png"/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11314" y="3218872"/>
                <a:ext cx="1186235" cy="1016773"/>
              </a:xfrm>
              <a:prstGeom prst="rect">
                <a:avLst/>
              </a:prstGeom>
            </p:spPr>
          </p:pic>
          <p:sp>
            <p:nvSpPr>
              <p:cNvPr id="621" name="Oval 620"/>
              <p:cNvSpPr/>
              <p:nvPr/>
            </p:nvSpPr>
            <p:spPr>
              <a:xfrm>
                <a:off x="1856171" y="358261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57" name="Oval 556"/>
            <p:cNvSpPr/>
            <p:nvPr/>
          </p:nvSpPr>
          <p:spPr>
            <a:xfrm>
              <a:off x="4357219" y="331742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8" name="Oval 557"/>
            <p:cNvSpPr/>
            <p:nvPr/>
          </p:nvSpPr>
          <p:spPr>
            <a:xfrm>
              <a:off x="4946237" y="331999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9" name="Oval 558"/>
            <p:cNvSpPr/>
            <p:nvPr/>
          </p:nvSpPr>
          <p:spPr>
            <a:xfrm>
              <a:off x="5532312" y="331742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0" name="Oval 559"/>
            <p:cNvSpPr/>
            <p:nvPr/>
          </p:nvSpPr>
          <p:spPr>
            <a:xfrm>
              <a:off x="6157857" y="332842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1" name="Oval 560"/>
            <p:cNvSpPr/>
            <p:nvPr/>
          </p:nvSpPr>
          <p:spPr>
            <a:xfrm>
              <a:off x="6743932" y="332584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2" name="Oval 561"/>
            <p:cNvSpPr/>
            <p:nvPr/>
          </p:nvSpPr>
          <p:spPr>
            <a:xfrm>
              <a:off x="7332950" y="332842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3" name="Oval 562"/>
            <p:cNvSpPr/>
            <p:nvPr/>
          </p:nvSpPr>
          <p:spPr>
            <a:xfrm>
              <a:off x="4357219" y="3882460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4" name="Oval 563"/>
            <p:cNvSpPr/>
            <p:nvPr/>
          </p:nvSpPr>
          <p:spPr>
            <a:xfrm>
              <a:off x="4946237" y="388503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5" name="Oval 564"/>
            <p:cNvSpPr/>
            <p:nvPr/>
          </p:nvSpPr>
          <p:spPr>
            <a:xfrm>
              <a:off x="5532312" y="3882460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Oval 565"/>
            <p:cNvSpPr/>
            <p:nvPr/>
          </p:nvSpPr>
          <p:spPr>
            <a:xfrm>
              <a:off x="6157857" y="389345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Oval 566"/>
            <p:cNvSpPr/>
            <p:nvPr/>
          </p:nvSpPr>
          <p:spPr>
            <a:xfrm>
              <a:off x="6743932" y="389088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Oval 567"/>
            <p:cNvSpPr/>
            <p:nvPr/>
          </p:nvSpPr>
          <p:spPr>
            <a:xfrm>
              <a:off x="7332950" y="389345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9" name="Group 112"/>
            <p:cNvGrpSpPr/>
            <p:nvPr/>
          </p:nvGrpSpPr>
          <p:grpSpPr>
            <a:xfrm>
              <a:off x="1411314" y="4470574"/>
              <a:ext cx="6189951" cy="265192"/>
              <a:chOff x="1411314" y="4470574"/>
              <a:chExt cx="6189951" cy="265192"/>
            </a:xfrm>
          </p:grpSpPr>
          <p:sp>
            <p:nvSpPr>
              <p:cNvPr id="609" name="Oval 608"/>
              <p:cNvSpPr/>
              <p:nvPr/>
            </p:nvSpPr>
            <p:spPr>
              <a:xfrm>
                <a:off x="1411314" y="447314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0" name="Oval 609"/>
              <p:cNvSpPr/>
              <p:nvPr/>
            </p:nvSpPr>
            <p:spPr>
              <a:xfrm>
                <a:off x="1997389" y="447057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1" name="Oval 610"/>
              <p:cNvSpPr/>
              <p:nvPr/>
            </p:nvSpPr>
            <p:spPr>
              <a:xfrm>
                <a:off x="2586408" y="447314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2" name="Oval 611"/>
              <p:cNvSpPr/>
              <p:nvPr/>
            </p:nvSpPr>
            <p:spPr>
              <a:xfrm>
                <a:off x="3172483" y="447057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3" name="Oval 612"/>
              <p:cNvSpPr/>
              <p:nvPr/>
            </p:nvSpPr>
            <p:spPr>
              <a:xfrm>
                <a:off x="3785265" y="447314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4" name="Oval 613"/>
              <p:cNvSpPr/>
              <p:nvPr/>
            </p:nvSpPr>
            <p:spPr>
              <a:xfrm>
                <a:off x="4371340" y="447057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5" name="Oval 614"/>
              <p:cNvSpPr/>
              <p:nvPr/>
            </p:nvSpPr>
            <p:spPr>
              <a:xfrm>
                <a:off x="4960359" y="447314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6" name="Oval 615"/>
              <p:cNvSpPr/>
              <p:nvPr/>
            </p:nvSpPr>
            <p:spPr>
              <a:xfrm>
                <a:off x="5546434" y="447057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7" name="Oval 616"/>
              <p:cNvSpPr/>
              <p:nvPr/>
            </p:nvSpPr>
            <p:spPr>
              <a:xfrm>
                <a:off x="6171979" y="4481573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8" name="Oval 617"/>
              <p:cNvSpPr/>
              <p:nvPr/>
            </p:nvSpPr>
            <p:spPr>
              <a:xfrm>
                <a:off x="6758054" y="4479001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9" name="Oval 618"/>
              <p:cNvSpPr/>
              <p:nvPr/>
            </p:nvSpPr>
            <p:spPr>
              <a:xfrm>
                <a:off x="7347072" y="4481573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70" name="Group 113"/>
            <p:cNvGrpSpPr/>
            <p:nvPr/>
          </p:nvGrpSpPr>
          <p:grpSpPr>
            <a:xfrm>
              <a:off x="1411314" y="5035612"/>
              <a:ext cx="6189951" cy="265192"/>
              <a:chOff x="1411314" y="5035612"/>
              <a:chExt cx="6189951" cy="265192"/>
            </a:xfrm>
          </p:grpSpPr>
          <p:sp>
            <p:nvSpPr>
              <p:cNvPr id="598" name="Oval 597"/>
              <p:cNvSpPr/>
              <p:nvPr/>
            </p:nvSpPr>
            <p:spPr>
              <a:xfrm>
                <a:off x="1411314" y="503818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9" name="Oval 598"/>
              <p:cNvSpPr/>
              <p:nvPr/>
            </p:nvSpPr>
            <p:spPr>
              <a:xfrm>
                <a:off x="1997389" y="5035612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0" name="Oval 599"/>
              <p:cNvSpPr/>
              <p:nvPr/>
            </p:nvSpPr>
            <p:spPr>
              <a:xfrm>
                <a:off x="2586408" y="503818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1" name="Oval 600"/>
              <p:cNvSpPr/>
              <p:nvPr/>
            </p:nvSpPr>
            <p:spPr>
              <a:xfrm>
                <a:off x="3172483" y="5035612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2" name="Oval 601"/>
              <p:cNvSpPr/>
              <p:nvPr/>
            </p:nvSpPr>
            <p:spPr>
              <a:xfrm>
                <a:off x="3785265" y="503818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3" name="Oval 602"/>
              <p:cNvSpPr/>
              <p:nvPr/>
            </p:nvSpPr>
            <p:spPr>
              <a:xfrm>
                <a:off x="4371340" y="5035612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4" name="Oval 603"/>
              <p:cNvSpPr/>
              <p:nvPr/>
            </p:nvSpPr>
            <p:spPr>
              <a:xfrm>
                <a:off x="4960359" y="503818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5" name="Oval 604"/>
              <p:cNvSpPr/>
              <p:nvPr/>
            </p:nvSpPr>
            <p:spPr>
              <a:xfrm>
                <a:off x="5546434" y="5035612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6" name="Oval 605"/>
              <p:cNvSpPr/>
              <p:nvPr/>
            </p:nvSpPr>
            <p:spPr>
              <a:xfrm>
                <a:off x="6171979" y="5046611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7" name="Oval 606"/>
              <p:cNvSpPr/>
              <p:nvPr/>
            </p:nvSpPr>
            <p:spPr>
              <a:xfrm>
                <a:off x="6758054" y="504403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8" name="Oval 607"/>
              <p:cNvSpPr/>
              <p:nvPr/>
            </p:nvSpPr>
            <p:spPr>
              <a:xfrm>
                <a:off x="7347072" y="5046611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71" name="Group 570"/>
            <p:cNvGrpSpPr/>
            <p:nvPr/>
          </p:nvGrpSpPr>
          <p:grpSpPr>
            <a:xfrm>
              <a:off x="2853223" y="3218872"/>
              <a:ext cx="1186235" cy="1016773"/>
              <a:chOff x="2853223" y="3218872"/>
              <a:chExt cx="1186235" cy="1016773"/>
            </a:xfrm>
          </p:grpSpPr>
          <p:pic>
            <p:nvPicPr>
              <p:cNvPr id="596" name="Picture 595" descr="fig1_sol 3.png"/>
              <p:cNvPicPr>
                <a:picLocks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3223" y="3218872"/>
                <a:ext cx="1186235" cy="1016773"/>
              </a:xfrm>
              <a:prstGeom prst="rect">
                <a:avLst/>
              </a:prstGeom>
            </p:spPr>
          </p:pic>
          <p:sp>
            <p:nvSpPr>
              <p:cNvPr id="597" name="Oval 596"/>
              <p:cNvSpPr/>
              <p:nvPr/>
            </p:nvSpPr>
            <p:spPr>
              <a:xfrm>
                <a:off x="3299579" y="358261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72" name="Group 114"/>
            <p:cNvGrpSpPr/>
            <p:nvPr/>
          </p:nvGrpSpPr>
          <p:grpSpPr>
            <a:xfrm>
              <a:off x="1411314" y="5636496"/>
              <a:ext cx="3803238" cy="821804"/>
              <a:chOff x="1411314" y="5636496"/>
              <a:chExt cx="3803238" cy="821804"/>
            </a:xfrm>
          </p:grpSpPr>
          <p:sp>
            <p:nvSpPr>
              <p:cNvPr id="582" name="Oval 581"/>
              <p:cNvSpPr/>
              <p:nvPr/>
            </p:nvSpPr>
            <p:spPr>
              <a:xfrm>
                <a:off x="1411314" y="563906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3" name="Oval 582"/>
              <p:cNvSpPr/>
              <p:nvPr/>
            </p:nvSpPr>
            <p:spPr>
              <a:xfrm>
                <a:off x="1997389" y="563649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4" name="Oval 583"/>
              <p:cNvSpPr/>
              <p:nvPr/>
            </p:nvSpPr>
            <p:spPr>
              <a:xfrm>
                <a:off x="2586408" y="563906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5" name="Oval 584"/>
              <p:cNvSpPr/>
              <p:nvPr/>
            </p:nvSpPr>
            <p:spPr>
              <a:xfrm>
                <a:off x="3172483" y="563649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6" name="Oval 585"/>
              <p:cNvSpPr/>
              <p:nvPr/>
            </p:nvSpPr>
            <p:spPr>
              <a:xfrm>
                <a:off x="3785265" y="563906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7" name="Oval 586"/>
              <p:cNvSpPr/>
              <p:nvPr/>
            </p:nvSpPr>
            <p:spPr>
              <a:xfrm>
                <a:off x="4371340" y="563649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8" name="Oval 587"/>
              <p:cNvSpPr/>
              <p:nvPr/>
            </p:nvSpPr>
            <p:spPr>
              <a:xfrm>
                <a:off x="4960359" y="563906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9" name="Oval 588"/>
              <p:cNvSpPr/>
              <p:nvPr/>
            </p:nvSpPr>
            <p:spPr>
              <a:xfrm>
                <a:off x="1411314" y="6204107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0" name="Oval 589"/>
              <p:cNvSpPr/>
              <p:nvPr/>
            </p:nvSpPr>
            <p:spPr>
              <a:xfrm>
                <a:off x="1997389" y="620153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1" name="Oval 590"/>
              <p:cNvSpPr/>
              <p:nvPr/>
            </p:nvSpPr>
            <p:spPr>
              <a:xfrm>
                <a:off x="2586408" y="6204107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2" name="Oval 591"/>
              <p:cNvSpPr/>
              <p:nvPr/>
            </p:nvSpPr>
            <p:spPr>
              <a:xfrm>
                <a:off x="3172483" y="620153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3" name="Oval 592"/>
              <p:cNvSpPr/>
              <p:nvPr/>
            </p:nvSpPr>
            <p:spPr>
              <a:xfrm>
                <a:off x="3785265" y="6204107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4" name="Oval 593"/>
              <p:cNvSpPr/>
              <p:nvPr/>
            </p:nvSpPr>
            <p:spPr>
              <a:xfrm>
                <a:off x="4371340" y="620153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5" name="Oval 594"/>
              <p:cNvSpPr/>
              <p:nvPr/>
            </p:nvSpPr>
            <p:spPr>
              <a:xfrm>
                <a:off x="4960359" y="6204107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73" name="Picture 572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1000" y="6477000"/>
              <a:ext cx="330200" cy="381000"/>
            </a:xfrm>
            <a:prstGeom prst="rect">
              <a:avLst/>
            </a:prstGeom>
          </p:spPr>
        </p:pic>
        <p:sp>
          <p:nvSpPr>
            <p:cNvPr id="574" name="Oval 573"/>
            <p:cNvSpPr/>
            <p:nvPr/>
          </p:nvSpPr>
          <p:spPr>
            <a:xfrm>
              <a:off x="5562600" y="5638800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Oval 574"/>
            <p:cNvSpPr/>
            <p:nvPr/>
          </p:nvSpPr>
          <p:spPr>
            <a:xfrm>
              <a:off x="6175382" y="56413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Oval 575"/>
            <p:cNvSpPr/>
            <p:nvPr/>
          </p:nvSpPr>
          <p:spPr>
            <a:xfrm>
              <a:off x="6761457" y="5638800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Oval 576"/>
            <p:cNvSpPr/>
            <p:nvPr/>
          </p:nvSpPr>
          <p:spPr>
            <a:xfrm>
              <a:off x="7350476" y="56413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Oval 577"/>
            <p:cNvSpPr/>
            <p:nvPr/>
          </p:nvSpPr>
          <p:spPr>
            <a:xfrm>
              <a:off x="5562600" y="6203838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Oval 578"/>
            <p:cNvSpPr/>
            <p:nvPr/>
          </p:nvSpPr>
          <p:spPr>
            <a:xfrm>
              <a:off x="6175382" y="62064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Oval 579"/>
            <p:cNvSpPr/>
            <p:nvPr/>
          </p:nvSpPr>
          <p:spPr>
            <a:xfrm>
              <a:off x="6761457" y="6203838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Oval 580"/>
            <p:cNvSpPr/>
            <p:nvPr/>
          </p:nvSpPr>
          <p:spPr>
            <a:xfrm>
              <a:off x="7350476" y="62064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Autofit/>
          </a:bodyPr>
          <a:lstStyle/>
          <a:p>
            <a:r>
              <a:rPr lang="en-US" dirty="0" err="1" smtClean="0"/>
              <a:t>Submodularity</a:t>
            </a:r>
            <a:r>
              <a:rPr lang="en-US" dirty="0" smtClean="0"/>
              <a:t> in a slide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43000" y="2971800"/>
            <a:ext cx="7188200" cy="3886200"/>
            <a:chOff x="1143000" y="2971800"/>
            <a:chExt cx="7188200" cy="3886200"/>
          </a:xfrm>
        </p:grpSpPr>
        <p:sp>
          <p:nvSpPr>
            <p:cNvPr id="57" name="Rounded Rectangle 56"/>
            <p:cNvSpPr/>
            <p:nvPr/>
          </p:nvSpPr>
          <p:spPr>
            <a:xfrm>
              <a:off x="1143000" y="2971800"/>
              <a:ext cx="6750558" cy="3849512"/>
            </a:xfrm>
            <a:prstGeom prst="roundRect">
              <a:avLst>
                <a:gd name="adj" fmla="val 8293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5"/>
            <p:cNvGrpSpPr/>
            <p:nvPr/>
          </p:nvGrpSpPr>
          <p:grpSpPr>
            <a:xfrm>
              <a:off x="1411314" y="3218872"/>
              <a:ext cx="1186235" cy="1016773"/>
              <a:chOff x="1411314" y="3218872"/>
              <a:chExt cx="1186235" cy="1016773"/>
            </a:xfrm>
          </p:grpSpPr>
          <p:pic>
            <p:nvPicPr>
              <p:cNvPr id="58" name="Picture 57" descr="fig1_sol 1.png"/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11314" y="3218872"/>
                <a:ext cx="1186235" cy="1016773"/>
              </a:xfrm>
              <a:prstGeom prst="rect">
                <a:avLst/>
              </a:prstGeom>
            </p:spPr>
          </p:pic>
          <p:sp>
            <p:nvSpPr>
              <p:cNvPr id="75" name="Oval 74"/>
              <p:cNvSpPr/>
              <p:nvPr/>
            </p:nvSpPr>
            <p:spPr>
              <a:xfrm>
                <a:off x="1856171" y="358261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6" name="Oval 75"/>
            <p:cNvSpPr/>
            <p:nvPr/>
          </p:nvSpPr>
          <p:spPr>
            <a:xfrm>
              <a:off x="4357219" y="331742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4946237" y="331999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5532312" y="331742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6157857" y="332842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6743932" y="332584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7332950" y="332842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4357219" y="3882460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4946237" y="388503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5532312" y="3882460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6157857" y="389345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6743932" y="389088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7332950" y="389345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112"/>
            <p:cNvGrpSpPr/>
            <p:nvPr/>
          </p:nvGrpSpPr>
          <p:grpSpPr>
            <a:xfrm>
              <a:off x="1411314" y="4470574"/>
              <a:ext cx="6189951" cy="265192"/>
              <a:chOff x="1411314" y="4470574"/>
              <a:chExt cx="6189951" cy="265192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1411314" y="447314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1997389" y="447057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2586408" y="447314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3172483" y="447057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3785265" y="447314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4371340" y="447057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4960359" y="447314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546434" y="447057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6171979" y="4481573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6758054" y="4479001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7347072" y="4481573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113"/>
            <p:cNvGrpSpPr/>
            <p:nvPr/>
          </p:nvGrpSpPr>
          <p:grpSpPr>
            <a:xfrm>
              <a:off x="1411314" y="5035612"/>
              <a:ext cx="6189951" cy="265192"/>
              <a:chOff x="1411314" y="5035612"/>
              <a:chExt cx="6189951" cy="265192"/>
            </a:xfrm>
          </p:grpSpPr>
          <p:sp>
            <p:nvSpPr>
              <p:cNvPr id="123" name="Oval 122"/>
              <p:cNvSpPr/>
              <p:nvPr/>
            </p:nvSpPr>
            <p:spPr>
              <a:xfrm>
                <a:off x="1411314" y="503818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1997389" y="5035612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2586408" y="503818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3172483" y="5035612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3785265" y="503818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4371340" y="5035612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4960359" y="503818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5546434" y="5035612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6171979" y="5046611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Oval 137"/>
              <p:cNvSpPr/>
              <p:nvPr/>
            </p:nvSpPr>
            <p:spPr>
              <a:xfrm>
                <a:off x="6758054" y="504403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7347072" y="5046611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853223" y="3218872"/>
              <a:ext cx="1186235" cy="1016773"/>
              <a:chOff x="2853223" y="3218872"/>
              <a:chExt cx="1186235" cy="1016773"/>
            </a:xfrm>
          </p:grpSpPr>
          <p:pic>
            <p:nvPicPr>
              <p:cNvPr id="154" name="Picture 153" descr="fig1_sol 3.png"/>
              <p:cNvPicPr>
                <a:picLocks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3223" y="3218872"/>
                <a:ext cx="1186235" cy="1016773"/>
              </a:xfrm>
              <a:prstGeom prst="rect">
                <a:avLst/>
              </a:prstGeom>
            </p:spPr>
          </p:pic>
          <p:sp>
            <p:nvSpPr>
              <p:cNvPr id="157" name="Oval 156"/>
              <p:cNvSpPr/>
              <p:nvPr/>
            </p:nvSpPr>
            <p:spPr>
              <a:xfrm>
                <a:off x="3299579" y="358261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114"/>
            <p:cNvGrpSpPr/>
            <p:nvPr/>
          </p:nvGrpSpPr>
          <p:grpSpPr>
            <a:xfrm>
              <a:off x="1411314" y="5449954"/>
              <a:ext cx="6189951" cy="1016773"/>
              <a:chOff x="1411314" y="5449954"/>
              <a:chExt cx="6189951" cy="1016773"/>
            </a:xfrm>
          </p:grpSpPr>
          <p:sp>
            <p:nvSpPr>
              <p:cNvPr id="140" name="Oval 139"/>
              <p:cNvSpPr/>
              <p:nvPr/>
            </p:nvSpPr>
            <p:spPr>
              <a:xfrm>
                <a:off x="1411314" y="563906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1997389" y="563649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2586408" y="563906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42"/>
              <p:cNvSpPr/>
              <p:nvPr/>
            </p:nvSpPr>
            <p:spPr>
              <a:xfrm>
                <a:off x="3172483" y="563649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/>
              <p:cNvSpPr/>
              <p:nvPr/>
            </p:nvSpPr>
            <p:spPr>
              <a:xfrm>
                <a:off x="3785265" y="563906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4371340" y="563649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4960359" y="563906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1411314" y="6204107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1997389" y="620153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2586408" y="6204107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3172483" y="620153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3785265" y="6204107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4371340" y="620153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4960359" y="6204107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5" name="Picture 154" descr="fig1_sol13.png"/>
              <p:cNvPicPr>
                <a:picLocks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5278" y="5449954"/>
                <a:ext cx="1186235" cy="1016773"/>
              </a:xfrm>
              <a:prstGeom prst="rect">
                <a:avLst/>
              </a:prstGeom>
            </p:spPr>
          </p:pic>
          <p:pic>
            <p:nvPicPr>
              <p:cNvPr id="156" name="Picture 155" descr="fig1_sol15.png"/>
              <p:cNvPicPr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15030" y="5449954"/>
                <a:ext cx="1186235" cy="1016773"/>
              </a:xfrm>
              <a:prstGeom prst="rect">
                <a:avLst/>
              </a:prstGeom>
            </p:spPr>
          </p:pic>
          <p:sp>
            <p:nvSpPr>
              <p:cNvPr id="158" name="Oval 157"/>
              <p:cNvSpPr/>
              <p:nvPr/>
            </p:nvSpPr>
            <p:spPr>
              <a:xfrm>
                <a:off x="5437643" y="5846693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Oval 158"/>
              <p:cNvSpPr/>
              <p:nvPr/>
            </p:nvSpPr>
            <p:spPr>
              <a:xfrm>
                <a:off x="6881051" y="5846693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32" name="Picture 131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1000" y="6477000"/>
              <a:ext cx="330200" cy="381000"/>
            </a:xfrm>
            <a:prstGeom prst="rect">
              <a:avLst/>
            </a:prstGeom>
          </p:spPr>
        </p:pic>
      </p:grpSp>
      <p:grpSp>
        <p:nvGrpSpPr>
          <p:cNvPr id="294" name="Group 293"/>
          <p:cNvGrpSpPr>
            <a:grpSpLocks noChangeAspect="1"/>
          </p:cNvGrpSpPr>
          <p:nvPr/>
        </p:nvGrpSpPr>
        <p:grpSpPr>
          <a:xfrm>
            <a:off x="0" y="4038600"/>
            <a:ext cx="5074024" cy="2743200"/>
            <a:chOff x="1143000" y="2971800"/>
            <a:chExt cx="7188200" cy="3886200"/>
          </a:xfrm>
        </p:grpSpPr>
        <p:sp>
          <p:nvSpPr>
            <p:cNvPr id="295" name="Rounded Rectangle 294"/>
            <p:cNvSpPr>
              <a:spLocks noChangeAspect="1"/>
            </p:cNvSpPr>
            <p:nvPr/>
          </p:nvSpPr>
          <p:spPr>
            <a:xfrm>
              <a:off x="1143000" y="2971800"/>
              <a:ext cx="6750558" cy="3849512"/>
            </a:xfrm>
            <a:prstGeom prst="roundRect">
              <a:avLst>
                <a:gd name="adj" fmla="val 8293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6" name="Group 5"/>
            <p:cNvGrpSpPr/>
            <p:nvPr/>
          </p:nvGrpSpPr>
          <p:grpSpPr>
            <a:xfrm>
              <a:off x="1411314" y="3218872"/>
              <a:ext cx="1186235" cy="1016773"/>
              <a:chOff x="1411314" y="3218872"/>
              <a:chExt cx="1186235" cy="1016773"/>
            </a:xfrm>
          </p:grpSpPr>
          <p:pic>
            <p:nvPicPr>
              <p:cNvPr id="356" name="Picture 355" descr="fig1_sol 1.png"/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11314" y="3218872"/>
                <a:ext cx="1186235" cy="1016773"/>
              </a:xfrm>
              <a:prstGeom prst="rect">
                <a:avLst/>
              </a:prstGeom>
            </p:spPr>
          </p:pic>
          <p:sp>
            <p:nvSpPr>
              <p:cNvPr id="357" name="Oval 356"/>
              <p:cNvSpPr/>
              <p:nvPr/>
            </p:nvSpPr>
            <p:spPr>
              <a:xfrm>
                <a:off x="1856171" y="358261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7" name="Oval 296"/>
            <p:cNvSpPr/>
            <p:nvPr/>
          </p:nvSpPr>
          <p:spPr>
            <a:xfrm>
              <a:off x="4357219" y="331742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>
              <a:off x="4946237" y="331999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5532312" y="331742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/>
            <p:cNvSpPr/>
            <p:nvPr/>
          </p:nvSpPr>
          <p:spPr>
            <a:xfrm>
              <a:off x="6157857" y="332842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/>
            <p:cNvSpPr/>
            <p:nvPr/>
          </p:nvSpPr>
          <p:spPr>
            <a:xfrm>
              <a:off x="6743932" y="332584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/>
            <p:cNvSpPr/>
            <p:nvPr/>
          </p:nvSpPr>
          <p:spPr>
            <a:xfrm>
              <a:off x="7332950" y="332842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/>
            <p:cNvSpPr/>
            <p:nvPr/>
          </p:nvSpPr>
          <p:spPr>
            <a:xfrm>
              <a:off x="4357219" y="3882460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/>
            <p:cNvSpPr/>
            <p:nvPr/>
          </p:nvSpPr>
          <p:spPr>
            <a:xfrm>
              <a:off x="4946237" y="388503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/>
            <p:cNvSpPr/>
            <p:nvPr/>
          </p:nvSpPr>
          <p:spPr>
            <a:xfrm>
              <a:off x="5532312" y="3882460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6157857" y="389345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6743932" y="389088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7332950" y="389345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9" name="Group 112"/>
            <p:cNvGrpSpPr/>
            <p:nvPr/>
          </p:nvGrpSpPr>
          <p:grpSpPr>
            <a:xfrm>
              <a:off x="1411314" y="4470574"/>
              <a:ext cx="6189951" cy="265192"/>
              <a:chOff x="1411314" y="4470574"/>
              <a:chExt cx="6189951" cy="265192"/>
            </a:xfrm>
          </p:grpSpPr>
          <p:sp>
            <p:nvSpPr>
              <p:cNvPr id="345" name="Oval 344"/>
              <p:cNvSpPr/>
              <p:nvPr/>
            </p:nvSpPr>
            <p:spPr>
              <a:xfrm>
                <a:off x="1411314" y="447314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/>
              <p:cNvSpPr/>
              <p:nvPr/>
            </p:nvSpPr>
            <p:spPr>
              <a:xfrm>
                <a:off x="1997389" y="447057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/>
              <p:cNvSpPr/>
              <p:nvPr/>
            </p:nvSpPr>
            <p:spPr>
              <a:xfrm>
                <a:off x="2586408" y="447314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/>
              <p:cNvSpPr/>
              <p:nvPr/>
            </p:nvSpPr>
            <p:spPr>
              <a:xfrm>
                <a:off x="3172483" y="447057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/>
              <p:cNvSpPr/>
              <p:nvPr/>
            </p:nvSpPr>
            <p:spPr>
              <a:xfrm>
                <a:off x="3785265" y="447314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/>
              <p:cNvSpPr/>
              <p:nvPr/>
            </p:nvSpPr>
            <p:spPr>
              <a:xfrm>
                <a:off x="4371340" y="447057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/>
              <p:cNvSpPr/>
              <p:nvPr/>
            </p:nvSpPr>
            <p:spPr>
              <a:xfrm>
                <a:off x="4960359" y="447314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/>
              <p:cNvSpPr/>
              <p:nvPr/>
            </p:nvSpPr>
            <p:spPr>
              <a:xfrm>
                <a:off x="5546434" y="447057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/>
              <p:cNvSpPr/>
              <p:nvPr/>
            </p:nvSpPr>
            <p:spPr>
              <a:xfrm>
                <a:off x="6171979" y="4481573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/>
              <p:cNvSpPr/>
              <p:nvPr/>
            </p:nvSpPr>
            <p:spPr>
              <a:xfrm>
                <a:off x="6758054" y="4479001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/>
              <p:cNvSpPr/>
              <p:nvPr/>
            </p:nvSpPr>
            <p:spPr>
              <a:xfrm>
                <a:off x="7347072" y="4481573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0" name="Group 113"/>
            <p:cNvGrpSpPr/>
            <p:nvPr/>
          </p:nvGrpSpPr>
          <p:grpSpPr>
            <a:xfrm>
              <a:off x="1411314" y="5035612"/>
              <a:ext cx="6189951" cy="265192"/>
              <a:chOff x="1411314" y="5035612"/>
              <a:chExt cx="6189951" cy="265192"/>
            </a:xfrm>
          </p:grpSpPr>
          <p:sp>
            <p:nvSpPr>
              <p:cNvPr id="334" name="Oval 333"/>
              <p:cNvSpPr/>
              <p:nvPr/>
            </p:nvSpPr>
            <p:spPr>
              <a:xfrm>
                <a:off x="1411314" y="503818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/>
              <p:cNvSpPr/>
              <p:nvPr/>
            </p:nvSpPr>
            <p:spPr>
              <a:xfrm>
                <a:off x="1997389" y="5035612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/>
              <p:cNvSpPr/>
              <p:nvPr/>
            </p:nvSpPr>
            <p:spPr>
              <a:xfrm>
                <a:off x="2586408" y="503818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/>
              <p:cNvSpPr/>
              <p:nvPr/>
            </p:nvSpPr>
            <p:spPr>
              <a:xfrm>
                <a:off x="3172483" y="5035612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/>
              <p:cNvSpPr/>
              <p:nvPr/>
            </p:nvSpPr>
            <p:spPr>
              <a:xfrm>
                <a:off x="3785265" y="503818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/>
              <p:cNvSpPr/>
              <p:nvPr/>
            </p:nvSpPr>
            <p:spPr>
              <a:xfrm>
                <a:off x="4371340" y="5035612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/>
              <p:cNvSpPr/>
              <p:nvPr/>
            </p:nvSpPr>
            <p:spPr>
              <a:xfrm>
                <a:off x="4960359" y="503818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/>
              <p:cNvSpPr/>
              <p:nvPr/>
            </p:nvSpPr>
            <p:spPr>
              <a:xfrm>
                <a:off x="5546434" y="5035612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/>
              <p:cNvSpPr/>
              <p:nvPr/>
            </p:nvSpPr>
            <p:spPr>
              <a:xfrm>
                <a:off x="6171979" y="5046611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/>
              <p:cNvSpPr/>
              <p:nvPr/>
            </p:nvSpPr>
            <p:spPr>
              <a:xfrm>
                <a:off x="6758054" y="504403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/>
              <p:cNvSpPr/>
              <p:nvPr/>
            </p:nvSpPr>
            <p:spPr>
              <a:xfrm>
                <a:off x="7347072" y="5046611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1" name="Group 310"/>
            <p:cNvGrpSpPr/>
            <p:nvPr/>
          </p:nvGrpSpPr>
          <p:grpSpPr>
            <a:xfrm>
              <a:off x="2853223" y="3218872"/>
              <a:ext cx="1186235" cy="1016773"/>
              <a:chOff x="2853223" y="3218872"/>
              <a:chExt cx="1186235" cy="1016773"/>
            </a:xfrm>
          </p:grpSpPr>
          <p:pic>
            <p:nvPicPr>
              <p:cNvPr id="332" name="Picture 331" descr="fig1_sol 3.png"/>
              <p:cNvPicPr>
                <a:picLocks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3223" y="3218872"/>
                <a:ext cx="1186235" cy="1016773"/>
              </a:xfrm>
              <a:prstGeom prst="rect">
                <a:avLst/>
              </a:prstGeom>
            </p:spPr>
          </p:pic>
          <p:sp>
            <p:nvSpPr>
              <p:cNvPr id="333" name="Oval 332"/>
              <p:cNvSpPr/>
              <p:nvPr/>
            </p:nvSpPr>
            <p:spPr>
              <a:xfrm>
                <a:off x="3299579" y="358261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2" name="Group 114"/>
            <p:cNvGrpSpPr/>
            <p:nvPr/>
          </p:nvGrpSpPr>
          <p:grpSpPr>
            <a:xfrm>
              <a:off x="1411314" y="5449954"/>
              <a:ext cx="6189951" cy="1016773"/>
              <a:chOff x="1411314" y="5449954"/>
              <a:chExt cx="6189951" cy="1016773"/>
            </a:xfrm>
          </p:grpSpPr>
          <p:sp>
            <p:nvSpPr>
              <p:cNvPr id="314" name="Oval 313"/>
              <p:cNvSpPr/>
              <p:nvPr/>
            </p:nvSpPr>
            <p:spPr>
              <a:xfrm>
                <a:off x="1411314" y="563906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/>
              <p:cNvSpPr/>
              <p:nvPr/>
            </p:nvSpPr>
            <p:spPr>
              <a:xfrm>
                <a:off x="1997389" y="563649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/>
              <p:cNvSpPr/>
              <p:nvPr/>
            </p:nvSpPr>
            <p:spPr>
              <a:xfrm>
                <a:off x="2586408" y="563906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/>
              <p:cNvSpPr/>
              <p:nvPr/>
            </p:nvSpPr>
            <p:spPr>
              <a:xfrm>
                <a:off x="3172483" y="563649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/>
              <p:cNvSpPr/>
              <p:nvPr/>
            </p:nvSpPr>
            <p:spPr>
              <a:xfrm>
                <a:off x="3785265" y="563906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/>
              <p:cNvSpPr/>
              <p:nvPr/>
            </p:nvSpPr>
            <p:spPr>
              <a:xfrm>
                <a:off x="4371340" y="563649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/>
              <p:cNvSpPr/>
              <p:nvPr/>
            </p:nvSpPr>
            <p:spPr>
              <a:xfrm>
                <a:off x="4960359" y="563906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/>
              <p:cNvSpPr/>
              <p:nvPr/>
            </p:nvSpPr>
            <p:spPr>
              <a:xfrm>
                <a:off x="1411314" y="6204107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/>
              <p:cNvSpPr/>
              <p:nvPr/>
            </p:nvSpPr>
            <p:spPr>
              <a:xfrm>
                <a:off x="1997389" y="620153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/>
              <p:cNvSpPr/>
              <p:nvPr/>
            </p:nvSpPr>
            <p:spPr>
              <a:xfrm>
                <a:off x="2586408" y="6204107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/>
              <p:cNvSpPr/>
              <p:nvPr/>
            </p:nvSpPr>
            <p:spPr>
              <a:xfrm>
                <a:off x="3172483" y="620153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/>
              <p:cNvSpPr/>
              <p:nvPr/>
            </p:nvSpPr>
            <p:spPr>
              <a:xfrm>
                <a:off x="3785265" y="6204107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/>
              <p:cNvSpPr/>
              <p:nvPr/>
            </p:nvSpPr>
            <p:spPr>
              <a:xfrm>
                <a:off x="4371340" y="620153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/>
              <p:cNvSpPr/>
              <p:nvPr/>
            </p:nvSpPr>
            <p:spPr>
              <a:xfrm>
                <a:off x="4960359" y="6204107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8" name="Picture 327" descr="fig1_sol13.png"/>
              <p:cNvPicPr>
                <a:picLocks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5278" y="5449954"/>
                <a:ext cx="1186235" cy="1016773"/>
              </a:xfrm>
              <a:prstGeom prst="rect">
                <a:avLst/>
              </a:prstGeom>
            </p:spPr>
          </p:pic>
          <p:pic>
            <p:nvPicPr>
              <p:cNvPr id="329" name="Picture 328" descr="fig1_sol15.png"/>
              <p:cNvPicPr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15030" y="5449954"/>
                <a:ext cx="1186235" cy="1016773"/>
              </a:xfrm>
              <a:prstGeom prst="rect">
                <a:avLst/>
              </a:prstGeom>
            </p:spPr>
          </p:pic>
          <p:sp>
            <p:nvSpPr>
              <p:cNvPr id="330" name="Oval 329"/>
              <p:cNvSpPr/>
              <p:nvPr/>
            </p:nvSpPr>
            <p:spPr>
              <a:xfrm>
                <a:off x="5437643" y="5846693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/>
              <p:cNvSpPr/>
              <p:nvPr/>
            </p:nvSpPr>
            <p:spPr>
              <a:xfrm>
                <a:off x="6881051" y="5846693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13" name="Picture 312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1000" y="6477000"/>
              <a:ext cx="330200" cy="381000"/>
            </a:xfrm>
            <a:prstGeom prst="rect">
              <a:avLst/>
            </a:prstGeom>
          </p:spPr>
        </p:pic>
      </p:grpSp>
      <p:grpSp>
        <p:nvGrpSpPr>
          <p:cNvPr id="422" name="Group 421"/>
          <p:cNvGrpSpPr>
            <a:grpSpLocks noChangeAspect="1"/>
          </p:cNvGrpSpPr>
          <p:nvPr/>
        </p:nvGrpSpPr>
        <p:grpSpPr>
          <a:xfrm>
            <a:off x="0" y="914400"/>
            <a:ext cx="4765100" cy="2717303"/>
            <a:chOff x="1143000" y="2971800"/>
            <a:chExt cx="6750558" cy="3849512"/>
          </a:xfrm>
        </p:grpSpPr>
        <p:sp>
          <p:nvSpPr>
            <p:cNvPr id="423" name="Rounded Rectangle 422"/>
            <p:cNvSpPr/>
            <p:nvPr/>
          </p:nvSpPr>
          <p:spPr>
            <a:xfrm>
              <a:off x="1143000" y="2971800"/>
              <a:ext cx="6750558" cy="3849512"/>
            </a:xfrm>
            <a:prstGeom prst="roundRect">
              <a:avLst>
                <a:gd name="adj" fmla="val 8293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4" name="Group 5"/>
            <p:cNvGrpSpPr/>
            <p:nvPr/>
          </p:nvGrpSpPr>
          <p:grpSpPr>
            <a:xfrm>
              <a:off x="1411314" y="3218872"/>
              <a:ext cx="1186235" cy="1016773"/>
              <a:chOff x="1411314" y="3218872"/>
              <a:chExt cx="1186235" cy="1016773"/>
            </a:xfrm>
          </p:grpSpPr>
          <p:pic>
            <p:nvPicPr>
              <p:cNvPr id="488" name="Picture 487" descr="fig1_sol 1.png"/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11314" y="3218872"/>
                <a:ext cx="1186235" cy="1016773"/>
              </a:xfrm>
              <a:prstGeom prst="rect">
                <a:avLst/>
              </a:prstGeom>
            </p:spPr>
          </p:pic>
          <p:sp>
            <p:nvSpPr>
              <p:cNvPr id="489" name="Oval 488"/>
              <p:cNvSpPr/>
              <p:nvPr/>
            </p:nvSpPr>
            <p:spPr>
              <a:xfrm>
                <a:off x="1856171" y="358261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5" name="Oval 424"/>
            <p:cNvSpPr/>
            <p:nvPr/>
          </p:nvSpPr>
          <p:spPr>
            <a:xfrm>
              <a:off x="4357219" y="331742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Oval 425"/>
            <p:cNvSpPr/>
            <p:nvPr/>
          </p:nvSpPr>
          <p:spPr>
            <a:xfrm>
              <a:off x="4946237" y="331999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Oval 426"/>
            <p:cNvSpPr/>
            <p:nvPr/>
          </p:nvSpPr>
          <p:spPr>
            <a:xfrm>
              <a:off x="5532312" y="331742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Oval 427"/>
            <p:cNvSpPr/>
            <p:nvPr/>
          </p:nvSpPr>
          <p:spPr>
            <a:xfrm>
              <a:off x="6157857" y="332842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Oval 428"/>
            <p:cNvSpPr/>
            <p:nvPr/>
          </p:nvSpPr>
          <p:spPr>
            <a:xfrm>
              <a:off x="6743932" y="332584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Oval 429"/>
            <p:cNvSpPr/>
            <p:nvPr/>
          </p:nvSpPr>
          <p:spPr>
            <a:xfrm>
              <a:off x="7332950" y="332842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Oval 430"/>
            <p:cNvSpPr/>
            <p:nvPr/>
          </p:nvSpPr>
          <p:spPr>
            <a:xfrm>
              <a:off x="4357219" y="3882460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Oval 431"/>
            <p:cNvSpPr/>
            <p:nvPr/>
          </p:nvSpPr>
          <p:spPr>
            <a:xfrm>
              <a:off x="4946237" y="388503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Oval 432"/>
            <p:cNvSpPr/>
            <p:nvPr/>
          </p:nvSpPr>
          <p:spPr>
            <a:xfrm>
              <a:off x="5532312" y="3882460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Oval 433"/>
            <p:cNvSpPr/>
            <p:nvPr/>
          </p:nvSpPr>
          <p:spPr>
            <a:xfrm>
              <a:off x="6157857" y="389345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Oval 434"/>
            <p:cNvSpPr/>
            <p:nvPr/>
          </p:nvSpPr>
          <p:spPr>
            <a:xfrm>
              <a:off x="6743932" y="389088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Oval 435"/>
            <p:cNvSpPr/>
            <p:nvPr/>
          </p:nvSpPr>
          <p:spPr>
            <a:xfrm>
              <a:off x="7332950" y="389345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7" name="Group 112"/>
            <p:cNvGrpSpPr/>
            <p:nvPr/>
          </p:nvGrpSpPr>
          <p:grpSpPr>
            <a:xfrm>
              <a:off x="1411314" y="4470574"/>
              <a:ext cx="6189951" cy="265192"/>
              <a:chOff x="1411314" y="4470574"/>
              <a:chExt cx="6189951" cy="265192"/>
            </a:xfrm>
          </p:grpSpPr>
          <p:sp>
            <p:nvSpPr>
              <p:cNvPr id="477" name="Oval 476"/>
              <p:cNvSpPr/>
              <p:nvPr/>
            </p:nvSpPr>
            <p:spPr>
              <a:xfrm>
                <a:off x="1411314" y="447314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Oval 477"/>
              <p:cNvSpPr/>
              <p:nvPr/>
            </p:nvSpPr>
            <p:spPr>
              <a:xfrm>
                <a:off x="1997389" y="447057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Oval 478"/>
              <p:cNvSpPr/>
              <p:nvPr/>
            </p:nvSpPr>
            <p:spPr>
              <a:xfrm>
                <a:off x="2586408" y="447314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Oval 479"/>
              <p:cNvSpPr/>
              <p:nvPr/>
            </p:nvSpPr>
            <p:spPr>
              <a:xfrm>
                <a:off x="3172483" y="447057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Oval 480"/>
              <p:cNvSpPr/>
              <p:nvPr/>
            </p:nvSpPr>
            <p:spPr>
              <a:xfrm>
                <a:off x="3785265" y="447314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Oval 481"/>
              <p:cNvSpPr/>
              <p:nvPr/>
            </p:nvSpPr>
            <p:spPr>
              <a:xfrm>
                <a:off x="4371340" y="447057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Oval 482"/>
              <p:cNvSpPr/>
              <p:nvPr/>
            </p:nvSpPr>
            <p:spPr>
              <a:xfrm>
                <a:off x="4960359" y="447314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Oval 483"/>
              <p:cNvSpPr/>
              <p:nvPr/>
            </p:nvSpPr>
            <p:spPr>
              <a:xfrm>
                <a:off x="5546434" y="447057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Oval 484"/>
              <p:cNvSpPr/>
              <p:nvPr/>
            </p:nvSpPr>
            <p:spPr>
              <a:xfrm>
                <a:off x="6171979" y="4481573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Oval 485"/>
              <p:cNvSpPr/>
              <p:nvPr/>
            </p:nvSpPr>
            <p:spPr>
              <a:xfrm>
                <a:off x="6758054" y="4479001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7" name="Oval 486"/>
              <p:cNvSpPr/>
              <p:nvPr/>
            </p:nvSpPr>
            <p:spPr>
              <a:xfrm>
                <a:off x="7347072" y="4481573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8" name="Group 113"/>
            <p:cNvGrpSpPr/>
            <p:nvPr/>
          </p:nvGrpSpPr>
          <p:grpSpPr>
            <a:xfrm>
              <a:off x="1411314" y="5035612"/>
              <a:ext cx="6189951" cy="265192"/>
              <a:chOff x="1411314" y="5035612"/>
              <a:chExt cx="6189951" cy="265192"/>
            </a:xfrm>
          </p:grpSpPr>
          <p:sp>
            <p:nvSpPr>
              <p:cNvPr id="466" name="Oval 465"/>
              <p:cNvSpPr/>
              <p:nvPr/>
            </p:nvSpPr>
            <p:spPr>
              <a:xfrm>
                <a:off x="1411314" y="503818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Oval 466"/>
              <p:cNvSpPr/>
              <p:nvPr/>
            </p:nvSpPr>
            <p:spPr>
              <a:xfrm>
                <a:off x="1997389" y="5035612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Oval 467"/>
              <p:cNvSpPr/>
              <p:nvPr/>
            </p:nvSpPr>
            <p:spPr>
              <a:xfrm>
                <a:off x="2586408" y="503818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Oval 468"/>
              <p:cNvSpPr/>
              <p:nvPr/>
            </p:nvSpPr>
            <p:spPr>
              <a:xfrm>
                <a:off x="3172483" y="5035612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0" name="Oval 469"/>
              <p:cNvSpPr/>
              <p:nvPr/>
            </p:nvSpPr>
            <p:spPr>
              <a:xfrm>
                <a:off x="3785265" y="503818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Oval 470"/>
              <p:cNvSpPr/>
              <p:nvPr/>
            </p:nvSpPr>
            <p:spPr>
              <a:xfrm>
                <a:off x="4371340" y="5035612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Oval 471"/>
              <p:cNvSpPr/>
              <p:nvPr/>
            </p:nvSpPr>
            <p:spPr>
              <a:xfrm>
                <a:off x="4960359" y="503818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Oval 472"/>
              <p:cNvSpPr/>
              <p:nvPr/>
            </p:nvSpPr>
            <p:spPr>
              <a:xfrm>
                <a:off x="5546434" y="5035612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Oval 473"/>
              <p:cNvSpPr/>
              <p:nvPr/>
            </p:nvSpPr>
            <p:spPr>
              <a:xfrm>
                <a:off x="6171979" y="5046611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Oval 474"/>
              <p:cNvSpPr/>
              <p:nvPr/>
            </p:nvSpPr>
            <p:spPr>
              <a:xfrm>
                <a:off x="6758054" y="504403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Oval 475"/>
              <p:cNvSpPr/>
              <p:nvPr/>
            </p:nvSpPr>
            <p:spPr>
              <a:xfrm>
                <a:off x="7347072" y="5046611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9" name="Group 438"/>
            <p:cNvGrpSpPr/>
            <p:nvPr/>
          </p:nvGrpSpPr>
          <p:grpSpPr>
            <a:xfrm>
              <a:off x="2853223" y="3218872"/>
              <a:ext cx="1186235" cy="1016773"/>
              <a:chOff x="2853223" y="3218872"/>
              <a:chExt cx="1186235" cy="1016773"/>
            </a:xfrm>
          </p:grpSpPr>
          <p:pic>
            <p:nvPicPr>
              <p:cNvPr id="464" name="Picture 463" descr="fig1_sol 3.png"/>
              <p:cNvPicPr>
                <a:picLocks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3223" y="3218872"/>
                <a:ext cx="1186235" cy="1016773"/>
              </a:xfrm>
              <a:prstGeom prst="rect">
                <a:avLst/>
              </a:prstGeom>
            </p:spPr>
          </p:pic>
          <p:sp>
            <p:nvSpPr>
              <p:cNvPr id="465" name="Oval 464"/>
              <p:cNvSpPr/>
              <p:nvPr/>
            </p:nvSpPr>
            <p:spPr>
              <a:xfrm>
                <a:off x="3299579" y="358261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0" name="Group 114"/>
            <p:cNvGrpSpPr/>
            <p:nvPr/>
          </p:nvGrpSpPr>
          <p:grpSpPr>
            <a:xfrm>
              <a:off x="1411314" y="5636496"/>
              <a:ext cx="3803238" cy="821804"/>
              <a:chOff x="1411314" y="5636496"/>
              <a:chExt cx="3803238" cy="821804"/>
            </a:xfrm>
          </p:grpSpPr>
          <p:sp>
            <p:nvSpPr>
              <p:cNvPr id="450" name="Oval 449"/>
              <p:cNvSpPr/>
              <p:nvPr/>
            </p:nvSpPr>
            <p:spPr>
              <a:xfrm>
                <a:off x="1411314" y="563906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Oval 450"/>
              <p:cNvSpPr/>
              <p:nvPr/>
            </p:nvSpPr>
            <p:spPr>
              <a:xfrm>
                <a:off x="1997389" y="563649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Oval 451"/>
              <p:cNvSpPr/>
              <p:nvPr/>
            </p:nvSpPr>
            <p:spPr>
              <a:xfrm>
                <a:off x="2586408" y="563906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Oval 452"/>
              <p:cNvSpPr/>
              <p:nvPr/>
            </p:nvSpPr>
            <p:spPr>
              <a:xfrm>
                <a:off x="3172483" y="563649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Oval 453"/>
              <p:cNvSpPr/>
              <p:nvPr/>
            </p:nvSpPr>
            <p:spPr>
              <a:xfrm>
                <a:off x="3785265" y="563906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Oval 454"/>
              <p:cNvSpPr/>
              <p:nvPr/>
            </p:nvSpPr>
            <p:spPr>
              <a:xfrm>
                <a:off x="4371340" y="563649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Oval 455"/>
              <p:cNvSpPr/>
              <p:nvPr/>
            </p:nvSpPr>
            <p:spPr>
              <a:xfrm>
                <a:off x="4960359" y="563906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Oval 456"/>
              <p:cNvSpPr/>
              <p:nvPr/>
            </p:nvSpPr>
            <p:spPr>
              <a:xfrm>
                <a:off x="1411314" y="6204107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Oval 457"/>
              <p:cNvSpPr/>
              <p:nvPr/>
            </p:nvSpPr>
            <p:spPr>
              <a:xfrm>
                <a:off x="1997389" y="620153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Oval 458"/>
              <p:cNvSpPr/>
              <p:nvPr/>
            </p:nvSpPr>
            <p:spPr>
              <a:xfrm>
                <a:off x="2586408" y="6204107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Oval 459"/>
              <p:cNvSpPr/>
              <p:nvPr/>
            </p:nvSpPr>
            <p:spPr>
              <a:xfrm>
                <a:off x="3172483" y="620153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Oval 460"/>
              <p:cNvSpPr/>
              <p:nvPr/>
            </p:nvSpPr>
            <p:spPr>
              <a:xfrm>
                <a:off x="3785265" y="6204107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Oval 461"/>
              <p:cNvSpPr/>
              <p:nvPr/>
            </p:nvSpPr>
            <p:spPr>
              <a:xfrm>
                <a:off x="4371340" y="620153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Oval 462"/>
              <p:cNvSpPr/>
              <p:nvPr/>
            </p:nvSpPr>
            <p:spPr>
              <a:xfrm>
                <a:off x="4960359" y="6204107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2" name="Oval 441"/>
            <p:cNvSpPr/>
            <p:nvPr/>
          </p:nvSpPr>
          <p:spPr>
            <a:xfrm>
              <a:off x="5562600" y="5638800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Oval 442"/>
            <p:cNvSpPr/>
            <p:nvPr/>
          </p:nvSpPr>
          <p:spPr>
            <a:xfrm>
              <a:off x="6175382" y="56413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Oval 443"/>
            <p:cNvSpPr/>
            <p:nvPr/>
          </p:nvSpPr>
          <p:spPr>
            <a:xfrm>
              <a:off x="6761457" y="5638800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Oval 444"/>
            <p:cNvSpPr/>
            <p:nvPr/>
          </p:nvSpPr>
          <p:spPr>
            <a:xfrm>
              <a:off x="7350476" y="56413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Oval 445"/>
            <p:cNvSpPr/>
            <p:nvPr/>
          </p:nvSpPr>
          <p:spPr>
            <a:xfrm>
              <a:off x="5562600" y="6203838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Oval 446"/>
            <p:cNvSpPr/>
            <p:nvPr/>
          </p:nvSpPr>
          <p:spPr>
            <a:xfrm>
              <a:off x="6175382" y="62064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Oval 447"/>
            <p:cNvSpPr/>
            <p:nvPr/>
          </p:nvSpPr>
          <p:spPr>
            <a:xfrm>
              <a:off x="6761457" y="6203838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Oval 448"/>
            <p:cNvSpPr/>
            <p:nvPr/>
          </p:nvSpPr>
          <p:spPr>
            <a:xfrm>
              <a:off x="7350476" y="62064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9" name="Picture 26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0" y="1244600"/>
            <a:ext cx="1701800" cy="355600"/>
          </a:xfrm>
          <a:prstGeom prst="rect">
            <a:avLst/>
          </a:prstGeom>
        </p:spPr>
      </p:pic>
      <p:pic>
        <p:nvPicPr>
          <p:cNvPr id="270" name="Picture 26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600" y="5588000"/>
            <a:ext cx="2641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11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-0.25782 0.0673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9" y="335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-0.26806 -0.3944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03" y="-1972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5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Autofit/>
          </a:bodyPr>
          <a:lstStyle/>
          <a:p>
            <a:r>
              <a:rPr lang="en-US" dirty="0" err="1" smtClean="0"/>
              <a:t>Submodularity</a:t>
            </a:r>
            <a:r>
              <a:rPr lang="en-US" dirty="0" smtClean="0"/>
              <a:t> in a slide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grpSp>
        <p:nvGrpSpPr>
          <p:cNvPr id="294" name="Group 293"/>
          <p:cNvGrpSpPr>
            <a:grpSpLocks noChangeAspect="1"/>
          </p:cNvGrpSpPr>
          <p:nvPr/>
        </p:nvGrpSpPr>
        <p:grpSpPr>
          <a:xfrm>
            <a:off x="0" y="4038600"/>
            <a:ext cx="5074024" cy="2743200"/>
            <a:chOff x="1143000" y="2971800"/>
            <a:chExt cx="7188200" cy="3886200"/>
          </a:xfrm>
        </p:grpSpPr>
        <p:sp>
          <p:nvSpPr>
            <p:cNvPr id="295" name="Rounded Rectangle 294"/>
            <p:cNvSpPr>
              <a:spLocks noChangeAspect="1"/>
            </p:cNvSpPr>
            <p:nvPr/>
          </p:nvSpPr>
          <p:spPr>
            <a:xfrm>
              <a:off x="1143000" y="2971800"/>
              <a:ext cx="6750558" cy="3849512"/>
            </a:xfrm>
            <a:prstGeom prst="roundRect">
              <a:avLst>
                <a:gd name="adj" fmla="val 8293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6" name="Group 5"/>
            <p:cNvGrpSpPr/>
            <p:nvPr/>
          </p:nvGrpSpPr>
          <p:grpSpPr>
            <a:xfrm>
              <a:off x="1411314" y="3218872"/>
              <a:ext cx="1186235" cy="1016773"/>
              <a:chOff x="1411314" y="3218872"/>
              <a:chExt cx="1186235" cy="1016773"/>
            </a:xfrm>
          </p:grpSpPr>
          <p:pic>
            <p:nvPicPr>
              <p:cNvPr id="356" name="Picture 355" descr="fig1_sol 1.png"/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11314" y="3218872"/>
                <a:ext cx="1186235" cy="1016773"/>
              </a:xfrm>
              <a:prstGeom prst="rect">
                <a:avLst/>
              </a:prstGeom>
            </p:spPr>
          </p:pic>
          <p:sp>
            <p:nvSpPr>
              <p:cNvPr id="357" name="Oval 356"/>
              <p:cNvSpPr/>
              <p:nvPr/>
            </p:nvSpPr>
            <p:spPr>
              <a:xfrm>
                <a:off x="1856171" y="358261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7" name="Oval 296"/>
            <p:cNvSpPr/>
            <p:nvPr/>
          </p:nvSpPr>
          <p:spPr>
            <a:xfrm>
              <a:off x="4357219" y="331742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>
              <a:off x="4946237" y="331999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5532312" y="331742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/>
            <p:cNvSpPr/>
            <p:nvPr/>
          </p:nvSpPr>
          <p:spPr>
            <a:xfrm>
              <a:off x="6157857" y="332842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/>
            <p:cNvSpPr/>
            <p:nvPr/>
          </p:nvSpPr>
          <p:spPr>
            <a:xfrm>
              <a:off x="6743932" y="332584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/>
            <p:cNvSpPr/>
            <p:nvPr/>
          </p:nvSpPr>
          <p:spPr>
            <a:xfrm>
              <a:off x="7332950" y="332842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/>
            <p:cNvSpPr/>
            <p:nvPr/>
          </p:nvSpPr>
          <p:spPr>
            <a:xfrm>
              <a:off x="4357219" y="3882460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/>
            <p:cNvSpPr/>
            <p:nvPr/>
          </p:nvSpPr>
          <p:spPr>
            <a:xfrm>
              <a:off x="4946237" y="388503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/>
            <p:cNvSpPr/>
            <p:nvPr/>
          </p:nvSpPr>
          <p:spPr>
            <a:xfrm>
              <a:off x="5532312" y="3882460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6157857" y="389345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6743932" y="389088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7332950" y="389345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9" name="Group 112"/>
            <p:cNvGrpSpPr/>
            <p:nvPr/>
          </p:nvGrpSpPr>
          <p:grpSpPr>
            <a:xfrm>
              <a:off x="1411314" y="4470574"/>
              <a:ext cx="6189951" cy="265192"/>
              <a:chOff x="1411314" y="4470574"/>
              <a:chExt cx="6189951" cy="265192"/>
            </a:xfrm>
          </p:grpSpPr>
          <p:sp>
            <p:nvSpPr>
              <p:cNvPr id="345" name="Oval 344"/>
              <p:cNvSpPr/>
              <p:nvPr/>
            </p:nvSpPr>
            <p:spPr>
              <a:xfrm>
                <a:off x="1411314" y="447314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/>
              <p:cNvSpPr/>
              <p:nvPr/>
            </p:nvSpPr>
            <p:spPr>
              <a:xfrm>
                <a:off x="1997389" y="447057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/>
              <p:cNvSpPr/>
              <p:nvPr/>
            </p:nvSpPr>
            <p:spPr>
              <a:xfrm>
                <a:off x="2586408" y="447314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/>
              <p:cNvSpPr/>
              <p:nvPr/>
            </p:nvSpPr>
            <p:spPr>
              <a:xfrm>
                <a:off x="3172483" y="447057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/>
              <p:cNvSpPr/>
              <p:nvPr/>
            </p:nvSpPr>
            <p:spPr>
              <a:xfrm>
                <a:off x="3785265" y="447314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/>
              <p:cNvSpPr/>
              <p:nvPr/>
            </p:nvSpPr>
            <p:spPr>
              <a:xfrm>
                <a:off x="4371340" y="447057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/>
              <p:cNvSpPr/>
              <p:nvPr/>
            </p:nvSpPr>
            <p:spPr>
              <a:xfrm>
                <a:off x="4960359" y="447314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/>
              <p:cNvSpPr/>
              <p:nvPr/>
            </p:nvSpPr>
            <p:spPr>
              <a:xfrm>
                <a:off x="5546434" y="447057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/>
              <p:cNvSpPr/>
              <p:nvPr/>
            </p:nvSpPr>
            <p:spPr>
              <a:xfrm>
                <a:off x="6171979" y="4481573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/>
              <p:cNvSpPr/>
              <p:nvPr/>
            </p:nvSpPr>
            <p:spPr>
              <a:xfrm>
                <a:off x="6758054" y="4479001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/>
              <p:cNvSpPr/>
              <p:nvPr/>
            </p:nvSpPr>
            <p:spPr>
              <a:xfrm>
                <a:off x="7347072" y="4481573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0" name="Group 113"/>
            <p:cNvGrpSpPr/>
            <p:nvPr/>
          </p:nvGrpSpPr>
          <p:grpSpPr>
            <a:xfrm>
              <a:off x="1411314" y="5035612"/>
              <a:ext cx="6189951" cy="265192"/>
              <a:chOff x="1411314" y="5035612"/>
              <a:chExt cx="6189951" cy="265192"/>
            </a:xfrm>
          </p:grpSpPr>
          <p:sp>
            <p:nvSpPr>
              <p:cNvPr id="334" name="Oval 333"/>
              <p:cNvSpPr/>
              <p:nvPr/>
            </p:nvSpPr>
            <p:spPr>
              <a:xfrm>
                <a:off x="1411314" y="503818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/>
              <p:cNvSpPr/>
              <p:nvPr/>
            </p:nvSpPr>
            <p:spPr>
              <a:xfrm>
                <a:off x="1997389" y="5035612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/>
              <p:cNvSpPr/>
              <p:nvPr/>
            </p:nvSpPr>
            <p:spPr>
              <a:xfrm>
                <a:off x="2586408" y="503818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/>
              <p:cNvSpPr/>
              <p:nvPr/>
            </p:nvSpPr>
            <p:spPr>
              <a:xfrm>
                <a:off x="3172483" y="5035612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/>
              <p:cNvSpPr/>
              <p:nvPr/>
            </p:nvSpPr>
            <p:spPr>
              <a:xfrm>
                <a:off x="3785265" y="503818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/>
              <p:cNvSpPr/>
              <p:nvPr/>
            </p:nvSpPr>
            <p:spPr>
              <a:xfrm>
                <a:off x="4371340" y="5035612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/>
              <p:cNvSpPr/>
              <p:nvPr/>
            </p:nvSpPr>
            <p:spPr>
              <a:xfrm>
                <a:off x="4960359" y="503818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/>
              <p:cNvSpPr/>
              <p:nvPr/>
            </p:nvSpPr>
            <p:spPr>
              <a:xfrm>
                <a:off x="5546434" y="5035612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/>
              <p:cNvSpPr/>
              <p:nvPr/>
            </p:nvSpPr>
            <p:spPr>
              <a:xfrm>
                <a:off x="6171979" y="5046611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/>
              <p:cNvSpPr/>
              <p:nvPr/>
            </p:nvSpPr>
            <p:spPr>
              <a:xfrm>
                <a:off x="6758054" y="504403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/>
              <p:cNvSpPr/>
              <p:nvPr/>
            </p:nvSpPr>
            <p:spPr>
              <a:xfrm>
                <a:off x="7347072" y="5046611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1" name="Group 310"/>
            <p:cNvGrpSpPr/>
            <p:nvPr/>
          </p:nvGrpSpPr>
          <p:grpSpPr>
            <a:xfrm>
              <a:off x="2853223" y="3218872"/>
              <a:ext cx="1186235" cy="1016773"/>
              <a:chOff x="2853223" y="3218872"/>
              <a:chExt cx="1186235" cy="1016773"/>
            </a:xfrm>
          </p:grpSpPr>
          <p:pic>
            <p:nvPicPr>
              <p:cNvPr id="332" name="Picture 331" descr="fig1_sol 3.png"/>
              <p:cNvPicPr>
                <a:picLocks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3223" y="3218872"/>
                <a:ext cx="1186235" cy="1016773"/>
              </a:xfrm>
              <a:prstGeom prst="rect">
                <a:avLst/>
              </a:prstGeom>
            </p:spPr>
          </p:pic>
          <p:sp>
            <p:nvSpPr>
              <p:cNvPr id="333" name="Oval 332"/>
              <p:cNvSpPr/>
              <p:nvPr/>
            </p:nvSpPr>
            <p:spPr>
              <a:xfrm>
                <a:off x="3299579" y="358261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2" name="Group 114"/>
            <p:cNvGrpSpPr/>
            <p:nvPr/>
          </p:nvGrpSpPr>
          <p:grpSpPr>
            <a:xfrm>
              <a:off x="1411314" y="5449954"/>
              <a:ext cx="6189951" cy="1016773"/>
              <a:chOff x="1411314" y="5449954"/>
              <a:chExt cx="6189951" cy="1016773"/>
            </a:xfrm>
          </p:grpSpPr>
          <p:sp>
            <p:nvSpPr>
              <p:cNvPr id="314" name="Oval 313"/>
              <p:cNvSpPr/>
              <p:nvPr/>
            </p:nvSpPr>
            <p:spPr>
              <a:xfrm>
                <a:off x="1411314" y="563906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/>
              <p:cNvSpPr/>
              <p:nvPr/>
            </p:nvSpPr>
            <p:spPr>
              <a:xfrm>
                <a:off x="1997389" y="563649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/>
              <p:cNvSpPr/>
              <p:nvPr/>
            </p:nvSpPr>
            <p:spPr>
              <a:xfrm>
                <a:off x="2586408" y="563906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/>
              <p:cNvSpPr/>
              <p:nvPr/>
            </p:nvSpPr>
            <p:spPr>
              <a:xfrm>
                <a:off x="3172483" y="563649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/>
              <p:cNvSpPr/>
              <p:nvPr/>
            </p:nvSpPr>
            <p:spPr>
              <a:xfrm>
                <a:off x="3785265" y="563906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/>
              <p:cNvSpPr/>
              <p:nvPr/>
            </p:nvSpPr>
            <p:spPr>
              <a:xfrm>
                <a:off x="4371340" y="563649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/>
              <p:cNvSpPr/>
              <p:nvPr/>
            </p:nvSpPr>
            <p:spPr>
              <a:xfrm>
                <a:off x="4960359" y="563906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/>
              <p:cNvSpPr/>
              <p:nvPr/>
            </p:nvSpPr>
            <p:spPr>
              <a:xfrm>
                <a:off x="1411314" y="6204107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/>
              <p:cNvSpPr/>
              <p:nvPr/>
            </p:nvSpPr>
            <p:spPr>
              <a:xfrm>
                <a:off x="1997389" y="620153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/>
              <p:cNvSpPr/>
              <p:nvPr/>
            </p:nvSpPr>
            <p:spPr>
              <a:xfrm>
                <a:off x="2586408" y="6204107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/>
              <p:cNvSpPr/>
              <p:nvPr/>
            </p:nvSpPr>
            <p:spPr>
              <a:xfrm>
                <a:off x="3172483" y="620153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/>
              <p:cNvSpPr/>
              <p:nvPr/>
            </p:nvSpPr>
            <p:spPr>
              <a:xfrm>
                <a:off x="3785265" y="6204107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/>
              <p:cNvSpPr/>
              <p:nvPr/>
            </p:nvSpPr>
            <p:spPr>
              <a:xfrm>
                <a:off x="4371340" y="620153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/>
              <p:cNvSpPr/>
              <p:nvPr/>
            </p:nvSpPr>
            <p:spPr>
              <a:xfrm>
                <a:off x="4960359" y="6204107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8" name="Picture 327" descr="fig1_sol13.png"/>
              <p:cNvPicPr>
                <a:picLocks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5278" y="5449954"/>
                <a:ext cx="1186235" cy="1016773"/>
              </a:xfrm>
              <a:prstGeom prst="rect">
                <a:avLst/>
              </a:prstGeom>
            </p:spPr>
          </p:pic>
          <p:pic>
            <p:nvPicPr>
              <p:cNvPr id="329" name="Picture 328" descr="fig1_sol15.png"/>
              <p:cNvPicPr>
                <a:picLocks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15030" y="5449954"/>
                <a:ext cx="1186235" cy="1016773"/>
              </a:xfrm>
              <a:prstGeom prst="rect">
                <a:avLst/>
              </a:prstGeom>
            </p:spPr>
          </p:pic>
          <p:sp>
            <p:nvSpPr>
              <p:cNvPr id="330" name="Oval 329"/>
              <p:cNvSpPr/>
              <p:nvPr/>
            </p:nvSpPr>
            <p:spPr>
              <a:xfrm>
                <a:off x="5437643" y="5846693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/>
              <p:cNvSpPr/>
              <p:nvPr/>
            </p:nvSpPr>
            <p:spPr>
              <a:xfrm>
                <a:off x="6881051" y="5846693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13" name="Picture 312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1000" y="6477000"/>
              <a:ext cx="330200" cy="381000"/>
            </a:xfrm>
            <a:prstGeom prst="rect">
              <a:avLst/>
            </a:prstGeom>
          </p:spPr>
        </p:pic>
      </p:grpSp>
      <p:grpSp>
        <p:nvGrpSpPr>
          <p:cNvPr id="432" name="Group 431"/>
          <p:cNvGrpSpPr>
            <a:grpSpLocks noChangeAspect="1"/>
          </p:cNvGrpSpPr>
          <p:nvPr/>
        </p:nvGrpSpPr>
        <p:grpSpPr>
          <a:xfrm>
            <a:off x="0" y="914400"/>
            <a:ext cx="4765100" cy="2717303"/>
            <a:chOff x="1143000" y="2971800"/>
            <a:chExt cx="6750558" cy="3849512"/>
          </a:xfrm>
        </p:grpSpPr>
        <p:sp>
          <p:nvSpPr>
            <p:cNvPr id="433" name="Rounded Rectangle 432"/>
            <p:cNvSpPr/>
            <p:nvPr/>
          </p:nvSpPr>
          <p:spPr>
            <a:xfrm>
              <a:off x="1143000" y="2971800"/>
              <a:ext cx="6750558" cy="3849512"/>
            </a:xfrm>
            <a:prstGeom prst="roundRect">
              <a:avLst>
                <a:gd name="adj" fmla="val 8293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4" name="Group 5"/>
            <p:cNvGrpSpPr/>
            <p:nvPr/>
          </p:nvGrpSpPr>
          <p:grpSpPr>
            <a:xfrm>
              <a:off x="1411314" y="3218872"/>
              <a:ext cx="1186235" cy="1016773"/>
              <a:chOff x="1411314" y="3218872"/>
              <a:chExt cx="1186235" cy="1016773"/>
            </a:xfrm>
          </p:grpSpPr>
          <p:pic>
            <p:nvPicPr>
              <p:cNvPr id="498" name="Picture 497" descr="fig1_sol 1.png"/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11314" y="3218872"/>
                <a:ext cx="1186235" cy="1016773"/>
              </a:xfrm>
              <a:prstGeom prst="rect">
                <a:avLst/>
              </a:prstGeom>
            </p:spPr>
          </p:pic>
          <p:sp>
            <p:nvSpPr>
              <p:cNvPr id="499" name="Oval 498"/>
              <p:cNvSpPr/>
              <p:nvPr/>
            </p:nvSpPr>
            <p:spPr>
              <a:xfrm>
                <a:off x="1856171" y="358261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5" name="Oval 434"/>
            <p:cNvSpPr/>
            <p:nvPr/>
          </p:nvSpPr>
          <p:spPr>
            <a:xfrm>
              <a:off x="4357219" y="331742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Oval 435"/>
            <p:cNvSpPr/>
            <p:nvPr/>
          </p:nvSpPr>
          <p:spPr>
            <a:xfrm>
              <a:off x="4946237" y="331999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Oval 436"/>
            <p:cNvSpPr/>
            <p:nvPr/>
          </p:nvSpPr>
          <p:spPr>
            <a:xfrm>
              <a:off x="5532312" y="331742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Oval 437"/>
            <p:cNvSpPr/>
            <p:nvPr/>
          </p:nvSpPr>
          <p:spPr>
            <a:xfrm>
              <a:off x="6157857" y="332842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Oval 438"/>
            <p:cNvSpPr/>
            <p:nvPr/>
          </p:nvSpPr>
          <p:spPr>
            <a:xfrm>
              <a:off x="6743932" y="332584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Oval 439"/>
            <p:cNvSpPr/>
            <p:nvPr/>
          </p:nvSpPr>
          <p:spPr>
            <a:xfrm>
              <a:off x="7332950" y="332842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Oval 440"/>
            <p:cNvSpPr/>
            <p:nvPr/>
          </p:nvSpPr>
          <p:spPr>
            <a:xfrm>
              <a:off x="4357219" y="3882460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Oval 441"/>
            <p:cNvSpPr/>
            <p:nvPr/>
          </p:nvSpPr>
          <p:spPr>
            <a:xfrm>
              <a:off x="4946237" y="388503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Oval 442"/>
            <p:cNvSpPr/>
            <p:nvPr/>
          </p:nvSpPr>
          <p:spPr>
            <a:xfrm>
              <a:off x="5532312" y="3882460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Oval 443"/>
            <p:cNvSpPr/>
            <p:nvPr/>
          </p:nvSpPr>
          <p:spPr>
            <a:xfrm>
              <a:off x="6157857" y="389345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Oval 444"/>
            <p:cNvSpPr/>
            <p:nvPr/>
          </p:nvSpPr>
          <p:spPr>
            <a:xfrm>
              <a:off x="6743932" y="389088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Oval 445"/>
            <p:cNvSpPr/>
            <p:nvPr/>
          </p:nvSpPr>
          <p:spPr>
            <a:xfrm>
              <a:off x="7332950" y="389345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7" name="Group 112"/>
            <p:cNvGrpSpPr/>
            <p:nvPr/>
          </p:nvGrpSpPr>
          <p:grpSpPr>
            <a:xfrm>
              <a:off x="1411314" y="4470574"/>
              <a:ext cx="6189951" cy="265192"/>
              <a:chOff x="1411314" y="4470574"/>
              <a:chExt cx="6189951" cy="265192"/>
            </a:xfrm>
          </p:grpSpPr>
          <p:sp>
            <p:nvSpPr>
              <p:cNvPr id="487" name="Oval 486"/>
              <p:cNvSpPr/>
              <p:nvPr/>
            </p:nvSpPr>
            <p:spPr>
              <a:xfrm>
                <a:off x="1411314" y="447314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Oval 487"/>
              <p:cNvSpPr/>
              <p:nvPr/>
            </p:nvSpPr>
            <p:spPr>
              <a:xfrm>
                <a:off x="1997389" y="447057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Oval 488"/>
              <p:cNvSpPr/>
              <p:nvPr/>
            </p:nvSpPr>
            <p:spPr>
              <a:xfrm>
                <a:off x="2586408" y="447314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Oval 489"/>
              <p:cNvSpPr/>
              <p:nvPr/>
            </p:nvSpPr>
            <p:spPr>
              <a:xfrm>
                <a:off x="3172483" y="447057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Oval 490"/>
              <p:cNvSpPr/>
              <p:nvPr/>
            </p:nvSpPr>
            <p:spPr>
              <a:xfrm>
                <a:off x="3785265" y="447314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2" name="Oval 491"/>
              <p:cNvSpPr/>
              <p:nvPr/>
            </p:nvSpPr>
            <p:spPr>
              <a:xfrm>
                <a:off x="4371340" y="447057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Oval 492"/>
              <p:cNvSpPr/>
              <p:nvPr/>
            </p:nvSpPr>
            <p:spPr>
              <a:xfrm>
                <a:off x="4960359" y="447314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Oval 493"/>
              <p:cNvSpPr/>
              <p:nvPr/>
            </p:nvSpPr>
            <p:spPr>
              <a:xfrm>
                <a:off x="5546434" y="447057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Oval 494"/>
              <p:cNvSpPr/>
              <p:nvPr/>
            </p:nvSpPr>
            <p:spPr>
              <a:xfrm>
                <a:off x="6171979" y="4481573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Oval 495"/>
              <p:cNvSpPr/>
              <p:nvPr/>
            </p:nvSpPr>
            <p:spPr>
              <a:xfrm>
                <a:off x="6758054" y="4479001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Oval 496"/>
              <p:cNvSpPr/>
              <p:nvPr/>
            </p:nvSpPr>
            <p:spPr>
              <a:xfrm>
                <a:off x="7347072" y="4481573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8" name="Group 113"/>
            <p:cNvGrpSpPr/>
            <p:nvPr/>
          </p:nvGrpSpPr>
          <p:grpSpPr>
            <a:xfrm>
              <a:off x="1411314" y="5035612"/>
              <a:ext cx="6189951" cy="265192"/>
              <a:chOff x="1411314" y="5035612"/>
              <a:chExt cx="6189951" cy="265192"/>
            </a:xfrm>
          </p:grpSpPr>
          <p:sp>
            <p:nvSpPr>
              <p:cNvPr id="476" name="Oval 475"/>
              <p:cNvSpPr/>
              <p:nvPr/>
            </p:nvSpPr>
            <p:spPr>
              <a:xfrm>
                <a:off x="1411314" y="503818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Oval 476"/>
              <p:cNvSpPr/>
              <p:nvPr/>
            </p:nvSpPr>
            <p:spPr>
              <a:xfrm>
                <a:off x="1997389" y="5035612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Oval 477"/>
              <p:cNvSpPr/>
              <p:nvPr/>
            </p:nvSpPr>
            <p:spPr>
              <a:xfrm>
                <a:off x="2586408" y="503818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Oval 478"/>
              <p:cNvSpPr/>
              <p:nvPr/>
            </p:nvSpPr>
            <p:spPr>
              <a:xfrm>
                <a:off x="3172483" y="5035612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Oval 479"/>
              <p:cNvSpPr/>
              <p:nvPr/>
            </p:nvSpPr>
            <p:spPr>
              <a:xfrm>
                <a:off x="3785265" y="503818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Oval 480"/>
              <p:cNvSpPr/>
              <p:nvPr/>
            </p:nvSpPr>
            <p:spPr>
              <a:xfrm>
                <a:off x="4371340" y="5035612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Oval 481"/>
              <p:cNvSpPr/>
              <p:nvPr/>
            </p:nvSpPr>
            <p:spPr>
              <a:xfrm>
                <a:off x="4960359" y="503818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Oval 482"/>
              <p:cNvSpPr/>
              <p:nvPr/>
            </p:nvSpPr>
            <p:spPr>
              <a:xfrm>
                <a:off x="5546434" y="5035612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Oval 483"/>
              <p:cNvSpPr/>
              <p:nvPr/>
            </p:nvSpPr>
            <p:spPr>
              <a:xfrm>
                <a:off x="6171979" y="5046611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Oval 484"/>
              <p:cNvSpPr/>
              <p:nvPr/>
            </p:nvSpPr>
            <p:spPr>
              <a:xfrm>
                <a:off x="6758054" y="504403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Oval 485"/>
              <p:cNvSpPr/>
              <p:nvPr/>
            </p:nvSpPr>
            <p:spPr>
              <a:xfrm>
                <a:off x="7347072" y="5046611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9" name="Group 448"/>
            <p:cNvGrpSpPr/>
            <p:nvPr/>
          </p:nvGrpSpPr>
          <p:grpSpPr>
            <a:xfrm>
              <a:off x="2853223" y="3218872"/>
              <a:ext cx="1186235" cy="1016773"/>
              <a:chOff x="2853223" y="3218872"/>
              <a:chExt cx="1186235" cy="1016773"/>
            </a:xfrm>
          </p:grpSpPr>
          <p:pic>
            <p:nvPicPr>
              <p:cNvPr id="474" name="Picture 473" descr="fig1_sol 3.png"/>
              <p:cNvPicPr>
                <a:picLocks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3223" y="3218872"/>
                <a:ext cx="1186235" cy="1016773"/>
              </a:xfrm>
              <a:prstGeom prst="rect">
                <a:avLst/>
              </a:prstGeom>
            </p:spPr>
          </p:pic>
          <p:sp>
            <p:nvSpPr>
              <p:cNvPr id="475" name="Oval 474"/>
              <p:cNvSpPr/>
              <p:nvPr/>
            </p:nvSpPr>
            <p:spPr>
              <a:xfrm>
                <a:off x="3299579" y="358261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0" name="Group 114"/>
            <p:cNvGrpSpPr/>
            <p:nvPr/>
          </p:nvGrpSpPr>
          <p:grpSpPr>
            <a:xfrm>
              <a:off x="1411314" y="5636496"/>
              <a:ext cx="3803238" cy="821804"/>
              <a:chOff x="1411314" y="5636496"/>
              <a:chExt cx="3803238" cy="821804"/>
            </a:xfrm>
          </p:grpSpPr>
          <p:sp>
            <p:nvSpPr>
              <p:cNvPr id="460" name="Oval 459"/>
              <p:cNvSpPr/>
              <p:nvPr/>
            </p:nvSpPr>
            <p:spPr>
              <a:xfrm>
                <a:off x="1411314" y="563906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Oval 460"/>
              <p:cNvSpPr/>
              <p:nvPr/>
            </p:nvSpPr>
            <p:spPr>
              <a:xfrm>
                <a:off x="1997389" y="563649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Oval 461"/>
              <p:cNvSpPr/>
              <p:nvPr/>
            </p:nvSpPr>
            <p:spPr>
              <a:xfrm>
                <a:off x="2586408" y="563906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Oval 462"/>
              <p:cNvSpPr/>
              <p:nvPr/>
            </p:nvSpPr>
            <p:spPr>
              <a:xfrm>
                <a:off x="3172483" y="563649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Oval 463"/>
              <p:cNvSpPr/>
              <p:nvPr/>
            </p:nvSpPr>
            <p:spPr>
              <a:xfrm>
                <a:off x="3785265" y="563906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Oval 464"/>
              <p:cNvSpPr/>
              <p:nvPr/>
            </p:nvSpPr>
            <p:spPr>
              <a:xfrm>
                <a:off x="4371340" y="563649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Oval 465"/>
              <p:cNvSpPr/>
              <p:nvPr/>
            </p:nvSpPr>
            <p:spPr>
              <a:xfrm>
                <a:off x="4960359" y="563906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Oval 466"/>
              <p:cNvSpPr/>
              <p:nvPr/>
            </p:nvSpPr>
            <p:spPr>
              <a:xfrm>
                <a:off x="1411314" y="6204107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Oval 467"/>
              <p:cNvSpPr/>
              <p:nvPr/>
            </p:nvSpPr>
            <p:spPr>
              <a:xfrm>
                <a:off x="1997389" y="620153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Oval 468"/>
              <p:cNvSpPr/>
              <p:nvPr/>
            </p:nvSpPr>
            <p:spPr>
              <a:xfrm>
                <a:off x="2586408" y="6204107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0" name="Oval 469"/>
              <p:cNvSpPr/>
              <p:nvPr/>
            </p:nvSpPr>
            <p:spPr>
              <a:xfrm>
                <a:off x="3172483" y="620153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Oval 470"/>
              <p:cNvSpPr/>
              <p:nvPr/>
            </p:nvSpPr>
            <p:spPr>
              <a:xfrm>
                <a:off x="3785265" y="6204107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Oval 471"/>
              <p:cNvSpPr/>
              <p:nvPr/>
            </p:nvSpPr>
            <p:spPr>
              <a:xfrm>
                <a:off x="4371340" y="620153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Oval 472"/>
              <p:cNvSpPr/>
              <p:nvPr/>
            </p:nvSpPr>
            <p:spPr>
              <a:xfrm>
                <a:off x="4960359" y="6204107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2" name="Oval 451"/>
            <p:cNvSpPr/>
            <p:nvPr/>
          </p:nvSpPr>
          <p:spPr>
            <a:xfrm>
              <a:off x="5562600" y="5638800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Oval 452"/>
            <p:cNvSpPr/>
            <p:nvPr/>
          </p:nvSpPr>
          <p:spPr>
            <a:xfrm>
              <a:off x="6175382" y="56413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Oval 453"/>
            <p:cNvSpPr/>
            <p:nvPr/>
          </p:nvSpPr>
          <p:spPr>
            <a:xfrm>
              <a:off x="6761457" y="5638800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Oval 454"/>
            <p:cNvSpPr/>
            <p:nvPr/>
          </p:nvSpPr>
          <p:spPr>
            <a:xfrm>
              <a:off x="7350476" y="56413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Oval 455"/>
            <p:cNvSpPr/>
            <p:nvPr/>
          </p:nvSpPr>
          <p:spPr>
            <a:xfrm>
              <a:off x="5562600" y="6203838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Oval 456"/>
            <p:cNvSpPr/>
            <p:nvPr/>
          </p:nvSpPr>
          <p:spPr>
            <a:xfrm>
              <a:off x="6175382" y="62064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Oval 457"/>
            <p:cNvSpPr/>
            <p:nvPr/>
          </p:nvSpPr>
          <p:spPr>
            <a:xfrm>
              <a:off x="6761457" y="6203838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Oval 458"/>
            <p:cNvSpPr/>
            <p:nvPr/>
          </p:nvSpPr>
          <p:spPr>
            <a:xfrm>
              <a:off x="7350476" y="62064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1" name="Oval 500"/>
          <p:cNvSpPr>
            <a:spLocks noChangeAspect="1"/>
          </p:cNvSpPr>
          <p:nvPr/>
        </p:nvSpPr>
        <p:spPr>
          <a:xfrm>
            <a:off x="-228600" y="685800"/>
            <a:ext cx="1600200" cy="1600200"/>
          </a:xfrm>
          <a:prstGeom prst="ellipse">
            <a:avLst/>
          </a:prstGeom>
          <a:solidFill>
            <a:schemeClr val="accent2">
              <a:lumMod val="75000"/>
              <a:alpha val="51000"/>
            </a:schemeClr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05" name="Oval 504"/>
          <p:cNvSpPr>
            <a:spLocks noChangeAspect="1"/>
          </p:cNvSpPr>
          <p:nvPr/>
        </p:nvSpPr>
        <p:spPr>
          <a:xfrm>
            <a:off x="838200" y="685800"/>
            <a:ext cx="1600200" cy="1600200"/>
          </a:xfrm>
          <a:prstGeom prst="ellipse">
            <a:avLst/>
          </a:prstGeom>
          <a:solidFill>
            <a:schemeClr val="accent2">
              <a:lumMod val="75000"/>
              <a:alpha val="51000"/>
            </a:schemeClr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09" name="Oval 508"/>
          <p:cNvSpPr>
            <a:spLocks noChangeAspect="1"/>
          </p:cNvSpPr>
          <p:nvPr/>
        </p:nvSpPr>
        <p:spPr>
          <a:xfrm>
            <a:off x="-228600" y="3810000"/>
            <a:ext cx="1600200" cy="1600200"/>
          </a:xfrm>
          <a:prstGeom prst="ellipse">
            <a:avLst/>
          </a:prstGeom>
          <a:solidFill>
            <a:schemeClr val="accent2">
              <a:lumMod val="75000"/>
              <a:alpha val="51000"/>
            </a:schemeClr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13" name="Oval 512"/>
          <p:cNvSpPr>
            <a:spLocks noChangeAspect="1"/>
          </p:cNvSpPr>
          <p:nvPr/>
        </p:nvSpPr>
        <p:spPr>
          <a:xfrm>
            <a:off x="838200" y="3810000"/>
            <a:ext cx="1600200" cy="1600200"/>
          </a:xfrm>
          <a:prstGeom prst="ellipse">
            <a:avLst/>
          </a:prstGeom>
          <a:solidFill>
            <a:schemeClr val="accent2">
              <a:lumMod val="75000"/>
              <a:alpha val="51000"/>
            </a:schemeClr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18" name="Oval 517"/>
          <p:cNvSpPr>
            <a:spLocks noChangeAspect="1"/>
          </p:cNvSpPr>
          <p:nvPr/>
        </p:nvSpPr>
        <p:spPr>
          <a:xfrm>
            <a:off x="2318780" y="5388488"/>
            <a:ext cx="1600200" cy="1600200"/>
          </a:xfrm>
          <a:prstGeom prst="ellipse">
            <a:avLst/>
          </a:prstGeom>
          <a:solidFill>
            <a:schemeClr val="accent2">
              <a:lumMod val="75000"/>
              <a:alpha val="51000"/>
            </a:schemeClr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22" name="Oval 521"/>
          <p:cNvSpPr>
            <a:spLocks noChangeAspect="1"/>
          </p:cNvSpPr>
          <p:nvPr/>
        </p:nvSpPr>
        <p:spPr>
          <a:xfrm>
            <a:off x="3352800" y="5410200"/>
            <a:ext cx="1600200" cy="1600200"/>
          </a:xfrm>
          <a:prstGeom prst="ellipse">
            <a:avLst/>
          </a:prstGeom>
          <a:solidFill>
            <a:schemeClr val="accent2">
              <a:lumMod val="75000"/>
              <a:alpha val="51000"/>
            </a:schemeClr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532" name="Group 531"/>
          <p:cNvGrpSpPr>
            <a:grpSpLocks/>
          </p:cNvGrpSpPr>
          <p:nvPr/>
        </p:nvGrpSpPr>
        <p:grpSpPr>
          <a:xfrm>
            <a:off x="2895600" y="1219200"/>
            <a:ext cx="1607969" cy="1600200"/>
            <a:chOff x="7543800" y="762000"/>
            <a:chExt cx="1828490" cy="1819656"/>
          </a:xfrm>
        </p:grpSpPr>
        <p:sp>
          <p:nvSpPr>
            <p:cNvPr id="533" name="Oval 532"/>
            <p:cNvSpPr>
              <a:spLocks noChangeAspect="1"/>
            </p:cNvSpPr>
            <p:nvPr/>
          </p:nvSpPr>
          <p:spPr>
            <a:xfrm>
              <a:off x="7552944" y="762000"/>
              <a:ext cx="1819346" cy="1819346"/>
            </a:xfrm>
            <a:prstGeom prst="ellipse">
              <a:avLst/>
            </a:prstGeom>
            <a:solidFill>
              <a:schemeClr val="accent2">
                <a:lumMod val="75000"/>
                <a:alpha val="70000"/>
              </a:schemeClr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34" name="Oval 269"/>
            <p:cNvSpPr>
              <a:spLocks noChangeArrowheads="1"/>
            </p:cNvSpPr>
            <p:nvPr/>
          </p:nvSpPr>
          <p:spPr bwMode="auto">
            <a:xfrm>
              <a:off x="7543800" y="762000"/>
              <a:ext cx="1819656" cy="1819656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" name="Freeform 14"/>
          <p:cNvSpPr/>
          <p:nvPr/>
        </p:nvSpPr>
        <p:spPr>
          <a:xfrm>
            <a:off x="2867709" y="4343400"/>
            <a:ext cx="1659658" cy="1260121"/>
          </a:xfrm>
          <a:custGeom>
            <a:avLst/>
            <a:gdLst>
              <a:gd name="connsiteX0" fmla="*/ 19727 w 1659658"/>
              <a:gd name="connsiteY0" fmla="*/ 1021228 h 1260121"/>
              <a:gd name="connsiteX1" fmla="*/ 19727 w 1659658"/>
              <a:gd name="connsiteY1" fmla="*/ 684706 h 1260121"/>
              <a:gd name="connsiteX2" fmla="*/ 193407 w 1659658"/>
              <a:gd name="connsiteY2" fmla="*/ 359039 h 1260121"/>
              <a:gd name="connsiteX3" fmla="*/ 432218 w 1659658"/>
              <a:gd name="connsiteY3" fmla="*/ 120217 h 1260121"/>
              <a:gd name="connsiteX4" fmla="*/ 822999 w 1659658"/>
              <a:gd name="connsiteY4" fmla="*/ 806 h 1260121"/>
              <a:gd name="connsiteX5" fmla="*/ 1278910 w 1659658"/>
              <a:gd name="connsiteY5" fmla="*/ 174495 h 1260121"/>
              <a:gd name="connsiteX6" fmla="*/ 1604560 w 1659658"/>
              <a:gd name="connsiteY6" fmla="*/ 608717 h 1260121"/>
              <a:gd name="connsiteX7" fmla="*/ 1604560 w 1659658"/>
              <a:gd name="connsiteY7" fmla="*/ 1086362 h 1260121"/>
              <a:gd name="connsiteX8" fmla="*/ 1061809 w 1659658"/>
              <a:gd name="connsiteY8" fmla="*/ 1097217 h 1260121"/>
              <a:gd name="connsiteX9" fmla="*/ 725304 w 1659658"/>
              <a:gd name="connsiteY9" fmla="*/ 1260051 h 1260121"/>
              <a:gd name="connsiteX10" fmla="*/ 410508 w 1659658"/>
              <a:gd name="connsiteY10" fmla="*/ 1075506 h 1260121"/>
              <a:gd name="connsiteX11" fmla="*/ 160842 w 1659658"/>
              <a:gd name="connsiteY11" fmla="*/ 1042939 h 1260121"/>
              <a:gd name="connsiteX12" fmla="*/ 19727 w 1659658"/>
              <a:gd name="connsiteY12" fmla="*/ 1021228 h 126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59658" h="1260121">
                <a:moveTo>
                  <a:pt x="19727" y="1021228"/>
                </a:moveTo>
                <a:cubicBezTo>
                  <a:pt x="-3792" y="961522"/>
                  <a:pt x="-9220" y="795071"/>
                  <a:pt x="19727" y="684706"/>
                </a:cubicBezTo>
                <a:cubicBezTo>
                  <a:pt x="48674" y="574341"/>
                  <a:pt x="124659" y="453120"/>
                  <a:pt x="193407" y="359039"/>
                </a:cubicBezTo>
                <a:cubicBezTo>
                  <a:pt x="262156" y="264957"/>
                  <a:pt x="327286" y="179922"/>
                  <a:pt x="432218" y="120217"/>
                </a:cubicBezTo>
                <a:cubicBezTo>
                  <a:pt x="537150" y="60512"/>
                  <a:pt x="681884" y="-8240"/>
                  <a:pt x="822999" y="806"/>
                </a:cubicBezTo>
                <a:cubicBezTo>
                  <a:pt x="964114" y="9852"/>
                  <a:pt x="1148650" y="73176"/>
                  <a:pt x="1278910" y="174495"/>
                </a:cubicBezTo>
                <a:cubicBezTo>
                  <a:pt x="1409170" y="275813"/>
                  <a:pt x="1550285" y="456739"/>
                  <a:pt x="1604560" y="608717"/>
                </a:cubicBezTo>
                <a:cubicBezTo>
                  <a:pt x="1658835" y="760695"/>
                  <a:pt x="1695018" y="1004945"/>
                  <a:pt x="1604560" y="1086362"/>
                </a:cubicBezTo>
                <a:cubicBezTo>
                  <a:pt x="1514102" y="1167779"/>
                  <a:pt x="1208352" y="1068269"/>
                  <a:pt x="1061809" y="1097217"/>
                </a:cubicBezTo>
                <a:cubicBezTo>
                  <a:pt x="915266" y="1126165"/>
                  <a:pt x="833854" y="1263670"/>
                  <a:pt x="725304" y="1260051"/>
                </a:cubicBezTo>
                <a:cubicBezTo>
                  <a:pt x="616754" y="1256433"/>
                  <a:pt x="504585" y="1111691"/>
                  <a:pt x="410508" y="1075506"/>
                </a:cubicBezTo>
                <a:cubicBezTo>
                  <a:pt x="316431" y="1039321"/>
                  <a:pt x="225972" y="1050176"/>
                  <a:pt x="160842" y="1042939"/>
                </a:cubicBezTo>
                <a:cubicBezTo>
                  <a:pt x="95712" y="1035702"/>
                  <a:pt x="43246" y="1080934"/>
                  <a:pt x="19727" y="1021228"/>
                </a:cubicBezTo>
                <a:close/>
              </a:path>
            </a:pathLst>
          </a:custGeom>
          <a:solidFill>
            <a:schemeClr val="accent2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40" name="Line 260"/>
          <p:cNvSpPr>
            <a:spLocks noChangeShapeType="1"/>
          </p:cNvSpPr>
          <p:nvPr/>
        </p:nvSpPr>
        <p:spPr bwMode="auto">
          <a:xfrm flipH="1" flipV="1">
            <a:off x="4495800" y="2133600"/>
            <a:ext cx="1371600" cy="457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" name="Line 262"/>
          <p:cNvSpPr>
            <a:spLocks noChangeShapeType="1"/>
          </p:cNvSpPr>
          <p:nvPr/>
        </p:nvSpPr>
        <p:spPr bwMode="auto">
          <a:xfrm flipH="1">
            <a:off x="4495800" y="4572000"/>
            <a:ext cx="1371600" cy="457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0" y="1244600"/>
            <a:ext cx="1701800" cy="3556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600" y="5588000"/>
            <a:ext cx="2641600" cy="3556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730500"/>
            <a:ext cx="3276600" cy="3937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945" y="4102100"/>
            <a:ext cx="3314700" cy="3937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0" y="3461568"/>
            <a:ext cx="2413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8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40" grpId="0" animBg="1"/>
      <p:bldP spid="54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Autofit/>
          </a:bodyPr>
          <a:lstStyle/>
          <a:p>
            <a:r>
              <a:rPr lang="en-US" dirty="0"/>
              <a:t>Greedy </a:t>
            </a:r>
            <a:r>
              <a:rPr lang="en-US" dirty="0" err="1"/>
              <a:t>Submodular</a:t>
            </a:r>
            <a:r>
              <a:rPr lang="en-US" dirty="0"/>
              <a:t> Maximization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grpSp>
        <p:nvGrpSpPr>
          <p:cNvPr id="105" name="Group 104"/>
          <p:cNvGrpSpPr/>
          <p:nvPr/>
        </p:nvGrpSpPr>
        <p:grpSpPr>
          <a:xfrm>
            <a:off x="3451931" y="2362200"/>
            <a:ext cx="586669" cy="762000"/>
            <a:chOff x="2232731" y="1828800"/>
            <a:chExt cx="586669" cy="762000"/>
          </a:xfrm>
        </p:grpSpPr>
        <p:sp>
          <p:nvSpPr>
            <p:cNvPr id="107" name="TextBox 106"/>
            <p:cNvSpPr txBox="1"/>
            <p:nvPr/>
          </p:nvSpPr>
          <p:spPr>
            <a:xfrm>
              <a:off x="2232731" y="2292277"/>
              <a:ext cx="5866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Score</a:t>
              </a:r>
              <a:endParaRPr lang="en-US" dirty="0"/>
            </a:p>
          </p:txBody>
        </p:sp>
        <p:sp>
          <p:nvSpPr>
            <p:cNvPr id="108" name="Left Brace 107"/>
            <p:cNvSpPr/>
            <p:nvPr/>
          </p:nvSpPr>
          <p:spPr bwMode="auto">
            <a:xfrm>
              <a:off x="2469580" y="1828800"/>
              <a:ext cx="152400" cy="7620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4539150" y="1905000"/>
            <a:ext cx="1937850" cy="1676400"/>
            <a:chOff x="3396150" y="1371600"/>
            <a:chExt cx="1937850" cy="1676400"/>
          </a:xfrm>
        </p:grpSpPr>
        <p:sp>
          <p:nvSpPr>
            <p:cNvPr id="113" name="Left Brace 112"/>
            <p:cNvSpPr/>
            <p:nvPr/>
          </p:nvSpPr>
          <p:spPr bwMode="auto">
            <a:xfrm>
              <a:off x="4267200" y="1371600"/>
              <a:ext cx="152400" cy="16764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3396150" y="2286000"/>
              <a:ext cx="19378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Marginal Gain in Diversity</a:t>
              </a:r>
              <a:endParaRPr lang="en-US" dirty="0"/>
            </a:p>
          </p:txBody>
        </p:sp>
      </p:grp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90600"/>
            <a:ext cx="952500" cy="3048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00200"/>
            <a:ext cx="2247900" cy="2413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650785" y="2166168"/>
            <a:ext cx="4521415" cy="520700"/>
            <a:chOff x="1650785" y="1861368"/>
            <a:chExt cx="4521415" cy="520700"/>
          </a:xfrm>
        </p:grpSpPr>
        <p:pic>
          <p:nvPicPr>
            <p:cNvPr id="100" name="Picture 99" descr="latex-image-1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92500" y="1917700"/>
              <a:ext cx="546100" cy="292100"/>
            </a:xfrm>
            <a:prstGeom prst="rect">
              <a:avLst/>
            </a:prstGeom>
          </p:spPr>
        </p:pic>
        <p:pic>
          <p:nvPicPr>
            <p:cNvPr id="18" name="Picture 17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0785" y="1861368"/>
              <a:ext cx="1549400" cy="520700"/>
            </a:xfrm>
            <a:prstGeom prst="rect">
              <a:avLst/>
            </a:prstGeom>
          </p:spPr>
        </p:pic>
        <p:pic>
          <p:nvPicPr>
            <p:cNvPr id="20" name="Picture 19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1883080"/>
              <a:ext cx="1981200" cy="317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838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Autofit/>
          </a:bodyPr>
          <a:lstStyle/>
          <a:p>
            <a:r>
              <a:rPr lang="en-US" dirty="0"/>
              <a:t>Greedy </a:t>
            </a:r>
            <a:r>
              <a:rPr lang="en-US" dirty="0" err="1"/>
              <a:t>Submodular</a:t>
            </a:r>
            <a:r>
              <a:rPr lang="en-US" dirty="0"/>
              <a:t> Maximization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90600"/>
            <a:ext cx="952500" cy="3048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295400"/>
            <a:ext cx="1600200" cy="2667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2500" y="2224344"/>
            <a:ext cx="546100" cy="2921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980" y="2168012"/>
            <a:ext cx="1574800" cy="5207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600200" y="4110720"/>
            <a:ext cx="4683642" cy="2140102"/>
            <a:chOff x="1600200" y="4110720"/>
            <a:chExt cx="4683642" cy="2140102"/>
          </a:xfrm>
        </p:grpSpPr>
        <p:sp>
          <p:nvSpPr>
            <p:cNvPr id="25" name="Line 1"/>
            <p:cNvSpPr>
              <a:spLocks noChangeShapeType="1"/>
            </p:cNvSpPr>
            <p:nvPr/>
          </p:nvSpPr>
          <p:spPr bwMode="auto">
            <a:xfrm flipH="1" flipV="1">
              <a:off x="2470050" y="5664426"/>
              <a:ext cx="3454684" cy="684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" name="Line 2"/>
            <p:cNvSpPr>
              <a:spLocks noChangeShapeType="1"/>
            </p:cNvSpPr>
            <p:nvPr/>
          </p:nvSpPr>
          <p:spPr bwMode="auto">
            <a:xfrm flipH="1">
              <a:off x="2470050" y="4110720"/>
              <a:ext cx="284" cy="155370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5721534" y="4977693"/>
              <a:ext cx="558800" cy="43348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8" name="Line 4"/>
            <p:cNvSpPr>
              <a:spLocks noChangeShapeType="1"/>
            </p:cNvSpPr>
            <p:nvPr/>
          </p:nvSpPr>
          <p:spPr bwMode="auto">
            <a:xfrm flipH="1">
              <a:off x="4483853" y="4156807"/>
              <a:ext cx="7866" cy="1514008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cxnSp>
          <p:nvCxnSpPr>
            <p:cNvPr id="29" name="Straight Connector 28"/>
            <p:cNvCxnSpPr/>
            <p:nvPr/>
          </p:nvCxnSpPr>
          <p:spPr bwMode="auto">
            <a:xfrm rot="5400000">
              <a:off x="2557647" y="5535144"/>
              <a:ext cx="269875" cy="158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 bwMode="auto">
            <a:xfrm rot="5400000">
              <a:off x="2650992" y="5498154"/>
              <a:ext cx="342107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 bwMode="auto">
            <a:xfrm rot="5400000">
              <a:off x="2819902" y="5520382"/>
              <a:ext cx="297654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 bwMode="auto">
            <a:xfrm rot="16200000" flipH="1">
              <a:off x="2996195" y="5556973"/>
              <a:ext cx="224629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 bwMode="auto">
            <a:xfrm rot="16200000" flipH="1">
              <a:off x="3154944" y="5585546"/>
              <a:ext cx="173830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 bwMode="auto">
            <a:xfrm rot="5400000">
              <a:off x="3207411" y="5498156"/>
              <a:ext cx="342107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 bwMode="auto">
            <a:xfrm rot="5400000">
              <a:off x="3134227" y="5294957"/>
              <a:ext cx="748504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 bwMode="auto">
            <a:xfrm rot="5400000">
              <a:off x="3130735" y="5167001"/>
              <a:ext cx="994249" cy="397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 bwMode="auto">
            <a:xfrm rot="5400000">
              <a:off x="3385212" y="5286225"/>
              <a:ext cx="748504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 bwMode="auto">
            <a:xfrm rot="5400000">
              <a:off x="3691440" y="5455294"/>
              <a:ext cx="402429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 bwMode="auto">
            <a:xfrm rot="5400000">
              <a:off x="3912185" y="5529985"/>
              <a:ext cx="246853" cy="2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 bwMode="auto">
            <a:xfrm rot="16200000" flipH="1">
              <a:off x="4091570" y="5566497"/>
              <a:ext cx="173830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 bwMode="auto">
            <a:xfrm rot="5400000">
              <a:off x="3970919" y="5302973"/>
              <a:ext cx="723106" cy="317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28" idx="0"/>
            </p:cNvCxnSpPr>
            <p:nvPr/>
          </p:nvCxnSpPr>
          <p:spPr bwMode="auto">
            <a:xfrm rot="5400000">
              <a:off x="3734438" y="4908830"/>
              <a:ext cx="1509305" cy="5259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 bwMode="auto">
            <a:xfrm rot="5400000">
              <a:off x="4513765" y="5509269"/>
              <a:ext cx="319878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 bwMode="auto">
            <a:xfrm rot="16200000" flipH="1">
              <a:off x="4429627" y="5237963"/>
              <a:ext cx="872329" cy="301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 bwMode="auto">
            <a:xfrm rot="5400000">
              <a:off x="4443915" y="5090166"/>
              <a:ext cx="1145379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 bwMode="auto">
            <a:xfrm rot="5400000">
              <a:off x="4772527" y="5298129"/>
              <a:ext cx="748504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 bwMode="auto">
            <a:xfrm rot="16200000" flipH="1">
              <a:off x="5072646" y="5442672"/>
              <a:ext cx="440526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 bwMode="auto">
            <a:xfrm rot="5400000">
              <a:off x="5275849" y="5493471"/>
              <a:ext cx="345274" cy="635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 bwMode="auto">
            <a:xfrm rot="5400000">
              <a:off x="5488570" y="5496643"/>
              <a:ext cx="345274" cy="635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2630886" y="4184182"/>
              <a:ext cx="3421893" cy="1315175"/>
            </a:xfrm>
            <a:custGeom>
              <a:avLst/>
              <a:gdLst/>
              <a:ahLst/>
              <a:cxnLst>
                <a:cxn ang="0">
                  <a:pos x="0" y="15117"/>
                </a:cxn>
                <a:cxn ang="0">
                  <a:pos x="1837" y="13410"/>
                </a:cxn>
                <a:cxn ang="0">
                  <a:pos x="4022" y="15117"/>
                </a:cxn>
                <a:cxn ang="0">
                  <a:pos x="7001" y="8065"/>
                </a:cxn>
                <a:cxn ang="0">
                  <a:pos x="10229" y="14078"/>
                </a:cxn>
                <a:cxn ang="0">
                  <a:pos x="12116" y="717"/>
                </a:cxn>
                <a:cxn ang="0">
                  <a:pos x="13308" y="11777"/>
                </a:cxn>
                <a:cxn ang="0">
                  <a:pos x="15393" y="4503"/>
                </a:cxn>
                <a:cxn ang="0">
                  <a:pos x="19912" y="13410"/>
                </a:cxn>
                <a:cxn ang="0">
                  <a:pos x="21600" y="11777"/>
                </a:cxn>
              </a:cxnLst>
              <a:rect l="0" t="0" r="r" b="b"/>
              <a:pathLst>
                <a:path w="21600" h="15283">
                  <a:moveTo>
                    <a:pt x="0" y="15117"/>
                  </a:moveTo>
                  <a:cubicBezTo>
                    <a:pt x="0" y="15117"/>
                    <a:pt x="298" y="12148"/>
                    <a:pt x="1837" y="13410"/>
                  </a:cubicBezTo>
                  <a:cubicBezTo>
                    <a:pt x="3831" y="15045"/>
                    <a:pt x="3228" y="14820"/>
                    <a:pt x="4022" y="15117"/>
                  </a:cubicBezTo>
                  <a:cubicBezTo>
                    <a:pt x="5062" y="15506"/>
                    <a:pt x="5792" y="-771"/>
                    <a:pt x="7001" y="8065"/>
                  </a:cubicBezTo>
                  <a:cubicBezTo>
                    <a:pt x="7448" y="11331"/>
                    <a:pt x="9881" y="18012"/>
                    <a:pt x="10229" y="14078"/>
                  </a:cubicBezTo>
                  <a:cubicBezTo>
                    <a:pt x="10577" y="10144"/>
                    <a:pt x="11123" y="-3217"/>
                    <a:pt x="12116" y="717"/>
                  </a:cubicBezTo>
                  <a:cubicBezTo>
                    <a:pt x="13109" y="4651"/>
                    <a:pt x="12414" y="18383"/>
                    <a:pt x="13308" y="11777"/>
                  </a:cubicBezTo>
                  <a:cubicBezTo>
                    <a:pt x="14201" y="5171"/>
                    <a:pt x="14698" y="1905"/>
                    <a:pt x="15393" y="4503"/>
                  </a:cubicBezTo>
                  <a:cubicBezTo>
                    <a:pt x="16088" y="7101"/>
                    <a:pt x="15820" y="15041"/>
                    <a:pt x="19912" y="13410"/>
                  </a:cubicBezTo>
                  <a:cubicBezTo>
                    <a:pt x="20657" y="13113"/>
                    <a:pt x="21600" y="11777"/>
                    <a:pt x="21600" y="11777"/>
                  </a:cubicBez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5725042" y="4997083"/>
              <a:ext cx="558800" cy="43348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94384" y="6022222"/>
              <a:ext cx="203200" cy="228600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00200" y="4533794"/>
              <a:ext cx="736600" cy="215900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68492" y="6020893"/>
              <a:ext cx="203200" cy="22860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21604" y="6020893"/>
              <a:ext cx="215900" cy="228600"/>
            </a:xfrm>
            <a:prstGeom prst="rect">
              <a:avLst/>
            </a:prstGeom>
          </p:spPr>
        </p:pic>
        <p:pic>
          <p:nvPicPr>
            <p:cNvPr id="57" name="Picture 56" descr="latex-image-1.pdf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83300" y="5614610"/>
              <a:ext cx="132080" cy="152400"/>
            </a:xfrm>
            <a:prstGeom prst="rect">
              <a:avLst/>
            </a:prstGeom>
          </p:spPr>
        </p:pic>
        <p:pic>
          <p:nvPicPr>
            <p:cNvPr id="58" name="Picture 57" descr="fig1_sol 1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0564" y="5715000"/>
              <a:ext cx="382469" cy="274318"/>
            </a:xfrm>
            <a:prstGeom prst="rect">
              <a:avLst/>
            </a:prstGeom>
          </p:spPr>
        </p:pic>
        <p:pic>
          <p:nvPicPr>
            <p:cNvPr id="59" name="Picture 58" descr="fig1_sol 3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931" y="5715000"/>
              <a:ext cx="382469" cy="274318"/>
            </a:xfrm>
            <a:prstGeom prst="rect">
              <a:avLst/>
            </a:prstGeom>
          </p:spPr>
        </p:pic>
        <p:pic>
          <p:nvPicPr>
            <p:cNvPr id="60" name="Picture 59" descr="fig1_sol13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5331" y="5716694"/>
              <a:ext cx="382469" cy="274318"/>
            </a:xfrm>
            <a:prstGeom prst="rect">
              <a:avLst/>
            </a:prstGeom>
          </p:spPr>
        </p:pic>
        <p:pic>
          <p:nvPicPr>
            <p:cNvPr id="61" name="Picture 60" descr="fig1_sol15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6532" y="5716693"/>
              <a:ext cx="382469" cy="274318"/>
            </a:xfrm>
            <a:prstGeom prst="rect">
              <a:avLst/>
            </a:prstGeom>
          </p:spPr>
        </p:pic>
      </p:grpSp>
      <p:sp>
        <p:nvSpPr>
          <p:cNvPr id="63" name="Oval 6"/>
          <p:cNvSpPr>
            <a:spLocks/>
          </p:cNvSpPr>
          <p:nvPr/>
        </p:nvSpPr>
        <p:spPr bwMode="auto">
          <a:xfrm rot="10800000" flipH="1">
            <a:off x="4432755" y="4114800"/>
            <a:ext cx="106680" cy="106680"/>
          </a:xfrm>
          <a:prstGeom prst="ellipse">
            <a:avLst/>
          </a:prstGeom>
          <a:solidFill>
            <a:srgbClr val="FF0000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6" name="Picture 55" descr="latex-image-1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45" y="2189724"/>
            <a:ext cx="1727200" cy="317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114800" y="1983044"/>
            <a:ext cx="1981200" cy="685800"/>
          </a:xfrm>
          <a:prstGeom prst="rect">
            <a:avLst/>
          </a:prstGeom>
          <a:solidFill>
            <a:schemeClr val="bg1">
              <a:alpha val="83000"/>
            </a:schemeClr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003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Autofit/>
          </a:bodyPr>
          <a:lstStyle/>
          <a:p>
            <a:r>
              <a:rPr lang="en-US" dirty="0"/>
              <a:t>Greedy </a:t>
            </a:r>
            <a:r>
              <a:rPr lang="en-US" dirty="0" err="1"/>
              <a:t>Submodular</a:t>
            </a:r>
            <a:r>
              <a:rPr lang="en-US" dirty="0"/>
              <a:t> Maximization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90600"/>
            <a:ext cx="952500" cy="3048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500" y="2224344"/>
            <a:ext cx="546100" cy="2921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600200" y="4110720"/>
            <a:ext cx="4683642" cy="2140102"/>
            <a:chOff x="1600200" y="4110720"/>
            <a:chExt cx="4683642" cy="2140102"/>
          </a:xfrm>
        </p:grpSpPr>
        <p:sp>
          <p:nvSpPr>
            <p:cNvPr id="25" name="Line 1"/>
            <p:cNvSpPr>
              <a:spLocks noChangeShapeType="1"/>
            </p:cNvSpPr>
            <p:nvPr/>
          </p:nvSpPr>
          <p:spPr bwMode="auto">
            <a:xfrm flipH="1" flipV="1">
              <a:off x="2470050" y="5664426"/>
              <a:ext cx="3454684" cy="684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" name="Line 2"/>
            <p:cNvSpPr>
              <a:spLocks noChangeShapeType="1"/>
            </p:cNvSpPr>
            <p:nvPr/>
          </p:nvSpPr>
          <p:spPr bwMode="auto">
            <a:xfrm flipH="1">
              <a:off x="2470050" y="4110720"/>
              <a:ext cx="284" cy="155370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5721534" y="4977693"/>
              <a:ext cx="558800" cy="43348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8" name="Line 4"/>
            <p:cNvSpPr>
              <a:spLocks noChangeShapeType="1"/>
            </p:cNvSpPr>
            <p:nvPr/>
          </p:nvSpPr>
          <p:spPr bwMode="auto">
            <a:xfrm flipH="1">
              <a:off x="4483853" y="4156807"/>
              <a:ext cx="7866" cy="1514008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cxnSp>
          <p:nvCxnSpPr>
            <p:cNvPr id="29" name="Straight Connector 28"/>
            <p:cNvCxnSpPr/>
            <p:nvPr/>
          </p:nvCxnSpPr>
          <p:spPr bwMode="auto">
            <a:xfrm rot="5400000">
              <a:off x="2557647" y="5535144"/>
              <a:ext cx="269875" cy="158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 bwMode="auto">
            <a:xfrm rot="5400000">
              <a:off x="2650992" y="5498154"/>
              <a:ext cx="342107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 bwMode="auto">
            <a:xfrm rot="5400000">
              <a:off x="2819902" y="5520382"/>
              <a:ext cx="297654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 bwMode="auto">
            <a:xfrm rot="16200000" flipH="1">
              <a:off x="2996195" y="5556973"/>
              <a:ext cx="224629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 bwMode="auto">
            <a:xfrm rot="16200000" flipH="1">
              <a:off x="3154944" y="5585546"/>
              <a:ext cx="173830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 bwMode="auto">
            <a:xfrm rot="5400000">
              <a:off x="3207411" y="5498156"/>
              <a:ext cx="342107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 bwMode="auto">
            <a:xfrm rot="5400000">
              <a:off x="3134227" y="5294957"/>
              <a:ext cx="748504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 bwMode="auto">
            <a:xfrm rot="5400000">
              <a:off x="3130735" y="5167001"/>
              <a:ext cx="994249" cy="397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 bwMode="auto">
            <a:xfrm rot="5400000">
              <a:off x="3385212" y="5286225"/>
              <a:ext cx="748504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 bwMode="auto">
            <a:xfrm rot="5400000">
              <a:off x="3691440" y="5455294"/>
              <a:ext cx="402429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 bwMode="auto">
            <a:xfrm rot="5400000">
              <a:off x="3912185" y="5529985"/>
              <a:ext cx="246853" cy="2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 bwMode="auto">
            <a:xfrm rot="16200000" flipH="1">
              <a:off x="4091570" y="5566497"/>
              <a:ext cx="173830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 bwMode="auto">
            <a:xfrm rot="5400000">
              <a:off x="3970919" y="5302973"/>
              <a:ext cx="723106" cy="317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28" idx="0"/>
            </p:cNvCxnSpPr>
            <p:nvPr/>
          </p:nvCxnSpPr>
          <p:spPr bwMode="auto">
            <a:xfrm rot="5400000">
              <a:off x="3734438" y="4908830"/>
              <a:ext cx="1509305" cy="5259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 bwMode="auto">
            <a:xfrm rot="5400000">
              <a:off x="4513765" y="5509269"/>
              <a:ext cx="319878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 bwMode="auto">
            <a:xfrm rot="16200000" flipH="1">
              <a:off x="4429627" y="5237963"/>
              <a:ext cx="872329" cy="301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 bwMode="auto">
            <a:xfrm rot="5400000">
              <a:off x="4443915" y="5090166"/>
              <a:ext cx="1145379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 bwMode="auto">
            <a:xfrm rot="5400000">
              <a:off x="4772527" y="5298129"/>
              <a:ext cx="748504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 bwMode="auto">
            <a:xfrm rot="16200000" flipH="1">
              <a:off x="5072646" y="5442672"/>
              <a:ext cx="440526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 bwMode="auto">
            <a:xfrm rot="5400000">
              <a:off x="5275849" y="5493471"/>
              <a:ext cx="345274" cy="635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 bwMode="auto">
            <a:xfrm rot="5400000">
              <a:off x="5488570" y="5496643"/>
              <a:ext cx="345274" cy="635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2630886" y="4184182"/>
              <a:ext cx="3421893" cy="1315175"/>
            </a:xfrm>
            <a:custGeom>
              <a:avLst/>
              <a:gdLst/>
              <a:ahLst/>
              <a:cxnLst>
                <a:cxn ang="0">
                  <a:pos x="0" y="15117"/>
                </a:cxn>
                <a:cxn ang="0">
                  <a:pos x="1837" y="13410"/>
                </a:cxn>
                <a:cxn ang="0">
                  <a:pos x="4022" y="15117"/>
                </a:cxn>
                <a:cxn ang="0">
                  <a:pos x="7001" y="8065"/>
                </a:cxn>
                <a:cxn ang="0">
                  <a:pos x="10229" y="14078"/>
                </a:cxn>
                <a:cxn ang="0">
                  <a:pos x="12116" y="717"/>
                </a:cxn>
                <a:cxn ang="0">
                  <a:pos x="13308" y="11777"/>
                </a:cxn>
                <a:cxn ang="0">
                  <a:pos x="15393" y="4503"/>
                </a:cxn>
                <a:cxn ang="0">
                  <a:pos x="19912" y="13410"/>
                </a:cxn>
                <a:cxn ang="0">
                  <a:pos x="21600" y="11777"/>
                </a:cxn>
              </a:cxnLst>
              <a:rect l="0" t="0" r="r" b="b"/>
              <a:pathLst>
                <a:path w="21600" h="15283">
                  <a:moveTo>
                    <a:pt x="0" y="15117"/>
                  </a:moveTo>
                  <a:cubicBezTo>
                    <a:pt x="0" y="15117"/>
                    <a:pt x="298" y="12148"/>
                    <a:pt x="1837" y="13410"/>
                  </a:cubicBezTo>
                  <a:cubicBezTo>
                    <a:pt x="3831" y="15045"/>
                    <a:pt x="3228" y="14820"/>
                    <a:pt x="4022" y="15117"/>
                  </a:cubicBezTo>
                  <a:cubicBezTo>
                    <a:pt x="5062" y="15506"/>
                    <a:pt x="5792" y="-771"/>
                    <a:pt x="7001" y="8065"/>
                  </a:cubicBezTo>
                  <a:cubicBezTo>
                    <a:pt x="7448" y="11331"/>
                    <a:pt x="9881" y="18012"/>
                    <a:pt x="10229" y="14078"/>
                  </a:cubicBezTo>
                  <a:cubicBezTo>
                    <a:pt x="10577" y="10144"/>
                    <a:pt x="11123" y="-3217"/>
                    <a:pt x="12116" y="717"/>
                  </a:cubicBezTo>
                  <a:cubicBezTo>
                    <a:pt x="13109" y="4651"/>
                    <a:pt x="12414" y="18383"/>
                    <a:pt x="13308" y="11777"/>
                  </a:cubicBezTo>
                  <a:cubicBezTo>
                    <a:pt x="14201" y="5171"/>
                    <a:pt x="14698" y="1905"/>
                    <a:pt x="15393" y="4503"/>
                  </a:cubicBezTo>
                  <a:cubicBezTo>
                    <a:pt x="16088" y="7101"/>
                    <a:pt x="15820" y="15041"/>
                    <a:pt x="19912" y="13410"/>
                  </a:cubicBezTo>
                  <a:cubicBezTo>
                    <a:pt x="20657" y="13113"/>
                    <a:pt x="21600" y="11777"/>
                    <a:pt x="21600" y="11777"/>
                  </a:cubicBez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5725042" y="4997083"/>
              <a:ext cx="558800" cy="43348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94384" y="6022222"/>
              <a:ext cx="203200" cy="228600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0200" y="4533794"/>
              <a:ext cx="736600" cy="215900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68492" y="6020893"/>
              <a:ext cx="203200" cy="22860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21604" y="6020893"/>
              <a:ext cx="215900" cy="228600"/>
            </a:xfrm>
            <a:prstGeom prst="rect">
              <a:avLst/>
            </a:prstGeom>
          </p:spPr>
        </p:pic>
        <p:pic>
          <p:nvPicPr>
            <p:cNvPr id="57" name="Picture 56" descr="latex-image-1.pdf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83300" y="5614610"/>
              <a:ext cx="132080" cy="152400"/>
            </a:xfrm>
            <a:prstGeom prst="rect">
              <a:avLst/>
            </a:prstGeom>
          </p:spPr>
        </p:pic>
        <p:pic>
          <p:nvPicPr>
            <p:cNvPr id="58" name="Picture 57" descr="fig1_sol 1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0564" y="5715000"/>
              <a:ext cx="382469" cy="274318"/>
            </a:xfrm>
            <a:prstGeom prst="rect">
              <a:avLst/>
            </a:prstGeom>
          </p:spPr>
        </p:pic>
        <p:pic>
          <p:nvPicPr>
            <p:cNvPr id="59" name="Picture 58" descr="fig1_sol 3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931" y="5715000"/>
              <a:ext cx="382469" cy="274318"/>
            </a:xfrm>
            <a:prstGeom prst="rect">
              <a:avLst/>
            </a:prstGeom>
          </p:spPr>
        </p:pic>
        <p:pic>
          <p:nvPicPr>
            <p:cNvPr id="60" name="Picture 59" descr="fig1_sol13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5331" y="5716694"/>
              <a:ext cx="382469" cy="274318"/>
            </a:xfrm>
            <a:prstGeom prst="rect">
              <a:avLst/>
            </a:prstGeom>
          </p:spPr>
        </p:pic>
        <p:pic>
          <p:nvPicPr>
            <p:cNvPr id="61" name="Picture 60" descr="fig1_sol15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6532" y="5716693"/>
              <a:ext cx="382469" cy="274318"/>
            </a:xfrm>
            <a:prstGeom prst="rect">
              <a:avLst/>
            </a:prstGeom>
          </p:spPr>
        </p:pic>
      </p:grp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295400"/>
            <a:ext cx="1612900" cy="2667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820" b="-645"/>
          <a:stretch/>
        </p:blipFill>
        <p:spPr>
          <a:xfrm>
            <a:off x="4185680" y="2188087"/>
            <a:ext cx="232314" cy="319547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455" y="2168220"/>
            <a:ext cx="1574800" cy="520700"/>
          </a:xfrm>
          <a:prstGeom prst="rect">
            <a:avLst/>
          </a:prstGeom>
        </p:spPr>
      </p:pic>
      <p:sp>
        <p:nvSpPr>
          <p:cNvPr id="62" name="Oval 6"/>
          <p:cNvSpPr>
            <a:spLocks/>
          </p:cNvSpPr>
          <p:nvPr/>
        </p:nvSpPr>
        <p:spPr bwMode="auto">
          <a:xfrm rot="10800000" flipH="1">
            <a:off x="4429035" y="4085529"/>
            <a:ext cx="106680" cy="106680"/>
          </a:xfrm>
          <a:prstGeom prst="ellipse">
            <a:avLst/>
          </a:prstGeom>
          <a:solidFill>
            <a:schemeClr val="accent3"/>
          </a:solidFill>
          <a:ln w="25400" cap="flat">
            <a:solidFill>
              <a:schemeClr val="accent2"/>
            </a:solidFill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335" y="2188088"/>
            <a:ext cx="13335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36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11111E-6 C -0.0059 0.02523 -0.0118 0.0507 -0.01528 0.075 C -0.01875 0.09931 -0.01892 0.12616 -0.02083 0.14537 C -0.02274 0.16459 -0.02483 0.18102 -0.02708 0.18982 C -0.02934 0.19861 -0.02969 0.20023 -0.03403 0.19815 C -0.03837 0.19607 -0.04739 0.18773 -0.05347 0.17778 C -0.05955 0.16783 -0.06476 0.15509 -0.07083 0.13796 C -0.07691 0.12084 -0.08611 0.08611 -0.09028 0.075 C -0.09444 0.06389 -0.08976 0.05255 -0.09583 0.0713 C -0.10191 0.09005 -0.11267 0.17222 -0.12708 0.18796 C -0.14149 0.20371 -0.16996 0.16482 -0.18264 0.16574 C -0.19531 0.16667 -0.19913 0.18009 -0.20278 0.19352 " pathEditMode="relative" ptsTypes="aaaaaaaaaaaA">
                                      <p:cBhvr>
                                        <p:cTn id="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Autofit/>
          </a:bodyPr>
          <a:lstStyle/>
          <a:p>
            <a:r>
              <a:rPr lang="en-US" dirty="0"/>
              <a:t>Greedy </a:t>
            </a:r>
            <a:r>
              <a:rPr lang="en-US" dirty="0" err="1"/>
              <a:t>Submodular</a:t>
            </a:r>
            <a:r>
              <a:rPr lang="en-US" dirty="0"/>
              <a:t> Maximization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57" name="Rounded Rectangle 56"/>
          <p:cNvSpPr/>
          <p:nvPr/>
        </p:nvSpPr>
        <p:spPr>
          <a:xfrm>
            <a:off x="1143000" y="2971800"/>
            <a:ext cx="6750558" cy="3849512"/>
          </a:xfrm>
          <a:prstGeom prst="roundRect">
            <a:avLst>
              <a:gd name="adj" fmla="val 829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5"/>
          <p:cNvGrpSpPr/>
          <p:nvPr/>
        </p:nvGrpSpPr>
        <p:grpSpPr>
          <a:xfrm>
            <a:off x="1411314" y="3218872"/>
            <a:ext cx="1186235" cy="1016773"/>
            <a:chOff x="1411314" y="3218872"/>
            <a:chExt cx="1186235" cy="1016773"/>
          </a:xfrm>
        </p:grpSpPr>
        <p:pic>
          <p:nvPicPr>
            <p:cNvPr id="58" name="Picture 57" descr="fig1_sol 1.png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1314" y="3218872"/>
              <a:ext cx="1186235" cy="1016773"/>
            </a:xfrm>
            <a:prstGeom prst="rect">
              <a:avLst/>
            </a:prstGeom>
          </p:spPr>
        </p:pic>
        <p:sp>
          <p:nvSpPr>
            <p:cNvPr id="75" name="Oval 74"/>
            <p:cNvSpPr/>
            <p:nvPr/>
          </p:nvSpPr>
          <p:spPr>
            <a:xfrm>
              <a:off x="1856171" y="358261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Oval 75"/>
          <p:cNvSpPr/>
          <p:nvPr/>
        </p:nvSpPr>
        <p:spPr>
          <a:xfrm>
            <a:off x="4357219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946237" y="331999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5532312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6157857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6743932" y="332584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7332950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357219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4946237" y="388503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532312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157857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743932" y="389088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7332950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112"/>
          <p:cNvGrpSpPr/>
          <p:nvPr/>
        </p:nvGrpSpPr>
        <p:grpSpPr>
          <a:xfrm>
            <a:off x="1411314" y="4470574"/>
            <a:ext cx="6189951" cy="265192"/>
            <a:chOff x="1411314" y="4470574"/>
            <a:chExt cx="6189951" cy="265192"/>
          </a:xfrm>
        </p:grpSpPr>
        <p:sp>
          <p:nvSpPr>
            <p:cNvPr id="104" name="Oval 103"/>
            <p:cNvSpPr/>
            <p:nvPr/>
          </p:nvSpPr>
          <p:spPr>
            <a:xfrm>
              <a:off x="1411314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1997389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2586408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3172483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785265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371340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960359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5546434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6171979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6758054" y="447900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7347072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1411314" y="5035612"/>
            <a:ext cx="6189951" cy="265192"/>
            <a:chOff x="1411314" y="5035612"/>
            <a:chExt cx="6189951" cy="265192"/>
          </a:xfrm>
        </p:grpSpPr>
        <p:sp>
          <p:nvSpPr>
            <p:cNvPr id="123" name="Oval 122"/>
            <p:cNvSpPr/>
            <p:nvPr/>
          </p:nvSpPr>
          <p:spPr>
            <a:xfrm>
              <a:off x="1411314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1997389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2586408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172483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785265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371340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960359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5546434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6171979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6758054" y="504403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7347072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853223" y="3218872"/>
            <a:ext cx="1186235" cy="1016773"/>
            <a:chOff x="2853223" y="3218872"/>
            <a:chExt cx="1186235" cy="1016773"/>
          </a:xfrm>
        </p:grpSpPr>
        <p:pic>
          <p:nvPicPr>
            <p:cNvPr id="154" name="Picture 153" descr="fig1_sol 3.png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3223" y="3218872"/>
              <a:ext cx="1186235" cy="1016773"/>
            </a:xfrm>
            <a:prstGeom prst="rect">
              <a:avLst/>
            </a:prstGeom>
          </p:spPr>
        </p:pic>
        <p:sp>
          <p:nvSpPr>
            <p:cNvPr id="157" name="Oval 156"/>
            <p:cNvSpPr/>
            <p:nvPr/>
          </p:nvSpPr>
          <p:spPr>
            <a:xfrm>
              <a:off x="3299579" y="358261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114"/>
          <p:cNvGrpSpPr/>
          <p:nvPr/>
        </p:nvGrpSpPr>
        <p:grpSpPr>
          <a:xfrm>
            <a:off x="1411314" y="5449954"/>
            <a:ext cx="6189951" cy="1016773"/>
            <a:chOff x="1411314" y="5449954"/>
            <a:chExt cx="6189951" cy="1016773"/>
          </a:xfrm>
        </p:grpSpPr>
        <p:sp>
          <p:nvSpPr>
            <p:cNvPr id="140" name="Oval 139"/>
            <p:cNvSpPr/>
            <p:nvPr/>
          </p:nvSpPr>
          <p:spPr>
            <a:xfrm>
              <a:off x="1411314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1997389" y="563649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2586408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3172483" y="563649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3785265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4371340" y="563649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4960359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1411314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1997389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2586408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3172483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3785265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4371340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4960359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5" name="Picture 154" descr="fig1_sol13.png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5278" y="5449954"/>
              <a:ext cx="1186235" cy="1016773"/>
            </a:xfrm>
            <a:prstGeom prst="rect">
              <a:avLst/>
            </a:prstGeom>
          </p:spPr>
        </p:pic>
        <p:pic>
          <p:nvPicPr>
            <p:cNvPr id="156" name="Picture 155" descr="fig1_sol15.pn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5030" y="5449954"/>
              <a:ext cx="1186235" cy="1016773"/>
            </a:xfrm>
            <a:prstGeom prst="rect">
              <a:avLst/>
            </a:prstGeom>
          </p:spPr>
        </p:pic>
        <p:sp>
          <p:nvSpPr>
            <p:cNvPr id="158" name="Oval 157"/>
            <p:cNvSpPr/>
            <p:nvPr/>
          </p:nvSpPr>
          <p:spPr>
            <a:xfrm>
              <a:off x="5437643" y="584669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6881051" y="584669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2" name="Picture 13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6477000"/>
            <a:ext cx="330200" cy="381000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1066800" y="2828854"/>
            <a:ext cx="1819346" cy="1819346"/>
            <a:chOff x="1066800" y="2828854"/>
            <a:chExt cx="1819346" cy="1819346"/>
          </a:xfrm>
        </p:grpSpPr>
        <p:sp>
          <p:nvSpPr>
            <p:cNvPr id="73" name="Oval 72"/>
            <p:cNvSpPr>
              <a:spLocks noChangeAspect="1"/>
            </p:cNvSpPr>
            <p:nvPr/>
          </p:nvSpPr>
          <p:spPr>
            <a:xfrm>
              <a:off x="1066800" y="2828854"/>
              <a:ext cx="1819346" cy="1819346"/>
            </a:xfrm>
            <a:prstGeom prst="ellipse">
              <a:avLst/>
            </a:prstGeom>
            <a:solidFill>
              <a:schemeClr val="accent2">
                <a:lumMod val="75000"/>
                <a:alpha val="70000"/>
              </a:schemeClr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74" name="Straight Arrow Connector 73"/>
            <p:cNvCxnSpPr>
              <a:endCxn id="73" idx="1"/>
            </p:cNvCxnSpPr>
            <p:nvPr/>
          </p:nvCxnSpPr>
          <p:spPr>
            <a:xfrm rot="10800000">
              <a:off x="1333238" y="3095292"/>
              <a:ext cx="643243" cy="610977"/>
            </a:xfrm>
            <a:prstGeom prst="straightConnector1">
              <a:avLst/>
            </a:prstGeom>
            <a:ln w="50800">
              <a:solidFill>
                <a:schemeClr val="accent3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 rot="2603864">
              <a:off x="1147549" y="3395898"/>
              <a:ext cx="974626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FFFF"/>
                  </a:solidFill>
                </a:rPr>
                <a:t>r</a:t>
              </a:r>
              <a:r>
                <a:rPr lang="en-US" dirty="0" smtClean="0">
                  <a:solidFill>
                    <a:srgbClr val="FFFFFF"/>
                  </a:solidFill>
                </a:rPr>
                <a:t>adius = r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2514600" y="2819400"/>
            <a:ext cx="1819346" cy="1819346"/>
            <a:chOff x="2514600" y="2819400"/>
            <a:chExt cx="1819346" cy="1819346"/>
          </a:xfrm>
        </p:grpSpPr>
        <p:sp>
          <p:nvSpPr>
            <p:cNvPr id="80" name="Oval 79"/>
            <p:cNvSpPr>
              <a:spLocks noChangeAspect="1"/>
            </p:cNvSpPr>
            <p:nvPr/>
          </p:nvSpPr>
          <p:spPr>
            <a:xfrm>
              <a:off x="2514600" y="2819400"/>
              <a:ext cx="1819346" cy="1819346"/>
            </a:xfrm>
            <a:prstGeom prst="ellipse">
              <a:avLst/>
            </a:prstGeom>
            <a:solidFill>
              <a:schemeClr val="accent2">
                <a:lumMod val="75000"/>
                <a:alpha val="70000"/>
              </a:schemeClr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81" name="Straight Arrow Connector 80"/>
            <p:cNvCxnSpPr>
              <a:endCxn id="80" idx="1"/>
            </p:cNvCxnSpPr>
            <p:nvPr/>
          </p:nvCxnSpPr>
          <p:spPr>
            <a:xfrm rot="10800000">
              <a:off x="2781038" y="3085838"/>
              <a:ext cx="643243" cy="610977"/>
            </a:xfrm>
            <a:prstGeom prst="straightConnector1">
              <a:avLst/>
            </a:prstGeom>
            <a:ln w="50800">
              <a:solidFill>
                <a:schemeClr val="accent3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 rot="2603864">
              <a:off x="2602225" y="3395898"/>
              <a:ext cx="974626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FFFF"/>
                  </a:solidFill>
                </a:rPr>
                <a:t>r</a:t>
              </a:r>
              <a:r>
                <a:rPr lang="en-US" dirty="0" smtClean="0">
                  <a:solidFill>
                    <a:srgbClr val="FFFFFF"/>
                  </a:solidFill>
                </a:rPr>
                <a:t>adius =</a:t>
              </a:r>
              <a:r>
                <a:rPr lang="en-US" dirty="0">
                  <a:solidFill>
                    <a:srgbClr val="FFFFFF"/>
                  </a:solidFill>
                </a:rPr>
                <a:t> r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4657654" y="5114854"/>
            <a:ext cx="1819346" cy="1819346"/>
            <a:chOff x="4657654" y="5114854"/>
            <a:chExt cx="1819346" cy="1819346"/>
          </a:xfrm>
        </p:grpSpPr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4657654" y="5114854"/>
              <a:ext cx="1819346" cy="1819346"/>
            </a:xfrm>
            <a:prstGeom prst="ellipse">
              <a:avLst/>
            </a:prstGeom>
            <a:solidFill>
              <a:schemeClr val="accent2">
                <a:lumMod val="75000"/>
                <a:alpha val="70000"/>
              </a:schemeClr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85" name="Straight Arrow Connector 84"/>
            <p:cNvCxnSpPr>
              <a:endCxn id="84" idx="1"/>
            </p:cNvCxnSpPr>
            <p:nvPr/>
          </p:nvCxnSpPr>
          <p:spPr>
            <a:xfrm rot="10800000">
              <a:off x="4924092" y="5381292"/>
              <a:ext cx="643243" cy="610977"/>
            </a:xfrm>
            <a:prstGeom prst="straightConnector1">
              <a:avLst/>
            </a:prstGeom>
            <a:ln w="50800">
              <a:solidFill>
                <a:schemeClr val="accent3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 rot="2603864">
              <a:off x="4745279" y="5691352"/>
              <a:ext cx="974626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FFFF"/>
                  </a:solidFill>
                </a:rPr>
                <a:t>r</a:t>
              </a:r>
              <a:r>
                <a:rPr lang="en-US" dirty="0" smtClean="0">
                  <a:solidFill>
                    <a:srgbClr val="FFFFFF"/>
                  </a:solidFill>
                </a:rPr>
                <a:t>adius = r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105454" y="5114854"/>
            <a:ext cx="1819346" cy="1819346"/>
            <a:chOff x="6105454" y="5114854"/>
            <a:chExt cx="1819346" cy="1819346"/>
          </a:xfrm>
        </p:grpSpPr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6105454" y="5114854"/>
              <a:ext cx="1819346" cy="1819346"/>
            </a:xfrm>
            <a:prstGeom prst="ellipse">
              <a:avLst/>
            </a:prstGeom>
            <a:solidFill>
              <a:schemeClr val="accent2">
                <a:lumMod val="75000"/>
                <a:alpha val="70000"/>
              </a:schemeClr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93" name="Straight Arrow Connector 92"/>
            <p:cNvCxnSpPr>
              <a:endCxn id="90" idx="1"/>
            </p:cNvCxnSpPr>
            <p:nvPr/>
          </p:nvCxnSpPr>
          <p:spPr>
            <a:xfrm rot="10800000">
              <a:off x="6371892" y="5381292"/>
              <a:ext cx="643243" cy="610977"/>
            </a:xfrm>
            <a:prstGeom prst="straightConnector1">
              <a:avLst/>
            </a:prstGeom>
            <a:ln w="50800">
              <a:solidFill>
                <a:schemeClr val="accent3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 rot="2603864">
              <a:off x="6193079" y="5691352"/>
              <a:ext cx="974626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FFFF"/>
                  </a:solidFill>
                </a:rPr>
                <a:t>r</a:t>
              </a:r>
              <a:r>
                <a:rPr lang="en-US" dirty="0" smtClean="0">
                  <a:solidFill>
                    <a:srgbClr val="FFFFFF"/>
                  </a:solidFill>
                </a:rPr>
                <a:t>adius = r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37" name="Picture 13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90600"/>
            <a:ext cx="952500" cy="304800"/>
          </a:xfrm>
          <a:prstGeom prst="rect">
            <a:avLst/>
          </a:prstGeom>
        </p:spPr>
      </p:pic>
      <p:pic>
        <p:nvPicPr>
          <p:cNvPr id="160" name="Picture 15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00200"/>
            <a:ext cx="2247900" cy="241300"/>
          </a:xfrm>
          <a:prstGeom prst="rect">
            <a:avLst/>
          </a:prstGeom>
        </p:spPr>
      </p:pic>
      <p:grpSp>
        <p:nvGrpSpPr>
          <p:cNvPr id="161" name="Group 160"/>
          <p:cNvGrpSpPr/>
          <p:nvPr/>
        </p:nvGrpSpPr>
        <p:grpSpPr>
          <a:xfrm>
            <a:off x="1650785" y="2166168"/>
            <a:ext cx="4521415" cy="520700"/>
            <a:chOff x="1650785" y="1861368"/>
            <a:chExt cx="4521415" cy="520700"/>
          </a:xfrm>
        </p:grpSpPr>
        <p:pic>
          <p:nvPicPr>
            <p:cNvPr id="162" name="Picture 161" descr="latex-image-1.pdf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492500" y="1917700"/>
              <a:ext cx="546100" cy="292100"/>
            </a:xfrm>
            <a:prstGeom prst="rect">
              <a:avLst/>
            </a:prstGeom>
          </p:spPr>
        </p:pic>
        <p:pic>
          <p:nvPicPr>
            <p:cNvPr id="163" name="Picture 162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0785" y="1861368"/>
              <a:ext cx="1549400" cy="520700"/>
            </a:xfrm>
            <a:prstGeom prst="rect">
              <a:avLst/>
            </a:prstGeom>
          </p:spPr>
        </p:pic>
        <p:pic>
          <p:nvPicPr>
            <p:cNvPr id="164" name="Picture 163" descr="latex-image-1.pd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1883080"/>
              <a:ext cx="1981200" cy="317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588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Greedy </a:t>
            </a:r>
            <a:r>
              <a:rPr lang="en-US" dirty="0" err="1"/>
              <a:t>Submodular</a:t>
            </a:r>
            <a:r>
              <a:rPr lang="en-US" dirty="0"/>
              <a:t> Maximization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57" name="Rounded Rectangle 56"/>
          <p:cNvSpPr/>
          <p:nvPr/>
        </p:nvSpPr>
        <p:spPr>
          <a:xfrm>
            <a:off x="1143000" y="2971800"/>
            <a:ext cx="6750558" cy="3849512"/>
          </a:xfrm>
          <a:prstGeom prst="roundRect">
            <a:avLst>
              <a:gd name="adj" fmla="val 829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5"/>
          <p:cNvGrpSpPr/>
          <p:nvPr/>
        </p:nvGrpSpPr>
        <p:grpSpPr>
          <a:xfrm>
            <a:off x="1411314" y="3218872"/>
            <a:ext cx="1186235" cy="1016773"/>
            <a:chOff x="1411314" y="3218872"/>
            <a:chExt cx="1186235" cy="1016773"/>
          </a:xfrm>
        </p:grpSpPr>
        <p:pic>
          <p:nvPicPr>
            <p:cNvPr id="58" name="Picture 57" descr="fig1_sol 1.png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1314" y="3218872"/>
              <a:ext cx="1186235" cy="1016773"/>
            </a:xfrm>
            <a:prstGeom prst="rect">
              <a:avLst/>
            </a:prstGeom>
          </p:spPr>
        </p:pic>
        <p:sp>
          <p:nvSpPr>
            <p:cNvPr id="75" name="Oval 74"/>
            <p:cNvSpPr/>
            <p:nvPr/>
          </p:nvSpPr>
          <p:spPr>
            <a:xfrm>
              <a:off x="1856171" y="358261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Oval 75"/>
          <p:cNvSpPr/>
          <p:nvPr/>
        </p:nvSpPr>
        <p:spPr>
          <a:xfrm>
            <a:off x="4357219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946237" y="331999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5532312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6157857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6743932" y="332584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7332950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357219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4946237" y="388503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532312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157857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743932" y="389088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7332950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112"/>
          <p:cNvGrpSpPr/>
          <p:nvPr/>
        </p:nvGrpSpPr>
        <p:grpSpPr>
          <a:xfrm>
            <a:off x="1411314" y="4470574"/>
            <a:ext cx="6189951" cy="265192"/>
            <a:chOff x="1411314" y="4470574"/>
            <a:chExt cx="6189951" cy="265192"/>
          </a:xfrm>
        </p:grpSpPr>
        <p:sp>
          <p:nvSpPr>
            <p:cNvPr id="104" name="Oval 103"/>
            <p:cNvSpPr/>
            <p:nvPr/>
          </p:nvSpPr>
          <p:spPr>
            <a:xfrm>
              <a:off x="1411314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1997389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2586408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3172483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785265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371340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960359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5546434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6171979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6758054" y="447900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7347072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1411314" y="5035612"/>
            <a:ext cx="6189951" cy="265192"/>
            <a:chOff x="1411314" y="5035612"/>
            <a:chExt cx="6189951" cy="265192"/>
          </a:xfrm>
        </p:grpSpPr>
        <p:sp>
          <p:nvSpPr>
            <p:cNvPr id="123" name="Oval 122"/>
            <p:cNvSpPr/>
            <p:nvPr/>
          </p:nvSpPr>
          <p:spPr>
            <a:xfrm>
              <a:off x="1411314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1997389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2586408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172483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785265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371340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960359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5546434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6171979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6758054" y="504403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7347072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853223" y="3218872"/>
            <a:ext cx="1186235" cy="1016773"/>
            <a:chOff x="2853223" y="3218872"/>
            <a:chExt cx="1186235" cy="1016773"/>
          </a:xfrm>
        </p:grpSpPr>
        <p:pic>
          <p:nvPicPr>
            <p:cNvPr id="154" name="Picture 153" descr="fig1_sol 3.png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3223" y="3218872"/>
              <a:ext cx="1186235" cy="1016773"/>
            </a:xfrm>
            <a:prstGeom prst="rect">
              <a:avLst/>
            </a:prstGeom>
          </p:spPr>
        </p:pic>
        <p:sp>
          <p:nvSpPr>
            <p:cNvPr id="157" name="Oval 156"/>
            <p:cNvSpPr/>
            <p:nvPr/>
          </p:nvSpPr>
          <p:spPr>
            <a:xfrm>
              <a:off x="3299579" y="358261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114"/>
          <p:cNvGrpSpPr/>
          <p:nvPr/>
        </p:nvGrpSpPr>
        <p:grpSpPr>
          <a:xfrm>
            <a:off x="1411314" y="5449954"/>
            <a:ext cx="6189951" cy="1016773"/>
            <a:chOff x="1411314" y="5449954"/>
            <a:chExt cx="6189951" cy="1016773"/>
          </a:xfrm>
        </p:grpSpPr>
        <p:sp>
          <p:nvSpPr>
            <p:cNvPr id="140" name="Oval 139"/>
            <p:cNvSpPr/>
            <p:nvPr/>
          </p:nvSpPr>
          <p:spPr>
            <a:xfrm>
              <a:off x="1411314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1997389" y="563649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2586408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3172483" y="563649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3785265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4371340" y="563649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4960359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1411314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1997389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2586408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3172483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3785265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4371340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4960359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5" name="Picture 154" descr="fig1_sol13.png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5278" y="5449954"/>
              <a:ext cx="1186235" cy="1016773"/>
            </a:xfrm>
            <a:prstGeom prst="rect">
              <a:avLst/>
            </a:prstGeom>
          </p:spPr>
        </p:pic>
        <p:pic>
          <p:nvPicPr>
            <p:cNvPr id="156" name="Picture 155" descr="fig1_sol15.pn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5030" y="5449954"/>
              <a:ext cx="1186235" cy="1016773"/>
            </a:xfrm>
            <a:prstGeom prst="rect">
              <a:avLst/>
            </a:prstGeom>
          </p:spPr>
        </p:pic>
        <p:sp>
          <p:nvSpPr>
            <p:cNvPr id="158" name="Oval 157"/>
            <p:cNvSpPr/>
            <p:nvPr/>
          </p:nvSpPr>
          <p:spPr>
            <a:xfrm>
              <a:off x="5437643" y="584669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6881051" y="584669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5" name="Picture 21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6477000"/>
            <a:ext cx="330200" cy="381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308235" y="2642681"/>
            <a:ext cx="3635365" cy="1548319"/>
            <a:chOff x="1165235" y="2209800"/>
            <a:chExt cx="3635365" cy="1548319"/>
          </a:xfrm>
        </p:grpSpPr>
        <p:grpSp>
          <p:nvGrpSpPr>
            <p:cNvPr id="13" name="Group 12"/>
            <p:cNvGrpSpPr/>
            <p:nvPr/>
          </p:nvGrpSpPr>
          <p:grpSpPr>
            <a:xfrm>
              <a:off x="1165235" y="2819400"/>
              <a:ext cx="3635365" cy="938719"/>
              <a:chOff x="1165235" y="2819400"/>
              <a:chExt cx="3635365" cy="938719"/>
            </a:xfrm>
          </p:grpSpPr>
          <p:sp>
            <p:nvSpPr>
              <p:cNvPr id="221" name="Rounded Rectangle 220"/>
              <p:cNvSpPr/>
              <p:nvPr/>
            </p:nvSpPr>
            <p:spPr bwMode="auto">
              <a:xfrm>
                <a:off x="1219200" y="2819400"/>
                <a:ext cx="3581400" cy="9144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26" name="TextBox 225"/>
              <p:cNvSpPr txBox="1"/>
              <p:nvPr/>
            </p:nvSpPr>
            <p:spPr>
              <a:xfrm>
                <a:off x="1165235" y="2819400"/>
                <a:ext cx="3635092" cy="938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 smtClean="0">
                    <a:solidFill>
                      <a:schemeClr val="bg1"/>
                    </a:solidFill>
                  </a:rPr>
                  <a:t>Exponentially Large Space!</a:t>
                </a:r>
              </a:p>
              <a:p>
                <a:r>
                  <a:rPr lang="en-US" sz="2200" dirty="0" smtClean="0">
                    <a:solidFill>
                      <a:schemeClr val="bg1"/>
                    </a:solidFill>
                  </a:rPr>
                  <a:t>Can’t enumerate</a:t>
                </a:r>
              </a:p>
            </p:txBody>
          </p:sp>
        </p:grpSp>
        <p:cxnSp>
          <p:nvCxnSpPr>
            <p:cNvPr id="218" name="Straight Arrow Connector 217"/>
            <p:cNvCxnSpPr/>
            <p:nvPr/>
          </p:nvCxnSpPr>
          <p:spPr bwMode="auto">
            <a:xfrm rot="10800000">
              <a:off x="1905000" y="2209800"/>
              <a:ext cx="1083292" cy="6096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1" name="Picture 100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90600"/>
            <a:ext cx="952500" cy="304800"/>
          </a:xfrm>
          <a:prstGeom prst="rect">
            <a:avLst/>
          </a:prstGeom>
        </p:spPr>
      </p:pic>
      <p:pic>
        <p:nvPicPr>
          <p:cNvPr id="105" name="Picture 104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00200"/>
            <a:ext cx="2247900" cy="241300"/>
          </a:xfrm>
          <a:prstGeom prst="rect">
            <a:avLst/>
          </a:prstGeom>
        </p:spPr>
      </p:pic>
      <p:grpSp>
        <p:nvGrpSpPr>
          <p:cNvPr id="107" name="Group 106"/>
          <p:cNvGrpSpPr/>
          <p:nvPr/>
        </p:nvGrpSpPr>
        <p:grpSpPr>
          <a:xfrm>
            <a:off x="1650785" y="2166168"/>
            <a:ext cx="4521415" cy="520700"/>
            <a:chOff x="1650785" y="1861368"/>
            <a:chExt cx="4521415" cy="520700"/>
          </a:xfrm>
        </p:grpSpPr>
        <p:pic>
          <p:nvPicPr>
            <p:cNvPr id="108" name="Picture 107" descr="latex-image-1.pdf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492500" y="1917700"/>
              <a:ext cx="546100" cy="292100"/>
            </a:xfrm>
            <a:prstGeom prst="rect">
              <a:avLst/>
            </a:prstGeom>
          </p:spPr>
        </p:pic>
        <p:pic>
          <p:nvPicPr>
            <p:cNvPr id="110" name="Picture 109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0785" y="1861368"/>
              <a:ext cx="1549400" cy="520700"/>
            </a:xfrm>
            <a:prstGeom prst="rect">
              <a:avLst/>
            </a:prstGeom>
          </p:spPr>
        </p:pic>
        <p:pic>
          <p:nvPicPr>
            <p:cNvPr id="113" name="Picture 112" descr="latex-image-1.pd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1883080"/>
              <a:ext cx="1981200" cy="317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268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icture 162" descr="2007_004902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47800"/>
            <a:ext cx="27432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Score = Factor Graph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3935563" y="2357694"/>
            <a:ext cx="114710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MAP</a:t>
            </a:r>
          </a:p>
          <a:p>
            <a:r>
              <a:rPr lang="en-US" sz="1800" dirty="0" smtClean="0"/>
              <a:t>Inference</a:t>
            </a:r>
            <a:endParaRPr lang="en-US" sz="1800" dirty="0"/>
          </a:p>
        </p:txBody>
      </p:sp>
      <p:sp>
        <p:nvSpPr>
          <p:cNvPr id="86" name="Right Arrow 85"/>
          <p:cNvSpPr/>
          <p:nvPr/>
        </p:nvSpPr>
        <p:spPr bwMode="auto">
          <a:xfrm>
            <a:off x="4038600" y="2597150"/>
            <a:ext cx="990600" cy="304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523669" y="4724401"/>
            <a:ext cx="2596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Most Likely Assignment</a:t>
            </a:r>
          </a:p>
        </p:txBody>
      </p:sp>
      <p:grpSp>
        <p:nvGrpSpPr>
          <p:cNvPr id="233" name="Group 232"/>
          <p:cNvGrpSpPr/>
          <p:nvPr/>
        </p:nvGrpSpPr>
        <p:grpSpPr>
          <a:xfrm>
            <a:off x="914400" y="1716278"/>
            <a:ext cx="2364913" cy="2105799"/>
            <a:chOff x="914400" y="1716278"/>
            <a:chExt cx="2364913" cy="2105799"/>
          </a:xfrm>
        </p:grpSpPr>
        <p:sp>
          <p:nvSpPr>
            <p:cNvPr id="29" name="Oval 28"/>
            <p:cNvSpPr/>
            <p:nvPr/>
          </p:nvSpPr>
          <p:spPr>
            <a:xfrm>
              <a:off x="951058" y="17564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641144" y="17564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1" name="Straight Connector 30"/>
            <p:cNvCxnSpPr>
              <a:stCxn id="29" idx="6"/>
              <a:endCxn id="30" idx="2"/>
            </p:cNvCxnSpPr>
            <p:nvPr/>
          </p:nvCxnSpPr>
          <p:spPr>
            <a:xfrm>
              <a:off x="1179658" y="1870730"/>
              <a:ext cx="46148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2" name="Oval 31"/>
            <p:cNvSpPr/>
            <p:nvPr/>
          </p:nvSpPr>
          <p:spPr>
            <a:xfrm>
              <a:off x="951058" y="22136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641144" y="22136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4" name="Straight Connector 33"/>
            <p:cNvCxnSpPr>
              <a:stCxn id="32" idx="6"/>
              <a:endCxn id="33" idx="2"/>
            </p:cNvCxnSpPr>
            <p:nvPr/>
          </p:nvCxnSpPr>
          <p:spPr>
            <a:xfrm>
              <a:off x="1179658" y="2327930"/>
              <a:ext cx="46148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" name="Straight Connector 34"/>
            <p:cNvCxnSpPr>
              <a:stCxn id="29" idx="4"/>
              <a:endCxn id="32" idx="0"/>
            </p:cNvCxnSpPr>
            <p:nvPr/>
          </p:nvCxnSpPr>
          <p:spPr>
            <a:xfrm rot="5400000">
              <a:off x="951058" y="20993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6" name="Straight Connector 35"/>
            <p:cNvCxnSpPr>
              <a:stCxn id="30" idx="4"/>
              <a:endCxn id="33" idx="0"/>
            </p:cNvCxnSpPr>
            <p:nvPr/>
          </p:nvCxnSpPr>
          <p:spPr>
            <a:xfrm rot="5400000">
              <a:off x="1641144" y="20993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7" name="Oval 36"/>
            <p:cNvSpPr/>
            <p:nvPr/>
          </p:nvSpPr>
          <p:spPr>
            <a:xfrm>
              <a:off x="951058" y="26708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1641144" y="26708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9" name="Straight Connector 38"/>
            <p:cNvCxnSpPr>
              <a:stCxn id="37" idx="6"/>
              <a:endCxn id="38" idx="2"/>
            </p:cNvCxnSpPr>
            <p:nvPr/>
          </p:nvCxnSpPr>
          <p:spPr>
            <a:xfrm>
              <a:off x="1179658" y="2785130"/>
              <a:ext cx="46148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0" name="Oval 39"/>
            <p:cNvSpPr/>
            <p:nvPr/>
          </p:nvSpPr>
          <p:spPr>
            <a:xfrm>
              <a:off x="951058" y="31280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641144" y="31280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2" name="Straight Connector 41"/>
            <p:cNvCxnSpPr>
              <a:stCxn id="40" idx="6"/>
              <a:endCxn id="41" idx="2"/>
            </p:cNvCxnSpPr>
            <p:nvPr/>
          </p:nvCxnSpPr>
          <p:spPr>
            <a:xfrm>
              <a:off x="1179658" y="3242330"/>
              <a:ext cx="46148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3" name="Oval 42"/>
            <p:cNvSpPr/>
            <p:nvPr/>
          </p:nvSpPr>
          <p:spPr>
            <a:xfrm>
              <a:off x="2326944" y="17564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3011066" y="17564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5" name="Straight Connector 44"/>
            <p:cNvCxnSpPr>
              <a:stCxn id="43" idx="6"/>
              <a:endCxn id="44" idx="2"/>
            </p:cNvCxnSpPr>
            <p:nvPr/>
          </p:nvCxnSpPr>
          <p:spPr>
            <a:xfrm>
              <a:off x="2555544" y="1870730"/>
              <a:ext cx="45552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6" name="Oval 45"/>
            <p:cNvSpPr/>
            <p:nvPr/>
          </p:nvSpPr>
          <p:spPr>
            <a:xfrm>
              <a:off x="2326944" y="22136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3011066" y="22136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8" name="Straight Connector 47"/>
            <p:cNvCxnSpPr>
              <a:stCxn id="46" idx="6"/>
              <a:endCxn id="47" idx="2"/>
            </p:cNvCxnSpPr>
            <p:nvPr/>
          </p:nvCxnSpPr>
          <p:spPr>
            <a:xfrm>
              <a:off x="2555544" y="2327930"/>
              <a:ext cx="45552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9" name="Oval 48"/>
            <p:cNvSpPr/>
            <p:nvPr/>
          </p:nvSpPr>
          <p:spPr>
            <a:xfrm>
              <a:off x="2326944" y="26708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3011066" y="26708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1" name="Straight Connector 50"/>
            <p:cNvCxnSpPr>
              <a:stCxn id="49" idx="6"/>
              <a:endCxn id="50" idx="2"/>
            </p:cNvCxnSpPr>
            <p:nvPr/>
          </p:nvCxnSpPr>
          <p:spPr>
            <a:xfrm>
              <a:off x="2555544" y="2785130"/>
              <a:ext cx="45552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2" name="Oval 51"/>
            <p:cNvSpPr/>
            <p:nvPr/>
          </p:nvSpPr>
          <p:spPr>
            <a:xfrm>
              <a:off x="2326944" y="31280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3011066" y="31280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4" name="Straight Connector 53"/>
            <p:cNvCxnSpPr>
              <a:stCxn id="52" idx="6"/>
              <a:endCxn id="53" idx="2"/>
            </p:cNvCxnSpPr>
            <p:nvPr/>
          </p:nvCxnSpPr>
          <p:spPr>
            <a:xfrm>
              <a:off x="2555544" y="3242330"/>
              <a:ext cx="45552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5" name="Straight Connector 54"/>
            <p:cNvCxnSpPr>
              <a:stCxn id="49" idx="2"/>
              <a:endCxn id="38" idx="6"/>
            </p:cNvCxnSpPr>
            <p:nvPr/>
          </p:nvCxnSpPr>
          <p:spPr>
            <a:xfrm rot="10800000">
              <a:off x="1869744" y="278513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6" name="Straight Connector 55"/>
            <p:cNvCxnSpPr>
              <a:stCxn id="52" idx="2"/>
              <a:endCxn id="41" idx="6"/>
            </p:cNvCxnSpPr>
            <p:nvPr/>
          </p:nvCxnSpPr>
          <p:spPr>
            <a:xfrm rot="10800000">
              <a:off x="1869744" y="324233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7" name="Straight Connector 56"/>
            <p:cNvCxnSpPr>
              <a:stCxn id="33" idx="6"/>
              <a:endCxn id="46" idx="2"/>
            </p:cNvCxnSpPr>
            <p:nvPr/>
          </p:nvCxnSpPr>
          <p:spPr>
            <a:xfrm>
              <a:off x="1869744" y="232793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8" name="Straight Connector 57"/>
            <p:cNvCxnSpPr>
              <a:stCxn id="30" idx="6"/>
              <a:endCxn id="43" idx="2"/>
            </p:cNvCxnSpPr>
            <p:nvPr/>
          </p:nvCxnSpPr>
          <p:spPr>
            <a:xfrm>
              <a:off x="1869744" y="187073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9" name="Straight Connector 58"/>
            <p:cNvCxnSpPr>
              <a:stCxn id="33" idx="4"/>
              <a:endCxn id="38" idx="0"/>
            </p:cNvCxnSpPr>
            <p:nvPr/>
          </p:nvCxnSpPr>
          <p:spPr>
            <a:xfrm rot="5400000">
              <a:off x="1641144" y="25565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0" name="Straight Connector 59"/>
            <p:cNvCxnSpPr>
              <a:stCxn id="32" idx="4"/>
              <a:endCxn id="37" idx="0"/>
            </p:cNvCxnSpPr>
            <p:nvPr/>
          </p:nvCxnSpPr>
          <p:spPr>
            <a:xfrm rot="5400000">
              <a:off x="951058" y="25565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1" name="Straight Connector 60"/>
            <p:cNvCxnSpPr>
              <a:stCxn id="38" idx="4"/>
              <a:endCxn id="41" idx="0"/>
            </p:cNvCxnSpPr>
            <p:nvPr/>
          </p:nvCxnSpPr>
          <p:spPr>
            <a:xfrm rot="5400000">
              <a:off x="1641144" y="30137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2" name="Straight Connector 61"/>
            <p:cNvCxnSpPr>
              <a:stCxn id="37" idx="4"/>
              <a:endCxn id="40" idx="0"/>
            </p:cNvCxnSpPr>
            <p:nvPr/>
          </p:nvCxnSpPr>
          <p:spPr>
            <a:xfrm rot="5400000">
              <a:off x="951058" y="30137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3" name="Straight Connector 62"/>
            <p:cNvCxnSpPr>
              <a:stCxn id="43" idx="4"/>
              <a:endCxn id="46" idx="0"/>
            </p:cNvCxnSpPr>
            <p:nvPr/>
          </p:nvCxnSpPr>
          <p:spPr>
            <a:xfrm rot="5400000">
              <a:off x="2326944" y="20993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4" name="Straight Connector 63"/>
            <p:cNvCxnSpPr>
              <a:stCxn id="44" idx="4"/>
              <a:endCxn id="47" idx="0"/>
            </p:cNvCxnSpPr>
            <p:nvPr/>
          </p:nvCxnSpPr>
          <p:spPr>
            <a:xfrm rot="5400000">
              <a:off x="3011066" y="20993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5" name="Straight Connector 64"/>
            <p:cNvCxnSpPr>
              <a:stCxn id="47" idx="4"/>
              <a:endCxn id="50" idx="0"/>
            </p:cNvCxnSpPr>
            <p:nvPr/>
          </p:nvCxnSpPr>
          <p:spPr>
            <a:xfrm rot="5400000">
              <a:off x="3011066" y="25565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6" name="Straight Connector 65"/>
            <p:cNvCxnSpPr>
              <a:stCxn id="46" idx="4"/>
              <a:endCxn id="49" idx="0"/>
            </p:cNvCxnSpPr>
            <p:nvPr/>
          </p:nvCxnSpPr>
          <p:spPr>
            <a:xfrm rot="5400000">
              <a:off x="2326944" y="25565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7" name="Straight Connector 66"/>
            <p:cNvCxnSpPr>
              <a:stCxn id="50" idx="4"/>
              <a:endCxn id="53" idx="0"/>
            </p:cNvCxnSpPr>
            <p:nvPr/>
          </p:nvCxnSpPr>
          <p:spPr>
            <a:xfrm rot="5400000">
              <a:off x="3011066" y="30137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8" name="Straight Connector 67"/>
            <p:cNvCxnSpPr>
              <a:stCxn id="49" idx="4"/>
              <a:endCxn id="52" idx="0"/>
            </p:cNvCxnSpPr>
            <p:nvPr/>
          </p:nvCxnSpPr>
          <p:spPr>
            <a:xfrm rot="5400000">
              <a:off x="2326944" y="30137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69" name="TextBox 68"/>
            <p:cNvSpPr txBox="1"/>
            <p:nvPr/>
          </p:nvSpPr>
          <p:spPr>
            <a:xfrm>
              <a:off x="916095" y="1716278"/>
              <a:ext cx="3186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  <a:r>
                <a:rPr lang="en-US" baseline="-25000" dirty="0" smtClean="0"/>
                <a:t>1</a:t>
              </a:r>
              <a:endParaRPr lang="en-US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920695" y="2173478"/>
              <a:ext cx="3186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  <a:r>
                <a:rPr lang="en-US" baseline="-25000" dirty="0" smtClean="0"/>
                <a:t>2</a:t>
              </a:r>
              <a:endParaRPr lang="en-US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914400" y="2627618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…</a:t>
              </a:r>
            </a:p>
          </p:txBody>
        </p:sp>
        <p:sp>
          <p:nvSpPr>
            <p:cNvPr id="72" name="Oval 71"/>
            <p:cNvSpPr/>
            <p:nvPr/>
          </p:nvSpPr>
          <p:spPr>
            <a:xfrm>
              <a:off x="948706" y="3585531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1638792" y="3585531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4" name="Straight Connector 73"/>
            <p:cNvCxnSpPr>
              <a:stCxn id="72" idx="6"/>
              <a:endCxn id="73" idx="2"/>
            </p:cNvCxnSpPr>
            <p:nvPr/>
          </p:nvCxnSpPr>
          <p:spPr>
            <a:xfrm>
              <a:off x="1177306" y="3699831"/>
              <a:ext cx="46148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75" name="Oval 74"/>
            <p:cNvSpPr/>
            <p:nvPr/>
          </p:nvSpPr>
          <p:spPr>
            <a:xfrm>
              <a:off x="2324592" y="3585531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3008714" y="3585531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7" name="Straight Connector 76"/>
            <p:cNvCxnSpPr>
              <a:stCxn id="75" idx="6"/>
              <a:endCxn id="76" idx="2"/>
            </p:cNvCxnSpPr>
            <p:nvPr/>
          </p:nvCxnSpPr>
          <p:spPr>
            <a:xfrm>
              <a:off x="2553192" y="3699831"/>
              <a:ext cx="45552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8" name="Straight Connector 77"/>
            <p:cNvCxnSpPr>
              <a:stCxn id="75" idx="2"/>
              <a:endCxn id="73" idx="6"/>
            </p:cNvCxnSpPr>
            <p:nvPr/>
          </p:nvCxnSpPr>
          <p:spPr>
            <a:xfrm rot="10800000">
              <a:off x="1867392" y="3699831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9" name="Straight Connector 78"/>
            <p:cNvCxnSpPr>
              <a:stCxn id="41" idx="4"/>
              <a:endCxn id="73" idx="0"/>
            </p:cNvCxnSpPr>
            <p:nvPr/>
          </p:nvCxnSpPr>
          <p:spPr>
            <a:xfrm rot="5400000">
              <a:off x="1639818" y="3469904"/>
              <a:ext cx="228901" cy="2352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0" name="Straight Connector 79"/>
            <p:cNvCxnSpPr>
              <a:stCxn id="40" idx="4"/>
              <a:endCxn id="72" idx="0"/>
            </p:cNvCxnSpPr>
            <p:nvPr/>
          </p:nvCxnSpPr>
          <p:spPr>
            <a:xfrm rot="5400000">
              <a:off x="949732" y="3469904"/>
              <a:ext cx="228901" cy="2352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1" name="Straight Connector 80"/>
            <p:cNvCxnSpPr>
              <a:stCxn id="53" idx="4"/>
              <a:endCxn id="76" idx="0"/>
            </p:cNvCxnSpPr>
            <p:nvPr/>
          </p:nvCxnSpPr>
          <p:spPr>
            <a:xfrm rot="5400000">
              <a:off x="3009740" y="3469904"/>
              <a:ext cx="228901" cy="2352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2" name="Straight Connector 81"/>
            <p:cNvCxnSpPr>
              <a:stCxn id="52" idx="4"/>
              <a:endCxn id="75" idx="0"/>
            </p:cNvCxnSpPr>
            <p:nvPr/>
          </p:nvCxnSpPr>
          <p:spPr>
            <a:xfrm rot="5400000">
              <a:off x="2325618" y="3469904"/>
              <a:ext cx="228901" cy="2352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83" name="TextBox 82"/>
            <p:cNvSpPr txBox="1"/>
            <p:nvPr/>
          </p:nvSpPr>
          <p:spPr>
            <a:xfrm>
              <a:off x="2960646" y="3545078"/>
              <a:ext cx="3186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y</a:t>
              </a:r>
              <a:r>
                <a:rPr lang="en-US" baseline="-25000" dirty="0" err="1" smtClean="0"/>
                <a:t>n</a:t>
              </a:r>
              <a:endParaRPr lang="en-US" dirty="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5130800"/>
            <a:ext cx="1168400" cy="35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4572000"/>
            <a:ext cx="3124200" cy="495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5307770"/>
            <a:ext cx="1371600" cy="419100"/>
          </a:xfrm>
          <a:prstGeom prst="rect">
            <a:avLst/>
          </a:prstGeom>
        </p:spPr>
      </p:pic>
      <p:grpSp>
        <p:nvGrpSpPr>
          <p:cNvPr id="11" name="Group 98"/>
          <p:cNvGrpSpPr/>
          <p:nvPr/>
        </p:nvGrpSpPr>
        <p:grpSpPr>
          <a:xfrm>
            <a:off x="3266025" y="1704201"/>
            <a:ext cx="2220375" cy="505599"/>
            <a:chOff x="6509565" y="1551801"/>
            <a:chExt cx="2220375" cy="505599"/>
          </a:xfrm>
        </p:grpSpPr>
        <p:sp>
          <p:nvSpPr>
            <p:cNvPr id="94" name="Double Bracket 93"/>
            <p:cNvSpPr/>
            <p:nvPr/>
          </p:nvSpPr>
          <p:spPr bwMode="auto">
            <a:xfrm>
              <a:off x="6858000" y="1551801"/>
              <a:ext cx="1447800" cy="381000"/>
            </a:xfrm>
            <a:prstGeom prst="bracketPair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8305800" y="1780401"/>
              <a:ext cx="4241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kx1</a:t>
              </a:r>
              <a:endParaRPr lang="en-US" dirty="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705600" y="1600200"/>
              <a:ext cx="175259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/>
                <a:t>1    1    10    0</a:t>
              </a:r>
              <a:endParaRPr lang="en-US" sz="1300" dirty="0"/>
            </a:p>
          </p:txBody>
        </p:sp>
        <p:cxnSp>
          <p:nvCxnSpPr>
            <p:cNvPr id="99" name="Straight Arrow Connector 98"/>
            <p:cNvCxnSpPr/>
            <p:nvPr/>
          </p:nvCxnSpPr>
          <p:spPr bwMode="auto">
            <a:xfrm>
              <a:off x="6509565" y="1714500"/>
              <a:ext cx="296534" cy="67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99"/>
          <p:cNvGrpSpPr/>
          <p:nvPr/>
        </p:nvGrpSpPr>
        <p:grpSpPr>
          <a:xfrm>
            <a:off x="3124200" y="2405996"/>
            <a:ext cx="1983133" cy="1343799"/>
            <a:chOff x="6357165" y="1828800"/>
            <a:chExt cx="1983133" cy="1343799"/>
          </a:xfrm>
        </p:grpSpPr>
        <p:sp>
          <p:nvSpPr>
            <p:cNvPr id="101" name="Double Bracket 100"/>
            <p:cNvSpPr/>
            <p:nvPr/>
          </p:nvSpPr>
          <p:spPr bwMode="auto">
            <a:xfrm>
              <a:off x="6858000" y="1828800"/>
              <a:ext cx="1219200" cy="1143000"/>
            </a:xfrm>
            <a:prstGeom prst="bracketPair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924800" y="2895600"/>
              <a:ext cx="415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kxk</a:t>
              </a:r>
              <a:endParaRPr lang="en-US" dirty="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6903850" y="1841212"/>
              <a:ext cx="3701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/>
                <a:t>10</a:t>
              </a:r>
              <a:endParaRPr lang="en-US" sz="1300" dirty="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7143858" y="2146012"/>
              <a:ext cx="3701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/>
                <a:t>10</a:t>
              </a:r>
              <a:endParaRPr lang="en-US" sz="1300" dirty="0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7421241" y="2385752"/>
              <a:ext cx="3701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/>
                <a:t>10</a:t>
              </a:r>
              <a:endParaRPr lang="en-US" sz="1300" dirty="0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7677258" y="2679412"/>
              <a:ext cx="3701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/>
                <a:t>10</a:t>
              </a:r>
              <a:endParaRPr lang="en-US" sz="1300" dirty="0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7645163" y="1905000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959363" y="2590800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</a:t>
              </a:r>
              <a:endParaRPr lang="en-US" dirty="0"/>
            </a:p>
          </p:txBody>
        </p:sp>
        <p:cxnSp>
          <p:nvCxnSpPr>
            <p:cNvPr id="110" name="Straight Arrow Connector 109"/>
            <p:cNvCxnSpPr/>
            <p:nvPr/>
          </p:nvCxnSpPr>
          <p:spPr bwMode="auto">
            <a:xfrm>
              <a:off x="6357165" y="2438400"/>
              <a:ext cx="448934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62"/>
          <p:cNvGrpSpPr/>
          <p:nvPr/>
        </p:nvGrpSpPr>
        <p:grpSpPr>
          <a:xfrm>
            <a:off x="88992" y="5181600"/>
            <a:ext cx="1456387" cy="1132820"/>
            <a:chOff x="2105958" y="4651177"/>
            <a:chExt cx="1456387" cy="1132820"/>
          </a:xfrm>
        </p:grpSpPr>
        <p:sp>
          <p:nvSpPr>
            <p:cNvPr id="112" name="TextBox 111"/>
            <p:cNvSpPr txBox="1"/>
            <p:nvPr/>
          </p:nvSpPr>
          <p:spPr>
            <a:xfrm>
              <a:off x="2105958" y="5260777"/>
              <a:ext cx="13901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Node Scores / </a:t>
              </a:r>
              <a:br>
                <a:rPr lang="en-US" sz="1400" dirty="0" smtClean="0"/>
              </a:br>
              <a:r>
                <a:rPr lang="en-US" sz="1400" dirty="0" smtClean="0"/>
                <a:t>Local Rewards</a:t>
              </a:r>
              <a:endParaRPr lang="en-US" sz="1400" dirty="0"/>
            </a:p>
          </p:txBody>
        </p:sp>
        <p:cxnSp>
          <p:nvCxnSpPr>
            <p:cNvPr id="113" name="Straight Arrow Connector 112"/>
            <p:cNvCxnSpPr/>
            <p:nvPr/>
          </p:nvCxnSpPr>
          <p:spPr bwMode="auto">
            <a:xfrm flipV="1">
              <a:off x="2514600" y="4651177"/>
              <a:ext cx="1047745" cy="606623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4" name="Group 63"/>
          <p:cNvGrpSpPr/>
          <p:nvPr/>
        </p:nvGrpSpPr>
        <p:grpSpPr>
          <a:xfrm>
            <a:off x="3145579" y="5181600"/>
            <a:ext cx="1959821" cy="1066800"/>
            <a:chOff x="6371341" y="4714220"/>
            <a:chExt cx="1959821" cy="1066800"/>
          </a:xfrm>
        </p:grpSpPr>
        <p:sp>
          <p:nvSpPr>
            <p:cNvPr id="115" name="TextBox 114"/>
            <p:cNvSpPr txBox="1"/>
            <p:nvPr/>
          </p:nvSpPr>
          <p:spPr>
            <a:xfrm>
              <a:off x="6851270" y="5257800"/>
              <a:ext cx="14798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Edge Scores / </a:t>
              </a:r>
              <a:br>
                <a:rPr lang="en-US" sz="1400" dirty="0" smtClean="0"/>
              </a:br>
              <a:r>
                <a:rPr lang="en-US" sz="1400" dirty="0" smtClean="0"/>
                <a:t>Distributed Prior</a:t>
              </a:r>
              <a:endParaRPr lang="en-US" sz="1400" dirty="0"/>
            </a:p>
          </p:txBody>
        </p:sp>
        <p:cxnSp>
          <p:nvCxnSpPr>
            <p:cNvPr id="116" name="Straight Arrow Connector 115"/>
            <p:cNvCxnSpPr>
              <a:stCxn id="115" idx="0"/>
            </p:cNvCxnSpPr>
            <p:nvPr/>
          </p:nvCxnSpPr>
          <p:spPr bwMode="auto">
            <a:xfrm flipH="1" flipV="1">
              <a:off x="6371341" y="4714220"/>
              <a:ext cx="1219875" cy="54358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33" name="Oval 6"/>
          <p:cNvSpPr>
            <a:spLocks/>
          </p:cNvSpPr>
          <p:nvPr/>
        </p:nvSpPr>
        <p:spPr bwMode="auto">
          <a:xfrm rot="10800000" flipH="1">
            <a:off x="4716780" y="4998720"/>
            <a:ext cx="106680" cy="106680"/>
          </a:xfrm>
          <a:prstGeom prst="ellipse">
            <a:avLst/>
          </a:prstGeom>
          <a:solidFill>
            <a:srgbClr val="FF0000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4" name="Picture 163" descr="fig1_sol15.pn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2743200" cy="2743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247900" y="5078025"/>
            <a:ext cx="4311650" cy="2008575"/>
            <a:chOff x="2247900" y="5078025"/>
            <a:chExt cx="4311650" cy="2008575"/>
          </a:xfrm>
        </p:grpSpPr>
        <p:cxnSp>
          <p:nvCxnSpPr>
            <p:cNvPr id="148" name="Straight Connector 147"/>
            <p:cNvCxnSpPr/>
            <p:nvPr/>
          </p:nvCxnSpPr>
          <p:spPr bwMode="auto">
            <a:xfrm rot="5400000">
              <a:off x="4013654" y="5830048"/>
              <a:ext cx="1509305" cy="5259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1" name="Line 1"/>
            <p:cNvSpPr>
              <a:spLocks noChangeShapeType="1"/>
            </p:cNvSpPr>
            <p:nvPr/>
          </p:nvSpPr>
          <p:spPr bwMode="auto">
            <a:xfrm flipH="1" flipV="1">
              <a:off x="2749266" y="6585644"/>
              <a:ext cx="3454684" cy="684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Line 2"/>
            <p:cNvSpPr>
              <a:spLocks noChangeShapeType="1"/>
            </p:cNvSpPr>
            <p:nvPr/>
          </p:nvSpPr>
          <p:spPr bwMode="auto">
            <a:xfrm>
              <a:off x="2743200" y="5181600"/>
              <a:ext cx="6066" cy="140404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3"/>
            <p:cNvSpPr>
              <a:spLocks/>
            </p:cNvSpPr>
            <p:nvPr/>
          </p:nvSpPr>
          <p:spPr bwMode="auto">
            <a:xfrm>
              <a:off x="2906594" y="5086010"/>
              <a:ext cx="3421893" cy="1315175"/>
            </a:xfrm>
            <a:custGeom>
              <a:avLst/>
              <a:gdLst/>
              <a:ahLst/>
              <a:cxnLst>
                <a:cxn ang="0">
                  <a:pos x="0" y="15117"/>
                </a:cxn>
                <a:cxn ang="0">
                  <a:pos x="1837" y="13410"/>
                </a:cxn>
                <a:cxn ang="0">
                  <a:pos x="4022" y="15117"/>
                </a:cxn>
                <a:cxn ang="0">
                  <a:pos x="7001" y="8065"/>
                </a:cxn>
                <a:cxn ang="0">
                  <a:pos x="10229" y="14078"/>
                </a:cxn>
                <a:cxn ang="0">
                  <a:pos x="12116" y="717"/>
                </a:cxn>
                <a:cxn ang="0">
                  <a:pos x="13308" y="11777"/>
                </a:cxn>
                <a:cxn ang="0">
                  <a:pos x="15393" y="4503"/>
                </a:cxn>
                <a:cxn ang="0">
                  <a:pos x="19912" y="13410"/>
                </a:cxn>
                <a:cxn ang="0">
                  <a:pos x="21600" y="11777"/>
                </a:cxn>
              </a:cxnLst>
              <a:rect l="0" t="0" r="r" b="b"/>
              <a:pathLst>
                <a:path w="21600" h="15283">
                  <a:moveTo>
                    <a:pt x="0" y="15117"/>
                  </a:moveTo>
                  <a:cubicBezTo>
                    <a:pt x="0" y="15117"/>
                    <a:pt x="298" y="12148"/>
                    <a:pt x="1837" y="13410"/>
                  </a:cubicBezTo>
                  <a:cubicBezTo>
                    <a:pt x="3831" y="15045"/>
                    <a:pt x="3228" y="14820"/>
                    <a:pt x="4022" y="15117"/>
                  </a:cubicBezTo>
                  <a:cubicBezTo>
                    <a:pt x="5062" y="15506"/>
                    <a:pt x="5792" y="-771"/>
                    <a:pt x="7001" y="8065"/>
                  </a:cubicBezTo>
                  <a:cubicBezTo>
                    <a:pt x="7448" y="11331"/>
                    <a:pt x="9881" y="18012"/>
                    <a:pt x="10229" y="14078"/>
                  </a:cubicBezTo>
                  <a:cubicBezTo>
                    <a:pt x="10577" y="10144"/>
                    <a:pt x="11123" y="-3217"/>
                    <a:pt x="12116" y="717"/>
                  </a:cubicBezTo>
                  <a:cubicBezTo>
                    <a:pt x="13109" y="4651"/>
                    <a:pt x="12414" y="18383"/>
                    <a:pt x="13308" y="11777"/>
                  </a:cubicBezTo>
                  <a:cubicBezTo>
                    <a:pt x="14201" y="5171"/>
                    <a:pt x="14698" y="1905"/>
                    <a:pt x="15393" y="4503"/>
                  </a:cubicBezTo>
                  <a:cubicBezTo>
                    <a:pt x="16088" y="7101"/>
                    <a:pt x="15820" y="15041"/>
                    <a:pt x="19912" y="13410"/>
                  </a:cubicBezTo>
                  <a:cubicBezTo>
                    <a:pt x="20657" y="13113"/>
                    <a:pt x="21600" y="11777"/>
                    <a:pt x="21600" y="11777"/>
                  </a:cubicBez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Rectangle 125"/>
            <p:cNvSpPr/>
            <p:nvPr/>
          </p:nvSpPr>
          <p:spPr bwMode="auto">
            <a:xfrm>
              <a:off x="6000750" y="5898911"/>
              <a:ext cx="558800" cy="43348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135" name="Straight Connector 134"/>
            <p:cNvCxnSpPr/>
            <p:nvPr/>
          </p:nvCxnSpPr>
          <p:spPr bwMode="auto">
            <a:xfrm rot="5400000">
              <a:off x="2836863" y="6456362"/>
              <a:ext cx="269875" cy="158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 bwMode="auto">
            <a:xfrm rot="5400000">
              <a:off x="2930208" y="6419372"/>
              <a:ext cx="342107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 bwMode="auto">
            <a:xfrm rot="5400000">
              <a:off x="3099118" y="6441600"/>
              <a:ext cx="297654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 bwMode="auto">
            <a:xfrm rot="16200000" flipH="1">
              <a:off x="3275411" y="6478191"/>
              <a:ext cx="224629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 bwMode="auto">
            <a:xfrm rot="16200000" flipH="1">
              <a:off x="3434160" y="6506764"/>
              <a:ext cx="173830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 bwMode="auto">
            <a:xfrm rot="5400000">
              <a:off x="3486627" y="6419374"/>
              <a:ext cx="342107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 bwMode="auto">
            <a:xfrm rot="5400000">
              <a:off x="3413443" y="6216175"/>
              <a:ext cx="748504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 bwMode="auto">
            <a:xfrm rot="5400000">
              <a:off x="3409951" y="6088219"/>
              <a:ext cx="994249" cy="397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 bwMode="auto">
            <a:xfrm rot="5400000">
              <a:off x="3664428" y="6207443"/>
              <a:ext cx="748504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 bwMode="auto">
            <a:xfrm rot="5400000">
              <a:off x="3970656" y="6376512"/>
              <a:ext cx="402429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 bwMode="auto">
            <a:xfrm rot="5400000">
              <a:off x="4191401" y="6451203"/>
              <a:ext cx="246853" cy="2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 bwMode="auto">
            <a:xfrm rot="16200000" flipH="1">
              <a:off x="4370786" y="6487715"/>
              <a:ext cx="173830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 bwMode="auto">
            <a:xfrm rot="5400000">
              <a:off x="4250135" y="6224191"/>
              <a:ext cx="723106" cy="317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 bwMode="auto">
            <a:xfrm rot="5400000">
              <a:off x="4792981" y="6430487"/>
              <a:ext cx="319878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 bwMode="auto">
            <a:xfrm rot="16200000" flipH="1">
              <a:off x="4708843" y="6159181"/>
              <a:ext cx="872329" cy="301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 bwMode="auto">
            <a:xfrm rot="5400000">
              <a:off x="4723131" y="6011384"/>
              <a:ext cx="1145379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 bwMode="auto">
            <a:xfrm rot="5400000">
              <a:off x="5051743" y="6219347"/>
              <a:ext cx="748504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 bwMode="auto">
            <a:xfrm rot="16200000" flipH="1">
              <a:off x="5351862" y="6363890"/>
              <a:ext cx="440526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 bwMode="auto">
            <a:xfrm rot="5400000">
              <a:off x="5555065" y="6414689"/>
              <a:ext cx="345274" cy="635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 bwMode="auto">
            <a:xfrm rot="5400000">
              <a:off x="5767786" y="6417861"/>
              <a:ext cx="345274" cy="635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156" name="Picture 15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33900" y="6934200"/>
              <a:ext cx="495300" cy="152400"/>
            </a:xfrm>
            <a:prstGeom prst="rect">
              <a:avLst/>
            </a:prstGeom>
          </p:spPr>
        </p:pic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47900" y="5575300"/>
              <a:ext cx="419100" cy="215900"/>
            </a:xfrm>
            <a:prstGeom prst="rect">
              <a:avLst/>
            </a:prstGeom>
          </p:spPr>
        </p:pic>
        <p:pic>
          <p:nvPicPr>
            <p:cNvPr id="158" name="Picture 157" descr="latex-image-1.pdf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01740" y="6534150"/>
              <a:ext cx="99060" cy="114300"/>
            </a:xfrm>
            <a:prstGeom prst="rect">
              <a:avLst/>
            </a:prstGeom>
          </p:spPr>
        </p:pic>
        <p:pic>
          <p:nvPicPr>
            <p:cNvPr id="165" name="Picture 164" descr="fig1_sol 1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800" y="6606098"/>
              <a:ext cx="382469" cy="274318"/>
            </a:xfrm>
            <a:prstGeom prst="rect">
              <a:avLst/>
            </a:prstGeom>
          </p:spPr>
        </p:pic>
        <p:pic>
          <p:nvPicPr>
            <p:cNvPr id="166" name="Picture 165" descr="fig1_sol 3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4167" y="6606098"/>
              <a:ext cx="382469" cy="274318"/>
            </a:xfrm>
            <a:prstGeom prst="rect">
              <a:avLst/>
            </a:prstGeom>
          </p:spPr>
        </p:pic>
        <p:pic>
          <p:nvPicPr>
            <p:cNvPr id="167" name="Picture 166" descr="fig1_sol13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6567" y="6607792"/>
              <a:ext cx="382469" cy="274318"/>
            </a:xfrm>
            <a:prstGeom prst="rect">
              <a:avLst/>
            </a:prstGeom>
          </p:spPr>
        </p:pic>
        <p:pic>
          <p:nvPicPr>
            <p:cNvPr id="168" name="Picture 167" descr="fig1_sol15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768" y="6607791"/>
              <a:ext cx="382469" cy="2743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595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86" grpId="0" animBg="1"/>
      <p:bldP spid="97" grpId="0"/>
      <p:bldP spid="13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icture 162" descr="2007_004902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47800"/>
            <a:ext cx="27432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 smtClean="0"/>
              <a:t>Where do parameters come from?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grpSp>
        <p:nvGrpSpPr>
          <p:cNvPr id="233" name="Group 232"/>
          <p:cNvGrpSpPr/>
          <p:nvPr/>
        </p:nvGrpSpPr>
        <p:grpSpPr>
          <a:xfrm>
            <a:off x="914400" y="1716278"/>
            <a:ext cx="2364913" cy="2105799"/>
            <a:chOff x="914400" y="1716278"/>
            <a:chExt cx="2364913" cy="2105799"/>
          </a:xfrm>
        </p:grpSpPr>
        <p:sp>
          <p:nvSpPr>
            <p:cNvPr id="29" name="Oval 28"/>
            <p:cNvSpPr/>
            <p:nvPr/>
          </p:nvSpPr>
          <p:spPr>
            <a:xfrm>
              <a:off x="951058" y="17564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641144" y="17564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1" name="Straight Connector 30"/>
            <p:cNvCxnSpPr>
              <a:stCxn id="29" idx="6"/>
              <a:endCxn id="30" idx="2"/>
            </p:cNvCxnSpPr>
            <p:nvPr/>
          </p:nvCxnSpPr>
          <p:spPr>
            <a:xfrm>
              <a:off x="1179658" y="1870730"/>
              <a:ext cx="46148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2" name="Oval 31"/>
            <p:cNvSpPr/>
            <p:nvPr/>
          </p:nvSpPr>
          <p:spPr>
            <a:xfrm>
              <a:off x="951058" y="22136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641144" y="22136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4" name="Straight Connector 33"/>
            <p:cNvCxnSpPr>
              <a:stCxn id="32" idx="6"/>
              <a:endCxn id="33" idx="2"/>
            </p:cNvCxnSpPr>
            <p:nvPr/>
          </p:nvCxnSpPr>
          <p:spPr>
            <a:xfrm>
              <a:off x="1179658" y="2327930"/>
              <a:ext cx="46148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" name="Straight Connector 34"/>
            <p:cNvCxnSpPr>
              <a:stCxn id="29" idx="4"/>
              <a:endCxn id="32" idx="0"/>
            </p:cNvCxnSpPr>
            <p:nvPr/>
          </p:nvCxnSpPr>
          <p:spPr>
            <a:xfrm rot="5400000">
              <a:off x="951058" y="20993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6" name="Straight Connector 35"/>
            <p:cNvCxnSpPr>
              <a:stCxn id="30" idx="4"/>
              <a:endCxn id="33" idx="0"/>
            </p:cNvCxnSpPr>
            <p:nvPr/>
          </p:nvCxnSpPr>
          <p:spPr>
            <a:xfrm rot="5400000">
              <a:off x="1641144" y="20993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7" name="Oval 36"/>
            <p:cNvSpPr/>
            <p:nvPr/>
          </p:nvSpPr>
          <p:spPr>
            <a:xfrm>
              <a:off x="951058" y="26708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1641144" y="26708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9" name="Straight Connector 38"/>
            <p:cNvCxnSpPr>
              <a:stCxn id="37" idx="6"/>
              <a:endCxn id="38" idx="2"/>
            </p:cNvCxnSpPr>
            <p:nvPr/>
          </p:nvCxnSpPr>
          <p:spPr>
            <a:xfrm>
              <a:off x="1179658" y="2785130"/>
              <a:ext cx="46148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0" name="Oval 39"/>
            <p:cNvSpPr/>
            <p:nvPr/>
          </p:nvSpPr>
          <p:spPr>
            <a:xfrm>
              <a:off x="951058" y="31280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641144" y="31280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2" name="Straight Connector 41"/>
            <p:cNvCxnSpPr>
              <a:stCxn id="40" idx="6"/>
              <a:endCxn id="41" idx="2"/>
            </p:cNvCxnSpPr>
            <p:nvPr/>
          </p:nvCxnSpPr>
          <p:spPr>
            <a:xfrm>
              <a:off x="1179658" y="3242330"/>
              <a:ext cx="46148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3" name="Oval 42"/>
            <p:cNvSpPr/>
            <p:nvPr/>
          </p:nvSpPr>
          <p:spPr>
            <a:xfrm>
              <a:off x="2326944" y="17564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3011066" y="17564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5" name="Straight Connector 44"/>
            <p:cNvCxnSpPr>
              <a:stCxn id="43" idx="6"/>
              <a:endCxn id="44" idx="2"/>
            </p:cNvCxnSpPr>
            <p:nvPr/>
          </p:nvCxnSpPr>
          <p:spPr>
            <a:xfrm>
              <a:off x="2555544" y="1870730"/>
              <a:ext cx="45552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6" name="Oval 45"/>
            <p:cNvSpPr/>
            <p:nvPr/>
          </p:nvSpPr>
          <p:spPr>
            <a:xfrm>
              <a:off x="2326944" y="22136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3011066" y="22136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8" name="Straight Connector 47"/>
            <p:cNvCxnSpPr>
              <a:stCxn id="46" idx="6"/>
              <a:endCxn id="47" idx="2"/>
            </p:cNvCxnSpPr>
            <p:nvPr/>
          </p:nvCxnSpPr>
          <p:spPr>
            <a:xfrm>
              <a:off x="2555544" y="2327930"/>
              <a:ext cx="45552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9" name="Oval 48"/>
            <p:cNvSpPr/>
            <p:nvPr/>
          </p:nvSpPr>
          <p:spPr>
            <a:xfrm>
              <a:off x="2326944" y="26708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3011066" y="26708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1" name="Straight Connector 50"/>
            <p:cNvCxnSpPr>
              <a:stCxn id="49" idx="6"/>
              <a:endCxn id="50" idx="2"/>
            </p:cNvCxnSpPr>
            <p:nvPr/>
          </p:nvCxnSpPr>
          <p:spPr>
            <a:xfrm>
              <a:off x="2555544" y="2785130"/>
              <a:ext cx="45552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2" name="Oval 51"/>
            <p:cNvSpPr/>
            <p:nvPr/>
          </p:nvSpPr>
          <p:spPr>
            <a:xfrm>
              <a:off x="2326944" y="31280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3011066" y="31280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4" name="Straight Connector 53"/>
            <p:cNvCxnSpPr>
              <a:stCxn id="52" idx="6"/>
              <a:endCxn id="53" idx="2"/>
            </p:cNvCxnSpPr>
            <p:nvPr/>
          </p:nvCxnSpPr>
          <p:spPr>
            <a:xfrm>
              <a:off x="2555544" y="3242330"/>
              <a:ext cx="45552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5" name="Straight Connector 54"/>
            <p:cNvCxnSpPr>
              <a:stCxn id="49" idx="2"/>
              <a:endCxn id="38" idx="6"/>
            </p:cNvCxnSpPr>
            <p:nvPr/>
          </p:nvCxnSpPr>
          <p:spPr>
            <a:xfrm rot="10800000">
              <a:off x="1869744" y="278513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6" name="Straight Connector 55"/>
            <p:cNvCxnSpPr>
              <a:stCxn id="52" idx="2"/>
              <a:endCxn id="41" idx="6"/>
            </p:cNvCxnSpPr>
            <p:nvPr/>
          </p:nvCxnSpPr>
          <p:spPr>
            <a:xfrm rot="10800000">
              <a:off x="1869744" y="324233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7" name="Straight Connector 56"/>
            <p:cNvCxnSpPr>
              <a:stCxn id="33" idx="6"/>
              <a:endCxn id="46" idx="2"/>
            </p:cNvCxnSpPr>
            <p:nvPr/>
          </p:nvCxnSpPr>
          <p:spPr>
            <a:xfrm>
              <a:off x="1869744" y="232793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8" name="Straight Connector 57"/>
            <p:cNvCxnSpPr>
              <a:stCxn id="30" idx="6"/>
              <a:endCxn id="43" idx="2"/>
            </p:cNvCxnSpPr>
            <p:nvPr/>
          </p:nvCxnSpPr>
          <p:spPr>
            <a:xfrm>
              <a:off x="1869744" y="187073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9" name="Straight Connector 58"/>
            <p:cNvCxnSpPr>
              <a:stCxn id="33" idx="4"/>
              <a:endCxn id="38" idx="0"/>
            </p:cNvCxnSpPr>
            <p:nvPr/>
          </p:nvCxnSpPr>
          <p:spPr>
            <a:xfrm rot="5400000">
              <a:off x="1641144" y="25565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0" name="Straight Connector 59"/>
            <p:cNvCxnSpPr>
              <a:stCxn id="32" idx="4"/>
              <a:endCxn id="37" idx="0"/>
            </p:cNvCxnSpPr>
            <p:nvPr/>
          </p:nvCxnSpPr>
          <p:spPr>
            <a:xfrm rot="5400000">
              <a:off x="951058" y="25565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1" name="Straight Connector 60"/>
            <p:cNvCxnSpPr>
              <a:stCxn id="38" idx="4"/>
              <a:endCxn id="41" idx="0"/>
            </p:cNvCxnSpPr>
            <p:nvPr/>
          </p:nvCxnSpPr>
          <p:spPr>
            <a:xfrm rot="5400000">
              <a:off x="1641144" y="30137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2" name="Straight Connector 61"/>
            <p:cNvCxnSpPr>
              <a:stCxn id="37" idx="4"/>
              <a:endCxn id="40" idx="0"/>
            </p:cNvCxnSpPr>
            <p:nvPr/>
          </p:nvCxnSpPr>
          <p:spPr>
            <a:xfrm rot="5400000">
              <a:off x="951058" y="30137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3" name="Straight Connector 62"/>
            <p:cNvCxnSpPr>
              <a:stCxn id="43" idx="4"/>
              <a:endCxn id="46" idx="0"/>
            </p:cNvCxnSpPr>
            <p:nvPr/>
          </p:nvCxnSpPr>
          <p:spPr>
            <a:xfrm rot="5400000">
              <a:off x="2326944" y="20993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4" name="Straight Connector 63"/>
            <p:cNvCxnSpPr>
              <a:stCxn id="44" idx="4"/>
              <a:endCxn id="47" idx="0"/>
            </p:cNvCxnSpPr>
            <p:nvPr/>
          </p:nvCxnSpPr>
          <p:spPr>
            <a:xfrm rot="5400000">
              <a:off x="3011066" y="20993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5" name="Straight Connector 64"/>
            <p:cNvCxnSpPr>
              <a:stCxn id="47" idx="4"/>
              <a:endCxn id="50" idx="0"/>
            </p:cNvCxnSpPr>
            <p:nvPr/>
          </p:nvCxnSpPr>
          <p:spPr>
            <a:xfrm rot="5400000">
              <a:off x="3011066" y="25565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6" name="Straight Connector 65"/>
            <p:cNvCxnSpPr>
              <a:stCxn id="46" idx="4"/>
              <a:endCxn id="49" idx="0"/>
            </p:cNvCxnSpPr>
            <p:nvPr/>
          </p:nvCxnSpPr>
          <p:spPr>
            <a:xfrm rot="5400000">
              <a:off x="2326944" y="25565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7" name="Straight Connector 66"/>
            <p:cNvCxnSpPr>
              <a:stCxn id="50" idx="4"/>
              <a:endCxn id="53" idx="0"/>
            </p:cNvCxnSpPr>
            <p:nvPr/>
          </p:nvCxnSpPr>
          <p:spPr>
            <a:xfrm rot="5400000">
              <a:off x="3011066" y="30137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8" name="Straight Connector 67"/>
            <p:cNvCxnSpPr>
              <a:stCxn id="49" idx="4"/>
              <a:endCxn id="52" idx="0"/>
            </p:cNvCxnSpPr>
            <p:nvPr/>
          </p:nvCxnSpPr>
          <p:spPr>
            <a:xfrm rot="5400000">
              <a:off x="2326944" y="30137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69" name="TextBox 68"/>
            <p:cNvSpPr txBox="1"/>
            <p:nvPr/>
          </p:nvSpPr>
          <p:spPr>
            <a:xfrm>
              <a:off x="916095" y="1716278"/>
              <a:ext cx="3186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  <a:r>
                <a:rPr lang="en-US" baseline="-25000" dirty="0" smtClean="0"/>
                <a:t>1</a:t>
              </a:r>
              <a:endParaRPr lang="en-US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920695" y="2173478"/>
              <a:ext cx="3186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  <a:r>
                <a:rPr lang="en-US" baseline="-25000" dirty="0" smtClean="0"/>
                <a:t>2</a:t>
              </a:r>
              <a:endParaRPr lang="en-US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914400" y="2627618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…</a:t>
              </a:r>
            </a:p>
          </p:txBody>
        </p:sp>
        <p:sp>
          <p:nvSpPr>
            <p:cNvPr id="72" name="Oval 71"/>
            <p:cNvSpPr/>
            <p:nvPr/>
          </p:nvSpPr>
          <p:spPr>
            <a:xfrm>
              <a:off x="948706" y="3585531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1638792" y="3585531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4" name="Straight Connector 73"/>
            <p:cNvCxnSpPr>
              <a:stCxn id="72" idx="6"/>
              <a:endCxn id="73" idx="2"/>
            </p:cNvCxnSpPr>
            <p:nvPr/>
          </p:nvCxnSpPr>
          <p:spPr>
            <a:xfrm>
              <a:off x="1177306" y="3699831"/>
              <a:ext cx="46148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75" name="Oval 74"/>
            <p:cNvSpPr/>
            <p:nvPr/>
          </p:nvSpPr>
          <p:spPr>
            <a:xfrm>
              <a:off x="2324592" y="3585531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3008714" y="3585531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7" name="Straight Connector 76"/>
            <p:cNvCxnSpPr>
              <a:stCxn id="75" idx="6"/>
              <a:endCxn id="76" idx="2"/>
            </p:cNvCxnSpPr>
            <p:nvPr/>
          </p:nvCxnSpPr>
          <p:spPr>
            <a:xfrm>
              <a:off x="2553192" y="3699831"/>
              <a:ext cx="45552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8" name="Straight Connector 77"/>
            <p:cNvCxnSpPr>
              <a:stCxn id="75" idx="2"/>
              <a:endCxn id="73" idx="6"/>
            </p:cNvCxnSpPr>
            <p:nvPr/>
          </p:nvCxnSpPr>
          <p:spPr>
            <a:xfrm rot="10800000">
              <a:off x="1867392" y="3699831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9" name="Straight Connector 78"/>
            <p:cNvCxnSpPr>
              <a:stCxn id="41" idx="4"/>
              <a:endCxn id="73" idx="0"/>
            </p:cNvCxnSpPr>
            <p:nvPr/>
          </p:nvCxnSpPr>
          <p:spPr>
            <a:xfrm rot="5400000">
              <a:off x="1639818" y="3469904"/>
              <a:ext cx="228901" cy="2352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0" name="Straight Connector 79"/>
            <p:cNvCxnSpPr>
              <a:stCxn id="40" idx="4"/>
              <a:endCxn id="72" idx="0"/>
            </p:cNvCxnSpPr>
            <p:nvPr/>
          </p:nvCxnSpPr>
          <p:spPr>
            <a:xfrm rot="5400000">
              <a:off x="949732" y="3469904"/>
              <a:ext cx="228901" cy="2352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1" name="Straight Connector 80"/>
            <p:cNvCxnSpPr>
              <a:stCxn id="53" idx="4"/>
              <a:endCxn id="76" idx="0"/>
            </p:cNvCxnSpPr>
            <p:nvPr/>
          </p:nvCxnSpPr>
          <p:spPr>
            <a:xfrm rot="5400000">
              <a:off x="3009740" y="3469904"/>
              <a:ext cx="228901" cy="2352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2" name="Straight Connector 81"/>
            <p:cNvCxnSpPr>
              <a:stCxn id="52" idx="4"/>
              <a:endCxn id="75" idx="0"/>
            </p:cNvCxnSpPr>
            <p:nvPr/>
          </p:nvCxnSpPr>
          <p:spPr>
            <a:xfrm rot="5400000">
              <a:off x="2325618" y="3469904"/>
              <a:ext cx="228901" cy="2352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83" name="TextBox 82"/>
            <p:cNvSpPr txBox="1"/>
            <p:nvPr/>
          </p:nvSpPr>
          <p:spPr>
            <a:xfrm>
              <a:off x="2960646" y="3545078"/>
              <a:ext cx="3186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y</a:t>
              </a:r>
              <a:r>
                <a:rPr lang="en-US" baseline="-25000" dirty="0" err="1" smtClean="0"/>
                <a:t>n</a:t>
              </a:r>
              <a:endParaRPr lang="en-US" dirty="0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4572000"/>
            <a:ext cx="31242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77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icture 162" descr="2007_004902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47800"/>
            <a:ext cx="27432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BK (</a:t>
            </a:r>
            <a:r>
              <a:rPr lang="en-US" dirty="0"/>
              <a:t>Before </a:t>
            </a:r>
            <a:r>
              <a:rPr lang="en-US" dirty="0" err="1" smtClean="0"/>
              <a:t>Krizhevsky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grpSp>
        <p:nvGrpSpPr>
          <p:cNvPr id="233" name="Group 232"/>
          <p:cNvGrpSpPr/>
          <p:nvPr/>
        </p:nvGrpSpPr>
        <p:grpSpPr>
          <a:xfrm>
            <a:off x="914400" y="1716278"/>
            <a:ext cx="2364913" cy="2105799"/>
            <a:chOff x="914400" y="1716278"/>
            <a:chExt cx="2364913" cy="2105799"/>
          </a:xfrm>
        </p:grpSpPr>
        <p:sp>
          <p:nvSpPr>
            <p:cNvPr id="29" name="Oval 28"/>
            <p:cNvSpPr/>
            <p:nvPr/>
          </p:nvSpPr>
          <p:spPr>
            <a:xfrm>
              <a:off x="951058" y="17564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641144" y="17564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1" name="Straight Connector 30"/>
            <p:cNvCxnSpPr>
              <a:stCxn id="29" idx="6"/>
              <a:endCxn id="30" idx="2"/>
            </p:cNvCxnSpPr>
            <p:nvPr/>
          </p:nvCxnSpPr>
          <p:spPr>
            <a:xfrm>
              <a:off x="1179658" y="1870730"/>
              <a:ext cx="46148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2" name="Oval 31"/>
            <p:cNvSpPr/>
            <p:nvPr/>
          </p:nvSpPr>
          <p:spPr>
            <a:xfrm>
              <a:off x="951058" y="22136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641144" y="22136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4" name="Straight Connector 33"/>
            <p:cNvCxnSpPr>
              <a:stCxn id="32" idx="6"/>
              <a:endCxn id="33" idx="2"/>
            </p:cNvCxnSpPr>
            <p:nvPr/>
          </p:nvCxnSpPr>
          <p:spPr>
            <a:xfrm>
              <a:off x="1179658" y="2327930"/>
              <a:ext cx="46148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" name="Straight Connector 34"/>
            <p:cNvCxnSpPr>
              <a:stCxn id="29" idx="4"/>
              <a:endCxn id="32" idx="0"/>
            </p:cNvCxnSpPr>
            <p:nvPr/>
          </p:nvCxnSpPr>
          <p:spPr>
            <a:xfrm rot="5400000">
              <a:off x="951058" y="20993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6" name="Straight Connector 35"/>
            <p:cNvCxnSpPr>
              <a:stCxn id="30" idx="4"/>
              <a:endCxn id="33" idx="0"/>
            </p:cNvCxnSpPr>
            <p:nvPr/>
          </p:nvCxnSpPr>
          <p:spPr>
            <a:xfrm rot="5400000">
              <a:off x="1641144" y="20993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7" name="Oval 36"/>
            <p:cNvSpPr/>
            <p:nvPr/>
          </p:nvSpPr>
          <p:spPr>
            <a:xfrm>
              <a:off x="951058" y="26708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1641144" y="26708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9" name="Straight Connector 38"/>
            <p:cNvCxnSpPr>
              <a:stCxn id="37" idx="6"/>
              <a:endCxn id="38" idx="2"/>
            </p:cNvCxnSpPr>
            <p:nvPr/>
          </p:nvCxnSpPr>
          <p:spPr>
            <a:xfrm>
              <a:off x="1179658" y="2785130"/>
              <a:ext cx="46148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0" name="Oval 39"/>
            <p:cNvSpPr/>
            <p:nvPr/>
          </p:nvSpPr>
          <p:spPr>
            <a:xfrm>
              <a:off x="951058" y="31280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641144" y="31280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2" name="Straight Connector 41"/>
            <p:cNvCxnSpPr>
              <a:stCxn id="40" idx="6"/>
              <a:endCxn id="41" idx="2"/>
            </p:cNvCxnSpPr>
            <p:nvPr/>
          </p:nvCxnSpPr>
          <p:spPr>
            <a:xfrm>
              <a:off x="1179658" y="3242330"/>
              <a:ext cx="46148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3" name="Oval 42"/>
            <p:cNvSpPr/>
            <p:nvPr/>
          </p:nvSpPr>
          <p:spPr>
            <a:xfrm>
              <a:off x="2326944" y="17564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3011066" y="17564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5" name="Straight Connector 44"/>
            <p:cNvCxnSpPr>
              <a:stCxn id="43" idx="6"/>
              <a:endCxn id="44" idx="2"/>
            </p:cNvCxnSpPr>
            <p:nvPr/>
          </p:nvCxnSpPr>
          <p:spPr>
            <a:xfrm>
              <a:off x="2555544" y="1870730"/>
              <a:ext cx="45552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6" name="Oval 45"/>
            <p:cNvSpPr/>
            <p:nvPr/>
          </p:nvSpPr>
          <p:spPr>
            <a:xfrm>
              <a:off x="2326944" y="22136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3011066" y="22136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8" name="Straight Connector 47"/>
            <p:cNvCxnSpPr>
              <a:stCxn id="46" idx="6"/>
              <a:endCxn id="47" idx="2"/>
            </p:cNvCxnSpPr>
            <p:nvPr/>
          </p:nvCxnSpPr>
          <p:spPr>
            <a:xfrm>
              <a:off x="2555544" y="2327930"/>
              <a:ext cx="45552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9" name="Oval 48"/>
            <p:cNvSpPr/>
            <p:nvPr/>
          </p:nvSpPr>
          <p:spPr>
            <a:xfrm>
              <a:off x="2326944" y="26708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3011066" y="26708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1" name="Straight Connector 50"/>
            <p:cNvCxnSpPr>
              <a:stCxn id="49" idx="6"/>
              <a:endCxn id="50" idx="2"/>
            </p:cNvCxnSpPr>
            <p:nvPr/>
          </p:nvCxnSpPr>
          <p:spPr>
            <a:xfrm>
              <a:off x="2555544" y="2785130"/>
              <a:ext cx="45552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2" name="Oval 51"/>
            <p:cNvSpPr/>
            <p:nvPr/>
          </p:nvSpPr>
          <p:spPr>
            <a:xfrm>
              <a:off x="2326944" y="31280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3011066" y="31280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4" name="Straight Connector 53"/>
            <p:cNvCxnSpPr>
              <a:stCxn id="52" idx="6"/>
              <a:endCxn id="53" idx="2"/>
            </p:cNvCxnSpPr>
            <p:nvPr/>
          </p:nvCxnSpPr>
          <p:spPr>
            <a:xfrm>
              <a:off x="2555544" y="3242330"/>
              <a:ext cx="45552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5" name="Straight Connector 54"/>
            <p:cNvCxnSpPr>
              <a:stCxn id="49" idx="2"/>
              <a:endCxn id="38" idx="6"/>
            </p:cNvCxnSpPr>
            <p:nvPr/>
          </p:nvCxnSpPr>
          <p:spPr>
            <a:xfrm rot="10800000">
              <a:off x="1869744" y="278513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6" name="Straight Connector 55"/>
            <p:cNvCxnSpPr>
              <a:stCxn id="52" idx="2"/>
              <a:endCxn id="41" idx="6"/>
            </p:cNvCxnSpPr>
            <p:nvPr/>
          </p:nvCxnSpPr>
          <p:spPr>
            <a:xfrm rot="10800000">
              <a:off x="1869744" y="324233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7" name="Straight Connector 56"/>
            <p:cNvCxnSpPr>
              <a:stCxn id="33" idx="6"/>
              <a:endCxn id="46" idx="2"/>
            </p:cNvCxnSpPr>
            <p:nvPr/>
          </p:nvCxnSpPr>
          <p:spPr>
            <a:xfrm>
              <a:off x="1869744" y="232793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8" name="Straight Connector 57"/>
            <p:cNvCxnSpPr>
              <a:stCxn id="30" idx="6"/>
              <a:endCxn id="43" idx="2"/>
            </p:cNvCxnSpPr>
            <p:nvPr/>
          </p:nvCxnSpPr>
          <p:spPr>
            <a:xfrm>
              <a:off x="1869744" y="187073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9" name="Straight Connector 58"/>
            <p:cNvCxnSpPr>
              <a:stCxn id="33" idx="4"/>
              <a:endCxn id="38" idx="0"/>
            </p:cNvCxnSpPr>
            <p:nvPr/>
          </p:nvCxnSpPr>
          <p:spPr>
            <a:xfrm rot="5400000">
              <a:off x="1641144" y="25565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0" name="Straight Connector 59"/>
            <p:cNvCxnSpPr>
              <a:stCxn id="32" idx="4"/>
              <a:endCxn id="37" idx="0"/>
            </p:cNvCxnSpPr>
            <p:nvPr/>
          </p:nvCxnSpPr>
          <p:spPr>
            <a:xfrm rot="5400000">
              <a:off x="951058" y="25565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1" name="Straight Connector 60"/>
            <p:cNvCxnSpPr>
              <a:stCxn id="38" idx="4"/>
              <a:endCxn id="41" idx="0"/>
            </p:cNvCxnSpPr>
            <p:nvPr/>
          </p:nvCxnSpPr>
          <p:spPr>
            <a:xfrm rot="5400000">
              <a:off x="1641144" y="30137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2" name="Straight Connector 61"/>
            <p:cNvCxnSpPr>
              <a:stCxn id="37" idx="4"/>
              <a:endCxn id="40" idx="0"/>
            </p:cNvCxnSpPr>
            <p:nvPr/>
          </p:nvCxnSpPr>
          <p:spPr>
            <a:xfrm rot="5400000">
              <a:off x="951058" y="30137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3" name="Straight Connector 62"/>
            <p:cNvCxnSpPr>
              <a:stCxn id="43" idx="4"/>
              <a:endCxn id="46" idx="0"/>
            </p:cNvCxnSpPr>
            <p:nvPr/>
          </p:nvCxnSpPr>
          <p:spPr>
            <a:xfrm rot="5400000">
              <a:off x="2326944" y="20993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4" name="Straight Connector 63"/>
            <p:cNvCxnSpPr>
              <a:stCxn id="44" idx="4"/>
              <a:endCxn id="47" idx="0"/>
            </p:cNvCxnSpPr>
            <p:nvPr/>
          </p:nvCxnSpPr>
          <p:spPr>
            <a:xfrm rot="5400000">
              <a:off x="3011066" y="20993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5" name="Straight Connector 64"/>
            <p:cNvCxnSpPr>
              <a:stCxn id="47" idx="4"/>
              <a:endCxn id="50" idx="0"/>
            </p:cNvCxnSpPr>
            <p:nvPr/>
          </p:nvCxnSpPr>
          <p:spPr>
            <a:xfrm rot="5400000">
              <a:off x="3011066" y="25565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6" name="Straight Connector 65"/>
            <p:cNvCxnSpPr>
              <a:stCxn id="46" idx="4"/>
              <a:endCxn id="49" idx="0"/>
            </p:cNvCxnSpPr>
            <p:nvPr/>
          </p:nvCxnSpPr>
          <p:spPr>
            <a:xfrm rot="5400000">
              <a:off x="2326944" y="25565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7" name="Straight Connector 66"/>
            <p:cNvCxnSpPr>
              <a:stCxn id="50" idx="4"/>
              <a:endCxn id="53" idx="0"/>
            </p:cNvCxnSpPr>
            <p:nvPr/>
          </p:nvCxnSpPr>
          <p:spPr>
            <a:xfrm rot="5400000">
              <a:off x="3011066" y="30137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8" name="Straight Connector 67"/>
            <p:cNvCxnSpPr>
              <a:stCxn id="49" idx="4"/>
              <a:endCxn id="52" idx="0"/>
            </p:cNvCxnSpPr>
            <p:nvPr/>
          </p:nvCxnSpPr>
          <p:spPr>
            <a:xfrm rot="5400000">
              <a:off x="2326944" y="30137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69" name="TextBox 68"/>
            <p:cNvSpPr txBox="1"/>
            <p:nvPr/>
          </p:nvSpPr>
          <p:spPr>
            <a:xfrm>
              <a:off x="916095" y="1716278"/>
              <a:ext cx="3186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  <a:r>
                <a:rPr lang="en-US" baseline="-25000" dirty="0" smtClean="0"/>
                <a:t>1</a:t>
              </a:r>
              <a:endParaRPr lang="en-US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920695" y="2173478"/>
              <a:ext cx="3186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  <a:r>
                <a:rPr lang="en-US" baseline="-25000" dirty="0" smtClean="0"/>
                <a:t>2</a:t>
              </a:r>
              <a:endParaRPr lang="en-US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914400" y="2627618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…</a:t>
              </a:r>
            </a:p>
          </p:txBody>
        </p:sp>
        <p:sp>
          <p:nvSpPr>
            <p:cNvPr id="72" name="Oval 71"/>
            <p:cNvSpPr/>
            <p:nvPr/>
          </p:nvSpPr>
          <p:spPr>
            <a:xfrm>
              <a:off x="948706" y="3585531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1638792" y="3585531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4" name="Straight Connector 73"/>
            <p:cNvCxnSpPr>
              <a:stCxn id="72" idx="6"/>
              <a:endCxn id="73" idx="2"/>
            </p:cNvCxnSpPr>
            <p:nvPr/>
          </p:nvCxnSpPr>
          <p:spPr>
            <a:xfrm>
              <a:off x="1177306" y="3699831"/>
              <a:ext cx="46148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75" name="Oval 74"/>
            <p:cNvSpPr/>
            <p:nvPr/>
          </p:nvSpPr>
          <p:spPr>
            <a:xfrm>
              <a:off x="2324592" y="3585531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3008714" y="3585531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7" name="Straight Connector 76"/>
            <p:cNvCxnSpPr>
              <a:stCxn id="75" idx="6"/>
              <a:endCxn id="76" idx="2"/>
            </p:cNvCxnSpPr>
            <p:nvPr/>
          </p:nvCxnSpPr>
          <p:spPr>
            <a:xfrm>
              <a:off x="2553192" y="3699831"/>
              <a:ext cx="45552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8" name="Straight Connector 77"/>
            <p:cNvCxnSpPr>
              <a:stCxn id="75" idx="2"/>
              <a:endCxn id="73" idx="6"/>
            </p:cNvCxnSpPr>
            <p:nvPr/>
          </p:nvCxnSpPr>
          <p:spPr>
            <a:xfrm rot="10800000">
              <a:off x="1867392" y="3699831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9" name="Straight Connector 78"/>
            <p:cNvCxnSpPr>
              <a:stCxn id="41" idx="4"/>
              <a:endCxn id="73" idx="0"/>
            </p:cNvCxnSpPr>
            <p:nvPr/>
          </p:nvCxnSpPr>
          <p:spPr>
            <a:xfrm rot="5400000">
              <a:off x="1639818" y="3469904"/>
              <a:ext cx="228901" cy="2352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0" name="Straight Connector 79"/>
            <p:cNvCxnSpPr>
              <a:stCxn id="40" idx="4"/>
              <a:endCxn id="72" idx="0"/>
            </p:cNvCxnSpPr>
            <p:nvPr/>
          </p:nvCxnSpPr>
          <p:spPr>
            <a:xfrm rot="5400000">
              <a:off x="949732" y="3469904"/>
              <a:ext cx="228901" cy="2352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1" name="Straight Connector 80"/>
            <p:cNvCxnSpPr>
              <a:stCxn id="53" idx="4"/>
              <a:endCxn id="76" idx="0"/>
            </p:cNvCxnSpPr>
            <p:nvPr/>
          </p:nvCxnSpPr>
          <p:spPr>
            <a:xfrm rot="5400000">
              <a:off x="3009740" y="3469904"/>
              <a:ext cx="228901" cy="2352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2" name="Straight Connector 81"/>
            <p:cNvCxnSpPr>
              <a:stCxn id="52" idx="4"/>
              <a:endCxn id="75" idx="0"/>
            </p:cNvCxnSpPr>
            <p:nvPr/>
          </p:nvCxnSpPr>
          <p:spPr>
            <a:xfrm rot="5400000">
              <a:off x="2325618" y="3469904"/>
              <a:ext cx="228901" cy="2352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83" name="TextBox 82"/>
            <p:cNvSpPr txBox="1"/>
            <p:nvPr/>
          </p:nvSpPr>
          <p:spPr>
            <a:xfrm>
              <a:off x="2960646" y="3545078"/>
              <a:ext cx="3186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y</a:t>
              </a:r>
              <a:r>
                <a:rPr lang="en-US" baseline="-25000" dirty="0" err="1" smtClean="0"/>
                <a:t>n</a:t>
              </a:r>
              <a:endParaRPr lang="en-US" dirty="0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4572000"/>
            <a:ext cx="3124200" cy="495300"/>
          </a:xfrm>
          <a:prstGeom prst="rect">
            <a:avLst/>
          </a:prstGeom>
        </p:spPr>
      </p:pic>
      <p:pic>
        <p:nvPicPr>
          <p:cNvPr id="3" name="Picture 2" descr="pic_hog.pd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524000"/>
            <a:ext cx="2743200" cy="2743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51978" y="1220901"/>
            <a:ext cx="652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HOG</a:t>
            </a:r>
            <a:endParaRPr lang="en-US" sz="1600" dirty="0"/>
          </a:p>
        </p:txBody>
      </p:sp>
      <p:sp>
        <p:nvSpPr>
          <p:cNvPr id="15" name="Rectangle 14"/>
          <p:cNvSpPr/>
          <p:nvPr/>
        </p:nvSpPr>
        <p:spPr bwMode="auto">
          <a:xfrm>
            <a:off x="6248400" y="2135301"/>
            <a:ext cx="914400" cy="914400"/>
          </a:xfrm>
          <a:prstGeom prst="rect">
            <a:avLst/>
          </a:prstGeom>
          <a:solidFill>
            <a:schemeClr val="lt1">
              <a:alpha val="9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7" name="Straight Arrow Connector 16"/>
          <p:cNvCxnSpPr>
            <a:stCxn id="15" idx="2"/>
          </p:cNvCxnSpPr>
          <p:nvPr/>
        </p:nvCxnSpPr>
        <p:spPr bwMode="auto">
          <a:xfrm flipH="1">
            <a:off x="5486400" y="3049701"/>
            <a:ext cx="1219200" cy="2208099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5410200"/>
            <a:ext cx="31750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58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 Predictions: Experts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143000"/>
            <a:ext cx="6431589" cy="5257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02015" y="6581001"/>
            <a:ext cx="40190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Image Credit: 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http://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intelligence.org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/files/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PredictingAI.pdf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265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icture 162" descr="2007_004902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47800"/>
            <a:ext cx="27432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K (After </a:t>
            </a:r>
            <a:r>
              <a:rPr lang="en-US" dirty="0" err="1" smtClean="0"/>
              <a:t>Krizhevsky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grpSp>
        <p:nvGrpSpPr>
          <p:cNvPr id="233" name="Group 232"/>
          <p:cNvGrpSpPr/>
          <p:nvPr/>
        </p:nvGrpSpPr>
        <p:grpSpPr>
          <a:xfrm>
            <a:off x="914400" y="1716278"/>
            <a:ext cx="2364913" cy="2105799"/>
            <a:chOff x="914400" y="1716278"/>
            <a:chExt cx="2364913" cy="2105799"/>
          </a:xfrm>
        </p:grpSpPr>
        <p:sp>
          <p:nvSpPr>
            <p:cNvPr id="29" name="Oval 28"/>
            <p:cNvSpPr/>
            <p:nvPr/>
          </p:nvSpPr>
          <p:spPr>
            <a:xfrm>
              <a:off x="951058" y="17564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641144" y="17564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1" name="Straight Connector 30"/>
            <p:cNvCxnSpPr>
              <a:stCxn id="29" idx="6"/>
              <a:endCxn id="30" idx="2"/>
            </p:cNvCxnSpPr>
            <p:nvPr/>
          </p:nvCxnSpPr>
          <p:spPr>
            <a:xfrm>
              <a:off x="1179658" y="1870730"/>
              <a:ext cx="46148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2" name="Oval 31"/>
            <p:cNvSpPr/>
            <p:nvPr/>
          </p:nvSpPr>
          <p:spPr>
            <a:xfrm>
              <a:off x="951058" y="22136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641144" y="22136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4" name="Straight Connector 33"/>
            <p:cNvCxnSpPr>
              <a:stCxn id="32" idx="6"/>
              <a:endCxn id="33" idx="2"/>
            </p:cNvCxnSpPr>
            <p:nvPr/>
          </p:nvCxnSpPr>
          <p:spPr>
            <a:xfrm>
              <a:off x="1179658" y="2327930"/>
              <a:ext cx="46148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" name="Straight Connector 34"/>
            <p:cNvCxnSpPr>
              <a:stCxn id="29" idx="4"/>
              <a:endCxn id="32" idx="0"/>
            </p:cNvCxnSpPr>
            <p:nvPr/>
          </p:nvCxnSpPr>
          <p:spPr>
            <a:xfrm rot="5400000">
              <a:off x="951058" y="20993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6" name="Straight Connector 35"/>
            <p:cNvCxnSpPr>
              <a:stCxn id="30" idx="4"/>
              <a:endCxn id="33" idx="0"/>
            </p:cNvCxnSpPr>
            <p:nvPr/>
          </p:nvCxnSpPr>
          <p:spPr>
            <a:xfrm rot="5400000">
              <a:off x="1641144" y="20993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7" name="Oval 36"/>
            <p:cNvSpPr/>
            <p:nvPr/>
          </p:nvSpPr>
          <p:spPr>
            <a:xfrm>
              <a:off x="951058" y="26708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1641144" y="26708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9" name="Straight Connector 38"/>
            <p:cNvCxnSpPr>
              <a:stCxn id="37" idx="6"/>
              <a:endCxn id="38" idx="2"/>
            </p:cNvCxnSpPr>
            <p:nvPr/>
          </p:nvCxnSpPr>
          <p:spPr>
            <a:xfrm>
              <a:off x="1179658" y="2785130"/>
              <a:ext cx="46148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0" name="Oval 39"/>
            <p:cNvSpPr/>
            <p:nvPr/>
          </p:nvSpPr>
          <p:spPr>
            <a:xfrm>
              <a:off x="951058" y="31280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641144" y="31280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2" name="Straight Connector 41"/>
            <p:cNvCxnSpPr>
              <a:stCxn id="40" idx="6"/>
              <a:endCxn id="41" idx="2"/>
            </p:cNvCxnSpPr>
            <p:nvPr/>
          </p:nvCxnSpPr>
          <p:spPr>
            <a:xfrm>
              <a:off x="1179658" y="3242330"/>
              <a:ext cx="46148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3" name="Oval 42"/>
            <p:cNvSpPr/>
            <p:nvPr/>
          </p:nvSpPr>
          <p:spPr>
            <a:xfrm>
              <a:off x="2326944" y="17564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3011066" y="17564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5" name="Straight Connector 44"/>
            <p:cNvCxnSpPr>
              <a:stCxn id="43" idx="6"/>
              <a:endCxn id="44" idx="2"/>
            </p:cNvCxnSpPr>
            <p:nvPr/>
          </p:nvCxnSpPr>
          <p:spPr>
            <a:xfrm>
              <a:off x="2555544" y="1870730"/>
              <a:ext cx="45552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6" name="Oval 45"/>
            <p:cNvSpPr/>
            <p:nvPr/>
          </p:nvSpPr>
          <p:spPr>
            <a:xfrm>
              <a:off x="2326944" y="22136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3011066" y="22136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8" name="Straight Connector 47"/>
            <p:cNvCxnSpPr>
              <a:stCxn id="46" idx="6"/>
              <a:endCxn id="47" idx="2"/>
            </p:cNvCxnSpPr>
            <p:nvPr/>
          </p:nvCxnSpPr>
          <p:spPr>
            <a:xfrm>
              <a:off x="2555544" y="2327930"/>
              <a:ext cx="45552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9" name="Oval 48"/>
            <p:cNvSpPr/>
            <p:nvPr/>
          </p:nvSpPr>
          <p:spPr>
            <a:xfrm>
              <a:off x="2326944" y="26708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3011066" y="26708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1" name="Straight Connector 50"/>
            <p:cNvCxnSpPr>
              <a:stCxn id="49" idx="6"/>
              <a:endCxn id="50" idx="2"/>
            </p:cNvCxnSpPr>
            <p:nvPr/>
          </p:nvCxnSpPr>
          <p:spPr>
            <a:xfrm>
              <a:off x="2555544" y="2785130"/>
              <a:ext cx="45552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2" name="Oval 51"/>
            <p:cNvSpPr/>
            <p:nvPr/>
          </p:nvSpPr>
          <p:spPr>
            <a:xfrm>
              <a:off x="2326944" y="31280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3011066" y="31280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4" name="Straight Connector 53"/>
            <p:cNvCxnSpPr>
              <a:stCxn id="52" idx="6"/>
              <a:endCxn id="53" idx="2"/>
            </p:cNvCxnSpPr>
            <p:nvPr/>
          </p:nvCxnSpPr>
          <p:spPr>
            <a:xfrm>
              <a:off x="2555544" y="3242330"/>
              <a:ext cx="45552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5" name="Straight Connector 54"/>
            <p:cNvCxnSpPr>
              <a:stCxn id="49" idx="2"/>
              <a:endCxn id="38" idx="6"/>
            </p:cNvCxnSpPr>
            <p:nvPr/>
          </p:nvCxnSpPr>
          <p:spPr>
            <a:xfrm rot="10800000">
              <a:off x="1869744" y="278513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6" name="Straight Connector 55"/>
            <p:cNvCxnSpPr>
              <a:stCxn id="52" idx="2"/>
              <a:endCxn id="41" idx="6"/>
            </p:cNvCxnSpPr>
            <p:nvPr/>
          </p:nvCxnSpPr>
          <p:spPr>
            <a:xfrm rot="10800000">
              <a:off x="1869744" y="324233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7" name="Straight Connector 56"/>
            <p:cNvCxnSpPr>
              <a:stCxn id="33" idx="6"/>
              <a:endCxn id="46" idx="2"/>
            </p:cNvCxnSpPr>
            <p:nvPr/>
          </p:nvCxnSpPr>
          <p:spPr>
            <a:xfrm>
              <a:off x="1869744" y="232793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8" name="Straight Connector 57"/>
            <p:cNvCxnSpPr>
              <a:stCxn id="30" idx="6"/>
              <a:endCxn id="43" idx="2"/>
            </p:cNvCxnSpPr>
            <p:nvPr/>
          </p:nvCxnSpPr>
          <p:spPr>
            <a:xfrm>
              <a:off x="1869744" y="187073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9" name="Straight Connector 58"/>
            <p:cNvCxnSpPr>
              <a:stCxn id="33" idx="4"/>
              <a:endCxn id="38" idx="0"/>
            </p:cNvCxnSpPr>
            <p:nvPr/>
          </p:nvCxnSpPr>
          <p:spPr>
            <a:xfrm rot="5400000">
              <a:off x="1641144" y="25565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0" name="Straight Connector 59"/>
            <p:cNvCxnSpPr>
              <a:stCxn id="32" idx="4"/>
              <a:endCxn id="37" idx="0"/>
            </p:cNvCxnSpPr>
            <p:nvPr/>
          </p:nvCxnSpPr>
          <p:spPr>
            <a:xfrm rot="5400000">
              <a:off x="951058" y="25565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1" name="Straight Connector 60"/>
            <p:cNvCxnSpPr>
              <a:stCxn id="38" idx="4"/>
              <a:endCxn id="41" idx="0"/>
            </p:cNvCxnSpPr>
            <p:nvPr/>
          </p:nvCxnSpPr>
          <p:spPr>
            <a:xfrm rot="5400000">
              <a:off x="1641144" y="30137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2" name="Straight Connector 61"/>
            <p:cNvCxnSpPr>
              <a:stCxn id="37" idx="4"/>
              <a:endCxn id="40" idx="0"/>
            </p:cNvCxnSpPr>
            <p:nvPr/>
          </p:nvCxnSpPr>
          <p:spPr>
            <a:xfrm rot="5400000">
              <a:off x="951058" y="30137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3" name="Straight Connector 62"/>
            <p:cNvCxnSpPr>
              <a:stCxn id="43" idx="4"/>
              <a:endCxn id="46" idx="0"/>
            </p:cNvCxnSpPr>
            <p:nvPr/>
          </p:nvCxnSpPr>
          <p:spPr>
            <a:xfrm rot="5400000">
              <a:off x="2326944" y="20993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4" name="Straight Connector 63"/>
            <p:cNvCxnSpPr>
              <a:stCxn id="44" idx="4"/>
              <a:endCxn id="47" idx="0"/>
            </p:cNvCxnSpPr>
            <p:nvPr/>
          </p:nvCxnSpPr>
          <p:spPr>
            <a:xfrm rot="5400000">
              <a:off x="3011066" y="20993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5" name="Straight Connector 64"/>
            <p:cNvCxnSpPr>
              <a:stCxn id="47" idx="4"/>
              <a:endCxn id="50" idx="0"/>
            </p:cNvCxnSpPr>
            <p:nvPr/>
          </p:nvCxnSpPr>
          <p:spPr>
            <a:xfrm rot="5400000">
              <a:off x="3011066" y="25565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6" name="Straight Connector 65"/>
            <p:cNvCxnSpPr>
              <a:stCxn id="46" idx="4"/>
              <a:endCxn id="49" idx="0"/>
            </p:cNvCxnSpPr>
            <p:nvPr/>
          </p:nvCxnSpPr>
          <p:spPr>
            <a:xfrm rot="5400000">
              <a:off x="2326944" y="25565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7" name="Straight Connector 66"/>
            <p:cNvCxnSpPr>
              <a:stCxn id="50" idx="4"/>
              <a:endCxn id="53" idx="0"/>
            </p:cNvCxnSpPr>
            <p:nvPr/>
          </p:nvCxnSpPr>
          <p:spPr>
            <a:xfrm rot="5400000">
              <a:off x="3011066" y="30137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8" name="Straight Connector 67"/>
            <p:cNvCxnSpPr>
              <a:stCxn id="49" idx="4"/>
              <a:endCxn id="52" idx="0"/>
            </p:cNvCxnSpPr>
            <p:nvPr/>
          </p:nvCxnSpPr>
          <p:spPr>
            <a:xfrm rot="5400000">
              <a:off x="2326944" y="30137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69" name="TextBox 68"/>
            <p:cNvSpPr txBox="1"/>
            <p:nvPr/>
          </p:nvSpPr>
          <p:spPr>
            <a:xfrm>
              <a:off x="916095" y="1716278"/>
              <a:ext cx="3186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  <a:r>
                <a:rPr lang="en-US" baseline="-25000" dirty="0" smtClean="0"/>
                <a:t>1</a:t>
              </a:r>
              <a:endParaRPr lang="en-US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920695" y="2173478"/>
              <a:ext cx="3186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  <a:r>
                <a:rPr lang="en-US" baseline="-25000" dirty="0" smtClean="0"/>
                <a:t>2</a:t>
              </a:r>
              <a:endParaRPr lang="en-US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914400" y="2627618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…</a:t>
              </a:r>
            </a:p>
          </p:txBody>
        </p:sp>
        <p:sp>
          <p:nvSpPr>
            <p:cNvPr id="72" name="Oval 71"/>
            <p:cNvSpPr/>
            <p:nvPr/>
          </p:nvSpPr>
          <p:spPr>
            <a:xfrm>
              <a:off x="948706" y="3585531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1638792" y="3585531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4" name="Straight Connector 73"/>
            <p:cNvCxnSpPr>
              <a:stCxn id="72" idx="6"/>
              <a:endCxn id="73" idx="2"/>
            </p:cNvCxnSpPr>
            <p:nvPr/>
          </p:nvCxnSpPr>
          <p:spPr>
            <a:xfrm>
              <a:off x="1177306" y="3699831"/>
              <a:ext cx="46148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75" name="Oval 74"/>
            <p:cNvSpPr/>
            <p:nvPr/>
          </p:nvSpPr>
          <p:spPr>
            <a:xfrm>
              <a:off x="2324592" y="3585531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3008714" y="3585531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7" name="Straight Connector 76"/>
            <p:cNvCxnSpPr>
              <a:stCxn id="75" idx="6"/>
              <a:endCxn id="76" idx="2"/>
            </p:cNvCxnSpPr>
            <p:nvPr/>
          </p:nvCxnSpPr>
          <p:spPr>
            <a:xfrm>
              <a:off x="2553192" y="3699831"/>
              <a:ext cx="45552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8" name="Straight Connector 77"/>
            <p:cNvCxnSpPr>
              <a:stCxn id="75" idx="2"/>
              <a:endCxn id="73" idx="6"/>
            </p:cNvCxnSpPr>
            <p:nvPr/>
          </p:nvCxnSpPr>
          <p:spPr>
            <a:xfrm rot="10800000">
              <a:off x="1867392" y="3699831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9" name="Straight Connector 78"/>
            <p:cNvCxnSpPr>
              <a:stCxn id="41" idx="4"/>
              <a:endCxn id="73" idx="0"/>
            </p:cNvCxnSpPr>
            <p:nvPr/>
          </p:nvCxnSpPr>
          <p:spPr>
            <a:xfrm rot="5400000">
              <a:off x="1639818" y="3469904"/>
              <a:ext cx="228901" cy="2352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0" name="Straight Connector 79"/>
            <p:cNvCxnSpPr>
              <a:stCxn id="40" idx="4"/>
              <a:endCxn id="72" idx="0"/>
            </p:cNvCxnSpPr>
            <p:nvPr/>
          </p:nvCxnSpPr>
          <p:spPr>
            <a:xfrm rot="5400000">
              <a:off x="949732" y="3469904"/>
              <a:ext cx="228901" cy="2352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1" name="Straight Connector 80"/>
            <p:cNvCxnSpPr>
              <a:stCxn id="53" idx="4"/>
              <a:endCxn id="76" idx="0"/>
            </p:cNvCxnSpPr>
            <p:nvPr/>
          </p:nvCxnSpPr>
          <p:spPr>
            <a:xfrm rot="5400000">
              <a:off x="3009740" y="3469904"/>
              <a:ext cx="228901" cy="2352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2" name="Straight Connector 81"/>
            <p:cNvCxnSpPr>
              <a:stCxn id="52" idx="4"/>
              <a:endCxn id="75" idx="0"/>
            </p:cNvCxnSpPr>
            <p:nvPr/>
          </p:nvCxnSpPr>
          <p:spPr>
            <a:xfrm rot="5400000">
              <a:off x="2325618" y="3469904"/>
              <a:ext cx="228901" cy="2352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83" name="TextBox 82"/>
            <p:cNvSpPr txBox="1"/>
            <p:nvPr/>
          </p:nvSpPr>
          <p:spPr>
            <a:xfrm>
              <a:off x="2960646" y="3545078"/>
              <a:ext cx="3186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y</a:t>
              </a:r>
              <a:r>
                <a:rPr lang="en-US" baseline="-25000" dirty="0" err="1" smtClean="0"/>
                <a:t>n</a:t>
              </a:r>
              <a:endParaRPr lang="en-US" dirty="0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4572000"/>
            <a:ext cx="3124200" cy="495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89638" y="1220901"/>
            <a:ext cx="1176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Deep CNN</a:t>
            </a:r>
            <a:endParaRPr lang="en-US" sz="1600" dirty="0"/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5410200"/>
            <a:ext cx="3175000" cy="469900"/>
          </a:xfrm>
          <a:prstGeom prst="rect">
            <a:avLst/>
          </a:prstGeom>
        </p:spPr>
      </p:pic>
      <p:pic>
        <p:nvPicPr>
          <p:cNvPr id="84" name="Picture 83" descr="2007_0049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396" y="3030341"/>
            <a:ext cx="2279445" cy="1709575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>
              <a:rot lat="2100000" lon="19140765" rev="19980000"/>
            </a:camera>
            <a:lightRig rig="threePt" dir="t"/>
          </a:scene3d>
        </p:spPr>
      </p:pic>
      <p:grpSp>
        <p:nvGrpSpPr>
          <p:cNvPr id="85" name="Group 211"/>
          <p:cNvGrpSpPr/>
          <p:nvPr/>
        </p:nvGrpSpPr>
        <p:grpSpPr>
          <a:xfrm>
            <a:off x="6340135" y="2178462"/>
            <a:ext cx="1429127" cy="1455781"/>
            <a:chOff x="6029862" y="2403177"/>
            <a:chExt cx="2160006" cy="2200300"/>
          </a:xfrm>
          <a:scene3d>
            <a:camera prst="orthographicFront">
              <a:rot lat="2100000" lon="19140000" rev="19980000"/>
            </a:camera>
            <a:lightRig rig="threePt" dir="t"/>
          </a:scene3d>
        </p:grpSpPr>
        <p:sp>
          <p:nvSpPr>
            <p:cNvPr id="86" name="Rectangle 85"/>
            <p:cNvSpPr>
              <a:spLocks noChangeAspect="1"/>
            </p:cNvSpPr>
            <p:nvPr/>
          </p:nvSpPr>
          <p:spPr>
            <a:xfrm>
              <a:off x="6361075" y="2403177"/>
              <a:ext cx="1828793" cy="18288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>
              <a:spLocks noChangeAspect="1"/>
            </p:cNvSpPr>
            <p:nvPr/>
          </p:nvSpPr>
          <p:spPr>
            <a:xfrm>
              <a:off x="6256386" y="2538435"/>
              <a:ext cx="1828802" cy="18288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>
              <a:spLocks noChangeAspect="1"/>
            </p:cNvSpPr>
            <p:nvPr/>
          </p:nvSpPr>
          <p:spPr>
            <a:xfrm>
              <a:off x="6134558" y="2656556"/>
              <a:ext cx="1828802" cy="18288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>
              <a:spLocks noChangeAspect="1"/>
            </p:cNvSpPr>
            <p:nvPr/>
          </p:nvSpPr>
          <p:spPr>
            <a:xfrm>
              <a:off x="6029862" y="2774677"/>
              <a:ext cx="1828800" cy="1828800"/>
            </a:xfrm>
            <a:prstGeom prst="rect">
              <a:avLst/>
            </a:prstGeom>
            <a:blipFill rotWithShape="1">
              <a:blip r:embed="rId6"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Rectangle 89"/>
          <p:cNvSpPr>
            <a:spLocks noChangeAspect="1"/>
          </p:cNvSpPr>
          <p:nvPr/>
        </p:nvSpPr>
        <p:spPr>
          <a:xfrm>
            <a:off x="6265942" y="3731969"/>
            <a:ext cx="302496" cy="302496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1" name="Straight Connector 90"/>
          <p:cNvCxnSpPr>
            <a:stCxn id="90" idx="1"/>
            <a:endCxn id="93" idx="1"/>
          </p:cNvCxnSpPr>
          <p:nvPr/>
        </p:nvCxnSpPr>
        <p:spPr>
          <a:xfrm flipV="1">
            <a:off x="6265942" y="3039773"/>
            <a:ext cx="547821" cy="843444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>
            <a:stCxn id="90" idx="3"/>
            <a:endCxn id="93" idx="3"/>
          </p:cNvCxnSpPr>
          <p:nvPr/>
        </p:nvCxnSpPr>
        <p:spPr>
          <a:xfrm flipV="1">
            <a:off x="6568438" y="3039773"/>
            <a:ext cx="366323" cy="843444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>
            <a:spLocks noChangeAspect="1"/>
          </p:cNvSpPr>
          <p:nvPr/>
        </p:nvSpPr>
        <p:spPr>
          <a:xfrm>
            <a:off x="6813763" y="2979274"/>
            <a:ext cx="120998" cy="12099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>
            <a:spLocks noChangeAspect="1"/>
          </p:cNvSpPr>
          <p:nvPr/>
        </p:nvSpPr>
        <p:spPr>
          <a:xfrm>
            <a:off x="6590724" y="2710178"/>
            <a:ext cx="241997" cy="241997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/>
          <p:cNvGrpSpPr/>
          <p:nvPr/>
        </p:nvGrpSpPr>
        <p:grpSpPr>
          <a:xfrm>
            <a:off x="7035804" y="1676400"/>
            <a:ext cx="812796" cy="816768"/>
            <a:chOff x="4311427" y="4427733"/>
            <a:chExt cx="812796" cy="816768"/>
          </a:xfrm>
          <a:scene3d>
            <a:camera prst="orthographicFront">
              <a:rot lat="2100000" lon="19140000" rev="19980000"/>
            </a:camera>
            <a:lightRig rig="threePt" dir="t"/>
          </a:scene3d>
        </p:grpSpPr>
        <p:sp>
          <p:nvSpPr>
            <p:cNvPr id="96" name="Rectangle 95"/>
            <p:cNvSpPr>
              <a:spLocks noChangeAspect="1"/>
            </p:cNvSpPr>
            <p:nvPr/>
          </p:nvSpPr>
          <p:spPr>
            <a:xfrm>
              <a:off x="4519231" y="4427733"/>
              <a:ext cx="604992" cy="60499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>
              <a:spLocks noChangeAspect="1"/>
            </p:cNvSpPr>
            <p:nvPr/>
          </p:nvSpPr>
          <p:spPr>
            <a:xfrm>
              <a:off x="4449963" y="4505885"/>
              <a:ext cx="604992" cy="60499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>
              <a:spLocks noChangeAspect="1"/>
            </p:cNvSpPr>
            <p:nvPr/>
          </p:nvSpPr>
          <p:spPr>
            <a:xfrm>
              <a:off x="4380695" y="4572697"/>
              <a:ext cx="604992" cy="60499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>
              <a:spLocks noChangeAspect="1"/>
            </p:cNvSpPr>
            <p:nvPr/>
          </p:nvSpPr>
          <p:spPr>
            <a:xfrm>
              <a:off x="4311427" y="4639509"/>
              <a:ext cx="604992" cy="60499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0" name="Straight Connector 99"/>
          <p:cNvCxnSpPr>
            <a:stCxn id="94" idx="1"/>
            <a:endCxn id="102" idx="1"/>
          </p:cNvCxnSpPr>
          <p:nvPr/>
        </p:nvCxnSpPr>
        <p:spPr>
          <a:xfrm flipV="1">
            <a:off x="6590724" y="2215857"/>
            <a:ext cx="708292" cy="61532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stCxn id="94" idx="3"/>
            <a:endCxn id="102" idx="3"/>
          </p:cNvCxnSpPr>
          <p:nvPr/>
        </p:nvCxnSpPr>
        <p:spPr>
          <a:xfrm flipV="1">
            <a:off x="6832721" y="2215857"/>
            <a:ext cx="587293" cy="61532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Rectangle 101"/>
          <p:cNvSpPr>
            <a:spLocks noChangeAspect="1"/>
          </p:cNvSpPr>
          <p:nvPr/>
        </p:nvSpPr>
        <p:spPr>
          <a:xfrm>
            <a:off x="7299016" y="2155358"/>
            <a:ext cx="120998" cy="12099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" name="Group 102"/>
          <p:cNvGrpSpPr/>
          <p:nvPr/>
        </p:nvGrpSpPr>
        <p:grpSpPr>
          <a:xfrm>
            <a:off x="7011021" y="1696593"/>
            <a:ext cx="399211" cy="483994"/>
            <a:chOff x="3118495" y="2007130"/>
            <a:chExt cx="399211" cy="483994"/>
          </a:xfrm>
        </p:grpSpPr>
        <p:sp>
          <p:nvSpPr>
            <p:cNvPr id="104" name="Rectangle 103"/>
            <p:cNvSpPr>
              <a:spLocks noChangeAspect="1"/>
            </p:cNvSpPr>
            <p:nvPr/>
          </p:nvSpPr>
          <p:spPr>
            <a:xfrm>
              <a:off x="3336208" y="2007130"/>
              <a:ext cx="181498" cy="1814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/>
            <p:cNvSpPr>
              <a:spLocks noChangeAspect="1"/>
            </p:cNvSpPr>
            <p:nvPr/>
          </p:nvSpPr>
          <p:spPr>
            <a:xfrm>
              <a:off x="3246555" y="2107962"/>
              <a:ext cx="181498" cy="181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/>
            <p:cNvSpPr>
              <a:spLocks noChangeAspect="1"/>
            </p:cNvSpPr>
            <p:nvPr/>
          </p:nvSpPr>
          <p:spPr>
            <a:xfrm>
              <a:off x="3188631" y="2208794"/>
              <a:ext cx="181498" cy="181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/>
            <p:cNvSpPr>
              <a:spLocks noChangeAspect="1"/>
            </p:cNvSpPr>
            <p:nvPr/>
          </p:nvSpPr>
          <p:spPr>
            <a:xfrm>
              <a:off x="3118495" y="2309626"/>
              <a:ext cx="181498" cy="1814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tx1"/>
              </a:solidFill>
            </a:ln>
            <a:effectLst>
              <a:glow>
                <a:schemeClr val="tx1">
                  <a:alpha val="75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8" name="Straight Connector 107"/>
            <p:cNvCxnSpPr/>
            <p:nvPr/>
          </p:nvCxnSpPr>
          <p:spPr>
            <a:xfrm flipH="1">
              <a:off x="3128433" y="2015598"/>
              <a:ext cx="200926" cy="278868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H="1">
              <a:off x="3285343" y="2022009"/>
              <a:ext cx="219870" cy="28073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H="1">
              <a:off x="3299207" y="2208261"/>
              <a:ext cx="218447" cy="28073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Curved Connector 7"/>
          <p:cNvCxnSpPr>
            <a:stCxn id="107" idx="1"/>
          </p:cNvCxnSpPr>
          <p:nvPr/>
        </p:nvCxnSpPr>
        <p:spPr bwMode="auto">
          <a:xfrm rot="10800000" flipV="1">
            <a:off x="5257801" y="2089838"/>
            <a:ext cx="1753221" cy="3167962"/>
          </a:xfrm>
          <a:prstGeom prst="curvedConnector2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5431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Greedy </a:t>
            </a:r>
            <a:r>
              <a:rPr lang="en-US" dirty="0" err="1"/>
              <a:t>Submodular</a:t>
            </a:r>
            <a:r>
              <a:rPr lang="en-US" dirty="0"/>
              <a:t> Maximization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57" name="Rounded Rectangle 56"/>
          <p:cNvSpPr/>
          <p:nvPr/>
        </p:nvSpPr>
        <p:spPr>
          <a:xfrm>
            <a:off x="1143000" y="2971800"/>
            <a:ext cx="6750558" cy="3849512"/>
          </a:xfrm>
          <a:prstGeom prst="roundRect">
            <a:avLst>
              <a:gd name="adj" fmla="val 829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5"/>
          <p:cNvGrpSpPr/>
          <p:nvPr/>
        </p:nvGrpSpPr>
        <p:grpSpPr>
          <a:xfrm>
            <a:off x="1411314" y="3218872"/>
            <a:ext cx="1186235" cy="1016773"/>
            <a:chOff x="1411314" y="3218872"/>
            <a:chExt cx="1186235" cy="1016773"/>
          </a:xfrm>
        </p:grpSpPr>
        <p:pic>
          <p:nvPicPr>
            <p:cNvPr id="58" name="Picture 57" descr="fig1_sol 1.png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1314" y="3218872"/>
              <a:ext cx="1186235" cy="1016773"/>
            </a:xfrm>
            <a:prstGeom prst="rect">
              <a:avLst/>
            </a:prstGeom>
          </p:spPr>
        </p:pic>
        <p:sp>
          <p:nvSpPr>
            <p:cNvPr id="75" name="Oval 74"/>
            <p:cNvSpPr/>
            <p:nvPr/>
          </p:nvSpPr>
          <p:spPr>
            <a:xfrm>
              <a:off x="1856171" y="358261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Oval 75"/>
          <p:cNvSpPr/>
          <p:nvPr/>
        </p:nvSpPr>
        <p:spPr>
          <a:xfrm>
            <a:off x="4357219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946237" y="331999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5532312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6157857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6743932" y="332584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7332950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357219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4946237" y="388503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532312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157857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743932" y="389088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7332950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112"/>
          <p:cNvGrpSpPr/>
          <p:nvPr/>
        </p:nvGrpSpPr>
        <p:grpSpPr>
          <a:xfrm>
            <a:off x="1411314" y="4470574"/>
            <a:ext cx="6189951" cy="265192"/>
            <a:chOff x="1411314" y="4470574"/>
            <a:chExt cx="6189951" cy="265192"/>
          </a:xfrm>
        </p:grpSpPr>
        <p:sp>
          <p:nvSpPr>
            <p:cNvPr id="104" name="Oval 103"/>
            <p:cNvSpPr/>
            <p:nvPr/>
          </p:nvSpPr>
          <p:spPr>
            <a:xfrm>
              <a:off x="1411314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1997389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2586408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3172483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785265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371340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960359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5546434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6171979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6758054" y="447900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7347072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1411314" y="5035612"/>
            <a:ext cx="6189951" cy="265192"/>
            <a:chOff x="1411314" y="5035612"/>
            <a:chExt cx="6189951" cy="265192"/>
          </a:xfrm>
        </p:grpSpPr>
        <p:sp>
          <p:nvSpPr>
            <p:cNvPr id="123" name="Oval 122"/>
            <p:cNvSpPr/>
            <p:nvPr/>
          </p:nvSpPr>
          <p:spPr>
            <a:xfrm>
              <a:off x="1411314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1997389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2586408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172483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785265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371340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960359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5546434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6171979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6758054" y="504403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7347072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853223" y="3218872"/>
            <a:ext cx="1186235" cy="1016773"/>
            <a:chOff x="2853223" y="3218872"/>
            <a:chExt cx="1186235" cy="1016773"/>
          </a:xfrm>
        </p:grpSpPr>
        <p:pic>
          <p:nvPicPr>
            <p:cNvPr id="154" name="Picture 153" descr="fig1_sol 3.png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3223" y="3218872"/>
              <a:ext cx="1186235" cy="1016773"/>
            </a:xfrm>
            <a:prstGeom prst="rect">
              <a:avLst/>
            </a:prstGeom>
          </p:spPr>
        </p:pic>
        <p:sp>
          <p:nvSpPr>
            <p:cNvPr id="157" name="Oval 156"/>
            <p:cNvSpPr/>
            <p:nvPr/>
          </p:nvSpPr>
          <p:spPr>
            <a:xfrm>
              <a:off x="3299579" y="358261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114"/>
          <p:cNvGrpSpPr/>
          <p:nvPr/>
        </p:nvGrpSpPr>
        <p:grpSpPr>
          <a:xfrm>
            <a:off x="1411314" y="5449954"/>
            <a:ext cx="6189951" cy="1016773"/>
            <a:chOff x="1411314" y="5449954"/>
            <a:chExt cx="6189951" cy="1016773"/>
          </a:xfrm>
        </p:grpSpPr>
        <p:sp>
          <p:nvSpPr>
            <p:cNvPr id="140" name="Oval 139"/>
            <p:cNvSpPr/>
            <p:nvPr/>
          </p:nvSpPr>
          <p:spPr>
            <a:xfrm>
              <a:off x="1411314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1997389" y="563649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2586408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3172483" y="563649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3785265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4371340" y="563649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4960359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1411314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1997389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2586408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3172483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3785265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4371340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4960359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5" name="Picture 154" descr="fig1_sol13.png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5278" y="5449954"/>
              <a:ext cx="1186235" cy="1016773"/>
            </a:xfrm>
            <a:prstGeom prst="rect">
              <a:avLst/>
            </a:prstGeom>
          </p:spPr>
        </p:pic>
        <p:pic>
          <p:nvPicPr>
            <p:cNvPr id="156" name="Picture 155" descr="fig1_sol15.pn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5030" y="5449954"/>
              <a:ext cx="1186235" cy="1016773"/>
            </a:xfrm>
            <a:prstGeom prst="rect">
              <a:avLst/>
            </a:prstGeom>
          </p:spPr>
        </p:pic>
        <p:sp>
          <p:nvSpPr>
            <p:cNvPr id="158" name="Oval 157"/>
            <p:cNvSpPr/>
            <p:nvPr/>
          </p:nvSpPr>
          <p:spPr>
            <a:xfrm>
              <a:off x="5437643" y="584669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6881051" y="584669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5" name="Picture 21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6477000"/>
            <a:ext cx="330200" cy="381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308235" y="2642681"/>
            <a:ext cx="3635365" cy="1548319"/>
            <a:chOff x="1165235" y="2209800"/>
            <a:chExt cx="3635365" cy="1548319"/>
          </a:xfrm>
        </p:grpSpPr>
        <p:grpSp>
          <p:nvGrpSpPr>
            <p:cNvPr id="13" name="Group 12"/>
            <p:cNvGrpSpPr/>
            <p:nvPr/>
          </p:nvGrpSpPr>
          <p:grpSpPr>
            <a:xfrm>
              <a:off x="1165235" y="2819400"/>
              <a:ext cx="3635365" cy="938719"/>
              <a:chOff x="1165235" y="2819400"/>
              <a:chExt cx="3635365" cy="938719"/>
            </a:xfrm>
          </p:grpSpPr>
          <p:sp>
            <p:nvSpPr>
              <p:cNvPr id="221" name="Rounded Rectangle 220"/>
              <p:cNvSpPr/>
              <p:nvPr/>
            </p:nvSpPr>
            <p:spPr bwMode="auto">
              <a:xfrm>
                <a:off x="1219200" y="2819400"/>
                <a:ext cx="3581400" cy="9144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26" name="TextBox 225"/>
              <p:cNvSpPr txBox="1"/>
              <p:nvPr/>
            </p:nvSpPr>
            <p:spPr>
              <a:xfrm>
                <a:off x="1165235" y="2819400"/>
                <a:ext cx="3635092" cy="938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 smtClean="0">
                    <a:solidFill>
                      <a:schemeClr val="bg1"/>
                    </a:solidFill>
                  </a:rPr>
                  <a:t>Exponentially Large Space!</a:t>
                </a:r>
              </a:p>
              <a:p>
                <a:r>
                  <a:rPr lang="en-US" sz="2200" dirty="0" smtClean="0">
                    <a:solidFill>
                      <a:schemeClr val="bg1"/>
                    </a:solidFill>
                  </a:rPr>
                  <a:t>Can’t enumerate</a:t>
                </a:r>
              </a:p>
            </p:txBody>
          </p:sp>
        </p:grpSp>
        <p:cxnSp>
          <p:nvCxnSpPr>
            <p:cNvPr id="218" name="Straight Arrow Connector 217"/>
            <p:cNvCxnSpPr/>
            <p:nvPr/>
          </p:nvCxnSpPr>
          <p:spPr bwMode="auto">
            <a:xfrm rot="10800000">
              <a:off x="1905000" y="2209800"/>
              <a:ext cx="1083292" cy="6096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1" name="Picture 100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90600"/>
            <a:ext cx="952500" cy="304800"/>
          </a:xfrm>
          <a:prstGeom prst="rect">
            <a:avLst/>
          </a:prstGeom>
        </p:spPr>
      </p:pic>
      <p:pic>
        <p:nvPicPr>
          <p:cNvPr id="105" name="Picture 104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00200"/>
            <a:ext cx="2247900" cy="241300"/>
          </a:xfrm>
          <a:prstGeom prst="rect">
            <a:avLst/>
          </a:prstGeom>
        </p:spPr>
      </p:pic>
      <p:grpSp>
        <p:nvGrpSpPr>
          <p:cNvPr id="107" name="Group 106"/>
          <p:cNvGrpSpPr/>
          <p:nvPr/>
        </p:nvGrpSpPr>
        <p:grpSpPr>
          <a:xfrm>
            <a:off x="1650785" y="2166168"/>
            <a:ext cx="4521415" cy="520700"/>
            <a:chOff x="1650785" y="1861368"/>
            <a:chExt cx="4521415" cy="520700"/>
          </a:xfrm>
        </p:grpSpPr>
        <p:pic>
          <p:nvPicPr>
            <p:cNvPr id="108" name="Picture 107" descr="latex-image-1.pdf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492500" y="1917700"/>
              <a:ext cx="546100" cy="292100"/>
            </a:xfrm>
            <a:prstGeom prst="rect">
              <a:avLst/>
            </a:prstGeom>
          </p:spPr>
        </p:pic>
        <p:pic>
          <p:nvPicPr>
            <p:cNvPr id="110" name="Picture 109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0785" y="1861368"/>
              <a:ext cx="1549400" cy="520700"/>
            </a:xfrm>
            <a:prstGeom prst="rect">
              <a:avLst/>
            </a:prstGeom>
          </p:spPr>
        </p:pic>
        <p:pic>
          <p:nvPicPr>
            <p:cNvPr id="113" name="Picture 112" descr="latex-image-1.pd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1883080"/>
              <a:ext cx="1981200" cy="317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68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57" name="Rounded Rectangle 56"/>
          <p:cNvSpPr/>
          <p:nvPr/>
        </p:nvSpPr>
        <p:spPr>
          <a:xfrm>
            <a:off x="1143000" y="2971800"/>
            <a:ext cx="6750558" cy="3849512"/>
          </a:xfrm>
          <a:prstGeom prst="roundRect">
            <a:avLst>
              <a:gd name="adj" fmla="val 829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1420186" y="330940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2045731" y="332040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2631806" y="3317828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220824" y="332040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1420186" y="387443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2045731" y="3885438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2631806" y="388286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220824" y="3885438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Diversity via Groups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4357219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946237" y="331999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5532312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6157857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6743932" y="332584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7332950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357219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4946237" y="388503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532312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157857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743932" y="389088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7332950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112"/>
          <p:cNvGrpSpPr/>
          <p:nvPr/>
        </p:nvGrpSpPr>
        <p:grpSpPr>
          <a:xfrm>
            <a:off x="1411314" y="4470574"/>
            <a:ext cx="6189951" cy="265192"/>
            <a:chOff x="1411314" y="4470574"/>
            <a:chExt cx="6189951" cy="265192"/>
          </a:xfrm>
        </p:grpSpPr>
        <p:sp>
          <p:nvSpPr>
            <p:cNvPr id="104" name="Oval 103"/>
            <p:cNvSpPr/>
            <p:nvPr/>
          </p:nvSpPr>
          <p:spPr>
            <a:xfrm>
              <a:off x="1411314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1997389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2586408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3172483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785265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371340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960359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5546434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6171979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6758054" y="447900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7347072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1411314" y="5035612"/>
            <a:ext cx="6189951" cy="265192"/>
            <a:chOff x="1411314" y="5035612"/>
            <a:chExt cx="6189951" cy="265192"/>
          </a:xfrm>
        </p:grpSpPr>
        <p:sp>
          <p:nvSpPr>
            <p:cNvPr id="123" name="Oval 122"/>
            <p:cNvSpPr/>
            <p:nvPr/>
          </p:nvSpPr>
          <p:spPr>
            <a:xfrm>
              <a:off x="1411314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1997389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2586408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172483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785265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371340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960359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5546434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6171979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6758054" y="504403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7347072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0" name="Oval 139"/>
          <p:cNvSpPr/>
          <p:nvPr/>
        </p:nvSpPr>
        <p:spPr>
          <a:xfrm>
            <a:off x="1411314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1997389" y="563649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2586408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72483" y="563649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85265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4371340" y="563649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4960359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1411314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1997389" y="620153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2586408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172483" y="620153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785265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4371340" y="620153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4960359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213"/>
          <p:cNvGrpSpPr>
            <a:grpSpLocks noChangeAspect="1"/>
          </p:cNvGrpSpPr>
          <p:nvPr/>
        </p:nvGrpSpPr>
        <p:grpSpPr>
          <a:xfrm>
            <a:off x="1981200" y="1080973"/>
            <a:ext cx="1903404" cy="1371600"/>
            <a:chOff x="166343" y="662259"/>
            <a:chExt cx="1819656" cy="1371600"/>
          </a:xfrm>
        </p:grpSpPr>
        <p:sp>
          <p:nvSpPr>
            <p:cNvPr id="161" name="Frame 160"/>
            <p:cNvSpPr>
              <a:spLocks/>
            </p:cNvSpPr>
            <p:nvPr/>
          </p:nvSpPr>
          <p:spPr>
            <a:xfrm>
              <a:off x="166343" y="662259"/>
              <a:ext cx="1819656" cy="1371600"/>
            </a:xfrm>
            <a:prstGeom prst="frame">
              <a:avLst>
                <a:gd name="adj1" fmla="val 75000"/>
              </a:avLst>
            </a:prstGeom>
            <a:solidFill>
              <a:schemeClr val="tx1"/>
            </a:solidFill>
            <a:ln w="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62" name="Picture 161" descr="2007_00490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568" y="683107"/>
              <a:ext cx="1773206" cy="1329905"/>
            </a:xfrm>
            <a:prstGeom prst="rect">
              <a:avLst/>
            </a:prstGeom>
          </p:spPr>
        </p:pic>
      </p:grpSp>
      <p:sp>
        <p:nvSpPr>
          <p:cNvPr id="209" name="Oval 208"/>
          <p:cNvSpPr>
            <a:spLocks noChangeAspect="1"/>
          </p:cNvSpPr>
          <p:nvPr/>
        </p:nvSpPr>
        <p:spPr>
          <a:xfrm>
            <a:off x="1981200" y="2819400"/>
            <a:ext cx="2743200" cy="2743200"/>
          </a:xfrm>
          <a:prstGeom prst="ellipse">
            <a:avLst/>
          </a:prstGeom>
          <a:solidFill>
            <a:srgbClr val="C08080">
              <a:alpha val="70000"/>
            </a:srgbClr>
          </a:solidFill>
          <a:ln>
            <a:solidFill>
              <a:srgbClr val="C08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>
            <a:spLocks noChangeAspect="1"/>
          </p:cNvSpPr>
          <p:nvPr/>
        </p:nvSpPr>
        <p:spPr>
          <a:xfrm>
            <a:off x="4081494" y="2819400"/>
            <a:ext cx="2743200" cy="2743200"/>
          </a:xfrm>
          <a:prstGeom prst="ellipse">
            <a:avLst/>
          </a:prstGeom>
          <a:solidFill>
            <a:srgbClr val="400080">
              <a:alpha val="70000"/>
            </a:srgbClr>
          </a:solidFill>
          <a:ln>
            <a:solidFill>
              <a:srgbClr val="400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2" name="Picture 2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8026" y="2819400"/>
            <a:ext cx="889000" cy="469900"/>
          </a:xfrm>
          <a:prstGeom prst="rect">
            <a:avLst/>
          </a:prstGeom>
        </p:spPr>
      </p:pic>
      <p:pic>
        <p:nvPicPr>
          <p:cNvPr id="213" name="Picture 2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2815" y="2822162"/>
            <a:ext cx="1447800" cy="457200"/>
          </a:xfrm>
          <a:prstGeom prst="rect">
            <a:avLst/>
          </a:prstGeom>
        </p:spPr>
      </p:pic>
      <p:grpSp>
        <p:nvGrpSpPr>
          <p:cNvPr id="215" name="Group 214"/>
          <p:cNvGrpSpPr/>
          <p:nvPr/>
        </p:nvGrpSpPr>
        <p:grpSpPr>
          <a:xfrm>
            <a:off x="2423570" y="3482351"/>
            <a:ext cx="859536" cy="731520"/>
            <a:chOff x="2074736" y="2016152"/>
            <a:chExt cx="859536" cy="731520"/>
          </a:xfrm>
        </p:grpSpPr>
        <p:pic>
          <p:nvPicPr>
            <p:cNvPr id="216" name="Picture 215" descr="2007_004902_S0001.pn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736" y="2016152"/>
              <a:ext cx="859536" cy="731520"/>
            </a:xfrm>
            <a:prstGeom prst="rect">
              <a:avLst/>
            </a:prstGeom>
          </p:spPr>
        </p:pic>
        <p:sp>
          <p:nvSpPr>
            <p:cNvPr id="217" name="TextBox 216"/>
            <p:cNvSpPr txBox="1"/>
            <p:nvPr/>
          </p:nvSpPr>
          <p:spPr>
            <a:xfrm>
              <a:off x="2492717" y="2350972"/>
              <a:ext cx="43326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person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5" name="Group 224"/>
          <p:cNvGrpSpPr/>
          <p:nvPr/>
        </p:nvGrpSpPr>
        <p:grpSpPr>
          <a:xfrm>
            <a:off x="4012996" y="3344965"/>
            <a:ext cx="859536" cy="731520"/>
            <a:chOff x="3664162" y="1878766"/>
            <a:chExt cx="859536" cy="731520"/>
          </a:xfrm>
        </p:grpSpPr>
        <p:pic>
          <p:nvPicPr>
            <p:cNvPr id="226" name="Picture 225" descr="2007_004902_S0013.png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4162" y="1878766"/>
              <a:ext cx="859536" cy="731520"/>
            </a:xfrm>
            <a:prstGeom prst="rect">
              <a:avLst/>
            </a:prstGeom>
          </p:spPr>
        </p:pic>
        <p:sp>
          <p:nvSpPr>
            <p:cNvPr id="227" name="TextBox 226"/>
            <p:cNvSpPr txBox="1"/>
            <p:nvPr/>
          </p:nvSpPr>
          <p:spPr>
            <a:xfrm>
              <a:off x="4090436" y="2230608"/>
              <a:ext cx="43326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person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28" name="TextBox 227"/>
            <p:cNvSpPr txBox="1"/>
            <p:nvPr/>
          </p:nvSpPr>
          <p:spPr>
            <a:xfrm>
              <a:off x="3703654" y="2230608"/>
              <a:ext cx="23443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dog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9" name="Group 228"/>
          <p:cNvGrpSpPr/>
          <p:nvPr/>
        </p:nvGrpSpPr>
        <p:grpSpPr>
          <a:xfrm>
            <a:off x="5378848" y="3561699"/>
            <a:ext cx="859536" cy="731520"/>
            <a:chOff x="5030014" y="2095500"/>
            <a:chExt cx="859536" cy="731520"/>
          </a:xfrm>
        </p:grpSpPr>
        <p:pic>
          <p:nvPicPr>
            <p:cNvPr id="230" name="Picture 229" descr="2007_004902_S0023.png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0014" y="2095500"/>
              <a:ext cx="859536" cy="731520"/>
            </a:xfrm>
            <a:prstGeom prst="rect">
              <a:avLst/>
            </a:prstGeom>
          </p:spPr>
        </p:pic>
        <p:sp>
          <p:nvSpPr>
            <p:cNvPr id="231" name="TextBox 230"/>
            <p:cNvSpPr txBox="1"/>
            <p:nvPr/>
          </p:nvSpPr>
          <p:spPr>
            <a:xfrm>
              <a:off x="5317939" y="2383008"/>
              <a:ext cx="23443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dog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6" name="Oval 235"/>
          <p:cNvSpPr/>
          <p:nvPr/>
        </p:nvSpPr>
        <p:spPr>
          <a:xfrm>
            <a:off x="5535864" y="564281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6161409" y="565380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6747484" y="565123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7336502" y="565380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5535864" y="6207848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6161409" y="621884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6747484" y="6216275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7336502" y="621884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>
            <a:spLocks noChangeAspect="1"/>
          </p:cNvSpPr>
          <p:nvPr/>
        </p:nvSpPr>
        <p:spPr>
          <a:xfrm>
            <a:off x="2923573" y="4230512"/>
            <a:ext cx="2743200" cy="2743200"/>
          </a:xfrm>
          <a:prstGeom prst="ellipse">
            <a:avLst/>
          </a:prstGeom>
          <a:solidFill>
            <a:srgbClr val="800080">
              <a:alpha val="70000"/>
            </a:srgbClr>
          </a:solidFill>
          <a:ln>
            <a:solidFill>
              <a:srgbClr val="800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8" name="Group 217"/>
          <p:cNvGrpSpPr/>
          <p:nvPr/>
        </p:nvGrpSpPr>
        <p:grpSpPr>
          <a:xfrm>
            <a:off x="3192952" y="4831080"/>
            <a:ext cx="859536" cy="731520"/>
            <a:chOff x="2844118" y="3364881"/>
            <a:chExt cx="859536" cy="731520"/>
          </a:xfrm>
        </p:grpSpPr>
        <p:pic>
          <p:nvPicPr>
            <p:cNvPr id="219" name="Picture 218" descr="2007_004902_S0015.png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4118" y="3364881"/>
              <a:ext cx="859536" cy="731520"/>
            </a:xfrm>
            <a:prstGeom prst="rect">
              <a:avLst/>
            </a:prstGeom>
          </p:spPr>
        </p:pic>
        <p:sp>
          <p:nvSpPr>
            <p:cNvPr id="220" name="TextBox 219"/>
            <p:cNvSpPr txBox="1"/>
            <p:nvPr/>
          </p:nvSpPr>
          <p:spPr>
            <a:xfrm>
              <a:off x="3270392" y="3681947"/>
              <a:ext cx="43326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person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21" name="TextBox 220"/>
            <p:cNvSpPr txBox="1"/>
            <p:nvPr/>
          </p:nvSpPr>
          <p:spPr>
            <a:xfrm>
              <a:off x="2856330" y="3742014"/>
              <a:ext cx="35907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horse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2" name="Group 221"/>
          <p:cNvGrpSpPr/>
          <p:nvPr/>
        </p:nvGrpSpPr>
        <p:grpSpPr>
          <a:xfrm>
            <a:off x="3915845" y="5880714"/>
            <a:ext cx="859536" cy="731520"/>
            <a:chOff x="3567011" y="4414515"/>
            <a:chExt cx="859536" cy="731520"/>
          </a:xfrm>
        </p:grpSpPr>
        <p:pic>
          <p:nvPicPr>
            <p:cNvPr id="223" name="Picture 222" descr="2007_004902_S0024.png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7011" y="4414515"/>
              <a:ext cx="859536" cy="731520"/>
            </a:xfrm>
            <a:prstGeom prst="rect">
              <a:avLst/>
            </a:prstGeom>
          </p:spPr>
        </p:pic>
        <p:sp>
          <p:nvSpPr>
            <p:cNvPr id="224" name="TextBox 223"/>
            <p:cNvSpPr txBox="1"/>
            <p:nvPr/>
          </p:nvSpPr>
          <p:spPr>
            <a:xfrm>
              <a:off x="3861586" y="4760727"/>
              <a:ext cx="35907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horse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2" name="Group 231"/>
          <p:cNvGrpSpPr/>
          <p:nvPr/>
        </p:nvGrpSpPr>
        <p:grpSpPr>
          <a:xfrm>
            <a:off x="4775381" y="4831080"/>
            <a:ext cx="859536" cy="731520"/>
            <a:chOff x="4426547" y="3364881"/>
            <a:chExt cx="859536" cy="731520"/>
          </a:xfrm>
        </p:grpSpPr>
        <p:pic>
          <p:nvPicPr>
            <p:cNvPr id="233" name="Picture 232" descr="2007_004902_S0028.png"/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6547" y="3364881"/>
              <a:ext cx="859536" cy="731520"/>
            </a:xfrm>
            <a:prstGeom prst="rect">
              <a:avLst/>
            </a:prstGeom>
          </p:spPr>
        </p:pic>
        <p:sp>
          <p:nvSpPr>
            <p:cNvPr id="234" name="TextBox 233"/>
            <p:cNvSpPr txBox="1"/>
            <p:nvPr/>
          </p:nvSpPr>
          <p:spPr>
            <a:xfrm>
              <a:off x="4432814" y="3681947"/>
              <a:ext cx="35907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horse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35" name="TextBox 234"/>
            <p:cNvSpPr txBox="1"/>
            <p:nvPr/>
          </p:nvSpPr>
          <p:spPr>
            <a:xfrm>
              <a:off x="5030014" y="3681947"/>
              <a:ext cx="23443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dog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3" name="Picture 252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6477000"/>
            <a:ext cx="330200" cy="381000"/>
          </a:xfrm>
          <a:prstGeom prst="rect">
            <a:avLst/>
          </a:prstGeom>
        </p:spPr>
      </p:pic>
      <p:pic>
        <p:nvPicPr>
          <p:cNvPr id="254" name="Picture 25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8600" y="6451600"/>
            <a:ext cx="12446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34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57" name="Rounded Rectangle 56"/>
          <p:cNvSpPr/>
          <p:nvPr/>
        </p:nvSpPr>
        <p:spPr>
          <a:xfrm>
            <a:off x="1143000" y="2971800"/>
            <a:ext cx="6750558" cy="3849512"/>
          </a:xfrm>
          <a:prstGeom prst="roundRect">
            <a:avLst>
              <a:gd name="adj" fmla="val 829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1420186" y="330940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2045731" y="332040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2631806" y="3317828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220824" y="332040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1420186" y="387443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2045731" y="3885438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2631806" y="388286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220824" y="3885438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Diversity = Coverage of Groups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4357219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946237" y="331999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5532312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6157857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6743932" y="332584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7332950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357219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4946237" y="388503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532312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157857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743932" y="389088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7332950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112"/>
          <p:cNvGrpSpPr/>
          <p:nvPr/>
        </p:nvGrpSpPr>
        <p:grpSpPr>
          <a:xfrm>
            <a:off x="1411314" y="4470574"/>
            <a:ext cx="6189951" cy="265192"/>
            <a:chOff x="1411314" y="4470574"/>
            <a:chExt cx="6189951" cy="265192"/>
          </a:xfrm>
        </p:grpSpPr>
        <p:sp>
          <p:nvSpPr>
            <p:cNvPr id="104" name="Oval 103"/>
            <p:cNvSpPr/>
            <p:nvPr/>
          </p:nvSpPr>
          <p:spPr>
            <a:xfrm>
              <a:off x="1411314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1997389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2586408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3172483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785265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371340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960359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5546434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6171979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6758054" y="447900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7347072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1411314" y="5035612"/>
            <a:ext cx="6189951" cy="265192"/>
            <a:chOff x="1411314" y="5035612"/>
            <a:chExt cx="6189951" cy="265192"/>
          </a:xfrm>
        </p:grpSpPr>
        <p:sp>
          <p:nvSpPr>
            <p:cNvPr id="123" name="Oval 122"/>
            <p:cNvSpPr/>
            <p:nvPr/>
          </p:nvSpPr>
          <p:spPr>
            <a:xfrm>
              <a:off x="1411314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1997389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2586408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172483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785265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371340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960359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5546434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6171979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6758054" y="504403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7347072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0" name="Oval 139"/>
          <p:cNvSpPr/>
          <p:nvPr/>
        </p:nvSpPr>
        <p:spPr>
          <a:xfrm>
            <a:off x="1411314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1997389" y="563649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2586408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72483" y="563649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85265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4371340" y="563649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4960359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1411314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1997389" y="620153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2586408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172483" y="620153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785265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4371340" y="620153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4960359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>
            <a:spLocks noChangeAspect="1"/>
          </p:cNvSpPr>
          <p:nvPr/>
        </p:nvSpPr>
        <p:spPr>
          <a:xfrm>
            <a:off x="1981200" y="2819400"/>
            <a:ext cx="2743200" cy="2743200"/>
          </a:xfrm>
          <a:prstGeom prst="ellipse">
            <a:avLst/>
          </a:prstGeom>
          <a:solidFill>
            <a:srgbClr val="C08080">
              <a:alpha val="70000"/>
            </a:srgbClr>
          </a:solidFill>
          <a:ln>
            <a:solidFill>
              <a:srgbClr val="C08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>
            <a:spLocks noChangeAspect="1"/>
          </p:cNvSpPr>
          <p:nvPr/>
        </p:nvSpPr>
        <p:spPr>
          <a:xfrm>
            <a:off x="4081494" y="2819400"/>
            <a:ext cx="2743200" cy="2743200"/>
          </a:xfrm>
          <a:prstGeom prst="ellipse">
            <a:avLst/>
          </a:prstGeom>
          <a:solidFill>
            <a:srgbClr val="400080">
              <a:alpha val="70000"/>
            </a:srgbClr>
          </a:solidFill>
          <a:ln>
            <a:solidFill>
              <a:srgbClr val="400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2" name="Picture 2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026" y="2819400"/>
            <a:ext cx="889000" cy="469900"/>
          </a:xfrm>
          <a:prstGeom prst="rect">
            <a:avLst/>
          </a:prstGeom>
        </p:spPr>
      </p:pic>
      <p:pic>
        <p:nvPicPr>
          <p:cNvPr id="213" name="Picture 2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2815" y="2822162"/>
            <a:ext cx="1447800" cy="457200"/>
          </a:xfrm>
          <a:prstGeom prst="rect">
            <a:avLst/>
          </a:prstGeom>
        </p:spPr>
      </p:pic>
      <p:pic>
        <p:nvPicPr>
          <p:cNvPr id="214" name="Picture 2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8600" y="6451600"/>
            <a:ext cx="1244600" cy="406400"/>
          </a:xfrm>
          <a:prstGeom prst="rect">
            <a:avLst/>
          </a:prstGeom>
        </p:spPr>
      </p:pic>
      <p:grpSp>
        <p:nvGrpSpPr>
          <p:cNvPr id="215" name="Group 214"/>
          <p:cNvGrpSpPr/>
          <p:nvPr/>
        </p:nvGrpSpPr>
        <p:grpSpPr>
          <a:xfrm>
            <a:off x="2423570" y="3482351"/>
            <a:ext cx="859536" cy="731520"/>
            <a:chOff x="2074736" y="2016152"/>
            <a:chExt cx="859536" cy="731520"/>
          </a:xfrm>
        </p:grpSpPr>
        <p:pic>
          <p:nvPicPr>
            <p:cNvPr id="216" name="Picture 215" descr="2007_004902_S0001.pn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736" y="2016152"/>
              <a:ext cx="859536" cy="731520"/>
            </a:xfrm>
            <a:prstGeom prst="rect">
              <a:avLst/>
            </a:prstGeom>
          </p:spPr>
        </p:pic>
        <p:sp>
          <p:nvSpPr>
            <p:cNvPr id="217" name="TextBox 216"/>
            <p:cNvSpPr txBox="1"/>
            <p:nvPr/>
          </p:nvSpPr>
          <p:spPr>
            <a:xfrm>
              <a:off x="2492717" y="2350972"/>
              <a:ext cx="43326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person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5" name="Group 224"/>
          <p:cNvGrpSpPr/>
          <p:nvPr/>
        </p:nvGrpSpPr>
        <p:grpSpPr>
          <a:xfrm>
            <a:off x="4012996" y="3344965"/>
            <a:ext cx="859536" cy="731520"/>
            <a:chOff x="3664162" y="1878766"/>
            <a:chExt cx="859536" cy="731520"/>
          </a:xfrm>
        </p:grpSpPr>
        <p:pic>
          <p:nvPicPr>
            <p:cNvPr id="226" name="Picture 225" descr="2007_004902_S0013.png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4162" y="1878766"/>
              <a:ext cx="859536" cy="731520"/>
            </a:xfrm>
            <a:prstGeom prst="rect">
              <a:avLst/>
            </a:prstGeom>
          </p:spPr>
        </p:pic>
        <p:sp>
          <p:nvSpPr>
            <p:cNvPr id="227" name="TextBox 226"/>
            <p:cNvSpPr txBox="1"/>
            <p:nvPr/>
          </p:nvSpPr>
          <p:spPr>
            <a:xfrm>
              <a:off x="4090436" y="2230608"/>
              <a:ext cx="43326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person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28" name="TextBox 227"/>
            <p:cNvSpPr txBox="1"/>
            <p:nvPr/>
          </p:nvSpPr>
          <p:spPr>
            <a:xfrm>
              <a:off x="3703654" y="2230608"/>
              <a:ext cx="23443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dog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9" name="Group 228"/>
          <p:cNvGrpSpPr/>
          <p:nvPr/>
        </p:nvGrpSpPr>
        <p:grpSpPr>
          <a:xfrm>
            <a:off x="5378848" y="3561699"/>
            <a:ext cx="859536" cy="731520"/>
            <a:chOff x="5030014" y="2095500"/>
            <a:chExt cx="859536" cy="731520"/>
          </a:xfrm>
        </p:grpSpPr>
        <p:pic>
          <p:nvPicPr>
            <p:cNvPr id="230" name="Picture 229" descr="2007_004902_S0023.png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0014" y="2095500"/>
              <a:ext cx="859536" cy="731520"/>
            </a:xfrm>
            <a:prstGeom prst="rect">
              <a:avLst/>
            </a:prstGeom>
          </p:spPr>
        </p:pic>
        <p:sp>
          <p:nvSpPr>
            <p:cNvPr id="231" name="TextBox 230"/>
            <p:cNvSpPr txBox="1"/>
            <p:nvPr/>
          </p:nvSpPr>
          <p:spPr>
            <a:xfrm>
              <a:off x="5317939" y="2383008"/>
              <a:ext cx="23443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dog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6" name="Oval 235"/>
          <p:cNvSpPr/>
          <p:nvPr/>
        </p:nvSpPr>
        <p:spPr>
          <a:xfrm>
            <a:off x="5535864" y="564281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6161409" y="565380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6747484" y="565123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7336502" y="565380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5535864" y="6207848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6161409" y="621884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6747484" y="6216275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7336502" y="621884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>
            <a:spLocks noChangeAspect="1"/>
          </p:cNvSpPr>
          <p:nvPr/>
        </p:nvSpPr>
        <p:spPr>
          <a:xfrm>
            <a:off x="2923573" y="4230512"/>
            <a:ext cx="2743200" cy="2743200"/>
          </a:xfrm>
          <a:prstGeom prst="ellipse">
            <a:avLst/>
          </a:prstGeom>
          <a:solidFill>
            <a:srgbClr val="800080">
              <a:alpha val="70000"/>
            </a:srgbClr>
          </a:solidFill>
          <a:ln>
            <a:solidFill>
              <a:srgbClr val="800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8" name="Group 217"/>
          <p:cNvGrpSpPr/>
          <p:nvPr/>
        </p:nvGrpSpPr>
        <p:grpSpPr>
          <a:xfrm>
            <a:off x="3192952" y="4831080"/>
            <a:ext cx="859536" cy="731520"/>
            <a:chOff x="2844118" y="3364881"/>
            <a:chExt cx="859536" cy="731520"/>
          </a:xfrm>
        </p:grpSpPr>
        <p:pic>
          <p:nvPicPr>
            <p:cNvPr id="219" name="Picture 218" descr="2007_004902_S0015.png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4118" y="3364881"/>
              <a:ext cx="859536" cy="731520"/>
            </a:xfrm>
            <a:prstGeom prst="rect">
              <a:avLst/>
            </a:prstGeom>
          </p:spPr>
        </p:pic>
        <p:sp>
          <p:nvSpPr>
            <p:cNvPr id="220" name="TextBox 219"/>
            <p:cNvSpPr txBox="1"/>
            <p:nvPr/>
          </p:nvSpPr>
          <p:spPr>
            <a:xfrm>
              <a:off x="3270392" y="3681947"/>
              <a:ext cx="43326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person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21" name="TextBox 220"/>
            <p:cNvSpPr txBox="1"/>
            <p:nvPr/>
          </p:nvSpPr>
          <p:spPr>
            <a:xfrm>
              <a:off x="2856330" y="3742014"/>
              <a:ext cx="35907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horse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2" name="Group 221"/>
          <p:cNvGrpSpPr/>
          <p:nvPr/>
        </p:nvGrpSpPr>
        <p:grpSpPr>
          <a:xfrm>
            <a:off x="3915845" y="5880714"/>
            <a:ext cx="859536" cy="731520"/>
            <a:chOff x="3567011" y="4414515"/>
            <a:chExt cx="859536" cy="731520"/>
          </a:xfrm>
        </p:grpSpPr>
        <p:pic>
          <p:nvPicPr>
            <p:cNvPr id="223" name="Picture 222" descr="2007_004902_S0024.png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7011" y="4414515"/>
              <a:ext cx="859536" cy="731520"/>
            </a:xfrm>
            <a:prstGeom prst="rect">
              <a:avLst/>
            </a:prstGeom>
          </p:spPr>
        </p:pic>
        <p:sp>
          <p:nvSpPr>
            <p:cNvPr id="224" name="TextBox 223"/>
            <p:cNvSpPr txBox="1"/>
            <p:nvPr/>
          </p:nvSpPr>
          <p:spPr>
            <a:xfrm>
              <a:off x="3861586" y="4760727"/>
              <a:ext cx="35907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horse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2" name="Group 231"/>
          <p:cNvGrpSpPr/>
          <p:nvPr/>
        </p:nvGrpSpPr>
        <p:grpSpPr>
          <a:xfrm>
            <a:off x="4775381" y="4831080"/>
            <a:ext cx="859536" cy="731520"/>
            <a:chOff x="4426547" y="3364881"/>
            <a:chExt cx="859536" cy="731520"/>
          </a:xfrm>
        </p:grpSpPr>
        <p:pic>
          <p:nvPicPr>
            <p:cNvPr id="233" name="Picture 232" descr="2007_004902_S0028.png"/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6547" y="3364881"/>
              <a:ext cx="859536" cy="731520"/>
            </a:xfrm>
            <a:prstGeom prst="rect">
              <a:avLst/>
            </a:prstGeom>
          </p:spPr>
        </p:pic>
        <p:sp>
          <p:nvSpPr>
            <p:cNvPr id="234" name="TextBox 233"/>
            <p:cNvSpPr txBox="1"/>
            <p:nvPr/>
          </p:nvSpPr>
          <p:spPr>
            <a:xfrm>
              <a:off x="4432814" y="3681947"/>
              <a:ext cx="35907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horse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35" name="TextBox 234"/>
            <p:cNvSpPr txBox="1"/>
            <p:nvPr/>
          </p:nvSpPr>
          <p:spPr>
            <a:xfrm>
              <a:off x="5030014" y="3681947"/>
              <a:ext cx="23443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dog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840" y="1337580"/>
            <a:ext cx="5372100" cy="990600"/>
          </a:xfrm>
          <a:prstGeom prst="rect">
            <a:avLst/>
          </a:prstGeom>
        </p:spPr>
      </p:pic>
      <p:pic>
        <p:nvPicPr>
          <p:cNvPr id="155" name="Picture 154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6477000"/>
            <a:ext cx="3302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2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57" name="Rounded Rectangle 56"/>
          <p:cNvSpPr/>
          <p:nvPr/>
        </p:nvSpPr>
        <p:spPr>
          <a:xfrm>
            <a:off x="1143000" y="2971800"/>
            <a:ext cx="6750558" cy="3849512"/>
          </a:xfrm>
          <a:prstGeom prst="roundRect">
            <a:avLst>
              <a:gd name="adj" fmla="val 829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1420186" y="330940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2045731" y="332040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2631806" y="3317828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220824" y="332040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1420186" y="387443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2045731" y="3885438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2631806" y="388286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220824" y="3885438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 smtClean="0"/>
              <a:t>Diversity = (Soft) Coverage of Groups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4357219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946237" y="331999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5532312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6157857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6743932" y="332584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7332950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357219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4946237" y="388503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532312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157857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743932" y="389088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7332950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112"/>
          <p:cNvGrpSpPr/>
          <p:nvPr/>
        </p:nvGrpSpPr>
        <p:grpSpPr>
          <a:xfrm>
            <a:off x="1411314" y="4470574"/>
            <a:ext cx="6189951" cy="265192"/>
            <a:chOff x="1411314" y="4470574"/>
            <a:chExt cx="6189951" cy="265192"/>
          </a:xfrm>
        </p:grpSpPr>
        <p:sp>
          <p:nvSpPr>
            <p:cNvPr id="104" name="Oval 103"/>
            <p:cNvSpPr/>
            <p:nvPr/>
          </p:nvSpPr>
          <p:spPr>
            <a:xfrm>
              <a:off x="1411314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1997389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2586408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3172483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785265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371340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960359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5546434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6171979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6758054" y="447900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7347072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1411314" y="5035612"/>
            <a:ext cx="6189951" cy="265192"/>
            <a:chOff x="1411314" y="5035612"/>
            <a:chExt cx="6189951" cy="265192"/>
          </a:xfrm>
        </p:grpSpPr>
        <p:sp>
          <p:nvSpPr>
            <p:cNvPr id="123" name="Oval 122"/>
            <p:cNvSpPr/>
            <p:nvPr/>
          </p:nvSpPr>
          <p:spPr>
            <a:xfrm>
              <a:off x="1411314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1997389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2586408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172483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785265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371340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960359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5546434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6171979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6758054" y="504403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7347072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0" name="Oval 139"/>
          <p:cNvSpPr/>
          <p:nvPr/>
        </p:nvSpPr>
        <p:spPr>
          <a:xfrm>
            <a:off x="1411314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1997389" y="563649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2586408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72483" y="563649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85265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4371340" y="563649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4960359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1411314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1997389" y="620153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2586408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172483" y="620153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785265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4371340" y="620153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4960359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>
            <a:spLocks noChangeAspect="1"/>
          </p:cNvSpPr>
          <p:nvPr/>
        </p:nvSpPr>
        <p:spPr>
          <a:xfrm>
            <a:off x="1981200" y="2819400"/>
            <a:ext cx="2743200" cy="2743200"/>
          </a:xfrm>
          <a:prstGeom prst="ellipse">
            <a:avLst/>
          </a:prstGeom>
          <a:solidFill>
            <a:srgbClr val="C08080">
              <a:alpha val="70000"/>
            </a:srgbClr>
          </a:solidFill>
          <a:ln>
            <a:solidFill>
              <a:srgbClr val="C08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>
            <a:spLocks noChangeAspect="1"/>
          </p:cNvSpPr>
          <p:nvPr/>
        </p:nvSpPr>
        <p:spPr>
          <a:xfrm>
            <a:off x="4081494" y="2819400"/>
            <a:ext cx="2743200" cy="2743200"/>
          </a:xfrm>
          <a:prstGeom prst="ellipse">
            <a:avLst/>
          </a:prstGeom>
          <a:solidFill>
            <a:srgbClr val="400080">
              <a:alpha val="70000"/>
            </a:srgbClr>
          </a:solidFill>
          <a:ln>
            <a:solidFill>
              <a:srgbClr val="400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2" name="Picture 2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026" y="2819400"/>
            <a:ext cx="889000" cy="469900"/>
          </a:xfrm>
          <a:prstGeom prst="rect">
            <a:avLst/>
          </a:prstGeom>
        </p:spPr>
      </p:pic>
      <p:pic>
        <p:nvPicPr>
          <p:cNvPr id="213" name="Picture 2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2815" y="2822162"/>
            <a:ext cx="1447800" cy="457200"/>
          </a:xfrm>
          <a:prstGeom prst="rect">
            <a:avLst/>
          </a:prstGeom>
        </p:spPr>
      </p:pic>
      <p:pic>
        <p:nvPicPr>
          <p:cNvPr id="214" name="Picture 2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8600" y="6451600"/>
            <a:ext cx="1244600" cy="406400"/>
          </a:xfrm>
          <a:prstGeom prst="rect">
            <a:avLst/>
          </a:prstGeom>
        </p:spPr>
      </p:pic>
      <p:grpSp>
        <p:nvGrpSpPr>
          <p:cNvPr id="215" name="Group 214"/>
          <p:cNvGrpSpPr/>
          <p:nvPr/>
        </p:nvGrpSpPr>
        <p:grpSpPr>
          <a:xfrm>
            <a:off x="2423570" y="3482351"/>
            <a:ext cx="859536" cy="731520"/>
            <a:chOff x="2074736" y="2016152"/>
            <a:chExt cx="859536" cy="731520"/>
          </a:xfrm>
        </p:grpSpPr>
        <p:pic>
          <p:nvPicPr>
            <p:cNvPr id="216" name="Picture 215" descr="2007_004902_S0001.pn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736" y="2016152"/>
              <a:ext cx="859536" cy="731520"/>
            </a:xfrm>
            <a:prstGeom prst="rect">
              <a:avLst/>
            </a:prstGeom>
          </p:spPr>
        </p:pic>
        <p:sp>
          <p:nvSpPr>
            <p:cNvPr id="217" name="TextBox 216"/>
            <p:cNvSpPr txBox="1"/>
            <p:nvPr/>
          </p:nvSpPr>
          <p:spPr>
            <a:xfrm>
              <a:off x="2492717" y="2350972"/>
              <a:ext cx="43326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person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5" name="Group 224"/>
          <p:cNvGrpSpPr/>
          <p:nvPr/>
        </p:nvGrpSpPr>
        <p:grpSpPr>
          <a:xfrm>
            <a:off x="4012996" y="3344965"/>
            <a:ext cx="859536" cy="731520"/>
            <a:chOff x="3664162" y="1878766"/>
            <a:chExt cx="859536" cy="731520"/>
          </a:xfrm>
        </p:grpSpPr>
        <p:pic>
          <p:nvPicPr>
            <p:cNvPr id="226" name="Picture 225" descr="2007_004902_S0013.png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4162" y="1878766"/>
              <a:ext cx="859536" cy="731520"/>
            </a:xfrm>
            <a:prstGeom prst="rect">
              <a:avLst/>
            </a:prstGeom>
          </p:spPr>
        </p:pic>
        <p:sp>
          <p:nvSpPr>
            <p:cNvPr id="227" name="TextBox 226"/>
            <p:cNvSpPr txBox="1"/>
            <p:nvPr/>
          </p:nvSpPr>
          <p:spPr>
            <a:xfrm>
              <a:off x="4090436" y="2230608"/>
              <a:ext cx="43326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person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28" name="TextBox 227"/>
            <p:cNvSpPr txBox="1"/>
            <p:nvPr/>
          </p:nvSpPr>
          <p:spPr>
            <a:xfrm>
              <a:off x="3703654" y="2230608"/>
              <a:ext cx="23443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dog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9" name="Group 228"/>
          <p:cNvGrpSpPr/>
          <p:nvPr/>
        </p:nvGrpSpPr>
        <p:grpSpPr>
          <a:xfrm>
            <a:off x="5378848" y="3561699"/>
            <a:ext cx="859536" cy="731520"/>
            <a:chOff x="5030014" y="2095500"/>
            <a:chExt cx="859536" cy="731520"/>
          </a:xfrm>
        </p:grpSpPr>
        <p:pic>
          <p:nvPicPr>
            <p:cNvPr id="230" name="Picture 229" descr="2007_004902_S0023.png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0014" y="2095500"/>
              <a:ext cx="859536" cy="731520"/>
            </a:xfrm>
            <a:prstGeom prst="rect">
              <a:avLst/>
            </a:prstGeom>
          </p:spPr>
        </p:pic>
        <p:sp>
          <p:nvSpPr>
            <p:cNvPr id="231" name="TextBox 230"/>
            <p:cNvSpPr txBox="1"/>
            <p:nvPr/>
          </p:nvSpPr>
          <p:spPr>
            <a:xfrm>
              <a:off x="5317939" y="2383008"/>
              <a:ext cx="23443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dog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6" name="Oval 235"/>
          <p:cNvSpPr/>
          <p:nvPr/>
        </p:nvSpPr>
        <p:spPr>
          <a:xfrm>
            <a:off x="5535864" y="564281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6161409" y="565380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6747484" y="565123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7336502" y="565380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5535864" y="6207848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6161409" y="621884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6747484" y="6216275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7336502" y="621884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>
            <a:spLocks noChangeAspect="1"/>
          </p:cNvSpPr>
          <p:nvPr/>
        </p:nvSpPr>
        <p:spPr>
          <a:xfrm>
            <a:off x="2923573" y="4230512"/>
            <a:ext cx="2743200" cy="2743200"/>
          </a:xfrm>
          <a:prstGeom prst="ellipse">
            <a:avLst/>
          </a:prstGeom>
          <a:solidFill>
            <a:srgbClr val="800080">
              <a:alpha val="70000"/>
            </a:srgbClr>
          </a:solidFill>
          <a:ln>
            <a:solidFill>
              <a:srgbClr val="800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8" name="Group 217"/>
          <p:cNvGrpSpPr/>
          <p:nvPr/>
        </p:nvGrpSpPr>
        <p:grpSpPr>
          <a:xfrm>
            <a:off x="3192952" y="4831080"/>
            <a:ext cx="859536" cy="731520"/>
            <a:chOff x="2844118" y="3364881"/>
            <a:chExt cx="859536" cy="731520"/>
          </a:xfrm>
        </p:grpSpPr>
        <p:pic>
          <p:nvPicPr>
            <p:cNvPr id="219" name="Picture 218" descr="2007_004902_S0015.png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4118" y="3364881"/>
              <a:ext cx="859536" cy="731520"/>
            </a:xfrm>
            <a:prstGeom prst="rect">
              <a:avLst/>
            </a:prstGeom>
          </p:spPr>
        </p:pic>
        <p:sp>
          <p:nvSpPr>
            <p:cNvPr id="220" name="TextBox 219"/>
            <p:cNvSpPr txBox="1"/>
            <p:nvPr/>
          </p:nvSpPr>
          <p:spPr>
            <a:xfrm>
              <a:off x="3270392" y="3681947"/>
              <a:ext cx="43326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person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21" name="TextBox 220"/>
            <p:cNvSpPr txBox="1"/>
            <p:nvPr/>
          </p:nvSpPr>
          <p:spPr>
            <a:xfrm>
              <a:off x="2856330" y="3742014"/>
              <a:ext cx="35907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horse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2" name="Group 221"/>
          <p:cNvGrpSpPr/>
          <p:nvPr/>
        </p:nvGrpSpPr>
        <p:grpSpPr>
          <a:xfrm>
            <a:off x="3915845" y="5880714"/>
            <a:ext cx="859536" cy="731520"/>
            <a:chOff x="3567011" y="4414515"/>
            <a:chExt cx="859536" cy="731520"/>
          </a:xfrm>
        </p:grpSpPr>
        <p:pic>
          <p:nvPicPr>
            <p:cNvPr id="223" name="Picture 222" descr="2007_004902_S0024.png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7011" y="4414515"/>
              <a:ext cx="859536" cy="731520"/>
            </a:xfrm>
            <a:prstGeom prst="rect">
              <a:avLst/>
            </a:prstGeom>
          </p:spPr>
        </p:pic>
        <p:sp>
          <p:nvSpPr>
            <p:cNvPr id="224" name="TextBox 223"/>
            <p:cNvSpPr txBox="1"/>
            <p:nvPr/>
          </p:nvSpPr>
          <p:spPr>
            <a:xfrm>
              <a:off x="3861586" y="4760727"/>
              <a:ext cx="35907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horse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2" name="Group 231"/>
          <p:cNvGrpSpPr/>
          <p:nvPr/>
        </p:nvGrpSpPr>
        <p:grpSpPr>
          <a:xfrm>
            <a:off x="4775381" y="4831080"/>
            <a:ext cx="859536" cy="731520"/>
            <a:chOff x="4426547" y="3364881"/>
            <a:chExt cx="859536" cy="731520"/>
          </a:xfrm>
        </p:grpSpPr>
        <p:pic>
          <p:nvPicPr>
            <p:cNvPr id="233" name="Picture 232" descr="2007_004902_S0028.png"/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6547" y="3364881"/>
              <a:ext cx="859536" cy="731520"/>
            </a:xfrm>
            <a:prstGeom prst="rect">
              <a:avLst/>
            </a:prstGeom>
          </p:spPr>
        </p:pic>
        <p:sp>
          <p:nvSpPr>
            <p:cNvPr id="234" name="TextBox 233"/>
            <p:cNvSpPr txBox="1"/>
            <p:nvPr/>
          </p:nvSpPr>
          <p:spPr>
            <a:xfrm>
              <a:off x="4432814" y="3681947"/>
              <a:ext cx="35907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horse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35" name="TextBox 234"/>
            <p:cNvSpPr txBox="1"/>
            <p:nvPr/>
          </p:nvSpPr>
          <p:spPr>
            <a:xfrm>
              <a:off x="5030014" y="3681947"/>
              <a:ext cx="23443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dog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340" y="1337580"/>
            <a:ext cx="4826000" cy="990600"/>
          </a:xfrm>
          <a:prstGeom prst="rect">
            <a:avLst/>
          </a:prstGeom>
        </p:spPr>
      </p:pic>
      <p:pic>
        <p:nvPicPr>
          <p:cNvPr id="107" name="Picture 106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6477000"/>
            <a:ext cx="3302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35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57" name="Rounded Rectangle 56"/>
          <p:cNvSpPr/>
          <p:nvPr/>
        </p:nvSpPr>
        <p:spPr>
          <a:xfrm>
            <a:off x="1143000" y="2971800"/>
            <a:ext cx="6750558" cy="3849512"/>
          </a:xfrm>
          <a:prstGeom prst="roundRect">
            <a:avLst>
              <a:gd name="adj" fmla="val 829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1420186" y="330940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2045731" y="332040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2631806" y="3317828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220824" y="332040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1420186" y="387443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2045731" y="3885438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2631806" y="388286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220824" y="3885438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Diversity = Coverage of Groups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4357219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946237" y="331999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5532312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6157857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6743932" y="332584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7332950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357219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4946237" y="388503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532312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157857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743932" y="389088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7332950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112"/>
          <p:cNvGrpSpPr/>
          <p:nvPr/>
        </p:nvGrpSpPr>
        <p:grpSpPr>
          <a:xfrm>
            <a:off x="1411314" y="4470574"/>
            <a:ext cx="6189951" cy="265192"/>
            <a:chOff x="1411314" y="4470574"/>
            <a:chExt cx="6189951" cy="265192"/>
          </a:xfrm>
        </p:grpSpPr>
        <p:sp>
          <p:nvSpPr>
            <p:cNvPr id="104" name="Oval 103"/>
            <p:cNvSpPr/>
            <p:nvPr/>
          </p:nvSpPr>
          <p:spPr>
            <a:xfrm>
              <a:off x="1411314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1997389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2586408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3172483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785265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371340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960359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5546434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6171979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6758054" y="447900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7347072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1411314" y="5035612"/>
            <a:ext cx="6189951" cy="265192"/>
            <a:chOff x="1411314" y="5035612"/>
            <a:chExt cx="6189951" cy="265192"/>
          </a:xfrm>
        </p:grpSpPr>
        <p:sp>
          <p:nvSpPr>
            <p:cNvPr id="123" name="Oval 122"/>
            <p:cNvSpPr/>
            <p:nvPr/>
          </p:nvSpPr>
          <p:spPr>
            <a:xfrm>
              <a:off x="1411314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1997389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2586408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172483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785265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371340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960359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5546434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6171979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6758054" y="504403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7347072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0" name="Oval 139"/>
          <p:cNvSpPr/>
          <p:nvPr/>
        </p:nvSpPr>
        <p:spPr>
          <a:xfrm>
            <a:off x="1411314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1997389" y="563649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2586408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72483" y="563649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85265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4371340" y="563649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4960359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1411314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1997389" y="620153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2586408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172483" y="620153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785265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4371340" y="620153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4960359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>
            <a:spLocks noChangeAspect="1"/>
          </p:cNvSpPr>
          <p:nvPr/>
        </p:nvSpPr>
        <p:spPr>
          <a:xfrm>
            <a:off x="1981200" y="2819400"/>
            <a:ext cx="2743200" cy="2743200"/>
          </a:xfrm>
          <a:prstGeom prst="ellipse">
            <a:avLst/>
          </a:prstGeom>
          <a:solidFill>
            <a:srgbClr val="C08080">
              <a:alpha val="70000"/>
            </a:srgbClr>
          </a:solidFill>
          <a:ln>
            <a:solidFill>
              <a:srgbClr val="C08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>
            <a:spLocks noChangeAspect="1"/>
          </p:cNvSpPr>
          <p:nvPr/>
        </p:nvSpPr>
        <p:spPr>
          <a:xfrm>
            <a:off x="4081494" y="2819400"/>
            <a:ext cx="2743200" cy="2743200"/>
          </a:xfrm>
          <a:prstGeom prst="ellipse">
            <a:avLst/>
          </a:prstGeom>
          <a:solidFill>
            <a:srgbClr val="400080">
              <a:alpha val="70000"/>
            </a:srgbClr>
          </a:solidFill>
          <a:ln>
            <a:solidFill>
              <a:srgbClr val="400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2" name="Picture 2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026" y="2819400"/>
            <a:ext cx="889000" cy="469900"/>
          </a:xfrm>
          <a:prstGeom prst="rect">
            <a:avLst/>
          </a:prstGeom>
        </p:spPr>
      </p:pic>
      <p:pic>
        <p:nvPicPr>
          <p:cNvPr id="213" name="Picture 2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2815" y="2822162"/>
            <a:ext cx="1447800" cy="457200"/>
          </a:xfrm>
          <a:prstGeom prst="rect">
            <a:avLst/>
          </a:prstGeom>
        </p:spPr>
      </p:pic>
      <p:pic>
        <p:nvPicPr>
          <p:cNvPr id="214" name="Picture 2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8600" y="6451600"/>
            <a:ext cx="1244600" cy="406400"/>
          </a:xfrm>
          <a:prstGeom prst="rect">
            <a:avLst/>
          </a:prstGeom>
        </p:spPr>
      </p:pic>
      <p:grpSp>
        <p:nvGrpSpPr>
          <p:cNvPr id="215" name="Group 214"/>
          <p:cNvGrpSpPr/>
          <p:nvPr/>
        </p:nvGrpSpPr>
        <p:grpSpPr>
          <a:xfrm>
            <a:off x="2423570" y="3482351"/>
            <a:ext cx="859536" cy="731520"/>
            <a:chOff x="2074736" y="2016152"/>
            <a:chExt cx="859536" cy="731520"/>
          </a:xfrm>
        </p:grpSpPr>
        <p:pic>
          <p:nvPicPr>
            <p:cNvPr id="216" name="Picture 215" descr="2007_004902_S0001.pn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736" y="2016152"/>
              <a:ext cx="859536" cy="731520"/>
            </a:xfrm>
            <a:prstGeom prst="rect">
              <a:avLst/>
            </a:prstGeom>
          </p:spPr>
        </p:pic>
        <p:sp>
          <p:nvSpPr>
            <p:cNvPr id="217" name="TextBox 216"/>
            <p:cNvSpPr txBox="1"/>
            <p:nvPr/>
          </p:nvSpPr>
          <p:spPr>
            <a:xfrm>
              <a:off x="2492717" y="2350972"/>
              <a:ext cx="43326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person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5" name="Group 224"/>
          <p:cNvGrpSpPr/>
          <p:nvPr/>
        </p:nvGrpSpPr>
        <p:grpSpPr>
          <a:xfrm>
            <a:off x="4012996" y="3344965"/>
            <a:ext cx="859536" cy="731520"/>
            <a:chOff x="3664162" y="1878766"/>
            <a:chExt cx="859536" cy="731520"/>
          </a:xfrm>
        </p:grpSpPr>
        <p:pic>
          <p:nvPicPr>
            <p:cNvPr id="226" name="Picture 225" descr="2007_004902_S0013.png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4162" y="1878766"/>
              <a:ext cx="859536" cy="731520"/>
            </a:xfrm>
            <a:prstGeom prst="rect">
              <a:avLst/>
            </a:prstGeom>
          </p:spPr>
        </p:pic>
        <p:sp>
          <p:nvSpPr>
            <p:cNvPr id="227" name="TextBox 226"/>
            <p:cNvSpPr txBox="1"/>
            <p:nvPr/>
          </p:nvSpPr>
          <p:spPr>
            <a:xfrm>
              <a:off x="4090436" y="2230608"/>
              <a:ext cx="43326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person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28" name="TextBox 227"/>
            <p:cNvSpPr txBox="1"/>
            <p:nvPr/>
          </p:nvSpPr>
          <p:spPr>
            <a:xfrm>
              <a:off x="3703654" y="2230608"/>
              <a:ext cx="23443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dog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9" name="Group 228"/>
          <p:cNvGrpSpPr/>
          <p:nvPr/>
        </p:nvGrpSpPr>
        <p:grpSpPr>
          <a:xfrm>
            <a:off x="5378848" y="3561699"/>
            <a:ext cx="859536" cy="731520"/>
            <a:chOff x="5030014" y="2095500"/>
            <a:chExt cx="859536" cy="731520"/>
          </a:xfrm>
        </p:grpSpPr>
        <p:pic>
          <p:nvPicPr>
            <p:cNvPr id="230" name="Picture 229" descr="2007_004902_S0023.png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0014" y="2095500"/>
              <a:ext cx="859536" cy="731520"/>
            </a:xfrm>
            <a:prstGeom prst="rect">
              <a:avLst/>
            </a:prstGeom>
          </p:spPr>
        </p:pic>
        <p:sp>
          <p:nvSpPr>
            <p:cNvPr id="231" name="TextBox 230"/>
            <p:cNvSpPr txBox="1"/>
            <p:nvPr/>
          </p:nvSpPr>
          <p:spPr>
            <a:xfrm>
              <a:off x="5317939" y="2383008"/>
              <a:ext cx="23443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dog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6" name="Oval 235"/>
          <p:cNvSpPr/>
          <p:nvPr/>
        </p:nvSpPr>
        <p:spPr>
          <a:xfrm>
            <a:off x="5535864" y="564281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6161409" y="565380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6747484" y="565123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7336502" y="565380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5535864" y="6207848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6161409" y="621884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6747484" y="6216275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7336502" y="621884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>
            <a:spLocks noChangeAspect="1"/>
          </p:cNvSpPr>
          <p:nvPr/>
        </p:nvSpPr>
        <p:spPr>
          <a:xfrm>
            <a:off x="2923573" y="4230512"/>
            <a:ext cx="2743200" cy="2743200"/>
          </a:xfrm>
          <a:prstGeom prst="ellipse">
            <a:avLst/>
          </a:prstGeom>
          <a:solidFill>
            <a:srgbClr val="800080">
              <a:alpha val="70000"/>
            </a:srgbClr>
          </a:solidFill>
          <a:ln>
            <a:solidFill>
              <a:srgbClr val="800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8" name="Group 217"/>
          <p:cNvGrpSpPr/>
          <p:nvPr/>
        </p:nvGrpSpPr>
        <p:grpSpPr>
          <a:xfrm>
            <a:off x="3192952" y="4831080"/>
            <a:ext cx="859536" cy="731520"/>
            <a:chOff x="2844118" y="3364881"/>
            <a:chExt cx="859536" cy="731520"/>
          </a:xfrm>
        </p:grpSpPr>
        <p:pic>
          <p:nvPicPr>
            <p:cNvPr id="219" name="Picture 218" descr="2007_004902_S0015.png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4118" y="3364881"/>
              <a:ext cx="859536" cy="731520"/>
            </a:xfrm>
            <a:prstGeom prst="rect">
              <a:avLst/>
            </a:prstGeom>
          </p:spPr>
        </p:pic>
        <p:sp>
          <p:nvSpPr>
            <p:cNvPr id="220" name="TextBox 219"/>
            <p:cNvSpPr txBox="1"/>
            <p:nvPr/>
          </p:nvSpPr>
          <p:spPr>
            <a:xfrm>
              <a:off x="3270392" y="3681947"/>
              <a:ext cx="43326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person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21" name="TextBox 220"/>
            <p:cNvSpPr txBox="1"/>
            <p:nvPr/>
          </p:nvSpPr>
          <p:spPr>
            <a:xfrm>
              <a:off x="2856330" y="3742014"/>
              <a:ext cx="35907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horse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2" name="Group 221"/>
          <p:cNvGrpSpPr/>
          <p:nvPr/>
        </p:nvGrpSpPr>
        <p:grpSpPr>
          <a:xfrm>
            <a:off x="3915845" y="5880714"/>
            <a:ext cx="859536" cy="731520"/>
            <a:chOff x="3567011" y="4414515"/>
            <a:chExt cx="859536" cy="731520"/>
          </a:xfrm>
        </p:grpSpPr>
        <p:pic>
          <p:nvPicPr>
            <p:cNvPr id="223" name="Picture 222" descr="2007_004902_S0024.png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7011" y="4414515"/>
              <a:ext cx="859536" cy="731520"/>
            </a:xfrm>
            <a:prstGeom prst="rect">
              <a:avLst/>
            </a:prstGeom>
          </p:spPr>
        </p:pic>
        <p:sp>
          <p:nvSpPr>
            <p:cNvPr id="224" name="TextBox 223"/>
            <p:cNvSpPr txBox="1"/>
            <p:nvPr/>
          </p:nvSpPr>
          <p:spPr>
            <a:xfrm>
              <a:off x="3861586" y="4760727"/>
              <a:ext cx="35907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horse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2" name="Group 231"/>
          <p:cNvGrpSpPr/>
          <p:nvPr/>
        </p:nvGrpSpPr>
        <p:grpSpPr>
          <a:xfrm>
            <a:off x="4775381" y="4831080"/>
            <a:ext cx="859536" cy="731520"/>
            <a:chOff x="4426547" y="3364881"/>
            <a:chExt cx="859536" cy="731520"/>
          </a:xfrm>
        </p:grpSpPr>
        <p:pic>
          <p:nvPicPr>
            <p:cNvPr id="233" name="Picture 232" descr="2007_004902_S0028.png"/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6547" y="3364881"/>
              <a:ext cx="859536" cy="731520"/>
            </a:xfrm>
            <a:prstGeom prst="rect">
              <a:avLst/>
            </a:prstGeom>
          </p:spPr>
        </p:pic>
        <p:sp>
          <p:nvSpPr>
            <p:cNvPr id="234" name="TextBox 233"/>
            <p:cNvSpPr txBox="1"/>
            <p:nvPr/>
          </p:nvSpPr>
          <p:spPr>
            <a:xfrm>
              <a:off x="4432814" y="3681947"/>
              <a:ext cx="35907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horse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35" name="TextBox 234"/>
            <p:cNvSpPr txBox="1"/>
            <p:nvPr/>
          </p:nvSpPr>
          <p:spPr>
            <a:xfrm>
              <a:off x="5030014" y="3681947"/>
              <a:ext cx="23443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dog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840" y="1337580"/>
            <a:ext cx="5372100" cy="990600"/>
          </a:xfrm>
          <a:prstGeom prst="rect">
            <a:avLst/>
          </a:prstGeom>
        </p:spPr>
      </p:pic>
      <p:pic>
        <p:nvPicPr>
          <p:cNvPr id="155" name="Picture 154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6477000"/>
            <a:ext cx="3302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382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57" name="Rounded Rectangle 56"/>
          <p:cNvSpPr/>
          <p:nvPr/>
        </p:nvSpPr>
        <p:spPr>
          <a:xfrm>
            <a:off x="1143000" y="2971800"/>
            <a:ext cx="6750558" cy="3849512"/>
          </a:xfrm>
          <a:prstGeom prst="roundRect">
            <a:avLst>
              <a:gd name="adj" fmla="val 829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1420186" y="330940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2045731" y="332040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2631806" y="3317828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220824" y="332040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1420186" y="387443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2045731" y="3885438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2631806" y="388286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220824" y="3885438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 smtClean="0"/>
              <a:t>Marginal Gain = Label Score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4357219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946237" y="331999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5532312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6157857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6743932" y="332584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7332950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357219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4946237" y="388503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532312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157857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743932" y="389088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7332950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112"/>
          <p:cNvGrpSpPr/>
          <p:nvPr/>
        </p:nvGrpSpPr>
        <p:grpSpPr>
          <a:xfrm>
            <a:off x="1411314" y="4470574"/>
            <a:ext cx="6189951" cy="265192"/>
            <a:chOff x="1411314" y="4470574"/>
            <a:chExt cx="6189951" cy="265192"/>
          </a:xfrm>
        </p:grpSpPr>
        <p:sp>
          <p:nvSpPr>
            <p:cNvPr id="104" name="Oval 103"/>
            <p:cNvSpPr/>
            <p:nvPr/>
          </p:nvSpPr>
          <p:spPr>
            <a:xfrm>
              <a:off x="1411314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1997389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2586408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3172483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785265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371340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960359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5546434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6171979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6758054" y="447900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7347072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1411314" y="5035612"/>
            <a:ext cx="6189951" cy="265192"/>
            <a:chOff x="1411314" y="5035612"/>
            <a:chExt cx="6189951" cy="265192"/>
          </a:xfrm>
        </p:grpSpPr>
        <p:sp>
          <p:nvSpPr>
            <p:cNvPr id="123" name="Oval 122"/>
            <p:cNvSpPr/>
            <p:nvPr/>
          </p:nvSpPr>
          <p:spPr>
            <a:xfrm>
              <a:off x="1411314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1997389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2586408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172483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785265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371340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960359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5546434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6171979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6758054" y="504403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7347072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0" name="Oval 139"/>
          <p:cNvSpPr/>
          <p:nvPr/>
        </p:nvSpPr>
        <p:spPr>
          <a:xfrm>
            <a:off x="1411314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1997389" y="563649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2586408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72483" y="563649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85265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4371340" y="563649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4960359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1411314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1997389" y="620153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2586408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172483" y="620153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785265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4371340" y="620153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4960359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>
            <a:spLocks noChangeAspect="1"/>
          </p:cNvSpPr>
          <p:nvPr/>
        </p:nvSpPr>
        <p:spPr>
          <a:xfrm>
            <a:off x="1981200" y="2819400"/>
            <a:ext cx="2743200" cy="2743200"/>
          </a:xfrm>
          <a:prstGeom prst="ellipse">
            <a:avLst/>
          </a:prstGeom>
          <a:solidFill>
            <a:srgbClr val="C08080">
              <a:alpha val="70000"/>
            </a:srgbClr>
          </a:solidFill>
          <a:ln>
            <a:solidFill>
              <a:srgbClr val="C08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>
            <a:spLocks noChangeAspect="1"/>
          </p:cNvSpPr>
          <p:nvPr/>
        </p:nvSpPr>
        <p:spPr>
          <a:xfrm>
            <a:off x="4081494" y="2819400"/>
            <a:ext cx="2743200" cy="2743200"/>
          </a:xfrm>
          <a:prstGeom prst="ellipse">
            <a:avLst/>
          </a:prstGeom>
          <a:solidFill>
            <a:srgbClr val="400080">
              <a:alpha val="70000"/>
            </a:srgbClr>
          </a:solidFill>
          <a:ln>
            <a:solidFill>
              <a:srgbClr val="400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2" name="Picture 2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026" y="2819400"/>
            <a:ext cx="889000" cy="469900"/>
          </a:xfrm>
          <a:prstGeom prst="rect">
            <a:avLst/>
          </a:prstGeom>
        </p:spPr>
      </p:pic>
      <p:pic>
        <p:nvPicPr>
          <p:cNvPr id="213" name="Picture 2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2815" y="2822162"/>
            <a:ext cx="1447800" cy="457200"/>
          </a:xfrm>
          <a:prstGeom prst="rect">
            <a:avLst/>
          </a:prstGeom>
        </p:spPr>
      </p:pic>
      <p:pic>
        <p:nvPicPr>
          <p:cNvPr id="214" name="Picture 2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8600" y="6451600"/>
            <a:ext cx="1244600" cy="406400"/>
          </a:xfrm>
          <a:prstGeom prst="rect">
            <a:avLst/>
          </a:prstGeom>
        </p:spPr>
      </p:pic>
      <p:grpSp>
        <p:nvGrpSpPr>
          <p:cNvPr id="215" name="Group 214"/>
          <p:cNvGrpSpPr/>
          <p:nvPr/>
        </p:nvGrpSpPr>
        <p:grpSpPr>
          <a:xfrm>
            <a:off x="2423570" y="3482351"/>
            <a:ext cx="859536" cy="731520"/>
            <a:chOff x="2074736" y="2016152"/>
            <a:chExt cx="859536" cy="731520"/>
          </a:xfrm>
        </p:grpSpPr>
        <p:pic>
          <p:nvPicPr>
            <p:cNvPr id="216" name="Picture 215" descr="2007_004902_S0001.pn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736" y="2016152"/>
              <a:ext cx="859536" cy="731520"/>
            </a:xfrm>
            <a:prstGeom prst="rect">
              <a:avLst/>
            </a:prstGeom>
            <a:ln w="63500">
              <a:solidFill>
                <a:srgbClr val="FFFF00"/>
              </a:solidFill>
            </a:ln>
          </p:spPr>
        </p:pic>
        <p:sp>
          <p:nvSpPr>
            <p:cNvPr id="217" name="TextBox 216"/>
            <p:cNvSpPr txBox="1"/>
            <p:nvPr/>
          </p:nvSpPr>
          <p:spPr>
            <a:xfrm>
              <a:off x="2492717" y="2350972"/>
              <a:ext cx="43326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person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5" name="Group 224"/>
          <p:cNvGrpSpPr/>
          <p:nvPr/>
        </p:nvGrpSpPr>
        <p:grpSpPr>
          <a:xfrm>
            <a:off x="4012996" y="3344965"/>
            <a:ext cx="859536" cy="731520"/>
            <a:chOff x="3664162" y="1878766"/>
            <a:chExt cx="859536" cy="731520"/>
          </a:xfrm>
        </p:grpSpPr>
        <p:pic>
          <p:nvPicPr>
            <p:cNvPr id="226" name="Picture 225" descr="2007_004902_S0013.png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4162" y="1878766"/>
              <a:ext cx="859536" cy="731520"/>
            </a:xfrm>
            <a:prstGeom prst="rect">
              <a:avLst/>
            </a:prstGeom>
          </p:spPr>
        </p:pic>
        <p:sp>
          <p:nvSpPr>
            <p:cNvPr id="227" name="TextBox 226"/>
            <p:cNvSpPr txBox="1"/>
            <p:nvPr/>
          </p:nvSpPr>
          <p:spPr>
            <a:xfrm>
              <a:off x="4090436" y="2230608"/>
              <a:ext cx="43326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person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28" name="TextBox 227"/>
            <p:cNvSpPr txBox="1"/>
            <p:nvPr/>
          </p:nvSpPr>
          <p:spPr>
            <a:xfrm>
              <a:off x="3703654" y="2230608"/>
              <a:ext cx="23443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dog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9" name="Group 228"/>
          <p:cNvGrpSpPr/>
          <p:nvPr/>
        </p:nvGrpSpPr>
        <p:grpSpPr>
          <a:xfrm>
            <a:off x="5378848" y="3561699"/>
            <a:ext cx="859536" cy="731520"/>
            <a:chOff x="5030014" y="2095500"/>
            <a:chExt cx="859536" cy="731520"/>
          </a:xfrm>
        </p:grpSpPr>
        <p:pic>
          <p:nvPicPr>
            <p:cNvPr id="230" name="Picture 229" descr="2007_004902_S0023.png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0014" y="2095500"/>
              <a:ext cx="859536" cy="731520"/>
            </a:xfrm>
            <a:prstGeom prst="rect">
              <a:avLst/>
            </a:prstGeom>
          </p:spPr>
        </p:pic>
        <p:sp>
          <p:nvSpPr>
            <p:cNvPr id="231" name="TextBox 230"/>
            <p:cNvSpPr txBox="1"/>
            <p:nvPr/>
          </p:nvSpPr>
          <p:spPr>
            <a:xfrm>
              <a:off x="5317939" y="2383008"/>
              <a:ext cx="23443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dog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6" name="Oval 235"/>
          <p:cNvSpPr/>
          <p:nvPr/>
        </p:nvSpPr>
        <p:spPr>
          <a:xfrm>
            <a:off x="5535864" y="564281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6161409" y="565380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6747484" y="565123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7336502" y="565380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5535864" y="6207848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6161409" y="621884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6747484" y="6216275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7336502" y="621884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>
            <a:spLocks noChangeAspect="1"/>
          </p:cNvSpPr>
          <p:nvPr/>
        </p:nvSpPr>
        <p:spPr>
          <a:xfrm>
            <a:off x="2923573" y="4230512"/>
            <a:ext cx="2743200" cy="2743200"/>
          </a:xfrm>
          <a:prstGeom prst="ellipse">
            <a:avLst/>
          </a:prstGeom>
          <a:solidFill>
            <a:srgbClr val="800080">
              <a:alpha val="70000"/>
            </a:srgbClr>
          </a:solidFill>
          <a:ln>
            <a:solidFill>
              <a:srgbClr val="800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8" name="Group 217"/>
          <p:cNvGrpSpPr/>
          <p:nvPr/>
        </p:nvGrpSpPr>
        <p:grpSpPr>
          <a:xfrm>
            <a:off x="3192952" y="4831080"/>
            <a:ext cx="859536" cy="731520"/>
            <a:chOff x="2844118" y="3364881"/>
            <a:chExt cx="859536" cy="731520"/>
          </a:xfrm>
        </p:grpSpPr>
        <p:pic>
          <p:nvPicPr>
            <p:cNvPr id="219" name="Picture 218" descr="2007_004902_S0015.png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4118" y="3364881"/>
              <a:ext cx="859536" cy="731520"/>
            </a:xfrm>
            <a:prstGeom prst="rect">
              <a:avLst/>
            </a:prstGeom>
          </p:spPr>
        </p:pic>
        <p:sp>
          <p:nvSpPr>
            <p:cNvPr id="220" name="TextBox 219"/>
            <p:cNvSpPr txBox="1"/>
            <p:nvPr/>
          </p:nvSpPr>
          <p:spPr>
            <a:xfrm>
              <a:off x="3270392" y="3681947"/>
              <a:ext cx="43326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person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21" name="TextBox 220"/>
            <p:cNvSpPr txBox="1"/>
            <p:nvPr/>
          </p:nvSpPr>
          <p:spPr>
            <a:xfrm>
              <a:off x="2856330" y="3742014"/>
              <a:ext cx="35907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horse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2" name="Group 221"/>
          <p:cNvGrpSpPr/>
          <p:nvPr/>
        </p:nvGrpSpPr>
        <p:grpSpPr>
          <a:xfrm>
            <a:off x="3915845" y="5880714"/>
            <a:ext cx="859536" cy="731520"/>
            <a:chOff x="3567011" y="4414515"/>
            <a:chExt cx="859536" cy="731520"/>
          </a:xfrm>
        </p:grpSpPr>
        <p:pic>
          <p:nvPicPr>
            <p:cNvPr id="223" name="Picture 222" descr="2007_004902_S0024.png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7011" y="4414515"/>
              <a:ext cx="859536" cy="731520"/>
            </a:xfrm>
            <a:prstGeom prst="rect">
              <a:avLst/>
            </a:prstGeom>
          </p:spPr>
        </p:pic>
        <p:sp>
          <p:nvSpPr>
            <p:cNvPr id="224" name="TextBox 223"/>
            <p:cNvSpPr txBox="1"/>
            <p:nvPr/>
          </p:nvSpPr>
          <p:spPr>
            <a:xfrm>
              <a:off x="3861586" y="4760727"/>
              <a:ext cx="35907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horse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2" name="Group 231"/>
          <p:cNvGrpSpPr/>
          <p:nvPr/>
        </p:nvGrpSpPr>
        <p:grpSpPr>
          <a:xfrm>
            <a:off x="4775381" y="4831080"/>
            <a:ext cx="859536" cy="731520"/>
            <a:chOff x="4426547" y="3364881"/>
            <a:chExt cx="859536" cy="731520"/>
          </a:xfrm>
        </p:grpSpPr>
        <p:pic>
          <p:nvPicPr>
            <p:cNvPr id="233" name="Picture 232" descr="2007_004902_S0028.png"/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6547" y="3364881"/>
              <a:ext cx="859536" cy="731520"/>
            </a:xfrm>
            <a:prstGeom prst="rect">
              <a:avLst/>
            </a:prstGeom>
          </p:spPr>
        </p:pic>
        <p:sp>
          <p:nvSpPr>
            <p:cNvPr id="234" name="TextBox 233"/>
            <p:cNvSpPr txBox="1"/>
            <p:nvPr/>
          </p:nvSpPr>
          <p:spPr>
            <a:xfrm>
              <a:off x="4432814" y="3681947"/>
              <a:ext cx="35907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horse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35" name="TextBox 234"/>
            <p:cNvSpPr txBox="1"/>
            <p:nvPr/>
          </p:nvSpPr>
          <p:spPr>
            <a:xfrm>
              <a:off x="5030014" y="3681947"/>
              <a:ext cx="23443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dog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55" name="Picture 154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6477000"/>
            <a:ext cx="330200" cy="3810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447800"/>
            <a:ext cx="2451100" cy="482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800600" y="1066800"/>
            <a:ext cx="609600" cy="1600200"/>
            <a:chOff x="4800600" y="1066800"/>
            <a:chExt cx="609600" cy="1600200"/>
          </a:xfrm>
        </p:grpSpPr>
        <p:sp>
          <p:nvSpPr>
            <p:cNvPr id="9" name="Double Bracket 8"/>
            <p:cNvSpPr/>
            <p:nvPr/>
          </p:nvSpPr>
          <p:spPr bwMode="auto">
            <a:xfrm>
              <a:off x="4800600" y="1066800"/>
              <a:ext cx="609600" cy="1600200"/>
            </a:xfrm>
            <a:prstGeom prst="bracketPair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879867" y="1113472"/>
              <a:ext cx="454133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800" dirty="0" smtClean="0"/>
                <a:t>  0</a:t>
              </a:r>
              <a:br>
                <a:rPr lang="en-US" sz="1800" dirty="0" smtClean="0"/>
              </a:br>
              <a:r>
                <a:rPr lang="en-US" sz="1800" dirty="0" smtClean="0"/>
                <a:t>+1</a:t>
              </a:r>
              <a:br>
                <a:rPr lang="en-US" sz="1800" dirty="0" smtClean="0"/>
              </a:br>
              <a:r>
                <a:rPr lang="en-US" sz="1800" dirty="0" smtClean="0"/>
                <a:t> 0</a:t>
              </a:r>
              <a:br>
                <a:rPr lang="en-US" sz="1800" dirty="0" smtClean="0"/>
              </a:br>
              <a:r>
                <a:rPr lang="en-US" sz="1800" dirty="0" smtClean="0"/>
                <a:t>+1</a:t>
              </a:r>
              <a:br>
                <a:rPr lang="en-US" sz="1800" dirty="0" smtClean="0"/>
              </a:br>
              <a:r>
                <a:rPr lang="en-US" sz="1800" dirty="0" smtClean="0"/>
                <a:t>  0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287485" y="3014246"/>
            <a:ext cx="298780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1</a:t>
            </a:r>
            <a:endParaRPr lang="en-US" sz="1600" dirty="0"/>
          </a:p>
        </p:txBody>
      </p:sp>
      <p:sp>
        <p:nvSpPr>
          <p:cNvPr id="105" name="TextBox 104"/>
          <p:cNvSpPr txBox="1"/>
          <p:nvPr/>
        </p:nvSpPr>
        <p:spPr>
          <a:xfrm>
            <a:off x="5638800" y="3200400"/>
            <a:ext cx="298780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1</a:t>
            </a:r>
            <a:endParaRPr lang="en-US" sz="1600" dirty="0"/>
          </a:p>
        </p:txBody>
      </p:sp>
      <p:sp>
        <p:nvSpPr>
          <p:cNvPr id="107" name="TextBox 106"/>
          <p:cNvSpPr txBox="1"/>
          <p:nvPr/>
        </p:nvSpPr>
        <p:spPr>
          <a:xfrm>
            <a:off x="3505200" y="4495800"/>
            <a:ext cx="298780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1</a:t>
            </a:r>
            <a:endParaRPr lang="en-US" sz="1600" dirty="0"/>
          </a:p>
        </p:txBody>
      </p:sp>
      <p:sp>
        <p:nvSpPr>
          <p:cNvPr id="108" name="TextBox 107"/>
          <p:cNvSpPr txBox="1"/>
          <p:nvPr/>
        </p:nvSpPr>
        <p:spPr>
          <a:xfrm>
            <a:off x="4191000" y="5562600"/>
            <a:ext cx="298780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1</a:t>
            </a:r>
            <a:endParaRPr lang="en-US" sz="1600" dirty="0"/>
          </a:p>
        </p:txBody>
      </p:sp>
      <p:sp>
        <p:nvSpPr>
          <p:cNvPr id="110" name="TextBox 109"/>
          <p:cNvSpPr txBox="1"/>
          <p:nvPr/>
        </p:nvSpPr>
        <p:spPr>
          <a:xfrm>
            <a:off x="5029200" y="4495800"/>
            <a:ext cx="298780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4893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 smtClean="0"/>
              <a:t>Greedy </a:t>
            </a:r>
            <a:r>
              <a:rPr lang="en-US" dirty="0" err="1"/>
              <a:t>Submodular</a:t>
            </a:r>
            <a:r>
              <a:rPr lang="en-US" dirty="0"/>
              <a:t> Maximization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336944" y="3794760"/>
            <a:ext cx="1993713" cy="1463040"/>
            <a:chOff x="1766707" y="3261360"/>
            <a:chExt cx="1993713" cy="1463040"/>
          </a:xfrm>
        </p:grpSpPr>
        <p:pic>
          <p:nvPicPr>
            <p:cNvPr id="163" name="Picture 162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6763" y="4467218"/>
              <a:ext cx="435058" cy="179600"/>
            </a:xfrm>
            <a:prstGeom prst="rect">
              <a:avLst/>
            </a:prstGeom>
          </p:spPr>
        </p:pic>
        <p:grpSp>
          <p:nvGrpSpPr>
            <p:cNvPr id="10" name="Group 284"/>
            <p:cNvGrpSpPr>
              <a:grpSpLocks noChangeAspect="1"/>
            </p:cNvGrpSpPr>
            <p:nvPr/>
          </p:nvGrpSpPr>
          <p:grpSpPr>
            <a:xfrm>
              <a:off x="1766707" y="3261360"/>
              <a:ext cx="1993713" cy="1463040"/>
              <a:chOff x="4435607" y="1066801"/>
              <a:chExt cx="2742313" cy="2012386"/>
            </a:xfrm>
          </p:grpSpPr>
          <p:pic>
            <p:nvPicPr>
              <p:cNvPr id="165" name="Picture 164" descr="2007_004902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35607" y="1112946"/>
                <a:ext cx="2742313" cy="1966241"/>
              </a:xfrm>
              <a:prstGeom prst="rect">
                <a:avLst/>
              </a:prstGeom>
              <a:scene3d>
                <a:camera prst="orthographicFront">
                  <a:rot lat="954000" lon="18034448" rev="17280000"/>
                </a:camera>
                <a:lightRig rig="threePt" dir="t"/>
              </a:scene3d>
            </p:spPr>
          </p:pic>
          <p:cxnSp>
            <p:nvCxnSpPr>
              <p:cNvPr id="166" name="Straight Connector 165"/>
              <p:cNvCxnSpPr>
                <a:stCxn id="179" idx="5"/>
                <a:endCxn id="173" idx="1"/>
              </p:cNvCxnSpPr>
              <p:nvPr/>
            </p:nvCxnSpPr>
            <p:spPr>
              <a:xfrm>
                <a:off x="5789367" y="1577552"/>
                <a:ext cx="741248" cy="79379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>
                <a:stCxn id="181" idx="5"/>
                <a:endCxn id="172" idx="1"/>
              </p:cNvCxnSpPr>
              <p:nvPr/>
            </p:nvCxnSpPr>
            <p:spPr>
              <a:xfrm>
                <a:off x="4994212" y="1824120"/>
                <a:ext cx="741248" cy="79379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>
                <a:stCxn id="180" idx="5"/>
                <a:endCxn id="171" idx="1"/>
              </p:cNvCxnSpPr>
              <p:nvPr/>
            </p:nvCxnSpPr>
            <p:spPr>
              <a:xfrm>
                <a:off x="5391787" y="1700835"/>
                <a:ext cx="741248" cy="79379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>
                <a:stCxn id="182" idx="5"/>
                <a:endCxn id="174" idx="1"/>
              </p:cNvCxnSpPr>
              <p:nvPr/>
            </p:nvCxnSpPr>
            <p:spPr>
              <a:xfrm>
                <a:off x="4596639" y="1947410"/>
                <a:ext cx="741246" cy="79379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 flipH="1">
                <a:off x="5441841" y="2411847"/>
                <a:ext cx="1192732" cy="369851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1" name="Oval 170"/>
              <p:cNvSpPr>
                <a:spLocks noChangeAspect="1"/>
              </p:cNvSpPr>
              <p:nvPr/>
            </p:nvSpPr>
            <p:spPr>
              <a:xfrm>
                <a:off x="6109578" y="2472297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72" name="Oval 171"/>
              <p:cNvSpPr>
                <a:spLocks noChangeAspect="1"/>
              </p:cNvSpPr>
              <p:nvPr/>
            </p:nvSpPr>
            <p:spPr>
              <a:xfrm>
                <a:off x="5712001" y="2595571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73" name="Oval 172"/>
              <p:cNvSpPr>
                <a:spLocks noChangeAspect="1"/>
              </p:cNvSpPr>
              <p:nvPr/>
            </p:nvSpPr>
            <p:spPr>
              <a:xfrm>
                <a:off x="6507153" y="2349013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74" name="Oval 173"/>
              <p:cNvSpPr>
                <a:spLocks noChangeAspect="1"/>
              </p:cNvSpPr>
              <p:nvPr/>
            </p:nvSpPr>
            <p:spPr>
              <a:xfrm>
                <a:off x="5314421" y="2718856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cxnSp>
            <p:nvCxnSpPr>
              <p:cNvPr id="175" name="Straight Connector 174"/>
              <p:cNvCxnSpPr/>
              <p:nvPr/>
            </p:nvCxnSpPr>
            <p:spPr>
              <a:xfrm flipH="1">
                <a:off x="5216463" y="2199640"/>
                <a:ext cx="1192732" cy="369851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 flipH="1">
                <a:off x="4994216" y="1974683"/>
                <a:ext cx="1192732" cy="369851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 flipH="1">
                <a:off x="4795425" y="1744372"/>
                <a:ext cx="1192732" cy="369851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 flipH="1">
                <a:off x="4542732" y="1529355"/>
                <a:ext cx="1192732" cy="369851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9" name="Oval 178"/>
              <p:cNvSpPr>
                <a:spLocks noChangeAspect="1"/>
              </p:cNvSpPr>
              <p:nvPr/>
            </p:nvSpPr>
            <p:spPr>
              <a:xfrm>
                <a:off x="5652621" y="1447360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80" name="Oval 179"/>
              <p:cNvSpPr>
                <a:spLocks noChangeAspect="1"/>
              </p:cNvSpPr>
              <p:nvPr/>
            </p:nvSpPr>
            <p:spPr>
              <a:xfrm>
                <a:off x="5255043" y="1570644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81" name="Oval 180"/>
              <p:cNvSpPr>
                <a:spLocks noChangeAspect="1"/>
              </p:cNvSpPr>
              <p:nvPr/>
            </p:nvSpPr>
            <p:spPr>
              <a:xfrm>
                <a:off x="4857466" y="1693926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82" name="Oval 181"/>
              <p:cNvSpPr>
                <a:spLocks noChangeAspect="1"/>
              </p:cNvSpPr>
              <p:nvPr/>
            </p:nvSpPr>
            <p:spPr>
              <a:xfrm>
                <a:off x="4459890" y="1817209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83" name="Oval 182"/>
              <p:cNvSpPr>
                <a:spLocks noChangeAspect="1"/>
              </p:cNvSpPr>
              <p:nvPr/>
            </p:nvSpPr>
            <p:spPr>
              <a:xfrm>
                <a:off x="5866255" y="1672774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84" name="Oval 183"/>
              <p:cNvSpPr>
                <a:spLocks noChangeAspect="1"/>
              </p:cNvSpPr>
              <p:nvPr/>
            </p:nvSpPr>
            <p:spPr>
              <a:xfrm>
                <a:off x="6079886" y="1898187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85" name="Oval 184"/>
              <p:cNvSpPr>
                <a:spLocks noChangeAspect="1"/>
              </p:cNvSpPr>
              <p:nvPr/>
            </p:nvSpPr>
            <p:spPr>
              <a:xfrm>
                <a:off x="5468677" y="1796057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86" name="Oval 185"/>
              <p:cNvSpPr>
                <a:spLocks noChangeAspect="1"/>
              </p:cNvSpPr>
              <p:nvPr/>
            </p:nvSpPr>
            <p:spPr>
              <a:xfrm>
                <a:off x="5682311" y="2021471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87" name="Oval 186"/>
              <p:cNvSpPr>
                <a:spLocks noChangeAspect="1"/>
              </p:cNvSpPr>
              <p:nvPr/>
            </p:nvSpPr>
            <p:spPr>
              <a:xfrm>
                <a:off x="5071100" y="1919342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88" name="Oval 187"/>
              <p:cNvSpPr>
                <a:spLocks noChangeAspect="1"/>
              </p:cNvSpPr>
              <p:nvPr/>
            </p:nvSpPr>
            <p:spPr>
              <a:xfrm>
                <a:off x="5284732" y="2144749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89" name="Oval 188"/>
              <p:cNvSpPr>
                <a:spLocks noChangeAspect="1"/>
              </p:cNvSpPr>
              <p:nvPr/>
            </p:nvSpPr>
            <p:spPr>
              <a:xfrm>
                <a:off x="4673524" y="2042623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90" name="Oval 189"/>
              <p:cNvSpPr>
                <a:spLocks noChangeAspect="1"/>
              </p:cNvSpPr>
              <p:nvPr/>
            </p:nvSpPr>
            <p:spPr>
              <a:xfrm>
                <a:off x="4887155" y="2268033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91" name="Oval 190"/>
              <p:cNvSpPr>
                <a:spLocks noChangeAspect="1"/>
              </p:cNvSpPr>
              <p:nvPr/>
            </p:nvSpPr>
            <p:spPr>
              <a:xfrm>
                <a:off x="6293520" y="2123601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92" name="Oval 191"/>
              <p:cNvSpPr>
                <a:spLocks noChangeAspect="1"/>
              </p:cNvSpPr>
              <p:nvPr/>
            </p:nvSpPr>
            <p:spPr>
              <a:xfrm>
                <a:off x="5895942" y="2246881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93" name="Oval 192"/>
              <p:cNvSpPr>
                <a:spLocks noChangeAspect="1"/>
              </p:cNvSpPr>
              <p:nvPr/>
            </p:nvSpPr>
            <p:spPr>
              <a:xfrm>
                <a:off x="5498364" y="2370166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94" name="Oval 193"/>
              <p:cNvSpPr>
                <a:spLocks noChangeAspect="1"/>
              </p:cNvSpPr>
              <p:nvPr/>
            </p:nvSpPr>
            <p:spPr>
              <a:xfrm>
                <a:off x="5100788" y="2493450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cxnSp>
            <p:nvCxnSpPr>
              <p:cNvPr id="195" name="Straight Connector 194"/>
              <p:cNvCxnSpPr>
                <a:stCxn id="205" idx="4"/>
                <a:endCxn id="172" idx="0"/>
              </p:cNvCxnSpPr>
              <p:nvPr/>
            </p:nvCxnSpPr>
            <p:spPr>
              <a:xfrm flipH="1">
                <a:off x="5792107" y="1629600"/>
                <a:ext cx="477679" cy="965971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>
                <a:stCxn id="205" idx="4"/>
                <a:endCxn id="173" idx="0"/>
              </p:cNvCxnSpPr>
              <p:nvPr/>
            </p:nvCxnSpPr>
            <p:spPr>
              <a:xfrm>
                <a:off x="6269788" y="1629600"/>
                <a:ext cx="317473" cy="719413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>
                <a:stCxn id="188" idx="7"/>
                <a:endCxn id="205" idx="4"/>
              </p:cNvCxnSpPr>
              <p:nvPr/>
            </p:nvCxnSpPr>
            <p:spPr>
              <a:xfrm flipV="1">
                <a:off x="5421484" y="1629600"/>
                <a:ext cx="848304" cy="537487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>
                <a:stCxn id="205" idx="4"/>
                <a:endCxn id="191" idx="0"/>
              </p:cNvCxnSpPr>
              <p:nvPr/>
            </p:nvCxnSpPr>
            <p:spPr>
              <a:xfrm>
                <a:off x="6269792" y="1629600"/>
                <a:ext cx="103841" cy="49400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>
                <a:stCxn id="185" idx="0"/>
                <a:endCxn id="203" idx="4"/>
              </p:cNvCxnSpPr>
              <p:nvPr/>
            </p:nvCxnSpPr>
            <p:spPr>
              <a:xfrm flipH="1" flipV="1">
                <a:off x="5394532" y="1219342"/>
                <a:ext cx="154255" cy="576715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>
                <a:stCxn id="181" idx="7"/>
                <a:endCxn id="203" idx="4"/>
              </p:cNvCxnSpPr>
              <p:nvPr/>
            </p:nvCxnSpPr>
            <p:spPr>
              <a:xfrm flipV="1">
                <a:off x="4994219" y="1219342"/>
                <a:ext cx="400313" cy="496924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>
                <a:stCxn id="190" idx="0"/>
                <a:endCxn id="203" idx="4"/>
              </p:cNvCxnSpPr>
              <p:nvPr/>
            </p:nvCxnSpPr>
            <p:spPr>
              <a:xfrm flipV="1">
                <a:off x="4967266" y="1219342"/>
                <a:ext cx="427266" cy="1048692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/>
              <p:cNvCxnSpPr>
                <a:stCxn id="179" idx="1"/>
                <a:endCxn id="203" idx="4"/>
              </p:cNvCxnSpPr>
              <p:nvPr/>
            </p:nvCxnSpPr>
            <p:spPr>
              <a:xfrm flipH="1" flipV="1">
                <a:off x="5394532" y="1219342"/>
                <a:ext cx="281556" cy="250357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3" name="Oval 202"/>
              <p:cNvSpPr>
                <a:spLocks noChangeAspect="1"/>
              </p:cNvSpPr>
              <p:nvPr/>
            </p:nvSpPr>
            <p:spPr>
              <a:xfrm>
                <a:off x="5314425" y="1066801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cxnSp>
            <p:nvCxnSpPr>
              <p:cNvPr id="204" name="Straight Connector 203"/>
              <p:cNvCxnSpPr/>
              <p:nvPr/>
            </p:nvCxnSpPr>
            <p:spPr>
              <a:xfrm flipH="1" flipV="1">
                <a:off x="5466860" y="1150832"/>
                <a:ext cx="768106" cy="381441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5" name="Oval 204"/>
              <p:cNvSpPr>
                <a:spLocks noChangeAspect="1"/>
              </p:cNvSpPr>
              <p:nvPr/>
            </p:nvSpPr>
            <p:spPr>
              <a:xfrm>
                <a:off x="6189674" y="1477059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</p:grpSp>
      </p:grpSp>
      <p:pic>
        <p:nvPicPr>
          <p:cNvPr id="164" name="Picture 163"/>
          <p:cNvPicPr>
            <a:picLocks noChangeAspect="1"/>
          </p:cNvPicPr>
          <p:nvPr/>
        </p:nvPicPr>
        <p:blipFill>
          <a:blip r:embed="rId5"/>
          <a:srcRect l="21073"/>
          <a:stretch>
            <a:fillRect/>
          </a:stretch>
        </p:blipFill>
        <p:spPr>
          <a:xfrm>
            <a:off x="1066800" y="3095618"/>
            <a:ext cx="2465837" cy="495300"/>
          </a:xfrm>
          <a:prstGeom prst="rect">
            <a:avLst/>
          </a:prstGeom>
        </p:spPr>
      </p:pic>
      <p:grpSp>
        <p:nvGrpSpPr>
          <p:cNvPr id="225" name="Group 224"/>
          <p:cNvGrpSpPr/>
          <p:nvPr/>
        </p:nvGrpSpPr>
        <p:grpSpPr>
          <a:xfrm>
            <a:off x="1752600" y="5715000"/>
            <a:ext cx="3505200" cy="609600"/>
            <a:chOff x="990600" y="2286000"/>
            <a:chExt cx="3505200" cy="609600"/>
          </a:xfrm>
        </p:grpSpPr>
        <p:sp>
          <p:nvSpPr>
            <p:cNvPr id="223" name="Rounded Rectangle 222"/>
            <p:cNvSpPr/>
            <p:nvPr/>
          </p:nvSpPr>
          <p:spPr bwMode="auto">
            <a:xfrm>
              <a:off x="990600" y="2286000"/>
              <a:ext cx="3505200" cy="609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4" name="TextBox 223"/>
            <p:cNvSpPr txBox="1"/>
            <p:nvPr/>
          </p:nvSpPr>
          <p:spPr>
            <a:xfrm>
              <a:off x="1054483" y="2362200"/>
              <a:ext cx="334690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/>
                <a:t>Just a modified MAP call!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142237" y="3171853"/>
            <a:ext cx="1920447" cy="1628747"/>
            <a:chOff x="3352800" y="2638453"/>
            <a:chExt cx="1920447" cy="1628747"/>
          </a:xfrm>
        </p:grpSpPr>
        <p:grpSp>
          <p:nvGrpSpPr>
            <p:cNvPr id="213" name="Group 212"/>
            <p:cNvGrpSpPr/>
            <p:nvPr/>
          </p:nvGrpSpPr>
          <p:grpSpPr>
            <a:xfrm>
              <a:off x="3352800" y="3581400"/>
              <a:ext cx="1920447" cy="685800"/>
              <a:chOff x="6888273" y="1295400"/>
              <a:chExt cx="1920447" cy="685800"/>
            </a:xfrm>
          </p:grpSpPr>
          <p:grpSp>
            <p:nvGrpSpPr>
              <p:cNvPr id="132" name="Group 131"/>
              <p:cNvGrpSpPr/>
              <p:nvPr/>
            </p:nvGrpSpPr>
            <p:grpSpPr>
              <a:xfrm>
                <a:off x="7543800" y="1295400"/>
                <a:ext cx="1264920" cy="685800"/>
                <a:chOff x="7543800" y="1295400"/>
                <a:chExt cx="1264920" cy="685800"/>
              </a:xfrm>
            </p:grpSpPr>
            <p:cxnSp>
              <p:nvCxnSpPr>
                <p:cNvPr id="206" name="Straight Connector 205"/>
                <p:cNvCxnSpPr>
                  <a:stCxn id="220" idx="1"/>
                </p:cNvCxnSpPr>
                <p:nvPr/>
              </p:nvCxnSpPr>
              <p:spPr>
                <a:xfrm rot="10800000">
                  <a:off x="7543800" y="1600200"/>
                  <a:ext cx="990600" cy="5464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/>
                <p:cNvCxnSpPr>
                  <a:endCxn id="220" idx="1"/>
                </p:cNvCxnSpPr>
                <p:nvPr/>
              </p:nvCxnSpPr>
              <p:spPr>
                <a:xfrm>
                  <a:off x="7543800" y="1295400"/>
                  <a:ext cx="990600" cy="310264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" name="Straight Connector 218"/>
                <p:cNvCxnSpPr>
                  <a:stCxn id="220" idx="1"/>
                </p:cNvCxnSpPr>
                <p:nvPr/>
              </p:nvCxnSpPr>
              <p:spPr>
                <a:xfrm rot="10800000" flipV="1">
                  <a:off x="7543800" y="1605664"/>
                  <a:ext cx="990600" cy="375536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0" name="Rounded Rectangle 219"/>
                <p:cNvSpPr/>
                <p:nvPr/>
              </p:nvSpPr>
              <p:spPr>
                <a:xfrm>
                  <a:off x="8534400" y="1468504"/>
                  <a:ext cx="274320" cy="274320"/>
                </a:xfrm>
                <a:prstGeom prst="roundRect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sp>
            <p:nvSpPr>
              <p:cNvPr id="222" name="TextBox 221"/>
              <p:cNvSpPr txBox="1"/>
              <p:nvPr/>
            </p:nvSpPr>
            <p:spPr>
              <a:xfrm>
                <a:off x="6888273" y="1371600"/>
                <a:ext cx="35072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600" dirty="0" smtClean="0"/>
                  <a:t>+</a:t>
                </a:r>
                <a:endParaRPr lang="en-US" sz="2600" dirty="0"/>
              </a:p>
            </p:txBody>
          </p:sp>
        </p:grpSp>
        <p:pic>
          <p:nvPicPr>
            <p:cNvPr id="17" name="Picture 16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0652" y="2638453"/>
              <a:ext cx="1168400" cy="215900"/>
            </a:xfrm>
            <a:prstGeom prst="rect">
              <a:avLst/>
            </a:prstGeom>
          </p:spPr>
        </p:pic>
      </p:grpSp>
      <p:pic>
        <p:nvPicPr>
          <p:cNvPr id="71" name="Picture 7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90600"/>
            <a:ext cx="952500" cy="304800"/>
          </a:xfrm>
          <a:prstGeom prst="rect">
            <a:avLst/>
          </a:prstGeom>
        </p:spPr>
      </p:pic>
      <p:pic>
        <p:nvPicPr>
          <p:cNvPr id="72" name="Picture 7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00200"/>
            <a:ext cx="2247900" cy="241300"/>
          </a:xfrm>
          <a:prstGeom prst="rect">
            <a:avLst/>
          </a:prstGeom>
        </p:spPr>
      </p:pic>
      <p:grpSp>
        <p:nvGrpSpPr>
          <p:cNvPr id="73" name="Group 72"/>
          <p:cNvGrpSpPr/>
          <p:nvPr/>
        </p:nvGrpSpPr>
        <p:grpSpPr>
          <a:xfrm>
            <a:off x="1650785" y="2166168"/>
            <a:ext cx="4521415" cy="520700"/>
            <a:chOff x="1650785" y="1861368"/>
            <a:chExt cx="4521415" cy="520700"/>
          </a:xfrm>
        </p:grpSpPr>
        <p:pic>
          <p:nvPicPr>
            <p:cNvPr id="74" name="Picture 73" descr="latex-image-1.pdf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92500" y="1917700"/>
              <a:ext cx="546100" cy="292100"/>
            </a:xfrm>
            <a:prstGeom prst="rect">
              <a:avLst/>
            </a:prstGeom>
          </p:spPr>
        </p:pic>
        <p:pic>
          <p:nvPicPr>
            <p:cNvPr id="75" name="Picture 74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0785" y="1861368"/>
              <a:ext cx="1549400" cy="520700"/>
            </a:xfrm>
            <a:prstGeom prst="rect">
              <a:avLst/>
            </a:prstGeom>
          </p:spPr>
        </p:pic>
        <p:pic>
          <p:nvPicPr>
            <p:cNvPr id="76" name="Picture 75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1883080"/>
              <a:ext cx="1981200" cy="317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404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Diversity = High-Order Potential (HOP)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71" name="Picture 7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90600"/>
            <a:ext cx="952500" cy="304800"/>
          </a:xfrm>
          <a:prstGeom prst="rect">
            <a:avLst/>
          </a:prstGeom>
        </p:spPr>
      </p:pic>
      <p:pic>
        <p:nvPicPr>
          <p:cNvPr id="72" name="Picture 7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00200"/>
            <a:ext cx="2247900" cy="241300"/>
          </a:xfrm>
          <a:prstGeom prst="rect">
            <a:avLst/>
          </a:prstGeom>
        </p:spPr>
      </p:pic>
      <p:grpSp>
        <p:nvGrpSpPr>
          <p:cNvPr id="73" name="Group 72"/>
          <p:cNvGrpSpPr/>
          <p:nvPr/>
        </p:nvGrpSpPr>
        <p:grpSpPr>
          <a:xfrm>
            <a:off x="1650785" y="2166168"/>
            <a:ext cx="4521415" cy="520700"/>
            <a:chOff x="1650785" y="1861368"/>
            <a:chExt cx="4521415" cy="520700"/>
          </a:xfrm>
        </p:grpSpPr>
        <p:pic>
          <p:nvPicPr>
            <p:cNvPr id="74" name="Picture 73" descr="latex-image-1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92500" y="1917700"/>
              <a:ext cx="546100" cy="292100"/>
            </a:xfrm>
            <a:prstGeom prst="rect">
              <a:avLst/>
            </a:prstGeom>
          </p:spPr>
        </p:pic>
        <p:pic>
          <p:nvPicPr>
            <p:cNvPr id="75" name="Picture 74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0785" y="1861368"/>
              <a:ext cx="1549400" cy="520700"/>
            </a:xfrm>
            <a:prstGeom prst="rect">
              <a:avLst/>
            </a:prstGeom>
          </p:spPr>
        </p:pic>
        <p:pic>
          <p:nvPicPr>
            <p:cNvPr id="76" name="Picture 75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1883080"/>
              <a:ext cx="1981200" cy="317500"/>
            </a:xfrm>
            <a:prstGeom prst="rect">
              <a:avLst/>
            </a:prstGeom>
          </p:spPr>
        </p:pic>
      </p:grpSp>
      <p:sp>
        <p:nvSpPr>
          <p:cNvPr id="68" name="Rectangle 67"/>
          <p:cNvSpPr/>
          <p:nvPr/>
        </p:nvSpPr>
        <p:spPr>
          <a:xfrm>
            <a:off x="1447800" y="3810000"/>
            <a:ext cx="754380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spcBef>
                <a:spcPct val="20000"/>
              </a:spcBef>
            </a:pPr>
            <a:r>
              <a:rPr lang="en-US" sz="2400" u="sng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Diversity		</a:t>
            </a:r>
            <a:r>
              <a:rPr lang="en-US" sz="2400" u="sng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HOP</a:t>
            </a:r>
            <a:endParaRPr lang="en-US" sz="2400" u="sng" kern="0" dirty="0">
              <a:solidFill>
                <a:prstClr val="black"/>
              </a:solidFill>
              <a:latin typeface="Arial"/>
              <a:ea typeface="Osaka"/>
              <a:cs typeface="Osaka"/>
            </a:endParaRPr>
          </a:p>
          <a:p>
            <a:pPr lvl="0" algn="l">
              <a:spcBef>
                <a:spcPct val="20000"/>
              </a:spcBef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Label Occurrence	</a:t>
            </a:r>
            <a:r>
              <a:rPr lang="en-US" sz="20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Label </a:t>
            </a: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Costs </a:t>
            </a:r>
            <a:r>
              <a:rPr lang="en-US" sz="1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[Delong et al. CVPR10]</a:t>
            </a:r>
          </a:p>
          <a:p>
            <a:pPr lvl="0" algn="l">
              <a:spcBef>
                <a:spcPct val="20000"/>
              </a:spcBef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Label Transitions	</a:t>
            </a:r>
            <a:r>
              <a:rPr lang="en-US" sz="20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Cooperative </a:t>
            </a: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Cuts</a:t>
            </a:r>
            <a:r>
              <a:rPr lang="en-US" sz="1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[</a:t>
            </a:r>
            <a:r>
              <a:rPr lang="en-US" sz="1400" kern="0" dirty="0" err="1">
                <a:solidFill>
                  <a:prstClr val="black"/>
                </a:solidFill>
                <a:latin typeface="Arial"/>
                <a:ea typeface="Osaka"/>
                <a:cs typeface="Osaka"/>
              </a:rPr>
              <a:t>Jegelga</a:t>
            </a:r>
            <a:r>
              <a:rPr lang="en-US" sz="1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et al. CVPR 11; </a:t>
            </a:r>
            <a:br>
              <a:rPr lang="en-US" sz="1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</a:br>
            <a:r>
              <a:rPr lang="en-US" sz="1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                                                                                                 </a:t>
            </a:r>
            <a:r>
              <a:rPr lang="en-US" sz="1400" kern="0" dirty="0" err="1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Kohli</a:t>
            </a:r>
            <a:r>
              <a:rPr lang="en-US" sz="14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 </a:t>
            </a:r>
            <a:r>
              <a:rPr lang="en-US" sz="1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et al. CVPR13]</a:t>
            </a:r>
          </a:p>
          <a:p>
            <a:pPr lvl="0" algn="l">
              <a:spcBef>
                <a:spcPct val="20000"/>
              </a:spcBef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Hamming Ball		</a:t>
            </a:r>
            <a:r>
              <a:rPr lang="en-US" sz="20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Cardinality </a:t>
            </a: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Potential</a:t>
            </a:r>
            <a:r>
              <a:rPr lang="en-US" sz="1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[</a:t>
            </a:r>
            <a:r>
              <a:rPr lang="en-US" sz="1400" kern="0" dirty="0" err="1">
                <a:solidFill>
                  <a:prstClr val="black"/>
                </a:solidFill>
                <a:latin typeface="Arial"/>
                <a:ea typeface="Osaka"/>
                <a:cs typeface="Osaka"/>
              </a:rPr>
              <a:t>Tarlow</a:t>
            </a:r>
            <a:r>
              <a:rPr lang="en-US" sz="1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et al AISTATS10]</a:t>
            </a:r>
          </a:p>
          <a:p>
            <a:pPr lvl="0" algn="l">
              <a:spcBef>
                <a:spcPct val="20000"/>
              </a:spcBef>
            </a:pPr>
            <a:r>
              <a:rPr lang="en-US" sz="2000" kern="0" dirty="0" err="1">
                <a:solidFill>
                  <a:prstClr val="black"/>
                </a:solidFill>
                <a:latin typeface="Arial"/>
                <a:ea typeface="Osaka"/>
                <a:cs typeface="Osaka"/>
              </a:rPr>
              <a:t>DivMBest</a:t>
            </a: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		</a:t>
            </a:r>
            <a:r>
              <a:rPr lang="en-US" sz="20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Node </a:t>
            </a: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Potential Perturb</a:t>
            </a:r>
            <a:r>
              <a:rPr lang="en-US" sz="1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[Batra et al ECCV12]</a:t>
            </a:r>
          </a:p>
        </p:txBody>
      </p:sp>
      <p:grpSp>
        <p:nvGrpSpPr>
          <p:cNvPr id="132" name="Group 131"/>
          <p:cNvGrpSpPr/>
          <p:nvPr/>
        </p:nvGrpSpPr>
        <p:grpSpPr>
          <a:xfrm>
            <a:off x="4797764" y="4114800"/>
            <a:ext cx="1264920" cy="685800"/>
            <a:chOff x="7543800" y="1295400"/>
            <a:chExt cx="1264920" cy="685800"/>
          </a:xfrm>
        </p:grpSpPr>
        <p:cxnSp>
          <p:nvCxnSpPr>
            <p:cNvPr id="206" name="Straight Connector 205"/>
            <p:cNvCxnSpPr>
              <a:stCxn id="220" idx="1"/>
            </p:cNvCxnSpPr>
            <p:nvPr/>
          </p:nvCxnSpPr>
          <p:spPr>
            <a:xfrm rot="10800000">
              <a:off x="7543800" y="1600200"/>
              <a:ext cx="990600" cy="546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>
              <a:endCxn id="220" idx="1"/>
            </p:cNvCxnSpPr>
            <p:nvPr/>
          </p:nvCxnSpPr>
          <p:spPr>
            <a:xfrm>
              <a:off x="7543800" y="1295400"/>
              <a:ext cx="990600" cy="31026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>
              <a:stCxn id="220" idx="1"/>
            </p:cNvCxnSpPr>
            <p:nvPr/>
          </p:nvCxnSpPr>
          <p:spPr>
            <a:xfrm rot="10800000" flipV="1">
              <a:off x="7543800" y="1605664"/>
              <a:ext cx="990600" cy="37553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0" name="Rounded Rectangle 219"/>
            <p:cNvSpPr/>
            <p:nvPr/>
          </p:nvSpPr>
          <p:spPr>
            <a:xfrm>
              <a:off x="8534400" y="1468504"/>
              <a:ext cx="274320" cy="27432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4895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94059E-7 7.86673E-7 L -0.00052 -0.1760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8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Diverse M-Best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grpSp>
        <p:nvGrpSpPr>
          <p:cNvPr id="9" name="Group 10"/>
          <p:cNvGrpSpPr/>
          <p:nvPr/>
        </p:nvGrpSpPr>
        <p:grpSpPr>
          <a:xfrm>
            <a:off x="4450080" y="3251200"/>
            <a:ext cx="45720" cy="274320"/>
            <a:chOff x="4450080" y="3764280"/>
            <a:chExt cx="45720" cy="274320"/>
          </a:xfrm>
        </p:grpSpPr>
        <p:sp>
          <p:nvSpPr>
            <p:cNvPr id="10" name="Rectangle 9"/>
            <p:cNvSpPr>
              <a:spLocks noChangeAspect="1"/>
            </p:cNvSpPr>
            <p:nvPr/>
          </p:nvSpPr>
          <p:spPr bwMode="auto">
            <a:xfrm>
              <a:off x="4450080" y="3764280"/>
              <a:ext cx="45720" cy="4572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5" name="Rectangle 74"/>
            <p:cNvSpPr>
              <a:spLocks noChangeAspect="1"/>
            </p:cNvSpPr>
            <p:nvPr/>
          </p:nvSpPr>
          <p:spPr bwMode="auto">
            <a:xfrm>
              <a:off x="4450080" y="3992880"/>
              <a:ext cx="45720" cy="4572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pic>
        <p:nvPicPr>
          <p:cNvPr id="52" name="Picture 51" descr="1403901471_d5e034b46b_se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934" y="6315559"/>
            <a:ext cx="296334" cy="174984"/>
          </a:xfrm>
          <a:prstGeom prst="rect">
            <a:avLst/>
          </a:prstGeom>
        </p:spPr>
      </p:pic>
      <p:sp>
        <p:nvSpPr>
          <p:cNvPr id="53" name="Line 1"/>
          <p:cNvSpPr>
            <a:spLocks noChangeShapeType="1"/>
          </p:cNvSpPr>
          <p:nvPr/>
        </p:nvSpPr>
        <p:spPr bwMode="auto">
          <a:xfrm flipH="1" flipV="1">
            <a:off x="2470050" y="6222016"/>
            <a:ext cx="3454684" cy="6845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2" name="Line 2"/>
          <p:cNvSpPr>
            <a:spLocks noChangeShapeType="1"/>
          </p:cNvSpPr>
          <p:nvPr/>
        </p:nvSpPr>
        <p:spPr bwMode="auto">
          <a:xfrm flipH="1">
            <a:off x="2470050" y="4668310"/>
            <a:ext cx="284" cy="1553707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5" name="Rectangle 64"/>
          <p:cNvSpPr/>
          <p:nvPr/>
        </p:nvSpPr>
        <p:spPr bwMode="auto">
          <a:xfrm>
            <a:off x="2521134" y="6315559"/>
            <a:ext cx="298704" cy="176863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6" name="Rectangle 65"/>
          <p:cNvSpPr/>
          <p:nvPr/>
        </p:nvSpPr>
        <p:spPr bwMode="auto">
          <a:xfrm>
            <a:off x="5569134" y="6315559"/>
            <a:ext cx="298704" cy="17686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7" name="Rectangle 66"/>
          <p:cNvSpPr/>
          <p:nvPr/>
        </p:nvSpPr>
        <p:spPr bwMode="auto">
          <a:xfrm>
            <a:off x="5721534" y="5535283"/>
            <a:ext cx="558800" cy="43348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8" name="Rectangle 67"/>
          <p:cNvSpPr/>
          <p:nvPr/>
        </p:nvSpPr>
        <p:spPr bwMode="auto">
          <a:xfrm>
            <a:off x="4908734" y="6315559"/>
            <a:ext cx="298704" cy="176863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5010334" y="6328202"/>
            <a:ext cx="76200" cy="160751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70" name="Picture 69" descr="1403901471_d5e034b46b_se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334" y="6315559"/>
            <a:ext cx="296334" cy="174984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 bwMode="auto">
          <a:xfrm>
            <a:off x="3537134" y="6406787"/>
            <a:ext cx="152400" cy="78028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3079934" y="6315559"/>
            <a:ext cx="304800" cy="178813"/>
            <a:chOff x="3276600" y="5181600"/>
            <a:chExt cx="457200" cy="314325"/>
          </a:xfrm>
        </p:grpSpPr>
        <p:sp>
          <p:nvSpPr>
            <p:cNvPr id="122" name="Rectangle 121"/>
            <p:cNvSpPr/>
            <p:nvPr/>
          </p:nvSpPr>
          <p:spPr bwMode="auto">
            <a:xfrm>
              <a:off x="3276600" y="5181600"/>
              <a:ext cx="448056" cy="310896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3276600" y="5181600"/>
              <a:ext cx="152400" cy="1524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4" name="Rectangle 123"/>
            <p:cNvSpPr/>
            <p:nvPr/>
          </p:nvSpPr>
          <p:spPr bwMode="auto">
            <a:xfrm>
              <a:off x="3429000" y="5343525"/>
              <a:ext cx="152400" cy="1524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5" name="Rectangle 124"/>
            <p:cNvSpPr/>
            <p:nvPr/>
          </p:nvSpPr>
          <p:spPr bwMode="auto">
            <a:xfrm>
              <a:off x="3581400" y="5181600"/>
              <a:ext cx="152400" cy="1524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73" name="Line 4"/>
          <p:cNvSpPr>
            <a:spLocks noChangeShapeType="1"/>
          </p:cNvSpPr>
          <p:nvPr/>
        </p:nvSpPr>
        <p:spPr bwMode="auto">
          <a:xfrm flipH="1">
            <a:off x="4483853" y="4714397"/>
            <a:ext cx="7866" cy="15140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cxnSp>
        <p:nvCxnSpPr>
          <p:cNvPr id="74" name="Straight Connector 73"/>
          <p:cNvCxnSpPr/>
          <p:nvPr/>
        </p:nvCxnSpPr>
        <p:spPr bwMode="auto">
          <a:xfrm rot="5400000">
            <a:off x="2557647" y="6092734"/>
            <a:ext cx="269875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stCxn id="98" idx="0"/>
          </p:cNvCxnSpPr>
          <p:nvPr/>
        </p:nvCxnSpPr>
        <p:spPr bwMode="auto">
          <a:xfrm rot="5400000">
            <a:off x="2650992" y="6055744"/>
            <a:ext cx="342107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 bwMode="auto">
          <a:xfrm rot="5400000">
            <a:off x="2819902" y="6077972"/>
            <a:ext cx="297654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 bwMode="auto">
          <a:xfrm rot="16200000" flipH="1">
            <a:off x="2996195" y="6114563"/>
            <a:ext cx="224629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 bwMode="auto">
          <a:xfrm rot="16200000" flipH="1">
            <a:off x="3154944" y="6143136"/>
            <a:ext cx="173830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 bwMode="auto">
          <a:xfrm rot="5400000">
            <a:off x="3207411" y="6055746"/>
            <a:ext cx="342107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 bwMode="auto">
          <a:xfrm rot="5400000">
            <a:off x="3134227" y="5852547"/>
            <a:ext cx="748504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99" idx="0"/>
          </p:cNvCxnSpPr>
          <p:nvPr/>
        </p:nvCxnSpPr>
        <p:spPr bwMode="auto">
          <a:xfrm rot="5400000">
            <a:off x="3130735" y="5724591"/>
            <a:ext cx="994249" cy="397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 bwMode="auto">
          <a:xfrm rot="5400000">
            <a:off x="3385212" y="5843815"/>
            <a:ext cx="748504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 bwMode="auto">
          <a:xfrm rot="5400000">
            <a:off x="3691440" y="6012884"/>
            <a:ext cx="402429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 bwMode="auto">
          <a:xfrm rot="5400000">
            <a:off x="3912185" y="6087575"/>
            <a:ext cx="246853" cy="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 bwMode="auto">
          <a:xfrm rot="16200000" flipH="1">
            <a:off x="4091570" y="6124087"/>
            <a:ext cx="173830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 bwMode="auto">
          <a:xfrm rot="5400000">
            <a:off x="3970919" y="5860563"/>
            <a:ext cx="723106" cy="317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8" name="Straight Connector 87"/>
          <p:cNvCxnSpPr>
            <a:stCxn id="73" idx="0"/>
          </p:cNvCxnSpPr>
          <p:nvPr/>
        </p:nvCxnSpPr>
        <p:spPr bwMode="auto">
          <a:xfrm rot="5400000">
            <a:off x="3734438" y="5466420"/>
            <a:ext cx="1509305" cy="525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 bwMode="auto">
          <a:xfrm rot="5400000">
            <a:off x="4513765" y="6066859"/>
            <a:ext cx="319878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 bwMode="auto">
          <a:xfrm rot="16200000" flipH="1">
            <a:off x="4429627" y="5795553"/>
            <a:ext cx="872329" cy="301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 bwMode="auto">
          <a:xfrm rot="5400000">
            <a:off x="4443915" y="5647756"/>
            <a:ext cx="1145379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 bwMode="auto">
          <a:xfrm rot="5400000">
            <a:off x="4772527" y="5855719"/>
            <a:ext cx="748504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 bwMode="auto">
          <a:xfrm rot="16200000" flipH="1">
            <a:off x="5072646" y="6000262"/>
            <a:ext cx="440526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 bwMode="auto">
          <a:xfrm rot="5400000">
            <a:off x="5275849" y="6051061"/>
            <a:ext cx="345274" cy="635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 bwMode="auto">
          <a:xfrm rot="5400000">
            <a:off x="5488570" y="6054233"/>
            <a:ext cx="345274" cy="635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6" name="Freeform 95"/>
          <p:cNvSpPr>
            <a:spLocks/>
          </p:cNvSpPr>
          <p:nvPr/>
        </p:nvSpPr>
        <p:spPr bwMode="auto">
          <a:xfrm>
            <a:off x="2630886" y="4741772"/>
            <a:ext cx="3421893" cy="1315175"/>
          </a:xfrm>
          <a:custGeom>
            <a:avLst/>
            <a:gdLst/>
            <a:ahLst/>
            <a:cxnLst>
              <a:cxn ang="0">
                <a:pos x="0" y="15117"/>
              </a:cxn>
              <a:cxn ang="0">
                <a:pos x="1837" y="13410"/>
              </a:cxn>
              <a:cxn ang="0">
                <a:pos x="4022" y="15117"/>
              </a:cxn>
              <a:cxn ang="0">
                <a:pos x="7001" y="8065"/>
              </a:cxn>
              <a:cxn ang="0">
                <a:pos x="10229" y="14078"/>
              </a:cxn>
              <a:cxn ang="0">
                <a:pos x="12116" y="717"/>
              </a:cxn>
              <a:cxn ang="0">
                <a:pos x="13308" y="11777"/>
              </a:cxn>
              <a:cxn ang="0">
                <a:pos x="15393" y="4503"/>
              </a:cxn>
              <a:cxn ang="0">
                <a:pos x="19912" y="13410"/>
              </a:cxn>
              <a:cxn ang="0">
                <a:pos x="21600" y="11777"/>
              </a:cxn>
            </a:cxnLst>
            <a:rect l="0" t="0" r="r" b="b"/>
            <a:pathLst>
              <a:path w="21600" h="15283">
                <a:moveTo>
                  <a:pt x="0" y="15117"/>
                </a:moveTo>
                <a:cubicBezTo>
                  <a:pt x="0" y="15117"/>
                  <a:pt x="298" y="12148"/>
                  <a:pt x="1837" y="13410"/>
                </a:cubicBezTo>
                <a:cubicBezTo>
                  <a:pt x="3831" y="15045"/>
                  <a:pt x="3228" y="14820"/>
                  <a:pt x="4022" y="15117"/>
                </a:cubicBezTo>
                <a:cubicBezTo>
                  <a:pt x="5062" y="15506"/>
                  <a:pt x="5792" y="-771"/>
                  <a:pt x="7001" y="8065"/>
                </a:cubicBezTo>
                <a:cubicBezTo>
                  <a:pt x="7448" y="11331"/>
                  <a:pt x="9881" y="18012"/>
                  <a:pt x="10229" y="14078"/>
                </a:cubicBezTo>
                <a:cubicBezTo>
                  <a:pt x="10577" y="10144"/>
                  <a:pt x="11123" y="-3217"/>
                  <a:pt x="12116" y="717"/>
                </a:cubicBezTo>
                <a:cubicBezTo>
                  <a:pt x="13109" y="4651"/>
                  <a:pt x="12414" y="18383"/>
                  <a:pt x="13308" y="11777"/>
                </a:cubicBezTo>
                <a:cubicBezTo>
                  <a:pt x="14201" y="5171"/>
                  <a:pt x="14698" y="1905"/>
                  <a:pt x="15393" y="4503"/>
                </a:cubicBezTo>
                <a:cubicBezTo>
                  <a:pt x="16088" y="7101"/>
                  <a:pt x="15820" y="15041"/>
                  <a:pt x="19912" y="13410"/>
                </a:cubicBezTo>
                <a:cubicBezTo>
                  <a:pt x="20657" y="13113"/>
                  <a:pt x="21600" y="11777"/>
                  <a:pt x="21600" y="11777"/>
                </a:cubicBezTo>
              </a:path>
            </a:pathLst>
          </a:cu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7" name="Rectangle 96"/>
          <p:cNvSpPr/>
          <p:nvPr/>
        </p:nvSpPr>
        <p:spPr bwMode="auto">
          <a:xfrm>
            <a:off x="5725042" y="5554673"/>
            <a:ext cx="558800" cy="43348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8" name="Oval 97"/>
          <p:cNvSpPr>
            <a:spLocks/>
          </p:cNvSpPr>
          <p:nvPr/>
        </p:nvSpPr>
        <p:spPr bwMode="auto">
          <a:xfrm rot="10800000" flipH="1">
            <a:off x="2768785" y="5778091"/>
            <a:ext cx="106680" cy="106680"/>
          </a:xfrm>
          <a:prstGeom prst="ellipse">
            <a:avLst/>
          </a:prstGeom>
          <a:solidFill>
            <a:schemeClr val="accent4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9" name="Oval 98"/>
          <p:cNvSpPr>
            <a:spLocks/>
          </p:cNvSpPr>
          <p:nvPr/>
        </p:nvSpPr>
        <p:spPr bwMode="auto">
          <a:xfrm rot="10800000" flipH="1">
            <a:off x="3576504" y="5122772"/>
            <a:ext cx="106680" cy="106680"/>
          </a:xfrm>
          <a:prstGeom prst="ellipse">
            <a:avLst/>
          </a:prstGeom>
          <a:solidFill>
            <a:srgbClr val="0000FF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0" name="Oval 99"/>
          <p:cNvSpPr>
            <a:spLocks/>
          </p:cNvSpPr>
          <p:nvPr/>
        </p:nvSpPr>
        <p:spPr bwMode="auto">
          <a:xfrm rot="10800000" flipH="1">
            <a:off x="4948104" y="4970372"/>
            <a:ext cx="106680" cy="106680"/>
          </a:xfrm>
          <a:prstGeom prst="ellipse">
            <a:avLst/>
          </a:prstGeom>
          <a:solidFill>
            <a:srgbClr val="00FF00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1" name="Oval 100"/>
          <p:cNvSpPr>
            <a:spLocks/>
          </p:cNvSpPr>
          <p:nvPr/>
        </p:nvSpPr>
        <p:spPr bwMode="auto">
          <a:xfrm rot="10800000" flipH="1">
            <a:off x="4437564" y="4635092"/>
            <a:ext cx="106680" cy="106680"/>
          </a:xfrm>
          <a:prstGeom prst="ellipse">
            <a:avLst/>
          </a:prstGeom>
          <a:solidFill>
            <a:srgbClr val="FF0000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384" y="6579812"/>
            <a:ext cx="203200" cy="228600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5091384"/>
            <a:ext cx="736600" cy="215900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8492" y="6578483"/>
            <a:ext cx="203200" cy="228600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1604" y="6578483"/>
            <a:ext cx="215900" cy="228600"/>
          </a:xfrm>
          <a:prstGeom prst="rect">
            <a:avLst/>
          </a:prstGeom>
        </p:spPr>
      </p:pic>
      <p:grpSp>
        <p:nvGrpSpPr>
          <p:cNvPr id="107" name="Group 106"/>
          <p:cNvGrpSpPr/>
          <p:nvPr/>
        </p:nvGrpSpPr>
        <p:grpSpPr>
          <a:xfrm>
            <a:off x="3825759" y="4343400"/>
            <a:ext cx="1338820" cy="1883475"/>
            <a:chOff x="4104975" y="1506628"/>
            <a:chExt cx="1338820" cy="1883475"/>
          </a:xfrm>
        </p:grpSpPr>
        <p:sp>
          <p:nvSpPr>
            <p:cNvPr id="118" name="Rectangle 117"/>
            <p:cNvSpPr/>
            <p:nvPr/>
          </p:nvSpPr>
          <p:spPr bwMode="auto">
            <a:xfrm>
              <a:off x="4554215" y="1713703"/>
              <a:ext cx="440340" cy="1676400"/>
            </a:xfrm>
            <a:prstGeom prst="rect">
              <a:avLst/>
            </a:prstGeom>
            <a:solidFill>
              <a:schemeClr val="accent2">
                <a:alpha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119" name="Straight Arrow Connector 118"/>
            <p:cNvCxnSpPr/>
            <p:nvPr/>
          </p:nvCxnSpPr>
          <p:spPr bwMode="auto">
            <a:xfrm rot="10800000">
              <a:off x="4104975" y="1713703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0" name="Straight Arrow Connector 119"/>
            <p:cNvCxnSpPr/>
            <p:nvPr/>
          </p:nvCxnSpPr>
          <p:spPr bwMode="auto">
            <a:xfrm>
              <a:off x="4986595" y="1713703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80842" y="1506628"/>
              <a:ext cx="850900" cy="177800"/>
            </a:xfrm>
            <a:prstGeom prst="rect">
              <a:avLst/>
            </a:prstGeom>
          </p:spPr>
        </p:pic>
      </p:grpSp>
      <p:grpSp>
        <p:nvGrpSpPr>
          <p:cNvPr id="108" name="Group 107"/>
          <p:cNvGrpSpPr/>
          <p:nvPr/>
        </p:nvGrpSpPr>
        <p:grpSpPr>
          <a:xfrm>
            <a:off x="4380869" y="4701157"/>
            <a:ext cx="1251765" cy="1525718"/>
            <a:chOff x="4660085" y="1864385"/>
            <a:chExt cx="1251765" cy="1525718"/>
          </a:xfrm>
        </p:grpSpPr>
        <p:sp>
          <p:nvSpPr>
            <p:cNvPr id="114" name="Rectangle 113"/>
            <p:cNvSpPr/>
            <p:nvPr/>
          </p:nvSpPr>
          <p:spPr bwMode="auto">
            <a:xfrm>
              <a:off x="5117285" y="2062791"/>
              <a:ext cx="337580" cy="1327312"/>
            </a:xfrm>
            <a:prstGeom prst="rect">
              <a:avLst/>
            </a:prstGeom>
            <a:solidFill>
              <a:schemeClr val="accent2">
                <a:alpha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115" name="Straight Arrow Connector 114"/>
            <p:cNvCxnSpPr/>
            <p:nvPr/>
          </p:nvCxnSpPr>
          <p:spPr bwMode="auto">
            <a:xfrm rot="10800000">
              <a:off x="4660085" y="2083122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/>
            <p:nvPr/>
          </p:nvCxnSpPr>
          <p:spPr bwMode="auto">
            <a:xfrm>
              <a:off x="5454650" y="2084503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pic>
          <p:nvPicPr>
            <p:cNvPr id="117" name="Picture 1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25458" y="1864385"/>
              <a:ext cx="850900" cy="177800"/>
            </a:xfrm>
            <a:prstGeom prst="rect">
              <a:avLst/>
            </a:prstGeom>
          </p:spPr>
        </p:pic>
      </p:grpSp>
      <p:grpSp>
        <p:nvGrpSpPr>
          <p:cNvPr id="109" name="Group 108"/>
          <p:cNvGrpSpPr/>
          <p:nvPr/>
        </p:nvGrpSpPr>
        <p:grpSpPr>
          <a:xfrm>
            <a:off x="3009269" y="4847317"/>
            <a:ext cx="1251765" cy="1379558"/>
            <a:chOff x="3288485" y="2010545"/>
            <a:chExt cx="1251765" cy="1379558"/>
          </a:xfrm>
        </p:grpSpPr>
        <p:sp>
          <p:nvSpPr>
            <p:cNvPr id="110" name="Rectangle 109"/>
            <p:cNvSpPr/>
            <p:nvPr/>
          </p:nvSpPr>
          <p:spPr bwMode="auto">
            <a:xfrm>
              <a:off x="3745685" y="2215191"/>
              <a:ext cx="337580" cy="1174912"/>
            </a:xfrm>
            <a:prstGeom prst="rect">
              <a:avLst/>
            </a:prstGeom>
            <a:solidFill>
              <a:schemeClr val="accent2">
                <a:alpha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111" name="Straight Arrow Connector 110"/>
            <p:cNvCxnSpPr/>
            <p:nvPr/>
          </p:nvCxnSpPr>
          <p:spPr bwMode="auto">
            <a:xfrm rot="10800000">
              <a:off x="3288485" y="2223078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/>
            <p:nvPr/>
          </p:nvCxnSpPr>
          <p:spPr bwMode="auto">
            <a:xfrm>
              <a:off x="4083050" y="2224459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20352" y="2010545"/>
              <a:ext cx="850900" cy="177800"/>
            </a:xfrm>
            <a:prstGeom prst="rect">
              <a:avLst/>
            </a:prstGeom>
          </p:spPr>
        </p:pic>
      </p:grpSp>
      <p:pic>
        <p:nvPicPr>
          <p:cNvPr id="128" name="Picture 127" descr="latex-image-1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71800" y="1600200"/>
            <a:ext cx="1727201" cy="431800"/>
          </a:xfrm>
          <a:prstGeom prst="rect">
            <a:avLst/>
          </a:prstGeom>
        </p:spPr>
      </p:pic>
      <p:pic>
        <p:nvPicPr>
          <p:cNvPr id="129" name="Picture 128" descr="latex-image-1.pd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71800" y="2336800"/>
            <a:ext cx="2222501" cy="317500"/>
          </a:xfrm>
          <a:prstGeom prst="rect">
            <a:avLst/>
          </a:prstGeom>
        </p:spPr>
      </p:pic>
      <p:pic>
        <p:nvPicPr>
          <p:cNvPr id="130" name="Picture 129" descr="latex-image-1.pd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57600" y="2794000"/>
            <a:ext cx="1549401" cy="317500"/>
          </a:xfrm>
          <a:prstGeom prst="rect">
            <a:avLst/>
          </a:prstGeom>
        </p:spPr>
      </p:pic>
      <p:pic>
        <p:nvPicPr>
          <p:cNvPr id="131" name="Picture 130" descr="latex-image-1.pd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05200" y="3632200"/>
            <a:ext cx="1968500" cy="330200"/>
          </a:xfrm>
          <a:prstGeom prst="rect">
            <a:avLst/>
          </a:prstGeom>
        </p:spPr>
      </p:pic>
      <p:pic>
        <p:nvPicPr>
          <p:cNvPr id="126" name="Picture 125" descr="latex-image-1.pdf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83300" y="6172200"/>
            <a:ext cx="13208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63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99" grpId="0" animBg="1"/>
      <p:bldP spid="10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 Predictions: Non-Experts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902015" y="6581001"/>
            <a:ext cx="40190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Image Credit: 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http://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intelligence.org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/files/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PredictingAI.pdf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861" y="1143000"/>
            <a:ext cx="6535939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986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Diverse 2</a:t>
            </a:r>
            <a:r>
              <a:rPr lang="en-US" baseline="30000" dirty="0"/>
              <a:t>nd</a:t>
            </a:r>
            <a:r>
              <a:rPr lang="en-US" dirty="0"/>
              <a:t>-Best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pic>
        <p:nvPicPr>
          <p:cNvPr id="52" name="Picture 51" descr="1403901471_d5e034b46b_se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934" y="6315559"/>
            <a:ext cx="296334" cy="174984"/>
          </a:xfrm>
          <a:prstGeom prst="rect">
            <a:avLst/>
          </a:prstGeom>
        </p:spPr>
      </p:pic>
      <p:sp>
        <p:nvSpPr>
          <p:cNvPr id="53" name="Line 1"/>
          <p:cNvSpPr>
            <a:spLocks noChangeShapeType="1"/>
          </p:cNvSpPr>
          <p:nvPr/>
        </p:nvSpPr>
        <p:spPr bwMode="auto">
          <a:xfrm flipH="1" flipV="1">
            <a:off x="2470050" y="6222016"/>
            <a:ext cx="3454684" cy="6845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2" name="Line 2"/>
          <p:cNvSpPr>
            <a:spLocks noChangeShapeType="1"/>
          </p:cNvSpPr>
          <p:nvPr/>
        </p:nvSpPr>
        <p:spPr bwMode="auto">
          <a:xfrm flipH="1">
            <a:off x="2470050" y="4668310"/>
            <a:ext cx="284" cy="1553707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5" name="Rectangle 64"/>
          <p:cNvSpPr/>
          <p:nvPr/>
        </p:nvSpPr>
        <p:spPr bwMode="auto">
          <a:xfrm>
            <a:off x="2521134" y="6315559"/>
            <a:ext cx="298704" cy="176863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6" name="Rectangle 65"/>
          <p:cNvSpPr/>
          <p:nvPr/>
        </p:nvSpPr>
        <p:spPr bwMode="auto">
          <a:xfrm>
            <a:off x="5569134" y="6315559"/>
            <a:ext cx="298704" cy="17686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7" name="Rectangle 66"/>
          <p:cNvSpPr/>
          <p:nvPr/>
        </p:nvSpPr>
        <p:spPr bwMode="auto">
          <a:xfrm>
            <a:off x="5721534" y="5535283"/>
            <a:ext cx="558800" cy="43348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8" name="Rectangle 67"/>
          <p:cNvSpPr/>
          <p:nvPr/>
        </p:nvSpPr>
        <p:spPr bwMode="auto">
          <a:xfrm>
            <a:off x="4908734" y="6315559"/>
            <a:ext cx="298704" cy="176863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5010334" y="6328202"/>
            <a:ext cx="76200" cy="160751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70" name="Picture 69" descr="1403901471_d5e034b46b_se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334" y="6315559"/>
            <a:ext cx="296334" cy="174984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 bwMode="auto">
          <a:xfrm>
            <a:off x="3537134" y="6406787"/>
            <a:ext cx="152400" cy="78028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3079934" y="6315559"/>
            <a:ext cx="304800" cy="178813"/>
            <a:chOff x="3276600" y="5181600"/>
            <a:chExt cx="457200" cy="314325"/>
          </a:xfrm>
        </p:grpSpPr>
        <p:sp>
          <p:nvSpPr>
            <p:cNvPr id="122" name="Rectangle 121"/>
            <p:cNvSpPr/>
            <p:nvPr/>
          </p:nvSpPr>
          <p:spPr bwMode="auto">
            <a:xfrm>
              <a:off x="3276600" y="5181600"/>
              <a:ext cx="448056" cy="310896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3276600" y="5181600"/>
              <a:ext cx="152400" cy="1524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4" name="Rectangle 123"/>
            <p:cNvSpPr/>
            <p:nvPr/>
          </p:nvSpPr>
          <p:spPr bwMode="auto">
            <a:xfrm>
              <a:off x="3429000" y="5343525"/>
              <a:ext cx="152400" cy="1524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5" name="Rectangle 124"/>
            <p:cNvSpPr/>
            <p:nvPr/>
          </p:nvSpPr>
          <p:spPr bwMode="auto">
            <a:xfrm>
              <a:off x="3581400" y="5181600"/>
              <a:ext cx="152400" cy="1524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73" name="Line 4"/>
          <p:cNvSpPr>
            <a:spLocks noChangeShapeType="1"/>
          </p:cNvSpPr>
          <p:nvPr/>
        </p:nvSpPr>
        <p:spPr bwMode="auto">
          <a:xfrm flipH="1">
            <a:off x="4483853" y="4714397"/>
            <a:ext cx="7866" cy="15140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cxnSp>
        <p:nvCxnSpPr>
          <p:cNvPr id="74" name="Straight Connector 73"/>
          <p:cNvCxnSpPr/>
          <p:nvPr/>
        </p:nvCxnSpPr>
        <p:spPr bwMode="auto">
          <a:xfrm rot="5400000">
            <a:off x="2557647" y="6092734"/>
            <a:ext cx="269875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 bwMode="auto">
          <a:xfrm rot="5400000">
            <a:off x="2650992" y="6055744"/>
            <a:ext cx="342107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 bwMode="auto">
          <a:xfrm rot="5400000">
            <a:off x="2819902" y="6077972"/>
            <a:ext cx="297654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 bwMode="auto">
          <a:xfrm rot="16200000" flipH="1">
            <a:off x="2996195" y="6114563"/>
            <a:ext cx="224629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 bwMode="auto">
          <a:xfrm rot="16200000" flipH="1">
            <a:off x="3154944" y="6143136"/>
            <a:ext cx="173830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 bwMode="auto">
          <a:xfrm rot="5400000">
            <a:off x="3207411" y="6055746"/>
            <a:ext cx="342107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 bwMode="auto">
          <a:xfrm rot="5400000">
            <a:off x="3134227" y="5852547"/>
            <a:ext cx="748504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 bwMode="auto">
          <a:xfrm rot="5400000">
            <a:off x="3130735" y="5724591"/>
            <a:ext cx="994249" cy="397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 bwMode="auto">
          <a:xfrm rot="5400000">
            <a:off x="3385212" y="5843815"/>
            <a:ext cx="748504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 bwMode="auto">
          <a:xfrm rot="5400000">
            <a:off x="3691440" y="6012884"/>
            <a:ext cx="402429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 bwMode="auto">
          <a:xfrm rot="5400000">
            <a:off x="3912185" y="6087575"/>
            <a:ext cx="246853" cy="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 bwMode="auto">
          <a:xfrm rot="16200000" flipH="1">
            <a:off x="4091570" y="6124087"/>
            <a:ext cx="173830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 bwMode="auto">
          <a:xfrm rot="5400000">
            <a:off x="3970919" y="5860563"/>
            <a:ext cx="723106" cy="317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8" name="Straight Connector 87"/>
          <p:cNvCxnSpPr>
            <a:stCxn id="73" idx="0"/>
          </p:cNvCxnSpPr>
          <p:nvPr/>
        </p:nvCxnSpPr>
        <p:spPr bwMode="auto">
          <a:xfrm rot="5400000">
            <a:off x="3734438" y="5466420"/>
            <a:ext cx="1509305" cy="525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 bwMode="auto">
          <a:xfrm rot="5400000">
            <a:off x="4513765" y="6066859"/>
            <a:ext cx="319878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 bwMode="auto">
          <a:xfrm rot="16200000" flipH="1">
            <a:off x="4429627" y="5795553"/>
            <a:ext cx="872329" cy="301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 bwMode="auto">
          <a:xfrm rot="5400000">
            <a:off x="4443915" y="5647756"/>
            <a:ext cx="1145379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 bwMode="auto">
          <a:xfrm rot="5400000">
            <a:off x="4772527" y="5855719"/>
            <a:ext cx="748504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 bwMode="auto">
          <a:xfrm rot="16200000" flipH="1">
            <a:off x="5072646" y="6000262"/>
            <a:ext cx="440526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 bwMode="auto">
          <a:xfrm rot="5400000">
            <a:off x="5275849" y="6051061"/>
            <a:ext cx="345274" cy="635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 bwMode="auto">
          <a:xfrm rot="5400000">
            <a:off x="5488570" y="6054233"/>
            <a:ext cx="345274" cy="635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6" name="Freeform 95"/>
          <p:cNvSpPr>
            <a:spLocks/>
          </p:cNvSpPr>
          <p:nvPr/>
        </p:nvSpPr>
        <p:spPr bwMode="auto">
          <a:xfrm>
            <a:off x="2630886" y="4741772"/>
            <a:ext cx="3421893" cy="1315175"/>
          </a:xfrm>
          <a:custGeom>
            <a:avLst/>
            <a:gdLst/>
            <a:ahLst/>
            <a:cxnLst>
              <a:cxn ang="0">
                <a:pos x="0" y="15117"/>
              </a:cxn>
              <a:cxn ang="0">
                <a:pos x="1837" y="13410"/>
              </a:cxn>
              <a:cxn ang="0">
                <a:pos x="4022" y="15117"/>
              </a:cxn>
              <a:cxn ang="0">
                <a:pos x="7001" y="8065"/>
              </a:cxn>
              <a:cxn ang="0">
                <a:pos x="10229" y="14078"/>
              </a:cxn>
              <a:cxn ang="0">
                <a:pos x="12116" y="717"/>
              </a:cxn>
              <a:cxn ang="0">
                <a:pos x="13308" y="11777"/>
              </a:cxn>
              <a:cxn ang="0">
                <a:pos x="15393" y="4503"/>
              </a:cxn>
              <a:cxn ang="0">
                <a:pos x="19912" y="13410"/>
              </a:cxn>
              <a:cxn ang="0">
                <a:pos x="21600" y="11777"/>
              </a:cxn>
            </a:cxnLst>
            <a:rect l="0" t="0" r="r" b="b"/>
            <a:pathLst>
              <a:path w="21600" h="15283">
                <a:moveTo>
                  <a:pt x="0" y="15117"/>
                </a:moveTo>
                <a:cubicBezTo>
                  <a:pt x="0" y="15117"/>
                  <a:pt x="298" y="12148"/>
                  <a:pt x="1837" y="13410"/>
                </a:cubicBezTo>
                <a:cubicBezTo>
                  <a:pt x="3831" y="15045"/>
                  <a:pt x="3228" y="14820"/>
                  <a:pt x="4022" y="15117"/>
                </a:cubicBezTo>
                <a:cubicBezTo>
                  <a:pt x="5062" y="15506"/>
                  <a:pt x="5792" y="-771"/>
                  <a:pt x="7001" y="8065"/>
                </a:cubicBezTo>
                <a:cubicBezTo>
                  <a:pt x="7448" y="11331"/>
                  <a:pt x="9881" y="18012"/>
                  <a:pt x="10229" y="14078"/>
                </a:cubicBezTo>
                <a:cubicBezTo>
                  <a:pt x="10577" y="10144"/>
                  <a:pt x="11123" y="-3217"/>
                  <a:pt x="12116" y="717"/>
                </a:cubicBezTo>
                <a:cubicBezTo>
                  <a:pt x="13109" y="4651"/>
                  <a:pt x="12414" y="18383"/>
                  <a:pt x="13308" y="11777"/>
                </a:cubicBezTo>
                <a:cubicBezTo>
                  <a:pt x="14201" y="5171"/>
                  <a:pt x="14698" y="1905"/>
                  <a:pt x="15393" y="4503"/>
                </a:cubicBezTo>
                <a:cubicBezTo>
                  <a:pt x="16088" y="7101"/>
                  <a:pt x="15820" y="15041"/>
                  <a:pt x="19912" y="13410"/>
                </a:cubicBezTo>
                <a:cubicBezTo>
                  <a:pt x="20657" y="13113"/>
                  <a:pt x="21600" y="11777"/>
                  <a:pt x="21600" y="11777"/>
                </a:cubicBezTo>
              </a:path>
            </a:pathLst>
          </a:cu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7" name="Rectangle 96"/>
          <p:cNvSpPr/>
          <p:nvPr/>
        </p:nvSpPr>
        <p:spPr bwMode="auto">
          <a:xfrm>
            <a:off x="5725042" y="5554673"/>
            <a:ext cx="558800" cy="43348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1" name="Oval 100"/>
          <p:cNvSpPr>
            <a:spLocks/>
          </p:cNvSpPr>
          <p:nvPr/>
        </p:nvSpPr>
        <p:spPr bwMode="auto">
          <a:xfrm rot="10800000" flipH="1">
            <a:off x="4437564" y="4635092"/>
            <a:ext cx="106680" cy="106680"/>
          </a:xfrm>
          <a:prstGeom prst="ellipse">
            <a:avLst/>
          </a:prstGeom>
          <a:solidFill>
            <a:srgbClr val="FF0000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384" y="6579812"/>
            <a:ext cx="203200" cy="228600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5091384"/>
            <a:ext cx="736600" cy="215900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8492" y="6578483"/>
            <a:ext cx="203200" cy="228600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1604" y="6578483"/>
            <a:ext cx="215900" cy="228600"/>
          </a:xfrm>
          <a:prstGeom prst="rect">
            <a:avLst/>
          </a:prstGeom>
        </p:spPr>
      </p:pic>
      <p:grpSp>
        <p:nvGrpSpPr>
          <p:cNvPr id="107" name="Group 106"/>
          <p:cNvGrpSpPr/>
          <p:nvPr/>
        </p:nvGrpSpPr>
        <p:grpSpPr>
          <a:xfrm>
            <a:off x="3825759" y="4343400"/>
            <a:ext cx="1338820" cy="1883475"/>
            <a:chOff x="4104975" y="1506628"/>
            <a:chExt cx="1338820" cy="1883475"/>
          </a:xfrm>
        </p:grpSpPr>
        <p:sp>
          <p:nvSpPr>
            <p:cNvPr id="118" name="Rectangle 117"/>
            <p:cNvSpPr/>
            <p:nvPr/>
          </p:nvSpPr>
          <p:spPr bwMode="auto">
            <a:xfrm>
              <a:off x="4554215" y="1713703"/>
              <a:ext cx="440340" cy="1676400"/>
            </a:xfrm>
            <a:prstGeom prst="rect">
              <a:avLst/>
            </a:prstGeom>
            <a:solidFill>
              <a:schemeClr val="accent2">
                <a:alpha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119" name="Straight Arrow Connector 118"/>
            <p:cNvCxnSpPr/>
            <p:nvPr/>
          </p:nvCxnSpPr>
          <p:spPr bwMode="auto">
            <a:xfrm rot="10800000">
              <a:off x="4104975" y="1713703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0" name="Straight Arrow Connector 119"/>
            <p:cNvCxnSpPr/>
            <p:nvPr/>
          </p:nvCxnSpPr>
          <p:spPr bwMode="auto">
            <a:xfrm>
              <a:off x="4986595" y="1713703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80842" y="1506628"/>
              <a:ext cx="850900" cy="177800"/>
            </a:xfrm>
            <a:prstGeom prst="rect">
              <a:avLst/>
            </a:prstGeom>
          </p:spPr>
        </p:pic>
      </p:grpSp>
      <p:pic>
        <p:nvPicPr>
          <p:cNvPr id="128" name="Picture 127" descr="latex-image-1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1800" y="1600200"/>
            <a:ext cx="1727201" cy="431800"/>
          </a:xfrm>
          <a:prstGeom prst="rect">
            <a:avLst/>
          </a:prstGeom>
        </p:spPr>
      </p:pic>
      <p:pic>
        <p:nvPicPr>
          <p:cNvPr id="129" name="Picture 128" descr="latex-image-1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1800" y="2336800"/>
            <a:ext cx="2222501" cy="31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53000" y="1483410"/>
            <a:ext cx="2400300" cy="508000"/>
          </a:xfrm>
          <a:prstGeom prst="rect">
            <a:avLst/>
          </a:prstGeom>
        </p:spPr>
      </p:pic>
      <p:grpSp>
        <p:nvGrpSpPr>
          <p:cNvPr id="59" name="Group 28"/>
          <p:cNvGrpSpPr/>
          <p:nvPr/>
        </p:nvGrpSpPr>
        <p:grpSpPr>
          <a:xfrm>
            <a:off x="5791200" y="2359223"/>
            <a:ext cx="2235868" cy="307777"/>
            <a:chOff x="5989078" y="2362200"/>
            <a:chExt cx="2235868" cy="307777"/>
          </a:xfrm>
        </p:grpSpPr>
        <p:sp>
          <p:nvSpPr>
            <p:cNvPr id="60" name="TextBox 59"/>
            <p:cNvSpPr txBox="1"/>
            <p:nvPr/>
          </p:nvSpPr>
          <p:spPr>
            <a:xfrm>
              <a:off x="7441533" y="2362200"/>
              <a:ext cx="7834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Dualize</a:t>
              </a:r>
              <a:endParaRPr lang="en-US" sz="1400" dirty="0"/>
            </a:p>
          </p:txBody>
        </p:sp>
        <p:cxnSp>
          <p:nvCxnSpPr>
            <p:cNvPr id="61" name="Straight Arrow Connector 60"/>
            <p:cNvCxnSpPr/>
            <p:nvPr/>
          </p:nvCxnSpPr>
          <p:spPr bwMode="auto">
            <a:xfrm rot="10800000">
              <a:off x="5989078" y="2514600"/>
              <a:ext cx="10668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Rectangle 62"/>
          <p:cNvSpPr/>
          <p:nvPr/>
        </p:nvSpPr>
        <p:spPr bwMode="auto">
          <a:xfrm>
            <a:off x="2971800" y="2286000"/>
            <a:ext cx="2438400" cy="4572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64" name="Group 40"/>
          <p:cNvGrpSpPr/>
          <p:nvPr/>
        </p:nvGrpSpPr>
        <p:grpSpPr>
          <a:xfrm>
            <a:off x="3657600" y="990600"/>
            <a:ext cx="3733800" cy="490954"/>
            <a:chOff x="3581400" y="1185446"/>
            <a:chExt cx="4876800" cy="490954"/>
          </a:xfrm>
        </p:grpSpPr>
        <p:sp>
          <p:nvSpPr>
            <p:cNvPr id="75" name="TextBox 74"/>
            <p:cNvSpPr txBox="1"/>
            <p:nvPr/>
          </p:nvSpPr>
          <p:spPr>
            <a:xfrm>
              <a:off x="3581400" y="1185446"/>
              <a:ext cx="4876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Diversity-Augmented Score</a:t>
              </a:r>
              <a:endParaRPr lang="en-US" sz="1600" dirty="0"/>
            </a:p>
          </p:txBody>
        </p:sp>
        <p:sp>
          <p:nvSpPr>
            <p:cNvPr id="98" name="Left Brace 97"/>
            <p:cNvSpPr/>
            <p:nvPr/>
          </p:nvSpPr>
          <p:spPr bwMode="auto">
            <a:xfrm rot="5400000">
              <a:off x="5943600" y="-838200"/>
              <a:ext cx="152400" cy="4876800"/>
            </a:xfrm>
            <a:prstGeom prst="leftBrac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pic>
        <p:nvPicPr>
          <p:cNvPr id="110" name="Picture 10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45115" y="3859590"/>
            <a:ext cx="393700" cy="215900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37315" y="3834190"/>
            <a:ext cx="1041400" cy="254000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30915" y="3896100"/>
            <a:ext cx="152400" cy="152400"/>
          </a:xfrm>
          <a:prstGeom prst="rect">
            <a:avLst/>
          </a:prstGeom>
        </p:spPr>
      </p:pic>
      <p:pic>
        <p:nvPicPr>
          <p:cNvPr id="100" name="Picture 99" descr="latex-image-1.pdf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83300" y="6172200"/>
            <a:ext cx="13208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92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6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Diverse 2</a:t>
            </a:r>
            <a:r>
              <a:rPr lang="en-US" baseline="30000" dirty="0"/>
              <a:t>nd</a:t>
            </a:r>
            <a:r>
              <a:rPr lang="en-US" dirty="0"/>
              <a:t>-Best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pic>
        <p:nvPicPr>
          <p:cNvPr id="52" name="Picture 51" descr="1403901471_d5e034b46b_se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934" y="6315559"/>
            <a:ext cx="296334" cy="174984"/>
          </a:xfrm>
          <a:prstGeom prst="rect">
            <a:avLst/>
          </a:prstGeom>
        </p:spPr>
      </p:pic>
      <p:sp>
        <p:nvSpPr>
          <p:cNvPr id="53" name="Line 1"/>
          <p:cNvSpPr>
            <a:spLocks noChangeShapeType="1"/>
          </p:cNvSpPr>
          <p:nvPr/>
        </p:nvSpPr>
        <p:spPr bwMode="auto">
          <a:xfrm flipH="1" flipV="1">
            <a:off x="2470050" y="6222016"/>
            <a:ext cx="3454684" cy="6845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2" name="Line 2"/>
          <p:cNvSpPr>
            <a:spLocks noChangeShapeType="1"/>
          </p:cNvSpPr>
          <p:nvPr/>
        </p:nvSpPr>
        <p:spPr bwMode="auto">
          <a:xfrm flipH="1">
            <a:off x="2470050" y="4668310"/>
            <a:ext cx="284" cy="1553707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5" name="Rectangle 64"/>
          <p:cNvSpPr/>
          <p:nvPr/>
        </p:nvSpPr>
        <p:spPr bwMode="auto">
          <a:xfrm>
            <a:off x="2521134" y="6315559"/>
            <a:ext cx="298704" cy="176863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6" name="Rectangle 65"/>
          <p:cNvSpPr/>
          <p:nvPr/>
        </p:nvSpPr>
        <p:spPr bwMode="auto">
          <a:xfrm>
            <a:off x="5569134" y="6315559"/>
            <a:ext cx="298704" cy="17686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7" name="Rectangle 66"/>
          <p:cNvSpPr/>
          <p:nvPr/>
        </p:nvSpPr>
        <p:spPr bwMode="auto">
          <a:xfrm>
            <a:off x="5721534" y="5535283"/>
            <a:ext cx="558800" cy="43348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8" name="Rectangle 67"/>
          <p:cNvSpPr/>
          <p:nvPr/>
        </p:nvSpPr>
        <p:spPr bwMode="auto">
          <a:xfrm>
            <a:off x="4908734" y="6315559"/>
            <a:ext cx="298704" cy="176863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5010334" y="6328202"/>
            <a:ext cx="76200" cy="160751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70" name="Picture 69" descr="1403901471_d5e034b46b_se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334" y="6315559"/>
            <a:ext cx="296334" cy="174984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 bwMode="auto">
          <a:xfrm>
            <a:off x="3537134" y="6406787"/>
            <a:ext cx="152400" cy="78028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3079934" y="6315559"/>
            <a:ext cx="304800" cy="178813"/>
            <a:chOff x="3276600" y="5181600"/>
            <a:chExt cx="457200" cy="314325"/>
          </a:xfrm>
        </p:grpSpPr>
        <p:sp>
          <p:nvSpPr>
            <p:cNvPr id="122" name="Rectangle 121"/>
            <p:cNvSpPr/>
            <p:nvPr/>
          </p:nvSpPr>
          <p:spPr bwMode="auto">
            <a:xfrm>
              <a:off x="3276600" y="5181600"/>
              <a:ext cx="448056" cy="310896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3276600" y="5181600"/>
              <a:ext cx="152400" cy="1524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4" name="Rectangle 123"/>
            <p:cNvSpPr/>
            <p:nvPr/>
          </p:nvSpPr>
          <p:spPr bwMode="auto">
            <a:xfrm>
              <a:off x="3429000" y="5343525"/>
              <a:ext cx="152400" cy="1524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5" name="Rectangle 124"/>
            <p:cNvSpPr/>
            <p:nvPr/>
          </p:nvSpPr>
          <p:spPr bwMode="auto">
            <a:xfrm>
              <a:off x="3581400" y="5181600"/>
              <a:ext cx="152400" cy="1524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73" name="Line 4"/>
          <p:cNvSpPr>
            <a:spLocks noChangeShapeType="1"/>
          </p:cNvSpPr>
          <p:nvPr/>
        </p:nvSpPr>
        <p:spPr bwMode="auto">
          <a:xfrm flipH="1">
            <a:off x="4483853" y="4714397"/>
            <a:ext cx="7866" cy="15140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cxnSp>
        <p:nvCxnSpPr>
          <p:cNvPr id="74" name="Straight Connector 73"/>
          <p:cNvCxnSpPr/>
          <p:nvPr/>
        </p:nvCxnSpPr>
        <p:spPr bwMode="auto">
          <a:xfrm rot="5400000">
            <a:off x="2557647" y="6092734"/>
            <a:ext cx="269875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 bwMode="auto">
          <a:xfrm rot="5400000">
            <a:off x="2650992" y="6055744"/>
            <a:ext cx="342107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 bwMode="auto">
          <a:xfrm rot="5400000">
            <a:off x="2819902" y="6077972"/>
            <a:ext cx="297654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 bwMode="auto">
          <a:xfrm rot="16200000" flipH="1">
            <a:off x="2996195" y="6114563"/>
            <a:ext cx="224629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 bwMode="auto">
          <a:xfrm rot="16200000" flipH="1">
            <a:off x="3154944" y="6143136"/>
            <a:ext cx="173830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 bwMode="auto">
          <a:xfrm rot="5400000">
            <a:off x="3207411" y="6055746"/>
            <a:ext cx="342107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 bwMode="auto">
          <a:xfrm rot="5400000">
            <a:off x="3134227" y="5852547"/>
            <a:ext cx="748504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 bwMode="auto">
          <a:xfrm rot="5400000">
            <a:off x="3130735" y="5724591"/>
            <a:ext cx="994249" cy="397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 bwMode="auto">
          <a:xfrm rot="5400000">
            <a:off x="3385212" y="5843815"/>
            <a:ext cx="748504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 bwMode="auto">
          <a:xfrm rot="5400000">
            <a:off x="3691440" y="6012884"/>
            <a:ext cx="402429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 bwMode="auto">
          <a:xfrm rot="5400000">
            <a:off x="3912185" y="6087575"/>
            <a:ext cx="246853" cy="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 bwMode="auto">
          <a:xfrm rot="16200000" flipH="1">
            <a:off x="4091570" y="6124087"/>
            <a:ext cx="173830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 bwMode="auto">
          <a:xfrm rot="5400000">
            <a:off x="3970919" y="5860563"/>
            <a:ext cx="723106" cy="317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8" name="Straight Connector 87"/>
          <p:cNvCxnSpPr>
            <a:stCxn id="73" idx="0"/>
          </p:cNvCxnSpPr>
          <p:nvPr/>
        </p:nvCxnSpPr>
        <p:spPr bwMode="auto">
          <a:xfrm rot="5400000">
            <a:off x="3734438" y="5466420"/>
            <a:ext cx="1509305" cy="525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 bwMode="auto">
          <a:xfrm rot="5400000">
            <a:off x="4513765" y="6066859"/>
            <a:ext cx="319878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 bwMode="auto">
          <a:xfrm rot="16200000" flipH="1">
            <a:off x="4429627" y="5795553"/>
            <a:ext cx="872329" cy="301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 bwMode="auto">
          <a:xfrm rot="5400000">
            <a:off x="4443915" y="5647756"/>
            <a:ext cx="1145379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 bwMode="auto">
          <a:xfrm rot="5400000">
            <a:off x="4772527" y="5855719"/>
            <a:ext cx="748504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 bwMode="auto">
          <a:xfrm rot="16200000" flipH="1">
            <a:off x="5072646" y="6000262"/>
            <a:ext cx="440526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 bwMode="auto">
          <a:xfrm rot="5400000">
            <a:off x="5275849" y="6051061"/>
            <a:ext cx="345274" cy="635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 bwMode="auto">
          <a:xfrm rot="5400000">
            <a:off x="5488570" y="6054233"/>
            <a:ext cx="345274" cy="635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6" name="Freeform 95"/>
          <p:cNvSpPr>
            <a:spLocks/>
          </p:cNvSpPr>
          <p:nvPr/>
        </p:nvSpPr>
        <p:spPr bwMode="auto">
          <a:xfrm>
            <a:off x="2630886" y="4741772"/>
            <a:ext cx="3421893" cy="1315175"/>
          </a:xfrm>
          <a:custGeom>
            <a:avLst/>
            <a:gdLst/>
            <a:ahLst/>
            <a:cxnLst>
              <a:cxn ang="0">
                <a:pos x="0" y="15117"/>
              </a:cxn>
              <a:cxn ang="0">
                <a:pos x="1837" y="13410"/>
              </a:cxn>
              <a:cxn ang="0">
                <a:pos x="4022" y="15117"/>
              </a:cxn>
              <a:cxn ang="0">
                <a:pos x="7001" y="8065"/>
              </a:cxn>
              <a:cxn ang="0">
                <a:pos x="10229" y="14078"/>
              </a:cxn>
              <a:cxn ang="0">
                <a:pos x="12116" y="717"/>
              </a:cxn>
              <a:cxn ang="0">
                <a:pos x="13308" y="11777"/>
              </a:cxn>
              <a:cxn ang="0">
                <a:pos x="15393" y="4503"/>
              </a:cxn>
              <a:cxn ang="0">
                <a:pos x="19912" y="13410"/>
              </a:cxn>
              <a:cxn ang="0">
                <a:pos x="21600" y="11777"/>
              </a:cxn>
            </a:cxnLst>
            <a:rect l="0" t="0" r="r" b="b"/>
            <a:pathLst>
              <a:path w="21600" h="15283">
                <a:moveTo>
                  <a:pt x="0" y="15117"/>
                </a:moveTo>
                <a:cubicBezTo>
                  <a:pt x="0" y="15117"/>
                  <a:pt x="298" y="12148"/>
                  <a:pt x="1837" y="13410"/>
                </a:cubicBezTo>
                <a:cubicBezTo>
                  <a:pt x="3831" y="15045"/>
                  <a:pt x="3228" y="14820"/>
                  <a:pt x="4022" y="15117"/>
                </a:cubicBezTo>
                <a:cubicBezTo>
                  <a:pt x="5062" y="15506"/>
                  <a:pt x="5792" y="-771"/>
                  <a:pt x="7001" y="8065"/>
                </a:cubicBezTo>
                <a:cubicBezTo>
                  <a:pt x="7448" y="11331"/>
                  <a:pt x="9881" y="18012"/>
                  <a:pt x="10229" y="14078"/>
                </a:cubicBezTo>
                <a:cubicBezTo>
                  <a:pt x="10577" y="10144"/>
                  <a:pt x="11123" y="-3217"/>
                  <a:pt x="12116" y="717"/>
                </a:cubicBezTo>
                <a:cubicBezTo>
                  <a:pt x="13109" y="4651"/>
                  <a:pt x="12414" y="18383"/>
                  <a:pt x="13308" y="11777"/>
                </a:cubicBezTo>
                <a:cubicBezTo>
                  <a:pt x="14201" y="5171"/>
                  <a:pt x="14698" y="1905"/>
                  <a:pt x="15393" y="4503"/>
                </a:cubicBezTo>
                <a:cubicBezTo>
                  <a:pt x="16088" y="7101"/>
                  <a:pt x="15820" y="15041"/>
                  <a:pt x="19912" y="13410"/>
                </a:cubicBezTo>
                <a:cubicBezTo>
                  <a:pt x="20657" y="13113"/>
                  <a:pt x="21600" y="11777"/>
                  <a:pt x="21600" y="11777"/>
                </a:cubicBezTo>
              </a:path>
            </a:pathLst>
          </a:cu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7" name="Rectangle 96"/>
          <p:cNvSpPr/>
          <p:nvPr/>
        </p:nvSpPr>
        <p:spPr bwMode="auto">
          <a:xfrm>
            <a:off x="5725042" y="5554673"/>
            <a:ext cx="558800" cy="43348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384" y="6579812"/>
            <a:ext cx="203200" cy="228600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5091384"/>
            <a:ext cx="736600" cy="215900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8492" y="6578483"/>
            <a:ext cx="203200" cy="228600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1604" y="6578483"/>
            <a:ext cx="215900" cy="228600"/>
          </a:xfrm>
          <a:prstGeom prst="rect">
            <a:avLst/>
          </a:prstGeom>
        </p:spPr>
      </p:pic>
      <p:pic>
        <p:nvPicPr>
          <p:cNvPr id="128" name="Picture 127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1800" y="1600200"/>
            <a:ext cx="1727201" cy="431800"/>
          </a:xfrm>
          <a:prstGeom prst="rect">
            <a:avLst/>
          </a:prstGeom>
        </p:spPr>
      </p:pic>
      <p:pic>
        <p:nvPicPr>
          <p:cNvPr id="129" name="Picture 128" descr="latex-image-1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1800" y="2336800"/>
            <a:ext cx="2222501" cy="31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53000" y="1483410"/>
            <a:ext cx="2400300" cy="508000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 bwMode="auto">
          <a:xfrm>
            <a:off x="2971800" y="2286000"/>
            <a:ext cx="2438400" cy="4572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98" name="Group 40"/>
          <p:cNvGrpSpPr/>
          <p:nvPr/>
        </p:nvGrpSpPr>
        <p:grpSpPr>
          <a:xfrm>
            <a:off x="3657600" y="990600"/>
            <a:ext cx="3733800" cy="490954"/>
            <a:chOff x="3581400" y="1185446"/>
            <a:chExt cx="4876800" cy="490954"/>
          </a:xfrm>
        </p:grpSpPr>
        <p:sp>
          <p:nvSpPr>
            <p:cNvPr id="99" name="TextBox 98"/>
            <p:cNvSpPr txBox="1"/>
            <p:nvPr/>
          </p:nvSpPr>
          <p:spPr>
            <a:xfrm>
              <a:off x="3581400" y="1185446"/>
              <a:ext cx="4876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Diversity-Augmented Score</a:t>
              </a:r>
              <a:endParaRPr lang="en-US" sz="1600" dirty="0"/>
            </a:p>
          </p:txBody>
        </p:sp>
        <p:sp>
          <p:nvSpPr>
            <p:cNvPr id="108" name="Left Brace 107"/>
            <p:cNvSpPr/>
            <p:nvPr/>
          </p:nvSpPr>
          <p:spPr bwMode="auto">
            <a:xfrm rot="5400000">
              <a:off x="5943600" y="-838200"/>
              <a:ext cx="152400" cy="4876800"/>
            </a:xfrm>
            <a:prstGeom prst="leftBrac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109" name="Oval 6"/>
          <p:cNvSpPr>
            <a:spLocks/>
          </p:cNvSpPr>
          <p:nvPr/>
        </p:nvSpPr>
        <p:spPr bwMode="auto">
          <a:xfrm rot="10800000" flipH="1">
            <a:off x="4429035" y="4643119"/>
            <a:ext cx="106680" cy="106680"/>
          </a:xfrm>
          <a:prstGeom prst="ellipse">
            <a:avLst/>
          </a:prstGeom>
          <a:solidFill>
            <a:schemeClr val="accent3"/>
          </a:solidFill>
          <a:ln w="25400" cap="flat">
            <a:solidFill>
              <a:schemeClr val="accent2"/>
            </a:solidFill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0" name="Picture 10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45115" y="3859590"/>
            <a:ext cx="393700" cy="215900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30915" y="3896100"/>
            <a:ext cx="152400" cy="152400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37315" y="3834190"/>
            <a:ext cx="1041400" cy="254000"/>
          </a:xfrm>
          <a:prstGeom prst="rect">
            <a:avLst/>
          </a:prstGeom>
        </p:spPr>
      </p:pic>
      <p:pic>
        <p:nvPicPr>
          <p:cNvPr id="61" name="Picture 60" descr="latex-image-1.pd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83300" y="6172200"/>
            <a:ext cx="13208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20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11111E-6 C -0.0059 0.02523 -0.0118 0.0507 -0.01528 0.075 C -0.01875 0.09931 -0.01892 0.12616 -0.02083 0.14537 C -0.02274 0.16459 -0.02483 0.18102 -0.02708 0.18982 C -0.02934 0.19861 -0.02969 0.20023 -0.03403 0.19815 C -0.03837 0.19607 -0.04739 0.18773 -0.05347 0.17778 C -0.05955 0.16783 -0.06476 0.15509 -0.07083 0.13796 C -0.07691 0.12084 -0.08611 0.08611 -0.09028 0.075 C -0.09444 0.06389 -0.08976 0.05255 -0.09583 0.0713 C -0.10191 0.09005 -0.11267 0.17222 -0.12708 0.18796 C -0.14149 0.20371 -0.16996 0.16482 -0.18264 0.16574 C -0.19531 0.16667 -0.19913 0.18009 -0.20278 0.19352 " pathEditMode="relative" ptsTypes="aaaaaaaaaaaA">
                                      <p:cBhvr>
                                        <p:cTn id="6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1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1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Diverse 2</a:t>
            </a:r>
            <a:r>
              <a:rPr lang="en-US" baseline="30000" dirty="0" smtClean="0"/>
              <a:t>nd</a:t>
            </a:r>
            <a:r>
              <a:rPr lang="en-US" dirty="0"/>
              <a:t>-</a:t>
            </a:r>
            <a:r>
              <a:rPr lang="en-US" dirty="0" smtClean="0"/>
              <a:t>Best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Lagrangian</a:t>
            </a:r>
            <a:r>
              <a:rPr lang="en-US" dirty="0" smtClean="0"/>
              <a:t> </a:t>
            </a:r>
            <a:r>
              <a:rPr lang="en-US" dirty="0"/>
              <a:t>Relaxation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858748" y="3200400"/>
            <a:ext cx="817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Dual</a:t>
            </a:r>
            <a:endParaRPr lang="en-US" sz="2400" dirty="0"/>
          </a:p>
        </p:txBody>
      </p:sp>
      <p:sp>
        <p:nvSpPr>
          <p:cNvPr id="80" name="TextBox 79"/>
          <p:cNvSpPr txBox="1"/>
          <p:nvPr/>
        </p:nvSpPr>
        <p:spPr>
          <a:xfrm>
            <a:off x="6324600" y="4855458"/>
            <a:ext cx="278934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Concave (Non-smooth)</a:t>
            </a:r>
          </a:p>
          <a:p>
            <a:r>
              <a:rPr lang="en-US" sz="1400" dirty="0" smtClean="0"/>
              <a:t>Upper-Bound on Div2Best Score</a:t>
            </a:r>
            <a:endParaRPr lang="en-US" sz="1400" dirty="0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0" y="1600200"/>
            <a:ext cx="749300" cy="266700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6631430" y="3810000"/>
            <a:ext cx="21009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Subgradient</a:t>
            </a:r>
            <a:r>
              <a:rPr lang="en-US" sz="1600" dirty="0" smtClean="0"/>
              <a:t> Descent</a:t>
            </a:r>
            <a:endParaRPr lang="en-US" sz="1600" dirty="0"/>
          </a:p>
        </p:txBody>
      </p:sp>
      <p:grpSp>
        <p:nvGrpSpPr>
          <p:cNvPr id="12" name="Group 37"/>
          <p:cNvGrpSpPr/>
          <p:nvPr/>
        </p:nvGrpSpPr>
        <p:grpSpPr>
          <a:xfrm>
            <a:off x="3047999" y="5080000"/>
            <a:ext cx="838201" cy="330200"/>
            <a:chOff x="2286000" y="4860925"/>
            <a:chExt cx="838201" cy="330200"/>
          </a:xfrm>
        </p:grpSpPr>
        <p:cxnSp>
          <p:nvCxnSpPr>
            <p:cNvPr id="52" name="Straight Arrow Connector 51"/>
            <p:cNvCxnSpPr/>
            <p:nvPr/>
          </p:nvCxnSpPr>
          <p:spPr bwMode="auto">
            <a:xfrm>
              <a:off x="2286000" y="5181600"/>
              <a:ext cx="762001" cy="9525"/>
            </a:xfrm>
            <a:prstGeom prst="straightConnector1">
              <a:avLst/>
            </a:prstGeom>
            <a:ln w="38100">
              <a:headEnd type="none" w="med" len="med"/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pic>
          <p:nvPicPr>
            <p:cNvPr id="53" name="Picture 52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2200" y="4860925"/>
              <a:ext cx="762001" cy="254000"/>
            </a:xfrm>
            <a:prstGeom prst="rect">
              <a:avLst/>
            </a:prstGeom>
          </p:spPr>
        </p:pic>
      </p:grpSp>
      <p:grpSp>
        <p:nvGrpSpPr>
          <p:cNvPr id="13" name="Group 38"/>
          <p:cNvGrpSpPr/>
          <p:nvPr/>
        </p:nvGrpSpPr>
        <p:grpSpPr>
          <a:xfrm>
            <a:off x="2895599" y="5248274"/>
            <a:ext cx="304800" cy="1304926"/>
            <a:chOff x="2209800" y="5257799"/>
            <a:chExt cx="304800" cy="1304926"/>
          </a:xfrm>
        </p:grpSpPr>
        <p:cxnSp>
          <p:nvCxnSpPr>
            <p:cNvPr id="44" name="Straight Connector 43"/>
            <p:cNvCxnSpPr/>
            <p:nvPr/>
          </p:nvCxnSpPr>
          <p:spPr bwMode="auto">
            <a:xfrm rot="5400000">
              <a:off x="1834741" y="5755159"/>
              <a:ext cx="996597" cy="1878"/>
            </a:xfrm>
            <a:prstGeom prst="line">
              <a:avLst/>
            </a:prstGeom>
            <a:ln w="25400">
              <a:prstDash val="sysDot"/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51" name="Picture 50" descr="latex-image-1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09800" y="6359525"/>
              <a:ext cx="304800" cy="203200"/>
            </a:xfrm>
            <a:prstGeom prst="rect">
              <a:avLst/>
            </a:prstGeom>
          </p:spPr>
        </p:pic>
      </p:grpSp>
      <p:grpSp>
        <p:nvGrpSpPr>
          <p:cNvPr id="14" name="Group 64"/>
          <p:cNvGrpSpPr/>
          <p:nvPr/>
        </p:nvGrpSpPr>
        <p:grpSpPr>
          <a:xfrm>
            <a:off x="4724400" y="5029200"/>
            <a:ext cx="838200" cy="382588"/>
            <a:chOff x="4114800" y="4953000"/>
            <a:chExt cx="838200" cy="382588"/>
          </a:xfrm>
        </p:grpSpPr>
        <p:cxnSp>
          <p:nvCxnSpPr>
            <p:cNvPr id="69" name="Straight Arrow Connector 68"/>
            <p:cNvCxnSpPr/>
            <p:nvPr/>
          </p:nvCxnSpPr>
          <p:spPr bwMode="auto">
            <a:xfrm rot="10800000">
              <a:off x="4191000" y="5334000"/>
              <a:ext cx="762000" cy="1588"/>
            </a:xfrm>
            <a:prstGeom prst="straightConnector1">
              <a:avLst/>
            </a:prstGeom>
            <a:ln w="38100">
              <a:headEnd type="none" w="med" len="med"/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pic>
          <p:nvPicPr>
            <p:cNvPr id="73" name="Picture 72" descr="latex-image-1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14800" y="4953000"/>
              <a:ext cx="762001" cy="254000"/>
            </a:xfrm>
            <a:prstGeom prst="rect">
              <a:avLst/>
            </a:prstGeom>
          </p:spPr>
        </p:pic>
      </p:grpSp>
      <p:grpSp>
        <p:nvGrpSpPr>
          <p:cNvPr id="15" name="Group 65"/>
          <p:cNvGrpSpPr/>
          <p:nvPr/>
        </p:nvGrpSpPr>
        <p:grpSpPr>
          <a:xfrm>
            <a:off x="5496560" y="5086079"/>
            <a:ext cx="332840" cy="1476264"/>
            <a:chOff x="4886960" y="5009879"/>
            <a:chExt cx="332840" cy="1476264"/>
          </a:xfrm>
        </p:grpSpPr>
        <p:cxnSp>
          <p:nvCxnSpPr>
            <p:cNvPr id="67" name="Straight Connector 66"/>
            <p:cNvCxnSpPr/>
            <p:nvPr/>
          </p:nvCxnSpPr>
          <p:spPr bwMode="auto">
            <a:xfrm rot="5400000">
              <a:off x="4423345" y="5581604"/>
              <a:ext cx="1158793" cy="15343"/>
            </a:xfrm>
            <a:prstGeom prst="line">
              <a:avLst/>
            </a:prstGeom>
            <a:ln w="25400">
              <a:prstDash val="sysDot"/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68" name="Picture 67" descr="latex-image-1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86960" y="6248400"/>
              <a:ext cx="332840" cy="237743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7400" y="3289830"/>
            <a:ext cx="1308100" cy="4445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371600" y="3962400"/>
            <a:ext cx="6658487" cy="2362200"/>
            <a:chOff x="1371600" y="3962400"/>
            <a:chExt cx="6658487" cy="2362200"/>
          </a:xfrm>
        </p:grpSpPr>
        <p:sp>
          <p:nvSpPr>
            <p:cNvPr id="70" name="Line 1"/>
            <p:cNvSpPr>
              <a:spLocks noChangeShapeType="1"/>
            </p:cNvSpPr>
            <p:nvPr/>
          </p:nvSpPr>
          <p:spPr bwMode="auto">
            <a:xfrm flipH="1">
              <a:off x="1905000" y="6248400"/>
              <a:ext cx="4876800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Line 2"/>
            <p:cNvSpPr>
              <a:spLocks noChangeShapeType="1"/>
            </p:cNvSpPr>
            <p:nvPr/>
          </p:nvSpPr>
          <p:spPr bwMode="auto">
            <a:xfrm flipH="1">
              <a:off x="1905000" y="4191000"/>
              <a:ext cx="0" cy="205740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72" name="Picture 71" descr="latex-image-1.pd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46900" y="6134100"/>
              <a:ext cx="139700" cy="190500"/>
            </a:xfrm>
            <a:prstGeom prst="rect">
              <a:avLst/>
            </a:prstGeom>
          </p:spPr>
        </p:pic>
        <p:cxnSp>
          <p:nvCxnSpPr>
            <p:cNvPr id="78" name="Straight Connector 77"/>
            <p:cNvCxnSpPr/>
            <p:nvPr/>
          </p:nvCxnSpPr>
          <p:spPr bwMode="auto">
            <a:xfrm>
              <a:off x="1905000" y="5817413"/>
              <a:ext cx="48768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9" name="TextBox 78"/>
            <p:cNvSpPr txBox="1"/>
            <p:nvPr/>
          </p:nvSpPr>
          <p:spPr>
            <a:xfrm>
              <a:off x="6810582" y="5666601"/>
              <a:ext cx="12195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Div2Best score</a:t>
              </a:r>
              <a:endParaRPr lang="en-US" dirty="0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71600" y="4584700"/>
              <a:ext cx="381000" cy="215900"/>
            </a:xfrm>
            <a:prstGeom prst="rect">
              <a:avLst/>
            </a:prstGeom>
          </p:spPr>
        </p:pic>
        <p:cxnSp>
          <p:nvCxnSpPr>
            <p:cNvPr id="59" name="Straight Connector 58"/>
            <p:cNvCxnSpPr/>
            <p:nvPr/>
          </p:nvCxnSpPr>
          <p:spPr bwMode="auto">
            <a:xfrm rot="16200000" flipH="1">
              <a:off x="2895600" y="4419600"/>
              <a:ext cx="533400" cy="5334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 bwMode="auto">
            <a:xfrm>
              <a:off x="3429000" y="4953000"/>
              <a:ext cx="990600" cy="3048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 bwMode="auto">
            <a:xfrm flipV="1">
              <a:off x="4419600" y="5105400"/>
              <a:ext cx="1219200" cy="1524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 bwMode="auto">
            <a:xfrm rot="5400000" flipH="1" flipV="1">
              <a:off x="5448300" y="4152900"/>
              <a:ext cx="1143000" cy="7620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65" name="Down Arrow 64"/>
          <p:cNvSpPr/>
          <p:nvPr/>
        </p:nvSpPr>
        <p:spPr bwMode="auto">
          <a:xfrm>
            <a:off x="4343400" y="4114800"/>
            <a:ext cx="152400" cy="99060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55" name="Picture 54" descr="latex-image-1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1800" y="1600200"/>
            <a:ext cx="1727201" cy="43180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53000" y="1483410"/>
            <a:ext cx="2400300" cy="508000"/>
          </a:xfrm>
          <a:prstGeom prst="rect">
            <a:avLst/>
          </a:prstGeom>
        </p:spPr>
      </p:pic>
      <p:grpSp>
        <p:nvGrpSpPr>
          <p:cNvPr id="66" name="Group 40"/>
          <p:cNvGrpSpPr/>
          <p:nvPr/>
        </p:nvGrpSpPr>
        <p:grpSpPr>
          <a:xfrm>
            <a:off x="3657600" y="990600"/>
            <a:ext cx="3733800" cy="490954"/>
            <a:chOff x="3581400" y="1185446"/>
            <a:chExt cx="4876800" cy="490954"/>
          </a:xfrm>
        </p:grpSpPr>
        <p:sp>
          <p:nvSpPr>
            <p:cNvPr id="74" name="TextBox 73"/>
            <p:cNvSpPr txBox="1"/>
            <p:nvPr/>
          </p:nvSpPr>
          <p:spPr>
            <a:xfrm>
              <a:off x="3581400" y="1185446"/>
              <a:ext cx="4876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Diversity-Augmented Score</a:t>
              </a:r>
              <a:endParaRPr lang="en-US" sz="1600" dirty="0"/>
            </a:p>
          </p:txBody>
        </p:sp>
        <p:sp>
          <p:nvSpPr>
            <p:cNvPr id="75" name="Left Brace 74"/>
            <p:cNvSpPr/>
            <p:nvPr/>
          </p:nvSpPr>
          <p:spPr bwMode="auto">
            <a:xfrm rot="5400000">
              <a:off x="5943600" y="-838200"/>
              <a:ext cx="152400" cy="4876800"/>
            </a:xfrm>
            <a:prstGeom prst="leftBrac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pic>
        <p:nvPicPr>
          <p:cNvPr id="42" name="Picture 41" descr="latex-image-1.pd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95600" y="4076700"/>
            <a:ext cx="22098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16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723E-6 4.30257E-7 L 0.28341 0.0006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0" presetClass="path" presetSubtype="0" accel="50000" decel="5000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62062E-6 5.75989E-7 L -0.21659 5.75989E-7 " pathEditMode="relative" ptsTypes="AA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2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2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659 5.75989E-7 L -0.05831 5.75989E-7 " pathEditMode="relative" ptsTypes="AA"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2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31 3.97641E-6 L -0.16661 3.97641E-6 " pathEditMode="relative" ptsTypes="AA">
                                      <p:cBhvr>
                                        <p:cTn id="6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2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661 5.75989E-7 L -0.11662 5.75989E-7 " pathEditMode="relative" ptsTypes="AA">
                                      <p:cBhvr>
                                        <p:cTn id="7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200"/>
                            </p:stCondLst>
                            <p:childTnLst>
                              <p:par>
                                <p:cTn id="7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667 -1.11111E-6 L -0.12778 -1.11111E-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80" grpId="0"/>
      <p:bldP spid="80" grpId="1"/>
      <p:bldP spid="63" grpId="0"/>
      <p:bldP spid="65" grpId="0" animBg="1"/>
      <p:bldP spid="65" grpId="1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Diverse 2</a:t>
            </a:r>
            <a:r>
              <a:rPr lang="en-US" baseline="30000" dirty="0"/>
              <a:t>nd</a:t>
            </a:r>
            <a:r>
              <a:rPr lang="en-US" dirty="0"/>
              <a:t>-Best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pic>
        <p:nvPicPr>
          <p:cNvPr id="52" name="Picture 51" descr="1403901471_d5e034b46b_se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934" y="6315559"/>
            <a:ext cx="296334" cy="174984"/>
          </a:xfrm>
          <a:prstGeom prst="rect">
            <a:avLst/>
          </a:prstGeom>
        </p:spPr>
      </p:pic>
      <p:sp>
        <p:nvSpPr>
          <p:cNvPr id="53" name="Line 1"/>
          <p:cNvSpPr>
            <a:spLocks noChangeShapeType="1"/>
          </p:cNvSpPr>
          <p:nvPr/>
        </p:nvSpPr>
        <p:spPr bwMode="auto">
          <a:xfrm flipH="1" flipV="1">
            <a:off x="2470050" y="6222016"/>
            <a:ext cx="3454684" cy="6845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2" name="Line 2"/>
          <p:cNvSpPr>
            <a:spLocks noChangeShapeType="1"/>
          </p:cNvSpPr>
          <p:nvPr/>
        </p:nvSpPr>
        <p:spPr bwMode="auto">
          <a:xfrm flipH="1">
            <a:off x="2470050" y="4668310"/>
            <a:ext cx="284" cy="1553707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5" name="Rectangle 64"/>
          <p:cNvSpPr/>
          <p:nvPr/>
        </p:nvSpPr>
        <p:spPr bwMode="auto">
          <a:xfrm>
            <a:off x="2521134" y="6315559"/>
            <a:ext cx="298704" cy="176863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6" name="Rectangle 65"/>
          <p:cNvSpPr/>
          <p:nvPr/>
        </p:nvSpPr>
        <p:spPr bwMode="auto">
          <a:xfrm>
            <a:off x="5569134" y="6315559"/>
            <a:ext cx="298704" cy="17686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7" name="Rectangle 66"/>
          <p:cNvSpPr/>
          <p:nvPr/>
        </p:nvSpPr>
        <p:spPr bwMode="auto">
          <a:xfrm>
            <a:off x="5721534" y="5535283"/>
            <a:ext cx="558800" cy="43348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8" name="Rectangle 67"/>
          <p:cNvSpPr/>
          <p:nvPr/>
        </p:nvSpPr>
        <p:spPr bwMode="auto">
          <a:xfrm>
            <a:off x="4908734" y="6315559"/>
            <a:ext cx="298704" cy="176863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5010334" y="6328202"/>
            <a:ext cx="76200" cy="160751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70" name="Picture 69" descr="1403901471_d5e034b46b_se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334" y="6315559"/>
            <a:ext cx="296334" cy="174984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 bwMode="auto">
          <a:xfrm>
            <a:off x="3537134" y="6406787"/>
            <a:ext cx="152400" cy="78028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3079934" y="6315559"/>
            <a:ext cx="304800" cy="178813"/>
            <a:chOff x="3276600" y="5181600"/>
            <a:chExt cx="457200" cy="314325"/>
          </a:xfrm>
        </p:grpSpPr>
        <p:sp>
          <p:nvSpPr>
            <p:cNvPr id="122" name="Rectangle 121"/>
            <p:cNvSpPr/>
            <p:nvPr/>
          </p:nvSpPr>
          <p:spPr bwMode="auto">
            <a:xfrm>
              <a:off x="3276600" y="5181600"/>
              <a:ext cx="448056" cy="310896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3276600" y="5181600"/>
              <a:ext cx="152400" cy="1524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4" name="Rectangle 123"/>
            <p:cNvSpPr/>
            <p:nvPr/>
          </p:nvSpPr>
          <p:spPr bwMode="auto">
            <a:xfrm>
              <a:off x="3429000" y="5343525"/>
              <a:ext cx="152400" cy="1524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5" name="Rectangle 124"/>
            <p:cNvSpPr/>
            <p:nvPr/>
          </p:nvSpPr>
          <p:spPr bwMode="auto">
            <a:xfrm>
              <a:off x="3581400" y="5181600"/>
              <a:ext cx="152400" cy="1524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73" name="Line 4"/>
          <p:cNvSpPr>
            <a:spLocks noChangeShapeType="1"/>
          </p:cNvSpPr>
          <p:nvPr/>
        </p:nvSpPr>
        <p:spPr bwMode="auto">
          <a:xfrm flipH="1">
            <a:off x="4483853" y="4714397"/>
            <a:ext cx="7866" cy="15140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cxnSp>
        <p:nvCxnSpPr>
          <p:cNvPr id="74" name="Straight Connector 73"/>
          <p:cNvCxnSpPr/>
          <p:nvPr/>
        </p:nvCxnSpPr>
        <p:spPr bwMode="auto">
          <a:xfrm rot="5400000">
            <a:off x="2557647" y="6092734"/>
            <a:ext cx="269875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 bwMode="auto">
          <a:xfrm rot="5400000">
            <a:off x="2650992" y="6055744"/>
            <a:ext cx="342107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 bwMode="auto">
          <a:xfrm rot="5400000">
            <a:off x="2819902" y="6077972"/>
            <a:ext cx="297654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 bwMode="auto">
          <a:xfrm rot="16200000" flipH="1">
            <a:off x="2996195" y="6114563"/>
            <a:ext cx="224629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 bwMode="auto">
          <a:xfrm rot="16200000" flipH="1">
            <a:off x="3154944" y="6143136"/>
            <a:ext cx="173830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 bwMode="auto">
          <a:xfrm rot="5400000">
            <a:off x="3207411" y="6055746"/>
            <a:ext cx="342107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 bwMode="auto">
          <a:xfrm rot="5400000">
            <a:off x="3134227" y="5852547"/>
            <a:ext cx="748504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 bwMode="auto">
          <a:xfrm rot="5400000">
            <a:off x="3130735" y="5724591"/>
            <a:ext cx="994249" cy="397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 bwMode="auto">
          <a:xfrm rot="5400000">
            <a:off x="3385212" y="5843815"/>
            <a:ext cx="748504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 bwMode="auto">
          <a:xfrm rot="5400000">
            <a:off x="3691440" y="6012884"/>
            <a:ext cx="402429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 bwMode="auto">
          <a:xfrm rot="5400000">
            <a:off x="3912185" y="6087575"/>
            <a:ext cx="246853" cy="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 bwMode="auto">
          <a:xfrm rot="16200000" flipH="1">
            <a:off x="4091570" y="6124087"/>
            <a:ext cx="173830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 bwMode="auto">
          <a:xfrm rot="5400000">
            <a:off x="3970919" y="5860563"/>
            <a:ext cx="723106" cy="317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8" name="Straight Connector 87"/>
          <p:cNvCxnSpPr>
            <a:stCxn id="73" idx="0"/>
          </p:cNvCxnSpPr>
          <p:nvPr/>
        </p:nvCxnSpPr>
        <p:spPr bwMode="auto">
          <a:xfrm rot="5400000">
            <a:off x="3734438" y="5466420"/>
            <a:ext cx="1509305" cy="525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 bwMode="auto">
          <a:xfrm rot="5400000">
            <a:off x="4513765" y="6066859"/>
            <a:ext cx="319878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 bwMode="auto">
          <a:xfrm rot="16200000" flipH="1">
            <a:off x="4429627" y="5795553"/>
            <a:ext cx="872329" cy="301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 bwMode="auto">
          <a:xfrm rot="5400000">
            <a:off x="4443915" y="5647756"/>
            <a:ext cx="1145379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 bwMode="auto">
          <a:xfrm rot="5400000">
            <a:off x="4772527" y="5855719"/>
            <a:ext cx="748504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 bwMode="auto">
          <a:xfrm rot="16200000" flipH="1">
            <a:off x="5072646" y="6000262"/>
            <a:ext cx="440526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 bwMode="auto">
          <a:xfrm rot="5400000">
            <a:off x="5275849" y="6051061"/>
            <a:ext cx="345274" cy="635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 bwMode="auto">
          <a:xfrm rot="5400000">
            <a:off x="5488570" y="6054233"/>
            <a:ext cx="345274" cy="635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6" name="Freeform 95"/>
          <p:cNvSpPr>
            <a:spLocks/>
          </p:cNvSpPr>
          <p:nvPr/>
        </p:nvSpPr>
        <p:spPr bwMode="auto">
          <a:xfrm>
            <a:off x="2630886" y="4741772"/>
            <a:ext cx="3421893" cy="1315175"/>
          </a:xfrm>
          <a:custGeom>
            <a:avLst/>
            <a:gdLst/>
            <a:ahLst/>
            <a:cxnLst>
              <a:cxn ang="0">
                <a:pos x="0" y="15117"/>
              </a:cxn>
              <a:cxn ang="0">
                <a:pos x="1837" y="13410"/>
              </a:cxn>
              <a:cxn ang="0">
                <a:pos x="4022" y="15117"/>
              </a:cxn>
              <a:cxn ang="0">
                <a:pos x="7001" y="8065"/>
              </a:cxn>
              <a:cxn ang="0">
                <a:pos x="10229" y="14078"/>
              </a:cxn>
              <a:cxn ang="0">
                <a:pos x="12116" y="717"/>
              </a:cxn>
              <a:cxn ang="0">
                <a:pos x="13308" y="11777"/>
              </a:cxn>
              <a:cxn ang="0">
                <a:pos x="15393" y="4503"/>
              </a:cxn>
              <a:cxn ang="0">
                <a:pos x="19912" y="13410"/>
              </a:cxn>
              <a:cxn ang="0">
                <a:pos x="21600" y="11777"/>
              </a:cxn>
            </a:cxnLst>
            <a:rect l="0" t="0" r="r" b="b"/>
            <a:pathLst>
              <a:path w="21600" h="15283">
                <a:moveTo>
                  <a:pt x="0" y="15117"/>
                </a:moveTo>
                <a:cubicBezTo>
                  <a:pt x="0" y="15117"/>
                  <a:pt x="298" y="12148"/>
                  <a:pt x="1837" y="13410"/>
                </a:cubicBezTo>
                <a:cubicBezTo>
                  <a:pt x="3831" y="15045"/>
                  <a:pt x="3228" y="14820"/>
                  <a:pt x="4022" y="15117"/>
                </a:cubicBezTo>
                <a:cubicBezTo>
                  <a:pt x="5062" y="15506"/>
                  <a:pt x="5792" y="-771"/>
                  <a:pt x="7001" y="8065"/>
                </a:cubicBezTo>
                <a:cubicBezTo>
                  <a:pt x="7448" y="11331"/>
                  <a:pt x="9881" y="18012"/>
                  <a:pt x="10229" y="14078"/>
                </a:cubicBezTo>
                <a:cubicBezTo>
                  <a:pt x="10577" y="10144"/>
                  <a:pt x="11123" y="-3217"/>
                  <a:pt x="12116" y="717"/>
                </a:cubicBezTo>
                <a:cubicBezTo>
                  <a:pt x="13109" y="4651"/>
                  <a:pt x="12414" y="18383"/>
                  <a:pt x="13308" y="11777"/>
                </a:cubicBezTo>
                <a:cubicBezTo>
                  <a:pt x="14201" y="5171"/>
                  <a:pt x="14698" y="1905"/>
                  <a:pt x="15393" y="4503"/>
                </a:cubicBezTo>
                <a:cubicBezTo>
                  <a:pt x="16088" y="7101"/>
                  <a:pt x="15820" y="15041"/>
                  <a:pt x="19912" y="13410"/>
                </a:cubicBezTo>
                <a:cubicBezTo>
                  <a:pt x="20657" y="13113"/>
                  <a:pt x="21600" y="11777"/>
                  <a:pt x="21600" y="11777"/>
                </a:cubicBezTo>
              </a:path>
            </a:pathLst>
          </a:cu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7" name="Rectangle 96"/>
          <p:cNvSpPr/>
          <p:nvPr/>
        </p:nvSpPr>
        <p:spPr bwMode="auto">
          <a:xfrm>
            <a:off x="5725042" y="5554673"/>
            <a:ext cx="558800" cy="43348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384" y="6579812"/>
            <a:ext cx="203200" cy="228600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5091384"/>
            <a:ext cx="736600" cy="215900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8492" y="6578483"/>
            <a:ext cx="203200" cy="228600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1604" y="6578483"/>
            <a:ext cx="215900" cy="228600"/>
          </a:xfrm>
          <a:prstGeom prst="rect">
            <a:avLst/>
          </a:prstGeom>
        </p:spPr>
      </p:pic>
      <p:pic>
        <p:nvPicPr>
          <p:cNvPr id="128" name="Picture 127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1800" y="1600200"/>
            <a:ext cx="1727201" cy="431800"/>
          </a:xfrm>
          <a:prstGeom prst="rect">
            <a:avLst/>
          </a:prstGeom>
        </p:spPr>
      </p:pic>
      <p:pic>
        <p:nvPicPr>
          <p:cNvPr id="129" name="Picture 128" descr="latex-image-1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1800" y="2336800"/>
            <a:ext cx="2222501" cy="31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53000" y="1483410"/>
            <a:ext cx="2400300" cy="508000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 bwMode="auto">
          <a:xfrm>
            <a:off x="2971800" y="2286000"/>
            <a:ext cx="2438400" cy="4572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98" name="Group 40"/>
          <p:cNvGrpSpPr/>
          <p:nvPr/>
        </p:nvGrpSpPr>
        <p:grpSpPr>
          <a:xfrm>
            <a:off x="3657600" y="990600"/>
            <a:ext cx="3733800" cy="490954"/>
            <a:chOff x="3581400" y="1185446"/>
            <a:chExt cx="4876800" cy="490954"/>
          </a:xfrm>
        </p:grpSpPr>
        <p:sp>
          <p:nvSpPr>
            <p:cNvPr id="99" name="TextBox 98"/>
            <p:cNvSpPr txBox="1"/>
            <p:nvPr/>
          </p:nvSpPr>
          <p:spPr>
            <a:xfrm>
              <a:off x="3581400" y="1185446"/>
              <a:ext cx="4876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Diversity-Augmented Score</a:t>
              </a:r>
              <a:endParaRPr lang="en-US" sz="1600" dirty="0"/>
            </a:p>
          </p:txBody>
        </p:sp>
        <p:sp>
          <p:nvSpPr>
            <p:cNvPr id="108" name="Left Brace 107"/>
            <p:cNvSpPr/>
            <p:nvPr/>
          </p:nvSpPr>
          <p:spPr bwMode="auto">
            <a:xfrm rot="5400000">
              <a:off x="5943600" y="-838200"/>
              <a:ext cx="152400" cy="4876800"/>
            </a:xfrm>
            <a:prstGeom prst="leftBrac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109" name="Oval 6"/>
          <p:cNvSpPr>
            <a:spLocks/>
          </p:cNvSpPr>
          <p:nvPr/>
        </p:nvSpPr>
        <p:spPr bwMode="auto">
          <a:xfrm rot="10800000" flipH="1">
            <a:off x="4429035" y="4643119"/>
            <a:ext cx="106680" cy="106680"/>
          </a:xfrm>
          <a:prstGeom prst="ellipse">
            <a:avLst/>
          </a:prstGeom>
          <a:solidFill>
            <a:schemeClr val="accent3"/>
          </a:solidFill>
          <a:ln w="25400" cap="flat">
            <a:solidFill>
              <a:schemeClr val="accent2"/>
            </a:solidFill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0" name="Picture 10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45115" y="3859590"/>
            <a:ext cx="393700" cy="215900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30915" y="3896100"/>
            <a:ext cx="152400" cy="152400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37315" y="3834190"/>
            <a:ext cx="1041400" cy="254000"/>
          </a:xfrm>
          <a:prstGeom prst="rect">
            <a:avLst/>
          </a:prstGeom>
        </p:spPr>
      </p:pic>
      <p:sp>
        <p:nvSpPr>
          <p:cNvPr id="60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2578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Lagrangian</a:t>
            </a:r>
            <a:r>
              <a:rPr lang="en-US" dirty="0" smtClean="0"/>
              <a:t> </a:t>
            </a:r>
            <a:r>
              <a:rPr lang="en-US" dirty="0"/>
              <a:t>Relaxation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1" name="Rounded Rectangle 60"/>
          <p:cNvSpPr/>
          <p:nvPr/>
        </p:nvSpPr>
        <p:spPr bwMode="auto">
          <a:xfrm>
            <a:off x="990600" y="1066800"/>
            <a:ext cx="7543800" cy="22860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230325" y="1143000"/>
            <a:ext cx="27247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Many ways to solve:</a:t>
            </a:r>
            <a:endParaRPr lang="en-US" sz="2200" dirty="0"/>
          </a:p>
        </p:txBody>
      </p:sp>
      <p:sp>
        <p:nvSpPr>
          <p:cNvPr id="75" name="TextBox 74"/>
          <p:cNvSpPr txBox="1"/>
          <p:nvPr/>
        </p:nvSpPr>
        <p:spPr>
          <a:xfrm>
            <a:off x="1295400" y="2743200"/>
            <a:ext cx="6301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/>
            <a:r>
              <a:rPr lang="en-US" sz="2000" dirty="0" smtClean="0"/>
              <a:t>3.   Grid-search on lambda. 	Sub-optimal. Fastest.</a:t>
            </a:r>
            <a:endParaRPr lang="en-US" sz="2000" dirty="0"/>
          </a:p>
        </p:txBody>
      </p:sp>
      <p:sp>
        <p:nvSpPr>
          <p:cNvPr id="107" name="TextBox 106"/>
          <p:cNvSpPr txBox="1"/>
          <p:nvPr/>
        </p:nvSpPr>
        <p:spPr>
          <a:xfrm>
            <a:off x="1295400" y="1800761"/>
            <a:ext cx="5493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AutoNum type="arabicPeriod"/>
            </a:pPr>
            <a:r>
              <a:rPr lang="en-US" sz="2000" dirty="0" err="1" smtClean="0"/>
              <a:t>Subgradient</a:t>
            </a:r>
            <a:r>
              <a:rPr lang="en-US" sz="2000" dirty="0" smtClean="0"/>
              <a:t> Descent. 	Optimal. Slow.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1295400" y="2286000"/>
            <a:ext cx="663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/>
            <a:r>
              <a:rPr lang="en-US" sz="2000" dirty="0" smtClean="0"/>
              <a:t>2.   Binary Search. 		Optimal for M=2. Faster.</a:t>
            </a:r>
          </a:p>
        </p:txBody>
      </p:sp>
      <p:sp>
        <p:nvSpPr>
          <p:cNvPr id="114" name="Rectangle 113"/>
          <p:cNvSpPr/>
          <p:nvPr/>
        </p:nvSpPr>
        <p:spPr bwMode="auto">
          <a:xfrm>
            <a:off x="990600" y="1752600"/>
            <a:ext cx="7543800" cy="990600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3243017" y="2069068"/>
            <a:ext cx="2471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See Paper for Details</a:t>
            </a:r>
            <a:endParaRPr lang="en-US" sz="1800" dirty="0"/>
          </a:p>
        </p:txBody>
      </p:sp>
      <p:pic>
        <p:nvPicPr>
          <p:cNvPr id="115" name="Picture 114" descr="latex-image-1.pd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83300" y="6172200"/>
            <a:ext cx="13208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304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4" grpId="0"/>
      <p:bldP spid="75" grpId="0"/>
      <p:bldP spid="107" grpId="0"/>
      <p:bldP spid="113" grpId="0"/>
      <p:bldP spid="114" grpId="0" animBg="1"/>
      <p:bldP spid="10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8229600" cy="5257800"/>
          </a:xfrm>
        </p:spPr>
        <p:txBody>
          <a:bodyPr/>
          <a:lstStyle/>
          <a:p>
            <a:r>
              <a:rPr lang="en-US" dirty="0" smtClean="0"/>
              <a:t>[Special Case] 0</a:t>
            </a:r>
            <a:r>
              <a:rPr lang="en-US" dirty="0"/>
              <a:t>-1 </a:t>
            </a:r>
            <a:r>
              <a:rPr lang="en-US" dirty="0" smtClean="0"/>
              <a:t>Diversity         </a:t>
            </a:r>
            <a:r>
              <a:rPr lang="en-US" dirty="0"/>
              <a:t>M-Best MAP </a:t>
            </a:r>
          </a:p>
          <a:p>
            <a:pPr lvl="1"/>
            <a:r>
              <a:rPr lang="en-US" sz="1400" dirty="0" smtClean="0"/>
              <a:t>[</a:t>
            </a:r>
            <a:r>
              <a:rPr lang="en-US" sz="1400" dirty="0" err="1" smtClean="0"/>
              <a:t>Yanover</a:t>
            </a:r>
            <a:r>
              <a:rPr lang="en-US" sz="1400" dirty="0" smtClean="0"/>
              <a:t> NIPS03; </a:t>
            </a:r>
            <a:r>
              <a:rPr lang="en-US" sz="1400" dirty="0" err="1" smtClean="0"/>
              <a:t>Fromer</a:t>
            </a:r>
            <a:r>
              <a:rPr lang="en-US" sz="1400" dirty="0" smtClean="0"/>
              <a:t> NIPS09; </a:t>
            </a:r>
            <a:r>
              <a:rPr lang="en-US" sz="1400" dirty="0" err="1" smtClean="0"/>
              <a:t>Flerova</a:t>
            </a:r>
            <a:r>
              <a:rPr lang="en-US" sz="1400" dirty="0" smtClean="0"/>
              <a:t> Soft11] </a:t>
            </a:r>
            <a:endParaRPr lang="en-US" sz="1400" dirty="0"/>
          </a:p>
          <a:p>
            <a:endParaRPr lang="en-US" dirty="0" smtClean="0"/>
          </a:p>
          <a:p>
            <a:r>
              <a:rPr lang="en-US" dirty="0" smtClean="0"/>
              <a:t>[Special Case] Max Diversity         </a:t>
            </a:r>
            <a:r>
              <a:rPr lang="en-US" sz="2000" dirty="0" smtClean="0"/>
              <a:t>[Park </a:t>
            </a:r>
            <a:r>
              <a:rPr lang="en-US" sz="2000" dirty="0"/>
              <a:t>&amp; </a:t>
            </a:r>
            <a:r>
              <a:rPr lang="en-US" sz="2000" dirty="0" err="1"/>
              <a:t>Ramanan</a:t>
            </a:r>
            <a:r>
              <a:rPr lang="en-US" sz="2000" dirty="0"/>
              <a:t> </a:t>
            </a:r>
            <a:r>
              <a:rPr lang="en-US" sz="2000" dirty="0" smtClean="0"/>
              <a:t>ICCV11]</a:t>
            </a:r>
            <a:endParaRPr lang="en-US" sz="2000" dirty="0"/>
          </a:p>
          <a:p>
            <a:endParaRPr lang="en-US" dirty="0" smtClean="0"/>
          </a:p>
          <a:p>
            <a:r>
              <a:rPr lang="en-US" dirty="0" smtClean="0"/>
              <a:t>Hamming Diversity</a:t>
            </a:r>
          </a:p>
          <a:p>
            <a:endParaRPr lang="en-US" dirty="0"/>
          </a:p>
          <a:p>
            <a:r>
              <a:rPr lang="en-US" dirty="0" smtClean="0"/>
              <a:t>Cardinality Diversity</a:t>
            </a:r>
          </a:p>
          <a:p>
            <a:endParaRPr lang="en-US" dirty="0" smtClean="0"/>
          </a:p>
          <a:p>
            <a:r>
              <a:rPr lang="en-US" dirty="0" smtClean="0"/>
              <a:t>Any Diversity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327040"/>
            <a:ext cx="469900" cy="1778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2471820"/>
            <a:ext cx="469900" cy="177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533400" y="990600"/>
            <a:ext cx="8153400" cy="2133600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4978400"/>
            <a:ext cx="2730500" cy="4318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auto">
          <a:xfrm>
            <a:off x="533400" y="3810000"/>
            <a:ext cx="8077200" cy="1981200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0624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5" grpId="0" animBg="1"/>
      <p:bldP spid="1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Hamming Diversity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Diversity Augmented Inference: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  <p:grpSp>
        <p:nvGrpSpPr>
          <p:cNvPr id="6" name="Group 22"/>
          <p:cNvGrpSpPr/>
          <p:nvPr/>
        </p:nvGrpSpPr>
        <p:grpSpPr>
          <a:xfrm>
            <a:off x="3124200" y="5486400"/>
            <a:ext cx="1676400" cy="533400"/>
            <a:chOff x="3657600" y="5105400"/>
            <a:chExt cx="1676400" cy="533400"/>
          </a:xfrm>
        </p:grpSpPr>
        <p:sp>
          <p:nvSpPr>
            <p:cNvPr id="17" name="Right Brace 16"/>
            <p:cNvSpPr/>
            <p:nvPr/>
          </p:nvSpPr>
          <p:spPr bwMode="auto">
            <a:xfrm rot="5400000">
              <a:off x="4381500" y="4381500"/>
              <a:ext cx="228600" cy="1676400"/>
            </a:xfrm>
            <a:prstGeom prst="rightBrac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9" name="Picture 18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9600" y="5372100"/>
              <a:ext cx="177800" cy="266700"/>
            </a:xfrm>
            <a:prstGeom prst="rect">
              <a:avLst/>
            </a:prstGeom>
          </p:spPr>
        </p:pic>
      </p:grp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1473200"/>
            <a:ext cx="2527300" cy="5080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00" y="3189451"/>
            <a:ext cx="2527300" cy="3810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1100" y="4826000"/>
            <a:ext cx="4102100" cy="584200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9348" y="3962400"/>
            <a:ext cx="37719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97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Hamming Diversity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Diversity Augmented Inference: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  <p:grpSp>
        <p:nvGrpSpPr>
          <p:cNvPr id="6" name="Group 17"/>
          <p:cNvGrpSpPr/>
          <p:nvPr/>
        </p:nvGrpSpPr>
        <p:grpSpPr>
          <a:xfrm>
            <a:off x="5334001" y="3429000"/>
            <a:ext cx="3200399" cy="1066800"/>
            <a:chOff x="5562601" y="4191000"/>
            <a:chExt cx="3200399" cy="1066800"/>
          </a:xfrm>
        </p:grpSpPr>
        <p:sp>
          <p:nvSpPr>
            <p:cNvPr id="20" name="TextBox 19"/>
            <p:cNvSpPr txBox="1"/>
            <p:nvPr/>
          </p:nvSpPr>
          <p:spPr>
            <a:xfrm>
              <a:off x="6377311" y="4191000"/>
              <a:ext cx="238568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Unchanged. </a:t>
              </a:r>
              <a:br>
                <a:rPr lang="en-US" sz="1600" dirty="0" smtClean="0"/>
              </a:br>
              <a:r>
                <a:rPr lang="en-US" sz="1600" dirty="0" smtClean="0"/>
                <a:t>Can still use graph-cuts!</a:t>
              </a:r>
              <a:endParaRPr lang="en-US" sz="1600" dirty="0"/>
            </a:p>
          </p:txBody>
        </p:sp>
        <p:cxnSp>
          <p:nvCxnSpPr>
            <p:cNvPr id="21" name="Straight Arrow Connector 20"/>
            <p:cNvCxnSpPr>
              <a:stCxn id="20" idx="1"/>
            </p:cNvCxnSpPr>
            <p:nvPr/>
          </p:nvCxnSpPr>
          <p:spPr bwMode="auto">
            <a:xfrm rot="10800000" flipV="1">
              <a:off x="5562601" y="4483388"/>
              <a:ext cx="814711" cy="774412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1556064" y="5562600"/>
            <a:ext cx="5093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Simply edit node-terms. Reuse MAP machinery!</a:t>
            </a:r>
            <a:endParaRPr lang="en-US" sz="1800" dirty="0"/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473200"/>
            <a:ext cx="2527300" cy="5080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1100" y="3276600"/>
            <a:ext cx="2959100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74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grpSp>
        <p:nvGrpSpPr>
          <p:cNvPr id="2" name="Group 213"/>
          <p:cNvGrpSpPr>
            <a:grpSpLocks noChangeAspect="1"/>
          </p:cNvGrpSpPr>
          <p:nvPr/>
        </p:nvGrpSpPr>
        <p:grpSpPr>
          <a:xfrm>
            <a:off x="1524000" y="1141933"/>
            <a:ext cx="1903404" cy="1371600"/>
            <a:chOff x="166343" y="662259"/>
            <a:chExt cx="1819656" cy="1371600"/>
          </a:xfrm>
        </p:grpSpPr>
        <p:sp>
          <p:nvSpPr>
            <p:cNvPr id="281" name="Frame 280"/>
            <p:cNvSpPr>
              <a:spLocks/>
            </p:cNvSpPr>
            <p:nvPr/>
          </p:nvSpPr>
          <p:spPr>
            <a:xfrm>
              <a:off x="166343" y="662259"/>
              <a:ext cx="1819656" cy="1371600"/>
            </a:xfrm>
            <a:prstGeom prst="frame">
              <a:avLst>
                <a:gd name="adj1" fmla="val 7500"/>
              </a:avLst>
            </a:prstGeom>
            <a:solidFill>
              <a:schemeClr val="tx1"/>
            </a:solidFill>
            <a:ln w="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282" name="Picture 281" descr="2007_00490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568" y="683107"/>
              <a:ext cx="1773206" cy="1329905"/>
            </a:xfrm>
            <a:prstGeom prst="rect">
              <a:avLst/>
            </a:prstGeom>
          </p:spPr>
        </p:pic>
      </p:grpSp>
      <p:pic>
        <p:nvPicPr>
          <p:cNvPr id="216" name="Picture 21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942" y="2333618"/>
            <a:ext cx="435058" cy="179600"/>
          </a:xfrm>
          <a:prstGeom prst="rect">
            <a:avLst/>
          </a:prstGeom>
        </p:spPr>
      </p:pic>
      <p:pic>
        <p:nvPicPr>
          <p:cNvPr id="218" name="Picture 21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11070" y="3567014"/>
            <a:ext cx="56716" cy="276855"/>
          </a:xfrm>
          <a:prstGeom prst="rect">
            <a:avLst/>
          </a:prstGeom>
        </p:spPr>
      </p:pic>
      <p:pic>
        <p:nvPicPr>
          <p:cNvPr id="224" name="Picture 223" descr="fig1_sol 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14" y="3154486"/>
            <a:ext cx="1529886" cy="1097280"/>
          </a:xfrm>
          <a:prstGeom prst="rect">
            <a:avLst/>
          </a:prstGeom>
        </p:spPr>
      </p:pic>
      <p:pic>
        <p:nvPicPr>
          <p:cNvPr id="225" name="Picture 224" descr="fig1_sol 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314" y="3154486"/>
            <a:ext cx="1529886" cy="1097280"/>
          </a:xfrm>
          <a:prstGeom prst="rect">
            <a:avLst/>
          </a:prstGeom>
        </p:spPr>
      </p:pic>
      <p:pic>
        <p:nvPicPr>
          <p:cNvPr id="226" name="Picture 225" descr="fig1_sol1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514" y="3154486"/>
            <a:ext cx="1529886" cy="1097280"/>
          </a:xfrm>
          <a:prstGeom prst="rect">
            <a:avLst/>
          </a:prstGeom>
        </p:spPr>
      </p:pic>
      <p:pic>
        <p:nvPicPr>
          <p:cNvPr id="227" name="Picture 226" descr="fig1_sol1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714" y="3154486"/>
            <a:ext cx="1529886" cy="1097280"/>
          </a:xfrm>
          <a:prstGeom prst="rect">
            <a:avLst/>
          </a:prstGeom>
        </p:spPr>
      </p:pic>
      <p:grpSp>
        <p:nvGrpSpPr>
          <p:cNvPr id="3" name="Group 284"/>
          <p:cNvGrpSpPr>
            <a:grpSpLocks noChangeAspect="1"/>
          </p:cNvGrpSpPr>
          <p:nvPr/>
        </p:nvGrpSpPr>
        <p:grpSpPr>
          <a:xfrm>
            <a:off x="4711887" y="1127760"/>
            <a:ext cx="1993713" cy="1463040"/>
            <a:chOff x="4435603" y="1066800"/>
            <a:chExt cx="2742310" cy="2012381"/>
          </a:xfrm>
        </p:grpSpPr>
        <p:pic>
          <p:nvPicPr>
            <p:cNvPr id="234" name="Picture 233" descr="2007_00490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5603" y="1112945"/>
              <a:ext cx="2742310" cy="1966236"/>
            </a:xfrm>
            <a:prstGeom prst="rect">
              <a:avLst/>
            </a:prstGeom>
            <a:scene3d>
              <a:camera prst="orthographicFront">
                <a:rot lat="954000" lon="18034448" rev="17280000"/>
              </a:camera>
              <a:lightRig rig="threePt" dir="t"/>
            </a:scene3d>
          </p:spPr>
        </p:pic>
        <p:cxnSp>
          <p:nvCxnSpPr>
            <p:cNvPr id="235" name="Straight Connector 234"/>
            <p:cNvCxnSpPr>
              <a:stCxn id="248" idx="5"/>
              <a:endCxn id="242" idx="1"/>
            </p:cNvCxnSpPr>
            <p:nvPr/>
          </p:nvCxnSpPr>
          <p:spPr>
            <a:xfrm>
              <a:off x="5789361" y="1577550"/>
              <a:ext cx="741247" cy="79378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>
              <a:stCxn id="250" idx="5"/>
              <a:endCxn id="241" idx="1"/>
            </p:cNvCxnSpPr>
            <p:nvPr/>
          </p:nvCxnSpPr>
          <p:spPr>
            <a:xfrm>
              <a:off x="4994207" y="1824117"/>
              <a:ext cx="741247" cy="79378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>
              <a:stCxn id="249" idx="5"/>
              <a:endCxn id="240" idx="1"/>
            </p:cNvCxnSpPr>
            <p:nvPr/>
          </p:nvCxnSpPr>
          <p:spPr>
            <a:xfrm>
              <a:off x="5391782" y="1700833"/>
              <a:ext cx="741247" cy="79378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>
              <a:stCxn id="251" idx="5"/>
              <a:endCxn id="243" idx="1"/>
            </p:cNvCxnSpPr>
            <p:nvPr/>
          </p:nvCxnSpPr>
          <p:spPr>
            <a:xfrm>
              <a:off x="4596635" y="1947406"/>
              <a:ext cx="741245" cy="79378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flipH="1">
              <a:off x="5441836" y="2411842"/>
              <a:ext cx="1192731" cy="3698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0" name="Oval 239"/>
            <p:cNvSpPr>
              <a:spLocks noChangeAspect="1"/>
            </p:cNvSpPr>
            <p:nvPr/>
          </p:nvSpPr>
          <p:spPr>
            <a:xfrm>
              <a:off x="6109572" y="2472292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41" name="Oval 240"/>
            <p:cNvSpPr>
              <a:spLocks noChangeAspect="1"/>
            </p:cNvSpPr>
            <p:nvPr/>
          </p:nvSpPr>
          <p:spPr>
            <a:xfrm>
              <a:off x="5711995" y="2595567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42" name="Oval 241"/>
            <p:cNvSpPr>
              <a:spLocks noChangeAspect="1"/>
            </p:cNvSpPr>
            <p:nvPr/>
          </p:nvSpPr>
          <p:spPr>
            <a:xfrm>
              <a:off x="6507147" y="2349009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43" name="Oval 242"/>
            <p:cNvSpPr>
              <a:spLocks noChangeAspect="1"/>
            </p:cNvSpPr>
            <p:nvPr/>
          </p:nvSpPr>
          <p:spPr>
            <a:xfrm>
              <a:off x="5314416" y="2718851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cxnSp>
          <p:nvCxnSpPr>
            <p:cNvPr id="244" name="Straight Connector 243"/>
            <p:cNvCxnSpPr/>
            <p:nvPr/>
          </p:nvCxnSpPr>
          <p:spPr>
            <a:xfrm flipH="1">
              <a:off x="5216458" y="2199636"/>
              <a:ext cx="1192731" cy="3698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flipH="1">
              <a:off x="4994211" y="1974679"/>
              <a:ext cx="1192731" cy="3698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flipH="1">
              <a:off x="4795420" y="1744369"/>
              <a:ext cx="1192731" cy="3698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flipH="1">
              <a:off x="4542728" y="1529353"/>
              <a:ext cx="1192731" cy="3698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8" name="Oval 247"/>
            <p:cNvSpPr>
              <a:spLocks noChangeAspect="1"/>
            </p:cNvSpPr>
            <p:nvPr/>
          </p:nvSpPr>
          <p:spPr>
            <a:xfrm>
              <a:off x="5652615" y="1447358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49" name="Oval 248"/>
            <p:cNvSpPr>
              <a:spLocks noChangeAspect="1"/>
            </p:cNvSpPr>
            <p:nvPr/>
          </p:nvSpPr>
          <p:spPr>
            <a:xfrm>
              <a:off x="5255038" y="1570642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0" name="Oval 249"/>
            <p:cNvSpPr>
              <a:spLocks noChangeAspect="1"/>
            </p:cNvSpPr>
            <p:nvPr/>
          </p:nvSpPr>
          <p:spPr>
            <a:xfrm>
              <a:off x="4857461" y="1693924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1" name="Oval 250"/>
            <p:cNvSpPr>
              <a:spLocks noChangeAspect="1"/>
            </p:cNvSpPr>
            <p:nvPr/>
          </p:nvSpPr>
          <p:spPr>
            <a:xfrm>
              <a:off x="4459886" y="1817207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2" name="Oval 251"/>
            <p:cNvSpPr>
              <a:spLocks noChangeAspect="1"/>
            </p:cNvSpPr>
            <p:nvPr/>
          </p:nvSpPr>
          <p:spPr>
            <a:xfrm>
              <a:off x="5866250" y="1672772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3" name="Oval 252"/>
            <p:cNvSpPr>
              <a:spLocks noChangeAspect="1"/>
            </p:cNvSpPr>
            <p:nvPr/>
          </p:nvSpPr>
          <p:spPr>
            <a:xfrm>
              <a:off x="6079881" y="1898184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4" name="Oval 253"/>
            <p:cNvSpPr>
              <a:spLocks noChangeAspect="1"/>
            </p:cNvSpPr>
            <p:nvPr/>
          </p:nvSpPr>
          <p:spPr>
            <a:xfrm>
              <a:off x="5468671" y="1796054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5" name="Oval 254"/>
            <p:cNvSpPr>
              <a:spLocks noChangeAspect="1"/>
            </p:cNvSpPr>
            <p:nvPr/>
          </p:nvSpPr>
          <p:spPr>
            <a:xfrm>
              <a:off x="5682305" y="2021468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6" name="Oval 255"/>
            <p:cNvSpPr>
              <a:spLocks noChangeAspect="1"/>
            </p:cNvSpPr>
            <p:nvPr/>
          </p:nvSpPr>
          <p:spPr>
            <a:xfrm>
              <a:off x="5071095" y="1919338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7" name="Oval 256"/>
            <p:cNvSpPr>
              <a:spLocks noChangeAspect="1"/>
            </p:cNvSpPr>
            <p:nvPr/>
          </p:nvSpPr>
          <p:spPr>
            <a:xfrm>
              <a:off x="5284728" y="2144745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8" name="Oval 257"/>
            <p:cNvSpPr>
              <a:spLocks noChangeAspect="1"/>
            </p:cNvSpPr>
            <p:nvPr/>
          </p:nvSpPr>
          <p:spPr>
            <a:xfrm>
              <a:off x="4673518" y="2042620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9" name="Oval 258"/>
            <p:cNvSpPr>
              <a:spLocks noChangeAspect="1"/>
            </p:cNvSpPr>
            <p:nvPr/>
          </p:nvSpPr>
          <p:spPr>
            <a:xfrm>
              <a:off x="4887151" y="2268030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60" name="Oval 259"/>
            <p:cNvSpPr>
              <a:spLocks noChangeAspect="1"/>
            </p:cNvSpPr>
            <p:nvPr/>
          </p:nvSpPr>
          <p:spPr>
            <a:xfrm>
              <a:off x="6293515" y="2123597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61" name="Oval 260"/>
            <p:cNvSpPr>
              <a:spLocks noChangeAspect="1"/>
            </p:cNvSpPr>
            <p:nvPr/>
          </p:nvSpPr>
          <p:spPr>
            <a:xfrm>
              <a:off x="5895937" y="2246877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62" name="Oval 261"/>
            <p:cNvSpPr>
              <a:spLocks noChangeAspect="1"/>
            </p:cNvSpPr>
            <p:nvPr/>
          </p:nvSpPr>
          <p:spPr>
            <a:xfrm>
              <a:off x="5498359" y="2370162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63" name="Oval 262"/>
            <p:cNvSpPr>
              <a:spLocks noChangeAspect="1"/>
            </p:cNvSpPr>
            <p:nvPr/>
          </p:nvSpPr>
          <p:spPr>
            <a:xfrm>
              <a:off x="5100783" y="2493446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cxnSp>
          <p:nvCxnSpPr>
            <p:cNvPr id="264" name="Straight Connector 263"/>
            <p:cNvCxnSpPr>
              <a:stCxn id="274" idx="4"/>
              <a:endCxn id="241" idx="0"/>
            </p:cNvCxnSpPr>
            <p:nvPr/>
          </p:nvCxnSpPr>
          <p:spPr>
            <a:xfrm flipH="1">
              <a:off x="5792101" y="1629598"/>
              <a:ext cx="477679" cy="96596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>
              <a:stCxn id="274" idx="4"/>
              <a:endCxn id="242" idx="0"/>
            </p:cNvCxnSpPr>
            <p:nvPr/>
          </p:nvCxnSpPr>
          <p:spPr>
            <a:xfrm>
              <a:off x="6269780" y="1629598"/>
              <a:ext cx="317473" cy="719411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>
              <a:stCxn id="257" idx="7"/>
              <a:endCxn id="274" idx="4"/>
            </p:cNvCxnSpPr>
            <p:nvPr/>
          </p:nvCxnSpPr>
          <p:spPr>
            <a:xfrm flipV="1">
              <a:off x="5421477" y="1629598"/>
              <a:ext cx="848303" cy="53748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>
              <a:stCxn id="274" idx="4"/>
              <a:endCxn id="260" idx="0"/>
            </p:cNvCxnSpPr>
            <p:nvPr/>
          </p:nvCxnSpPr>
          <p:spPr>
            <a:xfrm>
              <a:off x="6269780" y="1629598"/>
              <a:ext cx="103841" cy="49399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>
              <a:stCxn id="254" idx="0"/>
              <a:endCxn id="272" idx="4"/>
            </p:cNvCxnSpPr>
            <p:nvPr/>
          </p:nvCxnSpPr>
          <p:spPr>
            <a:xfrm flipH="1" flipV="1">
              <a:off x="5394522" y="1219340"/>
              <a:ext cx="154255" cy="57671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>
              <a:stCxn id="250" idx="7"/>
              <a:endCxn id="272" idx="4"/>
            </p:cNvCxnSpPr>
            <p:nvPr/>
          </p:nvCxnSpPr>
          <p:spPr>
            <a:xfrm flipV="1">
              <a:off x="4994210" y="1219340"/>
              <a:ext cx="400312" cy="496923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>
              <a:stCxn id="259" idx="0"/>
              <a:endCxn id="272" idx="4"/>
            </p:cNvCxnSpPr>
            <p:nvPr/>
          </p:nvCxnSpPr>
          <p:spPr>
            <a:xfrm flipV="1">
              <a:off x="4967257" y="1219340"/>
              <a:ext cx="427265" cy="104869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>
              <a:stCxn id="248" idx="1"/>
              <a:endCxn id="272" idx="4"/>
            </p:cNvCxnSpPr>
            <p:nvPr/>
          </p:nvCxnSpPr>
          <p:spPr>
            <a:xfrm flipH="1" flipV="1">
              <a:off x="5394522" y="1219340"/>
              <a:ext cx="281555" cy="25035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2" name="Oval 271"/>
            <p:cNvSpPr>
              <a:spLocks noChangeAspect="1"/>
            </p:cNvSpPr>
            <p:nvPr/>
          </p:nvSpPr>
          <p:spPr>
            <a:xfrm>
              <a:off x="5314416" y="1066800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cxnSp>
          <p:nvCxnSpPr>
            <p:cNvPr id="273" name="Straight Connector 272"/>
            <p:cNvCxnSpPr/>
            <p:nvPr/>
          </p:nvCxnSpPr>
          <p:spPr>
            <a:xfrm flipH="1" flipV="1">
              <a:off x="5466848" y="1150830"/>
              <a:ext cx="768105" cy="38143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4" name="Oval 273"/>
            <p:cNvSpPr>
              <a:spLocks noChangeAspect="1"/>
            </p:cNvSpPr>
            <p:nvPr/>
          </p:nvSpPr>
          <p:spPr>
            <a:xfrm>
              <a:off x="6189674" y="1477058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</p:grpSp>
      <p:sp>
        <p:nvSpPr>
          <p:cNvPr id="275" name="Right Arrow 274"/>
          <p:cNvSpPr/>
          <p:nvPr/>
        </p:nvSpPr>
        <p:spPr>
          <a:xfrm>
            <a:off x="3757092" y="1680150"/>
            <a:ext cx="456947" cy="323536"/>
          </a:xfrm>
          <a:prstGeom prst="rightArrow">
            <a:avLst/>
          </a:prstGeom>
          <a:gradFill>
            <a:gsLst>
              <a:gs pos="0">
                <a:srgbClr val="008000"/>
              </a:gs>
              <a:gs pos="100000">
                <a:srgbClr val="92E874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/>
          </a:p>
        </p:txBody>
      </p:sp>
      <p:grpSp>
        <p:nvGrpSpPr>
          <p:cNvPr id="6" name="Group 81"/>
          <p:cNvGrpSpPr/>
          <p:nvPr/>
        </p:nvGrpSpPr>
        <p:grpSpPr>
          <a:xfrm>
            <a:off x="1524000" y="2640556"/>
            <a:ext cx="3061491" cy="484557"/>
            <a:chOff x="1524000" y="2640556"/>
            <a:chExt cx="3061491" cy="484557"/>
          </a:xfrm>
        </p:grpSpPr>
        <p:sp>
          <p:nvSpPr>
            <p:cNvPr id="215" name="Right Arrow 214"/>
            <p:cNvSpPr/>
            <p:nvPr/>
          </p:nvSpPr>
          <p:spPr>
            <a:xfrm rot="5400000">
              <a:off x="4197857" y="2689763"/>
              <a:ext cx="436842" cy="338427"/>
            </a:xfrm>
            <a:prstGeom prst="rightArrow">
              <a:avLst/>
            </a:prstGeom>
            <a:gradFill>
              <a:gsLst>
                <a:gs pos="0">
                  <a:srgbClr val="008000"/>
                </a:gs>
                <a:gs pos="100000">
                  <a:srgbClr val="92E874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/>
            </a:p>
          </p:txBody>
        </p:sp>
        <p:pic>
          <p:nvPicPr>
            <p:cNvPr id="221" name="Picture 220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2898250"/>
              <a:ext cx="2303828" cy="226863"/>
            </a:xfrm>
            <a:prstGeom prst="rect">
              <a:avLst/>
            </a:prstGeom>
          </p:spPr>
        </p:pic>
      </p:grpSp>
      <p:sp>
        <p:nvSpPr>
          <p:cNvPr id="77" name="Title 7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Result</a:t>
            </a:r>
            <a:endParaRPr lang="en-US" dirty="0"/>
          </a:p>
        </p:txBody>
      </p:sp>
      <p:sp>
        <p:nvSpPr>
          <p:cNvPr id="76" name="Rounded Rectangle 75"/>
          <p:cNvSpPr/>
          <p:nvPr/>
        </p:nvSpPr>
        <p:spPr bwMode="auto">
          <a:xfrm>
            <a:off x="3200400" y="4953000"/>
            <a:ext cx="2514600" cy="8382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581400" y="5105400"/>
            <a:ext cx="183404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600" dirty="0" smtClean="0"/>
              <a:t>Now what?</a:t>
            </a:r>
            <a:endParaRPr lang="en-US" sz="2600" dirty="0"/>
          </a:p>
        </p:txBody>
      </p:sp>
      <p:sp>
        <p:nvSpPr>
          <p:cNvPr id="62" name="TextBox 61"/>
          <p:cNvSpPr txBox="1"/>
          <p:nvPr/>
        </p:nvSpPr>
        <p:spPr>
          <a:xfrm>
            <a:off x="1501199" y="6211669"/>
            <a:ext cx="6234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[Batra</a:t>
            </a:r>
            <a:r>
              <a:rPr lang="en-US" dirty="0"/>
              <a:t> </a:t>
            </a:r>
            <a:r>
              <a:rPr lang="en-US" dirty="0" smtClean="0"/>
              <a:t>et al. ECCV12], </a:t>
            </a:r>
            <a:r>
              <a:rPr lang="en-US" dirty="0"/>
              <a:t>[Guzman-Rivera et al. NIPS12</a:t>
            </a:r>
            <a:r>
              <a:rPr lang="en-US" dirty="0" smtClean="0"/>
              <a:t>], [</a:t>
            </a:r>
            <a:r>
              <a:rPr lang="en-US" dirty="0" err="1" smtClean="0"/>
              <a:t>Yadollahpour</a:t>
            </a:r>
            <a:r>
              <a:rPr lang="en-US" dirty="0" smtClean="0"/>
              <a:t> et al. CVPR13], </a:t>
            </a:r>
            <a:br>
              <a:rPr lang="en-US" dirty="0" smtClean="0"/>
            </a:br>
            <a:r>
              <a:rPr lang="en-US" dirty="0" smtClean="0"/>
              <a:t>[</a:t>
            </a:r>
            <a:r>
              <a:rPr lang="en-US" dirty="0" err="1" smtClean="0"/>
              <a:t>Gimpel</a:t>
            </a:r>
            <a:r>
              <a:rPr lang="en-US" dirty="0" smtClean="0"/>
              <a:t> et al. EMNLP13], [Guzman-Rivera AISTATS13], [</a:t>
            </a:r>
            <a:r>
              <a:rPr lang="en-US" dirty="0" err="1" smtClean="0"/>
              <a:t>Premachandran</a:t>
            </a:r>
            <a:r>
              <a:rPr lang="en-US" dirty="0" smtClean="0"/>
              <a:t> et al. CVPR14]</a:t>
            </a:r>
            <a:br>
              <a:rPr lang="en-US" dirty="0" smtClean="0"/>
            </a:br>
            <a:r>
              <a:rPr lang="en-US" dirty="0" smtClean="0"/>
              <a:t>[Prasad et a. NIPS14], [Guzman-Rivera et al. AISTATS14], [Sun et al. CVPR15]</a:t>
            </a:r>
          </a:p>
        </p:txBody>
      </p:sp>
    </p:spTree>
    <p:extLst>
      <p:ext uri="{BB962C8B-B14F-4D97-AF65-F5344CB8AC3E}">
        <p14:creationId xmlns:p14="http://schemas.microsoft.com/office/powerpoint/2010/main" val="1894034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Nothing: User-in-the-loop </a:t>
            </a:r>
            <a:r>
              <a:rPr lang="en-US" sz="1400" dirty="0" smtClean="0"/>
              <a:t>[ECCV12]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Additional Information: None</a:t>
            </a:r>
          </a:p>
          <a:p>
            <a:endParaRPr lang="en-US" dirty="0" smtClean="0"/>
          </a:p>
          <a:p>
            <a:r>
              <a:rPr lang="en-US" dirty="0"/>
              <a:t>Tracking </a:t>
            </a:r>
            <a:r>
              <a:rPr lang="en-US" sz="1400" dirty="0">
                <a:solidFill>
                  <a:prstClr val="black"/>
                </a:solidFill>
              </a:rPr>
              <a:t>[ECCV12]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Additional Information: Time</a:t>
            </a:r>
          </a:p>
          <a:p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/>
              <a:t>Approximate) Min Bayes Risk </a:t>
            </a:r>
            <a:r>
              <a:rPr lang="en-US" sz="1400" dirty="0" smtClean="0">
                <a:solidFill>
                  <a:prstClr val="black"/>
                </a:solidFill>
              </a:rPr>
              <a:t>[CVPR14]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Additional Information: Loss function</a:t>
            </a:r>
          </a:p>
          <a:p>
            <a:endParaRPr lang="en-US" dirty="0" smtClean="0"/>
          </a:p>
          <a:p>
            <a:r>
              <a:rPr lang="en-US" dirty="0" smtClean="0"/>
              <a:t>Re-</a:t>
            </a:r>
            <a:r>
              <a:rPr lang="en-US" dirty="0"/>
              <a:t>ranking </a:t>
            </a:r>
            <a:r>
              <a:rPr lang="en-US" sz="1400" dirty="0" smtClean="0">
                <a:solidFill>
                  <a:prstClr val="black"/>
                </a:solidFill>
              </a:rPr>
              <a:t>[CVPR13]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Additional Information: higher-order constraints</a:t>
            </a:r>
          </a:p>
          <a:p>
            <a:endParaRPr lang="en-US" dirty="0" smtClean="0"/>
          </a:p>
          <a:p>
            <a:r>
              <a:rPr lang="en-US" dirty="0" smtClean="0"/>
              <a:t>Holistic Scene </a:t>
            </a:r>
            <a:r>
              <a:rPr lang="en-US" dirty="0"/>
              <a:t>Understanding </a:t>
            </a:r>
            <a:r>
              <a:rPr lang="en-US" sz="1400" dirty="0" smtClean="0">
                <a:solidFill>
                  <a:prstClr val="black"/>
                </a:solidFill>
              </a:rPr>
              <a:t>[Under Review]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 bwMode="auto">
          <a:xfrm rot="5400000">
            <a:off x="-1863372" y="3673311"/>
            <a:ext cx="4759238" cy="3417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50710" y="6076890"/>
            <a:ext cx="3306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Increasing Side Information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533400" y="1066800"/>
            <a:ext cx="8153400" cy="914400"/>
          </a:xfrm>
          <a:prstGeom prst="roundRect">
            <a:avLst/>
          </a:prstGeom>
          <a:noFill/>
          <a:ln w="635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3052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Segmentation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Setup</a:t>
            </a:r>
          </a:p>
          <a:p>
            <a:pPr lvl="1"/>
            <a:r>
              <a:rPr lang="en-US" dirty="0" smtClean="0"/>
              <a:t>Model: Color/Texture + Potts Grid CRF</a:t>
            </a:r>
          </a:p>
          <a:p>
            <a:pPr lvl="1"/>
            <a:r>
              <a:rPr lang="en-US" dirty="0" smtClean="0"/>
              <a:t>Inference: Graph-cuts</a:t>
            </a:r>
          </a:p>
          <a:p>
            <a:pPr lvl="1"/>
            <a:r>
              <a:rPr lang="en-US" dirty="0" smtClean="0"/>
              <a:t>Dataset: 50 train/</a:t>
            </a:r>
            <a:r>
              <a:rPr lang="en-US" dirty="0" err="1" smtClean="0"/>
              <a:t>val</a:t>
            </a:r>
            <a:r>
              <a:rPr lang="en-US" dirty="0" smtClean="0"/>
              <a:t>/test images from PASCAL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304800" y="2895600"/>
            <a:ext cx="2059459" cy="3391020"/>
            <a:chOff x="304800" y="1638180"/>
            <a:chExt cx="2059459" cy="3391020"/>
          </a:xfrm>
        </p:grpSpPr>
        <p:pic>
          <p:nvPicPr>
            <p:cNvPr id="21" name="Picture 20" descr="2007_001423_comp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800" y="3657600"/>
              <a:ext cx="2059459" cy="1371600"/>
            </a:xfrm>
            <a:prstGeom prst="rect">
              <a:avLst/>
            </a:prstGeom>
          </p:spPr>
        </p:pic>
        <p:pic>
          <p:nvPicPr>
            <p:cNvPr id="29" name="Picture 28" descr="2007_000042_comp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4800" y="1981200"/>
              <a:ext cx="2047164" cy="137160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388335" y="1638180"/>
              <a:ext cx="18326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Image + Scribbles</a:t>
              </a:r>
              <a:endParaRPr lang="en-US" sz="16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702716" y="2895600"/>
            <a:ext cx="2060284" cy="3391020"/>
            <a:chOff x="6702716" y="1638180"/>
            <a:chExt cx="2060284" cy="3391020"/>
          </a:xfrm>
        </p:grpSpPr>
        <p:pic>
          <p:nvPicPr>
            <p:cNvPr id="23" name="Picture 22" descr="2007_001423_C018_S03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02716" y="3657600"/>
              <a:ext cx="2060284" cy="1371600"/>
            </a:xfrm>
            <a:prstGeom prst="rect">
              <a:avLst/>
            </a:prstGeom>
          </p:spPr>
        </p:pic>
        <p:pic>
          <p:nvPicPr>
            <p:cNvPr id="28" name="Picture 27" descr="2007_000042_C011_S06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05600" y="1981200"/>
              <a:ext cx="2048225" cy="1371600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6821107" y="1638180"/>
              <a:ext cx="16520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Diverse 2</a:t>
              </a:r>
              <a:r>
                <a:rPr lang="en-US" sz="1600" baseline="30000" dirty="0" smtClean="0"/>
                <a:t>nd </a:t>
              </a:r>
              <a:r>
                <a:rPr lang="en-US" sz="1600" dirty="0" smtClean="0"/>
                <a:t>Best</a:t>
              </a:r>
              <a:endParaRPr lang="en-US" sz="16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569116" y="2895600"/>
            <a:ext cx="2064579" cy="3391020"/>
            <a:chOff x="4569116" y="1638180"/>
            <a:chExt cx="2064579" cy="3391020"/>
          </a:xfrm>
        </p:grpSpPr>
        <p:pic>
          <p:nvPicPr>
            <p:cNvPr id="25" name="Picture 24" descr="2007_001423_BS06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69116" y="3657600"/>
              <a:ext cx="2060284" cy="1371600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871879" y="1638180"/>
              <a:ext cx="13974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2</a:t>
              </a:r>
              <a:r>
                <a:rPr lang="en-US" sz="1600" baseline="30000" dirty="0" smtClean="0"/>
                <a:t>nd </a:t>
              </a:r>
              <a:r>
                <a:rPr lang="en-US" sz="1600" dirty="0" smtClean="0"/>
                <a:t>Best MAP</a:t>
              </a:r>
              <a:endParaRPr lang="en-US" sz="1600" dirty="0"/>
            </a:p>
          </p:txBody>
        </p:sp>
        <p:pic>
          <p:nvPicPr>
            <p:cNvPr id="20" name="Picture 19" descr="2007_000042_BS02_croppedfrombig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2000" y="1981200"/>
              <a:ext cx="2061695" cy="1371600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2438400" y="2895600"/>
            <a:ext cx="2060284" cy="3391020"/>
            <a:chOff x="2438400" y="1638180"/>
            <a:chExt cx="2060284" cy="3391020"/>
          </a:xfrm>
        </p:grpSpPr>
        <p:pic>
          <p:nvPicPr>
            <p:cNvPr id="24" name="Picture 23" descr="2007_001423_C018_S01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8400" y="3657600"/>
              <a:ext cx="2060284" cy="1371600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3137070" y="1638180"/>
              <a:ext cx="6255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MAP</a:t>
              </a:r>
              <a:endParaRPr lang="en-US" sz="1600" dirty="0"/>
            </a:p>
          </p:txBody>
        </p:sp>
        <p:pic>
          <p:nvPicPr>
            <p:cNvPr id="36" name="Picture 35" descr="2007_000042_C011_S01_croppedfrombig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8400" y="1981200"/>
              <a:ext cx="2052056" cy="1371600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4749073" y="6348337"/>
            <a:ext cx="16517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1-2 Nodes Flipped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6711875" y="6359843"/>
            <a:ext cx="2051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100-500 Nodes Flipped</a:t>
            </a:r>
            <a:endParaRPr lang="en-US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2339115" y="6629400"/>
            <a:ext cx="4558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[Batra, </a:t>
            </a:r>
            <a:r>
              <a:rPr lang="en-US" dirty="0" err="1" smtClean="0"/>
              <a:t>Yadollahpour</a:t>
            </a:r>
            <a:r>
              <a:rPr lang="en-US" dirty="0" smtClean="0"/>
              <a:t>, Guzman-Rivera, </a:t>
            </a:r>
            <a:r>
              <a:rPr lang="en-US" dirty="0" err="1" smtClean="0"/>
              <a:t>Shakhnarovich</a:t>
            </a:r>
            <a:r>
              <a:rPr lang="en-US" dirty="0"/>
              <a:t>,</a:t>
            </a:r>
            <a:r>
              <a:rPr lang="en-US" dirty="0" smtClean="0"/>
              <a:t> ECCV12]</a:t>
            </a:r>
          </a:p>
        </p:txBody>
      </p:sp>
    </p:spTree>
    <p:extLst>
      <p:ext uri="{BB962C8B-B14F-4D97-AF65-F5344CB8AC3E}">
        <p14:creationId xmlns:p14="http://schemas.microsoft.com/office/powerpoint/2010/main" val="3863444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 Predictions: Failed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902015" y="6581001"/>
            <a:ext cx="40190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Image Credit: 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http://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intelligence.org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/files/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PredictingAI.pdf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646" y="1143000"/>
            <a:ext cx="638995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23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Nothing: User-in-the-loop </a:t>
            </a:r>
            <a:r>
              <a:rPr lang="en-US" sz="1400" dirty="0"/>
              <a:t>[ECCV12]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Additional Information: None</a:t>
            </a:r>
          </a:p>
          <a:p>
            <a:endParaRPr lang="en-US" dirty="0"/>
          </a:p>
          <a:p>
            <a:r>
              <a:rPr lang="en-US" dirty="0"/>
              <a:t>Tracking </a:t>
            </a:r>
            <a:r>
              <a:rPr lang="en-US" sz="1400" dirty="0">
                <a:solidFill>
                  <a:prstClr val="black"/>
                </a:solidFill>
              </a:rPr>
              <a:t>[ECCV12]</a:t>
            </a:r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Additional Information: Time</a:t>
            </a:r>
          </a:p>
          <a:p>
            <a:endParaRPr lang="en-US" dirty="0"/>
          </a:p>
          <a:p>
            <a:r>
              <a:rPr lang="en-US" dirty="0"/>
              <a:t>(Approximate) Min Bayes Risk </a:t>
            </a:r>
            <a:r>
              <a:rPr lang="en-US" sz="1400" dirty="0">
                <a:solidFill>
                  <a:prstClr val="black"/>
                </a:solidFill>
              </a:rPr>
              <a:t>[CVPR14]</a:t>
            </a:r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Additional Information: Loss function</a:t>
            </a:r>
          </a:p>
          <a:p>
            <a:endParaRPr lang="en-US" dirty="0"/>
          </a:p>
          <a:p>
            <a:r>
              <a:rPr lang="en-US" dirty="0"/>
              <a:t>Re-ranking </a:t>
            </a:r>
            <a:r>
              <a:rPr lang="en-US" sz="1400" dirty="0">
                <a:solidFill>
                  <a:prstClr val="black"/>
                </a:solidFill>
              </a:rPr>
              <a:t>[CVPR13]</a:t>
            </a:r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Additional Information: higher-order constraints</a:t>
            </a:r>
          </a:p>
          <a:p>
            <a:endParaRPr lang="en-US" dirty="0"/>
          </a:p>
          <a:p>
            <a:r>
              <a:rPr lang="en-US" dirty="0"/>
              <a:t>Holistic Scene Understanding </a:t>
            </a:r>
            <a:r>
              <a:rPr lang="en-US" sz="1400" dirty="0">
                <a:solidFill>
                  <a:prstClr val="black"/>
                </a:solidFill>
              </a:rPr>
              <a:t>[Under Review]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 bwMode="auto">
          <a:xfrm rot="5400000">
            <a:off x="-1863372" y="3673311"/>
            <a:ext cx="4759238" cy="3417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50710" y="6076890"/>
            <a:ext cx="3306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Increasing Side Information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533400" y="1066800"/>
            <a:ext cx="8153400" cy="914400"/>
          </a:xfrm>
          <a:prstGeom prst="roundRect">
            <a:avLst/>
          </a:prstGeom>
          <a:noFill/>
          <a:ln w="635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86703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8534E-6 3.34955E-6 L -0.00069 0.166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Pose Estimation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Setup</a:t>
            </a:r>
          </a:p>
          <a:p>
            <a:pPr lvl="1"/>
            <a:r>
              <a:rPr lang="en-US" dirty="0" smtClean="0"/>
              <a:t>Model: Mixture of Parts Tree [Park &amp; </a:t>
            </a:r>
            <a:r>
              <a:rPr lang="en-US" dirty="0" err="1" smtClean="0"/>
              <a:t>Ramanan</a:t>
            </a:r>
            <a:r>
              <a:rPr lang="en-US" dirty="0" smtClean="0"/>
              <a:t>, ICCV ‘11]</a:t>
            </a:r>
          </a:p>
          <a:p>
            <a:pPr lvl="1"/>
            <a:r>
              <a:rPr lang="en-US" dirty="0" smtClean="0"/>
              <a:t>Inference: Dynamic Programming</a:t>
            </a:r>
          </a:p>
          <a:p>
            <a:pPr lvl="1"/>
            <a:r>
              <a:rPr lang="en-US" dirty="0" smtClean="0"/>
              <a:t>Dataset: PARSE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650" y="3584598"/>
            <a:ext cx="1835150" cy="1972879"/>
          </a:xfrm>
          <a:prstGeom prst="rect">
            <a:avLst/>
          </a:prstGeom>
        </p:spPr>
      </p:pic>
      <p:pic>
        <p:nvPicPr>
          <p:cNvPr id="12" name="Picture 11" descr="im0117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3279798"/>
            <a:ext cx="1693358" cy="2514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00" y="3279797"/>
            <a:ext cx="2438400" cy="25876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0" y="6578469"/>
            <a:ext cx="3129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Credit: [Yang &amp; </a:t>
            </a:r>
            <a:r>
              <a:rPr lang="en-US" dirty="0" err="1" smtClean="0"/>
              <a:t>Ramanan</a:t>
            </a:r>
            <a:r>
              <a:rPr lang="en-US" dirty="0" smtClean="0"/>
              <a:t>, ICCV ‘11]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860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Pose Estimation: 10 guesses/frame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pic>
        <p:nvPicPr>
          <p:cNvPr id="13" name="Picture 12" descr="animat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038600"/>
            <a:ext cx="1672845" cy="2286000"/>
          </a:xfrm>
          <a:prstGeom prst="rect">
            <a:avLst/>
          </a:prstGeom>
        </p:spPr>
      </p:pic>
      <p:pic>
        <p:nvPicPr>
          <p:cNvPr id="14" name="Picture 13" descr="animat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4038600"/>
            <a:ext cx="1506228" cy="2286000"/>
          </a:xfrm>
          <a:prstGeom prst="rect">
            <a:avLst/>
          </a:prstGeom>
        </p:spPr>
      </p:pic>
      <p:pic>
        <p:nvPicPr>
          <p:cNvPr id="15" name="Picture 14" descr="animat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4038600"/>
            <a:ext cx="1512893" cy="2286000"/>
          </a:xfrm>
          <a:prstGeom prst="rect">
            <a:avLst/>
          </a:prstGeom>
        </p:spPr>
      </p:pic>
      <p:pic>
        <p:nvPicPr>
          <p:cNvPr id="16" name="Picture 15" descr="animate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295400"/>
            <a:ext cx="1759487" cy="2286000"/>
          </a:xfrm>
          <a:prstGeom prst="rect">
            <a:avLst/>
          </a:prstGeom>
        </p:spPr>
      </p:pic>
      <p:pic>
        <p:nvPicPr>
          <p:cNvPr id="17" name="Picture 16" descr="animate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1295400"/>
            <a:ext cx="1986088" cy="2286000"/>
          </a:xfrm>
          <a:prstGeom prst="rect">
            <a:avLst/>
          </a:prstGeom>
        </p:spPr>
      </p:pic>
      <p:pic>
        <p:nvPicPr>
          <p:cNvPr id="18" name="Picture 17" descr="animate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3000" y="1295400"/>
            <a:ext cx="1772817" cy="2286000"/>
          </a:xfrm>
          <a:prstGeom prst="rect">
            <a:avLst/>
          </a:prstGeom>
        </p:spPr>
      </p:pic>
      <p:pic>
        <p:nvPicPr>
          <p:cNvPr id="19" name="Picture 18" descr="animate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2800" y="1295400"/>
            <a:ext cx="1532886" cy="2286000"/>
          </a:xfrm>
          <a:prstGeom prst="rect">
            <a:avLst/>
          </a:prstGeom>
        </p:spPr>
      </p:pic>
      <p:pic>
        <p:nvPicPr>
          <p:cNvPr id="20" name="Picture 19" descr="animate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2800" y="4038600"/>
            <a:ext cx="1492898" cy="2286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71156" y="6553200"/>
            <a:ext cx="3494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 err="1" smtClean="0"/>
              <a:t>Premachandran</a:t>
            </a:r>
            <a:r>
              <a:rPr lang="en-US" sz="1400" dirty="0" smtClean="0"/>
              <a:t>, </a:t>
            </a:r>
            <a:r>
              <a:rPr lang="en-US" sz="1400" dirty="0" err="1" smtClean="0"/>
              <a:t>Tarlow</a:t>
            </a:r>
            <a:r>
              <a:rPr lang="en-US" sz="1400" dirty="0" smtClean="0"/>
              <a:t>, Batra, CVPR14]</a:t>
            </a:r>
          </a:p>
        </p:txBody>
      </p:sp>
    </p:spTree>
    <p:extLst>
      <p:ext uri="{BB962C8B-B14F-4D97-AF65-F5344CB8AC3E}">
        <p14:creationId xmlns:p14="http://schemas.microsoft.com/office/powerpoint/2010/main" val="834947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Pose Tracking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Chain CRF with M states at each frame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r="80000"/>
          <a:stretch>
            <a:fillRect/>
          </a:stretch>
        </p:blipFill>
        <p:spPr>
          <a:xfrm>
            <a:off x="1090717" y="1676400"/>
            <a:ext cx="1500083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40000" r="40000"/>
          <a:stretch>
            <a:fillRect/>
          </a:stretch>
        </p:blipFill>
        <p:spPr>
          <a:xfrm>
            <a:off x="4038600" y="1676400"/>
            <a:ext cx="1500083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l="80000"/>
          <a:stretch>
            <a:fillRect/>
          </a:stretch>
        </p:blipFill>
        <p:spPr>
          <a:xfrm>
            <a:off x="6934200" y="1676400"/>
            <a:ext cx="1500083" cy="228600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600200" y="4396105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>
            <a:stCxn id="11" idx="6"/>
            <a:endCxn id="25" idx="2"/>
          </p:cNvCxnSpPr>
          <p:nvPr/>
        </p:nvCxnSpPr>
        <p:spPr>
          <a:xfrm>
            <a:off x="1828800" y="4510405"/>
            <a:ext cx="2819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4" name="Oval 13"/>
          <p:cNvSpPr/>
          <p:nvPr/>
        </p:nvSpPr>
        <p:spPr>
          <a:xfrm>
            <a:off x="1600200" y="4853305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>
            <a:stCxn id="14" idx="6"/>
            <a:endCxn id="28" idx="2"/>
          </p:cNvCxnSpPr>
          <p:nvPr/>
        </p:nvCxnSpPr>
        <p:spPr>
          <a:xfrm>
            <a:off x="1828800" y="4967605"/>
            <a:ext cx="2819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9" name="Oval 18"/>
          <p:cNvSpPr/>
          <p:nvPr/>
        </p:nvSpPr>
        <p:spPr>
          <a:xfrm>
            <a:off x="1600200" y="5310505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1" name="Straight Connector 20"/>
          <p:cNvCxnSpPr>
            <a:stCxn id="19" idx="6"/>
            <a:endCxn id="31" idx="2"/>
          </p:cNvCxnSpPr>
          <p:nvPr/>
        </p:nvCxnSpPr>
        <p:spPr>
          <a:xfrm>
            <a:off x="1828800" y="5424805"/>
            <a:ext cx="2819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5" name="Oval 24"/>
          <p:cNvSpPr/>
          <p:nvPr/>
        </p:nvSpPr>
        <p:spPr>
          <a:xfrm>
            <a:off x="4648200" y="4396105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7543800" y="4396105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7" name="Straight Connector 26"/>
          <p:cNvCxnSpPr>
            <a:stCxn id="25" idx="6"/>
            <a:endCxn id="26" idx="2"/>
          </p:cNvCxnSpPr>
          <p:nvPr/>
        </p:nvCxnSpPr>
        <p:spPr>
          <a:xfrm>
            <a:off x="4876800" y="4510405"/>
            <a:ext cx="26670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8" name="Oval 27"/>
          <p:cNvSpPr/>
          <p:nvPr/>
        </p:nvSpPr>
        <p:spPr>
          <a:xfrm>
            <a:off x="4648200" y="4853305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7543800" y="4853305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0" name="Straight Connector 29"/>
          <p:cNvCxnSpPr>
            <a:stCxn id="28" idx="6"/>
            <a:endCxn id="29" idx="2"/>
          </p:cNvCxnSpPr>
          <p:nvPr/>
        </p:nvCxnSpPr>
        <p:spPr>
          <a:xfrm>
            <a:off x="4876800" y="4967605"/>
            <a:ext cx="26670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1" name="Oval 30"/>
          <p:cNvSpPr/>
          <p:nvPr/>
        </p:nvSpPr>
        <p:spPr>
          <a:xfrm>
            <a:off x="4648200" y="5310505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7543800" y="5310505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3" name="Straight Connector 32"/>
          <p:cNvCxnSpPr>
            <a:stCxn id="31" idx="6"/>
            <a:endCxn id="32" idx="2"/>
          </p:cNvCxnSpPr>
          <p:nvPr/>
        </p:nvCxnSpPr>
        <p:spPr>
          <a:xfrm>
            <a:off x="4876800" y="5424805"/>
            <a:ext cx="26670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9" name="Straight Connector 58"/>
          <p:cNvCxnSpPr>
            <a:stCxn id="19" idx="6"/>
            <a:endCxn id="28" idx="2"/>
          </p:cNvCxnSpPr>
          <p:nvPr/>
        </p:nvCxnSpPr>
        <p:spPr>
          <a:xfrm flipV="1">
            <a:off x="1828800" y="4967605"/>
            <a:ext cx="2819400" cy="4572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2" name="Straight Connector 61"/>
          <p:cNvCxnSpPr>
            <a:stCxn id="19" idx="6"/>
            <a:endCxn id="25" idx="2"/>
          </p:cNvCxnSpPr>
          <p:nvPr/>
        </p:nvCxnSpPr>
        <p:spPr>
          <a:xfrm flipV="1">
            <a:off x="1828800" y="4510405"/>
            <a:ext cx="2819400" cy="9144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5" name="Straight Connector 64"/>
          <p:cNvCxnSpPr>
            <a:stCxn id="14" idx="6"/>
            <a:endCxn id="31" idx="2"/>
          </p:cNvCxnSpPr>
          <p:nvPr/>
        </p:nvCxnSpPr>
        <p:spPr>
          <a:xfrm>
            <a:off x="1828800" y="4967605"/>
            <a:ext cx="2819400" cy="4572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9" name="Straight Connector 68"/>
          <p:cNvCxnSpPr>
            <a:stCxn id="14" idx="6"/>
            <a:endCxn id="25" idx="2"/>
          </p:cNvCxnSpPr>
          <p:nvPr/>
        </p:nvCxnSpPr>
        <p:spPr>
          <a:xfrm flipV="1">
            <a:off x="1828800" y="4510405"/>
            <a:ext cx="2819400" cy="4572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2" name="Straight Connector 71"/>
          <p:cNvCxnSpPr>
            <a:stCxn id="11" idx="6"/>
            <a:endCxn id="28" idx="2"/>
          </p:cNvCxnSpPr>
          <p:nvPr/>
        </p:nvCxnSpPr>
        <p:spPr>
          <a:xfrm>
            <a:off x="1828800" y="4510405"/>
            <a:ext cx="2819400" cy="4572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5" name="Straight Connector 74"/>
          <p:cNvCxnSpPr>
            <a:stCxn id="11" idx="6"/>
            <a:endCxn id="31" idx="2"/>
          </p:cNvCxnSpPr>
          <p:nvPr/>
        </p:nvCxnSpPr>
        <p:spPr>
          <a:xfrm>
            <a:off x="1828800" y="4510405"/>
            <a:ext cx="2819400" cy="9144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9" name="Straight Connector 78"/>
          <p:cNvCxnSpPr>
            <a:stCxn id="25" idx="6"/>
            <a:endCxn id="29" idx="2"/>
          </p:cNvCxnSpPr>
          <p:nvPr/>
        </p:nvCxnSpPr>
        <p:spPr>
          <a:xfrm>
            <a:off x="4876800" y="4510405"/>
            <a:ext cx="2667000" cy="4572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82" name="Straight Connector 81"/>
          <p:cNvCxnSpPr>
            <a:stCxn id="25" idx="6"/>
            <a:endCxn id="32" idx="2"/>
          </p:cNvCxnSpPr>
          <p:nvPr/>
        </p:nvCxnSpPr>
        <p:spPr>
          <a:xfrm>
            <a:off x="4876800" y="4510405"/>
            <a:ext cx="2667000" cy="9144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85" name="Straight Connector 84"/>
          <p:cNvCxnSpPr>
            <a:stCxn id="28" idx="6"/>
            <a:endCxn id="26" idx="2"/>
          </p:cNvCxnSpPr>
          <p:nvPr/>
        </p:nvCxnSpPr>
        <p:spPr>
          <a:xfrm flipV="1">
            <a:off x="4876800" y="4510405"/>
            <a:ext cx="2667000" cy="4572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88" name="Straight Connector 87"/>
          <p:cNvCxnSpPr>
            <a:stCxn id="28" idx="6"/>
            <a:endCxn id="32" idx="2"/>
          </p:cNvCxnSpPr>
          <p:nvPr/>
        </p:nvCxnSpPr>
        <p:spPr>
          <a:xfrm>
            <a:off x="4876800" y="4967605"/>
            <a:ext cx="2667000" cy="4572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1" name="Straight Connector 90"/>
          <p:cNvCxnSpPr>
            <a:stCxn id="31" idx="6"/>
            <a:endCxn id="29" idx="2"/>
          </p:cNvCxnSpPr>
          <p:nvPr/>
        </p:nvCxnSpPr>
        <p:spPr>
          <a:xfrm flipV="1">
            <a:off x="4876800" y="4967605"/>
            <a:ext cx="2667000" cy="4572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4" name="Straight Connector 93"/>
          <p:cNvCxnSpPr>
            <a:stCxn id="31" idx="6"/>
            <a:endCxn id="26" idx="2"/>
          </p:cNvCxnSpPr>
          <p:nvPr/>
        </p:nvCxnSpPr>
        <p:spPr>
          <a:xfrm flipV="1">
            <a:off x="4876800" y="4510405"/>
            <a:ext cx="2667000" cy="9144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97" name="Left Brace 96"/>
          <p:cNvSpPr/>
          <p:nvPr/>
        </p:nvSpPr>
        <p:spPr bwMode="auto">
          <a:xfrm>
            <a:off x="1143000" y="4267200"/>
            <a:ext cx="228600" cy="1524000"/>
          </a:xfrm>
          <a:prstGeom prst="leftBrace">
            <a:avLst/>
          </a:prstGeom>
          <a:noFill/>
          <a:ln w="38100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296273" y="5057001"/>
            <a:ext cx="843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DivMBest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Solutions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3048000" y="6578469"/>
            <a:ext cx="3129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Credit: [Yang &amp; </a:t>
            </a:r>
            <a:r>
              <a:rPr lang="en-US" dirty="0" err="1" smtClean="0"/>
              <a:t>Ramanan</a:t>
            </a:r>
            <a:r>
              <a:rPr lang="en-US" dirty="0" smtClean="0"/>
              <a:t>, ICCV ‘11]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033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Pose Tracking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31594" y="5562600"/>
            <a:ext cx="29302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/>
              <a:t>DivMBest</a:t>
            </a:r>
            <a:r>
              <a:rPr lang="en-US" sz="2600" dirty="0" smtClean="0"/>
              <a:t> + </a:t>
            </a:r>
            <a:r>
              <a:rPr lang="en-US" sz="2600" dirty="0" err="1" smtClean="0"/>
              <a:t>Viterbi</a:t>
            </a:r>
            <a:endParaRPr lang="en-US" sz="2600" dirty="0"/>
          </a:p>
        </p:txBody>
      </p:sp>
      <p:sp>
        <p:nvSpPr>
          <p:cNvPr id="8" name="TextBox 7"/>
          <p:cNvSpPr txBox="1"/>
          <p:nvPr/>
        </p:nvSpPr>
        <p:spPr>
          <a:xfrm>
            <a:off x="1049156" y="5562600"/>
            <a:ext cx="214272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MAP / 1-Best</a:t>
            </a:r>
            <a:endParaRPr lang="en-US" sz="2600" dirty="0"/>
          </a:p>
        </p:txBody>
      </p:sp>
      <p:pic>
        <p:nvPicPr>
          <p:cNvPr id="10" name="multi2_lola1_map_mmodes_10.av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752600"/>
            <a:ext cx="9144000" cy="35553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39115" y="6629400"/>
            <a:ext cx="4558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[Batra, </a:t>
            </a:r>
            <a:r>
              <a:rPr lang="en-US" dirty="0" err="1" smtClean="0"/>
              <a:t>Yadollahpour</a:t>
            </a:r>
            <a:r>
              <a:rPr lang="en-US" dirty="0" smtClean="0"/>
              <a:t>, Guzman-Rivera, </a:t>
            </a:r>
            <a:r>
              <a:rPr lang="en-US" dirty="0" err="1" smtClean="0"/>
              <a:t>Shakhnarovich</a:t>
            </a:r>
            <a:r>
              <a:rPr lang="en-US" dirty="0"/>
              <a:t>,</a:t>
            </a:r>
            <a:r>
              <a:rPr lang="en-US" dirty="0" smtClean="0"/>
              <a:t> ECCV12]</a:t>
            </a:r>
          </a:p>
        </p:txBody>
      </p:sp>
    </p:spTree>
    <p:extLst>
      <p:ext uri="{BB962C8B-B14F-4D97-AF65-F5344CB8AC3E}">
        <p14:creationId xmlns:p14="http://schemas.microsoft.com/office/powerpoint/2010/main" val="2488214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Nothing: User-in-the-loop </a:t>
            </a:r>
            <a:r>
              <a:rPr lang="en-US" sz="1400" dirty="0"/>
              <a:t>[ECCV12]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Additional Information: None</a:t>
            </a:r>
          </a:p>
          <a:p>
            <a:endParaRPr lang="en-US" dirty="0"/>
          </a:p>
          <a:p>
            <a:r>
              <a:rPr lang="en-US" dirty="0"/>
              <a:t>Tracking </a:t>
            </a:r>
            <a:r>
              <a:rPr lang="en-US" sz="1400" dirty="0">
                <a:solidFill>
                  <a:prstClr val="black"/>
                </a:solidFill>
              </a:rPr>
              <a:t>[ECCV12]</a:t>
            </a:r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Additional Information: Time</a:t>
            </a:r>
          </a:p>
          <a:p>
            <a:endParaRPr lang="en-US" dirty="0"/>
          </a:p>
          <a:p>
            <a:r>
              <a:rPr lang="en-US" dirty="0"/>
              <a:t>(Approximate) Min Bayes Risk </a:t>
            </a:r>
            <a:r>
              <a:rPr lang="en-US" sz="1400" dirty="0">
                <a:solidFill>
                  <a:prstClr val="black"/>
                </a:solidFill>
              </a:rPr>
              <a:t>[CVPR14]</a:t>
            </a:r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Additional Information: Loss function</a:t>
            </a:r>
          </a:p>
          <a:p>
            <a:endParaRPr lang="en-US" dirty="0"/>
          </a:p>
          <a:p>
            <a:r>
              <a:rPr lang="en-US" dirty="0"/>
              <a:t>Re-ranking </a:t>
            </a:r>
            <a:r>
              <a:rPr lang="en-US" sz="1400" dirty="0">
                <a:solidFill>
                  <a:prstClr val="black"/>
                </a:solidFill>
              </a:rPr>
              <a:t>[CVPR13]</a:t>
            </a:r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Additional Information: higher-order constraints</a:t>
            </a:r>
          </a:p>
          <a:p>
            <a:endParaRPr lang="en-US" dirty="0"/>
          </a:p>
          <a:p>
            <a:r>
              <a:rPr lang="en-US" dirty="0"/>
              <a:t>Holistic Scene Understanding </a:t>
            </a:r>
            <a:r>
              <a:rPr lang="en-US" sz="1400" dirty="0">
                <a:solidFill>
                  <a:prstClr val="black"/>
                </a:solidFill>
              </a:rPr>
              <a:t>[Under Review]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p:sp>
        <p:nvSpPr>
          <p:cNvPr id="10" name="Rounded Rectangle 9"/>
          <p:cNvSpPr/>
          <p:nvPr/>
        </p:nvSpPr>
        <p:spPr bwMode="auto">
          <a:xfrm>
            <a:off x="533400" y="2209800"/>
            <a:ext cx="8153400" cy="914400"/>
          </a:xfrm>
          <a:prstGeom prst="roundRect">
            <a:avLst/>
          </a:prstGeom>
          <a:noFill/>
          <a:ln w="635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495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8534E-6 3.34955E-6 L -0.00069 0.16632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Pose Estimation: 10 guesses/frame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  <p:pic>
        <p:nvPicPr>
          <p:cNvPr id="13" name="Picture 12" descr="animat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038600"/>
            <a:ext cx="1672845" cy="2286000"/>
          </a:xfrm>
          <a:prstGeom prst="rect">
            <a:avLst/>
          </a:prstGeom>
        </p:spPr>
      </p:pic>
      <p:pic>
        <p:nvPicPr>
          <p:cNvPr id="14" name="Picture 13" descr="animat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4038600"/>
            <a:ext cx="1506228" cy="2286000"/>
          </a:xfrm>
          <a:prstGeom prst="rect">
            <a:avLst/>
          </a:prstGeom>
        </p:spPr>
      </p:pic>
      <p:pic>
        <p:nvPicPr>
          <p:cNvPr id="15" name="Picture 14" descr="animat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4038600"/>
            <a:ext cx="1512893" cy="2286000"/>
          </a:xfrm>
          <a:prstGeom prst="rect">
            <a:avLst/>
          </a:prstGeom>
        </p:spPr>
      </p:pic>
      <p:pic>
        <p:nvPicPr>
          <p:cNvPr id="16" name="Picture 15" descr="animate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295400"/>
            <a:ext cx="1759487" cy="2286000"/>
          </a:xfrm>
          <a:prstGeom prst="rect">
            <a:avLst/>
          </a:prstGeom>
        </p:spPr>
      </p:pic>
      <p:pic>
        <p:nvPicPr>
          <p:cNvPr id="17" name="Picture 16" descr="animate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1295400"/>
            <a:ext cx="1986088" cy="2286000"/>
          </a:xfrm>
          <a:prstGeom prst="rect">
            <a:avLst/>
          </a:prstGeom>
        </p:spPr>
      </p:pic>
      <p:pic>
        <p:nvPicPr>
          <p:cNvPr id="18" name="Picture 17" descr="animate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3000" y="1295400"/>
            <a:ext cx="1772817" cy="2286000"/>
          </a:xfrm>
          <a:prstGeom prst="rect">
            <a:avLst/>
          </a:prstGeom>
        </p:spPr>
      </p:pic>
      <p:pic>
        <p:nvPicPr>
          <p:cNvPr id="19" name="Picture 18" descr="animate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2800" y="1295400"/>
            <a:ext cx="1532886" cy="2286000"/>
          </a:xfrm>
          <a:prstGeom prst="rect">
            <a:avLst/>
          </a:prstGeom>
        </p:spPr>
      </p:pic>
      <p:pic>
        <p:nvPicPr>
          <p:cNvPr id="20" name="Picture 19" descr="animate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2800" y="4038600"/>
            <a:ext cx="1492898" cy="2286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71156" y="6553200"/>
            <a:ext cx="3494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 err="1" smtClean="0"/>
              <a:t>Premachandran</a:t>
            </a:r>
            <a:r>
              <a:rPr lang="en-US" sz="1400" dirty="0" smtClean="0"/>
              <a:t>, </a:t>
            </a:r>
            <a:r>
              <a:rPr lang="en-US" sz="1400" dirty="0" err="1" smtClean="0"/>
              <a:t>Tarlow</a:t>
            </a:r>
            <a:r>
              <a:rPr lang="en-US" sz="1400" dirty="0" smtClean="0"/>
              <a:t>, Batra, CVPR14]</a:t>
            </a:r>
          </a:p>
        </p:txBody>
      </p:sp>
    </p:spTree>
    <p:extLst>
      <p:ext uri="{BB962C8B-B14F-4D97-AF65-F5344CB8AC3E}">
        <p14:creationId xmlns:p14="http://schemas.microsoft.com/office/powerpoint/2010/main" val="3110506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Statistics 101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Loss</a:t>
            </a:r>
          </a:p>
          <a:p>
            <a:pPr lvl="1"/>
            <a:r>
              <a:rPr lang="en-US" dirty="0" smtClean="0"/>
              <a:t>Hamming, </a:t>
            </a:r>
            <a:r>
              <a:rPr lang="en-US" dirty="0" err="1" smtClean="0"/>
              <a:t>Jaccard</a:t>
            </a:r>
            <a:r>
              <a:rPr lang="en-US" dirty="0" smtClean="0"/>
              <a:t> Index, …</a:t>
            </a:r>
          </a:p>
          <a:p>
            <a:pPr lvl="1"/>
            <a:endParaRPr lang="en-US" dirty="0"/>
          </a:p>
          <a:p>
            <a:r>
              <a:rPr lang="en-US" dirty="0" smtClean="0"/>
              <a:t>“True” Distribution</a:t>
            </a:r>
            <a:br>
              <a:rPr lang="en-US" dirty="0" smtClean="0"/>
            </a:b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Expected Loss: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Min Bayes Risk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pic>
        <p:nvPicPr>
          <p:cNvPr id="37" name="Picture 36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2362200"/>
            <a:ext cx="1511300" cy="317500"/>
          </a:xfrm>
          <a:prstGeom prst="rect">
            <a:avLst/>
          </a:prstGeom>
        </p:spPr>
      </p:pic>
      <p:pic>
        <p:nvPicPr>
          <p:cNvPr id="38" name="Picture 37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219200"/>
            <a:ext cx="1066800" cy="317500"/>
          </a:xfrm>
          <a:prstGeom prst="rect">
            <a:avLst/>
          </a:prstGeom>
        </p:spPr>
      </p:pic>
      <p:pic>
        <p:nvPicPr>
          <p:cNvPr id="42" name="Picture 41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5035550"/>
            <a:ext cx="457200" cy="419100"/>
          </a:xfrm>
          <a:prstGeom prst="rect">
            <a:avLst/>
          </a:prstGeom>
        </p:spPr>
      </p:pic>
      <p:pic>
        <p:nvPicPr>
          <p:cNvPr id="43" name="Picture 42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3733800"/>
            <a:ext cx="3390900" cy="355600"/>
          </a:xfrm>
          <a:prstGeom prst="rect">
            <a:avLst/>
          </a:prstGeom>
        </p:spPr>
      </p:pic>
      <p:pic>
        <p:nvPicPr>
          <p:cNvPr id="44" name="Picture 43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00" y="4953000"/>
            <a:ext cx="2870200" cy="6604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962172" y="2743200"/>
            <a:ext cx="28295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</a:t>
            </a:r>
            <a:r>
              <a:rPr lang="en-US" sz="1600" dirty="0" smtClean="0"/>
              <a:t>it model (CRF, </a:t>
            </a:r>
            <a:r>
              <a:rPr lang="en-US" sz="1600" dirty="0" err="1" smtClean="0"/>
              <a:t>etc</a:t>
            </a:r>
            <a:r>
              <a:rPr lang="en-US" sz="1600" dirty="0" smtClean="0"/>
              <a:t>) to mimic</a:t>
            </a:r>
            <a:endParaRPr lang="en-US" sz="16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5975985" y="1905000"/>
            <a:ext cx="3091815" cy="1470660"/>
            <a:chOff x="5975985" y="1905000"/>
            <a:chExt cx="3091815" cy="1470660"/>
          </a:xfrm>
        </p:grpSpPr>
        <p:sp>
          <p:nvSpPr>
            <p:cNvPr id="9" name="Line 1"/>
            <p:cNvSpPr>
              <a:spLocks noChangeShapeType="1"/>
            </p:cNvSpPr>
            <p:nvPr/>
          </p:nvSpPr>
          <p:spPr bwMode="auto">
            <a:xfrm flipH="1" flipV="1">
              <a:off x="6296684" y="3014654"/>
              <a:ext cx="2512497" cy="478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5" name="Picture 34" descr="latex-image-1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39200" y="2933700"/>
              <a:ext cx="74295" cy="85725"/>
            </a:xfrm>
            <a:prstGeom prst="rect">
              <a:avLst/>
            </a:prstGeom>
          </p:spPr>
        </p:pic>
        <p:sp>
          <p:nvSpPr>
            <p:cNvPr id="10" name="Line 2"/>
            <p:cNvSpPr>
              <a:spLocks noChangeShapeType="1"/>
            </p:cNvSpPr>
            <p:nvPr/>
          </p:nvSpPr>
          <p:spPr bwMode="auto">
            <a:xfrm flipH="1">
              <a:off x="6296684" y="1928228"/>
              <a:ext cx="207" cy="108642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3"/>
            <p:cNvSpPr>
              <a:spLocks/>
            </p:cNvSpPr>
            <p:nvPr/>
          </p:nvSpPr>
          <p:spPr bwMode="auto">
            <a:xfrm>
              <a:off x="6411105" y="1966037"/>
              <a:ext cx="2488649" cy="919634"/>
            </a:xfrm>
            <a:custGeom>
              <a:avLst/>
              <a:gdLst/>
              <a:ahLst/>
              <a:cxnLst>
                <a:cxn ang="0">
                  <a:pos x="0" y="15117"/>
                </a:cxn>
                <a:cxn ang="0">
                  <a:pos x="1837" y="13410"/>
                </a:cxn>
                <a:cxn ang="0">
                  <a:pos x="4022" y="15117"/>
                </a:cxn>
                <a:cxn ang="0">
                  <a:pos x="7001" y="8065"/>
                </a:cxn>
                <a:cxn ang="0">
                  <a:pos x="10229" y="14078"/>
                </a:cxn>
                <a:cxn ang="0">
                  <a:pos x="12116" y="717"/>
                </a:cxn>
                <a:cxn ang="0">
                  <a:pos x="13308" y="11777"/>
                </a:cxn>
                <a:cxn ang="0">
                  <a:pos x="15393" y="4503"/>
                </a:cxn>
                <a:cxn ang="0">
                  <a:pos x="19912" y="13410"/>
                </a:cxn>
                <a:cxn ang="0">
                  <a:pos x="21600" y="11777"/>
                </a:cxn>
              </a:cxnLst>
              <a:rect l="0" t="0" r="r" b="b"/>
              <a:pathLst>
                <a:path w="21600" h="15283">
                  <a:moveTo>
                    <a:pt x="0" y="15117"/>
                  </a:moveTo>
                  <a:cubicBezTo>
                    <a:pt x="0" y="15117"/>
                    <a:pt x="298" y="12148"/>
                    <a:pt x="1837" y="13410"/>
                  </a:cubicBezTo>
                  <a:cubicBezTo>
                    <a:pt x="3831" y="15045"/>
                    <a:pt x="3228" y="14820"/>
                    <a:pt x="4022" y="15117"/>
                  </a:cubicBezTo>
                  <a:cubicBezTo>
                    <a:pt x="5062" y="15506"/>
                    <a:pt x="5792" y="-771"/>
                    <a:pt x="7001" y="8065"/>
                  </a:cubicBezTo>
                  <a:cubicBezTo>
                    <a:pt x="7448" y="11331"/>
                    <a:pt x="9881" y="18012"/>
                    <a:pt x="10229" y="14078"/>
                  </a:cubicBezTo>
                  <a:cubicBezTo>
                    <a:pt x="10577" y="10144"/>
                    <a:pt x="11123" y="-3217"/>
                    <a:pt x="12116" y="717"/>
                  </a:cubicBezTo>
                  <a:cubicBezTo>
                    <a:pt x="13109" y="4651"/>
                    <a:pt x="12414" y="18383"/>
                    <a:pt x="13308" y="11777"/>
                  </a:cubicBezTo>
                  <a:cubicBezTo>
                    <a:pt x="14201" y="5171"/>
                    <a:pt x="14698" y="1905"/>
                    <a:pt x="15393" y="4503"/>
                  </a:cubicBezTo>
                  <a:cubicBezTo>
                    <a:pt x="16088" y="7101"/>
                    <a:pt x="15820" y="15041"/>
                    <a:pt x="19912" y="13410"/>
                  </a:cubicBezTo>
                  <a:cubicBezTo>
                    <a:pt x="20657" y="13113"/>
                    <a:pt x="21600" y="11777"/>
                    <a:pt x="21600" y="11777"/>
                  </a:cubicBez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8661400" y="2534457"/>
              <a:ext cx="406400" cy="30311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" name="Oval 6"/>
            <p:cNvSpPr>
              <a:spLocks/>
            </p:cNvSpPr>
            <p:nvPr/>
          </p:nvSpPr>
          <p:spPr bwMode="auto">
            <a:xfrm rot="10800000" flipH="1">
              <a:off x="7727604" y="1905000"/>
              <a:ext cx="77585" cy="74596"/>
            </a:xfrm>
            <a:prstGeom prst="ellipse">
              <a:avLst/>
            </a:prstGeom>
            <a:solidFill>
              <a:srgbClr val="FF0000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77150" y="3276600"/>
              <a:ext cx="321945" cy="9906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75985" y="2069465"/>
              <a:ext cx="272415" cy="140335"/>
            </a:xfrm>
            <a:prstGeom prst="rect">
              <a:avLst/>
            </a:prstGeom>
          </p:spPr>
        </p:pic>
        <p:pic>
          <p:nvPicPr>
            <p:cNvPr id="36" name="Picture 35" descr="fig1_sol 1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000" y="3048000"/>
              <a:ext cx="254981" cy="182880"/>
            </a:xfrm>
            <a:prstGeom prst="rect">
              <a:avLst/>
            </a:prstGeom>
          </p:spPr>
        </p:pic>
        <p:pic>
          <p:nvPicPr>
            <p:cNvPr id="39" name="Picture 38" descr="fig1_sol 3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0400" y="3048000"/>
              <a:ext cx="254981" cy="182880"/>
            </a:xfrm>
            <a:prstGeom prst="rect">
              <a:avLst/>
            </a:prstGeom>
          </p:spPr>
        </p:pic>
        <p:pic>
          <p:nvPicPr>
            <p:cNvPr id="41" name="Picture 40" descr="fig1_sol13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7200" y="3049694"/>
              <a:ext cx="254981" cy="182880"/>
            </a:xfrm>
            <a:prstGeom prst="rect">
              <a:avLst/>
            </a:prstGeom>
          </p:spPr>
        </p:pic>
        <p:pic>
          <p:nvPicPr>
            <p:cNvPr id="45" name="Picture 44" descr="fig1_sol15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9819" y="3049693"/>
              <a:ext cx="254981" cy="1828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549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DivMBest</a:t>
            </a:r>
            <a:r>
              <a:rPr lang="en-US" dirty="0" smtClean="0"/>
              <a:t> for MBR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Min Bayes Risk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Two Problems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Approximate MBR: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grpSp>
        <p:nvGrpSpPr>
          <p:cNvPr id="6" name="Group 66"/>
          <p:cNvGrpSpPr/>
          <p:nvPr/>
        </p:nvGrpSpPr>
        <p:grpSpPr>
          <a:xfrm>
            <a:off x="6096000" y="1905000"/>
            <a:ext cx="1828800" cy="1066800"/>
            <a:chOff x="6096000" y="1905000"/>
            <a:chExt cx="1828800" cy="1066800"/>
          </a:xfrm>
        </p:grpSpPr>
        <p:grpSp>
          <p:nvGrpSpPr>
            <p:cNvPr id="7" name="Group 30"/>
            <p:cNvGrpSpPr/>
            <p:nvPr/>
          </p:nvGrpSpPr>
          <p:grpSpPr>
            <a:xfrm>
              <a:off x="6422754" y="2514600"/>
              <a:ext cx="1502046" cy="457200"/>
              <a:chOff x="5987162" y="2438400"/>
              <a:chExt cx="1502046" cy="457200"/>
            </a:xfrm>
          </p:grpSpPr>
          <p:sp>
            <p:nvSpPr>
              <p:cNvPr id="32" name="Rounded Rectangle 31"/>
              <p:cNvSpPr/>
              <p:nvPr/>
            </p:nvSpPr>
            <p:spPr bwMode="auto">
              <a:xfrm>
                <a:off x="6019800" y="2438400"/>
                <a:ext cx="1447800" cy="4572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5987162" y="2438400"/>
                <a:ext cx="150204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 smtClean="0">
                    <a:solidFill>
                      <a:schemeClr val="bg1"/>
                    </a:solidFill>
                  </a:rPr>
                  <a:t>Intractable</a:t>
                </a:r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47" name="Straight Arrow Connector 46"/>
            <p:cNvCxnSpPr/>
            <p:nvPr/>
          </p:nvCxnSpPr>
          <p:spPr bwMode="auto">
            <a:xfrm rot="10800000">
              <a:off x="6096000" y="1905000"/>
              <a:ext cx="1083292" cy="6096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8" name="Group 50"/>
          <p:cNvGrpSpPr/>
          <p:nvPr/>
        </p:nvGrpSpPr>
        <p:grpSpPr>
          <a:xfrm>
            <a:off x="4114800" y="1828800"/>
            <a:ext cx="1502046" cy="1143000"/>
            <a:chOff x="4114800" y="1828800"/>
            <a:chExt cx="1502046" cy="1143000"/>
          </a:xfrm>
        </p:grpSpPr>
        <p:grpSp>
          <p:nvGrpSpPr>
            <p:cNvPr id="9" name="Group 42"/>
            <p:cNvGrpSpPr/>
            <p:nvPr/>
          </p:nvGrpSpPr>
          <p:grpSpPr>
            <a:xfrm>
              <a:off x="4114800" y="2514600"/>
              <a:ext cx="1502046" cy="457200"/>
              <a:chOff x="5987162" y="2438400"/>
              <a:chExt cx="1502046" cy="457200"/>
            </a:xfrm>
          </p:grpSpPr>
          <p:sp>
            <p:nvSpPr>
              <p:cNvPr id="44" name="Rounded Rectangle 43"/>
              <p:cNvSpPr/>
              <p:nvPr/>
            </p:nvSpPr>
            <p:spPr bwMode="auto">
              <a:xfrm>
                <a:off x="6019800" y="2438400"/>
                <a:ext cx="1447800" cy="4572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5987162" y="2438400"/>
                <a:ext cx="150204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 smtClean="0">
                    <a:solidFill>
                      <a:schemeClr val="bg1"/>
                    </a:solidFill>
                  </a:rPr>
                  <a:t>Intractable</a:t>
                </a:r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48" name="Straight Arrow Connector 47"/>
            <p:cNvCxnSpPr/>
            <p:nvPr/>
          </p:nvCxnSpPr>
          <p:spPr bwMode="auto">
            <a:xfrm flipV="1">
              <a:off x="4865823" y="1828800"/>
              <a:ext cx="163377" cy="6858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7" name="Freeform 3"/>
          <p:cNvSpPr>
            <a:spLocks/>
          </p:cNvSpPr>
          <p:nvPr/>
        </p:nvSpPr>
        <p:spPr bwMode="auto">
          <a:xfrm>
            <a:off x="2906594" y="4811690"/>
            <a:ext cx="3421893" cy="1315175"/>
          </a:xfrm>
          <a:custGeom>
            <a:avLst/>
            <a:gdLst/>
            <a:ahLst/>
            <a:cxnLst>
              <a:cxn ang="0">
                <a:pos x="0" y="15117"/>
              </a:cxn>
              <a:cxn ang="0">
                <a:pos x="1837" y="13410"/>
              </a:cxn>
              <a:cxn ang="0">
                <a:pos x="4022" y="15117"/>
              </a:cxn>
              <a:cxn ang="0">
                <a:pos x="7001" y="8065"/>
              </a:cxn>
              <a:cxn ang="0">
                <a:pos x="10229" y="14078"/>
              </a:cxn>
              <a:cxn ang="0">
                <a:pos x="12116" y="717"/>
              </a:cxn>
              <a:cxn ang="0">
                <a:pos x="13308" y="11777"/>
              </a:cxn>
              <a:cxn ang="0">
                <a:pos x="15393" y="4503"/>
              </a:cxn>
              <a:cxn ang="0">
                <a:pos x="19912" y="13410"/>
              </a:cxn>
              <a:cxn ang="0">
                <a:pos x="21600" y="11777"/>
              </a:cxn>
            </a:cxnLst>
            <a:rect l="0" t="0" r="r" b="b"/>
            <a:pathLst>
              <a:path w="21600" h="15283">
                <a:moveTo>
                  <a:pt x="0" y="15117"/>
                </a:moveTo>
                <a:cubicBezTo>
                  <a:pt x="0" y="15117"/>
                  <a:pt x="298" y="12148"/>
                  <a:pt x="1837" y="13410"/>
                </a:cubicBezTo>
                <a:cubicBezTo>
                  <a:pt x="3831" y="15045"/>
                  <a:pt x="3228" y="14820"/>
                  <a:pt x="4022" y="15117"/>
                </a:cubicBezTo>
                <a:cubicBezTo>
                  <a:pt x="5062" y="15506"/>
                  <a:pt x="5792" y="-771"/>
                  <a:pt x="7001" y="8065"/>
                </a:cubicBezTo>
                <a:cubicBezTo>
                  <a:pt x="7448" y="11331"/>
                  <a:pt x="9881" y="18012"/>
                  <a:pt x="10229" y="14078"/>
                </a:cubicBezTo>
                <a:cubicBezTo>
                  <a:pt x="10577" y="10144"/>
                  <a:pt x="11123" y="-3217"/>
                  <a:pt x="12116" y="717"/>
                </a:cubicBezTo>
                <a:cubicBezTo>
                  <a:pt x="13109" y="4651"/>
                  <a:pt x="12414" y="18383"/>
                  <a:pt x="13308" y="11777"/>
                </a:cubicBezTo>
                <a:cubicBezTo>
                  <a:pt x="14201" y="5171"/>
                  <a:pt x="14698" y="1905"/>
                  <a:pt x="15393" y="4503"/>
                </a:cubicBezTo>
                <a:cubicBezTo>
                  <a:pt x="16088" y="7101"/>
                  <a:pt x="15820" y="15041"/>
                  <a:pt x="19912" y="13410"/>
                </a:cubicBezTo>
                <a:cubicBezTo>
                  <a:pt x="20657" y="13113"/>
                  <a:pt x="21600" y="11777"/>
                  <a:pt x="21600" y="11777"/>
                </a:cubicBezTo>
              </a:path>
            </a:pathLst>
          </a:cu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Rectangle 61"/>
          <p:cNvSpPr/>
          <p:nvPr/>
        </p:nvSpPr>
        <p:spPr bwMode="auto">
          <a:xfrm>
            <a:off x="6000750" y="5624591"/>
            <a:ext cx="558800" cy="43348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5" name="Oval 7"/>
          <p:cNvSpPr>
            <a:spLocks/>
          </p:cNvSpPr>
          <p:nvPr/>
        </p:nvSpPr>
        <p:spPr bwMode="auto">
          <a:xfrm rot="10800000" flipH="1">
            <a:off x="5227320" y="5059680"/>
            <a:ext cx="106680" cy="106680"/>
          </a:xfrm>
          <a:prstGeom prst="ellipse">
            <a:avLst/>
          </a:prstGeom>
          <a:solidFill>
            <a:srgbClr val="00FF00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Oval 8"/>
          <p:cNvSpPr>
            <a:spLocks/>
          </p:cNvSpPr>
          <p:nvPr/>
        </p:nvSpPr>
        <p:spPr bwMode="auto">
          <a:xfrm rot="10800000" flipH="1">
            <a:off x="3855720" y="5212080"/>
            <a:ext cx="106680" cy="106680"/>
          </a:xfrm>
          <a:prstGeom prst="ellipse">
            <a:avLst/>
          </a:prstGeom>
          <a:solidFill>
            <a:srgbClr val="0000FF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Oval 8"/>
          <p:cNvSpPr>
            <a:spLocks/>
          </p:cNvSpPr>
          <p:nvPr/>
        </p:nvSpPr>
        <p:spPr bwMode="auto">
          <a:xfrm rot="10800000" flipH="1">
            <a:off x="3048001" y="5867399"/>
            <a:ext cx="106680" cy="106680"/>
          </a:xfrm>
          <a:prstGeom prst="ellipse">
            <a:avLst/>
          </a:prstGeom>
          <a:solidFill>
            <a:schemeClr val="accent4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80" name="Straight Connector 79"/>
          <p:cNvCxnSpPr>
            <a:stCxn id="78" idx="0"/>
          </p:cNvCxnSpPr>
          <p:nvPr/>
        </p:nvCxnSpPr>
        <p:spPr bwMode="auto">
          <a:xfrm rot="5400000">
            <a:off x="2930208" y="6145052"/>
            <a:ext cx="342107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stCxn id="77" idx="0"/>
          </p:cNvCxnSpPr>
          <p:nvPr/>
        </p:nvCxnSpPr>
        <p:spPr bwMode="auto">
          <a:xfrm rot="5400000">
            <a:off x="3409951" y="5813899"/>
            <a:ext cx="994249" cy="397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 bwMode="auto">
          <a:xfrm rot="5400000">
            <a:off x="4013939" y="5555728"/>
            <a:ext cx="1509305" cy="525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 bwMode="auto">
          <a:xfrm rot="5400000">
            <a:off x="4723131" y="5737064"/>
            <a:ext cx="1145379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3" name="Oval 6"/>
          <p:cNvSpPr>
            <a:spLocks/>
          </p:cNvSpPr>
          <p:nvPr/>
        </p:nvSpPr>
        <p:spPr bwMode="auto">
          <a:xfrm rot="10800000" flipH="1">
            <a:off x="4716780" y="4724400"/>
            <a:ext cx="106680" cy="106680"/>
          </a:xfrm>
          <a:prstGeom prst="ellipse">
            <a:avLst/>
          </a:prstGeom>
          <a:solidFill>
            <a:srgbClr val="FF0000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9" name="Picture 78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400" y="1149350"/>
            <a:ext cx="457200" cy="419100"/>
          </a:xfrm>
          <a:prstGeom prst="rect">
            <a:avLst/>
          </a:prstGeom>
        </p:spPr>
      </p:pic>
      <p:pic>
        <p:nvPicPr>
          <p:cNvPr id="81" name="Picture 80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0" y="1066800"/>
            <a:ext cx="2870200" cy="660400"/>
          </a:xfrm>
          <a:prstGeom prst="rect">
            <a:avLst/>
          </a:prstGeom>
        </p:spPr>
      </p:pic>
      <p:pic>
        <p:nvPicPr>
          <p:cNvPr id="85" name="Picture 84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3733800"/>
            <a:ext cx="5067300" cy="6604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247900" y="4757618"/>
            <a:ext cx="4152900" cy="2100382"/>
            <a:chOff x="2247900" y="4757618"/>
            <a:chExt cx="4152900" cy="2100382"/>
          </a:xfrm>
        </p:grpSpPr>
        <p:sp>
          <p:nvSpPr>
            <p:cNvPr id="55" name="Line 1"/>
            <p:cNvSpPr>
              <a:spLocks noChangeShapeType="1"/>
            </p:cNvSpPr>
            <p:nvPr/>
          </p:nvSpPr>
          <p:spPr bwMode="auto">
            <a:xfrm flipH="1" flipV="1">
              <a:off x="2749266" y="6311324"/>
              <a:ext cx="3454684" cy="684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Line 2"/>
            <p:cNvSpPr>
              <a:spLocks noChangeShapeType="1"/>
            </p:cNvSpPr>
            <p:nvPr/>
          </p:nvSpPr>
          <p:spPr bwMode="auto">
            <a:xfrm flipH="1">
              <a:off x="2749266" y="4757618"/>
              <a:ext cx="284" cy="155370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33900" y="6705600"/>
              <a:ext cx="495300" cy="152400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47900" y="5270500"/>
              <a:ext cx="419100" cy="215900"/>
            </a:xfrm>
            <a:prstGeom prst="rect">
              <a:avLst/>
            </a:prstGeom>
          </p:spPr>
        </p:pic>
        <p:pic>
          <p:nvPicPr>
            <p:cNvPr id="72" name="Picture 71" descr="latex-image-1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01740" y="6229350"/>
              <a:ext cx="99060" cy="114300"/>
            </a:xfrm>
            <a:prstGeom prst="rect">
              <a:avLst/>
            </a:prstGeom>
          </p:spPr>
        </p:pic>
        <p:pic>
          <p:nvPicPr>
            <p:cNvPr id="49" name="Picture 48" descr="fig1_sol 1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800" y="6353388"/>
              <a:ext cx="382469" cy="274318"/>
            </a:xfrm>
            <a:prstGeom prst="rect">
              <a:avLst/>
            </a:prstGeom>
          </p:spPr>
        </p:pic>
        <p:pic>
          <p:nvPicPr>
            <p:cNvPr id="50" name="Picture 49" descr="fig1_sol 3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4167" y="6353388"/>
              <a:ext cx="382469" cy="274318"/>
            </a:xfrm>
            <a:prstGeom prst="rect">
              <a:avLst/>
            </a:prstGeom>
          </p:spPr>
        </p:pic>
        <p:pic>
          <p:nvPicPr>
            <p:cNvPr id="51" name="Picture 50" descr="fig1_sol13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6567" y="6355082"/>
              <a:ext cx="382469" cy="274318"/>
            </a:xfrm>
            <a:prstGeom prst="rect">
              <a:avLst/>
            </a:prstGeom>
          </p:spPr>
        </p:pic>
        <p:pic>
          <p:nvPicPr>
            <p:cNvPr id="53" name="Picture 52" descr="fig1_sol15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768" y="6355081"/>
              <a:ext cx="382469" cy="2743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395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7" grpId="0" animBg="1"/>
      <p:bldP spid="57" grpId="1" animBg="1"/>
      <p:bldP spid="75" grpId="0" animBg="1"/>
      <p:bldP spid="77" grpId="0" animBg="1"/>
      <p:bldP spid="78" grpId="0" animBg="1"/>
      <p:bldP spid="7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DivMBest</a:t>
            </a:r>
            <a:r>
              <a:rPr lang="en-US" dirty="0" smtClean="0"/>
              <a:t> for MBR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3733800"/>
            <a:ext cx="5067300" cy="6604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810000" y="1066800"/>
            <a:ext cx="3814015" cy="2486799"/>
            <a:chOff x="3810000" y="1066800"/>
            <a:chExt cx="3814015" cy="2486799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3810000" y="1066800"/>
              <a:ext cx="3276600" cy="2438400"/>
            </a:xfrm>
            <a:prstGeom prst="bracketPair">
              <a:avLst/>
            </a:prstGeom>
            <a:noFill/>
            <a:ln w="508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106025" y="3276600"/>
              <a:ext cx="5179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MxM</a:t>
              </a:r>
              <a:endParaRPr lang="en-US" dirty="0"/>
            </a:p>
          </p:txBody>
        </p:sp>
        <p:pic>
          <p:nvPicPr>
            <p:cNvPr id="17" name="Picture 16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62400" y="1795953"/>
              <a:ext cx="1961322" cy="609600"/>
            </a:xfrm>
            <a:prstGeom prst="rect">
              <a:avLst/>
            </a:prstGeom>
          </p:spPr>
        </p:pic>
      </p:grpSp>
      <p:pic>
        <p:nvPicPr>
          <p:cNvPr id="21" name="Picture 20" descr="5_1_0.2612_stick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5029200"/>
            <a:ext cx="1338277" cy="1828800"/>
          </a:xfrm>
          <a:prstGeom prst="rect">
            <a:avLst/>
          </a:prstGeom>
        </p:spPr>
      </p:pic>
      <p:pic>
        <p:nvPicPr>
          <p:cNvPr id="22" name="Picture 21" descr="5_2_0.22473_stick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200" y="5029200"/>
            <a:ext cx="1338276" cy="1828800"/>
          </a:xfrm>
          <a:prstGeom prst="rect">
            <a:avLst/>
          </a:prstGeom>
        </p:spPr>
      </p:pic>
      <p:pic>
        <p:nvPicPr>
          <p:cNvPr id="23" name="Picture 22" descr="5_8_0.12734_stick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0" y="5029200"/>
            <a:ext cx="1338277" cy="1828800"/>
          </a:xfrm>
          <a:prstGeom prst="rect">
            <a:avLst/>
          </a:prstGeom>
        </p:spPr>
      </p:pic>
      <p:pic>
        <p:nvPicPr>
          <p:cNvPr id="24" name="Picture 23" descr="5_9_0.12167_stick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0" y="5029200"/>
            <a:ext cx="1338276" cy="18288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987624" y="1894127"/>
            <a:ext cx="270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,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68295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4905E-6 4.76752E-6 L 0.22266 -0.56258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00" y="-281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0149E-7 1.06324E-6 L 0.10959 -0.56243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0" y="-281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AI hard?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8001000" cy="5257800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“</a:t>
            </a:r>
            <a:r>
              <a:rPr lang="en-US" i="1" dirty="0"/>
              <a:t>The three biggest challenges </a:t>
            </a:r>
            <a:r>
              <a:rPr lang="en-US" i="1" dirty="0" smtClean="0"/>
              <a:t>to </a:t>
            </a:r>
            <a:r>
              <a:rPr lang="en-US" i="1" dirty="0"/>
              <a:t>a computer 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being </a:t>
            </a:r>
            <a:r>
              <a:rPr lang="en-US" i="1" dirty="0"/>
              <a:t>able to build knowledge from data are </a:t>
            </a:r>
            <a:endParaRPr lang="en-US" i="1" dirty="0" smtClean="0"/>
          </a:p>
          <a:p>
            <a:pPr>
              <a:buNone/>
            </a:pPr>
            <a:endParaRPr lang="en-US" i="1" dirty="0"/>
          </a:p>
          <a:p>
            <a:pPr>
              <a:buNone/>
            </a:pPr>
            <a:r>
              <a:rPr lang="en-US" i="1" dirty="0" smtClean="0"/>
              <a:t>	Ambiguity</a:t>
            </a:r>
            <a:r>
              <a:rPr lang="en-US" i="1" dirty="0"/>
              <a:t>, Ambiguity, </a:t>
            </a:r>
            <a:r>
              <a:rPr lang="en-US" i="1" dirty="0" smtClean="0"/>
              <a:t>Ambiguity.</a:t>
            </a:r>
            <a:r>
              <a:rPr lang="en-US" dirty="0" smtClean="0"/>
              <a:t>”</a:t>
            </a:r>
            <a:r>
              <a:rPr lang="en-US" i="1" dirty="0" smtClean="0"/>
              <a:t> </a:t>
            </a:r>
            <a:endParaRPr lang="en-US" dirty="0"/>
          </a:p>
          <a:p>
            <a:pPr>
              <a:buNone/>
            </a:pPr>
            <a:r>
              <a:rPr lang="en-US" i="1" dirty="0" smtClean="0"/>
              <a:t>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-- Ray Mooney, CS, UT-Austin,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	(quote in reference to IBM Watson).</a:t>
            </a:r>
            <a:br>
              <a:rPr lang="en-US" sz="2000" dirty="0" smtClean="0"/>
            </a:br>
            <a:r>
              <a:rPr lang="en-US" sz="2000" dirty="0" smtClean="0"/>
              <a:t>	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32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DivMBest</a:t>
            </a:r>
            <a:r>
              <a:rPr lang="en-US" dirty="0" smtClean="0"/>
              <a:t> for MBR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3733800"/>
            <a:ext cx="5067300" cy="6604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1795953"/>
            <a:ext cx="1961322" cy="609600"/>
          </a:xfrm>
          <a:prstGeom prst="rect">
            <a:avLst/>
          </a:prstGeom>
        </p:spPr>
      </p:pic>
      <p:sp>
        <p:nvSpPr>
          <p:cNvPr id="13" name="Double Bracket 12"/>
          <p:cNvSpPr/>
          <p:nvPr/>
        </p:nvSpPr>
        <p:spPr bwMode="auto">
          <a:xfrm>
            <a:off x="3810000" y="1066800"/>
            <a:ext cx="3276600" cy="2438400"/>
          </a:xfrm>
          <a:prstGeom prst="bracketPair">
            <a:avLst/>
          </a:prstGeom>
          <a:noFill/>
          <a:ln w="508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87624" y="1894127"/>
            <a:ext cx="270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,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7106025" y="3276600"/>
            <a:ext cx="517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MxM</a:t>
            </a:r>
            <a:endParaRPr lang="en-US" dirty="0"/>
          </a:p>
        </p:txBody>
      </p:sp>
      <p:grpSp>
        <p:nvGrpSpPr>
          <p:cNvPr id="7" name="Group 22"/>
          <p:cNvGrpSpPr/>
          <p:nvPr/>
        </p:nvGrpSpPr>
        <p:grpSpPr>
          <a:xfrm>
            <a:off x="7696200" y="1066800"/>
            <a:ext cx="1426498" cy="2486799"/>
            <a:chOff x="7696200" y="1066800"/>
            <a:chExt cx="1426498" cy="2486799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7696200" y="1066800"/>
              <a:ext cx="1066800" cy="2362200"/>
            </a:xfrm>
            <a:prstGeom prst="bracketPair">
              <a:avLst/>
            </a:prstGeom>
            <a:noFill/>
            <a:ln w="508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647312" y="3276600"/>
              <a:ext cx="4753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Mx1</a:t>
              </a:r>
              <a:endParaRPr lang="en-US" dirty="0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9670" y="1905000"/>
            <a:ext cx="889000" cy="355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9670" y="2743200"/>
            <a:ext cx="889000" cy="355600"/>
          </a:xfrm>
          <a:prstGeom prst="rect">
            <a:avLst/>
          </a:prstGeom>
        </p:spPr>
      </p:pic>
      <p:pic>
        <p:nvPicPr>
          <p:cNvPr id="20" name="Picture 19" descr="5_1_0.2612_stick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0096" y="1850698"/>
            <a:ext cx="334569" cy="457200"/>
          </a:xfrm>
          <a:prstGeom prst="rect">
            <a:avLst/>
          </a:prstGeom>
        </p:spPr>
      </p:pic>
      <p:pic>
        <p:nvPicPr>
          <p:cNvPr id="21" name="Picture 20" descr="5_2_0.22473_stick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4200" y="5029200"/>
            <a:ext cx="1338276" cy="1828800"/>
          </a:xfrm>
          <a:prstGeom prst="rect">
            <a:avLst/>
          </a:prstGeom>
        </p:spPr>
      </p:pic>
      <p:pic>
        <p:nvPicPr>
          <p:cNvPr id="23" name="Picture 22" descr="5_8_0.12734_stick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5904" y="1850698"/>
            <a:ext cx="334569" cy="457200"/>
          </a:xfrm>
          <a:prstGeom prst="rect">
            <a:avLst/>
          </a:prstGeom>
        </p:spPr>
      </p:pic>
      <p:pic>
        <p:nvPicPr>
          <p:cNvPr id="24" name="Picture 23" descr="5_9_0.12167_stick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0" y="5029200"/>
            <a:ext cx="133827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06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1514E-6 1.06324E-6 L 0.26555 -0.5703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00" y="-28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0014E-6 1.06324E-6 L 0.08944 -0.4447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0" y="-222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DivMBest</a:t>
            </a:r>
            <a:r>
              <a:rPr lang="en-US" dirty="0" smtClean="0"/>
              <a:t> for MBR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Diversity Augmented Inference with Hamming: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Empircal</a:t>
            </a:r>
            <a:r>
              <a:rPr lang="en-US" dirty="0" smtClean="0"/>
              <a:t> MBR prediction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81</a:t>
            </a:fld>
            <a:endParaRPr lang="en-US" dirty="0"/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100" y="1828800"/>
            <a:ext cx="2959100" cy="15875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4597400"/>
            <a:ext cx="50673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08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Pose Estimation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04895" y="6096328"/>
            <a:ext cx="21219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/>
              <a:t>#Solutions / Frame</a:t>
            </a:r>
            <a:endParaRPr lang="en-US" sz="1800" dirty="0"/>
          </a:p>
        </p:txBody>
      </p:sp>
      <p:sp>
        <p:nvSpPr>
          <p:cNvPr id="7" name="Up Arrow 6"/>
          <p:cNvSpPr/>
          <p:nvPr/>
        </p:nvSpPr>
        <p:spPr bwMode="auto">
          <a:xfrm>
            <a:off x="533400" y="1905000"/>
            <a:ext cx="152400" cy="2438400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8621" y="1524000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Better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2871157" y="6553200"/>
            <a:ext cx="3494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 err="1" smtClean="0"/>
              <a:t>Premachandran</a:t>
            </a:r>
            <a:r>
              <a:rPr lang="en-US" sz="1400" dirty="0" smtClean="0"/>
              <a:t>, </a:t>
            </a:r>
            <a:r>
              <a:rPr lang="en-US" sz="1400" dirty="0" err="1" smtClean="0"/>
              <a:t>Tarlow</a:t>
            </a:r>
            <a:r>
              <a:rPr lang="en-US" sz="1400" dirty="0" smtClean="0"/>
              <a:t>, Batra, CVPR14]</a:t>
            </a:r>
          </a:p>
        </p:txBody>
      </p:sp>
      <p:graphicFrame>
        <p:nvGraphicFramePr>
          <p:cNvPr id="24" name="Chart 23"/>
          <p:cNvGraphicFramePr>
            <a:graphicFrameLocks/>
          </p:cNvGraphicFramePr>
          <p:nvPr/>
        </p:nvGraphicFramePr>
        <p:xfrm>
          <a:off x="1005840" y="1371600"/>
          <a:ext cx="7470648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5" name="Group 9"/>
          <p:cNvGrpSpPr/>
          <p:nvPr/>
        </p:nvGrpSpPr>
        <p:grpSpPr>
          <a:xfrm>
            <a:off x="1732414" y="4724400"/>
            <a:ext cx="7336127" cy="536377"/>
            <a:chOff x="1752600" y="4416623"/>
            <a:chExt cx="7336127" cy="536377"/>
          </a:xfrm>
        </p:grpSpPr>
        <p:cxnSp>
          <p:nvCxnSpPr>
            <p:cNvPr id="26" name="Straight Connector 25"/>
            <p:cNvCxnSpPr/>
            <p:nvPr/>
          </p:nvCxnSpPr>
          <p:spPr bwMode="auto">
            <a:xfrm>
              <a:off x="1752600" y="4603105"/>
              <a:ext cx="6160820" cy="680"/>
            </a:xfrm>
            <a:prstGeom prst="line">
              <a:avLst/>
            </a:prstGeom>
            <a:solidFill>
              <a:schemeClr val="accent1"/>
            </a:solidFill>
            <a:ln w="47625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7" name="TextBox 26"/>
            <p:cNvSpPr txBox="1"/>
            <p:nvPr/>
          </p:nvSpPr>
          <p:spPr>
            <a:xfrm>
              <a:off x="8019203" y="4416623"/>
              <a:ext cx="10695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State of art</a:t>
              </a:r>
              <a:endParaRPr lang="en-US" sz="14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723472" y="4645223"/>
              <a:ext cx="23635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[Yang &amp; </a:t>
              </a:r>
              <a:r>
                <a:rPr lang="en-US" sz="1400" dirty="0" err="1" smtClean="0"/>
                <a:t>Ramanan</a:t>
              </a:r>
              <a:r>
                <a:rPr lang="en-US" sz="1400" dirty="0" smtClean="0"/>
                <a:t> PAMI12]</a:t>
              </a:r>
              <a:endParaRPr lang="en-US" sz="1400" dirty="0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3505200" y="3617893"/>
            <a:ext cx="2209800" cy="95410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~7% Gain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Same Model</a:t>
            </a:r>
            <a:br>
              <a:rPr lang="en-US" sz="1600" dirty="0" smtClean="0">
                <a:solidFill>
                  <a:srgbClr val="000000"/>
                </a:solidFill>
              </a:rPr>
            </a:br>
            <a:r>
              <a:rPr lang="en-US" sz="1600" dirty="0" smtClean="0">
                <a:solidFill>
                  <a:srgbClr val="000000"/>
                </a:solidFill>
              </a:rPr>
              <a:t>No new information!</a:t>
            </a:r>
          </a:p>
        </p:txBody>
      </p:sp>
      <p:cxnSp>
        <p:nvCxnSpPr>
          <p:cNvPr id="31" name="Straight Arrow Connector 30"/>
          <p:cNvCxnSpPr/>
          <p:nvPr/>
        </p:nvCxnSpPr>
        <p:spPr bwMode="auto">
          <a:xfrm rot="5400000">
            <a:off x="5485606" y="4418806"/>
            <a:ext cx="9144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259617" y="1566446"/>
            <a:ext cx="1860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DivMBest</a:t>
            </a:r>
            <a:r>
              <a:rPr lang="en-US" sz="1600" dirty="0" smtClean="0"/>
              <a:t> (Oracle)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5715000" y="2374640"/>
            <a:ext cx="1905000" cy="95410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22%-gain possible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Same Features</a:t>
            </a:r>
            <a:br>
              <a:rPr lang="en-US" sz="1600" dirty="0" smtClean="0">
                <a:solidFill>
                  <a:srgbClr val="000000"/>
                </a:solidFill>
              </a:rPr>
            </a:br>
            <a:r>
              <a:rPr lang="en-US" sz="1600" dirty="0" smtClean="0">
                <a:solidFill>
                  <a:srgbClr val="000000"/>
                </a:solidFill>
              </a:rPr>
              <a:t>Same Model</a:t>
            </a: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 bwMode="auto">
          <a:xfrm rot="5400000">
            <a:off x="6365906" y="3502738"/>
            <a:ext cx="2737178" cy="1094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117977" y="3581400"/>
            <a:ext cx="21229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MBR [PTB, CVPR14]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52466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Sub>
          <a:bldChart bld="series"/>
        </p:bldSub>
      </p:bldGraphic>
      <p:bldP spid="30" grpId="0" animBg="1"/>
      <p:bldP spid="32" grpId="0"/>
      <p:bldP spid="33" grpId="0" animBg="1"/>
      <p:bldP spid="33" grpId="1" animBg="1"/>
      <p:bldP spid="36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Nothing: User-in-the-loop </a:t>
            </a:r>
            <a:r>
              <a:rPr lang="en-US" sz="1400" dirty="0"/>
              <a:t>[ECCV12]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Additional Information: None</a:t>
            </a:r>
          </a:p>
          <a:p>
            <a:endParaRPr lang="en-US" dirty="0"/>
          </a:p>
          <a:p>
            <a:r>
              <a:rPr lang="en-US" dirty="0"/>
              <a:t>Tracking </a:t>
            </a:r>
            <a:r>
              <a:rPr lang="en-US" sz="1400" dirty="0">
                <a:solidFill>
                  <a:prstClr val="black"/>
                </a:solidFill>
              </a:rPr>
              <a:t>[ECCV12]</a:t>
            </a:r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Additional Information: Time</a:t>
            </a:r>
          </a:p>
          <a:p>
            <a:endParaRPr lang="en-US" dirty="0"/>
          </a:p>
          <a:p>
            <a:r>
              <a:rPr lang="en-US" dirty="0"/>
              <a:t>(Approximate) Min Bayes Risk </a:t>
            </a:r>
            <a:r>
              <a:rPr lang="en-US" sz="1400" dirty="0">
                <a:solidFill>
                  <a:prstClr val="black"/>
                </a:solidFill>
              </a:rPr>
              <a:t>[CVPR14]</a:t>
            </a:r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Additional Information: Loss function</a:t>
            </a:r>
          </a:p>
          <a:p>
            <a:endParaRPr lang="en-US" dirty="0"/>
          </a:p>
          <a:p>
            <a:r>
              <a:rPr lang="en-US" dirty="0"/>
              <a:t>Re-ranking </a:t>
            </a:r>
            <a:r>
              <a:rPr lang="en-US" sz="1400" dirty="0">
                <a:solidFill>
                  <a:prstClr val="black"/>
                </a:solidFill>
              </a:rPr>
              <a:t>[CVPR13]</a:t>
            </a:r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Additional Information: higher-order constraints</a:t>
            </a:r>
          </a:p>
          <a:p>
            <a:endParaRPr lang="en-US" dirty="0"/>
          </a:p>
          <a:p>
            <a:r>
              <a:rPr lang="en-US" dirty="0"/>
              <a:t>Holistic Scene Understanding </a:t>
            </a:r>
            <a:r>
              <a:rPr lang="en-US" sz="1400" dirty="0">
                <a:solidFill>
                  <a:prstClr val="black"/>
                </a:solidFill>
              </a:rPr>
              <a:t>[Under Review]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  <p:sp>
        <p:nvSpPr>
          <p:cNvPr id="10" name="Rounded Rectangle 9"/>
          <p:cNvSpPr/>
          <p:nvPr/>
        </p:nvSpPr>
        <p:spPr bwMode="auto">
          <a:xfrm>
            <a:off x="533400" y="3352800"/>
            <a:ext cx="8153400" cy="914400"/>
          </a:xfrm>
          <a:prstGeom prst="roundRect">
            <a:avLst/>
          </a:prstGeom>
          <a:noFill/>
          <a:ln w="635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7130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8534E-6 3.34955E-6 L -0.00069 0.16632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Semantic Segmentation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Setup</a:t>
            </a:r>
          </a:p>
          <a:p>
            <a:pPr lvl="1"/>
            <a:r>
              <a:rPr lang="en-US" dirty="0" smtClean="0"/>
              <a:t>Models: Second-Order Pooling Flat CRF [</a:t>
            </a:r>
            <a:r>
              <a:rPr lang="en-US" dirty="0" err="1" smtClean="0"/>
              <a:t>Carreira</a:t>
            </a:r>
            <a:r>
              <a:rPr lang="en-US" dirty="0" smtClean="0"/>
              <a:t> ECCV12]</a:t>
            </a:r>
          </a:p>
          <a:p>
            <a:pPr lvl="1"/>
            <a:r>
              <a:rPr lang="en-US" dirty="0" smtClean="0"/>
              <a:t>Inference: Greedy Pasting</a:t>
            </a:r>
          </a:p>
          <a:p>
            <a:pPr lvl="1"/>
            <a:r>
              <a:rPr lang="en-US" dirty="0" smtClean="0"/>
              <a:t>Dataset</a:t>
            </a:r>
            <a:r>
              <a:rPr lang="en-US" dirty="0"/>
              <a:t>: Pascal Segmentation Challenge (VOC </a:t>
            </a:r>
            <a:r>
              <a:rPr lang="en-US" dirty="0" smtClean="0"/>
              <a:t>2012) </a:t>
            </a:r>
          </a:p>
          <a:p>
            <a:pPr lvl="2"/>
            <a:r>
              <a:rPr lang="en-US" dirty="0" smtClean="0"/>
              <a:t>20 categories + background; ~1500 train/</a:t>
            </a:r>
            <a:r>
              <a:rPr lang="en-US" dirty="0" err="1" smtClean="0"/>
              <a:t>val</a:t>
            </a:r>
            <a:r>
              <a:rPr lang="en-US" dirty="0" smtClean="0"/>
              <a:t>/test images</a:t>
            </a:r>
          </a:p>
          <a:p>
            <a:pPr lvl="1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76600"/>
            <a:ext cx="2133600" cy="1600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3276600"/>
            <a:ext cx="2133600" cy="1600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1305" y="4953000"/>
            <a:ext cx="2454295" cy="1600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9705" y="4953000"/>
            <a:ext cx="245429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09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Semantic Segmentation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76400" y="1371600"/>
            <a:ext cx="755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Input</a:t>
            </a:r>
            <a:endParaRPr lang="en-US" sz="2000" dirty="0"/>
          </a:p>
        </p:txBody>
      </p:sp>
      <p:pic>
        <p:nvPicPr>
          <p:cNvPr id="10" name="Picture 9" descr="2008_00003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752600"/>
            <a:ext cx="1828800" cy="1371600"/>
          </a:xfrm>
          <a:prstGeom prst="rect">
            <a:avLst/>
          </a:prstGeom>
        </p:spPr>
      </p:pic>
      <p:pic>
        <p:nvPicPr>
          <p:cNvPr id="13" name="Picture 12" descr="2008_00004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4648200"/>
            <a:ext cx="1499006" cy="1883172"/>
          </a:xfrm>
          <a:prstGeom prst="rect">
            <a:avLst/>
          </a:prstGeom>
        </p:spPr>
      </p:pic>
      <p:pic>
        <p:nvPicPr>
          <p:cNvPr id="19" name="Picture 18" descr="2009_00186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3200400"/>
            <a:ext cx="1828800" cy="1371600"/>
          </a:xfrm>
          <a:prstGeom prst="rect">
            <a:avLst/>
          </a:prstGeom>
        </p:spPr>
      </p:pic>
      <p:grpSp>
        <p:nvGrpSpPr>
          <p:cNvPr id="7" name="Group 24"/>
          <p:cNvGrpSpPr/>
          <p:nvPr/>
        </p:nvGrpSpPr>
        <p:grpSpPr>
          <a:xfrm>
            <a:off x="3429000" y="1371600"/>
            <a:ext cx="1830270" cy="5160264"/>
            <a:chOff x="3429000" y="1371600"/>
            <a:chExt cx="1830270" cy="5160264"/>
          </a:xfrm>
        </p:grpSpPr>
        <p:sp>
          <p:nvSpPr>
            <p:cNvPr id="8" name="TextBox 7"/>
            <p:cNvSpPr txBox="1"/>
            <p:nvPr/>
          </p:nvSpPr>
          <p:spPr>
            <a:xfrm>
              <a:off x="4038600" y="1371600"/>
              <a:ext cx="7358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MAP</a:t>
              </a:r>
              <a:endParaRPr lang="en-US" sz="2000" dirty="0"/>
            </a:p>
          </p:txBody>
        </p:sp>
        <p:pic>
          <p:nvPicPr>
            <p:cNvPr id="20" name="Picture 19" descr="2009_001866_S1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29000" y="3200400"/>
              <a:ext cx="1830270" cy="1371600"/>
            </a:xfrm>
            <a:prstGeom prst="rect">
              <a:avLst/>
            </a:prstGeom>
          </p:spPr>
        </p:pic>
        <p:pic>
          <p:nvPicPr>
            <p:cNvPr id="3" name="Picture 2" descr="2008_000030_S1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0" y="1752600"/>
              <a:ext cx="1822480" cy="1371600"/>
            </a:xfrm>
            <a:prstGeom prst="rect">
              <a:avLst/>
            </a:prstGeom>
          </p:spPr>
        </p:pic>
        <p:pic>
          <p:nvPicPr>
            <p:cNvPr id="22" name="Picture 21" descr="2008_000048_S1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57600" y="4648200"/>
              <a:ext cx="1495594" cy="1883664"/>
            </a:xfrm>
            <a:prstGeom prst="rect">
              <a:avLst/>
            </a:prstGeom>
          </p:spPr>
        </p:pic>
      </p:grpSp>
      <p:grpSp>
        <p:nvGrpSpPr>
          <p:cNvPr id="11" name="Group 23"/>
          <p:cNvGrpSpPr/>
          <p:nvPr/>
        </p:nvGrpSpPr>
        <p:grpSpPr>
          <a:xfrm>
            <a:off x="5715000" y="1371600"/>
            <a:ext cx="1871290" cy="5160264"/>
            <a:chOff x="5715000" y="1371600"/>
            <a:chExt cx="1871290" cy="5160264"/>
          </a:xfrm>
        </p:grpSpPr>
        <p:sp>
          <p:nvSpPr>
            <p:cNvPr id="9" name="TextBox 8"/>
            <p:cNvSpPr txBox="1"/>
            <p:nvPr/>
          </p:nvSpPr>
          <p:spPr>
            <a:xfrm>
              <a:off x="5785797" y="1371600"/>
              <a:ext cx="18004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Best of 10-Div</a:t>
              </a:r>
              <a:endParaRPr lang="en-US" sz="2000" dirty="0"/>
            </a:p>
          </p:txBody>
        </p:sp>
        <p:pic>
          <p:nvPicPr>
            <p:cNvPr id="15" name="Picture 14" descr="2008_000048_S4.pdf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67400" y="4648200"/>
              <a:ext cx="1503078" cy="1883664"/>
            </a:xfrm>
            <a:prstGeom prst="rect">
              <a:avLst/>
            </a:prstGeom>
          </p:spPr>
        </p:pic>
        <p:pic>
          <p:nvPicPr>
            <p:cNvPr id="21" name="Picture 20" descr="2009_001866_S3.pdf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715000" y="3200400"/>
              <a:ext cx="1815612" cy="1371600"/>
            </a:xfrm>
            <a:prstGeom prst="rect">
              <a:avLst/>
            </a:prstGeom>
          </p:spPr>
        </p:pic>
        <p:pic>
          <p:nvPicPr>
            <p:cNvPr id="23" name="Picture 22" descr="2008_000030_S7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715000" y="1752600"/>
              <a:ext cx="1822450" cy="1371600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2651422" y="6553200"/>
            <a:ext cx="393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 err="1" smtClean="0"/>
              <a:t>Yadollahpour</a:t>
            </a:r>
            <a:r>
              <a:rPr lang="en-US" sz="1400" dirty="0" smtClean="0"/>
              <a:t>, Batra, </a:t>
            </a:r>
            <a:r>
              <a:rPr lang="en-US" sz="1400" dirty="0" err="1" smtClean="0"/>
              <a:t>Shakhnarovich</a:t>
            </a:r>
            <a:r>
              <a:rPr lang="en-US" sz="1400" dirty="0" smtClean="0"/>
              <a:t>, CVPR13]</a:t>
            </a:r>
          </a:p>
        </p:txBody>
      </p:sp>
    </p:spTree>
    <p:extLst>
      <p:ext uri="{BB962C8B-B14F-4D97-AF65-F5344CB8AC3E}">
        <p14:creationId xmlns:p14="http://schemas.microsoft.com/office/powerpoint/2010/main" val="2281352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  <p:grpSp>
        <p:nvGrpSpPr>
          <p:cNvPr id="2" name="Group 213"/>
          <p:cNvGrpSpPr>
            <a:grpSpLocks noChangeAspect="1"/>
          </p:cNvGrpSpPr>
          <p:nvPr/>
        </p:nvGrpSpPr>
        <p:grpSpPr>
          <a:xfrm>
            <a:off x="1524000" y="1065733"/>
            <a:ext cx="1586170" cy="1143000"/>
            <a:chOff x="166343" y="662259"/>
            <a:chExt cx="1819656" cy="1371600"/>
          </a:xfrm>
        </p:grpSpPr>
        <p:sp>
          <p:nvSpPr>
            <p:cNvPr id="281" name="Frame 280"/>
            <p:cNvSpPr>
              <a:spLocks/>
            </p:cNvSpPr>
            <p:nvPr/>
          </p:nvSpPr>
          <p:spPr>
            <a:xfrm>
              <a:off x="166343" y="662259"/>
              <a:ext cx="1819656" cy="1371600"/>
            </a:xfrm>
            <a:prstGeom prst="frame">
              <a:avLst>
                <a:gd name="adj1" fmla="val 7500"/>
              </a:avLst>
            </a:prstGeom>
            <a:solidFill>
              <a:schemeClr val="tx1"/>
            </a:solidFill>
            <a:ln w="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282" name="Picture 281" descr="2007_00490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568" y="683107"/>
              <a:ext cx="1773206" cy="1329905"/>
            </a:xfrm>
            <a:prstGeom prst="rect">
              <a:avLst/>
            </a:prstGeom>
          </p:spPr>
        </p:pic>
      </p:grpSp>
      <p:sp>
        <p:nvSpPr>
          <p:cNvPr id="215" name="Right Arrow 214"/>
          <p:cNvSpPr/>
          <p:nvPr/>
        </p:nvSpPr>
        <p:spPr>
          <a:xfrm rot="5400000">
            <a:off x="4197857" y="2202277"/>
            <a:ext cx="436842" cy="338427"/>
          </a:xfrm>
          <a:prstGeom prst="rightArrow">
            <a:avLst/>
          </a:prstGeom>
          <a:gradFill>
            <a:gsLst>
              <a:gs pos="0">
                <a:srgbClr val="008000"/>
              </a:gs>
              <a:gs pos="100000">
                <a:srgbClr val="92E874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/>
          </a:p>
        </p:txBody>
      </p:sp>
      <p:pic>
        <p:nvPicPr>
          <p:cNvPr id="216" name="Picture 21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142" y="2120258"/>
            <a:ext cx="435058" cy="179600"/>
          </a:xfrm>
          <a:prstGeom prst="rect">
            <a:avLst/>
          </a:prstGeom>
        </p:spPr>
      </p:pic>
      <p:pic>
        <p:nvPicPr>
          <p:cNvPr id="221" name="Picture 22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10764"/>
            <a:ext cx="2303828" cy="226863"/>
          </a:xfrm>
          <a:prstGeom prst="rect">
            <a:avLst/>
          </a:prstGeom>
        </p:spPr>
      </p:pic>
      <p:pic>
        <p:nvPicPr>
          <p:cNvPr id="224" name="Picture 223" descr="fig1_sol 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15" y="2667000"/>
            <a:ext cx="1274905" cy="914400"/>
          </a:xfrm>
          <a:prstGeom prst="rect">
            <a:avLst/>
          </a:prstGeom>
        </p:spPr>
      </p:pic>
      <p:pic>
        <p:nvPicPr>
          <p:cNvPr id="225" name="Picture 224" descr="fig1_sol 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315" y="2667000"/>
            <a:ext cx="1274905" cy="914400"/>
          </a:xfrm>
          <a:prstGeom prst="rect">
            <a:avLst/>
          </a:prstGeom>
        </p:spPr>
      </p:pic>
      <p:pic>
        <p:nvPicPr>
          <p:cNvPr id="226" name="Picture 225" descr="fig1_sol1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515" y="2667000"/>
            <a:ext cx="1274905" cy="914400"/>
          </a:xfrm>
          <a:prstGeom prst="rect">
            <a:avLst/>
          </a:prstGeom>
        </p:spPr>
      </p:pic>
      <p:grpSp>
        <p:nvGrpSpPr>
          <p:cNvPr id="6" name="Group 284"/>
          <p:cNvGrpSpPr>
            <a:grpSpLocks noChangeAspect="1"/>
          </p:cNvGrpSpPr>
          <p:nvPr/>
        </p:nvGrpSpPr>
        <p:grpSpPr>
          <a:xfrm>
            <a:off x="4711887" y="914400"/>
            <a:ext cx="1993713" cy="1463040"/>
            <a:chOff x="4435603" y="1066800"/>
            <a:chExt cx="2742310" cy="2012381"/>
          </a:xfrm>
        </p:grpSpPr>
        <p:pic>
          <p:nvPicPr>
            <p:cNvPr id="234" name="Picture 233" descr="2007_00490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5603" y="1112945"/>
              <a:ext cx="2742310" cy="1966236"/>
            </a:xfrm>
            <a:prstGeom prst="rect">
              <a:avLst/>
            </a:prstGeom>
            <a:scene3d>
              <a:camera prst="orthographicFront">
                <a:rot lat="954000" lon="18034448" rev="17280000"/>
              </a:camera>
              <a:lightRig rig="threePt" dir="t"/>
            </a:scene3d>
          </p:spPr>
        </p:pic>
        <p:cxnSp>
          <p:nvCxnSpPr>
            <p:cNvPr id="235" name="Straight Connector 234"/>
            <p:cNvCxnSpPr>
              <a:stCxn id="248" idx="5"/>
              <a:endCxn id="242" idx="1"/>
            </p:cNvCxnSpPr>
            <p:nvPr/>
          </p:nvCxnSpPr>
          <p:spPr>
            <a:xfrm>
              <a:off x="5789361" y="1577550"/>
              <a:ext cx="741247" cy="79378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>
              <a:stCxn id="250" idx="5"/>
              <a:endCxn id="241" idx="1"/>
            </p:cNvCxnSpPr>
            <p:nvPr/>
          </p:nvCxnSpPr>
          <p:spPr>
            <a:xfrm>
              <a:off x="4994207" y="1824117"/>
              <a:ext cx="741247" cy="79378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>
              <a:stCxn id="249" idx="5"/>
              <a:endCxn id="240" idx="1"/>
            </p:cNvCxnSpPr>
            <p:nvPr/>
          </p:nvCxnSpPr>
          <p:spPr>
            <a:xfrm>
              <a:off x="5391782" y="1700833"/>
              <a:ext cx="741247" cy="79378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>
              <a:stCxn id="251" idx="5"/>
              <a:endCxn id="243" idx="1"/>
            </p:cNvCxnSpPr>
            <p:nvPr/>
          </p:nvCxnSpPr>
          <p:spPr>
            <a:xfrm>
              <a:off x="4596635" y="1947406"/>
              <a:ext cx="741245" cy="79378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flipH="1">
              <a:off x="5441836" y="2411842"/>
              <a:ext cx="1192731" cy="3698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0" name="Oval 239"/>
            <p:cNvSpPr>
              <a:spLocks noChangeAspect="1"/>
            </p:cNvSpPr>
            <p:nvPr/>
          </p:nvSpPr>
          <p:spPr>
            <a:xfrm>
              <a:off x="6109572" y="2472292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41" name="Oval 240"/>
            <p:cNvSpPr>
              <a:spLocks noChangeAspect="1"/>
            </p:cNvSpPr>
            <p:nvPr/>
          </p:nvSpPr>
          <p:spPr>
            <a:xfrm>
              <a:off x="5711995" y="2595567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42" name="Oval 241"/>
            <p:cNvSpPr>
              <a:spLocks noChangeAspect="1"/>
            </p:cNvSpPr>
            <p:nvPr/>
          </p:nvSpPr>
          <p:spPr>
            <a:xfrm>
              <a:off x="6507147" y="2349009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43" name="Oval 242"/>
            <p:cNvSpPr>
              <a:spLocks noChangeAspect="1"/>
            </p:cNvSpPr>
            <p:nvPr/>
          </p:nvSpPr>
          <p:spPr>
            <a:xfrm>
              <a:off x="5314416" y="2718851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cxnSp>
          <p:nvCxnSpPr>
            <p:cNvPr id="244" name="Straight Connector 243"/>
            <p:cNvCxnSpPr/>
            <p:nvPr/>
          </p:nvCxnSpPr>
          <p:spPr>
            <a:xfrm flipH="1">
              <a:off x="5216458" y="2199636"/>
              <a:ext cx="1192731" cy="3698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flipH="1">
              <a:off x="4994211" y="1974679"/>
              <a:ext cx="1192731" cy="3698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flipH="1">
              <a:off x="4795420" y="1744369"/>
              <a:ext cx="1192731" cy="3698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flipH="1">
              <a:off x="4542728" y="1529353"/>
              <a:ext cx="1192731" cy="3698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8" name="Oval 247"/>
            <p:cNvSpPr>
              <a:spLocks noChangeAspect="1"/>
            </p:cNvSpPr>
            <p:nvPr/>
          </p:nvSpPr>
          <p:spPr>
            <a:xfrm>
              <a:off x="5652615" y="1447358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49" name="Oval 248"/>
            <p:cNvSpPr>
              <a:spLocks noChangeAspect="1"/>
            </p:cNvSpPr>
            <p:nvPr/>
          </p:nvSpPr>
          <p:spPr>
            <a:xfrm>
              <a:off x="5255038" y="1570642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0" name="Oval 249"/>
            <p:cNvSpPr>
              <a:spLocks noChangeAspect="1"/>
            </p:cNvSpPr>
            <p:nvPr/>
          </p:nvSpPr>
          <p:spPr>
            <a:xfrm>
              <a:off x="4857461" y="1693924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1" name="Oval 250"/>
            <p:cNvSpPr>
              <a:spLocks noChangeAspect="1"/>
            </p:cNvSpPr>
            <p:nvPr/>
          </p:nvSpPr>
          <p:spPr>
            <a:xfrm>
              <a:off x="4459886" y="1817207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2" name="Oval 251"/>
            <p:cNvSpPr>
              <a:spLocks noChangeAspect="1"/>
            </p:cNvSpPr>
            <p:nvPr/>
          </p:nvSpPr>
          <p:spPr>
            <a:xfrm>
              <a:off x="5866250" y="1672772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3" name="Oval 252"/>
            <p:cNvSpPr>
              <a:spLocks noChangeAspect="1"/>
            </p:cNvSpPr>
            <p:nvPr/>
          </p:nvSpPr>
          <p:spPr>
            <a:xfrm>
              <a:off x="6079881" y="1898184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4" name="Oval 253"/>
            <p:cNvSpPr>
              <a:spLocks noChangeAspect="1"/>
            </p:cNvSpPr>
            <p:nvPr/>
          </p:nvSpPr>
          <p:spPr>
            <a:xfrm>
              <a:off x="5468671" y="1796054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5" name="Oval 254"/>
            <p:cNvSpPr>
              <a:spLocks noChangeAspect="1"/>
            </p:cNvSpPr>
            <p:nvPr/>
          </p:nvSpPr>
          <p:spPr>
            <a:xfrm>
              <a:off x="5682305" y="2021468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6" name="Oval 255"/>
            <p:cNvSpPr>
              <a:spLocks noChangeAspect="1"/>
            </p:cNvSpPr>
            <p:nvPr/>
          </p:nvSpPr>
          <p:spPr>
            <a:xfrm>
              <a:off x="5071095" y="1919338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7" name="Oval 256"/>
            <p:cNvSpPr>
              <a:spLocks noChangeAspect="1"/>
            </p:cNvSpPr>
            <p:nvPr/>
          </p:nvSpPr>
          <p:spPr>
            <a:xfrm>
              <a:off x="5284728" y="2144745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8" name="Oval 257"/>
            <p:cNvSpPr>
              <a:spLocks noChangeAspect="1"/>
            </p:cNvSpPr>
            <p:nvPr/>
          </p:nvSpPr>
          <p:spPr>
            <a:xfrm>
              <a:off x="4673518" y="2042620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9" name="Oval 258"/>
            <p:cNvSpPr>
              <a:spLocks noChangeAspect="1"/>
            </p:cNvSpPr>
            <p:nvPr/>
          </p:nvSpPr>
          <p:spPr>
            <a:xfrm>
              <a:off x="4887151" y="2268030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60" name="Oval 259"/>
            <p:cNvSpPr>
              <a:spLocks noChangeAspect="1"/>
            </p:cNvSpPr>
            <p:nvPr/>
          </p:nvSpPr>
          <p:spPr>
            <a:xfrm>
              <a:off x="6293515" y="2123597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61" name="Oval 260"/>
            <p:cNvSpPr>
              <a:spLocks noChangeAspect="1"/>
            </p:cNvSpPr>
            <p:nvPr/>
          </p:nvSpPr>
          <p:spPr>
            <a:xfrm>
              <a:off x="5895937" y="2246877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62" name="Oval 261"/>
            <p:cNvSpPr>
              <a:spLocks noChangeAspect="1"/>
            </p:cNvSpPr>
            <p:nvPr/>
          </p:nvSpPr>
          <p:spPr>
            <a:xfrm>
              <a:off x="5498359" y="2370162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63" name="Oval 262"/>
            <p:cNvSpPr>
              <a:spLocks noChangeAspect="1"/>
            </p:cNvSpPr>
            <p:nvPr/>
          </p:nvSpPr>
          <p:spPr>
            <a:xfrm>
              <a:off x="5100783" y="2493446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cxnSp>
          <p:nvCxnSpPr>
            <p:cNvPr id="264" name="Straight Connector 263"/>
            <p:cNvCxnSpPr>
              <a:stCxn id="274" idx="4"/>
              <a:endCxn id="241" idx="0"/>
            </p:cNvCxnSpPr>
            <p:nvPr/>
          </p:nvCxnSpPr>
          <p:spPr>
            <a:xfrm flipH="1">
              <a:off x="5792101" y="1629598"/>
              <a:ext cx="477679" cy="96596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>
              <a:stCxn id="274" idx="4"/>
              <a:endCxn id="242" idx="0"/>
            </p:cNvCxnSpPr>
            <p:nvPr/>
          </p:nvCxnSpPr>
          <p:spPr>
            <a:xfrm>
              <a:off x="6269780" y="1629598"/>
              <a:ext cx="317473" cy="719411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>
              <a:stCxn id="257" idx="7"/>
              <a:endCxn id="274" idx="4"/>
            </p:cNvCxnSpPr>
            <p:nvPr/>
          </p:nvCxnSpPr>
          <p:spPr>
            <a:xfrm flipV="1">
              <a:off x="5421477" y="1629598"/>
              <a:ext cx="848303" cy="53748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>
              <a:stCxn id="274" idx="4"/>
              <a:endCxn id="260" idx="0"/>
            </p:cNvCxnSpPr>
            <p:nvPr/>
          </p:nvCxnSpPr>
          <p:spPr>
            <a:xfrm>
              <a:off x="6269780" y="1629598"/>
              <a:ext cx="103841" cy="49399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>
              <a:stCxn id="254" idx="0"/>
              <a:endCxn id="272" idx="4"/>
            </p:cNvCxnSpPr>
            <p:nvPr/>
          </p:nvCxnSpPr>
          <p:spPr>
            <a:xfrm flipH="1" flipV="1">
              <a:off x="5394522" y="1219340"/>
              <a:ext cx="154255" cy="57671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>
              <a:stCxn id="250" idx="7"/>
              <a:endCxn id="272" idx="4"/>
            </p:cNvCxnSpPr>
            <p:nvPr/>
          </p:nvCxnSpPr>
          <p:spPr>
            <a:xfrm flipV="1">
              <a:off x="4994210" y="1219340"/>
              <a:ext cx="400312" cy="496923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>
              <a:stCxn id="259" idx="0"/>
              <a:endCxn id="272" idx="4"/>
            </p:cNvCxnSpPr>
            <p:nvPr/>
          </p:nvCxnSpPr>
          <p:spPr>
            <a:xfrm flipV="1">
              <a:off x="4967257" y="1219340"/>
              <a:ext cx="427265" cy="104869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>
              <a:stCxn id="248" idx="1"/>
              <a:endCxn id="272" idx="4"/>
            </p:cNvCxnSpPr>
            <p:nvPr/>
          </p:nvCxnSpPr>
          <p:spPr>
            <a:xfrm flipH="1" flipV="1">
              <a:off x="5394522" y="1219340"/>
              <a:ext cx="281555" cy="25035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2" name="Oval 271"/>
            <p:cNvSpPr>
              <a:spLocks noChangeAspect="1"/>
            </p:cNvSpPr>
            <p:nvPr/>
          </p:nvSpPr>
          <p:spPr>
            <a:xfrm>
              <a:off x="5314416" y="1066800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cxnSp>
          <p:nvCxnSpPr>
            <p:cNvPr id="273" name="Straight Connector 272"/>
            <p:cNvCxnSpPr/>
            <p:nvPr/>
          </p:nvCxnSpPr>
          <p:spPr>
            <a:xfrm flipH="1" flipV="1">
              <a:off x="5466848" y="1150830"/>
              <a:ext cx="768105" cy="38143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4" name="Oval 273"/>
            <p:cNvSpPr>
              <a:spLocks noChangeAspect="1"/>
            </p:cNvSpPr>
            <p:nvPr/>
          </p:nvSpPr>
          <p:spPr>
            <a:xfrm>
              <a:off x="6189674" y="1477058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</p:grpSp>
      <p:sp>
        <p:nvSpPr>
          <p:cNvPr id="275" name="Right Arrow 274"/>
          <p:cNvSpPr/>
          <p:nvPr/>
        </p:nvSpPr>
        <p:spPr>
          <a:xfrm>
            <a:off x="3757092" y="1603950"/>
            <a:ext cx="456947" cy="323536"/>
          </a:xfrm>
          <a:prstGeom prst="rightArrow">
            <a:avLst/>
          </a:prstGeom>
          <a:gradFill>
            <a:gsLst>
              <a:gs pos="0">
                <a:srgbClr val="008000"/>
              </a:gs>
              <a:gs pos="100000">
                <a:srgbClr val="92E874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/>
          </a:p>
        </p:txBody>
      </p:sp>
      <p:sp>
        <p:nvSpPr>
          <p:cNvPr id="77" name="Title 7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Large-Margin Re-ranking</a:t>
            </a:r>
            <a:endParaRPr lang="en-US" dirty="0"/>
          </a:p>
        </p:txBody>
      </p:sp>
      <p:sp>
        <p:nvSpPr>
          <p:cNvPr id="78" name="Frame 77"/>
          <p:cNvSpPr>
            <a:spLocks/>
          </p:cNvSpPr>
          <p:nvPr/>
        </p:nvSpPr>
        <p:spPr>
          <a:xfrm>
            <a:off x="6248400" y="2597150"/>
            <a:ext cx="1403350" cy="1047750"/>
          </a:xfrm>
          <a:prstGeom prst="frame">
            <a:avLst>
              <a:gd name="adj1" fmla="val 16760"/>
            </a:avLst>
          </a:prstGeom>
          <a:solidFill>
            <a:srgbClr val="FF0000"/>
          </a:solidFill>
          <a:ln w="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27" name="Picture 226" descr="fig1_sol1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715" y="2667000"/>
            <a:ext cx="1274905" cy="914400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2651422" y="6553200"/>
            <a:ext cx="393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 err="1" smtClean="0"/>
              <a:t>Yadollahpour</a:t>
            </a:r>
            <a:r>
              <a:rPr lang="en-US" sz="1400" dirty="0" smtClean="0"/>
              <a:t>, Batra, </a:t>
            </a:r>
            <a:r>
              <a:rPr lang="en-US" sz="1400" dirty="0" err="1" smtClean="0"/>
              <a:t>Shakhnarovich</a:t>
            </a:r>
            <a:r>
              <a:rPr lang="en-US" sz="1400" dirty="0" smtClean="0"/>
              <a:t>, CVPR13]</a:t>
            </a:r>
          </a:p>
        </p:txBody>
      </p:sp>
    </p:spTree>
    <p:extLst>
      <p:ext uri="{BB962C8B-B14F-4D97-AF65-F5344CB8AC3E}">
        <p14:creationId xmlns:p14="http://schemas.microsoft.com/office/powerpoint/2010/main" val="3879379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  <p:grpSp>
        <p:nvGrpSpPr>
          <p:cNvPr id="2" name="Group 213"/>
          <p:cNvGrpSpPr>
            <a:grpSpLocks noChangeAspect="1"/>
          </p:cNvGrpSpPr>
          <p:nvPr/>
        </p:nvGrpSpPr>
        <p:grpSpPr>
          <a:xfrm>
            <a:off x="1524000" y="1065733"/>
            <a:ext cx="1586170" cy="1143000"/>
            <a:chOff x="166343" y="662259"/>
            <a:chExt cx="1819656" cy="1371600"/>
          </a:xfrm>
        </p:grpSpPr>
        <p:sp>
          <p:nvSpPr>
            <p:cNvPr id="281" name="Frame 280"/>
            <p:cNvSpPr>
              <a:spLocks/>
            </p:cNvSpPr>
            <p:nvPr/>
          </p:nvSpPr>
          <p:spPr>
            <a:xfrm>
              <a:off x="166343" y="662259"/>
              <a:ext cx="1819656" cy="1371600"/>
            </a:xfrm>
            <a:prstGeom prst="frame">
              <a:avLst>
                <a:gd name="adj1" fmla="val 7500"/>
              </a:avLst>
            </a:prstGeom>
            <a:solidFill>
              <a:schemeClr val="tx1"/>
            </a:solidFill>
            <a:ln w="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282" name="Picture 281" descr="2007_00490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568" y="683107"/>
              <a:ext cx="1773206" cy="1329905"/>
            </a:xfrm>
            <a:prstGeom prst="rect">
              <a:avLst/>
            </a:prstGeom>
          </p:spPr>
        </p:pic>
      </p:grpSp>
      <p:sp>
        <p:nvSpPr>
          <p:cNvPr id="215" name="Right Arrow 214"/>
          <p:cNvSpPr/>
          <p:nvPr/>
        </p:nvSpPr>
        <p:spPr>
          <a:xfrm rot="5400000">
            <a:off x="4197857" y="2202277"/>
            <a:ext cx="436842" cy="338427"/>
          </a:xfrm>
          <a:prstGeom prst="rightArrow">
            <a:avLst/>
          </a:prstGeom>
          <a:gradFill>
            <a:gsLst>
              <a:gs pos="0">
                <a:srgbClr val="008000"/>
              </a:gs>
              <a:gs pos="100000">
                <a:srgbClr val="92E874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/>
          </a:p>
        </p:txBody>
      </p:sp>
      <p:pic>
        <p:nvPicPr>
          <p:cNvPr id="216" name="Picture 21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142" y="2120258"/>
            <a:ext cx="435058" cy="179600"/>
          </a:xfrm>
          <a:prstGeom prst="rect">
            <a:avLst/>
          </a:prstGeom>
        </p:spPr>
      </p:pic>
      <p:pic>
        <p:nvPicPr>
          <p:cNvPr id="221" name="Picture 22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10764"/>
            <a:ext cx="2303828" cy="226863"/>
          </a:xfrm>
          <a:prstGeom prst="rect">
            <a:avLst/>
          </a:prstGeom>
        </p:spPr>
      </p:pic>
      <p:pic>
        <p:nvPicPr>
          <p:cNvPr id="224" name="Picture 223" descr="fig1_sol 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15" y="2667000"/>
            <a:ext cx="1274905" cy="914400"/>
          </a:xfrm>
          <a:prstGeom prst="rect">
            <a:avLst/>
          </a:prstGeom>
        </p:spPr>
      </p:pic>
      <p:pic>
        <p:nvPicPr>
          <p:cNvPr id="225" name="Picture 224" descr="fig1_sol 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315" y="2667000"/>
            <a:ext cx="1274905" cy="914400"/>
          </a:xfrm>
          <a:prstGeom prst="rect">
            <a:avLst/>
          </a:prstGeom>
        </p:spPr>
      </p:pic>
      <p:pic>
        <p:nvPicPr>
          <p:cNvPr id="226" name="Picture 225" descr="fig1_sol1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515" y="2667000"/>
            <a:ext cx="1274905" cy="914400"/>
          </a:xfrm>
          <a:prstGeom prst="rect">
            <a:avLst/>
          </a:prstGeom>
        </p:spPr>
      </p:pic>
      <p:grpSp>
        <p:nvGrpSpPr>
          <p:cNvPr id="3" name="Group 284"/>
          <p:cNvGrpSpPr>
            <a:grpSpLocks noChangeAspect="1"/>
          </p:cNvGrpSpPr>
          <p:nvPr/>
        </p:nvGrpSpPr>
        <p:grpSpPr>
          <a:xfrm>
            <a:off x="4711887" y="914400"/>
            <a:ext cx="1993713" cy="1463040"/>
            <a:chOff x="4435603" y="1066800"/>
            <a:chExt cx="2742310" cy="2012381"/>
          </a:xfrm>
        </p:grpSpPr>
        <p:pic>
          <p:nvPicPr>
            <p:cNvPr id="234" name="Picture 233" descr="2007_00490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5603" y="1112945"/>
              <a:ext cx="2742310" cy="1966236"/>
            </a:xfrm>
            <a:prstGeom prst="rect">
              <a:avLst/>
            </a:prstGeom>
            <a:scene3d>
              <a:camera prst="orthographicFront">
                <a:rot lat="954000" lon="18034448" rev="17280000"/>
              </a:camera>
              <a:lightRig rig="threePt" dir="t"/>
            </a:scene3d>
          </p:spPr>
        </p:pic>
        <p:cxnSp>
          <p:nvCxnSpPr>
            <p:cNvPr id="235" name="Straight Connector 234"/>
            <p:cNvCxnSpPr>
              <a:stCxn id="248" idx="5"/>
              <a:endCxn id="242" idx="1"/>
            </p:cNvCxnSpPr>
            <p:nvPr/>
          </p:nvCxnSpPr>
          <p:spPr>
            <a:xfrm>
              <a:off x="5789361" y="1577550"/>
              <a:ext cx="741247" cy="79378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>
              <a:stCxn id="250" idx="5"/>
              <a:endCxn id="241" idx="1"/>
            </p:cNvCxnSpPr>
            <p:nvPr/>
          </p:nvCxnSpPr>
          <p:spPr>
            <a:xfrm>
              <a:off x="4994207" y="1824117"/>
              <a:ext cx="741247" cy="79378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>
              <a:stCxn id="249" idx="5"/>
              <a:endCxn id="240" idx="1"/>
            </p:cNvCxnSpPr>
            <p:nvPr/>
          </p:nvCxnSpPr>
          <p:spPr>
            <a:xfrm>
              <a:off x="5391782" y="1700833"/>
              <a:ext cx="741247" cy="79378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>
              <a:stCxn id="251" idx="5"/>
              <a:endCxn id="243" idx="1"/>
            </p:cNvCxnSpPr>
            <p:nvPr/>
          </p:nvCxnSpPr>
          <p:spPr>
            <a:xfrm>
              <a:off x="4596635" y="1947406"/>
              <a:ext cx="741245" cy="79378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flipH="1">
              <a:off x="5441836" y="2411842"/>
              <a:ext cx="1192731" cy="3698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0" name="Oval 239"/>
            <p:cNvSpPr>
              <a:spLocks noChangeAspect="1"/>
            </p:cNvSpPr>
            <p:nvPr/>
          </p:nvSpPr>
          <p:spPr>
            <a:xfrm>
              <a:off x="6109572" y="2472292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41" name="Oval 240"/>
            <p:cNvSpPr>
              <a:spLocks noChangeAspect="1"/>
            </p:cNvSpPr>
            <p:nvPr/>
          </p:nvSpPr>
          <p:spPr>
            <a:xfrm>
              <a:off x="5711995" y="2595567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42" name="Oval 241"/>
            <p:cNvSpPr>
              <a:spLocks noChangeAspect="1"/>
            </p:cNvSpPr>
            <p:nvPr/>
          </p:nvSpPr>
          <p:spPr>
            <a:xfrm>
              <a:off x="6507147" y="2349009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43" name="Oval 242"/>
            <p:cNvSpPr>
              <a:spLocks noChangeAspect="1"/>
            </p:cNvSpPr>
            <p:nvPr/>
          </p:nvSpPr>
          <p:spPr>
            <a:xfrm>
              <a:off x="5314416" y="2718851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cxnSp>
          <p:nvCxnSpPr>
            <p:cNvPr id="244" name="Straight Connector 243"/>
            <p:cNvCxnSpPr/>
            <p:nvPr/>
          </p:nvCxnSpPr>
          <p:spPr>
            <a:xfrm flipH="1">
              <a:off x="5216458" y="2199636"/>
              <a:ext cx="1192731" cy="3698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flipH="1">
              <a:off x="4994211" y="1974679"/>
              <a:ext cx="1192731" cy="3698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flipH="1">
              <a:off x="4795420" y="1744369"/>
              <a:ext cx="1192731" cy="3698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flipH="1">
              <a:off x="4542728" y="1529353"/>
              <a:ext cx="1192731" cy="3698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8" name="Oval 247"/>
            <p:cNvSpPr>
              <a:spLocks noChangeAspect="1"/>
            </p:cNvSpPr>
            <p:nvPr/>
          </p:nvSpPr>
          <p:spPr>
            <a:xfrm>
              <a:off x="5652615" y="1447358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49" name="Oval 248"/>
            <p:cNvSpPr>
              <a:spLocks noChangeAspect="1"/>
            </p:cNvSpPr>
            <p:nvPr/>
          </p:nvSpPr>
          <p:spPr>
            <a:xfrm>
              <a:off x="5255038" y="1570642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0" name="Oval 249"/>
            <p:cNvSpPr>
              <a:spLocks noChangeAspect="1"/>
            </p:cNvSpPr>
            <p:nvPr/>
          </p:nvSpPr>
          <p:spPr>
            <a:xfrm>
              <a:off x="4857461" y="1693924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1" name="Oval 250"/>
            <p:cNvSpPr>
              <a:spLocks noChangeAspect="1"/>
            </p:cNvSpPr>
            <p:nvPr/>
          </p:nvSpPr>
          <p:spPr>
            <a:xfrm>
              <a:off x="4459886" y="1817207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2" name="Oval 251"/>
            <p:cNvSpPr>
              <a:spLocks noChangeAspect="1"/>
            </p:cNvSpPr>
            <p:nvPr/>
          </p:nvSpPr>
          <p:spPr>
            <a:xfrm>
              <a:off x="5866250" y="1672772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3" name="Oval 252"/>
            <p:cNvSpPr>
              <a:spLocks noChangeAspect="1"/>
            </p:cNvSpPr>
            <p:nvPr/>
          </p:nvSpPr>
          <p:spPr>
            <a:xfrm>
              <a:off x="6079881" y="1898184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4" name="Oval 253"/>
            <p:cNvSpPr>
              <a:spLocks noChangeAspect="1"/>
            </p:cNvSpPr>
            <p:nvPr/>
          </p:nvSpPr>
          <p:spPr>
            <a:xfrm>
              <a:off x="5468671" y="1796054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5" name="Oval 254"/>
            <p:cNvSpPr>
              <a:spLocks noChangeAspect="1"/>
            </p:cNvSpPr>
            <p:nvPr/>
          </p:nvSpPr>
          <p:spPr>
            <a:xfrm>
              <a:off x="5682305" y="2021468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6" name="Oval 255"/>
            <p:cNvSpPr>
              <a:spLocks noChangeAspect="1"/>
            </p:cNvSpPr>
            <p:nvPr/>
          </p:nvSpPr>
          <p:spPr>
            <a:xfrm>
              <a:off x="5071095" y="1919338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7" name="Oval 256"/>
            <p:cNvSpPr>
              <a:spLocks noChangeAspect="1"/>
            </p:cNvSpPr>
            <p:nvPr/>
          </p:nvSpPr>
          <p:spPr>
            <a:xfrm>
              <a:off x="5284728" y="2144745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8" name="Oval 257"/>
            <p:cNvSpPr>
              <a:spLocks noChangeAspect="1"/>
            </p:cNvSpPr>
            <p:nvPr/>
          </p:nvSpPr>
          <p:spPr>
            <a:xfrm>
              <a:off x="4673518" y="2042620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9" name="Oval 258"/>
            <p:cNvSpPr>
              <a:spLocks noChangeAspect="1"/>
            </p:cNvSpPr>
            <p:nvPr/>
          </p:nvSpPr>
          <p:spPr>
            <a:xfrm>
              <a:off x="4887151" y="2268030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60" name="Oval 259"/>
            <p:cNvSpPr>
              <a:spLocks noChangeAspect="1"/>
            </p:cNvSpPr>
            <p:nvPr/>
          </p:nvSpPr>
          <p:spPr>
            <a:xfrm>
              <a:off x="6293515" y="2123597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61" name="Oval 260"/>
            <p:cNvSpPr>
              <a:spLocks noChangeAspect="1"/>
            </p:cNvSpPr>
            <p:nvPr/>
          </p:nvSpPr>
          <p:spPr>
            <a:xfrm>
              <a:off x="5895937" y="2246877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62" name="Oval 261"/>
            <p:cNvSpPr>
              <a:spLocks noChangeAspect="1"/>
            </p:cNvSpPr>
            <p:nvPr/>
          </p:nvSpPr>
          <p:spPr>
            <a:xfrm>
              <a:off x="5498359" y="2370162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63" name="Oval 262"/>
            <p:cNvSpPr>
              <a:spLocks noChangeAspect="1"/>
            </p:cNvSpPr>
            <p:nvPr/>
          </p:nvSpPr>
          <p:spPr>
            <a:xfrm>
              <a:off x="5100783" y="2493446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cxnSp>
          <p:nvCxnSpPr>
            <p:cNvPr id="264" name="Straight Connector 263"/>
            <p:cNvCxnSpPr>
              <a:stCxn id="274" idx="4"/>
              <a:endCxn id="241" idx="0"/>
            </p:cNvCxnSpPr>
            <p:nvPr/>
          </p:nvCxnSpPr>
          <p:spPr>
            <a:xfrm flipH="1">
              <a:off x="5792101" y="1629598"/>
              <a:ext cx="477679" cy="96596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>
              <a:stCxn id="274" idx="4"/>
              <a:endCxn id="242" idx="0"/>
            </p:cNvCxnSpPr>
            <p:nvPr/>
          </p:nvCxnSpPr>
          <p:spPr>
            <a:xfrm>
              <a:off x="6269780" y="1629598"/>
              <a:ext cx="317473" cy="719411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>
              <a:stCxn id="257" idx="7"/>
              <a:endCxn id="274" idx="4"/>
            </p:cNvCxnSpPr>
            <p:nvPr/>
          </p:nvCxnSpPr>
          <p:spPr>
            <a:xfrm flipV="1">
              <a:off x="5421477" y="1629598"/>
              <a:ext cx="848303" cy="53748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>
              <a:stCxn id="274" idx="4"/>
              <a:endCxn id="260" idx="0"/>
            </p:cNvCxnSpPr>
            <p:nvPr/>
          </p:nvCxnSpPr>
          <p:spPr>
            <a:xfrm>
              <a:off x="6269780" y="1629598"/>
              <a:ext cx="103841" cy="49399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>
              <a:stCxn id="254" idx="0"/>
              <a:endCxn id="272" idx="4"/>
            </p:cNvCxnSpPr>
            <p:nvPr/>
          </p:nvCxnSpPr>
          <p:spPr>
            <a:xfrm flipH="1" flipV="1">
              <a:off x="5394522" y="1219340"/>
              <a:ext cx="154255" cy="57671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>
              <a:stCxn id="250" idx="7"/>
              <a:endCxn id="272" idx="4"/>
            </p:cNvCxnSpPr>
            <p:nvPr/>
          </p:nvCxnSpPr>
          <p:spPr>
            <a:xfrm flipV="1">
              <a:off x="4994210" y="1219340"/>
              <a:ext cx="400312" cy="496923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>
              <a:stCxn id="259" idx="0"/>
              <a:endCxn id="272" idx="4"/>
            </p:cNvCxnSpPr>
            <p:nvPr/>
          </p:nvCxnSpPr>
          <p:spPr>
            <a:xfrm flipV="1">
              <a:off x="4967257" y="1219340"/>
              <a:ext cx="427265" cy="104869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>
              <a:stCxn id="248" idx="1"/>
              <a:endCxn id="272" idx="4"/>
            </p:cNvCxnSpPr>
            <p:nvPr/>
          </p:nvCxnSpPr>
          <p:spPr>
            <a:xfrm flipH="1" flipV="1">
              <a:off x="5394522" y="1219340"/>
              <a:ext cx="281555" cy="25035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2" name="Oval 271"/>
            <p:cNvSpPr>
              <a:spLocks noChangeAspect="1"/>
            </p:cNvSpPr>
            <p:nvPr/>
          </p:nvSpPr>
          <p:spPr>
            <a:xfrm>
              <a:off x="5314416" y="1066800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cxnSp>
          <p:nvCxnSpPr>
            <p:cNvPr id="273" name="Straight Connector 272"/>
            <p:cNvCxnSpPr/>
            <p:nvPr/>
          </p:nvCxnSpPr>
          <p:spPr>
            <a:xfrm flipH="1" flipV="1">
              <a:off x="5466848" y="1150830"/>
              <a:ext cx="768105" cy="38143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4" name="Oval 273"/>
            <p:cNvSpPr>
              <a:spLocks noChangeAspect="1"/>
            </p:cNvSpPr>
            <p:nvPr/>
          </p:nvSpPr>
          <p:spPr>
            <a:xfrm>
              <a:off x="6189674" y="1477058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</p:grpSp>
      <p:sp>
        <p:nvSpPr>
          <p:cNvPr id="275" name="Right Arrow 274"/>
          <p:cNvSpPr/>
          <p:nvPr/>
        </p:nvSpPr>
        <p:spPr>
          <a:xfrm>
            <a:off x="3757092" y="1603950"/>
            <a:ext cx="456947" cy="323536"/>
          </a:xfrm>
          <a:prstGeom prst="rightArrow">
            <a:avLst/>
          </a:prstGeom>
          <a:gradFill>
            <a:gsLst>
              <a:gs pos="0">
                <a:srgbClr val="008000"/>
              </a:gs>
              <a:gs pos="100000">
                <a:srgbClr val="92E874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/>
          </a:p>
        </p:txBody>
      </p:sp>
      <p:sp>
        <p:nvSpPr>
          <p:cNvPr id="77" name="Title 7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Large-Margin Re-ranking</a:t>
            </a:r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6248400" y="2597150"/>
            <a:ext cx="1403350" cy="1047750"/>
            <a:chOff x="6248400" y="2597150"/>
            <a:chExt cx="1403350" cy="1047750"/>
          </a:xfrm>
        </p:grpSpPr>
        <p:sp>
          <p:nvSpPr>
            <p:cNvPr id="78" name="Frame 77"/>
            <p:cNvSpPr>
              <a:spLocks/>
            </p:cNvSpPr>
            <p:nvPr/>
          </p:nvSpPr>
          <p:spPr>
            <a:xfrm>
              <a:off x="6248400" y="2597150"/>
              <a:ext cx="1403350" cy="1047750"/>
            </a:xfrm>
            <a:prstGeom prst="frame">
              <a:avLst>
                <a:gd name="adj1" fmla="val 16760"/>
              </a:avLst>
            </a:prstGeom>
            <a:solidFill>
              <a:srgbClr val="FF0000"/>
            </a:solidFill>
            <a:ln w="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227" name="Picture 226" descr="fig1_sol15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8715" y="2667000"/>
              <a:ext cx="1274905" cy="914400"/>
            </a:xfrm>
            <a:prstGeom prst="rect">
              <a:avLst/>
            </a:prstGeom>
          </p:spPr>
        </p:pic>
      </p:grpSp>
      <p:pic>
        <p:nvPicPr>
          <p:cNvPr id="85" name="Picture 84" descr="latex-image-1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3400" y="5499100"/>
            <a:ext cx="1778000" cy="444500"/>
          </a:xfrm>
          <a:prstGeom prst="rect">
            <a:avLst/>
          </a:prstGeom>
        </p:spPr>
      </p:pic>
      <p:grpSp>
        <p:nvGrpSpPr>
          <p:cNvPr id="86" name="Group 61"/>
          <p:cNvGrpSpPr>
            <a:grpSpLocks noChangeAspect="1"/>
          </p:cNvGrpSpPr>
          <p:nvPr/>
        </p:nvGrpSpPr>
        <p:grpSpPr>
          <a:xfrm>
            <a:off x="2946400" y="5514340"/>
            <a:ext cx="489896" cy="365760"/>
            <a:chOff x="6248400" y="2597150"/>
            <a:chExt cx="1403350" cy="1047750"/>
          </a:xfrm>
        </p:grpSpPr>
        <p:sp>
          <p:nvSpPr>
            <p:cNvPr id="87" name="Frame 86"/>
            <p:cNvSpPr>
              <a:spLocks/>
            </p:cNvSpPr>
            <p:nvPr/>
          </p:nvSpPr>
          <p:spPr>
            <a:xfrm>
              <a:off x="6248400" y="2597150"/>
              <a:ext cx="1403350" cy="1047750"/>
            </a:xfrm>
            <a:prstGeom prst="frame">
              <a:avLst>
                <a:gd name="adj1" fmla="val 16760"/>
              </a:avLst>
            </a:prstGeom>
            <a:solidFill>
              <a:srgbClr val="FF0000"/>
            </a:solidFill>
            <a:ln w="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88" name="Picture 87" descr="fig1_sol15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8715" y="2667000"/>
              <a:ext cx="1274905" cy="914400"/>
            </a:xfrm>
            <a:prstGeom prst="rect">
              <a:avLst/>
            </a:prstGeom>
          </p:spPr>
        </p:pic>
      </p:grpSp>
      <p:sp>
        <p:nvSpPr>
          <p:cNvPr id="65" name="TextBox 64"/>
          <p:cNvSpPr txBox="1"/>
          <p:nvPr/>
        </p:nvSpPr>
        <p:spPr>
          <a:xfrm>
            <a:off x="2651422" y="6553200"/>
            <a:ext cx="393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 err="1" smtClean="0"/>
              <a:t>Yadollahpour</a:t>
            </a:r>
            <a:r>
              <a:rPr lang="en-US" sz="1400" dirty="0" smtClean="0"/>
              <a:t>, Batra, </a:t>
            </a:r>
            <a:r>
              <a:rPr lang="en-US" sz="1400" dirty="0" err="1" smtClean="0"/>
              <a:t>Shakhnarovich</a:t>
            </a:r>
            <a:r>
              <a:rPr lang="en-US" sz="1400" dirty="0" smtClean="0"/>
              <a:t>, CVPR13]</a:t>
            </a:r>
          </a:p>
        </p:txBody>
      </p:sp>
    </p:spTree>
    <p:extLst>
      <p:ext uri="{BB962C8B-B14F-4D97-AF65-F5344CB8AC3E}">
        <p14:creationId xmlns:p14="http://schemas.microsoft.com/office/powerpoint/2010/main" val="373207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59259E-6 L -0.41007 0.3782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00" y="18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  <p:grpSp>
        <p:nvGrpSpPr>
          <p:cNvPr id="2" name="Group 213"/>
          <p:cNvGrpSpPr>
            <a:grpSpLocks noChangeAspect="1"/>
          </p:cNvGrpSpPr>
          <p:nvPr/>
        </p:nvGrpSpPr>
        <p:grpSpPr>
          <a:xfrm>
            <a:off x="1524000" y="1065733"/>
            <a:ext cx="1586170" cy="1143000"/>
            <a:chOff x="166343" y="662259"/>
            <a:chExt cx="1819656" cy="1371600"/>
          </a:xfrm>
        </p:grpSpPr>
        <p:sp>
          <p:nvSpPr>
            <p:cNvPr id="281" name="Frame 280"/>
            <p:cNvSpPr>
              <a:spLocks/>
            </p:cNvSpPr>
            <p:nvPr/>
          </p:nvSpPr>
          <p:spPr>
            <a:xfrm>
              <a:off x="166343" y="662259"/>
              <a:ext cx="1819656" cy="1371600"/>
            </a:xfrm>
            <a:prstGeom prst="frame">
              <a:avLst>
                <a:gd name="adj1" fmla="val 7500"/>
              </a:avLst>
            </a:prstGeom>
            <a:solidFill>
              <a:schemeClr val="tx1"/>
            </a:solidFill>
            <a:ln w="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282" name="Picture 281" descr="2007_00490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568" y="683107"/>
              <a:ext cx="1773206" cy="1329905"/>
            </a:xfrm>
            <a:prstGeom prst="rect">
              <a:avLst/>
            </a:prstGeom>
          </p:spPr>
        </p:pic>
      </p:grpSp>
      <p:sp>
        <p:nvSpPr>
          <p:cNvPr id="215" name="Right Arrow 214"/>
          <p:cNvSpPr/>
          <p:nvPr/>
        </p:nvSpPr>
        <p:spPr>
          <a:xfrm rot="5400000">
            <a:off x="4197857" y="2202277"/>
            <a:ext cx="436842" cy="338427"/>
          </a:xfrm>
          <a:prstGeom prst="rightArrow">
            <a:avLst/>
          </a:prstGeom>
          <a:gradFill>
            <a:gsLst>
              <a:gs pos="0">
                <a:srgbClr val="008000"/>
              </a:gs>
              <a:gs pos="100000">
                <a:srgbClr val="92E874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/>
          </a:p>
        </p:txBody>
      </p:sp>
      <p:pic>
        <p:nvPicPr>
          <p:cNvPr id="216" name="Picture 21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142" y="2120258"/>
            <a:ext cx="435058" cy="179600"/>
          </a:xfrm>
          <a:prstGeom prst="rect">
            <a:avLst/>
          </a:prstGeom>
        </p:spPr>
      </p:pic>
      <p:pic>
        <p:nvPicPr>
          <p:cNvPr id="221" name="Picture 22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10764"/>
            <a:ext cx="2303828" cy="226863"/>
          </a:xfrm>
          <a:prstGeom prst="rect">
            <a:avLst/>
          </a:prstGeom>
        </p:spPr>
      </p:pic>
      <p:pic>
        <p:nvPicPr>
          <p:cNvPr id="224" name="Picture 223" descr="fig1_sol 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15" y="2667000"/>
            <a:ext cx="1274905" cy="914400"/>
          </a:xfrm>
          <a:prstGeom prst="rect">
            <a:avLst/>
          </a:prstGeom>
        </p:spPr>
      </p:pic>
      <p:pic>
        <p:nvPicPr>
          <p:cNvPr id="225" name="Picture 224" descr="fig1_sol 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315" y="2667000"/>
            <a:ext cx="1274905" cy="914400"/>
          </a:xfrm>
          <a:prstGeom prst="rect">
            <a:avLst/>
          </a:prstGeom>
        </p:spPr>
      </p:pic>
      <p:pic>
        <p:nvPicPr>
          <p:cNvPr id="226" name="Picture 225" descr="fig1_sol1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515" y="2667000"/>
            <a:ext cx="1274905" cy="914400"/>
          </a:xfrm>
          <a:prstGeom prst="rect">
            <a:avLst/>
          </a:prstGeom>
        </p:spPr>
      </p:pic>
      <p:grpSp>
        <p:nvGrpSpPr>
          <p:cNvPr id="3" name="Group 284"/>
          <p:cNvGrpSpPr>
            <a:grpSpLocks noChangeAspect="1"/>
          </p:cNvGrpSpPr>
          <p:nvPr/>
        </p:nvGrpSpPr>
        <p:grpSpPr>
          <a:xfrm>
            <a:off x="4711887" y="914400"/>
            <a:ext cx="1993713" cy="1463040"/>
            <a:chOff x="4435603" y="1066800"/>
            <a:chExt cx="2742310" cy="2012381"/>
          </a:xfrm>
        </p:grpSpPr>
        <p:pic>
          <p:nvPicPr>
            <p:cNvPr id="234" name="Picture 233" descr="2007_00490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5603" y="1112945"/>
              <a:ext cx="2742310" cy="1966236"/>
            </a:xfrm>
            <a:prstGeom prst="rect">
              <a:avLst/>
            </a:prstGeom>
            <a:scene3d>
              <a:camera prst="orthographicFront">
                <a:rot lat="954000" lon="18034448" rev="17280000"/>
              </a:camera>
              <a:lightRig rig="threePt" dir="t"/>
            </a:scene3d>
          </p:spPr>
        </p:pic>
        <p:cxnSp>
          <p:nvCxnSpPr>
            <p:cNvPr id="235" name="Straight Connector 234"/>
            <p:cNvCxnSpPr>
              <a:stCxn id="248" idx="5"/>
              <a:endCxn id="242" idx="1"/>
            </p:cNvCxnSpPr>
            <p:nvPr/>
          </p:nvCxnSpPr>
          <p:spPr>
            <a:xfrm>
              <a:off x="5789361" y="1577550"/>
              <a:ext cx="741247" cy="79378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>
              <a:stCxn id="250" idx="5"/>
              <a:endCxn id="241" idx="1"/>
            </p:cNvCxnSpPr>
            <p:nvPr/>
          </p:nvCxnSpPr>
          <p:spPr>
            <a:xfrm>
              <a:off x="4994207" y="1824117"/>
              <a:ext cx="741247" cy="79378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>
              <a:stCxn id="249" idx="5"/>
              <a:endCxn id="240" idx="1"/>
            </p:cNvCxnSpPr>
            <p:nvPr/>
          </p:nvCxnSpPr>
          <p:spPr>
            <a:xfrm>
              <a:off x="5391782" y="1700833"/>
              <a:ext cx="741247" cy="79378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>
              <a:stCxn id="251" idx="5"/>
              <a:endCxn id="243" idx="1"/>
            </p:cNvCxnSpPr>
            <p:nvPr/>
          </p:nvCxnSpPr>
          <p:spPr>
            <a:xfrm>
              <a:off x="4596635" y="1947406"/>
              <a:ext cx="741245" cy="79378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flipH="1">
              <a:off x="5441836" y="2411842"/>
              <a:ext cx="1192731" cy="3698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0" name="Oval 239"/>
            <p:cNvSpPr>
              <a:spLocks noChangeAspect="1"/>
            </p:cNvSpPr>
            <p:nvPr/>
          </p:nvSpPr>
          <p:spPr>
            <a:xfrm>
              <a:off x="6109572" y="2472292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41" name="Oval 240"/>
            <p:cNvSpPr>
              <a:spLocks noChangeAspect="1"/>
            </p:cNvSpPr>
            <p:nvPr/>
          </p:nvSpPr>
          <p:spPr>
            <a:xfrm>
              <a:off x="5711995" y="2595567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42" name="Oval 241"/>
            <p:cNvSpPr>
              <a:spLocks noChangeAspect="1"/>
            </p:cNvSpPr>
            <p:nvPr/>
          </p:nvSpPr>
          <p:spPr>
            <a:xfrm>
              <a:off x="6507147" y="2349009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43" name="Oval 242"/>
            <p:cNvSpPr>
              <a:spLocks noChangeAspect="1"/>
            </p:cNvSpPr>
            <p:nvPr/>
          </p:nvSpPr>
          <p:spPr>
            <a:xfrm>
              <a:off x="5314416" y="2718851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cxnSp>
          <p:nvCxnSpPr>
            <p:cNvPr id="244" name="Straight Connector 243"/>
            <p:cNvCxnSpPr/>
            <p:nvPr/>
          </p:nvCxnSpPr>
          <p:spPr>
            <a:xfrm flipH="1">
              <a:off x="5216458" y="2199636"/>
              <a:ext cx="1192731" cy="3698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flipH="1">
              <a:off x="4994211" y="1974679"/>
              <a:ext cx="1192731" cy="3698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flipH="1">
              <a:off x="4795420" y="1744369"/>
              <a:ext cx="1192731" cy="3698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flipH="1">
              <a:off x="4542728" y="1529353"/>
              <a:ext cx="1192731" cy="3698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8" name="Oval 247"/>
            <p:cNvSpPr>
              <a:spLocks noChangeAspect="1"/>
            </p:cNvSpPr>
            <p:nvPr/>
          </p:nvSpPr>
          <p:spPr>
            <a:xfrm>
              <a:off x="5652615" y="1447358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49" name="Oval 248"/>
            <p:cNvSpPr>
              <a:spLocks noChangeAspect="1"/>
            </p:cNvSpPr>
            <p:nvPr/>
          </p:nvSpPr>
          <p:spPr>
            <a:xfrm>
              <a:off x="5255038" y="1570642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0" name="Oval 249"/>
            <p:cNvSpPr>
              <a:spLocks noChangeAspect="1"/>
            </p:cNvSpPr>
            <p:nvPr/>
          </p:nvSpPr>
          <p:spPr>
            <a:xfrm>
              <a:off x="4857461" y="1693924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1" name="Oval 250"/>
            <p:cNvSpPr>
              <a:spLocks noChangeAspect="1"/>
            </p:cNvSpPr>
            <p:nvPr/>
          </p:nvSpPr>
          <p:spPr>
            <a:xfrm>
              <a:off x="4459886" y="1817207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2" name="Oval 251"/>
            <p:cNvSpPr>
              <a:spLocks noChangeAspect="1"/>
            </p:cNvSpPr>
            <p:nvPr/>
          </p:nvSpPr>
          <p:spPr>
            <a:xfrm>
              <a:off x="5866250" y="1672772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3" name="Oval 252"/>
            <p:cNvSpPr>
              <a:spLocks noChangeAspect="1"/>
            </p:cNvSpPr>
            <p:nvPr/>
          </p:nvSpPr>
          <p:spPr>
            <a:xfrm>
              <a:off x="6079881" y="1898184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4" name="Oval 253"/>
            <p:cNvSpPr>
              <a:spLocks noChangeAspect="1"/>
            </p:cNvSpPr>
            <p:nvPr/>
          </p:nvSpPr>
          <p:spPr>
            <a:xfrm>
              <a:off x="5468671" y="1796054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5" name="Oval 254"/>
            <p:cNvSpPr>
              <a:spLocks noChangeAspect="1"/>
            </p:cNvSpPr>
            <p:nvPr/>
          </p:nvSpPr>
          <p:spPr>
            <a:xfrm>
              <a:off x="5682305" y="2021468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6" name="Oval 255"/>
            <p:cNvSpPr>
              <a:spLocks noChangeAspect="1"/>
            </p:cNvSpPr>
            <p:nvPr/>
          </p:nvSpPr>
          <p:spPr>
            <a:xfrm>
              <a:off x="5071095" y="1919338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7" name="Oval 256"/>
            <p:cNvSpPr>
              <a:spLocks noChangeAspect="1"/>
            </p:cNvSpPr>
            <p:nvPr/>
          </p:nvSpPr>
          <p:spPr>
            <a:xfrm>
              <a:off x="5284728" y="2144745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8" name="Oval 257"/>
            <p:cNvSpPr>
              <a:spLocks noChangeAspect="1"/>
            </p:cNvSpPr>
            <p:nvPr/>
          </p:nvSpPr>
          <p:spPr>
            <a:xfrm>
              <a:off x="4673518" y="2042620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9" name="Oval 258"/>
            <p:cNvSpPr>
              <a:spLocks noChangeAspect="1"/>
            </p:cNvSpPr>
            <p:nvPr/>
          </p:nvSpPr>
          <p:spPr>
            <a:xfrm>
              <a:off x="4887151" y="2268030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60" name="Oval 259"/>
            <p:cNvSpPr>
              <a:spLocks noChangeAspect="1"/>
            </p:cNvSpPr>
            <p:nvPr/>
          </p:nvSpPr>
          <p:spPr>
            <a:xfrm>
              <a:off x="6293515" y="2123597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61" name="Oval 260"/>
            <p:cNvSpPr>
              <a:spLocks noChangeAspect="1"/>
            </p:cNvSpPr>
            <p:nvPr/>
          </p:nvSpPr>
          <p:spPr>
            <a:xfrm>
              <a:off x="5895937" y="2246877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62" name="Oval 261"/>
            <p:cNvSpPr>
              <a:spLocks noChangeAspect="1"/>
            </p:cNvSpPr>
            <p:nvPr/>
          </p:nvSpPr>
          <p:spPr>
            <a:xfrm>
              <a:off x="5498359" y="2370162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63" name="Oval 262"/>
            <p:cNvSpPr>
              <a:spLocks noChangeAspect="1"/>
            </p:cNvSpPr>
            <p:nvPr/>
          </p:nvSpPr>
          <p:spPr>
            <a:xfrm>
              <a:off x="5100783" y="2493446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cxnSp>
          <p:nvCxnSpPr>
            <p:cNvPr id="264" name="Straight Connector 263"/>
            <p:cNvCxnSpPr>
              <a:stCxn id="274" idx="4"/>
              <a:endCxn id="241" idx="0"/>
            </p:cNvCxnSpPr>
            <p:nvPr/>
          </p:nvCxnSpPr>
          <p:spPr>
            <a:xfrm flipH="1">
              <a:off x="5792101" y="1629598"/>
              <a:ext cx="477679" cy="96596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>
              <a:stCxn id="274" idx="4"/>
              <a:endCxn id="242" idx="0"/>
            </p:cNvCxnSpPr>
            <p:nvPr/>
          </p:nvCxnSpPr>
          <p:spPr>
            <a:xfrm>
              <a:off x="6269780" y="1629598"/>
              <a:ext cx="317473" cy="719411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>
              <a:stCxn id="257" idx="7"/>
              <a:endCxn id="274" idx="4"/>
            </p:cNvCxnSpPr>
            <p:nvPr/>
          </p:nvCxnSpPr>
          <p:spPr>
            <a:xfrm flipV="1">
              <a:off x="5421477" y="1629598"/>
              <a:ext cx="848303" cy="53748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>
              <a:stCxn id="274" idx="4"/>
              <a:endCxn id="260" idx="0"/>
            </p:cNvCxnSpPr>
            <p:nvPr/>
          </p:nvCxnSpPr>
          <p:spPr>
            <a:xfrm>
              <a:off x="6269780" y="1629598"/>
              <a:ext cx="103841" cy="49399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>
              <a:stCxn id="254" idx="0"/>
              <a:endCxn id="272" idx="4"/>
            </p:cNvCxnSpPr>
            <p:nvPr/>
          </p:nvCxnSpPr>
          <p:spPr>
            <a:xfrm flipH="1" flipV="1">
              <a:off x="5394522" y="1219340"/>
              <a:ext cx="154255" cy="57671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>
              <a:stCxn id="250" idx="7"/>
              <a:endCxn id="272" idx="4"/>
            </p:cNvCxnSpPr>
            <p:nvPr/>
          </p:nvCxnSpPr>
          <p:spPr>
            <a:xfrm flipV="1">
              <a:off x="4994210" y="1219340"/>
              <a:ext cx="400312" cy="496923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>
              <a:stCxn id="259" idx="0"/>
              <a:endCxn id="272" idx="4"/>
            </p:cNvCxnSpPr>
            <p:nvPr/>
          </p:nvCxnSpPr>
          <p:spPr>
            <a:xfrm flipV="1">
              <a:off x="4967257" y="1219340"/>
              <a:ext cx="427265" cy="104869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>
              <a:stCxn id="248" idx="1"/>
              <a:endCxn id="272" idx="4"/>
            </p:cNvCxnSpPr>
            <p:nvPr/>
          </p:nvCxnSpPr>
          <p:spPr>
            <a:xfrm flipH="1" flipV="1">
              <a:off x="5394522" y="1219340"/>
              <a:ext cx="281555" cy="25035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2" name="Oval 271"/>
            <p:cNvSpPr>
              <a:spLocks noChangeAspect="1"/>
            </p:cNvSpPr>
            <p:nvPr/>
          </p:nvSpPr>
          <p:spPr>
            <a:xfrm>
              <a:off x="5314416" y="1066800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cxnSp>
          <p:nvCxnSpPr>
            <p:cNvPr id="273" name="Straight Connector 272"/>
            <p:cNvCxnSpPr/>
            <p:nvPr/>
          </p:nvCxnSpPr>
          <p:spPr>
            <a:xfrm flipH="1" flipV="1">
              <a:off x="5466848" y="1150830"/>
              <a:ext cx="768105" cy="38143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4" name="Oval 273"/>
            <p:cNvSpPr>
              <a:spLocks noChangeAspect="1"/>
            </p:cNvSpPr>
            <p:nvPr/>
          </p:nvSpPr>
          <p:spPr>
            <a:xfrm>
              <a:off x="6189674" y="1477058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</p:grpSp>
      <p:sp>
        <p:nvSpPr>
          <p:cNvPr id="275" name="Right Arrow 274"/>
          <p:cNvSpPr/>
          <p:nvPr/>
        </p:nvSpPr>
        <p:spPr>
          <a:xfrm>
            <a:off x="3757092" y="1603950"/>
            <a:ext cx="456947" cy="323536"/>
          </a:xfrm>
          <a:prstGeom prst="rightArrow">
            <a:avLst/>
          </a:prstGeom>
          <a:gradFill>
            <a:gsLst>
              <a:gs pos="0">
                <a:srgbClr val="008000"/>
              </a:gs>
              <a:gs pos="100000">
                <a:srgbClr val="92E874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/>
          </a:p>
        </p:txBody>
      </p:sp>
      <p:sp>
        <p:nvSpPr>
          <p:cNvPr id="77" name="Title 7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Large-Margin Re-ranking</a:t>
            </a:r>
            <a:endParaRPr lang="en-US" dirty="0"/>
          </a:p>
        </p:txBody>
      </p:sp>
      <p:grpSp>
        <p:nvGrpSpPr>
          <p:cNvPr id="8" name="Group 213"/>
          <p:cNvGrpSpPr>
            <a:grpSpLocks/>
          </p:cNvGrpSpPr>
          <p:nvPr/>
        </p:nvGrpSpPr>
        <p:grpSpPr>
          <a:xfrm>
            <a:off x="2260600" y="5514340"/>
            <a:ext cx="493776" cy="365760"/>
            <a:chOff x="166343" y="662259"/>
            <a:chExt cx="1819656" cy="1371600"/>
          </a:xfrm>
        </p:grpSpPr>
        <p:sp>
          <p:nvSpPr>
            <p:cNvPr id="70" name="Frame 69"/>
            <p:cNvSpPr>
              <a:spLocks/>
            </p:cNvSpPr>
            <p:nvPr/>
          </p:nvSpPr>
          <p:spPr>
            <a:xfrm>
              <a:off x="166343" y="662259"/>
              <a:ext cx="1819656" cy="1371600"/>
            </a:xfrm>
            <a:prstGeom prst="frame">
              <a:avLst>
                <a:gd name="adj1" fmla="val 7500"/>
              </a:avLst>
            </a:prstGeom>
            <a:solidFill>
              <a:schemeClr val="tx1"/>
            </a:solidFill>
            <a:ln w="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71" name="Picture 70" descr="2007_00490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568" y="683107"/>
              <a:ext cx="1773206" cy="1329905"/>
            </a:xfrm>
            <a:prstGeom prst="rect">
              <a:avLst/>
            </a:prstGeom>
          </p:spPr>
        </p:pic>
      </p:grpSp>
      <p:pic>
        <p:nvPicPr>
          <p:cNvPr id="67" name="Picture 66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3400" y="5499100"/>
            <a:ext cx="1778000" cy="444500"/>
          </a:xfrm>
          <a:prstGeom prst="rect">
            <a:avLst/>
          </a:prstGeom>
        </p:spPr>
      </p:pic>
      <p:grpSp>
        <p:nvGrpSpPr>
          <p:cNvPr id="7" name="Group 61"/>
          <p:cNvGrpSpPr>
            <a:grpSpLocks noChangeAspect="1"/>
          </p:cNvGrpSpPr>
          <p:nvPr/>
        </p:nvGrpSpPr>
        <p:grpSpPr>
          <a:xfrm>
            <a:off x="2946400" y="5514340"/>
            <a:ext cx="489896" cy="365760"/>
            <a:chOff x="6248400" y="2597150"/>
            <a:chExt cx="1403350" cy="1047750"/>
          </a:xfrm>
        </p:grpSpPr>
        <p:sp>
          <p:nvSpPr>
            <p:cNvPr id="63" name="Frame 62"/>
            <p:cNvSpPr>
              <a:spLocks/>
            </p:cNvSpPr>
            <p:nvPr/>
          </p:nvSpPr>
          <p:spPr>
            <a:xfrm>
              <a:off x="6248400" y="2597150"/>
              <a:ext cx="1403350" cy="1047750"/>
            </a:xfrm>
            <a:prstGeom prst="frame">
              <a:avLst>
                <a:gd name="adj1" fmla="val 16760"/>
              </a:avLst>
            </a:prstGeom>
            <a:solidFill>
              <a:srgbClr val="FF0000"/>
            </a:solidFill>
            <a:ln w="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64" name="Picture 63" descr="fig1_sol15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8715" y="2667000"/>
              <a:ext cx="1274905" cy="914400"/>
            </a:xfrm>
            <a:prstGeom prst="rect">
              <a:avLst/>
            </a:prstGeom>
          </p:spPr>
        </p:pic>
      </p:grpSp>
      <p:pic>
        <p:nvPicPr>
          <p:cNvPr id="69" name="Picture 68" descr="latex-image-1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7300" y="5562600"/>
            <a:ext cx="495300" cy="317500"/>
          </a:xfrm>
          <a:prstGeom prst="rect">
            <a:avLst/>
          </a:prstGeom>
        </p:spPr>
      </p:pic>
      <p:pic>
        <p:nvPicPr>
          <p:cNvPr id="72" name="Picture 71" descr="latex-image-1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3800" y="5486400"/>
            <a:ext cx="2641601" cy="444500"/>
          </a:xfrm>
          <a:prstGeom prst="rect">
            <a:avLst/>
          </a:prstGeom>
        </p:spPr>
      </p:pic>
      <p:grpSp>
        <p:nvGrpSpPr>
          <p:cNvPr id="73" name="Group 213"/>
          <p:cNvGrpSpPr>
            <a:grpSpLocks/>
          </p:cNvGrpSpPr>
          <p:nvPr/>
        </p:nvGrpSpPr>
        <p:grpSpPr>
          <a:xfrm>
            <a:off x="5029200" y="5500858"/>
            <a:ext cx="493776" cy="365760"/>
            <a:chOff x="166343" y="662259"/>
            <a:chExt cx="1819656" cy="1371600"/>
          </a:xfrm>
        </p:grpSpPr>
        <p:sp>
          <p:nvSpPr>
            <p:cNvPr id="74" name="Frame 73"/>
            <p:cNvSpPr>
              <a:spLocks/>
            </p:cNvSpPr>
            <p:nvPr/>
          </p:nvSpPr>
          <p:spPr>
            <a:xfrm>
              <a:off x="166343" y="662259"/>
              <a:ext cx="1819656" cy="1371600"/>
            </a:xfrm>
            <a:prstGeom prst="frame">
              <a:avLst>
                <a:gd name="adj1" fmla="val 75000"/>
              </a:avLst>
            </a:prstGeom>
            <a:solidFill>
              <a:schemeClr val="tx1"/>
            </a:solidFill>
            <a:ln w="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75" name="Picture 74" descr="2007_00490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568" y="683107"/>
              <a:ext cx="1773206" cy="1329905"/>
            </a:xfrm>
            <a:prstGeom prst="rect">
              <a:avLst/>
            </a:prstGeom>
          </p:spPr>
        </p:pic>
      </p:grpSp>
      <p:pic>
        <p:nvPicPr>
          <p:cNvPr id="76" name="Picture 75" descr="fig1_sol 1.pn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5508171"/>
            <a:ext cx="493776" cy="365760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2651422" y="6553200"/>
            <a:ext cx="393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 err="1" smtClean="0"/>
              <a:t>Yadollahpour</a:t>
            </a:r>
            <a:r>
              <a:rPr lang="en-US" sz="1400" dirty="0" smtClean="0"/>
              <a:t>, Batra, </a:t>
            </a:r>
            <a:r>
              <a:rPr lang="en-US" sz="1400" dirty="0" err="1" smtClean="0"/>
              <a:t>Shakhnarovich</a:t>
            </a:r>
            <a:r>
              <a:rPr lang="en-US" sz="1400" dirty="0" smtClean="0"/>
              <a:t>, CVPR13]</a:t>
            </a:r>
          </a:p>
        </p:txBody>
      </p:sp>
    </p:spTree>
    <p:extLst>
      <p:ext uri="{BB962C8B-B14F-4D97-AF65-F5344CB8AC3E}">
        <p14:creationId xmlns:p14="http://schemas.microsoft.com/office/powerpoint/2010/main" val="1737005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79642E-6 -4.7478E-6 L 0.42523 0.37761 " pathEditMode="relative" ptsTypes="AA">
                                      <p:cBhvr>
                                        <p:cTn id="16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22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  <p:grpSp>
        <p:nvGrpSpPr>
          <p:cNvPr id="2" name="Group 213"/>
          <p:cNvGrpSpPr>
            <a:grpSpLocks noChangeAspect="1"/>
          </p:cNvGrpSpPr>
          <p:nvPr/>
        </p:nvGrpSpPr>
        <p:grpSpPr>
          <a:xfrm>
            <a:off x="1524000" y="1065733"/>
            <a:ext cx="1586170" cy="1143000"/>
            <a:chOff x="166343" y="662259"/>
            <a:chExt cx="1819656" cy="1371600"/>
          </a:xfrm>
        </p:grpSpPr>
        <p:sp>
          <p:nvSpPr>
            <p:cNvPr id="281" name="Frame 280"/>
            <p:cNvSpPr>
              <a:spLocks/>
            </p:cNvSpPr>
            <p:nvPr/>
          </p:nvSpPr>
          <p:spPr>
            <a:xfrm>
              <a:off x="166343" y="662259"/>
              <a:ext cx="1819656" cy="1371600"/>
            </a:xfrm>
            <a:prstGeom prst="frame">
              <a:avLst>
                <a:gd name="adj1" fmla="val 7500"/>
              </a:avLst>
            </a:prstGeom>
            <a:solidFill>
              <a:schemeClr val="tx1"/>
            </a:solidFill>
            <a:ln w="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282" name="Picture 281" descr="2007_00490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568" y="683107"/>
              <a:ext cx="1773206" cy="1329905"/>
            </a:xfrm>
            <a:prstGeom prst="rect">
              <a:avLst/>
            </a:prstGeom>
          </p:spPr>
        </p:pic>
      </p:grpSp>
      <p:sp>
        <p:nvSpPr>
          <p:cNvPr id="215" name="Right Arrow 214"/>
          <p:cNvSpPr/>
          <p:nvPr/>
        </p:nvSpPr>
        <p:spPr>
          <a:xfrm rot="5400000">
            <a:off x="4197857" y="2202277"/>
            <a:ext cx="436842" cy="338427"/>
          </a:xfrm>
          <a:prstGeom prst="rightArrow">
            <a:avLst/>
          </a:prstGeom>
          <a:gradFill>
            <a:gsLst>
              <a:gs pos="0">
                <a:srgbClr val="008000"/>
              </a:gs>
              <a:gs pos="100000">
                <a:srgbClr val="92E874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/>
          </a:p>
        </p:txBody>
      </p:sp>
      <p:pic>
        <p:nvPicPr>
          <p:cNvPr id="216" name="Picture 21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142" y="2120258"/>
            <a:ext cx="435058" cy="179600"/>
          </a:xfrm>
          <a:prstGeom prst="rect">
            <a:avLst/>
          </a:prstGeom>
        </p:spPr>
      </p:pic>
      <p:pic>
        <p:nvPicPr>
          <p:cNvPr id="221" name="Picture 22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10764"/>
            <a:ext cx="2303828" cy="226863"/>
          </a:xfrm>
          <a:prstGeom prst="rect">
            <a:avLst/>
          </a:prstGeom>
        </p:spPr>
      </p:pic>
      <p:pic>
        <p:nvPicPr>
          <p:cNvPr id="224" name="Picture 223" descr="fig1_sol 1.pn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5508171"/>
            <a:ext cx="493776" cy="365760"/>
          </a:xfrm>
          <a:prstGeom prst="rect">
            <a:avLst/>
          </a:prstGeom>
        </p:spPr>
      </p:pic>
      <p:pic>
        <p:nvPicPr>
          <p:cNvPr id="225" name="Picture 224" descr="fig1_sol 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315" y="2667000"/>
            <a:ext cx="1274905" cy="914400"/>
          </a:xfrm>
          <a:prstGeom prst="rect">
            <a:avLst/>
          </a:prstGeom>
        </p:spPr>
      </p:pic>
      <p:pic>
        <p:nvPicPr>
          <p:cNvPr id="226" name="Picture 225" descr="fig1_sol1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515" y="2667000"/>
            <a:ext cx="1274905" cy="914400"/>
          </a:xfrm>
          <a:prstGeom prst="rect">
            <a:avLst/>
          </a:prstGeom>
        </p:spPr>
      </p:pic>
      <p:grpSp>
        <p:nvGrpSpPr>
          <p:cNvPr id="3" name="Group 284"/>
          <p:cNvGrpSpPr>
            <a:grpSpLocks noChangeAspect="1"/>
          </p:cNvGrpSpPr>
          <p:nvPr/>
        </p:nvGrpSpPr>
        <p:grpSpPr>
          <a:xfrm>
            <a:off x="4711887" y="914400"/>
            <a:ext cx="1993713" cy="1463040"/>
            <a:chOff x="4435603" y="1066800"/>
            <a:chExt cx="2742310" cy="2012381"/>
          </a:xfrm>
        </p:grpSpPr>
        <p:pic>
          <p:nvPicPr>
            <p:cNvPr id="234" name="Picture 233" descr="2007_00490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5603" y="1112945"/>
              <a:ext cx="2742310" cy="1966236"/>
            </a:xfrm>
            <a:prstGeom prst="rect">
              <a:avLst/>
            </a:prstGeom>
            <a:scene3d>
              <a:camera prst="orthographicFront">
                <a:rot lat="954000" lon="18034448" rev="17280000"/>
              </a:camera>
              <a:lightRig rig="threePt" dir="t"/>
            </a:scene3d>
          </p:spPr>
        </p:pic>
        <p:cxnSp>
          <p:nvCxnSpPr>
            <p:cNvPr id="235" name="Straight Connector 234"/>
            <p:cNvCxnSpPr>
              <a:stCxn id="248" idx="5"/>
              <a:endCxn id="242" idx="1"/>
            </p:cNvCxnSpPr>
            <p:nvPr/>
          </p:nvCxnSpPr>
          <p:spPr>
            <a:xfrm>
              <a:off x="5789361" y="1577550"/>
              <a:ext cx="741247" cy="79378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>
              <a:stCxn id="250" idx="5"/>
              <a:endCxn id="241" idx="1"/>
            </p:cNvCxnSpPr>
            <p:nvPr/>
          </p:nvCxnSpPr>
          <p:spPr>
            <a:xfrm>
              <a:off x="4994207" y="1824117"/>
              <a:ext cx="741247" cy="79378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>
              <a:stCxn id="249" idx="5"/>
              <a:endCxn id="240" idx="1"/>
            </p:cNvCxnSpPr>
            <p:nvPr/>
          </p:nvCxnSpPr>
          <p:spPr>
            <a:xfrm>
              <a:off x="5391782" y="1700833"/>
              <a:ext cx="741247" cy="79378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>
              <a:stCxn id="251" idx="5"/>
              <a:endCxn id="243" idx="1"/>
            </p:cNvCxnSpPr>
            <p:nvPr/>
          </p:nvCxnSpPr>
          <p:spPr>
            <a:xfrm>
              <a:off x="4596635" y="1947406"/>
              <a:ext cx="741245" cy="79378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flipH="1">
              <a:off x="5441836" y="2411842"/>
              <a:ext cx="1192731" cy="3698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0" name="Oval 239"/>
            <p:cNvSpPr>
              <a:spLocks noChangeAspect="1"/>
            </p:cNvSpPr>
            <p:nvPr/>
          </p:nvSpPr>
          <p:spPr>
            <a:xfrm>
              <a:off x="6109572" y="2472292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41" name="Oval 240"/>
            <p:cNvSpPr>
              <a:spLocks noChangeAspect="1"/>
            </p:cNvSpPr>
            <p:nvPr/>
          </p:nvSpPr>
          <p:spPr>
            <a:xfrm>
              <a:off x="5711995" y="2595567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42" name="Oval 241"/>
            <p:cNvSpPr>
              <a:spLocks noChangeAspect="1"/>
            </p:cNvSpPr>
            <p:nvPr/>
          </p:nvSpPr>
          <p:spPr>
            <a:xfrm>
              <a:off x="6507147" y="2349009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43" name="Oval 242"/>
            <p:cNvSpPr>
              <a:spLocks noChangeAspect="1"/>
            </p:cNvSpPr>
            <p:nvPr/>
          </p:nvSpPr>
          <p:spPr>
            <a:xfrm>
              <a:off x="5314416" y="2718851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cxnSp>
          <p:nvCxnSpPr>
            <p:cNvPr id="244" name="Straight Connector 243"/>
            <p:cNvCxnSpPr/>
            <p:nvPr/>
          </p:nvCxnSpPr>
          <p:spPr>
            <a:xfrm flipH="1">
              <a:off x="5216458" y="2199636"/>
              <a:ext cx="1192731" cy="3698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flipH="1">
              <a:off x="4994211" y="1974679"/>
              <a:ext cx="1192731" cy="3698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flipH="1">
              <a:off x="4795420" y="1744369"/>
              <a:ext cx="1192731" cy="3698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flipH="1">
              <a:off x="4542728" y="1529353"/>
              <a:ext cx="1192731" cy="3698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8" name="Oval 247"/>
            <p:cNvSpPr>
              <a:spLocks noChangeAspect="1"/>
            </p:cNvSpPr>
            <p:nvPr/>
          </p:nvSpPr>
          <p:spPr>
            <a:xfrm>
              <a:off x="5652615" y="1447358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49" name="Oval 248"/>
            <p:cNvSpPr>
              <a:spLocks noChangeAspect="1"/>
            </p:cNvSpPr>
            <p:nvPr/>
          </p:nvSpPr>
          <p:spPr>
            <a:xfrm>
              <a:off x="5255038" y="1570642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0" name="Oval 249"/>
            <p:cNvSpPr>
              <a:spLocks noChangeAspect="1"/>
            </p:cNvSpPr>
            <p:nvPr/>
          </p:nvSpPr>
          <p:spPr>
            <a:xfrm>
              <a:off x="4857461" y="1693924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1" name="Oval 250"/>
            <p:cNvSpPr>
              <a:spLocks noChangeAspect="1"/>
            </p:cNvSpPr>
            <p:nvPr/>
          </p:nvSpPr>
          <p:spPr>
            <a:xfrm>
              <a:off x="4459886" y="1817207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2" name="Oval 251"/>
            <p:cNvSpPr>
              <a:spLocks noChangeAspect="1"/>
            </p:cNvSpPr>
            <p:nvPr/>
          </p:nvSpPr>
          <p:spPr>
            <a:xfrm>
              <a:off x="5866250" y="1672772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3" name="Oval 252"/>
            <p:cNvSpPr>
              <a:spLocks noChangeAspect="1"/>
            </p:cNvSpPr>
            <p:nvPr/>
          </p:nvSpPr>
          <p:spPr>
            <a:xfrm>
              <a:off x="6079881" y="1898184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4" name="Oval 253"/>
            <p:cNvSpPr>
              <a:spLocks noChangeAspect="1"/>
            </p:cNvSpPr>
            <p:nvPr/>
          </p:nvSpPr>
          <p:spPr>
            <a:xfrm>
              <a:off x="5468671" y="1796054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5" name="Oval 254"/>
            <p:cNvSpPr>
              <a:spLocks noChangeAspect="1"/>
            </p:cNvSpPr>
            <p:nvPr/>
          </p:nvSpPr>
          <p:spPr>
            <a:xfrm>
              <a:off x="5682305" y="2021468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6" name="Oval 255"/>
            <p:cNvSpPr>
              <a:spLocks noChangeAspect="1"/>
            </p:cNvSpPr>
            <p:nvPr/>
          </p:nvSpPr>
          <p:spPr>
            <a:xfrm>
              <a:off x="5071095" y="1919338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7" name="Oval 256"/>
            <p:cNvSpPr>
              <a:spLocks noChangeAspect="1"/>
            </p:cNvSpPr>
            <p:nvPr/>
          </p:nvSpPr>
          <p:spPr>
            <a:xfrm>
              <a:off x="5284728" y="2144745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8" name="Oval 257"/>
            <p:cNvSpPr>
              <a:spLocks noChangeAspect="1"/>
            </p:cNvSpPr>
            <p:nvPr/>
          </p:nvSpPr>
          <p:spPr>
            <a:xfrm>
              <a:off x="4673518" y="2042620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9" name="Oval 258"/>
            <p:cNvSpPr>
              <a:spLocks noChangeAspect="1"/>
            </p:cNvSpPr>
            <p:nvPr/>
          </p:nvSpPr>
          <p:spPr>
            <a:xfrm>
              <a:off x="4887151" y="2268030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60" name="Oval 259"/>
            <p:cNvSpPr>
              <a:spLocks noChangeAspect="1"/>
            </p:cNvSpPr>
            <p:nvPr/>
          </p:nvSpPr>
          <p:spPr>
            <a:xfrm>
              <a:off x="6293515" y="2123597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61" name="Oval 260"/>
            <p:cNvSpPr>
              <a:spLocks noChangeAspect="1"/>
            </p:cNvSpPr>
            <p:nvPr/>
          </p:nvSpPr>
          <p:spPr>
            <a:xfrm>
              <a:off x="5895937" y="2246877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62" name="Oval 261"/>
            <p:cNvSpPr>
              <a:spLocks noChangeAspect="1"/>
            </p:cNvSpPr>
            <p:nvPr/>
          </p:nvSpPr>
          <p:spPr>
            <a:xfrm>
              <a:off x="5498359" y="2370162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63" name="Oval 262"/>
            <p:cNvSpPr>
              <a:spLocks noChangeAspect="1"/>
            </p:cNvSpPr>
            <p:nvPr/>
          </p:nvSpPr>
          <p:spPr>
            <a:xfrm>
              <a:off x="5100783" y="2493446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cxnSp>
          <p:nvCxnSpPr>
            <p:cNvPr id="264" name="Straight Connector 263"/>
            <p:cNvCxnSpPr>
              <a:stCxn id="274" idx="4"/>
              <a:endCxn id="241" idx="0"/>
            </p:cNvCxnSpPr>
            <p:nvPr/>
          </p:nvCxnSpPr>
          <p:spPr>
            <a:xfrm flipH="1">
              <a:off x="5792101" y="1629598"/>
              <a:ext cx="477679" cy="96596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>
              <a:stCxn id="274" idx="4"/>
              <a:endCxn id="242" idx="0"/>
            </p:cNvCxnSpPr>
            <p:nvPr/>
          </p:nvCxnSpPr>
          <p:spPr>
            <a:xfrm>
              <a:off x="6269780" y="1629598"/>
              <a:ext cx="317473" cy="719411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>
              <a:stCxn id="257" idx="7"/>
              <a:endCxn id="274" idx="4"/>
            </p:cNvCxnSpPr>
            <p:nvPr/>
          </p:nvCxnSpPr>
          <p:spPr>
            <a:xfrm flipV="1">
              <a:off x="5421477" y="1629598"/>
              <a:ext cx="848303" cy="53748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>
              <a:stCxn id="274" idx="4"/>
              <a:endCxn id="260" idx="0"/>
            </p:cNvCxnSpPr>
            <p:nvPr/>
          </p:nvCxnSpPr>
          <p:spPr>
            <a:xfrm>
              <a:off x="6269780" y="1629598"/>
              <a:ext cx="103841" cy="49399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>
              <a:stCxn id="254" idx="0"/>
              <a:endCxn id="272" idx="4"/>
            </p:cNvCxnSpPr>
            <p:nvPr/>
          </p:nvCxnSpPr>
          <p:spPr>
            <a:xfrm flipH="1" flipV="1">
              <a:off x="5394522" y="1219340"/>
              <a:ext cx="154255" cy="57671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>
              <a:stCxn id="250" idx="7"/>
              <a:endCxn id="272" idx="4"/>
            </p:cNvCxnSpPr>
            <p:nvPr/>
          </p:nvCxnSpPr>
          <p:spPr>
            <a:xfrm flipV="1">
              <a:off x="4994210" y="1219340"/>
              <a:ext cx="400312" cy="496923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>
              <a:stCxn id="259" idx="0"/>
              <a:endCxn id="272" idx="4"/>
            </p:cNvCxnSpPr>
            <p:nvPr/>
          </p:nvCxnSpPr>
          <p:spPr>
            <a:xfrm flipV="1">
              <a:off x="4967257" y="1219340"/>
              <a:ext cx="427265" cy="104869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>
              <a:stCxn id="248" idx="1"/>
              <a:endCxn id="272" idx="4"/>
            </p:cNvCxnSpPr>
            <p:nvPr/>
          </p:nvCxnSpPr>
          <p:spPr>
            <a:xfrm flipH="1" flipV="1">
              <a:off x="5394522" y="1219340"/>
              <a:ext cx="281555" cy="25035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2" name="Oval 271"/>
            <p:cNvSpPr>
              <a:spLocks noChangeAspect="1"/>
            </p:cNvSpPr>
            <p:nvPr/>
          </p:nvSpPr>
          <p:spPr>
            <a:xfrm>
              <a:off x="5314416" y="1066800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cxnSp>
          <p:nvCxnSpPr>
            <p:cNvPr id="273" name="Straight Connector 272"/>
            <p:cNvCxnSpPr/>
            <p:nvPr/>
          </p:nvCxnSpPr>
          <p:spPr>
            <a:xfrm flipH="1" flipV="1">
              <a:off x="5466848" y="1150830"/>
              <a:ext cx="768105" cy="38143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4" name="Oval 273"/>
            <p:cNvSpPr>
              <a:spLocks noChangeAspect="1"/>
            </p:cNvSpPr>
            <p:nvPr/>
          </p:nvSpPr>
          <p:spPr>
            <a:xfrm>
              <a:off x="6189674" y="1477058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</p:grpSp>
      <p:sp>
        <p:nvSpPr>
          <p:cNvPr id="275" name="Right Arrow 274"/>
          <p:cNvSpPr/>
          <p:nvPr/>
        </p:nvSpPr>
        <p:spPr>
          <a:xfrm>
            <a:off x="3757092" y="1603950"/>
            <a:ext cx="456947" cy="323536"/>
          </a:xfrm>
          <a:prstGeom prst="rightArrow">
            <a:avLst/>
          </a:prstGeom>
          <a:gradFill>
            <a:gsLst>
              <a:gs pos="0">
                <a:srgbClr val="008000"/>
              </a:gs>
              <a:gs pos="100000">
                <a:srgbClr val="92E874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/>
          </a:p>
        </p:txBody>
      </p:sp>
      <p:sp>
        <p:nvSpPr>
          <p:cNvPr id="77" name="Title 7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Large-Margin Re-ranking</a:t>
            </a:r>
            <a:endParaRPr lang="en-US" dirty="0"/>
          </a:p>
        </p:txBody>
      </p:sp>
      <p:grpSp>
        <p:nvGrpSpPr>
          <p:cNvPr id="6" name="Group 213"/>
          <p:cNvGrpSpPr>
            <a:grpSpLocks/>
          </p:cNvGrpSpPr>
          <p:nvPr/>
        </p:nvGrpSpPr>
        <p:grpSpPr>
          <a:xfrm>
            <a:off x="2260600" y="5514340"/>
            <a:ext cx="493776" cy="365760"/>
            <a:chOff x="166343" y="662259"/>
            <a:chExt cx="1819656" cy="1371600"/>
          </a:xfrm>
        </p:grpSpPr>
        <p:sp>
          <p:nvSpPr>
            <p:cNvPr id="70" name="Frame 69"/>
            <p:cNvSpPr>
              <a:spLocks/>
            </p:cNvSpPr>
            <p:nvPr/>
          </p:nvSpPr>
          <p:spPr>
            <a:xfrm>
              <a:off x="166343" y="662259"/>
              <a:ext cx="1819656" cy="1371600"/>
            </a:xfrm>
            <a:prstGeom prst="frame">
              <a:avLst>
                <a:gd name="adj1" fmla="val 7500"/>
              </a:avLst>
            </a:prstGeom>
            <a:solidFill>
              <a:schemeClr val="tx1"/>
            </a:solidFill>
            <a:ln w="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71" name="Picture 70" descr="2007_00490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568" y="683107"/>
              <a:ext cx="1773206" cy="1329905"/>
            </a:xfrm>
            <a:prstGeom prst="rect">
              <a:avLst/>
            </a:prstGeom>
          </p:spPr>
        </p:pic>
      </p:grpSp>
      <p:pic>
        <p:nvPicPr>
          <p:cNvPr id="67" name="Picture 66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3400" y="5499100"/>
            <a:ext cx="1778000" cy="444500"/>
          </a:xfrm>
          <a:prstGeom prst="rect">
            <a:avLst/>
          </a:prstGeom>
        </p:spPr>
      </p:pic>
      <p:grpSp>
        <p:nvGrpSpPr>
          <p:cNvPr id="7" name="Group 61"/>
          <p:cNvGrpSpPr>
            <a:grpSpLocks noChangeAspect="1"/>
          </p:cNvGrpSpPr>
          <p:nvPr/>
        </p:nvGrpSpPr>
        <p:grpSpPr>
          <a:xfrm>
            <a:off x="2946400" y="5514340"/>
            <a:ext cx="489896" cy="365760"/>
            <a:chOff x="6248400" y="2597150"/>
            <a:chExt cx="1403350" cy="1047750"/>
          </a:xfrm>
        </p:grpSpPr>
        <p:sp>
          <p:nvSpPr>
            <p:cNvPr id="63" name="Frame 62"/>
            <p:cNvSpPr>
              <a:spLocks/>
            </p:cNvSpPr>
            <p:nvPr/>
          </p:nvSpPr>
          <p:spPr>
            <a:xfrm>
              <a:off x="6248400" y="2597150"/>
              <a:ext cx="1403350" cy="1047750"/>
            </a:xfrm>
            <a:prstGeom prst="frame">
              <a:avLst>
                <a:gd name="adj1" fmla="val 16760"/>
              </a:avLst>
            </a:prstGeom>
            <a:solidFill>
              <a:srgbClr val="FF0000"/>
            </a:solidFill>
            <a:ln w="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64" name="Picture 63" descr="fig1_sol15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8715" y="2667000"/>
              <a:ext cx="1274905" cy="914400"/>
            </a:xfrm>
            <a:prstGeom prst="rect">
              <a:avLst/>
            </a:prstGeom>
          </p:spPr>
        </p:pic>
      </p:grpSp>
      <p:pic>
        <p:nvPicPr>
          <p:cNvPr id="69" name="Picture 68" descr="latex-image-1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7300" y="5562600"/>
            <a:ext cx="495300" cy="317500"/>
          </a:xfrm>
          <a:prstGeom prst="rect">
            <a:avLst/>
          </a:prstGeom>
        </p:spPr>
      </p:pic>
      <p:pic>
        <p:nvPicPr>
          <p:cNvPr id="72" name="Picture 71" descr="latex-image-1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3800" y="5486400"/>
            <a:ext cx="2641601" cy="444500"/>
          </a:xfrm>
          <a:prstGeom prst="rect">
            <a:avLst/>
          </a:prstGeom>
        </p:spPr>
      </p:pic>
      <p:grpSp>
        <p:nvGrpSpPr>
          <p:cNvPr id="8" name="Group 213"/>
          <p:cNvGrpSpPr>
            <a:grpSpLocks/>
          </p:cNvGrpSpPr>
          <p:nvPr/>
        </p:nvGrpSpPr>
        <p:grpSpPr>
          <a:xfrm>
            <a:off x="5029200" y="5500858"/>
            <a:ext cx="493776" cy="365760"/>
            <a:chOff x="166343" y="662259"/>
            <a:chExt cx="1819656" cy="1371600"/>
          </a:xfrm>
        </p:grpSpPr>
        <p:sp>
          <p:nvSpPr>
            <p:cNvPr id="74" name="Frame 73"/>
            <p:cNvSpPr>
              <a:spLocks/>
            </p:cNvSpPr>
            <p:nvPr/>
          </p:nvSpPr>
          <p:spPr>
            <a:xfrm>
              <a:off x="166343" y="662259"/>
              <a:ext cx="1819656" cy="1371600"/>
            </a:xfrm>
            <a:prstGeom prst="frame">
              <a:avLst>
                <a:gd name="adj1" fmla="val 75000"/>
              </a:avLst>
            </a:prstGeom>
            <a:solidFill>
              <a:schemeClr val="tx1"/>
            </a:solidFill>
            <a:ln w="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75" name="Picture 74" descr="2007_00490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568" y="683107"/>
              <a:ext cx="1773206" cy="1329905"/>
            </a:xfrm>
            <a:prstGeom prst="rect">
              <a:avLst/>
            </a:prstGeom>
          </p:spPr>
        </p:pic>
      </p:grpSp>
      <p:pic>
        <p:nvPicPr>
          <p:cNvPr id="83" name="Picture 82" descr="latex-image-1.pd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43700" y="5359400"/>
            <a:ext cx="1562100" cy="736600"/>
          </a:xfrm>
          <a:prstGeom prst="rect">
            <a:avLst/>
          </a:prstGeom>
        </p:spPr>
      </p:pic>
      <p:pic>
        <p:nvPicPr>
          <p:cNvPr id="84" name="Picture 83" descr="latex-image-1.pd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4800" y="4381500"/>
            <a:ext cx="3124200" cy="723900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2651422" y="6553200"/>
            <a:ext cx="393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 err="1" smtClean="0"/>
              <a:t>Yadollahpour</a:t>
            </a:r>
            <a:r>
              <a:rPr lang="en-US" sz="1400" dirty="0" smtClean="0"/>
              <a:t>, Batra, </a:t>
            </a:r>
            <a:r>
              <a:rPr lang="en-US" sz="1400" dirty="0" err="1" smtClean="0"/>
              <a:t>Shakhnarovich</a:t>
            </a:r>
            <a:r>
              <a:rPr lang="en-US" sz="1400" dirty="0" smtClean="0"/>
              <a:t>, CVPR13]</a:t>
            </a:r>
          </a:p>
        </p:txBody>
      </p:sp>
    </p:spTree>
    <p:extLst>
      <p:ext uri="{BB962C8B-B14F-4D97-AF65-F5344CB8AC3E}">
        <p14:creationId xmlns:p14="http://schemas.microsoft.com/office/powerpoint/2010/main" val="1659319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43000"/>
            <a:ext cx="7772400" cy="685800"/>
          </a:xfrm>
        </p:spPr>
        <p:txBody>
          <a:bodyPr/>
          <a:lstStyle/>
          <a:p>
            <a:r>
              <a:rPr lang="en-US" dirty="0" smtClean="0"/>
              <a:t>“</a:t>
            </a:r>
            <a:r>
              <a:rPr lang="en-US" dirty="0"/>
              <a:t>I saw her duck”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2200"/>
            <a:ext cx="2237874" cy="2743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01001" y="6578469"/>
            <a:ext cx="20238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Image Credit: Liang Huang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 smtClean="0"/>
              <a:t>Linguistic Ambiguity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207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 smtClean="0"/>
              <a:t>PASCAL VOC Semantic Segmentation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16200000">
            <a:off x="-136967" y="3059627"/>
            <a:ext cx="191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PACAL Accuracy</a:t>
            </a:r>
            <a:endParaRPr lang="en-US" sz="1800" dirty="0"/>
          </a:p>
        </p:txBody>
      </p:sp>
      <p:sp>
        <p:nvSpPr>
          <p:cNvPr id="8" name="Up Arrow 7"/>
          <p:cNvSpPr/>
          <p:nvPr/>
        </p:nvSpPr>
        <p:spPr bwMode="auto">
          <a:xfrm>
            <a:off x="533400" y="1905000"/>
            <a:ext cx="152400" cy="2438400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8621" y="1524000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Better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013177" y="6096000"/>
            <a:ext cx="209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#Solutions / Image</a:t>
            </a:r>
            <a:endParaRPr lang="en-US" sz="1800" dirty="0"/>
          </a:p>
        </p:txBody>
      </p:sp>
      <p:graphicFrame>
        <p:nvGraphicFramePr>
          <p:cNvPr id="19" name="Chart 18"/>
          <p:cNvGraphicFramePr>
            <a:graphicFrameLocks/>
          </p:cNvGraphicFramePr>
          <p:nvPr/>
        </p:nvGraphicFramePr>
        <p:xfrm>
          <a:off x="1066800" y="1371600"/>
          <a:ext cx="71628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0" name="Group 23"/>
          <p:cNvGrpSpPr/>
          <p:nvPr/>
        </p:nvGrpSpPr>
        <p:grpSpPr>
          <a:xfrm>
            <a:off x="1752600" y="5102423"/>
            <a:ext cx="7239000" cy="688777"/>
            <a:chOff x="1752600" y="4337446"/>
            <a:chExt cx="7239000" cy="688777"/>
          </a:xfrm>
        </p:grpSpPr>
        <p:cxnSp>
          <p:nvCxnSpPr>
            <p:cNvPr id="31" name="Straight Connector 30"/>
            <p:cNvCxnSpPr/>
            <p:nvPr/>
          </p:nvCxnSpPr>
          <p:spPr bwMode="auto">
            <a:xfrm>
              <a:off x="1752600" y="4603105"/>
              <a:ext cx="6501384" cy="1588"/>
            </a:xfrm>
            <a:prstGeom prst="line">
              <a:avLst/>
            </a:prstGeom>
            <a:solidFill>
              <a:schemeClr val="accent1"/>
            </a:solidFill>
            <a:ln w="47625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2" name="TextBox 31"/>
            <p:cNvSpPr txBox="1"/>
            <p:nvPr/>
          </p:nvSpPr>
          <p:spPr>
            <a:xfrm>
              <a:off x="8305800" y="4337446"/>
              <a:ext cx="5704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MAP</a:t>
              </a:r>
              <a:endParaRPr lang="en-US" sz="14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324350" y="4533780"/>
              <a:ext cx="166725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300" dirty="0" smtClean="0"/>
                <a:t>[</a:t>
              </a:r>
              <a:r>
                <a:rPr lang="en-US" sz="1300" dirty="0" err="1" smtClean="0"/>
                <a:t>Carriera</a:t>
              </a:r>
              <a:r>
                <a:rPr lang="en-US" sz="1300" dirty="0" smtClean="0"/>
                <a:t> ECCV12]</a:t>
              </a:r>
              <a:br>
                <a:rPr lang="en-US" sz="1300" dirty="0" smtClean="0"/>
              </a:br>
              <a:r>
                <a:rPr lang="en-US" sz="1300" dirty="0" smtClean="0"/>
                <a:t>Previous state of art</a:t>
              </a:r>
              <a:endParaRPr lang="en-US" sz="1300" dirty="0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5715000" y="2514600"/>
            <a:ext cx="1905000" cy="95410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15%-gain possible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Same Features</a:t>
            </a:r>
            <a:br>
              <a:rPr lang="en-US" sz="1600" dirty="0" smtClean="0">
                <a:solidFill>
                  <a:srgbClr val="000000"/>
                </a:solidFill>
              </a:rPr>
            </a:br>
            <a:r>
              <a:rPr lang="en-US" sz="1600" dirty="0" smtClean="0">
                <a:solidFill>
                  <a:srgbClr val="000000"/>
                </a:solidFill>
              </a:rPr>
              <a:t>Same Model</a:t>
            </a: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 bwMode="auto">
          <a:xfrm flipH="1">
            <a:off x="7725275" y="1676400"/>
            <a:ext cx="12303" cy="372136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086264" y="4800600"/>
            <a:ext cx="1609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MBR [CVPR14]</a:t>
            </a:r>
            <a:endParaRPr lang="en-US" sz="1600" dirty="0"/>
          </a:p>
        </p:txBody>
      </p:sp>
      <p:sp>
        <p:nvSpPr>
          <p:cNvPr id="41" name="TextBox 40"/>
          <p:cNvSpPr txBox="1"/>
          <p:nvPr/>
        </p:nvSpPr>
        <p:spPr>
          <a:xfrm>
            <a:off x="5867400" y="1490246"/>
            <a:ext cx="1860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DivMBest</a:t>
            </a:r>
            <a:r>
              <a:rPr lang="en-US" sz="1600" dirty="0" smtClean="0"/>
              <a:t> (Oracle)</a:t>
            </a:r>
            <a:endParaRPr lang="en-US" sz="1600" dirty="0"/>
          </a:p>
        </p:txBody>
      </p:sp>
      <p:sp>
        <p:nvSpPr>
          <p:cNvPr id="42" name="TextBox 41"/>
          <p:cNvSpPr txBox="1"/>
          <p:nvPr/>
        </p:nvSpPr>
        <p:spPr>
          <a:xfrm>
            <a:off x="5562600" y="4267200"/>
            <a:ext cx="21575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Re-ranking [CVPR13]</a:t>
            </a:r>
            <a:endParaRPr lang="en-US" sz="1600" dirty="0"/>
          </a:p>
        </p:txBody>
      </p:sp>
      <p:sp>
        <p:nvSpPr>
          <p:cNvPr id="43" name="TextBox 42"/>
          <p:cNvSpPr txBox="1"/>
          <p:nvPr/>
        </p:nvSpPr>
        <p:spPr>
          <a:xfrm>
            <a:off x="5715000" y="3733800"/>
            <a:ext cx="20321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+Deep Features </a:t>
            </a:r>
            <a:br>
              <a:rPr lang="en-US" sz="1600" dirty="0" smtClean="0"/>
            </a:br>
            <a:r>
              <a:rPr lang="en-US" sz="1600" dirty="0" smtClean="0"/>
              <a:t>[CVPR14 workshop]</a:t>
            </a:r>
            <a:endParaRPr lang="en-US" sz="1600" dirty="0"/>
          </a:p>
        </p:txBody>
      </p:sp>
      <p:sp>
        <p:nvSpPr>
          <p:cNvPr id="44" name="TextBox 43"/>
          <p:cNvSpPr txBox="1"/>
          <p:nvPr/>
        </p:nvSpPr>
        <p:spPr>
          <a:xfrm>
            <a:off x="4930309" y="3395246"/>
            <a:ext cx="2876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Deep </a:t>
            </a:r>
            <a:r>
              <a:rPr lang="en-US" sz="1600" dirty="0" err="1" smtClean="0"/>
              <a:t>SegNet</a:t>
            </a:r>
            <a:r>
              <a:rPr lang="en-US" sz="1600" dirty="0" smtClean="0"/>
              <a:t> [Under Review]</a:t>
            </a:r>
            <a:endParaRPr lang="en-US" sz="1600" dirty="0"/>
          </a:p>
        </p:txBody>
      </p:sp>
      <p:grpSp>
        <p:nvGrpSpPr>
          <p:cNvPr id="21" name="Group 23"/>
          <p:cNvGrpSpPr/>
          <p:nvPr/>
        </p:nvGrpSpPr>
        <p:grpSpPr>
          <a:xfrm>
            <a:off x="1752600" y="3657600"/>
            <a:ext cx="7239000" cy="292388"/>
            <a:chOff x="1752600" y="4337446"/>
            <a:chExt cx="7239000" cy="292388"/>
          </a:xfrm>
        </p:grpSpPr>
        <p:cxnSp>
          <p:nvCxnSpPr>
            <p:cNvPr id="22" name="Straight Connector 21"/>
            <p:cNvCxnSpPr/>
            <p:nvPr/>
          </p:nvCxnSpPr>
          <p:spPr bwMode="auto">
            <a:xfrm>
              <a:off x="1752600" y="4603105"/>
              <a:ext cx="6501384" cy="1588"/>
            </a:xfrm>
            <a:prstGeom prst="line">
              <a:avLst/>
            </a:prstGeom>
            <a:solidFill>
              <a:schemeClr val="accent1"/>
            </a:solidFill>
            <a:ln w="47625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" name="TextBox 23"/>
            <p:cNvSpPr txBox="1"/>
            <p:nvPr/>
          </p:nvSpPr>
          <p:spPr>
            <a:xfrm>
              <a:off x="7287312" y="4337446"/>
              <a:ext cx="170428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300" dirty="0" smtClean="0"/>
                <a:t>[</a:t>
              </a:r>
              <a:r>
                <a:rPr lang="en-US" sz="1300" dirty="0" err="1" smtClean="0"/>
                <a:t>Hariharan</a:t>
              </a:r>
              <a:r>
                <a:rPr lang="en-US" sz="1300" dirty="0" smtClean="0"/>
                <a:t> ECCV14]</a:t>
              </a:r>
              <a:endParaRPr lang="en-US" sz="13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3979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Sub>
          <a:bldChart bld="series"/>
        </p:bldSub>
      </p:bldGraphic>
      <p:bldP spid="34" grpId="0" animBg="1"/>
      <p:bldP spid="34" grpId="1" animBg="1"/>
      <p:bldP spid="40" grpId="0"/>
      <p:bldP spid="41" grpId="0"/>
      <p:bldP spid="42" grpId="0"/>
      <p:bldP spid="43" grpId="0"/>
      <p:bldP spid="44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 smtClean="0"/>
              <a:t>My history with PASCAL Leaderboard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16200000">
            <a:off x="-136967" y="3059627"/>
            <a:ext cx="191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PACAL Accuracy</a:t>
            </a:r>
            <a:endParaRPr lang="en-US" sz="1800" dirty="0"/>
          </a:p>
        </p:txBody>
      </p:sp>
      <p:sp>
        <p:nvSpPr>
          <p:cNvPr id="8" name="Up Arrow 7"/>
          <p:cNvSpPr/>
          <p:nvPr/>
        </p:nvSpPr>
        <p:spPr bwMode="auto">
          <a:xfrm>
            <a:off x="533400" y="1905000"/>
            <a:ext cx="152400" cy="2438400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8621" y="1524000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Better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013177" y="6096000"/>
            <a:ext cx="209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#Solutions / Image</a:t>
            </a:r>
            <a:endParaRPr lang="en-US" sz="1800" dirty="0"/>
          </a:p>
        </p:txBody>
      </p:sp>
      <p:graphicFrame>
        <p:nvGraphicFramePr>
          <p:cNvPr id="25" name="Chart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0915743"/>
              </p:ext>
            </p:extLst>
          </p:nvPr>
        </p:nvGraphicFramePr>
        <p:xfrm>
          <a:off x="1066800" y="1219200"/>
          <a:ext cx="70866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6" name="Group 23"/>
          <p:cNvGrpSpPr/>
          <p:nvPr/>
        </p:nvGrpSpPr>
        <p:grpSpPr>
          <a:xfrm>
            <a:off x="1676400" y="5334000"/>
            <a:ext cx="7239000" cy="688777"/>
            <a:chOff x="1752600" y="4337446"/>
            <a:chExt cx="7239000" cy="688777"/>
          </a:xfrm>
        </p:grpSpPr>
        <p:cxnSp>
          <p:nvCxnSpPr>
            <p:cNvPr id="27" name="Straight Connector 26"/>
            <p:cNvCxnSpPr/>
            <p:nvPr/>
          </p:nvCxnSpPr>
          <p:spPr bwMode="auto">
            <a:xfrm>
              <a:off x="1752600" y="4603105"/>
              <a:ext cx="6501384" cy="1588"/>
            </a:xfrm>
            <a:prstGeom prst="line">
              <a:avLst/>
            </a:prstGeom>
            <a:solidFill>
              <a:schemeClr val="accent1"/>
            </a:solidFill>
            <a:ln w="476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8" name="TextBox 27"/>
            <p:cNvSpPr txBox="1"/>
            <p:nvPr/>
          </p:nvSpPr>
          <p:spPr>
            <a:xfrm>
              <a:off x="8329031" y="4337446"/>
              <a:ext cx="5240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ALE</a:t>
              </a:r>
              <a:endParaRPr lang="en-US" sz="14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518984" y="4533780"/>
              <a:ext cx="147261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300" dirty="0" smtClean="0"/>
                <a:t>[</a:t>
              </a:r>
              <a:r>
                <a:rPr lang="en-US" sz="1300" dirty="0" err="1" smtClean="0"/>
                <a:t>Ladicky</a:t>
              </a:r>
              <a:r>
                <a:rPr lang="en-US" sz="1300" dirty="0" smtClean="0"/>
                <a:t> ICCV09]</a:t>
              </a:r>
              <a:br>
                <a:rPr lang="en-US" sz="1300" dirty="0" smtClean="0"/>
              </a:br>
              <a:r>
                <a:rPr lang="en-US" sz="1300" dirty="0" smtClean="0"/>
                <a:t> VOC10</a:t>
              </a:r>
              <a:endParaRPr lang="en-US" sz="1300" dirty="0"/>
            </a:p>
          </p:txBody>
        </p:sp>
      </p:grpSp>
      <p:cxnSp>
        <p:nvCxnSpPr>
          <p:cNvPr id="57" name="Straight Arrow Connector 56"/>
          <p:cNvCxnSpPr/>
          <p:nvPr/>
        </p:nvCxnSpPr>
        <p:spPr bwMode="auto">
          <a:xfrm flipH="1">
            <a:off x="8141098" y="3962400"/>
            <a:ext cx="12302" cy="1600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3962924" y="4004846"/>
            <a:ext cx="2316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ALE-</a:t>
            </a:r>
            <a:r>
              <a:rPr lang="en-US" sz="1600" dirty="0" err="1" smtClean="0"/>
              <a:t>DivMBest</a:t>
            </a:r>
            <a:r>
              <a:rPr lang="en-US" sz="1600" dirty="0" smtClean="0"/>
              <a:t> (Oracle)</a:t>
            </a:r>
            <a:endParaRPr lang="en-US" sz="1600" dirty="0"/>
          </a:p>
        </p:txBody>
      </p:sp>
      <p:sp>
        <p:nvSpPr>
          <p:cNvPr id="60" name="TextBox 59"/>
          <p:cNvSpPr txBox="1"/>
          <p:nvPr/>
        </p:nvSpPr>
        <p:spPr>
          <a:xfrm>
            <a:off x="3810523" y="4843046"/>
            <a:ext cx="26137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ALE-Re-ranking [CVPR13]</a:t>
            </a:r>
            <a:endParaRPr lang="en-US" sz="16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3046311" y="1066800"/>
            <a:ext cx="3278289" cy="1828799"/>
            <a:chOff x="2436711" y="533514"/>
            <a:chExt cx="4954689" cy="3198798"/>
          </a:xfrm>
        </p:grpSpPr>
        <p:pic>
          <p:nvPicPr>
            <p:cNvPr id="55" name="Picture 103" descr="hierarchy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946"/>
            <a:stretch/>
          </p:blipFill>
          <p:spPr bwMode="auto">
            <a:xfrm>
              <a:off x="2436711" y="1519993"/>
              <a:ext cx="4954689" cy="221231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Screen Shot 2015-03-22 at 11.19.47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399" y="533514"/>
              <a:ext cx="4953001" cy="939800"/>
            </a:xfrm>
            <a:prstGeom prst="rect">
              <a:avLst/>
            </a:prstGeom>
          </p:spPr>
        </p:pic>
      </p:grpSp>
      <p:sp>
        <p:nvSpPr>
          <p:cNvPr id="58" name="TextBox 57"/>
          <p:cNvSpPr txBox="1"/>
          <p:nvPr/>
        </p:nvSpPr>
        <p:spPr>
          <a:xfrm>
            <a:off x="6019800" y="2932093"/>
            <a:ext cx="1905000" cy="95410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20%-gain possible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Same Features</a:t>
            </a:r>
            <a:br>
              <a:rPr lang="en-US" sz="1600" dirty="0" smtClean="0">
                <a:solidFill>
                  <a:srgbClr val="000000"/>
                </a:solidFill>
              </a:rPr>
            </a:br>
            <a:r>
              <a:rPr lang="en-US" sz="1600" dirty="0" smtClean="0">
                <a:solidFill>
                  <a:srgbClr val="000000"/>
                </a:solidFill>
              </a:rPr>
              <a:t>Same Model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410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5" grpId="0">
        <p:bldSub>
          <a:bldChart bld="series"/>
        </p:bldSub>
      </p:bldGraphic>
      <p:bldP spid="59" grpId="0"/>
      <p:bldP spid="60" grpId="0"/>
      <p:bldP spid="58" grpId="0" animBg="1"/>
      <p:bldP spid="58" grpId="1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 smtClean="0"/>
              <a:t>My history with PASCAL Leaderboard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16200000">
            <a:off x="-136967" y="3059627"/>
            <a:ext cx="191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PACAL Accuracy</a:t>
            </a:r>
            <a:endParaRPr lang="en-US" sz="1800" dirty="0"/>
          </a:p>
        </p:txBody>
      </p:sp>
      <p:sp>
        <p:nvSpPr>
          <p:cNvPr id="8" name="Up Arrow 7"/>
          <p:cNvSpPr/>
          <p:nvPr/>
        </p:nvSpPr>
        <p:spPr bwMode="auto">
          <a:xfrm>
            <a:off x="533400" y="1905000"/>
            <a:ext cx="152400" cy="2438400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8621" y="1524000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Better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013177" y="6096000"/>
            <a:ext cx="209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#Solutions / Image</a:t>
            </a:r>
            <a:endParaRPr lang="en-US" sz="1800" dirty="0"/>
          </a:p>
        </p:txBody>
      </p:sp>
      <p:graphicFrame>
        <p:nvGraphicFramePr>
          <p:cNvPr id="25" name="Chart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8575715"/>
              </p:ext>
            </p:extLst>
          </p:nvPr>
        </p:nvGraphicFramePr>
        <p:xfrm>
          <a:off x="1066800" y="1219200"/>
          <a:ext cx="70866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6" name="Group 23"/>
          <p:cNvGrpSpPr/>
          <p:nvPr/>
        </p:nvGrpSpPr>
        <p:grpSpPr>
          <a:xfrm>
            <a:off x="1676400" y="5334000"/>
            <a:ext cx="7239000" cy="688777"/>
            <a:chOff x="1752600" y="4337446"/>
            <a:chExt cx="7239000" cy="688777"/>
          </a:xfrm>
        </p:grpSpPr>
        <p:cxnSp>
          <p:nvCxnSpPr>
            <p:cNvPr id="27" name="Straight Connector 26"/>
            <p:cNvCxnSpPr/>
            <p:nvPr/>
          </p:nvCxnSpPr>
          <p:spPr bwMode="auto">
            <a:xfrm>
              <a:off x="1752600" y="4603105"/>
              <a:ext cx="6501384" cy="1588"/>
            </a:xfrm>
            <a:prstGeom prst="line">
              <a:avLst/>
            </a:prstGeom>
            <a:solidFill>
              <a:schemeClr val="accent1"/>
            </a:solidFill>
            <a:ln w="476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8" name="TextBox 27"/>
            <p:cNvSpPr txBox="1"/>
            <p:nvPr/>
          </p:nvSpPr>
          <p:spPr>
            <a:xfrm>
              <a:off x="8329031" y="4337446"/>
              <a:ext cx="5240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ALE</a:t>
              </a:r>
              <a:endParaRPr lang="en-US" sz="14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518984" y="4533780"/>
              <a:ext cx="147261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300" dirty="0" smtClean="0"/>
                <a:t>[</a:t>
              </a:r>
              <a:r>
                <a:rPr lang="en-US" sz="1300" dirty="0" err="1" smtClean="0"/>
                <a:t>Ladicky</a:t>
              </a:r>
              <a:r>
                <a:rPr lang="en-US" sz="1300" dirty="0" smtClean="0"/>
                <a:t> ICCV09]</a:t>
              </a:r>
              <a:br>
                <a:rPr lang="en-US" sz="1300" dirty="0" smtClean="0"/>
              </a:br>
              <a:r>
                <a:rPr lang="en-US" sz="1300" dirty="0" smtClean="0"/>
                <a:t>VOC10</a:t>
              </a:r>
              <a:endParaRPr lang="en-US" sz="1300" dirty="0"/>
            </a:p>
          </p:txBody>
        </p:sp>
      </p:grpSp>
      <p:grpSp>
        <p:nvGrpSpPr>
          <p:cNvPr id="36" name="Group 23"/>
          <p:cNvGrpSpPr/>
          <p:nvPr/>
        </p:nvGrpSpPr>
        <p:grpSpPr>
          <a:xfrm>
            <a:off x="1752600" y="3654623"/>
            <a:ext cx="7239000" cy="688777"/>
            <a:chOff x="1752600" y="4337446"/>
            <a:chExt cx="7239000" cy="688777"/>
          </a:xfrm>
        </p:grpSpPr>
        <p:cxnSp>
          <p:nvCxnSpPr>
            <p:cNvPr id="37" name="Straight Connector 36"/>
            <p:cNvCxnSpPr/>
            <p:nvPr/>
          </p:nvCxnSpPr>
          <p:spPr bwMode="auto">
            <a:xfrm>
              <a:off x="1752600" y="4603105"/>
              <a:ext cx="6501384" cy="1588"/>
            </a:xfrm>
            <a:prstGeom prst="line">
              <a:avLst/>
            </a:prstGeom>
            <a:solidFill>
              <a:schemeClr val="accent1"/>
            </a:solidFill>
            <a:ln w="47625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>
              <a:off x="8320703" y="4337446"/>
              <a:ext cx="540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O2P</a:t>
              </a:r>
              <a:endParaRPr lang="en-US" sz="14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362797" y="4533780"/>
              <a:ext cx="162880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300" dirty="0" smtClean="0"/>
                <a:t>[</a:t>
              </a:r>
              <a:r>
                <a:rPr lang="en-US" sz="1300" dirty="0" err="1" smtClean="0"/>
                <a:t>Carriera</a:t>
              </a:r>
              <a:r>
                <a:rPr lang="en-US" sz="1300" dirty="0" smtClean="0"/>
                <a:t> ECCV12]</a:t>
              </a:r>
              <a:br>
                <a:rPr lang="en-US" sz="1300" dirty="0" smtClean="0"/>
              </a:br>
              <a:r>
                <a:rPr lang="en-US" sz="1300" dirty="0" smtClean="0"/>
                <a:t>Winner of VOC12</a:t>
              </a:r>
              <a:endParaRPr lang="en-US" sz="1300" dirty="0"/>
            </a:p>
          </p:txBody>
        </p:sp>
      </p:grpSp>
      <p:cxnSp>
        <p:nvCxnSpPr>
          <p:cNvPr id="33" name="Straight Arrow Connector 32"/>
          <p:cNvCxnSpPr/>
          <p:nvPr/>
        </p:nvCxnSpPr>
        <p:spPr bwMode="auto">
          <a:xfrm flipH="1">
            <a:off x="8141098" y="2514600"/>
            <a:ext cx="12302" cy="133510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019800" y="1560493"/>
            <a:ext cx="1905000" cy="95410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1</a:t>
            </a:r>
            <a:r>
              <a:rPr lang="en-US" sz="1600" dirty="0">
                <a:solidFill>
                  <a:srgbClr val="000000"/>
                </a:solidFill>
              </a:rPr>
              <a:t>5</a:t>
            </a:r>
            <a:r>
              <a:rPr lang="en-US" sz="1600" dirty="0" smtClean="0">
                <a:solidFill>
                  <a:srgbClr val="000000"/>
                </a:solidFill>
              </a:rPr>
              <a:t>%-gain possible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Same Features</a:t>
            </a:r>
            <a:br>
              <a:rPr lang="en-US" sz="1600" dirty="0" smtClean="0">
                <a:solidFill>
                  <a:srgbClr val="000000"/>
                </a:solidFill>
              </a:rPr>
            </a:br>
            <a:r>
              <a:rPr lang="en-US" sz="1600" dirty="0" smtClean="0">
                <a:solidFill>
                  <a:srgbClr val="000000"/>
                </a:solidFill>
              </a:rPr>
              <a:t>Same Model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62924" y="4004846"/>
            <a:ext cx="2316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ALE-</a:t>
            </a:r>
            <a:r>
              <a:rPr lang="en-US" sz="1600" dirty="0" err="1" smtClean="0"/>
              <a:t>DivMBest</a:t>
            </a:r>
            <a:r>
              <a:rPr lang="en-US" sz="1600" dirty="0" smtClean="0"/>
              <a:t> (Oracle)</a:t>
            </a:r>
            <a:endParaRPr lang="en-US" sz="1600" dirty="0"/>
          </a:p>
        </p:txBody>
      </p:sp>
      <p:sp>
        <p:nvSpPr>
          <p:cNvPr id="40" name="TextBox 39"/>
          <p:cNvSpPr txBox="1"/>
          <p:nvPr/>
        </p:nvSpPr>
        <p:spPr>
          <a:xfrm>
            <a:off x="3810523" y="4843046"/>
            <a:ext cx="26137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ALE-Re-ranking [CVPR13]</a:t>
            </a:r>
            <a:endParaRPr lang="en-US" sz="1600" dirty="0"/>
          </a:p>
        </p:txBody>
      </p:sp>
      <p:sp>
        <p:nvSpPr>
          <p:cNvPr id="41" name="TextBox 40"/>
          <p:cNvSpPr txBox="1"/>
          <p:nvPr/>
        </p:nvSpPr>
        <p:spPr>
          <a:xfrm>
            <a:off x="4103954" y="2480846"/>
            <a:ext cx="2339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O2P-DivMBest (Oracle)</a:t>
            </a:r>
            <a:endParaRPr lang="en-US" sz="1600" dirty="0"/>
          </a:p>
        </p:txBody>
      </p:sp>
      <p:sp>
        <p:nvSpPr>
          <p:cNvPr id="42" name="TextBox 41"/>
          <p:cNvSpPr txBox="1"/>
          <p:nvPr/>
        </p:nvSpPr>
        <p:spPr>
          <a:xfrm>
            <a:off x="2996416" y="3048000"/>
            <a:ext cx="45467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O2P-Re-ranking [CVPR13 + CVPR14workshop]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 bwMode="auto">
          <a:xfrm>
            <a:off x="1600200" y="3962400"/>
            <a:ext cx="5867400" cy="1752600"/>
          </a:xfrm>
          <a:prstGeom prst="rect">
            <a:avLst/>
          </a:prstGeom>
          <a:solidFill>
            <a:schemeClr val="bg1">
              <a:alpha val="56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7467600" y="4343400"/>
            <a:ext cx="1600200" cy="1752600"/>
          </a:xfrm>
          <a:prstGeom prst="rect">
            <a:avLst/>
          </a:prstGeom>
          <a:solidFill>
            <a:schemeClr val="bg1">
              <a:alpha val="56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21162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5" grpId="0">
        <p:bldSub>
          <a:bldChart bld="series"/>
        </p:bldSub>
      </p:bldGraphic>
      <p:bldP spid="34" grpId="0" animBg="1"/>
      <p:bldP spid="34" grpId="1" animBg="1"/>
      <p:bldP spid="41" grpId="0"/>
      <p:bldP spid="4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 smtClean="0"/>
              <a:t>My history with PASCAL Leaderboard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16200000">
            <a:off x="-136967" y="3059627"/>
            <a:ext cx="191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PACAL Accuracy</a:t>
            </a:r>
            <a:endParaRPr lang="en-US" sz="1800" dirty="0"/>
          </a:p>
        </p:txBody>
      </p:sp>
      <p:sp>
        <p:nvSpPr>
          <p:cNvPr id="8" name="Up Arrow 7"/>
          <p:cNvSpPr/>
          <p:nvPr/>
        </p:nvSpPr>
        <p:spPr bwMode="auto">
          <a:xfrm>
            <a:off x="533400" y="1905000"/>
            <a:ext cx="152400" cy="2438400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8621" y="1524000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Better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013177" y="6096000"/>
            <a:ext cx="209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#Solutions / Image</a:t>
            </a:r>
            <a:endParaRPr lang="en-US" sz="1800" dirty="0"/>
          </a:p>
        </p:txBody>
      </p:sp>
      <p:graphicFrame>
        <p:nvGraphicFramePr>
          <p:cNvPr id="25" name="Chart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4614492"/>
              </p:ext>
            </p:extLst>
          </p:nvPr>
        </p:nvGraphicFramePr>
        <p:xfrm>
          <a:off x="1066800" y="1219200"/>
          <a:ext cx="70866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6" name="Group 23"/>
          <p:cNvGrpSpPr/>
          <p:nvPr/>
        </p:nvGrpSpPr>
        <p:grpSpPr>
          <a:xfrm>
            <a:off x="1676400" y="5334000"/>
            <a:ext cx="7239000" cy="688777"/>
            <a:chOff x="1752600" y="4337446"/>
            <a:chExt cx="7239000" cy="688777"/>
          </a:xfrm>
        </p:grpSpPr>
        <p:cxnSp>
          <p:nvCxnSpPr>
            <p:cNvPr id="27" name="Straight Connector 26"/>
            <p:cNvCxnSpPr/>
            <p:nvPr/>
          </p:nvCxnSpPr>
          <p:spPr bwMode="auto">
            <a:xfrm>
              <a:off x="1752600" y="4603105"/>
              <a:ext cx="6501384" cy="1588"/>
            </a:xfrm>
            <a:prstGeom prst="line">
              <a:avLst/>
            </a:prstGeom>
            <a:solidFill>
              <a:schemeClr val="accent1"/>
            </a:solidFill>
            <a:ln w="476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8" name="TextBox 27"/>
            <p:cNvSpPr txBox="1"/>
            <p:nvPr/>
          </p:nvSpPr>
          <p:spPr>
            <a:xfrm>
              <a:off x="8329031" y="4337446"/>
              <a:ext cx="5240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ALE</a:t>
              </a:r>
              <a:endParaRPr lang="en-US" sz="14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518984" y="4533780"/>
              <a:ext cx="147261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300" dirty="0" smtClean="0"/>
                <a:t>[</a:t>
              </a:r>
              <a:r>
                <a:rPr lang="en-US" sz="1300" dirty="0" err="1" smtClean="0"/>
                <a:t>Ladicky</a:t>
              </a:r>
              <a:r>
                <a:rPr lang="en-US" sz="1300" dirty="0" smtClean="0"/>
                <a:t> ICCV09]</a:t>
              </a:r>
              <a:br>
                <a:rPr lang="en-US" sz="1300" dirty="0" smtClean="0"/>
              </a:br>
              <a:r>
                <a:rPr lang="en-US" sz="1300" dirty="0" smtClean="0"/>
                <a:t>VOC10</a:t>
              </a:r>
              <a:endParaRPr lang="en-US" sz="1300" dirty="0"/>
            </a:p>
          </p:txBody>
        </p:sp>
      </p:grpSp>
      <p:grpSp>
        <p:nvGrpSpPr>
          <p:cNvPr id="36" name="Group 23"/>
          <p:cNvGrpSpPr/>
          <p:nvPr/>
        </p:nvGrpSpPr>
        <p:grpSpPr>
          <a:xfrm>
            <a:off x="1752600" y="3654623"/>
            <a:ext cx="7239000" cy="688777"/>
            <a:chOff x="1752600" y="4337446"/>
            <a:chExt cx="7239000" cy="688777"/>
          </a:xfrm>
        </p:grpSpPr>
        <p:cxnSp>
          <p:nvCxnSpPr>
            <p:cNvPr id="37" name="Straight Connector 36"/>
            <p:cNvCxnSpPr/>
            <p:nvPr/>
          </p:nvCxnSpPr>
          <p:spPr bwMode="auto">
            <a:xfrm>
              <a:off x="1752600" y="4603105"/>
              <a:ext cx="6501384" cy="1588"/>
            </a:xfrm>
            <a:prstGeom prst="line">
              <a:avLst/>
            </a:prstGeom>
            <a:solidFill>
              <a:schemeClr val="accent1"/>
            </a:solidFill>
            <a:ln w="47625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>
              <a:off x="8320703" y="4337446"/>
              <a:ext cx="540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O2P</a:t>
              </a:r>
              <a:endParaRPr lang="en-US" sz="14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362797" y="4533780"/>
              <a:ext cx="162880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300" dirty="0" smtClean="0"/>
                <a:t>[</a:t>
              </a:r>
              <a:r>
                <a:rPr lang="en-US" sz="1300" dirty="0" err="1" smtClean="0"/>
                <a:t>Carriera</a:t>
              </a:r>
              <a:r>
                <a:rPr lang="en-US" sz="1300" dirty="0" smtClean="0"/>
                <a:t> ECCV12]</a:t>
              </a:r>
              <a:br>
                <a:rPr lang="en-US" sz="1300" dirty="0" smtClean="0"/>
              </a:br>
              <a:r>
                <a:rPr lang="en-US" sz="1300" dirty="0" smtClean="0"/>
                <a:t>Winner of VOC12</a:t>
              </a:r>
              <a:endParaRPr lang="en-US" sz="1300" dirty="0"/>
            </a:p>
          </p:txBody>
        </p:sp>
      </p:grpSp>
      <p:grpSp>
        <p:nvGrpSpPr>
          <p:cNvPr id="52" name="Group 23"/>
          <p:cNvGrpSpPr/>
          <p:nvPr/>
        </p:nvGrpSpPr>
        <p:grpSpPr>
          <a:xfrm>
            <a:off x="1752600" y="2514600"/>
            <a:ext cx="7239000" cy="292388"/>
            <a:chOff x="1752600" y="4337446"/>
            <a:chExt cx="7239000" cy="292388"/>
          </a:xfrm>
        </p:grpSpPr>
        <p:cxnSp>
          <p:nvCxnSpPr>
            <p:cNvPr id="53" name="Straight Connector 52"/>
            <p:cNvCxnSpPr/>
            <p:nvPr/>
          </p:nvCxnSpPr>
          <p:spPr bwMode="auto">
            <a:xfrm>
              <a:off x="1752600" y="4603105"/>
              <a:ext cx="6501384" cy="1588"/>
            </a:xfrm>
            <a:prstGeom prst="line">
              <a:avLst/>
            </a:prstGeom>
            <a:solidFill>
              <a:schemeClr val="accent1"/>
            </a:solidFill>
            <a:ln w="47625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4" name="TextBox 53"/>
            <p:cNvSpPr txBox="1"/>
            <p:nvPr/>
          </p:nvSpPr>
          <p:spPr>
            <a:xfrm>
              <a:off x="6898371" y="4337446"/>
              <a:ext cx="209322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300" dirty="0" smtClean="0"/>
                <a:t>[</a:t>
              </a:r>
              <a:r>
                <a:rPr lang="en-US" sz="1300" dirty="0" err="1" smtClean="0"/>
                <a:t>Hypercolumns</a:t>
              </a:r>
              <a:r>
                <a:rPr lang="en-US" sz="1300" dirty="0" smtClean="0"/>
                <a:t>” CVPR15]</a:t>
              </a:r>
              <a:endParaRPr lang="en-US" sz="1300" dirty="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3962924" y="4004846"/>
            <a:ext cx="2316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ALE-</a:t>
            </a:r>
            <a:r>
              <a:rPr lang="en-US" sz="1600" dirty="0" err="1" smtClean="0"/>
              <a:t>DivMBest</a:t>
            </a:r>
            <a:r>
              <a:rPr lang="en-US" sz="1600" dirty="0" smtClean="0"/>
              <a:t> (Oracle)</a:t>
            </a:r>
            <a:endParaRPr lang="en-US" sz="1600" dirty="0"/>
          </a:p>
        </p:txBody>
      </p:sp>
      <p:sp>
        <p:nvSpPr>
          <p:cNvPr id="40" name="TextBox 39"/>
          <p:cNvSpPr txBox="1"/>
          <p:nvPr/>
        </p:nvSpPr>
        <p:spPr>
          <a:xfrm>
            <a:off x="3810523" y="4843046"/>
            <a:ext cx="26137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ALE-Re-ranking [CVPR13]</a:t>
            </a:r>
            <a:endParaRPr lang="en-US" sz="1600" dirty="0"/>
          </a:p>
        </p:txBody>
      </p:sp>
      <p:sp>
        <p:nvSpPr>
          <p:cNvPr id="41" name="TextBox 40"/>
          <p:cNvSpPr txBox="1"/>
          <p:nvPr/>
        </p:nvSpPr>
        <p:spPr>
          <a:xfrm>
            <a:off x="4103954" y="2480846"/>
            <a:ext cx="2339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O2P-DivMBest (Oracle)</a:t>
            </a:r>
            <a:endParaRPr lang="en-US" sz="1600" dirty="0"/>
          </a:p>
        </p:txBody>
      </p:sp>
      <p:sp>
        <p:nvSpPr>
          <p:cNvPr id="42" name="TextBox 41"/>
          <p:cNvSpPr txBox="1"/>
          <p:nvPr/>
        </p:nvSpPr>
        <p:spPr>
          <a:xfrm>
            <a:off x="2996416" y="3048000"/>
            <a:ext cx="45467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O2P-Re-ranking [CVPR13 + CVPR14workshop]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 bwMode="auto">
          <a:xfrm>
            <a:off x="1600200" y="3962400"/>
            <a:ext cx="5867400" cy="1752600"/>
          </a:xfrm>
          <a:prstGeom prst="rect">
            <a:avLst/>
          </a:prstGeom>
          <a:solidFill>
            <a:schemeClr val="bg1">
              <a:alpha val="56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7467600" y="4343400"/>
            <a:ext cx="1600200" cy="1752600"/>
          </a:xfrm>
          <a:prstGeom prst="rect">
            <a:avLst/>
          </a:prstGeom>
          <a:solidFill>
            <a:schemeClr val="bg1">
              <a:alpha val="56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32" name="Group 23"/>
          <p:cNvGrpSpPr/>
          <p:nvPr/>
        </p:nvGrpSpPr>
        <p:grpSpPr>
          <a:xfrm>
            <a:off x="1752600" y="2024452"/>
            <a:ext cx="7239000" cy="292388"/>
            <a:chOff x="1752600" y="4337446"/>
            <a:chExt cx="7239000" cy="292388"/>
          </a:xfrm>
        </p:grpSpPr>
        <p:cxnSp>
          <p:nvCxnSpPr>
            <p:cNvPr id="44" name="Straight Connector 43"/>
            <p:cNvCxnSpPr/>
            <p:nvPr/>
          </p:nvCxnSpPr>
          <p:spPr bwMode="auto">
            <a:xfrm>
              <a:off x="1752600" y="4603105"/>
              <a:ext cx="6501384" cy="1588"/>
            </a:xfrm>
            <a:prstGeom prst="line">
              <a:avLst/>
            </a:prstGeom>
            <a:solidFill>
              <a:schemeClr val="accent1"/>
            </a:solidFill>
            <a:ln w="47625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5" name="TextBox 44"/>
            <p:cNvSpPr txBox="1"/>
            <p:nvPr/>
          </p:nvSpPr>
          <p:spPr>
            <a:xfrm>
              <a:off x="6935572" y="4337446"/>
              <a:ext cx="205602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300" dirty="0" smtClean="0"/>
                <a:t>[TTIC-</a:t>
              </a:r>
              <a:r>
                <a:rPr lang="en-US" sz="1300" dirty="0" err="1" smtClean="0"/>
                <a:t>Zoomout</a:t>
              </a:r>
              <a:r>
                <a:rPr lang="en-US" sz="1300" dirty="0" smtClean="0"/>
                <a:t> CVPR15]</a:t>
              </a:r>
              <a:endParaRPr lang="en-US" sz="1300" dirty="0"/>
            </a:p>
          </p:txBody>
        </p:sp>
      </p:grpSp>
      <p:grpSp>
        <p:nvGrpSpPr>
          <p:cNvPr id="46" name="Group 23"/>
          <p:cNvGrpSpPr/>
          <p:nvPr/>
        </p:nvGrpSpPr>
        <p:grpSpPr>
          <a:xfrm>
            <a:off x="1752600" y="1828800"/>
            <a:ext cx="7239000" cy="292388"/>
            <a:chOff x="1752600" y="4337446"/>
            <a:chExt cx="7239000" cy="292388"/>
          </a:xfrm>
        </p:grpSpPr>
        <p:cxnSp>
          <p:nvCxnSpPr>
            <p:cNvPr id="47" name="Straight Connector 46"/>
            <p:cNvCxnSpPr/>
            <p:nvPr/>
          </p:nvCxnSpPr>
          <p:spPr bwMode="auto">
            <a:xfrm>
              <a:off x="1752600" y="4603105"/>
              <a:ext cx="6501384" cy="1588"/>
            </a:xfrm>
            <a:prstGeom prst="line">
              <a:avLst/>
            </a:prstGeom>
            <a:solidFill>
              <a:schemeClr val="accent1"/>
            </a:solidFill>
            <a:ln w="47625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8" name="TextBox 47"/>
            <p:cNvSpPr txBox="1"/>
            <p:nvPr/>
          </p:nvSpPr>
          <p:spPr>
            <a:xfrm>
              <a:off x="7027883" y="4337446"/>
              <a:ext cx="196371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300" dirty="0" smtClean="0"/>
                <a:t>[</a:t>
              </a:r>
              <a:r>
                <a:rPr lang="en-US" sz="1300" dirty="0" err="1" smtClean="0"/>
                <a:t>DeepLab</a:t>
              </a:r>
              <a:r>
                <a:rPr lang="en-US" sz="1300" dirty="0" smtClean="0"/>
                <a:t>-CRF ICLR15]</a:t>
              </a:r>
              <a:endParaRPr lang="en-US" sz="1300" dirty="0"/>
            </a:p>
          </p:txBody>
        </p:sp>
      </p:grpSp>
    </p:spTree>
    <p:extLst>
      <p:ext uri="{BB962C8B-B14F-4D97-AF65-F5344CB8AC3E}">
        <p14:creationId xmlns:p14="http://schemas.microsoft.com/office/powerpoint/2010/main" val="487460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Nothing: User-in-the-loop </a:t>
            </a:r>
            <a:r>
              <a:rPr lang="en-US" sz="1400" dirty="0"/>
              <a:t>[ECCV12]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Additional Information: None</a:t>
            </a:r>
          </a:p>
          <a:p>
            <a:endParaRPr lang="en-US" dirty="0"/>
          </a:p>
          <a:p>
            <a:r>
              <a:rPr lang="en-US" dirty="0"/>
              <a:t>Tracking </a:t>
            </a:r>
            <a:r>
              <a:rPr lang="en-US" sz="1400" dirty="0">
                <a:solidFill>
                  <a:prstClr val="black"/>
                </a:solidFill>
              </a:rPr>
              <a:t>[ECCV12]</a:t>
            </a:r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Additional Information: Time</a:t>
            </a:r>
          </a:p>
          <a:p>
            <a:endParaRPr lang="en-US" dirty="0"/>
          </a:p>
          <a:p>
            <a:r>
              <a:rPr lang="en-US" dirty="0"/>
              <a:t>(Approximate) Min Bayes Risk </a:t>
            </a:r>
            <a:r>
              <a:rPr lang="en-US" sz="1400" dirty="0">
                <a:solidFill>
                  <a:prstClr val="black"/>
                </a:solidFill>
              </a:rPr>
              <a:t>[CVPR14]</a:t>
            </a:r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Additional Information: Loss function</a:t>
            </a:r>
          </a:p>
          <a:p>
            <a:endParaRPr lang="en-US" dirty="0"/>
          </a:p>
          <a:p>
            <a:r>
              <a:rPr lang="en-US" dirty="0"/>
              <a:t>Re-ranking </a:t>
            </a:r>
            <a:r>
              <a:rPr lang="en-US" sz="1400" dirty="0">
                <a:solidFill>
                  <a:prstClr val="black"/>
                </a:solidFill>
              </a:rPr>
              <a:t>[CVPR13]</a:t>
            </a:r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Additional Information: higher-order constraints</a:t>
            </a:r>
          </a:p>
          <a:p>
            <a:endParaRPr lang="en-US" dirty="0"/>
          </a:p>
          <a:p>
            <a:r>
              <a:rPr lang="en-US" dirty="0"/>
              <a:t>Holistic Scene Understanding </a:t>
            </a:r>
            <a:r>
              <a:rPr lang="en-US" sz="1400" dirty="0">
                <a:solidFill>
                  <a:prstClr val="black"/>
                </a:solidFill>
              </a:rPr>
              <a:t>[Under Review]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  <p:sp>
        <p:nvSpPr>
          <p:cNvPr id="10" name="Rounded Rectangle 9"/>
          <p:cNvSpPr/>
          <p:nvPr/>
        </p:nvSpPr>
        <p:spPr bwMode="auto">
          <a:xfrm>
            <a:off x="533400" y="4495800"/>
            <a:ext cx="8153400" cy="914400"/>
          </a:xfrm>
          <a:prstGeom prst="roundRect">
            <a:avLst/>
          </a:prstGeom>
          <a:noFill/>
          <a:ln w="635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5998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8534E-6 -4.11397E-6 L -0.00069 0.1343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95</a:t>
            </a:fld>
            <a:endParaRPr lang="en-US" dirty="0"/>
          </a:p>
        </p:txBody>
      </p:sp>
      <p:sp>
        <p:nvSpPr>
          <p:cNvPr id="131" name="Frame 130"/>
          <p:cNvSpPr>
            <a:spLocks/>
          </p:cNvSpPr>
          <p:nvPr/>
        </p:nvSpPr>
        <p:spPr>
          <a:xfrm>
            <a:off x="5263525" y="4441246"/>
            <a:ext cx="1413947" cy="1023257"/>
          </a:xfrm>
          <a:prstGeom prst="frame">
            <a:avLst>
              <a:gd name="adj1" fmla="val 16760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2" name="Frame 131"/>
          <p:cNvSpPr>
            <a:spLocks/>
          </p:cNvSpPr>
          <p:nvPr/>
        </p:nvSpPr>
        <p:spPr>
          <a:xfrm>
            <a:off x="3367923" y="5816000"/>
            <a:ext cx="1371958" cy="1042000"/>
          </a:xfrm>
          <a:prstGeom prst="frame">
            <a:avLst>
              <a:gd name="adj1" fmla="val 16760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3" name="Picture 132" descr="7164545255_29ae1f6d50_o_crop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633" y="0"/>
            <a:ext cx="3053967" cy="2365200"/>
          </a:xfrm>
          <a:prstGeom prst="rect">
            <a:avLst/>
          </a:prstGeom>
        </p:spPr>
      </p:pic>
      <p:grpSp>
        <p:nvGrpSpPr>
          <p:cNvPr id="134" name="Group 84"/>
          <p:cNvGrpSpPr/>
          <p:nvPr/>
        </p:nvGrpSpPr>
        <p:grpSpPr>
          <a:xfrm>
            <a:off x="2090286" y="5496531"/>
            <a:ext cx="88692" cy="518369"/>
            <a:chOff x="1383093" y="5055385"/>
            <a:chExt cx="88692" cy="518369"/>
          </a:xfrm>
        </p:grpSpPr>
        <p:sp>
          <p:nvSpPr>
            <p:cNvPr id="135" name="Rounded Rectangle 134"/>
            <p:cNvSpPr>
              <a:spLocks noChangeAspect="1"/>
            </p:cNvSpPr>
            <p:nvPr/>
          </p:nvSpPr>
          <p:spPr>
            <a:xfrm>
              <a:off x="1383093" y="5482314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ounded Rectangle 135"/>
            <p:cNvSpPr>
              <a:spLocks noChangeAspect="1"/>
            </p:cNvSpPr>
            <p:nvPr/>
          </p:nvSpPr>
          <p:spPr>
            <a:xfrm>
              <a:off x="1383093" y="5266850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ounded Rectangle 136"/>
            <p:cNvSpPr>
              <a:spLocks noChangeAspect="1"/>
            </p:cNvSpPr>
            <p:nvPr/>
          </p:nvSpPr>
          <p:spPr>
            <a:xfrm>
              <a:off x="1383093" y="5055385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8" name="Group 133"/>
          <p:cNvGrpSpPr/>
          <p:nvPr/>
        </p:nvGrpSpPr>
        <p:grpSpPr>
          <a:xfrm>
            <a:off x="3967960" y="5498796"/>
            <a:ext cx="88692" cy="518369"/>
            <a:chOff x="1383093" y="5055385"/>
            <a:chExt cx="88692" cy="518369"/>
          </a:xfrm>
        </p:grpSpPr>
        <p:sp>
          <p:nvSpPr>
            <p:cNvPr id="139" name="Rounded Rectangle 138"/>
            <p:cNvSpPr>
              <a:spLocks noChangeAspect="1"/>
            </p:cNvSpPr>
            <p:nvPr/>
          </p:nvSpPr>
          <p:spPr>
            <a:xfrm>
              <a:off x="1383093" y="5482314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ounded Rectangle 139"/>
            <p:cNvSpPr>
              <a:spLocks noChangeAspect="1"/>
            </p:cNvSpPr>
            <p:nvPr/>
          </p:nvSpPr>
          <p:spPr>
            <a:xfrm>
              <a:off x="1383093" y="5266850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ounded Rectangle 140"/>
            <p:cNvSpPr>
              <a:spLocks noChangeAspect="1"/>
            </p:cNvSpPr>
            <p:nvPr/>
          </p:nvSpPr>
          <p:spPr>
            <a:xfrm>
              <a:off x="1383093" y="5055385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2" name="Group 185"/>
          <p:cNvGrpSpPr/>
          <p:nvPr/>
        </p:nvGrpSpPr>
        <p:grpSpPr>
          <a:xfrm>
            <a:off x="5867868" y="5501061"/>
            <a:ext cx="88692" cy="518369"/>
            <a:chOff x="1383093" y="5055385"/>
            <a:chExt cx="88692" cy="518369"/>
          </a:xfrm>
        </p:grpSpPr>
        <p:sp>
          <p:nvSpPr>
            <p:cNvPr id="143" name="Rounded Rectangle 142"/>
            <p:cNvSpPr>
              <a:spLocks noChangeAspect="1"/>
            </p:cNvSpPr>
            <p:nvPr/>
          </p:nvSpPr>
          <p:spPr>
            <a:xfrm>
              <a:off x="1383093" y="5482314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ounded Rectangle 143"/>
            <p:cNvSpPr>
              <a:spLocks noChangeAspect="1"/>
            </p:cNvSpPr>
            <p:nvPr/>
          </p:nvSpPr>
          <p:spPr>
            <a:xfrm>
              <a:off x="1383093" y="5266850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ounded Rectangle 144"/>
            <p:cNvSpPr>
              <a:spLocks noChangeAspect="1"/>
            </p:cNvSpPr>
            <p:nvPr/>
          </p:nvSpPr>
          <p:spPr>
            <a:xfrm>
              <a:off x="1383093" y="5055385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6" name="Group 237"/>
          <p:cNvGrpSpPr/>
          <p:nvPr/>
        </p:nvGrpSpPr>
        <p:grpSpPr>
          <a:xfrm>
            <a:off x="7784595" y="5501061"/>
            <a:ext cx="88692" cy="518369"/>
            <a:chOff x="1383093" y="5055385"/>
            <a:chExt cx="88692" cy="518369"/>
          </a:xfrm>
        </p:grpSpPr>
        <p:sp>
          <p:nvSpPr>
            <p:cNvPr id="147" name="Rounded Rectangle 146"/>
            <p:cNvSpPr>
              <a:spLocks noChangeAspect="1"/>
            </p:cNvSpPr>
            <p:nvPr/>
          </p:nvSpPr>
          <p:spPr>
            <a:xfrm>
              <a:off x="1383093" y="5482314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ounded Rectangle 147"/>
            <p:cNvSpPr>
              <a:spLocks noChangeAspect="1"/>
            </p:cNvSpPr>
            <p:nvPr/>
          </p:nvSpPr>
          <p:spPr>
            <a:xfrm>
              <a:off x="1383093" y="5266850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ounded Rectangle 148"/>
            <p:cNvSpPr>
              <a:spLocks noChangeAspect="1"/>
            </p:cNvSpPr>
            <p:nvPr/>
          </p:nvSpPr>
          <p:spPr>
            <a:xfrm>
              <a:off x="1383093" y="5055385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0" name="Group 273"/>
          <p:cNvGrpSpPr>
            <a:grpSpLocks noChangeAspect="1"/>
          </p:cNvGrpSpPr>
          <p:nvPr/>
        </p:nvGrpSpPr>
        <p:grpSpPr>
          <a:xfrm>
            <a:off x="7190911" y="3389622"/>
            <a:ext cx="1289078" cy="914400"/>
            <a:chOff x="7397056" y="2579223"/>
            <a:chExt cx="1611348" cy="1143000"/>
          </a:xfrm>
        </p:grpSpPr>
        <p:pic>
          <p:nvPicPr>
            <p:cNvPr id="151" name="Picture 150" descr="7164545255_29ae1f6d50_o_crop3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7057" y="2579223"/>
              <a:ext cx="1611347" cy="1143000"/>
            </a:xfrm>
            <a:prstGeom prst="rect">
              <a:avLst/>
            </a:prstGeom>
          </p:spPr>
        </p:pic>
        <p:sp>
          <p:nvSpPr>
            <p:cNvPr id="152" name="TextBox 151"/>
            <p:cNvSpPr txBox="1"/>
            <p:nvPr/>
          </p:nvSpPr>
          <p:spPr>
            <a:xfrm>
              <a:off x="7397056" y="2584888"/>
              <a:ext cx="1611347" cy="303929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27432" rtlCol="0">
              <a:spAutoFit/>
            </a:bodyPr>
            <a:lstStyle/>
            <a:p>
              <a:pPr algn="ctr"/>
              <a:r>
                <a:rPr lang="en-US" sz="1400" dirty="0" smtClean="0"/>
                <a:t>Street</a:t>
              </a:r>
              <a:endParaRPr lang="en-US" sz="1400" dirty="0"/>
            </a:p>
          </p:txBody>
        </p:sp>
      </p:grpSp>
      <p:grpSp>
        <p:nvGrpSpPr>
          <p:cNvPr id="153" name="Group 275"/>
          <p:cNvGrpSpPr>
            <a:grpSpLocks noChangeAspect="1"/>
          </p:cNvGrpSpPr>
          <p:nvPr/>
        </p:nvGrpSpPr>
        <p:grpSpPr>
          <a:xfrm>
            <a:off x="7190912" y="4481211"/>
            <a:ext cx="1289078" cy="914400"/>
            <a:chOff x="7397056" y="5720460"/>
            <a:chExt cx="1611348" cy="1143000"/>
          </a:xfrm>
        </p:grpSpPr>
        <p:pic>
          <p:nvPicPr>
            <p:cNvPr id="154" name="Picture 153" descr="7164545255_29ae1f6d50_o_crop3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7057" y="5720460"/>
              <a:ext cx="1611347" cy="1143000"/>
            </a:xfrm>
            <a:prstGeom prst="rect">
              <a:avLst/>
            </a:prstGeom>
          </p:spPr>
        </p:pic>
        <p:sp>
          <p:nvSpPr>
            <p:cNvPr id="155" name="TextBox 154"/>
            <p:cNvSpPr txBox="1"/>
            <p:nvPr/>
          </p:nvSpPr>
          <p:spPr>
            <a:xfrm>
              <a:off x="7397056" y="5727700"/>
              <a:ext cx="1611347" cy="303929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27432" rtlCol="0">
              <a:spAutoFit/>
            </a:bodyPr>
            <a:lstStyle/>
            <a:p>
              <a:pPr algn="ctr"/>
              <a:r>
                <a:rPr lang="en-US" sz="1400" dirty="0" smtClean="0"/>
                <a:t>Inside City</a:t>
              </a:r>
              <a:endParaRPr lang="en-US" sz="1400" dirty="0"/>
            </a:p>
          </p:txBody>
        </p:sp>
      </p:grpSp>
      <p:grpSp>
        <p:nvGrpSpPr>
          <p:cNvPr id="156" name="Group 270"/>
          <p:cNvGrpSpPr>
            <a:grpSpLocks noChangeAspect="1"/>
          </p:cNvGrpSpPr>
          <p:nvPr/>
        </p:nvGrpSpPr>
        <p:grpSpPr>
          <a:xfrm>
            <a:off x="5312896" y="4486365"/>
            <a:ext cx="1285963" cy="914400"/>
            <a:chOff x="5063815" y="2579223"/>
            <a:chExt cx="1616385" cy="1149351"/>
          </a:xfrm>
        </p:grpSpPr>
        <p:pic>
          <p:nvPicPr>
            <p:cNvPr id="157" name="Picture 156" descr="7164545255_29ae1f6d50_o_crop3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3815" y="2585574"/>
              <a:ext cx="1611347" cy="1143000"/>
            </a:xfrm>
            <a:prstGeom prst="rect">
              <a:avLst/>
            </a:prstGeom>
          </p:spPr>
        </p:pic>
        <p:sp>
          <p:nvSpPr>
            <p:cNvPr id="158" name="Rectangle 157"/>
            <p:cNvSpPr/>
            <p:nvPr/>
          </p:nvSpPr>
          <p:spPr>
            <a:xfrm>
              <a:off x="5063815" y="2579223"/>
              <a:ext cx="1611347" cy="114300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reeform 158"/>
            <p:cNvSpPr/>
            <p:nvPr/>
          </p:nvSpPr>
          <p:spPr>
            <a:xfrm>
              <a:off x="6245225" y="3028950"/>
              <a:ext cx="231775" cy="581025"/>
            </a:xfrm>
            <a:custGeom>
              <a:avLst/>
              <a:gdLst>
                <a:gd name="connsiteX0" fmla="*/ 95250 w 231775"/>
                <a:gd name="connsiteY0" fmla="*/ 581025 h 581025"/>
                <a:gd name="connsiteX1" fmla="*/ 133350 w 231775"/>
                <a:gd name="connsiteY1" fmla="*/ 336550 h 581025"/>
                <a:gd name="connsiteX2" fmla="*/ 180975 w 231775"/>
                <a:gd name="connsiteY2" fmla="*/ 333375 h 581025"/>
                <a:gd name="connsiteX3" fmla="*/ 231775 w 231775"/>
                <a:gd name="connsiteY3" fmla="*/ 158750 h 581025"/>
                <a:gd name="connsiteX4" fmla="*/ 196850 w 231775"/>
                <a:gd name="connsiteY4" fmla="*/ 92075 h 581025"/>
                <a:gd name="connsiteX5" fmla="*/ 187325 w 231775"/>
                <a:gd name="connsiteY5" fmla="*/ 0 h 581025"/>
                <a:gd name="connsiteX6" fmla="*/ 123825 w 231775"/>
                <a:gd name="connsiteY6" fmla="*/ 6350 h 581025"/>
                <a:gd name="connsiteX7" fmla="*/ 123825 w 231775"/>
                <a:gd name="connsiteY7" fmla="*/ 76200 h 581025"/>
                <a:gd name="connsiteX8" fmla="*/ 136525 w 231775"/>
                <a:gd name="connsiteY8" fmla="*/ 111125 h 581025"/>
                <a:gd name="connsiteX9" fmla="*/ 98425 w 231775"/>
                <a:gd name="connsiteY9" fmla="*/ 165100 h 581025"/>
                <a:gd name="connsiteX10" fmla="*/ 47625 w 231775"/>
                <a:gd name="connsiteY10" fmla="*/ 104775 h 581025"/>
                <a:gd name="connsiteX11" fmla="*/ 82550 w 231775"/>
                <a:gd name="connsiteY11" fmla="*/ 203200 h 581025"/>
                <a:gd name="connsiteX12" fmla="*/ 111125 w 231775"/>
                <a:gd name="connsiteY12" fmla="*/ 228600 h 581025"/>
                <a:gd name="connsiteX13" fmla="*/ 85725 w 231775"/>
                <a:gd name="connsiteY13" fmla="*/ 279400 h 581025"/>
                <a:gd name="connsiteX14" fmla="*/ 3175 w 231775"/>
                <a:gd name="connsiteY14" fmla="*/ 333375 h 581025"/>
                <a:gd name="connsiteX15" fmla="*/ 0 w 231775"/>
                <a:gd name="connsiteY15" fmla="*/ 374650 h 581025"/>
                <a:gd name="connsiteX16" fmla="*/ 57150 w 231775"/>
                <a:gd name="connsiteY16" fmla="*/ 450850 h 581025"/>
                <a:gd name="connsiteX17" fmla="*/ 34925 w 231775"/>
                <a:gd name="connsiteY17" fmla="*/ 501650 h 581025"/>
                <a:gd name="connsiteX18" fmla="*/ 95250 w 231775"/>
                <a:gd name="connsiteY18" fmla="*/ 581025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1775" h="581025">
                  <a:moveTo>
                    <a:pt x="95250" y="581025"/>
                  </a:moveTo>
                  <a:lnTo>
                    <a:pt x="133350" y="336550"/>
                  </a:lnTo>
                  <a:lnTo>
                    <a:pt x="180975" y="333375"/>
                  </a:lnTo>
                  <a:lnTo>
                    <a:pt x="231775" y="158750"/>
                  </a:lnTo>
                  <a:lnTo>
                    <a:pt x="196850" y="92075"/>
                  </a:lnTo>
                  <a:lnTo>
                    <a:pt x="187325" y="0"/>
                  </a:lnTo>
                  <a:lnTo>
                    <a:pt x="123825" y="6350"/>
                  </a:lnTo>
                  <a:lnTo>
                    <a:pt x="123825" y="76200"/>
                  </a:lnTo>
                  <a:lnTo>
                    <a:pt x="136525" y="111125"/>
                  </a:lnTo>
                  <a:lnTo>
                    <a:pt x="98425" y="165100"/>
                  </a:lnTo>
                  <a:lnTo>
                    <a:pt x="47625" y="104775"/>
                  </a:lnTo>
                  <a:lnTo>
                    <a:pt x="82550" y="203200"/>
                  </a:lnTo>
                  <a:lnTo>
                    <a:pt x="111125" y="228600"/>
                  </a:lnTo>
                  <a:lnTo>
                    <a:pt x="85725" y="279400"/>
                  </a:lnTo>
                  <a:lnTo>
                    <a:pt x="3175" y="333375"/>
                  </a:lnTo>
                  <a:lnTo>
                    <a:pt x="0" y="374650"/>
                  </a:lnTo>
                  <a:lnTo>
                    <a:pt x="57150" y="450850"/>
                  </a:lnTo>
                  <a:lnTo>
                    <a:pt x="34925" y="501650"/>
                  </a:lnTo>
                  <a:lnTo>
                    <a:pt x="95250" y="581025"/>
                  </a:lnTo>
                  <a:close/>
                </a:path>
              </a:pathLst>
            </a:custGeom>
            <a:solidFill>
              <a:srgbClr val="C08080">
                <a:alpha val="9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Freeform 159"/>
            <p:cNvSpPr/>
            <p:nvPr/>
          </p:nvSpPr>
          <p:spPr>
            <a:xfrm>
              <a:off x="6369050" y="3213100"/>
              <a:ext cx="311150" cy="368300"/>
            </a:xfrm>
            <a:custGeom>
              <a:avLst/>
              <a:gdLst>
                <a:gd name="connsiteX0" fmla="*/ 301625 w 311150"/>
                <a:gd name="connsiteY0" fmla="*/ 0 h 368300"/>
                <a:gd name="connsiteX1" fmla="*/ 190500 w 311150"/>
                <a:gd name="connsiteY1" fmla="*/ 69850 h 368300"/>
                <a:gd name="connsiteX2" fmla="*/ 117475 w 311150"/>
                <a:gd name="connsiteY2" fmla="*/ 111125 h 368300"/>
                <a:gd name="connsiteX3" fmla="*/ 73025 w 311150"/>
                <a:gd name="connsiteY3" fmla="*/ 120650 h 368300"/>
                <a:gd name="connsiteX4" fmla="*/ 60325 w 311150"/>
                <a:gd name="connsiteY4" fmla="*/ 168275 h 368300"/>
                <a:gd name="connsiteX5" fmla="*/ 12700 w 311150"/>
                <a:gd name="connsiteY5" fmla="*/ 168275 h 368300"/>
                <a:gd name="connsiteX6" fmla="*/ 0 w 311150"/>
                <a:gd name="connsiteY6" fmla="*/ 279400 h 368300"/>
                <a:gd name="connsiteX7" fmla="*/ 73025 w 311150"/>
                <a:gd name="connsiteY7" fmla="*/ 254000 h 368300"/>
                <a:gd name="connsiteX8" fmla="*/ 149225 w 311150"/>
                <a:gd name="connsiteY8" fmla="*/ 254000 h 368300"/>
                <a:gd name="connsiteX9" fmla="*/ 203200 w 311150"/>
                <a:gd name="connsiteY9" fmla="*/ 288925 h 368300"/>
                <a:gd name="connsiteX10" fmla="*/ 225425 w 311150"/>
                <a:gd name="connsiteY10" fmla="*/ 368300 h 368300"/>
                <a:gd name="connsiteX11" fmla="*/ 311150 w 311150"/>
                <a:gd name="connsiteY11" fmla="*/ 358775 h 368300"/>
                <a:gd name="connsiteX12" fmla="*/ 301625 w 311150"/>
                <a:gd name="connsiteY12" fmla="*/ 0 h 36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1150" h="368300">
                  <a:moveTo>
                    <a:pt x="301625" y="0"/>
                  </a:moveTo>
                  <a:lnTo>
                    <a:pt x="190500" y="69850"/>
                  </a:lnTo>
                  <a:lnTo>
                    <a:pt x="117475" y="111125"/>
                  </a:lnTo>
                  <a:lnTo>
                    <a:pt x="73025" y="120650"/>
                  </a:lnTo>
                  <a:lnTo>
                    <a:pt x="60325" y="168275"/>
                  </a:lnTo>
                  <a:lnTo>
                    <a:pt x="12700" y="168275"/>
                  </a:lnTo>
                  <a:lnTo>
                    <a:pt x="0" y="279400"/>
                  </a:lnTo>
                  <a:lnTo>
                    <a:pt x="73025" y="254000"/>
                  </a:lnTo>
                  <a:lnTo>
                    <a:pt x="149225" y="254000"/>
                  </a:lnTo>
                  <a:lnTo>
                    <a:pt x="203200" y="288925"/>
                  </a:lnTo>
                  <a:lnTo>
                    <a:pt x="225425" y="368300"/>
                  </a:lnTo>
                  <a:lnTo>
                    <a:pt x="311150" y="358775"/>
                  </a:lnTo>
                  <a:lnTo>
                    <a:pt x="301625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Freeform 160"/>
            <p:cNvSpPr/>
            <p:nvPr/>
          </p:nvSpPr>
          <p:spPr>
            <a:xfrm>
              <a:off x="6007100" y="3352800"/>
              <a:ext cx="577850" cy="323850"/>
            </a:xfrm>
            <a:custGeom>
              <a:avLst/>
              <a:gdLst>
                <a:gd name="connsiteX0" fmla="*/ 368300 w 577850"/>
                <a:gd name="connsiteY0" fmla="*/ 158750 h 323850"/>
                <a:gd name="connsiteX1" fmla="*/ 431800 w 577850"/>
                <a:gd name="connsiteY1" fmla="*/ 123825 h 323850"/>
                <a:gd name="connsiteX2" fmla="*/ 511175 w 577850"/>
                <a:gd name="connsiteY2" fmla="*/ 127000 h 323850"/>
                <a:gd name="connsiteX3" fmla="*/ 577850 w 577850"/>
                <a:gd name="connsiteY3" fmla="*/ 180975 h 323850"/>
                <a:gd name="connsiteX4" fmla="*/ 571500 w 577850"/>
                <a:gd name="connsiteY4" fmla="*/ 263525 h 323850"/>
                <a:gd name="connsiteX5" fmla="*/ 501650 w 577850"/>
                <a:gd name="connsiteY5" fmla="*/ 317500 h 323850"/>
                <a:gd name="connsiteX6" fmla="*/ 415925 w 577850"/>
                <a:gd name="connsiteY6" fmla="*/ 314325 h 323850"/>
                <a:gd name="connsiteX7" fmla="*/ 355600 w 577850"/>
                <a:gd name="connsiteY7" fmla="*/ 254000 h 323850"/>
                <a:gd name="connsiteX8" fmla="*/ 314325 w 577850"/>
                <a:gd name="connsiteY8" fmla="*/ 279400 h 323850"/>
                <a:gd name="connsiteX9" fmla="*/ 279400 w 577850"/>
                <a:gd name="connsiteY9" fmla="*/ 231775 h 323850"/>
                <a:gd name="connsiteX10" fmla="*/ 222250 w 577850"/>
                <a:gd name="connsiteY10" fmla="*/ 193675 h 323850"/>
                <a:gd name="connsiteX11" fmla="*/ 206375 w 577850"/>
                <a:gd name="connsiteY11" fmla="*/ 282575 h 323850"/>
                <a:gd name="connsiteX12" fmla="*/ 133350 w 577850"/>
                <a:gd name="connsiteY12" fmla="*/ 323850 h 323850"/>
                <a:gd name="connsiteX13" fmla="*/ 44450 w 577850"/>
                <a:gd name="connsiteY13" fmla="*/ 307975 h 323850"/>
                <a:gd name="connsiteX14" fmla="*/ 6350 w 577850"/>
                <a:gd name="connsiteY14" fmla="*/ 238125 h 323850"/>
                <a:gd name="connsiteX15" fmla="*/ 0 w 577850"/>
                <a:gd name="connsiteY15" fmla="*/ 168275 h 323850"/>
                <a:gd name="connsiteX16" fmla="*/ 76200 w 577850"/>
                <a:gd name="connsiteY16" fmla="*/ 111125 h 323850"/>
                <a:gd name="connsiteX17" fmla="*/ 158750 w 577850"/>
                <a:gd name="connsiteY17" fmla="*/ 111125 h 323850"/>
                <a:gd name="connsiteX18" fmla="*/ 165100 w 577850"/>
                <a:gd name="connsiteY18" fmla="*/ 0 h 323850"/>
                <a:gd name="connsiteX19" fmla="*/ 250825 w 577850"/>
                <a:gd name="connsiteY19" fmla="*/ 82550 h 323850"/>
                <a:gd name="connsiteX20" fmla="*/ 292100 w 577850"/>
                <a:gd name="connsiteY20" fmla="*/ 133350 h 323850"/>
                <a:gd name="connsiteX21" fmla="*/ 247650 w 577850"/>
                <a:gd name="connsiteY21" fmla="*/ 187325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77850" h="323850">
                  <a:moveTo>
                    <a:pt x="368300" y="158750"/>
                  </a:moveTo>
                  <a:lnTo>
                    <a:pt x="431800" y="123825"/>
                  </a:lnTo>
                  <a:lnTo>
                    <a:pt x="511175" y="127000"/>
                  </a:lnTo>
                  <a:lnTo>
                    <a:pt x="577850" y="180975"/>
                  </a:lnTo>
                  <a:lnTo>
                    <a:pt x="571500" y="263525"/>
                  </a:lnTo>
                  <a:lnTo>
                    <a:pt x="501650" y="317500"/>
                  </a:lnTo>
                  <a:lnTo>
                    <a:pt x="415925" y="314325"/>
                  </a:lnTo>
                  <a:lnTo>
                    <a:pt x="355600" y="254000"/>
                  </a:lnTo>
                  <a:lnTo>
                    <a:pt x="314325" y="279400"/>
                  </a:lnTo>
                  <a:lnTo>
                    <a:pt x="279400" y="231775"/>
                  </a:lnTo>
                  <a:lnTo>
                    <a:pt x="222250" y="193675"/>
                  </a:lnTo>
                  <a:lnTo>
                    <a:pt x="206375" y="282575"/>
                  </a:lnTo>
                  <a:lnTo>
                    <a:pt x="133350" y="323850"/>
                  </a:lnTo>
                  <a:lnTo>
                    <a:pt x="44450" y="307975"/>
                  </a:lnTo>
                  <a:lnTo>
                    <a:pt x="6350" y="238125"/>
                  </a:lnTo>
                  <a:lnTo>
                    <a:pt x="0" y="168275"/>
                  </a:lnTo>
                  <a:lnTo>
                    <a:pt x="76200" y="111125"/>
                  </a:lnTo>
                  <a:lnTo>
                    <a:pt x="158750" y="111125"/>
                  </a:lnTo>
                  <a:lnTo>
                    <a:pt x="165100" y="0"/>
                  </a:lnTo>
                  <a:lnTo>
                    <a:pt x="250825" y="82550"/>
                  </a:lnTo>
                  <a:lnTo>
                    <a:pt x="292100" y="133350"/>
                  </a:lnTo>
                  <a:lnTo>
                    <a:pt x="247650" y="187325"/>
                  </a:lnTo>
                </a:path>
              </a:pathLst>
            </a:custGeom>
            <a:solidFill>
              <a:srgbClr val="008000">
                <a:alpha val="90000"/>
              </a:srgbClr>
            </a:solidFill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2" name="Group 271"/>
          <p:cNvGrpSpPr>
            <a:grpSpLocks noChangeAspect="1"/>
          </p:cNvGrpSpPr>
          <p:nvPr/>
        </p:nvGrpSpPr>
        <p:grpSpPr>
          <a:xfrm>
            <a:off x="5312896" y="3401362"/>
            <a:ext cx="1287328" cy="914400"/>
            <a:chOff x="5063815" y="3814062"/>
            <a:chExt cx="1613210" cy="1145877"/>
          </a:xfrm>
        </p:grpSpPr>
        <p:pic>
          <p:nvPicPr>
            <p:cNvPr id="163" name="Picture 162" descr="7164545255_29ae1f6d50_o_crop3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3815" y="3816939"/>
              <a:ext cx="1611347" cy="1143000"/>
            </a:xfrm>
            <a:prstGeom prst="rect">
              <a:avLst/>
            </a:prstGeom>
          </p:spPr>
        </p:pic>
        <p:sp>
          <p:nvSpPr>
            <p:cNvPr id="164" name="Rectangle 163"/>
            <p:cNvSpPr/>
            <p:nvPr/>
          </p:nvSpPr>
          <p:spPr>
            <a:xfrm>
              <a:off x="5063815" y="3814062"/>
              <a:ext cx="1611347" cy="114300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Freeform 164"/>
            <p:cNvSpPr/>
            <p:nvPr/>
          </p:nvSpPr>
          <p:spPr>
            <a:xfrm>
              <a:off x="6253162" y="4253858"/>
              <a:ext cx="231775" cy="581025"/>
            </a:xfrm>
            <a:custGeom>
              <a:avLst/>
              <a:gdLst>
                <a:gd name="connsiteX0" fmla="*/ 95250 w 231775"/>
                <a:gd name="connsiteY0" fmla="*/ 581025 h 581025"/>
                <a:gd name="connsiteX1" fmla="*/ 133350 w 231775"/>
                <a:gd name="connsiteY1" fmla="*/ 336550 h 581025"/>
                <a:gd name="connsiteX2" fmla="*/ 180975 w 231775"/>
                <a:gd name="connsiteY2" fmla="*/ 333375 h 581025"/>
                <a:gd name="connsiteX3" fmla="*/ 231775 w 231775"/>
                <a:gd name="connsiteY3" fmla="*/ 158750 h 581025"/>
                <a:gd name="connsiteX4" fmla="*/ 196850 w 231775"/>
                <a:gd name="connsiteY4" fmla="*/ 92075 h 581025"/>
                <a:gd name="connsiteX5" fmla="*/ 187325 w 231775"/>
                <a:gd name="connsiteY5" fmla="*/ 0 h 581025"/>
                <a:gd name="connsiteX6" fmla="*/ 123825 w 231775"/>
                <a:gd name="connsiteY6" fmla="*/ 6350 h 581025"/>
                <a:gd name="connsiteX7" fmla="*/ 123825 w 231775"/>
                <a:gd name="connsiteY7" fmla="*/ 76200 h 581025"/>
                <a:gd name="connsiteX8" fmla="*/ 136525 w 231775"/>
                <a:gd name="connsiteY8" fmla="*/ 111125 h 581025"/>
                <a:gd name="connsiteX9" fmla="*/ 98425 w 231775"/>
                <a:gd name="connsiteY9" fmla="*/ 165100 h 581025"/>
                <a:gd name="connsiteX10" fmla="*/ 47625 w 231775"/>
                <a:gd name="connsiteY10" fmla="*/ 104775 h 581025"/>
                <a:gd name="connsiteX11" fmla="*/ 82550 w 231775"/>
                <a:gd name="connsiteY11" fmla="*/ 203200 h 581025"/>
                <a:gd name="connsiteX12" fmla="*/ 111125 w 231775"/>
                <a:gd name="connsiteY12" fmla="*/ 228600 h 581025"/>
                <a:gd name="connsiteX13" fmla="*/ 85725 w 231775"/>
                <a:gd name="connsiteY13" fmla="*/ 279400 h 581025"/>
                <a:gd name="connsiteX14" fmla="*/ 3175 w 231775"/>
                <a:gd name="connsiteY14" fmla="*/ 333375 h 581025"/>
                <a:gd name="connsiteX15" fmla="*/ 0 w 231775"/>
                <a:gd name="connsiteY15" fmla="*/ 374650 h 581025"/>
                <a:gd name="connsiteX16" fmla="*/ 57150 w 231775"/>
                <a:gd name="connsiteY16" fmla="*/ 450850 h 581025"/>
                <a:gd name="connsiteX17" fmla="*/ 34925 w 231775"/>
                <a:gd name="connsiteY17" fmla="*/ 501650 h 581025"/>
                <a:gd name="connsiteX18" fmla="*/ 95250 w 231775"/>
                <a:gd name="connsiteY18" fmla="*/ 581025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1775" h="581025">
                  <a:moveTo>
                    <a:pt x="95250" y="581025"/>
                  </a:moveTo>
                  <a:lnTo>
                    <a:pt x="133350" y="336550"/>
                  </a:lnTo>
                  <a:lnTo>
                    <a:pt x="180975" y="333375"/>
                  </a:lnTo>
                  <a:lnTo>
                    <a:pt x="231775" y="158750"/>
                  </a:lnTo>
                  <a:lnTo>
                    <a:pt x="196850" y="92075"/>
                  </a:lnTo>
                  <a:lnTo>
                    <a:pt x="187325" y="0"/>
                  </a:lnTo>
                  <a:lnTo>
                    <a:pt x="123825" y="6350"/>
                  </a:lnTo>
                  <a:lnTo>
                    <a:pt x="123825" y="76200"/>
                  </a:lnTo>
                  <a:lnTo>
                    <a:pt x="136525" y="111125"/>
                  </a:lnTo>
                  <a:lnTo>
                    <a:pt x="98425" y="165100"/>
                  </a:lnTo>
                  <a:lnTo>
                    <a:pt x="47625" y="104775"/>
                  </a:lnTo>
                  <a:lnTo>
                    <a:pt x="82550" y="203200"/>
                  </a:lnTo>
                  <a:lnTo>
                    <a:pt x="111125" y="228600"/>
                  </a:lnTo>
                  <a:lnTo>
                    <a:pt x="85725" y="279400"/>
                  </a:lnTo>
                  <a:lnTo>
                    <a:pt x="3175" y="333375"/>
                  </a:lnTo>
                  <a:lnTo>
                    <a:pt x="0" y="374650"/>
                  </a:lnTo>
                  <a:lnTo>
                    <a:pt x="57150" y="450850"/>
                  </a:lnTo>
                  <a:lnTo>
                    <a:pt x="34925" y="501650"/>
                  </a:lnTo>
                  <a:lnTo>
                    <a:pt x="95250" y="581025"/>
                  </a:lnTo>
                  <a:close/>
                </a:path>
              </a:pathLst>
            </a:custGeom>
            <a:solidFill>
              <a:srgbClr val="C08080">
                <a:alpha val="9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Freeform 165"/>
            <p:cNvSpPr/>
            <p:nvPr/>
          </p:nvSpPr>
          <p:spPr>
            <a:xfrm>
              <a:off x="6010275" y="4432300"/>
              <a:ext cx="666750" cy="469900"/>
            </a:xfrm>
            <a:custGeom>
              <a:avLst/>
              <a:gdLst>
                <a:gd name="connsiteX0" fmla="*/ 660400 w 666750"/>
                <a:gd name="connsiteY0" fmla="*/ 0 h 469900"/>
                <a:gd name="connsiteX1" fmla="*/ 501650 w 666750"/>
                <a:gd name="connsiteY1" fmla="*/ 101600 h 469900"/>
                <a:gd name="connsiteX2" fmla="*/ 412750 w 666750"/>
                <a:gd name="connsiteY2" fmla="*/ 133350 h 469900"/>
                <a:gd name="connsiteX3" fmla="*/ 161925 w 666750"/>
                <a:gd name="connsiteY3" fmla="*/ 161925 h 469900"/>
                <a:gd name="connsiteX4" fmla="*/ 123825 w 666750"/>
                <a:gd name="connsiteY4" fmla="*/ 260350 h 469900"/>
                <a:gd name="connsiteX5" fmla="*/ 41275 w 666750"/>
                <a:gd name="connsiteY5" fmla="*/ 279400 h 469900"/>
                <a:gd name="connsiteX6" fmla="*/ 0 w 666750"/>
                <a:gd name="connsiteY6" fmla="*/ 393700 h 469900"/>
                <a:gd name="connsiteX7" fmla="*/ 60325 w 666750"/>
                <a:gd name="connsiteY7" fmla="*/ 454025 h 469900"/>
                <a:gd name="connsiteX8" fmla="*/ 152400 w 666750"/>
                <a:gd name="connsiteY8" fmla="*/ 469900 h 469900"/>
                <a:gd name="connsiteX9" fmla="*/ 225425 w 666750"/>
                <a:gd name="connsiteY9" fmla="*/ 381000 h 469900"/>
                <a:gd name="connsiteX10" fmla="*/ 323850 w 666750"/>
                <a:gd name="connsiteY10" fmla="*/ 384175 h 469900"/>
                <a:gd name="connsiteX11" fmla="*/ 403225 w 666750"/>
                <a:gd name="connsiteY11" fmla="*/ 457200 h 469900"/>
                <a:gd name="connsiteX12" fmla="*/ 508000 w 666750"/>
                <a:gd name="connsiteY12" fmla="*/ 460375 h 469900"/>
                <a:gd name="connsiteX13" fmla="*/ 558800 w 666750"/>
                <a:gd name="connsiteY13" fmla="*/ 406400 h 469900"/>
                <a:gd name="connsiteX14" fmla="*/ 581025 w 666750"/>
                <a:gd name="connsiteY14" fmla="*/ 333375 h 469900"/>
                <a:gd name="connsiteX15" fmla="*/ 666750 w 666750"/>
                <a:gd name="connsiteY15" fmla="*/ 330200 h 469900"/>
                <a:gd name="connsiteX16" fmla="*/ 660400 w 666750"/>
                <a:gd name="connsiteY16" fmla="*/ 0 h 46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66750" h="469900">
                  <a:moveTo>
                    <a:pt x="660400" y="0"/>
                  </a:moveTo>
                  <a:lnTo>
                    <a:pt x="501650" y="101600"/>
                  </a:lnTo>
                  <a:lnTo>
                    <a:pt x="412750" y="133350"/>
                  </a:lnTo>
                  <a:lnTo>
                    <a:pt x="161925" y="161925"/>
                  </a:lnTo>
                  <a:lnTo>
                    <a:pt x="123825" y="260350"/>
                  </a:lnTo>
                  <a:lnTo>
                    <a:pt x="41275" y="279400"/>
                  </a:lnTo>
                  <a:lnTo>
                    <a:pt x="0" y="393700"/>
                  </a:lnTo>
                  <a:lnTo>
                    <a:pt x="60325" y="454025"/>
                  </a:lnTo>
                  <a:lnTo>
                    <a:pt x="152400" y="469900"/>
                  </a:lnTo>
                  <a:lnTo>
                    <a:pt x="225425" y="381000"/>
                  </a:lnTo>
                  <a:lnTo>
                    <a:pt x="323850" y="384175"/>
                  </a:lnTo>
                  <a:lnTo>
                    <a:pt x="403225" y="457200"/>
                  </a:lnTo>
                  <a:lnTo>
                    <a:pt x="508000" y="460375"/>
                  </a:lnTo>
                  <a:lnTo>
                    <a:pt x="558800" y="406400"/>
                  </a:lnTo>
                  <a:lnTo>
                    <a:pt x="581025" y="333375"/>
                  </a:lnTo>
                  <a:lnTo>
                    <a:pt x="666750" y="330200"/>
                  </a:lnTo>
                  <a:cubicBezTo>
                    <a:pt x="665692" y="222250"/>
                    <a:pt x="664633" y="114300"/>
                    <a:pt x="660400" y="0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7" name="Group 272"/>
          <p:cNvGrpSpPr>
            <a:grpSpLocks noChangeAspect="1"/>
          </p:cNvGrpSpPr>
          <p:nvPr/>
        </p:nvGrpSpPr>
        <p:grpSpPr>
          <a:xfrm>
            <a:off x="5311034" y="5874592"/>
            <a:ext cx="1283437" cy="914400"/>
            <a:chOff x="5063815" y="5720460"/>
            <a:chExt cx="1613210" cy="1149351"/>
          </a:xfrm>
        </p:grpSpPr>
        <p:pic>
          <p:nvPicPr>
            <p:cNvPr id="168" name="Picture 167" descr="7164545255_29ae1f6d50_o_crop3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3815" y="5726811"/>
              <a:ext cx="1611347" cy="1143000"/>
            </a:xfrm>
            <a:prstGeom prst="rect">
              <a:avLst/>
            </a:prstGeom>
          </p:spPr>
        </p:pic>
        <p:sp>
          <p:nvSpPr>
            <p:cNvPr id="169" name="Rectangle 168"/>
            <p:cNvSpPr/>
            <p:nvPr/>
          </p:nvSpPr>
          <p:spPr>
            <a:xfrm>
              <a:off x="5065678" y="5720460"/>
              <a:ext cx="1611347" cy="114300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Freeform 169"/>
            <p:cNvSpPr/>
            <p:nvPr/>
          </p:nvSpPr>
          <p:spPr>
            <a:xfrm>
              <a:off x="6247088" y="6170187"/>
              <a:ext cx="231775" cy="581025"/>
            </a:xfrm>
            <a:custGeom>
              <a:avLst/>
              <a:gdLst>
                <a:gd name="connsiteX0" fmla="*/ 95250 w 231775"/>
                <a:gd name="connsiteY0" fmla="*/ 581025 h 581025"/>
                <a:gd name="connsiteX1" fmla="*/ 133350 w 231775"/>
                <a:gd name="connsiteY1" fmla="*/ 336550 h 581025"/>
                <a:gd name="connsiteX2" fmla="*/ 180975 w 231775"/>
                <a:gd name="connsiteY2" fmla="*/ 333375 h 581025"/>
                <a:gd name="connsiteX3" fmla="*/ 231775 w 231775"/>
                <a:gd name="connsiteY3" fmla="*/ 158750 h 581025"/>
                <a:gd name="connsiteX4" fmla="*/ 196850 w 231775"/>
                <a:gd name="connsiteY4" fmla="*/ 92075 h 581025"/>
                <a:gd name="connsiteX5" fmla="*/ 187325 w 231775"/>
                <a:gd name="connsiteY5" fmla="*/ 0 h 581025"/>
                <a:gd name="connsiteX6" fmla="*/ 123825 w 231775"/>
                <a:gd name="connsiteY6" fmla="*/ 6350 h 581025"/>
                <a:gd name="connsiteX7" fmla="*/ 123825 w 231775"/>
                <a:gd name="connsiteY7" fmla="*/ 76200 h 581025"/>
                <a:gd name="connsiteX8" fmla="*/ 136525 w 231775"/>
                <a:gd name="connsiteY8" fmla="*/ 111125 h 581025"/>
                <a:gd name="connsiteX9" fmla="*/ 98425 w 231775"/>
                <a:gd name="connsiteY9" fmla="*/ 165100 h 581025"/>
                <a:gd name="connsiteX10" fmla="*/ 47625 w 231775"/>
                <a:gd name="connsiteY10" fmla="*/ 104775 h 581025"/>
                <a:gd name="connsiteX11" fmla="*/ 82550 w 231775"/>
                <a:gd name="connsiteY11" fmla="*/ 203200 h 581025"/>
                <a:gd name="connsiteX12" fmla="*/ 111125 w 231775"/>
                <a:gd name="connsiteY12" fmla="*/ 228600 h 581025"/>
                <a:gd name="connsiteX13" fmla="*/ 85725 w 231775"/>
                <a:gd name="connsiteY13" fmla="*/ 279400 h 581025"/>
                <a:gd name="connsiteX14" fmla="*/ 3175 w 231775"/>
                <a:gd name="connsiteY14" fmla="*/ 333375 h 581025"/>
                <a:gd name="connsiteX15" fmla="*/ 0 w 231775"/>
                <a:gd name="connsiteY15" fmla="*/ 374650 h 581025"/>
                <a:gd name="connsiteX16" fmla="*/ 57150 w 231775"/>
                <a:gd name="connsiteY16" fmla="*/ 450850 h 581025"/>
                <a:gd name="connsiteX17" fmla="*/ 34925 w 231775"/>
                <a:gd name="connsiteY17" fmla="*/ 501650 h 581025"/>
                <a:gd name="connsiteX18" fmla="*/ 95250 w 231775"/>
                <a:gd name="connsiteY18" fmla="*/ 581025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1775" h="581025">
                  <a:moveTo>
                    <a:pt x="95250" y="581025"/>
                  </a:moveTo>
                  <a:lnTo>
                    <a:pt x="133350" y="336550"/>
                  </a:lnTo>
                  <a:lnTo>
                    <a:pt x="180975" y="333375"/>
                  </a:lnTo>
                  <a:lnTo>
                    <a:pt x="231775" y="158750"/>
                  </a:lnTo>
                  <a:lnTo>
                    <a:pt x="196850" y="92075"/>
                  </a:lnTo>
                  <a:lnTo>
                    <a:pt x="187325" y="0"/>
                  </a:lnTo>
                  <a:lnTo>
                    <a:pt x="123825" y="6350"/>
                  </a:lnTo>
                  <a:lnTo>
                    <a:pt x="123825" y="76200"/>
                  </a:lnTo>
                  <a:lnTo>
                    <a:pt x="136525" y="111125"/>
                  </a:lnTo>
                  <a:lnTo>
                    <a:pt x="98425" y="165100"/>
                  </a:lnTo>
                  <a:lnTo>
                    <a:pt x="47625" y="104775"/>
                  </a:lnTo>
                  <a:lnTo>
                    <a:pt x="82550" y="203200"/>
                  </a:lnTo>
                  <a:lnTo>
                    <a:pt x="111125" y="228600"/>
                  </a:lnTo>
                  <a:lnTo>
                    <a:pt x="85725" y="279400"/>
                  </a:lnTo>
                  <a:lnTo>
                    <a:pt x="3175" y="333375"/>
                  </a:lnTo>
                  <a:lnTo>
                    <a:pt x="0" y="374650"/>
                  </a:lnTo>
                  <a:lnTo>
                    <a:pt x="57150" y="450850"/>
                  </a:lnTo>
                  <a:lnTo>
                    <a:pt x="34925" y="501650"/>
                  </a:lnTo>
                  <a:lnTo>
                    <a:pt x="95250" y="581025"/>
                  </a:lnTo>
                  <a:close/>
                </a:path>
              </a:pathLst>
            </a:custGeom>
            <a:solidFill>
              <a:srgbClr val="C08080">
                <a:alpha val="9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Freeform 170"/>
            <p:cNvSpPr/>
            <p:nvPr/>
          </p:nvSpPr>
          <p:spPr>
            <a:xfrm>
              <a:off x="6008963" y="6494037"/>
              <a:ext cx="577850" cy="323850"/>
            </a:xfrm>
            <a:custGeom>
              <a:avLst/>
              <a:gdLst>
                <a:gd name="connsiteX0" fmla="*/ 368300 w 577850"/>
                <a:gd name="connsiteY0" fmla="*/ 158750 h 323850"/>
                <a:gd name="connsiteX1" fmla="*/ 431800 w 577850"/>
                <a:gd name="connsiteY1" fmla="*/ 123825 h 323850"/>
                <a:gd name="connsiteX2" fmla="*/ 511175 w 577850"/>
                <a:gd name="connsiteY2" fmla="*/ 127000 h 323850"/>
                <a:gd name="connsiteX3" fmla="*/ 577850 w 577850"/>
                <a:gd name="connsiteY3" fmla="*/ 180975 h 323850"/>
                <a:gd name="connsiteX4" fmla="*/ 571500 w 577850"/>
                <a:gd name="connsiteY4" fmla="*/ 263525 h 323850"/>
                <a:gd name="connsiteX5" fmla="*/ 501650 w 577850"/>
                <a:gd name="connsiteY5" fmla="*/ 317500 h 323850"/>
                <a:gd name="connsiteX6" fmla="*/ 415925 w 577850"/>
                <a:gd name="connsiteY6" fmla="*/ 314325 h 323850"/>
                <a:gd name="connsiteX7" fmla="*/ 355600 w 577850"/>
                <a:gd name="connsiteY7" fmla="*/ 254000 h 323850"/>
                <a:gd name="connsiteX8" fmla="*/ 314325 w 577850"/>
                <a:gd name="connsiteY8" fmla="*/ 279400 h 323850"/>
                <a:gd name="connsiteX9" fmla="*/ 279400 w 577850"/>
                <a:gd name="connsiteY9" fmla="*/ 231775 h 323850"/>
                <a:gd name="connsiteX10" fmla="*/ 222250 w 577850"/>
                <a:gd name="connsiteY10" fmla="*/ 193675 h 323850"/>
                <a:gd name="connsiteX11" fmla="*/ 206375 w 577850"/>
                <a:gd name="connsiteY11" fmla="*/ 282575 h 323850"/>
                <a:gd name="connsiteX12" fmla="*/ 133350 w 577850"/>
                <a:gd name="connsiteY12" fmla="*/ 323850 h 323850"/>
                <a:gd name="connsiteX13" fmla="*/ 44450 w 577850"/>
                <a:gd name="connsiteY13" fmla="*/ 307975 h 323850"/>
                <a:gd name="connsiteX14" fmla="*/ 6350 w 577850"/>
                <a:gd name="connsiteY14" fmla="*/ 238125 h 323850"/>
                <a:gd name="connsiteX15" fmla="*/ 0 w 577850"/>
                <a:gd name="connsiteY15" fmla="*/ 168275 h 323850"/>
                <a:gd name="connsiteX16" fmla="*/ 76200 w 577850"/>
                <a:gd name="connsiteY16" fmla="*/ 111125 h 323850"/>
                <a:gd name="connsiteX17" fmla="*/ 158750 w 577850"/>
                <a:gd name="connsiteY17" fmla="*/ 111125 h 323850"/>
                <a:gd name="connsiteX18" fmla="*/ 165100 w 577850"/>
                <a:gd name="connsiteY18" fmla="*/ 0 h 323850"/>
                <a:gd name="connsiteX19" fmla="*/ 250825 w 577850"/>
                <a:gd name="connsiteY19" fmla="*/ 82550 h 323850"/>
                <a:gd name="connsiteX20" fmla="*/ 292100 w 577850"/>
                <a:gd name="connsiteY20" fmla="*/ 133350 h 323850"/>
                <a:gd name="connsiteX21" fmla="*/ 247650 w 577850"/>
                <a:gd name="connsiteY21" fmla="*/ 187325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77850" h="323850">
                  <a:moveTo>
                    <a:pt x="368300" y="158750"/>
                  </a:moveTo>
                  <a:lnTo>
                    <a:pt x="431800" y="123825"/>
                  </a:lnTo>
                  <a:lnTo>
                    <a:pt x="511175" y="127000"/>
                  </a:lnTo>
                  <a:lnTo>
                    <a:pt x="577850" y="180975"/>
                  </a:lnTo>
                  <a:lnTo>
                    <a:pt x="571500" y="263525"/>
                  </a:lnTo>
                  <a:lnTo>
                    <a:pt x="501650" y="317500"/>
                  </a:lnTo>
                  <a:lnTo>
                    <a:pt x="415925" y="314325"/>
                  </a:lnTo>
                  <a:lnTo>
                    <a:pt x="355600" y="254000"/>
                  </a:lnTo>
                  <a:lnTo>
                    <a:pt x="314325" y="279400"/>
                  </a:lnTo>
                  <a:lnTo>
                    <a:pt x="279400" y="231775"/>
                  </a:lnTo>
                  <a:lnTo>
                    <a:pt x="222250" y="193675"/>
                  </a:lnTo>
                  <a:lnTo>
                    <a:pt x="206375" y="282575"/>
                  </a:lnTo>
                  <a:lnTo>
                    <a:pt x="133350" y="323850"/>
                  </a:lnTo>
                  <a:lnTo>
                    <a:pt x="44450" y="307975"/>
                  </a:lnTo>
                  <a:lnTo>
                    <a:pt x="6350" y="238125"/>
                  </a:lnTo>
                  <a:lnTo>
                    <a:pt x="0" y="168275"/>
                  </a:lnTo>
                  <a:lnTo>
                    <a:pt x="76200" y="111125"/>
                  </a:lnTo>
                  <a:lnTo>
                    <a:pt x="158750" y="111125"/>
                  </a:lnTo>
                  <a:lnTo>
                    <a:pt x="165100" y="0"/>
                  </a:lnTo>
                  <a:lnTo>
                    <a:pt x="250825" y="82550"/>
                  </a:lnTo>
                  <a:lnTo>
                    <a:pt x="292100" y="133350"/>
                  </a:lnTo>
                  <a:lnTo>
                    <a:pt x="247650" y="187325"/>
                  </a:lnTo>
                </a:path>
              </a:pathLst>
            </a:custGeom>
            <a:solidFill>
              <a:srgbClr val="008000">
                <a:alpha val="90000"/>
              </a:srgbClr>
            </a:solidFill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Freeform 171"/>
            <p:cNvSpPr/>
            <p:nvPr/>
          </p:nvSpPr>
          <p:spPr>
            <a:xfrm>
              <a:off x="5340350" y="6207125"/>
              <a:ext cx="263525" cy="542925"/>
            </a:xfrm>
            <a:custGeom>
              <a:avLst/>
              <a:gdLst>
                <a:gd name="connsiteX0" fmla="*/ 53975 w 263525"/>
                <a:gd name="connsiteY0" fmla="*/ 0 h 542925"/>
                <a:gd name="connsiteX1" fmla="*/ 0 w 263525"/>
                <a:gd name="connsiteY1" fmla="*/ 44450 h 542925"/>
                <a:gd name="connsiteX2" fmla="*/ 9525 w 263525"/>
                <a:gd name="connsiteY2" fmla="*/ 196850 h 542925"/>
                <a:gd name="connsiteX3" fmla="*/ 114300 w 263525"/>
                <a:gd name="connsiteY3" fmla="*/ 339725 h 542925"/>
                <a:gd name="connsiteX4" fmla="*/ 203200 w 263525"/>
                <a:gd name="connsiteY4" fmla="*/ 542925 h 542925"/>
                <a:gd name="connsiteX5" fmla="*/ 263525 w 263525"/>
                <a:gd name="connsiteY5" fmla="*/ 520700 h 542925"/>
                <a:gd name="connsiteX6" fmla="*/ 165100 w 263525"/>
                <a:gd name="connsiteY6" fmla="*/ 311150 h 542925"/>
                <a:gd name="connsiteX7" fmla="*/ 136525 w 263525"/>
                <a:gd name="connsiteY7" fmla="*/ 146050 h 542925"/>
                <a:gd name="connsiteX8" fmla="*/ 53975 w 263525"/>
                <a:gd name="connsiteY8" fmla="*/ 0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525" h="542925">
                  <a:moveTo>
                    <a:pt x="53975" y="0"/>
                  </a:moveTo>
                  <a:lnTo>
                    <a:pt x="0" y="44450"/>
                  </a:lnTo>
                  <a:lnTo>
                    <a:pt x="9525" y="196850"/>
                  </a:lnTo>
                  <a:lnTo>
                    <a:pt x="114300" y="339725"/>
                  </a:lnTo>
                  <a:lnTo>
                    <a:pt x="203200" y="542925"/>
                  </a:lnTo>
                  <a:lnTo>
                    <a:pt x="263525" y="520700"/>
                  </a:lnTo>
                  <a:lnTo>
                    <a:pt x="165100" y="311150"/>
                  </a:lnTo>
                  <a:lnTo>
                    <a:pt x="136525" y="146050"/>
                  </a:lnTo>
                  <a:lnTo>
                    <a:pt x="53975" y="0"/>
                  </a:lnTo>
                  <a:close/>
                </a:path>
              </a:pathLst>
            </a:custGeom>
            <a:solidFill>
              <a:srgbClr val="C08080">
                <a:alpha val="9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3" name="Group 277"/>
          <p:cNvGrpSpPr>
            <a:grpSpLocks noChangeAspect="1"/>
          </p:cNvGrpSpPr>
          <p:nvPr/>
        </p:nvGrpSpPr>
        <p:grpSpPr>
          <a:xfrm>
            <a:off x="1536375" y="3393096"/>
            <a:ext cx="1289079" cy="914400"/>
            <a:chOff x="635019" y="3816939"/>
            <a:chExt cx="1611347" cy="1143000"/>
          </a:xfrm>
        </p:grpSpPr>
        <p:pic>
          <p:nvPicPr>
            <p:cNvPr id="174" name="Picture 173" descr="7164545255_29ae1f6d50_o_crop3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019" y="3816939"/>
              <a:ext cx="1611347" cy="1143000"/>
            </a:xfrm>
            <a:prstGeom prst="rect">
              <a:avLst/>
            </a:prstGeom>
          </p:spPr>
        </p:pic>
        <p:grpSp>
          <p:nvGrpSpPr>
            <p:cNvPr id="175" name="Group 17"/>
            <p:cNvGrpSpPr/>
            <p:nvPr/>
          </p:nvGrpSpPr>
          <p:grpSpPr>
            <a:xfrm>
              <a:off x="1670014" y="3823995"/>
              <a:ext cx="435011" cy="565557"/>
              <a:chOff x="1670014" y="3823995"/>
              <a:chExt cx="435011" cy="565557"/>
            </a:xfrm>
          </p:grpSpPr>
          <p:cxnSp>
            <p:nvCxnSpPr>
              <p:cNvPr id="176" name="Straight Connector 175"/>
              <p:cNvCxnSpPr/>
              <p:nvPr/>
            </p:nvCxnSpPr>
            <p:spPr>
              <a:xfrm>
                <a:off x="1868526" y="3823995"/>
                <a:ext cx="13690" cy="79404"/>
              </a:xfrm>
              <a:prstGeom prst="line">
                <a:avLst/>
              </a:prstGeom>
              <a:ln w="38100">
                <a:solidFill>
                  <a:srgbClr val="00FF00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 flipH="1">
                <a:off x="1821979" y="3905452"/>
                <a:ext cx="45887" cy="63298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 flipH="1" flipV="1">
                <a:off x="1962991" y="4185682"/>
                <a:ext cx="12321" cy="18482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  <a:effectLst>
                <a:glow rad="12700">
                  <a:schemeClr val="bg1">
                    <a:alpha val="75000"/>
                  </a:schemeClr>
                </a:glow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 flipH="1" flipV="1">
                <a:off x="1872667" y="4249910"/>
                <a:ext cx="78035" cy="139642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  <a:effectLst>
                <a:glow rad="12700">
                  <a:schemeClr val="bg1">
                    <a:alpha val="75000"/>
                  </a:schemeClr>
                </a:glow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 flipH="1" flipV="1">
                <a:off x="1889062" y="3903400"/>
                <a:ext cx="76006" cy="29908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 flipH="1" flipV="1">
                <a:off x="1821979" y="4120867"/>
                <a:ext cx="60237" cy="125226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  <a:effectLst>
                <a:glow rad="12700">
                  <a:schemeClr val="bg1">
                    <a:alpha val="75000"/>
                  </a:schemeClr>
                </a:glow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 flipV="1">
                <a:off x="1965068" y="4069314"/>
                <a:ext cx="0" cy="11636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  <a:effectLst>
                <a:glow rad="12700">
                  <a:schemeClr val="bg1">
                    <a:alpha val="75000"/>
                  </a:schemeClr>
                </a:glow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 flipV="1">
                <a:off x="1965068" y="3921315"/>
                <a:ext cx="24643" cy="175237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1989711" y="3935551"/>
                <a:ext cx="91923" cy="33199"/>
              </a:xfrm>
              <a:prstGeom prst="line">
                <a:avLst/>
              </a:prstGeom>
              <a:ln w="38100">
                <a:solidFill>
                  <a:srgbClr val="FF00FF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 flipH="1">
                <a:off x="2079755" y="3863975"/>
                <a:ext cx="25270" cy="103025"/>
              </a:xfrm>
              <a:prstGeom prst="line">
                <a:avLst/>
              </a:prstGeom>
              <a:ln w="38100">
                <a:solidFill>
                  <a:srgbClr val="FF00FF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 flipV="1">
                <a:off x="1821979" y="3962058"/>
                <a:ext cx="0" cy="158809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 flipV="1">
                <a:off x="1711086" y="3968750"/>
                <a:ext cx="110893" cy="42594"/>
              </a:xfrm>
              <a:prstGeom prst="line">
                <a:avLst/>
              </a:prstGeom>
              <a:ln w="38100">
                <a:solidFill>
                  <a:srgbClr val="00FFFF"/>
                </a:solidFill>
              </a:ln>
              <a:effectLst>
                <a:glow rad="12700">
                  <a:schemeClr val="bg1">
                    <a:alpha val="75000"/>
                  </a:schemeClr>
                </a:glow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1670014" y="3933308"/>
                <a:ext cx="41071" cy="78035"/>
              </a:xfrm>
              <a:prstGeom prst="line">
                <a:avLst/>
              </a:prstGeom>
              <a:ln w="38100">
                <a:solidFill>
                  <a:srgbClr val="00FFFF"/>
                </a:solidFill>
              </a:ln>
              <a:effectLst>
                <a:glow rad="12700">
                  <a:schemeClr val="bg1">
                    <a:alpha val="75000"/>
                  </a:schemeClr>
                </a:glow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9" name="Group 279"/>
          <p:cNvGrpSpPr>
            <a:grpSpLocks noChangeAspect="1"/>
          </p:cNvGrpSpPr>
          <p:nvPr/>
        </p:nvGrpSpPr>
        <p:grpSpPr>
          <a:xfrm>
            <a:off x="1536374" y="5880943"/>
            <a:ext cx="1289078" cy="914400"/>
            <a:chOff x="635019" y="5726811"/>
            <a:chExt cx="1611347" cy="1143000"/>
          </a:xfrm>
        </p:grpSpPr>
        <p:pic>
          <p:nvPicPr>
            <p:cNvPr id="190" name="Picture 189" descr="7164545255_29ae1f6d50_o_crop3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019" y="5726811"/>
              <a:ext cx="1611347" cy="1143000"/>
            </a:xfrm>
            <a:prstGeom prst="rect">
              <a:avLst/>
            </a:prstGeom>
          </p:spPr>
        </p:pic>
        <p:grpSp>
          <p:nvGrpSpPr>
            <p:cNvPr id="191" name="Group 278"/>
            <p:cNvGrpSpPr/>
            <p:nvPr/>
          </p:nvGrpSpPr>
          <p:grpSpPr>
            <a:xfrm>
              <a:off x="1811374" y="6124575"/>
              <a:ext cx="395251" cy="634679"/>
              <a:chOff x="1811374" y="6124575"/>
              <a:chExt cx="395251" cy="634679"/>
            </a:xfrm>
          </p:grpSpPr>
          <p:cxnSp>
            <p:nvCxnSpPr>
              <p:cNvPr id="192" name="Straight Connector 191"/>
              <p:cNvCxnSpPr/>
              <p:nvPr/>
            </p:nvCxnSpPr>
            <p:spPr>
              <a:xfrm>
                <a:off x="2094882" y="6208287"/>
                <a:ext cx="13690" cy="79404"/>
              </a:xfrm>
              <a:prstGeom prst="line">
                <a:avLst/>
              </a:prstGeom>
              <a:ln w="38100">
                <a:solidFill>
                  <a:srgbClr val="00FF00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 flipH="1">
                <a:off x="2047257" y="6282827"/>
                <a:ext cx="61073" cy="16429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 flipV="1">
                <a:off x="1898993" y="6458619"/>
                <a:ext cx="142033" cy="11581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  <a:effectLst>
                <a:glow rad="12700">
                  <a:schemeClr val="bg1">
                    <a:alpha val="75000"/>
                  </a:schemeClr>
                </a:glow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 flipH="1" flipV="1">
                <a:off x="1898993" y="6574434"/>
                <a:ext cx="12321" cy="18482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  <a:effectLst>
                <a:glow rad="12700">
                  <a:schemeClr val="bg1">
                    <a:alpha val="75000"/>
                  </a:schemeClr>
                </a:glow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 flipV="1">
                <a:off x="1811374" y="6448482"/>
                <a:ext cx="153333" cy="76666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  <a:effectLst>
                <a:glow rad="12700">
                  <a:schemeClr val="bg1">
                    <a:alpha val="75000"/>
                  </a:schemeClr>
                </a:glow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 flipH="1" flipV="1">
                <a:off x="1820957" y="6525148"/>
                <a:ext cx="78035" cy="139642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  <a:effectLst>
                <a:glow rad="12700">
                  <a:schemeClr val="bg1">
                    <a:alpha val="75000"/>
                  </a:schemeClr>
                </a:glow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 flipH="1" flipV="1">
                <a:off x="1989002" y="6207125"/>
                <a:ext cx="42441" cy="80566"/>
              </a:xfrm>
              <a:prstGeom prst="line">
                <a:avLst/>
              </a:prstGeom>
              <a:ln w="38100">
                <a:solidFill>
                  <a:srgbClr val="FF00FF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>
                <a:off x="1975312" y="6124575"/>
                <a:ext cx="20536" cy="80407"/>
              </a:xfrm>
              <a:prstGeom prst="line">
                <a:avLst/>
              </a:prstGeom>
              <a:ln w="38100">
                <a:solidFill>
                  <a:srgbClr val="FF00FF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 flipV="1">
                <a:off x="1971875" y="6299256"/>
                <a:ext cx="69151" cy="146664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 flipH="1">
                <a:off x="2108330" y="6423008"/>
                <a:ext cx="49295" cy="71029"/>
              </a:xfrm>
              <a:prstGeom prst="line">
                <a:avLst/>
              </a:prstGeom>
              <a:ln w="38100">
                <a:solidFill>
                  <a:srgbClr val="00FFFF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/>
              <p:cNvCxnSpPr/>
              <p:nvPr/>
            </p:nvCxnSpPr>
            <p:spPr>
              <a:xfrm flipV="1">
                <a:off x="2156314" y="6311213"/>
                <a:ext cx="50311" cy="115541"/>
              </a:xfrm>
              <a:prstGeom prst="line">
                <a:avLst/>
              </a:prstGeom>
              <a:ln w="38100">
                <a:solidFill>
                  <a:srgbClr val="00FFFF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 flipV="1">
                <a:off x="2032458" y="6324600"/>
                <a:ext cx="167817" cy="137198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 flipH="1" flipV="1">
                <a:off x="2108330" y="6282827"/>
                <a:ext cx="84016" cy="31561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9" name="TextBox 208"/>
          <p:cNvSpPr txBox="1"/>
          <p:nvPr/>
        </p:nvSpPr>
        <p:spPr>
          <a:xfrm>
            <a:off x="548662" y="3636238"/>
            <a:ext cx="992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Hypothesis</a:t>
            </a:r>
            <a:br>
              <a:rPr lang="en-US" sz="1400" dirty="0" smtClean="0"/>
            </a:br>
            <a:r>
              <a:rPr lang="en-US" sz="1400" dirty="0" smtClean="0"/>
              <a:t> #1</a:t>
            </a:r>
            <a:endParaRPr lang="en-US" sz="1400" dirty="0"/>
          </a:p>
        </p:txBody>
      </p:sp>
      <p:sp>
        <p:nvSpPr>
          <p:cNvPr id="210" name="TextBox 209"/>
          <p:cNvSpPr txBox="1"/>
          <p:nvPr/>
        </p:nvSpPr>
        <p:spPr>
          <a:xfrm>
            <a:off x="548662" y="4686369"/>
            <a:ext cx="992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Hypothesis</a:t>
            </a:r>
            <a:br>
              <a:rPr lang="en-US" sz="1400" dirty="0" smtClean="0"/>
            </a:br>
            <a:r>
              <a:rPr lang="en-US" sz="1400" dirty="0" smtClean="0"/>
              <a:t> #2</a:t>
            </a:r>
            <a:endParaRPr lang="en-US" sz="1400" dirty="0"/>
          </a:p>
        </p:txBody>
      </p:sp>
      <p:sp>
        <p:nvSpPr>
          <p:cNvPr id="211" name="TextBox 210"/>
          <p:cNvSpPr txBox="1"/>
          <p:nvPr/>
        </p:nvSpPr>
        <p:spPr>
          <a:xfrm>
            <a:off x="548662" y="6136684"/>
            <a:ext cx="992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Hypothesis</a:t>
            </a:r>
            <a:br>
              <a:rPr lang="en-US" sz="1400" dirty="0" smtClean="0"/>
            </a:br>
            <a:r>
              <a:rPr lang="en-US" sz="1400" dirty="0" smtClean="0"/>
              <a:t> #M</a:t>
            </a:r>
            <a:endParaRPr lang="en-US" sz="1400" dirty="0"/>
          </a:p>
        </p:txBody>
      </p:sp>
      <p:sp>
        <p:nvSpPr>
          <p:cNvPr id="212" name="Frame 211"/>
          <p:cNvSpPr>
            <a:spLocks/>
          </p:cNvSpPr>
          <p:nvPr/>
        </p:nvSpPr>
        <p:spPr>
          <a:xfrm>
            <a:off x="1483421" y="4436031"/>
            <a:ext cx="1410989" cy="1028472"/>
          </a:xfrm>
          <a:prstGeom prst="frame">
            <a:avLst>
              <a:gd name="adj1" fmla="val 16760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13" name="Group 276"/>
          <p:cNvGrpSpPr/>
          <p:nvPr/>
        </p:nvGrpSpPr>
        <p:grpSpPr>
          <a:xfrm>
            <a:off x="1536375" y="4488619"/>
            <a:ext cx="1289304" cy="923367"/>
            <a:chOff x="635020" y="2585575"/>
            <a:chExt cx="1611350" cy="1143001"/>
          </a:xfrm>
        </p:grpSpPr>
        <p:pic>
          <p:nvPicPr>
            <p:cNvPr id="214" name="Picture 213" descr="7164545255_29ae1f6d50_o_crop3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020" y="2585575"/>
              <a:ext cx="1611350" cy="1143001"/>
            </a:xfrm>
            <a:prstGeom prst="rect">
              <a:avLst/>
            </a:prstGeom>
          </p:spPr>
        </p:pic>
        <p:grpSp>
          <p:nvGrpSpPr>
            <p:cNvPr id="215" name="Group 1"/>
            <p:cNvGrpSpPr/>
            <p:nvPr/>
          </p:nvGrpSpPr>
          <p:grpSpPr>
            <a:xfrm>
              <a:off x="1821979" y="3037828"/>
              <a:ext cx="219047" cy="576367"/>
              <a:chOff x="1821979" y="3037828"/>
              <a:chExt cx="219047" cy="576367"/>
            </a:xfrm>
          </p:grpSpPr>
          <p:cxnSp>
            <p:nvCxnSpPr>
              <p:cNvPr id="216" name="Straight Connector 215"/>
              <p:cNvCxnSpPr/>
              <p:nvPr/>
            </p:nvCxnSpPr>
            <p:spPr>
              <a:xfrm>
                <a:off x="1975312" y="3037828"/>
                <a:ext cx="13690" cy="79404"/>
              </a:xfrm>
              <a:prstGeom prst="line">
                <a:avLst/>
              </a:prstGeom>
              <a:ln w="38100">
                <a:solidFill>
                  <a:srgbClr val="00FF00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 flipH="1">
                <a:off x="1975312" y="3117232"/>
                <a:ext cx="13690" cy="36965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 flipV="1">
                <a:off x="1909598" y="3313006"/>
                <a:ext cx="97202" cy="116369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  <a:effectLst>
                <a:glow rad="12700">
                  <a:schemeClr val="bg1">
                    <a:alpha val="75000"/>
                  </a:schemeClr>
                </a:glow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 flipH="1" flipV="1">
                <a:off x="1909598" y="3429375"/>
                <a:ext cx="12321" cy="18482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  <a:effectLst>
                <a:glow rad="12700">
                  <a:schemeClr val="bg1">
                    <a:alpha val="75000"/>
                  </a:schemeClr>
                </a:glow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 flipV="1">
                <a:off x="1821979" y="3303423"/>
                <a:ext cx="153333" cy="76666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  <a:effectLst>
                <a:glow rad="12700">
                  <a:schemeClr val="bg1">
                    <a:alpha val="75000"/>
                  </a:schemeClr>
                </a:glow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 flipH="1" flipV="1">
                <a:off x="1831562" y="3380089"/>
                <a:ext cx="78035" cy="139642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  <a:effectLst>
                <a:glow rad="12700">
                  <a:schemeClr val="bg1">
                    <a:alpha val="75000"/>
                  </a:schemeClr>
                </a:glow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 flipV="1">
                <a:off x="1942455" y="3137768"/>
                <a:ext cx="88988" cy="68453"/>
              </a:xfrm>
              <a:prstGeom prst="line">
                <a:avLst/>
              </a:prstGeom>
              <a:ln w="38100">
                <a:solidFill>
                  <a:srgbClr val="FF00FF"/>
                </a:solidFill>
              </a:ln>
              <a:effectLst>
                <a:glow rad="12700">
                  <a:schemeClr val="bg1">
                    <a:alpha val="75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>
                <a:off x="1889062" y="3154197"/>
                <a:ext cx="53393" cy="52023"/>
              </a:xfrm>
              <a:prstGeom prst="line">
                <a:avLst/>
              </a:prstGeom>
              <a:ln w="38100">
                <a:solidFill>
                  <a:srgbClr val="FF00FF"/>
                </a:solidFill>
              </a:ln>
              <a:effectLst>
                <a:glow rad="12700">
                  <a:schemeClr val="bg1">
                    <a:alpha val="75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 flipV="1">
                <a:off x="1975312" y="3154197"/>
                <a:ext cx="0" cy="158809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>
                <a:off x="1868526" y="3154197"/>
                <a:ext cx="41071" cy="78035"/>
              </a:xfrm>
              <a:prstGeom prst="line">
                <a:avLst/>
              </a:prstGeom>
              <a:ln w="38100">
                <a:solidFill>
                  <a:srgbClr val="00FFFF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 flipV="1">
                <a:off x="1909598" y="3154197"/>
                <a:ext cx="65714" cy="78035"/>
              </a:xfrm>
              <a:prstGeom prst="line">
                <a:avLst/>
              </a:prstGeom>
              <a:ln w="38100">
                <a:solidFill>
                  <a:srgbClr val="00FFFF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 flipV="1">
                <a:off x="2006800" y="3137768"/>
                <a:ext cx="24643" cy="175237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 flipH="1" flipV="1">
                <a:off x="1989002" y="3117232"/>
                <a:ext cx="52024" cy="20536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9" name="Group 228"/>
          <p:cNvGrpSpPr>
            <a:grpSpLocks noChangeAspect="1"/>
          </p:cNvGrpSpPr>
          <p:nvPr/>
        </p:nvGrpSpPr>
        <p:grpSpPr>
          <a:xfrm>
            <a:off x="3266768" y="3393096"/>
            <a:ext cx="1463040" cy="914400"/>
            <a:chOff x="19845" y="274638"/>
            <a:chExt cx="4046378" cy="2286000"/>
          </a:xfrm>
        </p:grpSpPr>
        <p:pic>
          <p:nvPicPr>
            <p:cNvPr id="230" name="Picture 229" descr="Screen shot 2013-07-22 at 8.37.22 A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8623" y="274638"/>
              <a:ext cx="3657600" cy="2286000"/>
            </a:xfrm>
            <a:prstGeom prst="rect">
              <a:avLst/>
            </a:prstGeom>
          </p:spPr>
        </p:pic>
        <p:sp>
          <p:nvSpPr>
            <p:cNvPr id="231" name="Parallelogram 230"/>
            <p:cNvSpPr/>
            <p:nvPr/>
          </p:nvSpPr>
          <p:spPr>
            <a:xfrm>
              <a:off x="19845" y="2049381"/>
              <a:ext cx="3512246" cy="420987"/>
            </a:xfrm>
            <a:prstGeom prst="parallelogram">
              <a:avLst>
                <a:gd name="adj" fmla="val 263033"/>
              </a:avLst>
            </a:prstGeom>
            <a:solidFill>
              <a:schemeClr val="accent3">
                <a:alpha val="7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1121141" y="605191"/>
              <a:ext cx="2291891" cy="1414427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3" name="Group 232"/>
          <p:cNvGrpSpPr>
            <a:grpSpLocks noChangeAspect="1"/>
          </p:cNvGrpSpPr>
          <p:nvPr/>
        </p:nvGrpSpPr>
        <p:grpSpPr>
          <a:xfrm>
            <a:off x="3241688" y="4492716"/>
            <a:ext cx="1463040" cy="914400"/>
            <a:chOff x="4128134" y="2019618"/>
            <a:chExt cx="4121469" cy="2286000"/>
          </a:xfrm>
        </p:grpSpPr>
        <p:pic>
          <p:nvPicPr>
            <p:cNvPr id="234" name="Picture 233" descr="Screen shot 2013-07-22 at 8.38.55 A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92003" y="2019618"/>
              <a:ext cx="3657600" cy="2286000"/>
            </a:xfrm>
            <a:prstGeom prst="rect">
              <a:avLst/>
            </a:prstGeom>
          </p:spPr>
        </p:pic>
        <p:sp>
          <p:nvSpPr>
            <p:cNvPr id="235" name="Rectangle 234"/>
            <p:cNvSpPr/>
            <p:nvPr/>
          </p:nvSpPr>
          <p:spPr>
            <a:xfrm>
              <a:off x="5383668" y="2362200"/>
              <a:ext cx="2341200" cy="1430028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Parallelogram 235"/>
            <p:cNvSpPr/>
            <p:nvPr/>
          </p:nvSpPr>
          <p:spPr>
            <a:xfrm>
              <a:off x="4128134" y="3792228"/>
              <a:ext cx="3512246" cy="513390"/>
            </a:xfrm>
            <a:prstGeom prst="parallelogram">
              <a:avLst>
                <a:gd name="adj" fmla="val 266898"/>
              </a:avLst>
            </a:prstGeom>
            <a:solidFill>
              <a:schemeClr val="accent3">
                <a:alpha val="7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Freeform 236"/>
            <p:cNvSpPr/>
            <p:nvPr/>
          </p:nvSpPr>
          <p:spPr>
            <a:xfrm>
              <a:off x="6057900" y="2914650"/>
              <a:ext cx="1047750" cy="1174750"/>
            </a:xfrm>
            <a:custGeom>
              <a:avLst/>
              <a:gdLst>
                <a:gd name="connsiteX0" fmla="*/ 19050 w 1047750"/>
                <a:gd name="connsiteY0" fmla="*/ 1085850 h 1174750"/>
                <a:gd name="connsiteX1" fmla="*/ 190500 w 1047750"/>
                <a:gd name="connsiteY1" fmla="*/ 1174750 h 1174750"/>
                <a:gd name="connsiteX2" fmla="*/ 336550 w 1047750"/>
                <a:gd name="connsiteY2" fmla="*/ 1136650 h 1174750"/>
                <a:gd name="connsiteX3" fmla="*/ 400050 w 1047750"/>
                <a:gd name="connsiteY3" fmla="*/ 1054100 h 1174750"/>
                <a:gd name="connsiteX4" fmla="*/ 406400 w 1047750"/>
                <a:gd name="connsiteY4" fmla="*/ 939800 h 1174750"/>
                <a:gd name="connsiteX5" fmla="*/ 514350 w 1047750"/>
                <a:gd name="connsiteY5" fmla="*/ 933450 h 1174750"/>
                <a:gd name="connsiteX6" fmla="*/ 558800 w 1047750"/>
                <a:gd name="connsiteY6" fmla="*/ 1104900 h 1174750"/>
                <a:gd name="connsiteX7" fmla="*/ 673100 w 1047750"/>
                <a:gd name="connsiteY7" fmla="*/ 1079500 h 1174750"/>
                <a:gd name="connsiteX8" fmla="*/ 787400 w 1047750"/>
                <a:gd name="connsiteY8" fmla="*/ 1174750 h 1174750"/>
                <a:gd name="connsiteX9" fmla="*/ 939800 w 1047750"/>
                <a:gd name="connsiteY9" fmla="*/ 1174750 h 1174750"/>
                <a:gd name="connsiteX10" fmla="*/ 1047750 w 1047750"/>
                <a:gd name="connsiteY10" fmla="*/ 1022350 h 1174750"/>
                <a:gd name="connsiteX11" fmla="*/ 1028700 w 1047750"/>
                <a:gd name="connsiteY11" fmla="*/ 850900 h 1174750"/>
                <a:gd name="connsiteX12" fmla="*/ 882650 w 1047750"/>
                <a:gd name="connsiteY12" fmla="*/ 762000 h 1174750"/>
                <a:gd name="connsiteX13" fmla="*/ 755650 w 1047750"/>
                <a:gd name="connsiteY13" fmla="*/ 762000 h 1174750"/>
                <a:gd name="connsiteX14" fmla="*/ 692150 w 1047750"/>
                <a:gd name="connsiteY14" fmla="*/ 685800 h 1174750"/>
                <a:gd name="connsiteX15" fmla="*/ 819150 w 1047750"/>
                <a:gd name="connsiteY15" fmla="*/ 457200 h 1174750"/>
                <a:gd name="connsiteX16" fmla="*/ 850900 w 1047750"/>
                <a:gd name="connsiteY16" fmla="*/ 266700 h 1174750"/>
                <a:gd name="connsiteX17" fmla="*/ 793750 w 1047750"/>
                <a:gd name="connsiteY17" fmla="*/ 139700 h 1174750"/>
                <a:gd name="connsiteX18" fmla="*/ 755650 w 1047750"/>
                <a:gd name="connsiteY18" fmla="*/ 0 h 1174750"/>
                <a:gd name="connsiteX19" fmla="*/ 635000 w 1047750"/>
                <a:gd name="connsiteY19" fmla="*/ 0 h 1174750"/>
                <a:gd name="connsiteX20" fmla="*/ 596900 w 1047750"/>
                <a:gd name="connsiteY20" fmla="*/ 165100 h 1174750"/>
                <a:gd name="connsiteX21" fmla="*/ 654050 w 1047750"/>
                <a:gd name="connsiteY21" fmla="*/ 241300 h 1174750"/>
                <a:gd name="connsiteX22" fmla="*/ 615950 w 1047750"/>
                <a:gd name="connsiteY22" fmla="*/ 292100 h 1174750"/>
                <a:gd name="connsiteX23" fmla="*/ 495300 w 1047750"/>
                <a:gd name="connsiteY23" fmla="*/ 228600 h 1174750"/>
                <a:gd name="connsiteX24" fmla="*/ 546100 w 1047750"/>
                <a:gd name="connsiteY24" fmla="*/ 368300 h 1174750"/>
                <a:gd name="connsiteX25" fmla="*/ 584200 w 1047750"/>
                <a:gd name="connsiteY25" fmla="*/ 438150 h 1174750"/>
                <a:gd name="connsiteX26" fmla="*/ 539750 w 1047750"/>
                <a:gd name="connsiteY26" fmla="*/ 508000 h 1174750"/>
                <a:gd name="connsiteX27" fmla="*/ 419100 w 1047750"/>
                <a:gd name="connsiteY27" fmla="*/ 603250 h 1174750"/>
                <a:gd name="connsiteX28" fmla="*/ 292100 w 1047750"/>
                <a:gd name="connsiteY28" fmla="*/ 596900 h 1174750"/>
                <a:gd name="connsiteX29" fmla="*/ 260350 w 1047750"/>
                <a:gd name="connsiteY29" fmla="*/ 755650 h 1174750"/>
                <a:gd name="connsiteX30" fmla="*/ 88900 w 1047750"/>
                <a:gd name="connsiteY30" fmla="*/ 762000 h 1174750"/>
                <a:gd name="connsiteX31" fmla="*/ 6350 w 1047750"/>
                <a:gd name="connsiteY31" fmla="*/ 901700 h 1174750"/>
                <a:gd name="connsiteX32" fmla="*/ 0 w 1047750"/>
                <a:gd name="connsiteY32" fmla="*/ 1035050 h 1174750"/>
                <a:gd name="connsiteX33" fmla="*/ 19050 w 1047750"/>
                <a:gd name="connsiteY33" fmla="*/ 1085850 h 1174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047750" h="1174750">
                  <a:moveTo>
                    <a:pt x="19050" y="1085850"/>
                  </a:moveTo>
                  <a:lnTo>
                    <a:pt x="190500" y="1174750"/>
                  </a:lnTo>
                  <a:lnTo>
                    <a:pt x="336550" y="1136650"/>
                  </a:lnTo>
                  <a:lnTo>
                    <a:pt x="400050" y="1054100"/>
                  </a:lnTo>
                  <a:lnTo>
                    <a:pt x="406400" y="939800"/>
                  </a:lnTo>
                  <a:lnTo>
                    <a:pt x="514350" y="933450"/>
                  </a:lnTo>
                  <a:lnTo>
                    <a:pt x="558800" y="1104900"/>
                  </a:lnTo>
                  <a:lnTo>
                    <a:pt x="673100" y="1079500"/>
                  </a:lnTo>
                  <a:lnTo>
                    <a:pt x="787400" y="1174750"/>
                  </a:lnTo>
                  <a:lnTo>
                    <a:pt x="939800" y="1174750"/>
                  </a:lnTo>
                  <a:lnTo>
                    <a:pt x="1047750" y="1022350"/>
                  </a:lnTo>
                  <a:lnTo>
                    <a:pt x="1028700" y="850900"/>
                  </a:lnTo>
                  <a:lnTo>
                    <a:pt x="882650" y="762000"/>
                  </a:lnTo>
                  <a:lnTo>
                    <a:pt x="755650" y="762000"/>
                  </a:lnTo>
                  <a:lnTo>
                    <a:pt x="692150" y="685800"/>
                  </a:lnTo>
                  <a:lnTo>
                    <a:pt x="819150" y="457200"/>
                  </a:lnTo>
                  <a:lnTo>
                    <a:pt x="850900" y="266700"/>
                  </a:lnTo>
                  <a:lnTo>
                    <a:pt x="793750" y="139700"/>
                  </a:lnTo>
                  <a:lnTo>
                    <a:pt x="755650" y="0"/>
                  </a:lnTo>
                  <a:lnTo>
                    <a:pt x="635000" y="0"/>
                  </a:lnTo>
                  <a:lnTo>
                    <a:pt x="596900" y="165100"/>
                  </a:lnTo>
                  <a:lnTo>
                    <a:pt x="654050" y="241300"/>
                  </a:lnTo>
                  <a:lnTo>
                    <a:pt x="615950" y="292100"/>
                  </a:lnTo>
                  <a:lnTo>
                    <a:pt x="495300" y="228600"/>
                  </a:lnTo>
                  <a:lnTo>
                    <a:pt x="546100" y="368300"/>
                  </a:lnTo>
                  <a:lnTo>
                    <a:pt x="584200" y="438150"/>
                  </a:lnTo>
                  <a:lnTo>
                    <a:pt x="539750" y="508000"/>
                  </a:lnTo>
                  <a:lnTo>
                    <a:pt x="419100" y="603250"/>
                  </a:lnTo>
                  <a:lnTo>
                    <a:pt x="292100" y="596900"/>
                  </a:lnTo>
                  <a:lnTo>
                    <a:pt x="260350" y="755650"/>
                  </a:lnTo>
                  <a:lnTo>
                    <a:pt x="88900" y="762000"/>
                  </a:lnTo>
                  <a:lnTo>
                    <a:pt x="6350" y="901700"/>
                  </a:lnTo>
                  <a:lnTo>
                    <a:pt x="0" y="1035050"/>
                  </a:lnTo>
                  <a:lnTo>
                    <a:pt x="19050" y="1085850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8" name="Group 237"/>
          <p:cNvGrpSpPr>
            <a:grpSpLocks noChangeAspect="1"/>
          </p:cNvGrpSpPr>
          <p:nvPr/>
        </p:nvGrpSpPr>
        <p:grpSpPr>
          <a:xfrm>
            <a:off x="3226128" y="5882580"/>
            <a:ext cx="1463040" cy="914400"/>
            <a:chOff x="0" y="4002722"/>
            <a:chExt cx="4247198" cy="2286000"/>
          </a:xfrm>
        </p:grpSpPr>
        <p:pic>
          <p:nvPicPr>
            <p:cNvPr id="239" name="Picture 238" descr="Screen shot 2013-07-22 at 8.38.13 AM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9598" y="4002722"/>
              <a:ext cx="3657600" cy="2286000"/>
            </a:xfrm>
            <a:prstGeom prst="rect">
              <a:avLst/>
            </a:prstGeom>
          </p:spPr>
        </p:pic>
        <p:sp>
          <p:nvSpPr>
            <p:cNvPr id="240" name="Parallelogram 239"/>
            <p:cNvSpPr/>
            <p:nvPr/>
          </p:nvSpPr>
          <p:spPr>
            <a:xfrm>
              <a:off x="0" y="5867735"/>
              <a:ext cx="3661076" cy="420987"/>
            </a:xfrm>
            <a:prstGeom prst="parallelogram">
              <a:avLst>
                <a:gd name="adj" fmla="val 232395"/>
              </a:avLst>
            </a:prstGeom>
            <a:solidFill>
              <a:schemeClr val="accent3">
                <a:alpha val="7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1240200" y="4305618"/>
              <a:ext cx="2341200" cy="1561782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Freeform 241"/>
            <p:cNvSpPr/>
            <p:nvPr/>
          </p:nvSpPr>
          <p:spPr>
            <a:xfrm>
              <a:off x="1079500" y="5041900"/>
              <a:ext cx="596900" cy="774700"/>
            </a:xfrm>
            <a:custGeom>
              <a:avLst/>
              <a:gdLst>
                <a:gd name="connsiteX0" fmla="*/ 438150 w 596900"/>
                <a:gd name="connsiteY0" fmla="*/ 774700 h 774700"/>
                <a:gd name="connsiteX1" fmla="*/ 368300 w 596900"/>
                <a:gd name="connsiteY1" fmla="*/ 469900 h 774700"/>
                <a:gd name="connsiteX2" fmla="*/ 254000 w 596900"/>
                <a:gd name="connsiteY2" fmla="*/ 317500 h 774700"/>
                <a:gd name="connsiteX3" fmla="*/ 44450 w 596900"/>
                <a:gd name="connsiteY3" fmla="*/ 768350 h 774700"/>
                <a:gd name="connsiteX4" fmla="*/ 0 w 596900"/>
                <a:gd name="connsiteY4" fmla="*/ 749300 h 774700"/>
                <a:gd name="connsiteX5" fmla="*/ 215900 w 596900"/>
                <a:gd name="connsiteY5" fmla="*/ 304800 h 774700"/>
                <a:gd name="connsiteX6" fmla="*/ 171450 w 596900"/>
                <a:gd name="connsiteY6" fmla="*/ 0 h 774700"/>
                <a:gd name="connsiteX7" fmla="*/ 406400 w 596900"/>
                <a:gd name="connsiteY7" fmla="*/ 209550 h 774700"/>
                <a:gd name="connsiteX8" fmla="*/ 457200 w 596900"/>
                <a:gd name="connsiteY8" fmla="*/ 488950 h 774700"/>
                <a:gd name="connsiteX9" fmla="*/ 596900 w 596900"/>
                <a:gd name="connsiteY9" fmla="*/ 730250 h 774700"/>
                <a:gd name="connsiteX10" fmla="*/ 438150 w 596900"/>
                <a:gd name="connsiteY10" fmla="*/ 774700 h 77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6900" h="774700">
                  <a:moveTo>
                    <a:pt x="438150" y="774700"/>
                  </a:moveTo>
                  <a:lnTo>
                    <a:pt x="368300" y="469900"/>
                  </a:lnTo>
                  <a:lnTo>
                    <a:pt x="254000" y="317500"/>
                  </a:lnTo>
                  <a:lnTo>
                    <a:pt x="44450" y="768350"/>
                  </a:lnTo>
                  <a:lnTo>
                    <a:pt x="0" y="749300"/>
                  </a:lnTo>
                  <a:lnTo>
                    <a:pt x="215900" y="304800"/>
                  </a:lnTo>
                  <a:lnTo>
                    <a:pt x="171450" y="0"/>
                  </a:lnTo>
                  <a:lnTo>
                    <a:pt x="406400" y="209550"/>
                  </a:lnTo>
                  <a:lnTo>
                    <a:pt x="457200" y="488950"/>
                  </a:lnTo>
                  <a:lnTo>
                    <a:pt x="596900" y="730250"/>
                  </a:lnTo>
                  <a:lnTo>
                    <a:pt x="438150" y="774700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Freeform 242"/>
            <p:cNvSpPr/>
            <p:nvPr/>
          </p:nvSpPr>
          <p:spPr>
            <a:xfrm>
              <a:off x="2330450" y="4921250"/>
              <a:ext cx="971550" cy="1104900"/>
            </a:xfrm>
            <a:custGeom>
              <a:avLst/>
              <a:gdLst>
                <a:gd name="connsiteX0" fmla="*/ 19050 w 971550"/>
                <a:gd name="connsiteY0" fmla="*/ 984250 h 1104900"/>
                <a:gd name="connsiteX1" fmla="*/ 209550 w 971550"/>
                <a:gd name="connsiteY1" fmla="*/ 1092200 h 1104900"/>
                <a:gd name="connsiteX2" fmla="*/ 374650 w 971550"/>
                <a:gd name="connsiteY2" fmla="*/ 1022350 h 1104900"/>
                <a:gd name="connsiteX3" fmla="*/ 387350 w 971550"/>
                <a:gd name="connsiteY3" fmla="*/ 844550 h 1104900"/>
                <a:gd name="connsiteX4" fmla="*/ 539750 w 971550"/>
                <a:gd name="connsiteY4" fmla="*/ 977900 h 1104900"/>
                <a:gd name="connsiteX5" fmla="*/ 647700 w 971550"/>
                <a:gd name="connsiteY5" fmla="*/ 1022350 h 1104900"/>
                <a:gd name="connsiteX6" fmla="*/ 781050 w 971550"/>
                <a:gd name="connsiteY6" fmla="*/ 1104900 h 1104900"/>
                <a:gd name="connsiteX7" fmla="*/ 971550 w 971550"/>
                <a:gd name="connsiteY7" fmla="*/ 1016000 h 1104900"/>
                <a:gd name="connsiteX8" fmla="*/ 971550 w 971550"/>
                <a:gd name="connsiteY8" fmla="*/ 825500 h 1104900"/>
                <a:gd name="connsiteX9" fmla="*/ 869950 w 971550"/>
                <a:gd name="connsiteY9" fmla="*/ 711200 h 1104900"/>
                <a:gd name="connsiteX10" fmla="*/ 685800 w 971550"/>
                <a:gd name="connsiteY10" fmla="*/ 698500 h 1104900"/>
                <a:gd name="connsiteX11" fmla="*/ 679450 w 971550"/>
                <a:gd name="connsiteY11" fmla="*/ 603250 h 1104900"/>
                <a:gd name="connsiteX12" fmla="*/ 793750 w 971550"/>
                <a:gd name="connsiteY12" fmla="*/ 438150 h 1104900"/>
                <a:gd name="connsiteX13" fmla="*/ 800100 w 971550"/>
                <a:gd name="connsiteY13" fmla="*/ 279400 h 1104900"/>
                <a:gd name="connsiteX14" fmla="*/ 793750 w 971550"/>
                <a:gd name="connsiteY14" fmla="*/ 171450 h 1104900"/>
                <a:gd name="connsiteX15" fmla="*/ 717550 w 971550"/>
                <a:gd name="connsiteY15" fmla="*/ 107950 h 1104900"/>
                <a:gd name="connsiteX16" fmla="*/ 698500 w 971550"/>
                <a:gd name="connsiteY16" fmla="*/ 0 h 1104900"/>
                <a:gd name="connsiteX17" fmla="*/ 596900 w 971550"/>
                <a:gd name="connsiteY17" fmla="*/ 19050 h 1104900"/>
                <a:gd name="connsiteX18" fmla="*/ 584200 w 971550"/>
                <a:gd name="connsiteY18" fmla="*/ 127000 h 1104900"/>
                <a:gd name="connsiteX19" fmla="*/ 635000 w 971550"/>
                <a:gd name="connsiteY19" fmla="*/ 177800 h 1104900"/>
                <a:gd name="connsiteX20" fmla="*/ 590550 w 971550"/>
                <a:gd name="connsiteY20" fmla="*/ 279400 h 1104900"/>
                <a:gd name="connsiteX21" fmla="*/ 495300 w 971550"/>
                <a:gd name="connsiteY21" fmla="*/ 171450 h 1104900"/>
                <a:gd name="connsiteX22" fmla="*/ 457200 w 971550"/>
                <a:gd name="connsiteY22" fmla="*/ 215900 h 1104900"/>
                <a:gd name="connsiteX23" fmla="*/ 514350 w 971550"/>
                <a:gd name="connsiteY23" fmla="*/ 285750 h 1104900"/>
                <a:gd name="connsiteX24" fmla="*/ 552450 w 971550"/>
                <a:gd name="connsiteY24" fmla="*/ 368300 h 1104900"/>
                <a:gd name="connsiteX25" fmla="*/ 596900 w 971550"/>
                <a:gd name="connsiteY25" fmla="*/ 381000 h 1104900"/>
                <a:gd name="connsiteX26" fmla="*/ 552450 w 971550"/>
                <a:gd name="connsiteY26" fmla="*/ 438150 h 1104900"/>
                <a:gd name="connsiteX27" fmla="*/ 400050 w 971550"/>
                <a:gd name="connsiteY27" fmla="*/ 546100 h 1104900"/>
                <a:gd name="connsiteX28" fmla="*/ 311150 w 971550"/>
                <a:gd name="connsiteY28" fmla="*/ 558800 h 1104900"/>
                <a:gd name="connsiteX29" fmla="*/ 273050 w 971550"/>
                <a:gd name="connsiteY29" fmla="*/ 558800 h 1104900"/>
                <a:gd name="connsiteX30" fmla="*/ 254000 w 971550"/>
                <a:gd name="connsiteY30" fmla="*/ 692150 h 1104900"/>
                <a:gd name="connsiteX31" fmla="*/ 107950 w 971550"/>
                <a:gd name="connsiteY31" fmla="*/ 717550 h 1104900"/>
                <a:gd name="connsiteX32" fmla="*/ 31750 w 971550"/>
                <a:gd name="connsiteY32" fmla="*/ 793750 h 1104900"/>
                <a:gd name="connsiteX33" fmla="*/ 0 w 971550"/>
                <a:gd name="connsiteY33" fmla="*/ 863600 h 1104900"/>
                <a:gd name="connsiteX34" fmla="*/ 19050 w 971550"/>
                <a:gd name="connsiteY34" fmla="*/ 98425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71550" h="1104900">
                  <a:moveTo>
                    <a:pt x="19050" y="984250"/>
                  </a:moveTo>
                  <a:lnTo>
                    <a:pt x="209550" y="1092200"/>
                  </a:lnTo>
                  <a:lnTo>
                    <a:pt x="374650" y="1022350"/>
                  </a:lnTo>
                  <a:lnTo>
                    <a:pt x="387350" y="844550"/>
                  </a:lnTo>
                  <a:lnTo>
                    <a:pt x="539750" y="977900"/>
                  </a:lnTo>
                  <a:lnTo>
                    <a:pt x="647700" y="1022350"/>
                  </a:lnTo>
                  <a:lnTo>
                    <a:pt x="781050" y="1104900"/>
                  </a:lnTo>
                  <a:lnTo>
                    <a:pt x="971550" y="1016000"/>
                  </a:lnTo>
                  <a:lnTo>
                    <a:pt x="971550" y="825500"/>
                  </a:lnTo>
                  <a:lnTo>
                    <a:pt x="869950" y="711200"/>
                  </a:lnTo>
                  <a:lnTo>
                    <a:pt x="685800" y="698500"/>
                  </a:lnTo>
                  <a:lnTo>
                    <a:pt x="679450" y="603250"/>
                  </a:lnTo>
                  <a:lnTo>
                    <a:pt x="793750" y="438150"/>
                  </a:lnTo>
                  <a:lnTo>
                    <a:pt x="800100" y="279400"/>
                  </a:lnTo>
                  <a:lnTo>
                    <a:pt x="793750" y="171450"/>
                  </a:lnTo>
                  <a:lnTo>
                    <a:pt x="717550" y="107950"/>
                  </a:lnTo>
                  <a:lnTo>
                    <a:pt x="698500" y="0"/>
                  </a:lnTo>
                  <a:lnTo>
                    <a:pt x="596900" y="19050"/>
                  </a:lnTo>
                  <a:lnTo>
                    <a:pt x="584200" y="127000"/>
                  </a:lnTo>
                  <a:lnTo>
                    <a:pt x="635000" y="177800"/>
                  </a:lnTo>
                  <a:lnTo>
                    <a:pt x="590550" y="279400"/>
                  </a:lnTo>
                  <a:lnTo>
                    <a:pt x="495300" y="171450"/>
                  </a:lnTo>
                  <a:lnTo>
                    <a:pt x="457200" y="215900"/>
                  </a:lnTo>
                  <a:lnTo>
                    <a:pt x="514350" y="285750"/>
                  </a:lnTo>
                  <a:lnTo>
                    <a:pt x="552450" y="368300"/>
                  </a:lnTo>
                  <a:lnTo>
                    <a:pt x="596900" y="381000"/>
                  </a:lnTo>
                  <a:lnTo>
                    <a:pt x="552450" y="438150"/>
                  </a:lnTo>
                  <a:lnTo>
                    <a:pt x="400050" y="546100"/>
                  </a:lnTo>
                  <a:lnTo>
                    <a:pt x="311150" y="558800"/>
                  </a:lnTo>
                  <a:lnTo>
                    <a:pt x="273050" y="558800"/>
                  </a:lnTo>
                  <a:lnTo>
                    <a:pt x="254000" y="692150"/>
                  </a:lnTo>
                  <a:lnTo>
                    <a:pt x="107950" y="717550"/>
                  </a:lnTo>
                  <a:lnTo>
                    <a:pt x="31750" y="793750"/>
                  </a:lnTo>
                  <a:lnTo>
                    <a:pt x="0" y="863600"/>
                  </a:lnTo>
                  <a:lnTo>
                    <a:pt x="19050" y="984250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4" name="Frame 243"/>
          <p:cNvSpPr>
            <a:spLocks/>
          </p:cNvSpPr>
          <p:nvPr/>
        </p:nvSpPr>
        <p:spPr>
          <a:xfrm>
            <a:off x="7123482" y="5836168"/>
            <a:ext cx="1388563" cy="1021832"/>
          </a:xfrm>
          <a:prstGeom prst="frame">
            <a:avLst>
              <a:gd name="adj1" fmla="val 16760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45" name="Group 274"/>
          <p:cNvGrpSpPr>
            <a:grpSpLocks noChangeAspect="1"/>
          </p:cNvGrpSpPr>
          <p:nvPr/>
        </p:nvGrpSpPr>
        <p:grpSpPr>
          <a:xfrm>
            <a:off x="7177891" y="5888931"/>
            <a:ext cx="1289078" cy="914400"/>
            <a:chOff x="7397056" y="3810588"/>
            <a:chExt cx="1611348" cy="1143000"/>
          </a:xfrm>
        </p:grpSpPr>
        <p:pic>
          <p:nvPicPr>
            <p:cNvPr id="246" name="Picture 245" descr="7164545255_29ae1f6d50_o_crop3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7057" y="3810588"/>
              <a:ext cx="1611347" cy="1143000"/>
            </a:xfrm>
            <a:prstGeom prst="rect">
              <a:avLst/>
            </a:prstGeom>
          </p:spPr>
        </p:pic>
        <p:sp>
          <p:nvSpPr>
            <p:cNvPr id="247" name="TextBox 246"/>
            <p:cNvSpPr txBox="1"/>
            <p:nvPr/>
          </p:nvSpPr>
          <p:spPr>
            <a:xfrm>
              <a:off x="7397056" y="3816351"/>
              <a:ext cx="1611347" cy="303929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27432" rtlCol="0">
              <a:spAutoFit/>
            </a:bodyPr>
            <a:lstStyle/>
            <a:p>
              <a:pPr algn="ctr"/>
              <a:r>
                <a:rPr lang="en-US" sz="1400" dirty="0" smtClean="0"/>
                <a:t>Construction</a:t>
              </a:r>
              <a:endParaRPr lang="en-US" sz="1400" dirty="0"/>
            </a:p>
          </p:txBody>
        </p:sp>
      </p:grpSp>
      <p:sp>
        <p:nvSpPr>
          <p:cNvPr id="248" name="Down Arrow 247"/>
          <p:cNvSpPr/>
          <p:nvPr/>
        </p:nvSpPr>
        <p:spPr>
          <a:xfrm>
            <a:off x="2069305" y="3001639"/>
            <a:ext cx="244541" cy="38063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6" name="Group 255"/>
          <p:cNvGrpSpPr/>
          <p:nvPr/>
        </p:nvGrpSpPr>
        <p:grpSpPr>
          <a:xfrm>
            <a:off x="1540890" y="2365199"/>
            <a:ext cx="7106592" cy="620259"/>
            <a:chOff x="1540890" y="2365199"/>
            <a:chExt cx="7106592" cy="620259"/>
          </a:xfrm>
        </p:grpSpPr>
        <p:sp>
          <p:nvSpPr>
            <p:cNvPr id="205" name="TextBox 204"/>
            <p:cNvSpPr txBox="1"/>
            <p:nvPr/>
          </p:nvSpPr>
          <p:spPr>
            <a:xfrm>
              <a:off x="1540890" y="2700011"/>
              <a:ext cx="1289079" cy="2800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18288" rIns="0" rtlCol="0">
              <a:spAutoFit/>
            </a:bodyPr>
            <a:lstStyle/>
            <a:p>
              <a:pPr algn="ctr"/>
              <a:r>
                <a:rPr lang="en-US" sz="1400" dirty="0" smtClean="0"/>
                <a:t>Pose Estimation</a:t>
              </a:r>
              <a:endParaRPr lang="en-US" sz="1400" dirty="0"/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3352800" y="2704098"/>
              <a:ext cx="1441620" cy="2800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18288" rIns="0" rtlCol="0">
              <a:spAutoFit/>
            </a:bodyPr>
            <a:lstStyle/>
            <a:p>
              <a:pPr algn="ctr"/>
              <a:r>
                <a:rPr lang="en-US" sz="1400" dirty="0" smtClean="0"/>
                <a:t>Coarse 3D Layout</a:t>
              </a:r>
              <a:endParaRPr lang="en-US" sz="1400" dirty="0"/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7010400" y="2705381"/>
              <a:ext cx="1637082" cy="2800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18288" rIns="0" rtlCol="0">
              <a:spAutoFit/>
            </a:bodyPr>
            <a:lstStyle/>
            <a:p>
              <a:pPr algn="ctr"/>
              <a:r>
                <a:rPr lang="en-US" sz="1400" dirty="0" smtClean="0"/>
                <a:t>Scene Recognition</a:t>
              </a:r>
              <a:endParaRPr lang="en-US" sz="1400" dirty="0"/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5105400" y="2700011"/>
              <a:ext cx="1702320" cy="2800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18288" rIns="0" rtlCol="0">
              <a:spAutoFit/>
            </a:bodyPr>
            <a:lstStyle/>
            <a:p>
              <a:pPr algn="ctr"/>
              <a:r>
                <a:rPr lang="en-US" sz="1400" dirty="0" smtClean="0"/>
                <a:t>Object Segmentation</a:t>
              </a:r>
              <a:endParaRPr lang="en-US" sz="1400" dirty="0"/>
            </a:p>
          </p:txBody>
        </p:sp>
        <p:cxnSp>
          <p:nvCxnSpPr>
            <p:cNvPr id="249" name="Straight Arrow Connector 248"/>
            <p:cNvCxnSpPr>
              <a:stCxn id="133" idx="2"/>
              <a:endCxn id="206" idx="0"/>
            </p:cNvCxnSpPr>
            <p:nvPr/>
          </p:nvCxnSpPr>
          <p:spPr>
            <a:xfrm rot="5400000">
              <a:off x="4266165" y="2172646"/>
              <a:ext cx="338898" cy="72400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Arrow Connector 249"/>
            <p:cNvCxnSpPr>
              <a:stCxn id="133" idx="2"/>
              <a:endCxn id="205" idx="0"/>
            </p:cNvCxnSpPr>
            <p:nvPr/>
          </p:nvCxnSpPr>
          <p:spPr>
            <a:xfrm rot="5400000">
              <a:off x="3324119" y="1226512"/>
              <a:ext cx="334811" cy="26121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Arrow Connector 250"/>
            <p:cNvCxnSpPr>
              <a:stCxn id="133" idx="2"/>
              <a:endCxn id="208" idx="0"/>
            </p:cNvCxnSpPr>
            <p:nvPr/>
          </p:nvCxnSpPr>
          <p:spPr>
            <a:xfrm rot="16200000" flipH="1">
              <a:off x="5209683" y="1953133"/>
              <a:ext cx="334811" cy="115894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Arrow Connector 251"/>
            <p:cNvCxnSpPr>
              <a:stCxn id="133" idx="2"/>
              <a:endCxn id="207" idx="0"/>
            </p:cNvCxnSpPr>
            <p:nvPr/>
          </p:nvCxnSpPr>
          <p:spPr>
            <a:xfrm rot="16200000" flipH="1">
              <a:off x="6143189" y="1019628"/>
              <a:ext cx="340181" cy="303132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3" name="Down Arrow 252"/>
          <p:cNvSpPr/>
          <p:nvPr/>
        </p:nvSpPr>
        <p:spPr>
          <a:xfrm>
            <a:off x="3946458" y="3001639"/>
            <a:ext cx="244541" cy="38063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Down Arrow 253"/>
          <p:cNvSpPr/>
          <p:nvPr/>
        </p:nvSpPr>
        <p:spPr>
          <a:xfrm>
            <a:off x="5844946" y="3001639"/>
            <a:ext cx="244541" cy="38063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Down Arrow 254"/>
          <p:cNvSpPr/>
          <p:nvPr/>
        </p:nvSpPr>
        <p:spPr>
          <a:xfrm>
            <a:off x="7715246" y="3001639"/>
            <a:ext cx="244541" cy="38063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0" name="Group 269"/>
          <p:cNvGrpSpPr/>
          <p:nvPr/>
        </p:nvGrpSpPr>
        <p:grpSpPr>
          <a:xfrm>
            <a:off x="2649289" y="4966728"/>
            <a:ext cx="4818311" cy="1586472"/>
            <a:chOff x="2649289" y="4966728"/>
            <a:chExt cx="4818311" cy="1586472"/>
          </a:xfrm>
        </p:grpSpPr>
        <p:grpSp>
          <p:nvGrpSpPr>
            <p:cNvPr id="261" name="Group 260"/>
            <p:cNvGrpSpPr/>
            <p:nvPr/>
          </p:nvGrpSpPr>
          <p:grpSpPr>
            <a:xfrm>
              <a:off x="6496498" y="4966728"/>
              <a:ext cx="971102" cy="1581553"/>
              <a:chOff x="6691767" y="4535579"/>
              <a:chExt cx="971102" cy="1581553"/>
            </a:xfrm>
          </p:grpSpPr>
          <p:sp>
            <p:nvSpPr>
              <p:cNvPr id="262" name="Left-Right Arrow 261"/>
              <p:cNvSpPr/>
              <p:nvPr/>
            </p:nvSpPr>
            <p:spPr>
              <a:xfrm rot="4137630">
                <a:off x="6359772" y="5162711"/>
                <a:ext cx="1581553" cy="327289"/>
              </a:xfrm>
              <a:prstGeom prst="leftRightArrow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TextBox 262"/>
              <p:cNvSpPr txBox="1"/>
              <p:nvPr/>
            </p:nvSpPr>
            <p:spPr>
              <a:xfrm>
                <a:off x="6691767" y="5146893"/>
                <a:ext cx="971102" cy="307777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/>
                    </a:solidFill>
                  </a:rPr>
                  <a:t>Consistent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64" name="Group 263"/>
            <p:cNvGrpSpPr/>
            <p:nvPr/>
          </p:nvGrpSpPr>
          <p:grpSpPr>
            <a:xfrm>
              <a:off x="4539827" y="4971647"/>
              <a:ext cx="971102" cy="1581553"/>
              <a:chOff x="4514236" y="4540498"/>
              <a:chExt cx="971102" cy="1581553"/>
            </a:xfrm>
          </p:grpSpPr>
          <p:sp>
            <p:nvSpPr>
              <p:cNvPr id="265" name="Left-Right Arrow 264"/>
              <p:cNvSpPr/>
              <p:nvPr/>
            </p:nvSpPr>
            <p:spPr>
              <a:xfrm rot="17453472">
                <a:off x="4181616" y="5167630"/>
                <a:ext cx="1581553" cy="327289"/>
              </a:xfrm>
              <a:prstGeom prst="leftRightArrow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TextBox 265"/>
              <p:cNvSpPr txBox="1"/>
              <p:nvPr/>
            </p:nvSpPr>
            <p:spPr>
              <a:xfrm>
                <a:off x="4514236" y="5144108"/>
                <a:ext cx="971102" cy="307777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/>
                    </a:solidFill>
                  </a:rPr>
                  <a:t>Consistent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67" name="Group 266"/>
            <p:cNvGrpSpPr/>
            <p:nvPr/>
          </p:nvGrpSpPr>
          <p:grpSpPr>
            <a:xfrm>
              <a:off x="2649289" y="4969719"/>
              <a:ext cx="971102" cy="1581553"/>
              <a:chOff x="2303451" y="4538570"/>
              <a:chExt cx="971102" cy="1581553"/>
            </a:xfrm>
          </p:grpSpPr>
          <p:sp>
            <p:nvSpPr>
              <p:cNvPr id="268" name="Left-Right Arrow 267"/>
              <p:cNvSpPr/>
              <p:nvPr/>
            </p:nvSpPr>
            <p:spPr>
              <a:xfrm rot="4137630">
                <a:off x="1985717" y="5165702"/>
                <a:ext cx="1581553" cy="327289"/>
              </a:xfrm>
              <a:prstGeom prst="leftRightArrow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TextBox 268"/>
              <p:cNvSpPr txBox="1"/>
              <p:nvPr/>
            </p:nvSpPr>
            <p:spPr>
              <a:xfrm>
                <a:off x="2303451" y="5146043"/>
                <a:ext cx="971102" cy="307777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/>
                    </a:solidFill>
                  </a:rPr>
                  <a:t>Consistent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5397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5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25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75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5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75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25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2" grpId="0" animBg="1"/>
      <p:bldP spid="209" grpId="0"/>
      <p:bldP spid="210" grpId="0"/>
      <p:bldP spid="211" grpId="0"/>
      <p:bldP spid="212" grpId="0" animBg="1"/>
      <p:bldP spid="244" grpId="0" animBg="1"/>
      <p:bldP spid="248" grpId="0" animBg="1"/>
      <p:bldP spid="253" grpId="0" animBg="1"/>
      <p:bldP spid="254" grpId="0" animBg="1"/>
      <p:bldP spid="255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6172200"/>
            <a:ext cx="3352800" cy="685800"/>
          </a:xfrm>
        </p:spPr>
        <p:txBody>
          <a:bodyPr/>
          <a:lstStyle/>
          <a:p>
            <a:pPr algn="l"/>
            <a:r>
              <a:rPr lang="en-US" sz="2000" dirty="0" smtClean="0"/>
              <a:t>PASCAL </a:t>
            </a:r>
            <a:br>
              <a:rPr lang="en-US" sz="2000" dirty="0" smtClean="0"/>
            </a:br>
            <a:r>
              <a:rPr lang="en-US" sz="2000" dirty="0" smtClean="0"/>
              <a:t>Sentence Dataset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96</a:t>
            </a:fld>
            <a:endParaRPr lang="en-US" dirty="0"/>
          </a:p>
        </p:txBody>
      </p:sp>
      <p:sp>
        <p:nvSpPr>
          <p:cNvPr id="248" name="Down Arrow 247"/>
          <p:cNvSpPr/>
          <p:nvPr/>
        </p:nvSpPr>
        <p:spPr>
          <a:xfrm>
            <a:off x="2280607" y="3001639"/>
            <a:ext cx="244541" cy="38063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TextBox 204"/>
          <p:cNvSpPr txBox="1"/>
          <p:nvPr/>
        </p:nvSpPr>
        <p:spPr>
          <a:xfrm>
            <a:off x="1125702" y="2700011"/>
            <a:ext cx="2542060" cy="2800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18288" rIns="0" rtlCol="0">
            <a:spAutoFit/>
          </a:bodyPr>
          <a:lstStyle/>
          <a:p>
            <a:pPr algn="ctr"/>
            <a:r>
              <a:rPr lang="en-US" sz="1400" dirty="0" smtClean="0"/>
              <a:t>Vision: Semantic Segmentation</a:t>
            </a:r>
            <a:endParaRPr lang="en-US" sz="1400" dirty="0"/>
          </a:p>
        </p:txBody>
      </p:sp>
      <p:sp>
        <p:nvSpPr>
          <p:cNvPr id="207" name="TextBox 206"/>
          <p:cNvSpPr txBox="1"/>
          <p:nvPr/>
        </p:nvSpPr>
        <p:spPr>
          <a:xfrm>
            <a:off x="6433814" y="2705381"/>
            <a:ext cx="2094282" cy="2800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18288" rIns="0" rtlCol="0">
            <a:spAutoFit/>
          </a:bodyPr>
          <a:lstStyle/>
          <a:p>
            <a:pPr algn="ctr"/>
            <a:r>
              <a:rPr lang="en-US" sz="1400" dirty="0" smtClean="0"/>
              <a:t>NLP: Sentence Parsing</a:t>
            </a:r>
            <a:endParaRPr lang="en-US" sz="1400" dirty="0"/>
          </a:p>
        </p:txBody>
      </p:sp>
      <p:sp>
        <p:nvSpPr>
          <p:cNvPr id="255" name="Down Arrow 254"/>
          <p:cNvSpPr/>
          <p:nvPr/>
        </p:nvSpPr>
        <p:spPr>
          <a:xfrm>
            <a:off x="7367260" y="3001639"/>
            <a:ext cx="244541" cy="38063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10362" y="2999601"/>
            <a:ext cx="2245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Labels:        Chairs, desks, </a:t>
            </a:r>
            <a:r>
              <a:rPr lang="en-US" dirty="0" err="1" smtClean="0"/>
              <a:t>etc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53000" y="1676400"/>
            <a:ext cx="40467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Ambiguity: </a:t>
            </a:r>
            <a:br>
              <a:rPr lang="en-US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    (dog next to woman) on couch</a:t>
            </a:r>
            <a:br>
              <a:rPr lang="en-US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0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vs</a:t>
            </a:r>
            <a:r>
              <a:rPr lang="en-US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 dog next to (woman on couch)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753979" y="2999601"/>
            <a:ext cx="16986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Output:      Parse Tree</a:t>
            </a:r>
            <a:endParaRPr lang="en-US" dirty="0"/>
          </a:p>
        </p:txBody>
      </p:sp>
      <p:pic>
        <p:nvPicPr>
          <p:cNvPr id="20" name="Picture 19" descr="2008_00146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5" y="228601"/>
            <a:ext cx="3251195" cy="24384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181600" y="228600"/>
            <a:ext cx="3809999" cy="13465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31" tIns="45715" rIns="91431" bIns="45715">
            <a:spAutoFit/>
          </a:bodyPr>
          <a:lstStyle/>
          <a:p>
            <a:pPr>
              <a:lnSpc>
                <a:spcPct val="90000"/>
              </a:lnSpc>
            </a:pPr>
            <a:r>
              <a:rPr lang="en-US" sz="3000" dirty="0"/>
              <a:t>“A dog is standing next to a woman 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on </a:t>
            </a:r>
            <a:r>
              <a:rPr lang="en-US" sz="3000" dirty="0"/>
              <a:t>a couch”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592" y="3429000"/>
            <a:ext cx="2167008" cy="16824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8" name="Group 7"/>
          <p:cNvGrpSpPr/>
          <p:nvPr/>
        </p:nvGrpSpPr>
        <p:grpSpPr>
          <a:xfrm>
            <a:off x="914400" y="5181600"/>
            <a:ext cx="2667000" cy="1676400"/>
            <a:chOff x="4263192" y="4724400"/>
            <a:chExt cx="1695648" cy="1098011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800" y="4724400"/>
              <a:ext cx="1463040" cy="1098011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4437227" y="4862898"/>
              <a:ext cx="1056880" cy="299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Person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263192" y="5231063"/>
              <a:ext cx="1056880" cy="299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Couch</a:t>
              </a:r>
            </a:p>
          </p:txBody>
        </p:sp>
      </p:grpSp>
      <p:sp>
        <p:nvSpPr>
          <p:cNvPr id="29" name="Frame 28"/>
          <p:cNvSpPr>
            <a:spLocks/>
          </p:cNvSpPr>
          <p:nvPr/>
        </p:nvSpPr>
        <p:spPr>
          <a:xfrm>
            <a:off x="1219200" y="3352800"/>
            <a:ext cx="2438400" cy="1828800"/>
          </a:xfrm>
          <a:prstGeom prst="frame">
            <a:avLst>
              <a:gd name="adj1" fmla="val 16760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Frame 32"/>
          <p:cNvSpPr>
            <a:spLocks/>
          </p:cNvSpPr>
          <p:nvPr/>
        </p:nvSpPr>
        <p:spPr>
          <a:xfrm>
            <a:off x="6469594" y="5080402"/>
            <a:ext cx="2181859" cy="1777598"/>
          </a:xfrm>
          <a:prstGeom prst="frame">
            <a:avLst>
              <a:gd name="adj1" fmla="val 16760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 rot="2402234">
            <a:off x="3244210" y="4836099"/>
            <a:ext cx="3610758" cy="504108"/>
            <a:chOff x="3800262" y="5220872"/>
            <a:chExt cx="2344264" cy="220805"/>
          </a:xfrm>
        </p:grpSpPr>
        <p:sp>
          <p:nvSpPr>
            <p:cNvPr id="35" name="Left-Right Arrow 34"/>
            <p:cNvSpPr/>
            <p:nvPr/>
          </p:nvSpPr>
          <p:spPr>
            <a:xfrm rot="21382367">
              <a:off x="3800262" y="5220872"/>
              <a:ext cx="2344264" cy="220805"/>
            </a:xfrm>
            <a:prstGeom prst="leftRight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  <a:latin typeface="Arial"/>
                <a:ea typeface="Osaka"/>
                <a:cs typeface="Osaka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 rot="19197766">
              <a:off x="4530782" y="5240873"/>
              <a:ext cx="980586" cy="175253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prstClr val="white"/>
                  </a:solidFill>
                  <a:latin typeface="Arial"/>
                  <a:ea typeface="Osaka"/>
                  <a:cs typeface="Osaka"/>
                </a:rPr>
                <a:t>Consistent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91672" y="3429000"/>
            <a:ext cx="2689728" cy="1676400"/>
            <a:chOff x="3558672" y="3657600"/>
            <a:chExt cx="1714368" cy="109801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3657600"/>
              <a:ext cx="1463040" cy="109801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558672" y="4044216"/>
              <a:ext cx="1056880" cy="299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Couch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886200" y="3810000"/>
              <a:ext cx="1056880" cy="299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Person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088064" y="4074696"/>
              <a:ext cx="1056880" cy="299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Dog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5181600"/>
            <a:ext cx="2007522" cy="16824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0" y="3636238"/>
            <a:ext cx="992229" cy="2678182"/>
            <a:chOff x="0" y="3636238"/>
            <a:chExt cx="992229" cy="2678182"/>
          </a:xfrm>
        </p:grpSpPr>
        <p:sp>
          <p:nvSpPr>
            <p:cNvPr id="209" name="TextBox 208"/>
            <p:cNvSpPr txBox="1"/>
            <p:nvPr/>
          </p:nvSpPr>
          <p:spPr>
            <a:xfrm>
              <a:off x="0" y="3636238"/>
              <a:ext cx="9922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Hypothesis</a:t>
              </a:r>
              <a:br>
                <a:rPr lang="en-US" sz="1400" dirty="0" smtClean="0"/>
              </a:br>
              <a:r>
                <a:rPr lang="en-US" sz="1400" dirty="0" smtClean="0"/>
                <a:t> #1</a:t>
              </a:r>
              <a:endParaRPr lang="en-US" sz="1400" dirty="0"/>
            </a:p>
          </p:txBody>
        </p:sp>
        <p:sp>
          <p:nvSpPr>
            <p:cNvPr id="211" name="TextBox 210"/>
            <p:cNvSpPr txBox="1"/>
            <p:nvPr/>
          </p:nvSpPr>
          <p:spPr>
            <a:xfrm>
              <a:off x="0" y="5791200"/>
              <a:ext cx="9922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Hypothesis</a:t>
              </a:r>
              <a:br>
                <a:rPr lang="en-US" sz="1400" dirty="0" smtClean="0"/>
              </a:br>
              <a:r>
                <a:rPr lang="en-US" sz="1400" dirty="0" smtClean="0"/>
                <a:t> #M</a:t>
              </a:r>
              <a:endParaRPr lang="en-US" sz="1400" dirty="0"/>
            </a:p>
          </p:txBody>
        </p:sp>
        <p:grpSp>
          <p:nvGrpSpPr>
            <p:cNvPr id="37" name="Group 237"/>
            <p:cNvGrpSpPr/>
            <p:nvPr/>
          </p:nvGrpSpPr>
          <p:grpSpPr>
            <a:xfrm>
              <a:off x="457200" y="4572000"/>
              <a:ext cx="88692" cy="990600"/>
              <a:chOff x="1383093" y="4811545"/>
              <a:chExt cx="88692" cy="990600"/>
            </a:xfrm>
          </p:grpSpPr>
          <p:sp>
            <p:nvSpPr>
              <p:cNvPr id="38" name="Rounded Rectangle 37"/>
              <p:cNvSpPr>
                <a:spLocks noChangeAspect="1"/>
              </p:cNvSpPr>
              <p:nvPr/>
            </p:nvSpPr>
            <p:spPr>
              <a:xfrm>
                <a:off x="1383093" y="5710705"/>
                <a:ext cx="88692" cy="91440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ounded Rectangle 38"/>
              <p:cNvSpPr>
                <a:spLocks noChangeAspect="1"/>
              </p:cNvSpPr>
              <p:nvPr/>
            </p:nvSpPr>
            <p:spPr>
              <a:xfrm>
                <a:off x="1383093" y="5266850"/>
                <a:ext cx="88692" cy="91440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ounded Rectangle 39"/>
              <p:cNvSpPr>
                <a:spLocks noChangeAspect="1"/>
              </p:cNvSpPr>
              <p:nvPr/>
            </p:nvSpPr>
            <p:spPr>
              <a:xfrm>
                <a:off x="1383093" y="4811545"/>
                <a:ext cx="88692" cy="91440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" name="Rectangle 9"/>
          <p:cNvSpPr/>
          <p:nvPr/>
        </p:nvSpPr>
        <p:spPr bwMode="auto">
          <a:xfrm>
            <a:off x="783390" y="228600"/>
            <a:ext cx="3255210" cy="24384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 w="38100" cmpd="sng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1535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" grpId="0" animBg="1"/>
      <p:bldP spid="255" grpId="0" animBg="1"/>
      <p:bldP spid="7" grpId="0"/>
      <p:bldP spid="29" grpId="0" animBg="1"/>
      <p:bldP spid="33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Joint Re-Ranking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891672" y="3429000"/>
            <a:ext cx="2689728" cy="1676400"/>
            <a:chOff x="3558672" y="3657600"/>
            <a:chExt cx="1714368" cy="109801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3657600"/>
              <a:ext cx="1463040" cy="109801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558672" y="4044216"/>
              <a:ext cx="1056880" cy="299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Couch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86200" y="3810000"/>
              <a:ext cx="1056880" cy="299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Person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088064" y="4074696"/>
              <a:ext cx="1056880" cy="299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Dog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5181600"/>
            <a:ext cx="2007522" cy="16824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850513"/>
            <a:ext cx="3962400" cy="100060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932674" y="3276600"/>
            <a:ext cx="2992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/>
              <a:t>prep_</a:t>
            </a:r>
            <a:r>
              <a:rPr lang="en-US" sz="2000" b="1" i="1" dirty="0" err="1"/>
              <a:t>on</a:t>
            </a:r>
            <a:r>
              <a:rPr lang="en-US" sz="2000" i="1" dirty="0"/>
              <a:t>(</a:t>
            </a:r>
            <a:r>
              <a:rPr lang="en-US" sz="2000" i="1" dirty="0" smtClean="0"/>
              <a:t>woman, couch)</a:t>
            </a:r>
            <a:endParaRPr lang="en-US" sz="2000" dirty="0"/>
          </a:p>
        </p:txBody>
      </p:sp>
      <p:pic>
        <p:nvPicPr>
          <p:cNvPr id="21" name="Picture 20" descr="VisualFeat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952" y="3657600"/>
            <a:ext cx="4260448" cy="3200400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47" y="1872224"/>
            <a:ext cx="1231556" cy="73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83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7282E-6 -4.28968E-6 L 0.18047 -0.27764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5" y="-1388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5942E-7 -4.33596E-6 L -0.23485 -0.53354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2" y="-266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Joint Re-Ranking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850513"/>
            <a:ext cx="3962400" cy="1000606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47" y="1872224"/>
            <a:ext cx="1231556" cy="734962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45" y="3429000"/>
            <a:ext cx="5983224" cy="990600"/>
          </a:xfrm>
          <a:prstGeom prst="rect">
            <a:avLst/>
          </a:prstGeom>
        </p:spPr>
      </p:pic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3211391" y="1934728"/>
            <a:ext cx="1349754" cy="841248"/>
            <a:chOff x="3558672" y="3657600"/>
            <a:chExt cx="1714368" cy="109801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3657600"/>
              <a:ext cx="1463040" cy="109801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558672" y="4015878"/>
              <a:ext cx="1056879" cy="241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>
                  <a:solidFill>
                    <a:schemeClr val="bg1"/>
                  </a:solidFill>
                </a:rPr>
                <a:t>Couch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86200" y="3781661"/>
              <a:ext cx="1056879" cy="241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>
                  <a:solidFill>
                    <a:schemeClr val="bg1"/>
                  </a:solidFill>
                </a:rPr>
                <a:t>Person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088064" y="4046357"/>
              <a:ext cx="1056879" cy="241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>
                  <a:solidFill>
                    <a:schemeClr val="bg1"/>
                  </a:solidFill>
                </a:rPr>
                <a:t>Dog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10" y="1945584"/>
            <a:ext cx="1003761" cy="841248"/>
          </a:xfrm>
          <a:prstGeom prst="rect">
            <a:avLst/>
          </a:prstGeom>
          <a:ln w="14224">
            <a:solidFill>
              <a:schemeClr val="tx1"/>
            </a:solidFill>
          </a:ln>
        </p:spPr>
      </p:pic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3215666" y="3509844"/>
            <a:ext cx="1338349" cy="841248"/>
            <a:chOff x="4263192" y="4724400"/>
            <a:chExt cx="1695648" cy="1098011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800" y="4724400"/>
              <a:ext cx="1463040" cy="1098011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437227" y="4862898"/>
              <a:ext cx="1056880" cy="241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>
                  <a:solidFill>
                    <a:schemeClr val="bg1"/>
                  </a:solidFill>
                </a:rPr>
                <a:t>Person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263192" y="5231063"/>
              <a:ext cx="1056880" cy="241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>
                  <a:solidFill>
                    <a:schemeClr val="bg1"/>
                  </a:solidFill>
                </a:rPr>
                <a:t>Couch</a:t>
              </a:r>
            </a:p>
          </p:txBody>
        </p:sp>
      </p:grp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105400"/>
            <a:ext cx="2666650" cy="77636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878" y="3505200"/>
            <a:ext cx="1083504" cy="841248"/>
          </a:xfrm>
          <a:prstGeom prst="rect">
            <a:avLst/>
          </a:prstGeom>
          <a:ln w="14224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33244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Joint Re-Ranking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4" t="7214" r="21549" b="10557"/>
          <a:stretch/>
        </p:blipFill>
        <p:spPr>
          <a:xfrm>
            <a:off x="0" y="838200"/>
            <a:ext cx="3163203" cy="2971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9" t="7491" r="21534" b="10558"/>
          <a:stretch/>
        </p:blipFill>
        <p:spPr>
          <a:xfrm>
            <a:off x="5970038" y="839891"/>
            <a:ext cx="3173962" cy="2971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" y="3810000"/>
            <a:ext cx="1468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on</a:t>
            </a:r>
            <a:endParaRPr lang="en-IN" sz="4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858000" y="3810000"/>
            <a:ext cx="1736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by</a:t>
            </a:r>
            <a:endParaRPr lang="en-IN" sz="48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3" t="7462" r="21344" b="10538"/>
          <a:stretch/>
        </p:blipFill>
        <p:spPr>
          <a:xfrm>
            <a:off x="2906751" y="3886200"/>
            <a:ext cx="3189249" cy="2971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05200" y="3048000"/>
            <a:ext cx="2064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with</a:t>
            </a:r>
            <a:endParaRPr lang="en-IN" sz="4800" b="1" dirty="0"/>
          </a:p>
        </p:txBody>
      </p:sp>
    </p:spTree>
    <p:extLst>
      <p:ext uri="{BB962C8B-B14F-4D97-AF65-F5344CB8AC3E}">
        <p14:creationId xmlns:p14="http://schemas.microsoft.com/office/powerpoint/2010/main" val="488351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ictu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Blank Presentation">
    <a:majorFont>
      <a:latin typeface="Arial"/>
      <a:ea typeface="Osaka"/>
      <a:cs typeface="Osaka"/>
    </a:majorFont>
    <a:minorFont>
      <a:latin typeface="Arial"/>
      <a:ea typeface="Osaka"/>
      <a:cs typeface="Osak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Blank Presentation">
    <a:majorFont>
      <a:latin typeface="Arial"/>
      <a:ea typeface="Osaka"/>
      <a:cs typeface="Osaka"/>
    </a:majorFont>
    <a:minorFont>
      <a:latin typeface="Arial"/>
      <a:ea typeface="Osaka"/>
      <a:cs typeface="Osak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Pixel 12">
    <a:dk1>
      <a:srgbClr val="000000"/>
    </a:dk1>
    <a:lt1>
      <a:srgbClr val="FFFFFF"/>
    </a:lt1>
    <a:dk2>
      <a:srgbClr val="000000"/>
    </a:dk2>
    <a:lt2>
      <a:srgbClr val="00007D"/>
    </a:lt2>
    <a:accent1>
      <a:srgbClr val="9999FF"/>
    </a:accent1>
    <a:accent2>
      <a:srgbClr val="9999CC"/>
    </a:accent2>
    <a:accent3>
      <a:srgbClr val="FFFFFF"/>
    </a:accent3>
    <a:accent4>
      <a:srgbClr val="000000"/>
    </a:accent4>
    <a:accent5>
      <a:srgbClr val="CACAFF"/>
    </a:accent5>
    <a:accent6>
      <a:srgbClr val="8A8AB9"/>
    </a:accent6>
    <a:hlink>
      <a:srgbClr val="666699"/>
    </a:hlink>
    <a:folHlink>
      <a:srgbClr val="CCCCE6"/>
    </a:folHlink>
  </a:clrScheme>
  <a:fontScheme name="Pixel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pictures.thmx</Template>
  <TotalTime>34538</TotalTime>
  <Words>6780</Words>
  <Application>Microsoft Macintosh PowerPoint</Application>
  <PresentationFormat>On-screen Show (4:3)</PresentationFormat>
  <Paragraphs>1660</Paragraphs>
  <Slides>163</Slides>
  <Notes>75</Notes>
  <HiddenSlides>6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163</vt:i4>
      </vt:variant>
    </vt:vector>
  </HeadingPairs>
  <TitlesOfParts>
    <vt:vector size="165" baseType="lpstr">
      <vt:lpstr>pictures</vt:lpstr>
      <vt:lpstr>Blank Presentation</vt:lpstr>
      <vt:lpstr>Hedging Against Uncertainty with Multiple Diverse Predictions</vt:lpstr>
      <vt:lpstr>A Brief History of AI</vt:lpstr>
      <vt:lpstr>A Brief History of AI</vt:lpstr>
      <vt:lpstr>Note of Caution</vt:lpstr>
      <vt:lpstr>AI Predictions: Experts</vt:lpstr>
      <vt:lpstr>AI Predictions: Non-Experts</vt:lpstr>
      <vt:lpstr>AI Predictions: Failed</vt:lpstr>
      <vt:lpstr>Why is AI hard?</vt:lpstr>
      <vt:lpstr>“I saw her duck”</vt:lpstr>
      <vt:lpstr>“I saw her duck”</vt:lpstr>
      <vt:lpstr>“I saw her duck”</vt:lpstr>
      <vt:lpstr>“I saw her duck with a telescope…”</vt:lpstr>
      <vt:lpstr>Visual Ambiguity</vt:lpstr>
      <vt:lpstr>Global Ambiguity</vt:lpstr>
      <vt:lpstr>Uncertainty in AI</vt:lpstr>
      <vt:lpstr>Notation + MAP</vt:lpstr>
      <vt:lpstr>Vision in 2000s</vt:lpstr>
      <vt:lpstr>Graphical Models in Vision</vt:lpstr>
      <vt:lpstr>PowerPoint Presentation</vt:lpstr>
      <vt:lpstr>PowerPoint Presentation</vt:lpstr>
      <vt:lpstr>PowerPoint Presentation</vt:lpstr>
      <vt:lpstr>Problems</vt:lpstr>
      <vt:lpstr>Problems</vt:lpstr>
      <vt:lpstr>Problems</vt:lpstr>
      <vt:lpstr>Biggest Problem</vt:lpstr>
      <vt:lpstr>Problems</vt:lpstr>
      <vt:lpstr>Problems</vt:lpstr>
      <vt:lpstr>Representation of Uncertainty</vt:lpstr>
      <vt:lpstr>Example Result</vt:lpstr>
      <vt:lpstr>Multiple Predictions</vt:lpstr>
      <vt:lpstr>Multiple Predictions</vt:lpstr>
      <vt:lpstr>Exponentially-Large Item Set</vt:lpstr>
      <vt:lpstr>Exponentially-Large Item Set</vt:lpstr>
      <vt:lpstr>Exponentially-Large Item Set</vt:lpstr>
      <vt:lpstr>Quality/Score of Items</vt:lpstr>
      <vt:lpstr>Diverse Subset Selection</vt:lpstr>
      <vt:lpstr>Diverse Subset Selection</vt:lpstr>
      <vt:lpstr>Objective = Score + Diversity</vt:lpstr>
      <vt:lpstr>(Modular) Score + (Submodular) Diversity</vt:lpstr>
      <vt:lpstr>Submodularity in a slide</vt:lpstr>
      <vt:lpstr>Submodularity in a slide</vt:lpstr>
      <vt:lpstr>Greedy Submodular Maximization</vt:lpstr>
      <vt:lpstr>Greedy Submodular Maximization</vt:lpstr>
      <vt:lpstr>Greedy Submodular Maximization</vt:lpstr>
      <vt:lpstr>Greedy Submodular Maximization</vt:lpstr>
      <vt:lpstr>Greedy Submodular Maximization</vt:lpstr>
      <vt:lpstr>Score = Factor Graph</vt:lpstr>
      <vt:lpstr>Where do parameters come from?</vt:lpstr>
      <vt:lpstr>BK (Before Krizhevsky)</vt:lpstr>
      <vt:lpstr>AK (After Krizhevsky)</vt:lpstr>
      <vt:lpstr>Greedy Submodular Maximization</vt:lpstr>
      <vt:lpstr>Diversity via Groups</vt:lpstr>
      <vt:lpstr>Diversity = Coverage of Groups</vt:lpstr>
      <vt:lpstr>Diversity = (Soft) Coverage of Groups</vt:lpstr>
      <vt:lpstr>Diversity = Coverage of Groups</vt:lpstr>
      <vt:lpstr>Marginal Gain = Label Score</vt:lpstr>
      <vt:lpstr>Greedy Submodular Maximization</vt:lpstr>
      <vt:lpstr>Diversity = High-Order Potential (HOP)</vt:lpstr>
      <vt:lpstr>Diverse M-Best</vt:lpstr>
      <vt:lpstr>Diverse 2nd-Best</vt:lpstr>
      <vt:lpstr>Diverse 2nd-Best</vt:lpstr>
      <vt:lpstr>Diverse 2nd-Best</vt:lpstr>
      <vt:lpstr>Diverse 2nd-Best</vt:lpstr>
      <vt:lpstr>Diversity</vt:lpstr>
      <vt:lpstr>Hamming Diversity</vt:lpstr>
      <vt:lpstr>Hamming Diversity</vt:lpstr>
      <vt:lpstr>Example Result</vt:lpstr>
      <vt:lpstr>Your Options</vt:lpstr>
      <vt:lpstr>Interactive Segmentation</vt:lpstr>
      <vt:lpstr>Your Options</vt:lpstr>
      <vt:lpstr>Pose Estimation</vt:lpstr>
      <vt:lpstr>Pose Estimation: 10 guesses/frame</vt:lpstr>
      <vt:lpstr>Pose Tracking</vt:lpstr>
      <vt:lpstr>Pose Tracking</vt:lpstr>
      <vt:lpstr>Your Options</vt:lpstr>
      <vt:lpstr>Pose Estimation: 10 guesses/frame</vt:lpstr>
      <vt:lpstr>Statistics 101</vt:lpstr>
      <vt:lpstr>DivMBest for MBR</vt:lpstr>
      <vt:lpstr>DivMBest for MBR</vt:lpstr>
      <vt:lpstr>DivMBest for MBR</vt:lpstr>
      <vt:lpstr>DivMBest for MBR</vt:lpstr>
      <vt:lpstr>Pose Estimation</vt:lpstr>
      <vt:lpstr>Your Options</vt:lpstr>
      <vt:lpstr>Semantic Segmentation</vt:lpstr>
      <vt:lpstr>Semantic Segmentation</vt:lpstr>
      <vt:lpstr>Large-Margin Re-ranking</vt:lpstr>
      <vt:lpstr>Large-Margin Re-ranking</vt:lpstr>
      <vt:lpstr>Large-Margin Re-ranking</vt:lpstr>
      <vt:lpstr>Large-Margin Re-ranking</vt:lpstr>
      <vt:lpstr>PASCAL VOC Semantic Segmentation</vt:lpstr>
      <vt:lpstr>My history with PASCAL Leaderboard</vt:lpstr>
      <vt:lpstr>My history with PASCAL Leaderboard</vt:lpstr>
      <vt:lpstr>My history with PASCAL Leaderboard</vt:lpstr>
      <vt:lpstr>Your Options</vt:lpstr>
      <vt:lpstr>PowerPoint Presentation</vt:lpstr>
      <vt:lpstr>PASCAL  Sentence Dataset</vt:lpstr>
      <vt:lpstr>Joint Re-Ranking</vt:lpstr>
      <vt:lpstr>Joint Re-Ranking</vt:lpstr>
      <vt:lpstr>Joint Re-Ranking</vt:lpstr>
      <vt:lpstr>Joint Re-Ranking</vt:lpstr>
      <vt:lpstr>NYU-v2 RGBD Dataset</vt:lpstr>
      <vt:lpstr>NYU-v2 RGBD Dataset</vt:lpstr>
      <vt:lpstr>PowerPoint Presentation</vt:lpstr>
      <vt:lpstr>PowerPoint Presentation</vt:lpstr>
      <vt:lpstr>PowerPoint Presentation</vt:lpstr>
      <vt:lpstr>NYU-v2 RGBD Dataset</vt:lpstr>
      <vt:lpstr>NYU-v2 RGBD Dataset</vt:lpstr>
      <vt:lpstr>Interpretation: Projected Message Passing</vt:lpstr>
      <vt:lpstr>DivMBest as a Sampler!</vt:lpstr>
      <vt:lpstr>Active Learning</vt:lpstr>
      <vt:lpstr>Active Learning</vt:lpstr>
      <vt:lpstr>Active Learning</vt:lpstr>
      <vt:lpstr>Active Learning</vt:lpstr>
      <vt:lpstr>Improved Learning</vt:lpstr>
      <vt:lpstr>How to update?</vt:lpstr>
      <vt:lpstr>Structured SVM</vt:lpstr>
      <vt:lpstr>Structured SVM</vt:lpstr>
      <vt:lpstr>Machine Translation</vt:lpstr>
      <vt:lpstr>Machine Translation</vt:lpstr>
      <vt:lpstr>Machine Translation</vt:lpstr>
      <vt:lpstr>Arabic-English Reranking Results</vt:lpstr>
      <vt:lpstr>Summary</vt:lpstr>
      <vt:lpstr>Summary</vt:lpstr>
      <vt:lpstr>Acknowledgements</vt:lpstr>
      <vt:lpstr>Thanks!</vt:lpstr>
      <vt:lpstr>Interactive Segmentation</vt:lpstr>
      <vt:lpstr>Pose Tracking</vt:lpstr>
      <vt:lpstr>MAP Integer Program</vt:lpstr>
      <vt:lpstr>MAP Integer Program</vt:lpstr>
      <vt:lpstr>MAP Integer Program</vt:lpstr>
      <vt:lpstr>MAP Integer Program</vt:lpstr>
      <vt:lpstr>MAP Integer Program</vt:lpstr>
      <vt:lpstr>MAP Integer Program</vt:lpstr>
      <vt:lpstr>MAP Integer Program</vt:lpstr>
      <vt:lpstr>MAP Integer Program</vt:lpstr>
      <vt:lpstr>Multiple Predictions</vt:lpstr>
      <vt:lpstr>Diverse 2nd-Best</vt:lpstr>
      <vt:lpstr>Diverse M-Best</vt:lpstr>
      <vt:lpstr>Diverse 2nd-Best</vt:lpstr>
      <vt:lpstr>Diverse 2nd-Best</vt:lpstr>
      <vt:lpstr>Diverse 2nd-Best</vt:lpstr>
      <vt:lpstr>Diverse 2nd-Best</vt:lpstr>
      <vt:lpstr>Theorem Statement</vt:lpstr>
      <vt:lpstr>Effect of Lagrangian Relaxation</vt:lpstr>
      <vt:lpstr>Effect of Lagrangian Relaxation</vt:lpstr>
      <vt:lpstr>Effect of Lagrangian Relaxation</vt:lpstr>
      <vt:lpstr>Diverse 2nd-Best</vt:lpstr>
      <vt:lpstr>Diversity</vt:lpstr>
      <vt:lpstr>Hamming Diversity</vt:lpstr>
      <vt:lpstr>Hamming Diversity</vt:lpstr>
      <vt:lpstr>Hamming Diversity</vt:lpstr>
      <vt:lpstr>Diverse 2nd-Best</vt:lpstr>
      <vt:lpstr>How Much Diversity?</vt:lpstr>
      <vt:lpstr>Qualitative Results: Success</vt:lpstr>
      <vt:lpstr>Qualitative Results: Success</vt:lpstr>
      <vt:lpstr>Qualitative Results: Success</vt:lpstr>
      <vt:lpstr>Qualitative Results: Failures</vt:lpstr>
      <vt:lpstr>Qualitative Results: Failures</vt:lpstr>
      <vt:lpstr>Qualitative Results: Failures</vt:lpstr>
      <vt:lpstr>Higher-Order Dissimilarity</vt:lpstr>
      <vt:lpstr>Example Results</vt:lpstr>
      <vt:lpstr>Linear Structured Models</vt:lpstr>
      <vt:lpstr>Graphical Models to the Rescue!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Dhruv Batra Talk</dc:title>
  <dc:subject/>
  <dc:creator/>
  <cp:keywords/>
  <dc:description/>
  <cp:lastModifiedBy>Dhruv Batra</cp:lastModifiedBy>
  <cp:revision>1919</cp:revision>
  <cp:lastPrinted>2009-01-27T18:32:10Z</cp:lastPrinted>
  <dcterms:created xsi:type="dcterms:W3CDTF">2014-07-11T02:31:40Z</dcterms:created>
  <dcterms:modified xsi:type="dcterms:W3CDTF">2016-04-20T23:12:44Z</dcterms:modified>
  <cp:category/>
</cp:coreProperties>
</file>