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84"/>
  </p:notesMasterIdLst>
  <p:handoutMasterIdLst>
    <p:handoutMasterId r:id="rId85"/>
  </p:handoutMasterIdLst>
  <p:sldIdLst>
    <p:sldId id="637" r:id="rId3"/>
    <p:sldId id="518" r:id="rId4"/>
    <p:sldId id="519" r:id="rId5"/>
    <p:sldId id="629" r:id="rId6"/>
    <p:sldId id="523" r:id="rId7"/>
    <p:sldId id="524" r:id="rId8"/>
    <p:sldId id="525" r:id="rId9"/>
    <p:sldId id="565" r:id="rId10"/>
    <p:sldId id="566" r:id="rId11"/>
    <p:sldId id="567" r:id="rId12"/>
    <p:sldId id="702" r:id="rId13"/>
    <p:sldId id="538" r:id="rId14"/>
    <p:sldId id="638" r:id="rId15"/>
    <p:sldId id="639" r:id="rId16"/>
    <p:sldId id="640" r:id="rId17"/>
    <p:sldId id="689" r:id="rId18"/>
    <p:sldId id="703" r:id="rId19"/>
    <p:sldId id="643" r:id="rId20"/>
    <p:sldId id="700" r:id="rId21"/>
    <p:sldId id="701" r:id="rId22"/>
    <p:sldId id="576" r:id="rId23"/>
    <p:sldId id="677" r:id="rId24"/>
    <p:sldId id="544" r:id="rId25"/>
    <p:sldId id="581" r:id="rId26"/>
    <p:sldId id="690" r:id="rId27"/>
    <p:sldId id="578" r:id="rId28"/>
    <p:sldId id="579" r:id="rId29"/>
    <p:sldId id="580" r:id="rId30"/>
    <p:sldId id="545" r:id="rId31"/>
    <p:sldId id="582" r:id="rId32"/>
    <p:sldId id="726" r:id="rId33"/>
    <p:sldId id="727" r:id="rId34"/>
    <p:sldId id="644" r:id="rId35"/>
    <p:sldId id="691" r:id="rId36"/>
    <p:sldId id="728" r:id="rId37"/>
    <p:sldId id="729" r:id="rId38"/>
    <p:sldId id="730" r:id="rId39"/>
    <p:sldId id="731" r:id="rId40"/>
    <p:sldId id="732" r:id="rId41"/>
    <p:sldId id="733" r:id="rId42"/>
    <p:sldId id="734" r:id="rId43"/>
    <p:sldId id="735" r:id="rId44"/>
    <p:sldId id="682" r:id="rId45"/>
    <p:sldId id="683" r:id="rId46"/>
    <p:sldId id="684" r:id="rId47"/>
    <p:sldId id="663" r:id="rId48"/>
    <p:sldId id="664" r:id="rId49"/>
    <p:sldId id="746" r:id="rId50"/>
    <p:sldId id="747" r:id="rId51"/>
    <p:sldId id="725" r:id="rId52"/>
    <p:sldId id="685" r:id="rId53"/>
    <p:sldId id="695" r:id="rId54"/>
    <p:sldId id="749" r:id="rId55"/>
    <p:sldId id="737" r:id="rId56"/>
    <p:sldId id="738" r:id="rId57"/>
    <p:sldId id="739" r:id="rId58"/>
    <p:sldId id="740" r:id="rId59"/>
    <p:sldId id="711" r:id="rId60"/>
    <p:sldId id="712" r:id="rId61"/>
    <p:sldId id="741" r:id="rId62"/>
    <p:sldId id="713" r:id="rId63"/>
    <p:sldId id="714" r:id="rId64"/>
    <p:sldId id="715" r:id="rId65"/>
    <p:sldId id="742" r:id="rId66"/>
    <p:sldId id="716" r:id="rId67"/>
    <p:sldId id="717" r:id="rId68"/>
    <p:sldId id="718" r:id="rId69"/>
    <p:sldId id="719" r:id="rId70"/>
    <p:sldId id="743" r:id="rId71"/>
    <p:sldId id="744" r:id="rId72"/>
    <p:sldId id="668" r:id="rId73"/>
    <p:sldId id="686" r:id="rId74"/>
    <p:sldId id="748" r:id="rId75"/>
    <p:sldId id="548" r:id="rId76"/>
    <p:sldId id="750" r:id="rId77"/>
    <p:sldId id="687" r:id="rId78"/>
    <p:sldId id="537" r:id="rId79"/>
    <p:sldId id="688" r:id="rId80"/>
    <p:sldId id="586" r:id="rId81"/>
    <p:sldId id="587" r:id="rId82"/>
    <p:sldId id="721" r:id="rId83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1304" autoAdjust="0"/>
  </p:normalViewPr>
  <p:slideViewPr>
    <p:cSldViewPr>
      <p:cViewPr>
        <p:scale>
          <a:sx n="112" d="100"/>
          <a:sy n="112" d="100"/>
        </p:scale>
        <p:origin x="-65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notesMaster" Target="notesMasters/notesMaster1.xml"/><Relationship Id="rId85" Type="http://schemas.openxmlformats.org/officeDocument/2006/relationships/handoutMaster" Target="handoutMasters/handout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4/4/16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6A62E-A427-4488-A9FB-9AED1F0DDDC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Research at TTI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http://cloudcv.org/vqa/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cloudcv.org/vqa/" TargetMode="External"/><Relationship Id="rId3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Visqualqa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Visqualqa.or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hyperlink" Target="http://visualqa.org/visualize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Visqualqa.org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3" Type="http://schemas.openxmlformats.org/officeDocument/2006/relationships/image" Target="../media/image4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8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emf"/><Relationship Id="rId3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jpg"/><Relationship Id="rId9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7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5" Type="http://schemas.openxmlformats.org/officeDocument/2006/relationships/image" Target="../media/image84.jpg"/><Relationship Id="rId6" Type="http://schemas.openxmlformats.org/officeDocument/2006/relationships/image" Target="../media/image85.jpg"/><Relationship Id="rId7" Type="http://schemas.openxmlformats.org/officeDocument/2006/relationships/image" Target="../media/image86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1.jpg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jpeg"/><Relationship Id="rId12" Type="http://schemas.openxmlformats.org/officeDocument/2006/relationships/image" Target="../media/image97.jpeg"/><Relationship Id="rId13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jpg"/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5" Type="http://schemas.openxmlformats.org/officeDocument/2006/relationships/image" Target="../media/image90.jpg"/><Relationship Id="rId6" Type="http://schemas.openxmlformats.org/officeDocument/2006/relationships/image" Target="../media/image91.jpg"/><Relationship Id="rId7" Type="http://schemas.openxmlformats.org/officeDocument/2006/relationships/image" Target="../media/image92.jp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8.jpeg"/><Relationship Id="rId12" Type="http://schemas.openxmlformats.org/officeDocument/2006/relationships/image" Target="../media/image109.jpeg"/><Relationship Id="rId13" Type="http://schemas.openxmlformats.org/officeDocument/2006/relationships/image" Target="../media/image11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jpeg"/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7" Type="http://schemas.openxmlformats.org/officeDocument/2006/relationships/image" Target="../media/image104.jpeg"/><Relationship Id="rId8" Type="http://schemas.openxmlformats.org/officeDocument/2006/relationships/image" Target="../media/image105.jpeg"/><Relationship Id="rId9" Type="http://schemas.openxmlformats.org/officeDocument/2006/relationships/image" Target="../media/image106.jpeg"/><Relationship Id="rId10" Type="http://schemas.openxmlformats.org/officeDocument/2006/relationships/image" Target="../media/image10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png"/><Relationship Id="rId5" Type="http://schemas.openxmlformats.org/officeDocument/2006/relationships/image" Target="../media/image119.jpeg"/><Relationship Id="rId6" Type="http://schemas.openxmlformats.org/officeDocument/2006/relationships/image" Target="../media/image120.jpeg"/><Relationship Id="rId7" Type="http://schemas.openxmlformats.org/officeDocument/2006/relationships/image" Target="../media/image121.jpeg"/><Relationship Id="rId8" Type="http://schemas.openxmlformats.org/officeDocument/2006/relationships/image" Target="../media/image122.jpeg"/><Relationship Id="rId9" Type="http://schemas.openxmlformats.org/officeDocument/2006/relationships/image" Target="../media/image123.jpeg"/><Relationship Id="rId10" Type="http://schemas.openxmlformats.org/officeDocument/2006/relationships/image" Target="../media/image124.jpeg"/><Relationship Id="rId11" Type="http://schemas.openxmlformats.org/officeDocument/2006/relationships/image" Target="../media/image12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7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3.jpg"/><Relationship Id="rId12" Type="http://schemas.openxmlformats.org/officeDocument/2006/relationships/image" Target="../media/image134.png"/><Relationship Id="rId13" Type="http://schemas.openxmlformats.org/officeDocument/2006/relationships/image" Target="../media/image135.png"/><Relationship Id="rId14" Type="http://schemas.openxmlformats.org/officeDocument/2006/relationships/image" Target="../media/image136.png"/><Relationship Id="rId15" Type="http://schemas.openxmlformats.org/officeDocument/2006/relationships/image" Target="../media/image13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6.jpeg"/><Relationship Id="rId3" Type="http://schemas.openxmlformats.org/officeDocument/2006/relationships/image" Target="../media/image127.png"/><Relationship Id="rId4" Type="http://schemas.openxmlformats.org/officeDocument/2006/relationships/image" Target="../media/image68.png"/><Relationship Id="rId5" Type="http://schemas.openxmlformats.org/officeDocument/2006/relationships/image" Target="../media/image128.jpg"/><Relationship Id="rId6" Type="http://schemas.openxmlformats.org/officeDocument/2006/relationships/image" Target="../media/image129.png"/><Relationship Id="rId7" Type="http://schemas.openxmlformats.org/officeDocument/2006/relationships/image" Target="../media/image130.jpg"/><Relationship Id="rId8" Type="http://schemas.openxmlformats.org/officeDocument/2006/relationships/image" Target="../media/image69.jpg"/><Relationship Id="rId9" Type="http://schemas.openxmlformats.org/officeDocument/2006/relationships/image" Target="../media/image131.png"/><Relationship Id="rId10" Type="http://schemas.openxmlformats.org/officeDocument/2006/relationships/image" Target="../media/image132.jpg"/></Relationships>
</file>

<file path=ppt/slides/_rels/slide7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7.png"/><Relationship Id="rId1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jpg"/><Relationship Id="rId8" Type="http://schemas.openxmlformats.org/officeDocument/2006/relationships/image" Target="../media/image144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62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00200"/>
            <a:ext cx="9144000" cy="1143000"/>
          </a:xfrm>
        </p:spPr>
        <p:txBody>
          <a:bodyPr/>
          <a:lstStyle/>
          <a:p>
            <a:r>
              <a:rPr lang="en-US" dirty="0" smtClean="0"/>
              <a:t>Visual Question Answering</a:t>
            </a:r>
            <a:endParaRPr lang="en-US" dirty="0"/>
          </a:p>
        </p:txBody>
      </p:sp>
      <p:sp>
        <p:nvSpPr>
          <p:cNvPr id="10" name="Subtitle 3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r>
              <a:rPr lang="en-US" dirty="0" smtClean="0"/>
              <a:t>Dhruv Batra </a:t>
            </a:r>
          </a:p>
          <a:p>
            <a:r>
              <a:rPr lang="en-US" dirty="0" smtClean="0"/>
              <a:t>Assistant Professor</a:t>
            </a:r>
          </a:p>
          <a:p>
            <a:r>
              <a:rPr lang="en-US" dirty="0" smtClean="0"/>
              <a:t>Lead: Machine Learning &amp; Perception Group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828800"/>
            <a:ext cx="6565900" cy="134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25913"/>
          <a:stretch/>
        </p:blipFill>
        <p:spPr>
          <a:xfrm>
            <a:off x="3352800" y="5638800"/>
            <a:ext cx="2505682" cy="621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65376" r="65559" b="4859"/>
          <a:stretch/>
        </p:blipFill>
        <p:spPr>
          <a:xfrm>
            <a:off x="4368502" y="6128633"/>
            <a:ext cx="1337580" cy="13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1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25" y="1447800"/>
            <a:ext cx="3632375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Image Credit: Liang Huang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1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</a:t>
            </a:r>
            <a:r>
              <a:rPr lang="en-US" dirty="0" smtClean="0"/>
              <a:t>duck with a telescope…”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25" y="1447800"/>
            <a:ext cx="3632375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Image Credit: Liang Huang</a:t>
            </a:r>
            <a:endParaRPr lang="en-US" dirty="0">
              <a:solidFill>
                <a:srgbClr val="A6A6A6"/>
              </a:solidFill>
            </a:endParaRPr>
          </a:p>
        </p:txBody>
      </p:sp>
      <p:cxnSp>
        <p:nvCxnSpPr>
          <p:cNvPr id="11" name="Straight Arrow Connector 10"/>
          <p:cNvCxnSpPr>
            <a:stCxn id="8" idx="2"/>
          </p:cNvCxnSpPr>
          <p:nvPr/>
        </p:nvCxnSpPr>
        <p:spPr bwMode="auto">
          <a:xfrm flipH="1">
            <a:off x="4572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 bwMode="auto">
          <a:xfrm>
            <a:off x="11189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>
            <a:off x="36576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43193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H="1">
            <a:off x="70104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76721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Imitation Game (1950)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95" y="1752600"/>
            <a:ext cx="2709305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184" y="1219200"/>
            <a:ext cx="5119816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295400"/>
            <a:ext cx="3092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“Can machines think”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7170" y="4983540"/>
            <a:ext cx="878683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Q: Please write me a sonnet on the subject of the Forth Bridge.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</a:t>
            </a:r>
            <a:r>
              <a:rPr lang="en-US" sz="2400" dirty="0"/>
              <a:t>: Count me out on this one. I never could write </a:t>
            </a:r>
            <a:r>
              <a:rPr lang="en-US" sz="2400" dirty="0" smtClean="0"/>
              <a:t>poetry.</a:t>
            </a:r>
            <a:endParaRPr lang="en-US" sz="2400" dirty="0"/>
          </a:p>
          <a:p>
            <a:pPr algn="l"/>
            <a:r>
              <a:rPr lang="en-US" sz="2400" dirty="0" smtClean="0"/>
              <a:t>Q</a:t>
            </a:r>
            <a:r>
              <a:rPr lang="en-US" sz="2400" dirty="0"/>
              <a:t>: Add 34957 to 70764.</a:t>
            </a:r>
            <a:br>
              <a:rPr lang="en-US" sz="2400" dirty="0"/>
            </a:br>
            <a:r>
              <a:rPr lang="en-US" sz="2400" dirty="0"/>
              <a:t>A: (Pause about 30 seconds and then give as answer) 105621. </a:t>
            </a:r>
          </a:p>
        </p:txBody>
      </p:sp>
    </p:spTree>
    <p:extLst>
      <p:ext uri="{BB962C8B-B14F-4D97-AF65-F5344CB8AC3E}">
        <p14:creationId xmlns:p14="http://schemas.microsoft.com/office/powerpoint/2010/main" val="233711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Turing Test: Human or Machine?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Judge</a:t>
            </a:r>
            <a:r>
              <a:rPr lang="en-US" sz="2000" dirty="0">
                <a:solidFill>
                  <a:schemeClr val="tx2"/>
                </a:solidFill>
              </a:rPr>
              <a:t>: Hi, I'm Cathy.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Eugene</a:t>
            </a:r>
            <a:r>
              <a:rPr lang="en-US" sz="2000" dirty="0">
                <a:solidFill>
                  <a:schemeClr val="accent2"/>
                </a:solidFill>
              </a:rPr>
              <a:t>: Cathy! Nice to meet you! You're a woman, if I'm not mistaken.</a:t>
            </a:r>
          </a:p>
          <a:p>
            <a:endParaRPr lang="en-US" sz="2000" dirty="0" smtClean="0">
              <a:solidFill>
                <a:srgbClr val="1F497D"/>
              </a:solidFill>
            </a:endParaRPr>
          </a:p>
          <a:p>
            <a:r>
              <a:rPr lang="en-US" sz="2000" dirty="0" smtClean="0">
                <a:solidFill>
                  <a:srgbClr val="1F497D"/>
                </a:solidFill>
              </a:rPr>
              <a:t>Judge</a:t>
            </a:r>
            <a:r>
              <a:rPr lang="en-US" sz="2000" dirty="0">
                <a:solidFill>
                  <a:srgbClr val="1F497D"/>
                </a:solidFill>
              </a:rPr>
              <a:t>: Right. What is your name?</a:t>
            </a:r>
          </a:p>
          <a:p>
            <a:r>
              <a:rPr lang="en-US" sz="2000" dirty="0" smtClean="0">
                <a:solidFill>
                  <a:srgbClr val="C0504D"/>
                </a:solidFill>
              </a:rPr>
              <a:t>Eugene</a:t>
            </a:r>
            <a:r>
              <a:rPr lang="en-US" sz="2000" dirty="0">
                <a:solidFill>
                  <a:srgbClr val="C0504D"/>
                </a:solidFill>
              </a:rPr>
              <a:t>: People call me Eugene. Or "</a:t>
            </a:r>
            <a:r>
              <a:rPr lang="en-US" sz="2000" dirty="0" err="1">
                <a:solidFill>
                  <a:srgbClr val="C0504D"/>
                </a:solidFill>
              </a:rPr>
              <a:t>Zhenya</a:t>
            </a:r>
            <a:r>
              <a:rPr lang="en-US" sz="2000" dirty="0">
                <a:solidFill>
                  <a:srgbClr val="C0504D"/>
                </a:solidFill>
              </a:rPr>
              <a:t>". It is a short name for Eugene in Russia and Ukraine.</a:t>
            </a:r>
          </a:p>
          <a:p>
            <a:endParaRPr lang="en-US" sz="2000" dirty="0" smtClean="0">
              <a:solidFill>
                <a:srgbClr val="1F497D"/>
              </a:solidFill>
            </a:endParaRPr>
          </a:p>
          <a:p>
            <a:r>
              <a:rPr lang="en-US" sz="2000" dirty="0" smtClean="0">
                <a:solidFill>
                  <a:srgbClr val="1F497D"/>
                </a:solidFill>
              </a:rPr>
              <a:t>Judge</a:t>
            </a:r>
            <a:r>
              <a:rPr lang="en-US" sz="2000" dirty="0">
                <a:solidFill>
                  <a:srgbClr val="1F497D"/>
                </a:solidFill>
              </a:rPr>
              <a:t>: Nice name. Are you from either area?</a:t>
            </a:r>
          </a:p>
          <a:p>
            <a:r>
              <a:rPr lang="en-US" sz="2000" dirty="0" smtClean="0">
                <a:solidFill>
                  <a:srgbClr val="C0504D"/>
                </a:solidFill>
              </a:rPr>
              <a:t>Eugene</a:t>
            </a:r>
            <a:r>
              <a:rPr lang="en-US" sz="2000" dirty="0">
                <a:solidFill>
                  <a:srgbClr val="C0504D"/>
                </a:solidFill>
              </a:rPr>
              <a:t>: Agree :-) Oh, what a fruitful conversation;-)</a:t>
            </a:r>
          </a:p>
          <a:p>
            <a:r>
              <a:rPr lang="en-US" sz="2000" dirty="0" smtClean="0">
                <a:solidFill>
                  <a:srgbClr val="1F497D"/>
                </a:solidFill>
              </a:rPr>
              <a:t>…</a:t>
            </a:r>
            <a:endParaRPr lang="en-US" sz="2000" dirty="0">
              <a:solidFill>
                <a:srgbClr val="C0504D"/>
              </a:solidFill>
            </a:endParaRPr>
          </a:p>
          <a:p>
            <a:r>
              <a:rPr lang="en-US" sz="2000" dirty="0" smtClean="0">
                <a:solidFill>
                  <a:srgbClr val="C0504D"/>
                </a:solidFill>
              </a:rPr>
              <a:t>And </a:t>
            </a:r>
            <a:r>
              <a:rPr lang="en-US" sz="2000" dirty="0">
                <a:solidFill>
                  <a:srgbClr val="C0504D"/>
                </a:solidFill>
              </a:rPr>
              <a:t>I forgot to ask you where you are from.</a:t>
            </a:r>
          </a:p>
          <a:p>
            <a:endParaRPr lang="en-US" sz="2000" dirty="0" smtClean="0">
              <a:solidFill>
                <a:srgbClr val="1F497D"/>
              </a:solidFill>
            </a:endParaRPr>
          </a:p>
          <a:p>
            <a:r>
              <a:rPr lang="en-US" sz="2000" dirty="0" smtClean="0">
                <a:solidFill>
                  <a:srgbClr val="1F497D"/>
                </a:solidFill>
              </a:rPr>
              <a:t>Judge</a:t>
            </a:r>
            <a:r>
              <a:rPr lang="en-US" sz="2000" dirty="0">
                <a:solidFill>
                  <a:srgbClr val="1F497D"/>
                </a:solidFill>
              </a:rPr>
              <a:t>: The universe and you?</a:t>
            </a:r>
          </a:p>
          <a:p>
            <a:r>
              <a:rPr lang="en-US" sz="2000" dirty="0" smtClean="0">
                <a:solidFill>
                  <a:srgbClr val="C0504D"/>
                </a:solidFill>
              </a:rPr>
              <a:t>Eugene</a:t>
            </a:r>
            <a:r>
              <a:rPr lang="en-US" sz="2000" dirty="0">
                <a:solidFill>
                  <a:srgbClr val="C0504D"/>
                </a:solidFill>
              </a:rPr>
              <a:t>: Is it your hobby to ask little poor Jewish boys such tricky questions they don't have an answer for</a:t>
            </a:r>
            <a:r>
              <a:rPr lang="en-US" sz="2000" dirty="0" smtClean="0">
                <a:solidFill>
                  <a:srgbClr val="C0504D"/>
                </a:solidFill>
              </a:rPr>
              <a:t>?</a:t>
            </a:r>
            <a:endParaRPr lang="en-US" sz="2000" dirty="0">
              <a:solidFill>
                <a:srgbClr val="C0504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98600"/>
            <a:ext cx="76200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4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Turing Test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95" y="1752600"/>
            <a:ext cx="2709305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184" y="1219200"/>
            <a:ext cx="5119816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295400"/>
            <a:ext cx="3092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“Can machines think”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7170" y="4983540"/>
            <a:ext cx="878683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Q: Please write me a sonnet on the subject of the Forth Bridge.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</a:t>
            </a:r>
            <a:r>
              <a:rPr lang="en-US" sz="2400" dirty="0"/>
              <a:t>: Count me out on this one. I never could write </a:t>
            </a:r>
            <a:r>
              <a:rPr lang="en-US" sz="2400" dirty="0" smtClean="0"/>
              <a:t>poetry.</a:t>
            </a:r>
            <a:endParaRPr lang="en-US" sz="2400" dirty="0"/>
          </a:p>
          <a:p>
            <a:pPr algn="l"/>
            <a:r>
              <a:rPr lang="en-US" sz="2400" dirty="0" smtClean="0"/>
              <a:t>Q</a:t>
            </a:r>
            <a:r>
              <a:rPr lang="en-US" sz="2400" dirty="0"/>
              <a:t>: Add 34957 to 70764.</a:t>
            </a:r>
            <a:br>
              <a:rPr lang="en-US" sz="2400" dirty="0"/>
            </a:br>
            <a:r>
              <a:rPr lang="en-US" sz="2400" dirty="0"/>
              <a:t>A: (Pause about 30 seconds and then give as answer) 105621. </a:t>
            </a:r>
          </a:p>
        </p:txBody>
      </p:sp>
    </p:spTree>
    <p:extLst>
      <p:ext uri="{BB962C8B-B14F-4D97-AF65-F5344CB8AC3E}">
        <p14:creationId xmlns:p14="http://schemas.microsoft.com/office/powerpoint/2010/main" val="3502910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Turing </a:t>
            </a:r>
            <a:r>
              <a:rPr lang="en-US" dirty="0"/>
              <a:t>Test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184" y="1219200"/>
            <a:ext cx="5119816" cy="33528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7200" y="1828800"/>
            <a:ext cx="2895601" cy="3061395"/>
            <a:chOff x="2295309" y="1150203"/>
            <a:chExt cx="2895601" cy="30613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56026" b="58712"/>
            <a:stretch/>
          </p:blipFill>
          <p:spPr>
            <a:xfrm>
              <a:off x="2447709" y="1150203"/>
              <a:ext cx="2284376" cy="168846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295309" y="2826603"/>
              <a:ext cx="289560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 smtClean="0"/>
                <a:t>Q: How many slices </a:t>
              </a:r>
              <a:br>
                <a:rPr lang="en-US" sz="2400" dirty="0" smtClean="0"/>
              </a:br>
              <a:r>
                <a:rPr lang="en-US" sz="2400" dirty="0" smtClean="0"/>
                <a:t>of pizza are there?</a:t>
              </a:r>
            </a:p>
            <a:p>
              <a:pPr algn="l"/>
              <a:r>
                <a:rPr lang="en-US" sz="2400" dirty="0" smtClean="0"/>
                <a:t>A: 6</a:t>
              </a:r>
              <a:endParaRPr lang="en-US" sz="2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622233" y="6519446"/>
            <a:ext cx="2176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4"/>
              </a:rPr>
              <a:t>http://cloudcv.org/vqa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219200" y="228600"/>
            <a:ext cx="2362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Visual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1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>
                <a:hlinkClick r:id="rId2"/>
              </a:rPr>
              <a:t>Visual </a:t>
            </a:r>
            <a:r>
              <a:rPr lang="en-US" dirty="0" smtClean="0">
                <a:hlinkClick r:id="rId2"/>
              </a:rPr>
              <a:t>Question Answering (VQA)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" name="Picture 1" descr="teaser_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52855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4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www.visualqa.org</a:t>
            </a:r>
          </a:p>
        </p:txBody>
      </p:sp>
      <p:pic>
        <p:nvPicPr>
          <p:cNvPr id="6" name="vqa_demo_hq_2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Visual </a:t>
            </a:r>
            <a:r>
              <a:rPr lang="en-US" dirty="0" smtClean="0"/>
              <a:t>Question Answering (VQA)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02907" y="6550223"/>
            <a:ext cx="2030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Slide Credit: Stan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Antol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0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200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VizWiz</a:t>
            </a:r>
            <a:r>
              <a:rPr lang="en-US" dirty="0" smtClean="0"/>
              <a:t> </a:t>
            </a:r>
            <a:r>
              <a:rPr lang="en-US" sz="2000" dirty="0" smtClean="0"/>
              <a:t>[</a:t>
            </a:r>
            <a:r>
              <a:rPr lang="en-US" sz="2000" dirty="0" err="1" smtClean="0"/>
              <a:t>Bigham</a:t>
            </a:r>
            <a:r>
              <a:rPr lang="en-US" sz="2000" dirty="0" smtClean="0"/>
              <a:t> et al]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8100"/>
            <a:ext cx="3108109" cy="1790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504"/>
            <a:ext cx="9144000" cy="20888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3200400"/>
            <a:ext cx="5105400" cy="353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2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VQA dataset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22631" y="1219200"/>
            <a:ext cx="25685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hlinkClick r:id="rId2"/>
              </a:rPr>
              <a:t>http://visqualqa.org</a:t>
            </a:r>
            <a:endParaRPr lang="en-US" sz="2200" dirty="0" smtClean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" name="Picture 3" descr="Screen Shot 2015-08-18 at 11.24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2428" cy="1222527"/>
          </a:xfrm>
          <a:prstGeom prst="rect">
            <a:avLst/>
          </a:prstGeom>
        </p:spPr>
      </p:pic>
      <p:pic>
        <p:nvPicPr>
          <p:cNvPr id="7" name="Picture 6" descr="Screen Shot 2015-10-14 at 8.36.0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" r="34136"/>
          <a:stretch/>
        </p:blipFill>
        <p:spPr>
          <a:xfrm>
            <a:off x="3947210" y="1828800"/>
            <a:ext cx="5196789" cy="3733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305800" cy="54864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b="1" dirty="0" smtClean="0"/>
              <a:t>&gt;250K images</a:t>
            </a:r>
          </a:p>
          <a:p>
            <a:pPr lvl="1"/>
            <a:r>
              <a:rPr lang="en-US" dirty="0" smtClean="0"/>
              <a:t>200K from MS COCO</a:t>
            </a:r>
          </a:p>
          <a:p>
            <a:pPr lvl="2"/>
            <a:r>
              <a:rPr lang="en-US" dirty="0" smtClean="0"/>
              <a:t>80 train / 40 </a:t>
            </a:r>
            <a:r>
              <a:rPr lang="en-US" dirty="0" err="1" smtClean="0"/>
              <a:t>val</a:t>
            </a:r>
            <a:r>
              <a:rPr lang="en-US" dirty="0" smtClean="0"/>
              <a:t> / 80 test</a:t>
            </a:r>
          </a:p>
          <a:p>
            <a:pPr lvl="1"/>
            <a:r>
              <a:rPr lang="en-US" dirty="0"/>
              <a:t>5</a:t>
            </a:r>
            <a:r>
              <a:rPr lang="en-US" dirty="0" smtClean="0"/>
              <a:t>0K from Abstract</a:t>
            </a:r>
          </a:p>
          <a:p>
            <a:endParaRPr lang="en-US" dirty="0" smtClean="0"/>
          </a:p>
          <a:p>
            <a:r>
              <a:rPr lang="en-US" dirty="0" smtClean="0"/>
              <a:t>QAs</a:t>
            </a:r>
          </a:p>
          <a:p>
            <a:pPr lvl="1"/>
            <a:r>
              <a:rPr lang="en-US" dirty="0" smtClean="0"/>
              <a:t>3 questions/image</a:t>
            </a:r>
          </a:p>
          <a:p>
            <a:pPr lvl="1"/>
            <a:r>
              <a:rPr lang="en-US" dirty="0" smtClean="0"/>
              <a:t>10 answers/question </a:t>
            </a:r>
          </a:p>
          <a:p>
            <a:pPr lvl="2"/>
            <a:r>
              <a:rPr lang="en-US" dirty="0" smtClean="0"/>
              <a:t>+3 answers/question </a:t>
            </a:r>
            <a:br>
              <a:rPr lang="en-US" dirty="0" smtClean="0"/>
            </a:br>
            <a:r>
              <a:rPr lang="en-US" dirty="0" smtClean="0"/>
              <a:t>without showing the image</a:t>
            </a:r>
          </a:p>
          <a:p>
            <a:endParaRPr lang="en-US" dirty="0" smtClean="0"/>
          </a:p>
          <a:p>
            <a:r>
              <a:rPr lang="en-US" b="1" dirty="0" smtClean="0"/>
              <a:t>&gt;760K questions</a:t>
            </a:r>
          </a:p>
          <a:p>
            <a:r>
              <a:rPr lang="en-US" b="1" dirty="0" smtClean="0"/>
              <a:t>~10M answers</a:t>
            </a:r>
          </a:p>
          <a:p>
            <a:pPr lvl="1"/>
            <a:r>
              <a:rPr lang="en-US" dirty="0" smtClean="0"/>
              <a:t>may grow over the years</a:t>
            </a:r>
          </a:p>
        </p:txBody>
      </p:sp>
      <p:pic>
        <p:nvPicPr>
          <p:cNvPr id="5" name="Picture 4" descr="Screen Shot 2015-08-20 at 4.47.2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9" b="20513"/>
          <a:stretch/>
        </p:blipFill>
        <p:spPr>
          <a:xfrm>
            <a:off x="7010400" y="4610306"/>
            <a:ext cx="1495770" cy="224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1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AI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733800"/>
            <a:ext cx="5080000" cy="2730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t="5183" b="11890"/>
          <a:stretch>
            <a:fillRect/>
          </a:stretch>
        </p:blipFill>
        <p:spPr>
          <a:xfrm>
            <a:off x="1447800" y="1295400"/>
            <a:ext cx="624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VQA 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305800" cy="5486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Mechanical Turk</a:t>
            </a:r>
          </a:p>
          <a:p>
            <a:endParaRPr lang="en-US" dirty="0" smtClean="0"/>
          </a:p>
          <a:p>
            <a:r>
              <a:rPr lang="en-US" b="1" dirty="0" smtClean="0"/>
              <a:t>&gt;10,000 </a:t>
            </a:r>
            <a:r>
              <a:rPr lang="en-US" b="1" dirty="0" err="1" smtClean="0"/>
              <a:t>Turkers</a:t>
            </a:r>
            <a:endParaRPr lang="en-US" b="1" dirty="0" smtClean="0"/>
          </a:p>
          <a:p>
            <a:r>
              <a:rPr lang="en-US" b="1" dirty="0" smtClean="0"/>
              <a:t>&gt;</a:t>
            </a:r>
            <a:r>
              <a:rPr lang="en-US" b="1" dirty="0"/>
              <a:t>4</a:t>
            </a:r>
            <a:r>
              <a:rPr lang="en-US" b="1" dirty="0" smtClean="0"/>
              <a:t>1,000 Human Hours</a:t>
            </a:r>
          </a:p>
          <a:p>
            <a:pPr marL="0" indent="0">
              <a:buNone/>
            </a:pPr>
            <a:r>
              <a:rPr lang="en-US" b="1" dirty="0" smtClean="0"/>
              <a:t>    4.7 Human </a:t>
            </a:r>
            <a:r>
              <a:rPr lang="en-US" b="1" i="1" dirty="0" smtClean="0"/>
              <a:t>Years!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 smtClean="0"/>
              <a:t> 20.61 Person-Job-Years!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2631" y="1219200"/>
            <a:ext cx="25685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hlinkClick r:id="rId2"/>
              </a:rPr>
              <a:t>http://visqualqa.org</a:t>
            </a:r>
            <a:endParaRPr lang="en-US" sz="2200" dirty="0" smtClean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" name="Picture 3" descr="Screen Shot 2015-08-18 at 11.24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2428" cy="1222527"/>
          </a:xfrm>
          <a:prstGeom prst="rect">
            <a:avLst/>
          </a:prstGeom>
        </p:spPr>
      </p:pic>
      <p:pic>
        <p:nvPicPr>
          <p:cNvPr id="11" name="Picture 10" descr="Screen Shot 2015-10-14 at 8.36.0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" r="34136"/>
          <a:stretch/>
        </p:blipFill>
        <p:spPr>
          <a:xfrm>
            <a:off x="3947210" y="1828800"/>
            <a:ext cx="5196789" cy="3733800"/>
          </a:xfrm>
          <a:prstGeom prst="rect">
            <a:avLst/>
          </a:prstGeom>
        </p:spPr>
      </p:pic>
      <p:pic>
        <p:nvPicPr>
          <p:cNvPr id="12" name="Picture 11" descr="Screen Shot 2015-08-20 at 4.47.2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9" b="20513"/>
          <a:stretch/>
        </p:blipFill>
        <p:spPr>
          <a:xfrm>
            <a:off x="7010400" y="4610306"/>
            <a:ext cx="1495770" cy="224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5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373"/>
            <a:ext cx="9144000" cy="54030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9729" y="1524000"/>
            <a:ext cx="7233671" cy="17081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000" dirty="0" smtClean="0"/>
              <a:t>Stump a smart robot! </a:t>
            </a:r>
          </a:p>
          <a:p>
            <a:r>
              <a:rPr lang="en-US" sz="3000" dirty="0" smtClean="0"/>
              <a:t>Ask a question that a human can answer,</a:t>
            </a:r>
            <a:br>
              <a:rPr lang="en-US" sz="3000" dirty="0" smtClean="0"/>
            </a:br>
            <a:r>
              <a:rPr lang="en-US" sz="3000" dirty="0" smtClean="0"/>
              <a:t>but a smart robot probably can’t!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66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Taxing the </a:t>
            </a:r>
            <a:r>
              <a:rPr lang="en-US" dirty="0" err="1" smtClean="0"/>
              <a:t>Turkers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i="1" dirty="0"/>
              <a:t>Both the HITS and the requester are pleasant enough</a:t>
            </a:r>
            <a:r>
              <a:rPr lang="en-US" i="1" dirty="0" smtClean="0"/>
              <a:t>.</a:t>
            </a:r>
          </a:p>
          <a:p>
            <a:endParaRPr lang="en-US" i="1" dirty="0"/>
          </a:p>
          <a:p>
            <a:r>
              <a:rPr lang="en-US" i="1" dirty="0"/>
              <a:t>Beware also the lasting effects of doing too </a:t>
            </a:r>
            <a:r>
              <a:rPr lang="en-US" i="1" dirty="0" smtClean="0"/>
              <a:t>many</a:t>
            </a:r>
            <a:br>
              <a:rPr lang="en-US" i="1" dirty="0" smtClean="0"/>
            </a:br>
            <a:r>
              <a:rPr lang="en-US" i="1" dirty="0" smtClean="0"/>
              <a:t>-</a:t>
            </a:r>
            <a:r>
              <a:rPr lang="en-US" i="1" dirty="0"/>
              <a:t>-for hours after the fact you will not be able to look at any photo without automatically generating a mundane question for it.</a:t>
            </a:r>
            <a:r>
              <a:rPr lang="en-US" i="1" dirty="0" smtClean="0"/>
              <a:t> </a:t>
            </a:r>
          </a:p>
          <a:p>
            <a:endParaRPr lang="en-US" i="1" dirty="0"/>
          </a:p>
          <a:p>
            <a:r>
              <a:rPr lang="en-US" i="1" dirty="0"/>
              <a:t>I</a:t>
            </a:r>
            <a:r>
              <a:rPr lang="en-US" i="1" dirty="0" smtClean="0"/>
              <a:t>f </a:t>
            </a:r>
            <a:r>
              <a:rPr lang="en-US" i="1" dirty="0"/>
              <a:t>I were in possession of state secrets they could be immediately tortured out of me with the threat of being shown images of: skateboards, trains, Indian food and [long string of expletives] giraffes.</a:t>
            </a:r>
          </a:p>
          <a:p>
            <a:endParaRPr lang="en-US" i="1" dirty="0"/>
          </a:p>
          <a:p>
            <a:r>
              <a:rPr lang="en-US" i="1" dirty="0"/>
              <a:t>(Please...I will tell you everything...just no more giraffes...)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0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6735"/>
            <a:ext cx="9144000" cy="4276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Questions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0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60854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70" y="2828775"/>
            <a:ext cx="8229600" cy="11430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is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7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38.4% of questions are binary yes/no</a:t>
            </a:r>
          </a:p>
          <a:p>
            <a:pPr lvl="2"/>
            <a:r>
              <a:rPr lang="en-US" dirty="0" smtClean="0"/>
              <a:t>39.3% for abstract scenes</a:t>
            </a:r>
          </a:p>
          <a:p>
            <a:endParaRPr lang="en-US" dirty="0" smtClean="0"/>
          </a:p>
          <a:p>
            <a:r>
              <a:rPr lang="en-US" dirty="0" smtClean="0"/>
              <a:t>98.97% questions have answers &lt;= 3 words</a:t>
            </a:r>
          </a:p>
          <a:p>
            <a:pPr lvl="1"/>
            <a:r>
              <a:rPr lang="en-US" dirty="0" smtClean="0"/>
              <a:t>23k unique 1 word answers</a:t>
            </a:r>
          </a:p>
          <a:p>
            <a:endParaRPr lang="en-US" dirty="0" smtClean="0"/>
          </a:p>
          <a:p>
            <a:r>
              <a:rPr lang="en-US" dirty="0" smtClean="0"/>
              <a:t>Two evaluation formats:</a:t>
            </a:r>
          </a:p>
          <a:p>
            <a:r>
              <a:rPr lang="en-US" dirty="0" smtClean="0"/>
              <a:t>Open answer</a:t>
            </a:r>
          </a:p>
          <a:p>
            <a:pPr lvl="1"/>
            <a:r>
              <a:rPr lang="en-US" dirty="0" smtClean="0"/>
              <a:t>Input = question</a:t>
            </a:r>
          </a:p>
          <a:p>
            <a:endParaRPr lang="en-US" dirty="0" smtClean="0"/>
          </a:p>
          <a:p>
            <a:r>
              <a:rPr lang="en-US" dirty="0" smtClean="0"/>
              <a:t>Multiple choice</a:t>
            </a:r>
          </a:p>
          <a:p>
            <a:pPr lvl="1"/>
            <a:r>
              <a:rPr lang="en-US" dirty="0" smtClean="0"/>
              <a:t>Input = question + 18 answer options</a:t>
            </a:r>
          </a:p>
          <a:p>
            <a:pPr lvl="1"/>
            <a:r>
              <a:rPr lang="en-US" dirty="0" smtClean="0"/>
              <a:t>Options = correct </a:t>
            </a:r>
            <a:r>
              <a:rPr lang="en-US" dirty="0"/>
              <a:t>/</a:t>
            </a:r>
            <a:r>
              <a:rPr lang="en-US" dirty="0" smtClean="0"/>
              <a:t> plausible / popular / random answers</a:t>
            </a:r>
          </a:p>
          <a:p>
            <a:pPr lvl="2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4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23"/>
          <a:stretch/>
        </p:blipFill>
        <p:spPr>
          <a:xfrm>
            <a:off x="0" y="1417638"/>
            <a:ext cx="9144000" cy="4051902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74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21"/>
          <a:stretch/>
        </p:blipFill>
        <p:spPr>
          <a:xfrm>
            <a:off x="15301" y="1402339"/>
            <a:ext cx="9144000" cy="4059431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168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6049030"/>
          </a:xfrm>
          <a:prstGeom prst="rect">
            <a:avLst/>
          </a:prstGeom>
        </p:spPr>
      </p:pic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0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385876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AI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“We propose that a 2 month, 10 man study of artificial intelligence be carried out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during the summer of 1956 at Dartmouth College in Hanover, New Hampshire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.”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 [Our]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conjecture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is that 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every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aspect of learning or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intelligence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 precisely described that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machine can be made to simulate it. 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 attempt will be made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… 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make machines use language,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form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abstractions and concepts,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solve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kinds of problems now reserved for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humans.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We think that a significant advance can be made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one or more of these problems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if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carefully selected group of scientists work on it together</a:t>
            </a:r>
            <a:r>
              <a:rPr lang="en-US" dirty="0"/>
              <a:t> for a summer.”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5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“What is…” Answers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383902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61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5-10-14 at 8.36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" r="34136"/>
          <a:stretch/>
        </p:blipFill>
        <p:spPr>
          <a:xfrm>
            <a:off x="1295400" y="1828800"/>
            <a:ext cx="5196789" cy="3733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22631" y="1219200"/>
            <a:ext cx="25685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hlinkClick r:id="rId3"/>
              </a:rPr>
              <a:t>http://visqualqa.org</a:t>
            </a:r>
            <a:endParaRPr lang="en-US" sz="2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 descr="Screen Shot 2015-08-18 at 11.24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2428" cy="1222527"/>
          </a:xfrm>
          <a:prstGeom prst="rect">
            <a:avLst/>
          </a:prstGeom>
        </p:spPr>
      </p:pic>
      <p:pic>
        <p:nvPicPr>
          <p:cNvPr id="23" name="Picture 22" descr="Screen Shot 2015-08-20 at 4.47.2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9" b="20513"/>
          <a:stretch/>
        </p:blipFill>
        <p:spPr>
          <a:xfrm>
            <a:off x="7086600" y="2819400"/>
            <a:ext cx="1495770" cy="224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2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using VQA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8" name="Picture 7" descr="Screen Shot 2015-12-11 at 1.25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71" y="1143000"/>
            <a:ext cx="3553128" cy="1143000"/>
          </a:xfrm>
          <a:prstGeom prst="rect">
            <a:avLst/>
          </a:prstGeom>
        </p:spPr>
      </p:pic>
      <p:pic>
        <p:nvPicPr>
          <p:cNvPr id="9" name="Picture 8" descr="Screen Shot 2015-12-11 at 1.26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3962400"/>
            <a:ext cx="3829050" cy="1143000"/>
          </a:xfrm>
          <a:prstGeom prst="rect">
            <a:avLst/>
          </a:prstGeom>
        </p:spPr>
      </p:pic>
      <p:pic>
        <p:nvPicPr>
          <p:cNvPr id="11" name="Picture 10" descr="Screen Shot 2015-12-11 at 1.26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4693325" cy="1143000"/>
          </a:xfrm>
          <a:prstGeom prst="rect">
            <a:avLst/>
          </a:prstGeom>
        </p:spPr>
      </p:pic>
      <p:pic>
        <p:nvPicPr>
          <p:cNvPr id="13" name="Picture 12" descr="Screen Shot 2015-12-11 at 1.27.1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4231532" cy="914400"/>
          </a:xfrm>
          <a:prstGeom prst="rect">
            <a:avLst/>
          </a:prstGeom>
        </p:spPr>
      </p:pic>
      <p:pic>
        <p:nvPicPr>
          <p:cNvPr id="14" name="Picture 13" descr="Screen Shot 2015-12-11 at 1.31.0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51" y="5410200"/>
            <a:ext cx="6311349" cy="1143000"/>
          </a:xfrm>
          <a:prstGeom prst="rect">
            <a:avLst/>
          </a:prstGeom>
        </p:spPr>
      </p:pic>
      <p:pic>
        <p:nvPicPr>
          <p:cNvPr id="15" name="Picture 14" descr="Screen Shot 2015-12-11 at 1.29.37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5196664" cy="1143000"/>
          </a:xfrm>
          <a:prstGeom prst="rect">
            <a:avLst/>
          </a:prstGeom>
        </p:spPr>
      </p:pic>
      <p:pic>
        <p:nvPicPr>
          <p:cNvPr id="16" name="Picture 15" descr="Screen Shot 2015-12-11 at 1.27.23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15" y="2590800"/>
            <a:ext cx="4101885" cy="914400"/>
          </a:xfrm>
          <a:prstGeom prst="rect">
            <a:avLst/>
          </a:prstGeom>
        </p:spPr>
      </p:pic>
      <p:pic>
        <p:nvPicPr>
          <p:cNvPr id="12" name="Picture 11" descr="Screen Shot 2015-12-11 at 1.27.05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" y="5410200"/>
            <a:ext cx="342465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2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Metric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7" name="Picture 6" descr="Screen Shot 2015-07-20 at 12.05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3562"/>
            <a:ext cx="9144000" cy="3665838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50567"/>
            <a:ext cx="8534400" cy="10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3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638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Human Accuracy / Inter-Human Agreement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752600" y="2590800"/>
            <a:ext cx="7391400" cy="838200"/>
          </a:xfrm>
          <a:prstGeom prst="rect">
            <a:avLst/>
          </a:prstGeom>
          <a:solidFill>
            <a:srgbClr val="FFFFFF">
              <a:alpha val="9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6200" y="3962400"/>
            <a:ext cx="8991600" cy="1295400"/>
          </a:xfrm>
          <a:prstGeom prst="rect">
            <a:avLst/>
          </a:prstGeom>
          <a:solidFill>
            <a:srgbClr val="FFFFFF">
              <a:alpha val="9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79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2-Channel VQA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902023"/>
            <a:ext cx="5867400" cy="1846421"/>
            <a:chOff x="838200" y="1902023"/>
            <a:chExt cx="5867400" cy="1846421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</a:t>
              </a:r>
              <a:r>
                <a:rPr lang="en-US" sz="800" dirty="0" smtClean="0"/>
                <a:t>onvolution </a:t>
              </a:r>
              <a:r>
                <a:rPr lang="en-US" sz="800" dirty="0"/>
                <a:t>L</a:t>
              </a:r>
              <a:r>
                <a:rPr lang="en-US" sz="800" dirty="0" smtClean="0"/>
                <a:t>ayer</a:t>
              </a:r>
              <a:br>
                <a:rPr lang="en-US" sz="800" dirty="0" smtClean="0"/>
              </a:br>
              <a:r>
                <a:rPr lang="en-US" sz="800" dirty="0" smtClean="0"/>
                <a:t>+ Non-Linearity</a:t>
              </a:r>
              <a:endParaRPr lang="en-US" sz="800" dirty="0"/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Pooling </a:t>
              </a:r>
              <a:r>
                <a:rPr lang="en-US" sz="800" dirty="0"/>
                <a:t>L</a:t>
              </a:r>
              <a:r>
                <a:rPr lang="en-US" sz="800" dirty="0" smtClean="0"/>
                <a:t>ayer</a:t>
              </a:r>
              <a:endParaRPr lang="en-US" sz="800" dirty="0"/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Fully-Connected MLP</a:t>
              </a:r>
              <a:endParaRPr lang="en-US" sz="8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4096-dim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07532" y="1371600"/>
            <a:ext cx="413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           Embedding (</a:t>
            </a:r>
            <a:r>
              <a:rPr lang="en-US" sz="2400" dirty="0" err="1" smtClean="0">
                <a:solidFill>
                  <a:schemeClr val="accent1"/>
                </a:solidFill>
              </a:rPr>
              <a:t>VGGNet</a:t>
            </a:r>
            <a:r>
              <a:rPr lang="en-US" sz="2400" dirty="0" smtClean="0">
                <a:solidFill>
                  <a:schemeClr val="accent1"/>
                </a:solidFill>
              </a:rPr>
              <a:t>)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28600" y="4186535"/>
            <a:ext cx="398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               Embedding (</a:t>
            </a:r>
            <a:r>
              <a:rPr lang="en-US" sz="2400" dirty="0" err="1" smtClean="0">
                <a:solidFill>
                  <a:schemeClr val="accent2"/>
                </a:solidFill>
              </a:rPr>
              <a:t>BoW</a:t>
            </a:r>
            <a:r>
              <a:rPr lang="en-US" sz="2400" dirty="0" smtClean="0">
                <a:solidFill>
                  <a:schemeClr val="accent2"/>
                </a:solidFill>
              </a:rPr>
              <a:t>)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17148" y="4724400"/>
            <a:ext cx="4126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“How many horses are in this image?”</a:t>
            </a:r>
            <a:endParaRPr lang="en-US" sz="1800" i="1" dirty="0"/>
          </a:p>
        </p:txBody>
      </p:sp>
      <p:grpSp>
        <p:nvGrpSpPr>
          <p:cNvPr id="107" name="Group 106"/>
          <p:cNvGrpSpPr/>
          <p:nvPr/>
        </p:nvGrpSpPr>
        <p:grpSpPr>
          <a:xfrm>
            <a:off x="4373880" y="4027944"/>
            <a:ext cx="2103120" cy="2677656"/>
            <a:chOff x="4526280" y="4027944"/>
            <a:chExt cx="2103120" cy="2677656"/>
          </a:xfrm>
        </p:grpSpPr>
        <p:sp>
          <p:nvSpPr>
            <p:cNvPr id="100" name="Text Box 10"/>
            <p:cNvSpPr txBox="1">
              <a:spLocks noChangeArrowheads="1"/>
            </p:cNvSpPr>
            <p:nvPr/>
          </p:nvSpPr>
          <p:spPr bwMode="auto">
            <a:xfrm>
              <a:off x="5353050" y="4027944"/>
              <a:ext cx="1276350" cy="26776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 dirty="0" smtClean="0">
                  <a:latin typeface="Times New Roman" pitchFamily="18" charset="0"/>
                </a:rPr>
                <a:t>what</a:t>
              </a:r>
              <a:r>
                <a:rPr lang="en-US" sz="1400" dirty="0">
                  <a:latin typeface="Times New Roman" pitchFamily="18" charset="0"/>
                </a:rPr>
                <a:t>	</a:t>
              </a:r>
              <a:r>
                <a:rPr lang="en-US" sz="1400" dirty="0" smtClean="0">
                  <a:latin typeface="Times New Roman" pitchFamily="18" charset="0"/>
                </a:rPr>
                <a:t>0</a:t>
              </a:r>
              <a:br>
                <a:rPr lang="en-US" sz="1400" dirty="0" smtClean="0">
                  <a:latin typeface="Times New Roman" pitchFamily="18" charset="0"/>
                </a:rPr>
              </a:br>
              <a:r>
                <a:rPr lang="en-US" sz="1400" dirty="0" smtClean="0">
                  <a:latin typeface="Times New Roman" pitchFamily="18" charset="0"/>
                </a:rPr>
                <a:t>where	0</a:t>
              </a:r>
              <a:br>
                <a:rPr lang="en-US" sz="1400" dirty="0" smtClean="0">
                  <a:latin typeface="Times New Roman" pitchFamily="18" charset="0"/>
                </a:rPr>
              </a:br>
              <a:r>
                <a:rPr lang="en-US" sz="1400" dirty="0" smtClean="0">
                  <a:latin typeface="Times New Roman" pitchFamily="18" charset="0"/>
                </a:rPr>
                <a:t>how</a:t>
              </a:r>
              <a:r>
                <a:rPr lang="en-US" sz="1400" dirty="0">
                  <a:latin typeface="Times New Roman" pitchFamily="18" charset="0"/>
                </a:rPr>
                <a:t>	1</a:t>
              </a:r>
              <a:r>
                <a:rPr lang="en-US" sz="1400" dirty="0" smtClean="0">
                  <a:latin typeface="Times New Roman" pitchFamily="18" charset="0"/>
                </a:rPr>
                <a:t/>
              </a:r>
              <a:br>
                <a:rPr lang="en-US" sz="1400" dirty="0" smtClean="0">
                  <a:latin typeface="Times New Roman" pitchFamily="18" charset="0"/>
                </a:rPr>
              </a:br>
              <a:r>
                <a:rPr lang="en-US" sz="1400" dirty="0" smtClean="0">
                  <a:latin typeface="Times New Roman" pitchFamily="18" charset="0"/>
                </a:rPr>
                <a:t>is</a:t>
              </a:r>
              <a:r>
                <a:rPr lang="en-US" sz="1400" dirty="0">
                  <a:latin typeface="Times New Roman" pitchFamily="18" charset="0"/>
                </a:rPr>
                <a:t>	0</a:t>
              </a:r>
              <a:r>
                <a:rPr lang="en-US" sz="1400" dirty="0" smtClean="0">
                  <a:latin typeface="Times New Roman" pitchFamily="18" charset="0"/>
                </a:rPr>
                <a:t/>
              </a:r>
              <a:br>
                <a:rPr lang="en-US" sz="1400" dirty="0" smtClean="0">
                  <a:latin typeface="Times New Roman" pitchFamily="18" charset="0"/>
                </a:rPr>
              </a:br>
              <a:r>
                <a:rPr lang="en-US" sz="1400" dirty="0" smtClean="0">
                  <a:latin typeface="Times New Roman" pitchFamily="18" charset="0"/>
                </a:rPr>
                <a:t>could</a:t>
              </a:r>
              <a:r>
                <a:rPr lang="en-US" sz="1400" dirty="0">
                  <a:latin typeface="Times New Roman" pitchFamily="18" charset="0"/>
                </a:rPr>
                <a:t>	</a:t>
              </a:r>
              <a:r>
                <a:rPr lang="en-US" sz="1400" dirty="0" smtClean="0">
                  <a:latin typeface="Times New Roman" pitchFamily="18" charset="0"/>
                </a:rPr>
                <a:t>0</a:t>
              </a:r>
              <a:br>
                <a:rPr lang="en-US" sz="1400" dirty="0" smtClean="0">
                  <a:latin typeface="Times New Roman" pitchFamily="18" charset="0"/>
                </a:rPr>
              </a:br>
              <a:r>
                <a:rPr lang="en-US" sz="1400" dirty="0" smtClean="0">
                  <a:latin typeface="Times New Roman" pitchFamily="18" charset="0"/>
                </a:rPr>
                <a:t>are</a:t>
              </a:r>
              <a:r>
                <a:rPr lang="en-US" sz="1400" dirty="0">
                  <a:latin typeface="Times New Roman" pitchFamily="18" charset="0"/>
                </a:rPr>
                <a:t>	0</a:t>
              </a:r>
              <a:r>
                <a:rPr lang="en-US" sz="1400" dirty="0" smtClean="0">
                  <a:latin typeface="Times New Roman" pitchFamily="18" charset="0"/>
                </a:rPr>
                <a:t/>
              </a:r>
              <a:br>
                <a:rPr lang="en-US" sz="1400" dirty="0" smtClean="0">
                  <a:latin typeface="Times New Roman" pitchFamily="18" charset="0"/>
                </a:rPr>
              </a:br>
              <a:r>
                <a:rPr lang="en-US" sz="1400" dirty="0" smtClean="0">
                  <a:latin typeface="Times New Roman" pitchFamily="18" charset="0"/>
                </a:rPr>
                <a:t>…</a:t>
              </a:r>
              <a:br>
                <a:rPr lang="en-US" sz="1400" dirty="0" smtClean="0">
                  <a:latin typeface="Times New Roman" pitchFamily="18" charset="0"/>
                </a:rPr>
              </a:br>
              <a:r>
                <a:rPr lang="en-US" sz="1400" dirty="0" smtClean="0">
                  <a:latin typeface="Times New Roman" pitchFamily="18" charset="0"/>
                </a:rPr>
                <a:t>are</a:t>
              </a:r>
              <a:r>
                <a:rPr lang="en-US" sz="1400" dirty="0">
                  <a:latin typeface="Times New Roman" pitchFamily="18" charset="0"/>
                </a:rPr>
                <a:t>	</a:t>
              </a:r>
              <a:r>
                <a:rPr lang="en-US" sz="1400" dirty="0" smtClean="0">
                  <a:latin typeface="Times New Roman" pitchFamily="18" charset="0"/>
                </a:rPr>
                <a:t>1</a:t>
              </a:r>
              <a:br>
                <a:rPr lang="en-US" sz="1400" dirty="0" smtClean="0">
                  <a:latin typeface="Times New Roman" pitchFamily="18" charset="0"/>
                </a:rPr>
              </a:br>
              <a:r>
                <a:rPr lang="en-US" sz="1400" dirty="0" smtClean="0">
                  <a:latin typeface="Times New Roman" pitchFamily="18" charset="0"/>
                </a:rPr>
                <a:t>…</a:t>
              </a:r>
              <a:br>
                <a:rPr lang="en-US" sz="1400" dirty="0" smtClean="0">
                  <a:latin typeface="Times New Roman" pitchFamily="18" charset="0"/>
                </a:rPr>
              </a:br>
              <a:r>
                <a:rPr lang="en-US" sz="1400" dirty="0" smtClean="0">
                  <a:latin typeface="Times New Roman" pitchFamily="18" charset="0"/>
                </a:rPr>
                <a:t>horse</a:t>
              </a:r>
              <a:r>
                <a:rPr lang="en-US" sz="1400" dirty="0">
                  <a:latin typeface="Times New Roman" pitchFamily="18" charset="0"/>
                </a:rPr>
                <a:t>	</a:t>
              </a:r>
              <a:r>
                <a:rPr lang="en-US" sz="1400" dirty="0" smtClean="0">
                  <a:latin typeface="Times New Roman" pitchFamily="18" charset="0"/>
                </a:rPr>
                <a:t>1</a:t>
              </a:r>
              <a:r>
                <a:rPr lang="en-US" sz="1400" dirty="0">
                  <a:latin typeface="Times New Roman" pitchFamily="18" charset="0"/>
                </a:rPr>
                <a:t/>
              </a:r>
              <a:br>
                <a:rPr lang="en-US" sz="1400" dirty="0">
                  <a:latin typeface="Times New Roman" pitchFamily="18" charset="0"/>
                </a:rPr>
              </a:br>
              <a:r>
                <a:rPr lang="en-US" sz="1400" dirty="0" smtClean="0">
                  <a:latin typeface="Times New Roman" pitchFamily="18" charset="0"/>
                </a:rPr>
                <a:t>…</a:t>
              </a:r>
              <a:r>
                <a:rPr lang="en-US" sz="1400" dirty="0">
                  <a:latin typeface="Times New Roman" pitchFamily="18" charset="0"/>
                </a:rPr>
                <a:t/>
              </a:r>
              <a:br>
                <a:rPr lang="en-US" sz="1400" dirty="0">
                  <a:latin typeface="Times New Roman" pitchFamily="18" charset="0"/>
                </a:rPr>
              </a:br>
              <a:r>
                <a:rPr lang="en-US" sz="1400" dirty="0" smtClean="0">
                  <a:latin typeface="Times New Roman" pitchFamily="18" charset="0"/>
                </a:rPr>
                <a:t>image</a:t>
              </a:r>
              <a:r>
                <a:rPr lang="en-US" sz="1400" dirty="0">
                  <a:latin typeface="Times New Roman" pitchFamily="18" charset="0"/>
                </a:rPr>
                <a:t>	</a:t>
              </a:r>
              <a:r>
                <a:rPr lang="en-US" sz="1400" dirty="0" smtClean="0">
                  <a:latin typeface="Times New Roman" pitchFamily="18" charset="0"/>
                </a:rPr>
                <a:t>1</a:t>
              </a:r>
              <a:endParaRPr lang="en-US" sz="1400" dirty="0">
                <a:latin typeface="Times New Roman" pitchFamily="18" charset="0"/>
              </a:endParaRPr>
            </a:p>
          </p:txBody>
        </p:sp>
        <p:sp>
          <p:nvSpPr>
            <p:cNvPr id="101" name="Right Arrow 100"/>
            <p:cNvSpPr/>
            <p:nvPr/>
          </p:nvSpPr>
          <p:spPr bwMode="auto">
            <a:xfrm>
              <a:off x="4526280" y="4846320"/>
              <a:ext cx="73152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6553200" y="4038600"/>
            <a:ext cx="1375812" cy="1295400"/>
            <a:chOff x="6705600" y="4038600"/>
            <a:chExt cx="1375812" cy="1295400"/>
          </a:xfrm>
        </p:grpSpPr>
        <p:sp>
          <p:nvSpPr>
            <p:cNvPr id="104" name="Right Brace 103"/>
            <p:cNvSpPr/>
            <p:nvPr/>
          </p:nvSpPr>
          <p:spPr bwMode="auto">
            <a:xfrm>
              <a:off x="6705600" y="4038600"/>
              <a:ext cx="228600" cy="1295400"/>
            </a:xfrm>
            <a:prstGeom prst="rightBrac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858000" y="4800600"/>
              <a:ext cx="12234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Beginning of</a:t>
              </a:r>
              <a:br>
                <a:rPr lang="en-US" dirty="0" smtClean="0"/>
              </a:br>
              <a:r>
                <a:rPr lang="en-US" dirty="0" smtClean="0"/>
                <a:t>question words</a:t>
              </a:r>
              <a:endParaRPr lang="en-US" dirty="0"/>
            </a:p>
          </p:txBody>
        </p:sp>
      </p:grp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6485833" y="1219200"/>
            <a:ext cx="2675995" cy="3048000"/>
            <a:chOff x="6485833" y="1219200"/>
            <a:chExt cx="2675995" cy="30480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Neural Network </a:t>
              </a:r>
              <a:br>
                <a:rPr lang="en-US" sz="2000" dirty="0" smtClean="0"/>
              </a:br>
              <a:r>
                <a:rPr lang="en-US" sz="2000" dirty="0" err="1" smtClean="0"/>
                <a:t>Softmax</a:t>
              </a:r>
              <a:r>
                <a:rPr lang="en-US" sz="2000" dirty="0" smtClean="0"/>
                <a:t> </a:t>
              </a:r>
              <a:br>
                <a:rPr lang="en-US" sz="2000" dirty="0" smtClean="0"/>
              </a:br>
              <a:r>
                <a:rPr lang="en-US" sz="2000" dirty="0" smtClean="0"/>
                <a:t>over top K answers</a:t>
              </a: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Image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17260" y="4182070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Question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5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10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2-Channel VQA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902023"/>
            <a:ext cx="5867400" cy="1846421"/>
            <a:chOff x="838200" y="1902023"/>
            <a:chExt cx="5867400" cy="1846421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</a:t>
              </a:r>
              <a:r>
                <a:rPr lang="en-US" sz="800" dirty="0" smtClean="0"/>
                <a:t>onvolution </a:t>
              </a:r>
              <a:r>
                <a:rPr lang="en-US" sz="800" dirty="0"/>
                <a:t>L</a:t>
              </a:r>
              <a:r>
                <a:rPr lang="en-US" sz="800" dirty="0" smtClean="0"/>
                <a:t>ayer</a:t>
              </a:r>
              <a:br>
                <a:rPr lang="en-US" sz="800" dirty="0" smtClean="0"/>
              </a:br>
              <a:r>
                <a:rPr lang="en-US" sz="800" dirty="0" smtClean="0"/>
                <a:t>+ Non-Linearity</a:t>
              </a:r>
              <a:endParaRPr lang="en-US" sz="800" dirty="0"/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Pooling </a:t>
              </a:r>
              <a:r>
                <a:rPr lang="en-US" sz="800" dirty="0"/>
                <a:t>L</a:t>
              </a:r>
              <a:r>
                <a:rPr lang="en-US" sz="800" dirty="0" smtClean="0"/>
                <a:t>ayer</a:t>
              </a:r>
              <a:endParaRPr lang="en-US" sz="800" dirty="0"/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Fully-Connected MLP</a:t>
              </a:r>
              <a:endParaRPr lang="en-US" sz="8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4096-dim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164052" y="1371600"/>
            <a:ext cx="422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           Embedding </a:t>
            </a: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 smtClean="0">
                <a:solidFill>
                  <a:schemeClr val="accent1"/>
                </a:solidFill>
              </a:rPr>
              <a:t>)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6485833" y="1219200"/>
            <a:ext cx="2675995" cy="3048000"/>
            <a:chOff x="6485833" y="1219200"/>
            <a:chExt cx="2675995" cy="30480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Neural Network </a:t>
              </a:r>
              <a:br>
                <a:rPr lang="en-US" sz="2000" dirty="0" smtClean="0"/>
              </a:br>
              <a:r>
                <a:rPr lang="en-US" sz="2000" dirty="0" err="1" smtClean="0"/>
                <a:t>Softmax</a:t>
              </a:r>
              <a:r>
                <a:rPr lang="en-US" sz="2000" dirty="0" smtClean="0"/>
                <a:t> </a:t>
              </a:r>
              <a:br>
                <a:rPr lang="en-US" sz="2000" dirty="0" smtClean="0"/>
              </a:br>
              <a:r>
                <a:rPr lang="en-US" sz="2000" dirty="0" smtClean="0"/>
                <a:t>over top K answers</a:t>
              </a: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Image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38200" y="46482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“How   many   horses    are      in       this     image?”</a:t>
            </a:r>
            <a:endParaRPr lang="en-US" sz="1800" i="1" dirty="0"/>
          </a:p>
        </p:txBody>
      </p:sp>
      <p:sp>
        <p:nvSpPr>
          <p:cNvPr id="115" name="Rectangle 114"/>
          <p:cNvSpPr/>
          <p:nvPr/>
        </p:nvSpPr>
        <p:spPr bwMode="auto">
          <a:xfrm>
            <a:off x="99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175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2514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3276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4038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0" name="Rectangle 119"/>
          <p:cNvSpPr/>
          <p:nvPr/>
        </p:nvSpPr>
        <p:spPr bwMode="auto">
          <a:xfrm>
            <a:off x="556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1" name="Rectangle 120"/>
          <p:cNvSpPr/>
          <p:nvPr/>
        </p:nvSpPr>
        <p:spPr bwMode="auto">
          <a:xfrm>
            <a:off x="480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22" name="Straight Arrow Connector 121"/>
          <p:cNvCxnSpPr>
            <a:stCxn id="115" idx="3"/>
            <a:endCxn id="116" idx="1"/>
          </p:cNvCxnSpPr>
          <p:nvPr/>
        </p:nvCxnSpPr>
        <p:spPr bwMode="auto">
          <a:xfrm>
            <a:off x="137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16" idx="3"/>
            <a:endCxn id="117" idx="1"/>
          </p:cNvCxnSpPr>
          <p:nvPr/>
        </p:nvCxnSpPr>
        <p:spPr bwMode="auto">
          <a:xfrm>
            <a:off x="2133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117" idx="3"/>
            <a:endCxn id="118" idx="1"/>
          </p:cNvCxnSpPr>
          <p:nvPr/>
        </p:nvCxnSpPr>
        <p:spPr bwMode="auto">
          <a:xfrm>
            <a:off x="2895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18" idx="3"/>
            <a:endCxn id="119" idx="1"/>
          </p:cNvCxnSpPr>
          <p:nvPr/>
        </p:nvCxnSpPr>
        <p:spPr bwMode="auto">
          <a:xfrm>
            <a:off x="3657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119" idx="3"/>
            <a:endCxn id="121" idx="1"/>
          </p:cNvCxnSpPr>
          <p:nvPr/>
        </p:nvCxnSpPr>
        <p:spPr bwMode="auto">
          <a:xfrm>
            <a:off x="4419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1" idx="3"/>
            <a:endCxn id="120" idx="1"/>
          </p:cNvCxnSpPr>
          <p:nvPr/>
        </p:nvCxnSpPr>
        <p:spPr bwMode="auto">
          <a:xfrm>
            <a:off x="518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228600" y="4186535"/>
            <a:ext cx="413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               Embedding (LSTM)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17260" y="4182070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Question</a:t>
            </a:r>
            <a:endParaRPr lang="en-US" sz="2400" dirty="0">
              <a:solidFill>
                <a:schemeClr val="accent2"/>
              </a:solidFill>
            </a:endParaRPr>
          </a:p>
        </p:txBody>
      </p:sp>
      <p:cxnSp>
        <p:nvCxnSpPr>
          <p:cNvPr id="132" name="Curved Connector 131"/>
          <p:cNvCxnSpPr>
            <a:stCxn id="120" idx="3"/>
            <a:endCxn id="110" idx="1"/>
          </p:cNvCxnSpPr>
          <p:nvPr/>
        </p:nvCxnSpPr>
        <p:spPr bwMode="auto">
          <a:xfrm flipV="1">
            <a:off x="5943600" y="3923607"/>
            <a:ext cx="566922" cy="1753293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71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#</a:t>
            </a:r>
            <a:r>
              <a:rPr lang="en-US" dirty="0" smtClean="0"/>
              <a:t>1: Language-alone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738106"/>
            <a:ext cx="5791200" cy="2010338"/>
            <a:chOff x="838200" y="1738106"/>
            <a:chExt cx="5791200" cy="2010338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</a:t>
              </a:r>
              <a:r>
                <a:rPr lang="en-US" sz="800" dirty="0" smtClean="0"/>
                <a:t>onvolution </a:t>
              </a:r>
              <a:r>
                <a:rPr lang="en-US" sz="800" dirty="0"/>
                <a:t>L</a:t>
              </a:r>
              <a:r>
                <a:rPr lang="en-US" sz="800" dirty="0" smtClean="0"/>
                <a:t>ayer</a:t>
              </a:r>
              <a:br>
                <a:rPr lang="en-US" sz="800" dirty="0" smtClean="0"/>
              </a:br>
              <a:r>
                <a:rPr lang="en-US" sz="800" dirty="0" smtClean="0"/>
                <a:t>+ Non-Linearity</a:t>
              </a:r>
              <a:endParaRPr lang="en-US" sz="800" dirty="0"/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Pooling </a:t>
              </a:r>
              <a:r>
                <a:rPr lang="en-US" sz="800" dirty="0"/>
                <a:t>L</a:t>
              </a:r>
              <a:r>
                <a:rPr lang="en-US" sz="800" dirty="0" smtClean="0"/>
                <a:t>ayer</a:t>
              </a:r>
              <a:endParaRPr lang="en-US" sz="800" dirty="0"/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Fully-Connected MLP</a:t>
              </a:r>
              <a:endParaRPr lang="en-US" sz="8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10640" y="1738106"/>
              <a:ext cx="1218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1k output</a:t>
              </a:r>
              <a:r>
                <a:rPr lang="en-US" sz="1400" dirty="0"/>
                <a:t> </a:t>
              </a:r>
              <a:r>
                <a:rPr lang="en-US" sz="1400" dirty="0" smtClean="0"/>
                <a:t/>
              </a:r>
              <a:br>
                <a:rPr lang="en-US" sz="1400" dirty="0" smtClean="0"/>
              </a:br>
              <a:r>
                <a:rPr lang="en-US" sz="1400" dirty="0" smtClean="0"/>
                <a:t>units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195880" y="1371600"/>
            <a:ext cx="413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           </a:t>
            </a:r>
            <a:r>
              <a:rPr lang="en-US" sz="2400" dirty="0">
                <a:solidFill>
                  <a:schemeClr val="accent1"/>
                </a:solidFill>
              </a:rPr>
              <a:t>Embedding 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6485833" y="1219200"/>
            <a:ext cx="2675995" cy="3048000"/>
            <a:chOff x="6485833" y="1219200"/>
            <a:chExt cx="2675995" cy="30480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Neural Network </a:t>
              </a:r>
              <a:br>
                <a:rPr lang="en-US" sz="2000" dirty="0" smtClean="0"/>
              </a:br>
              <a:r>
                <a:rPr lang="en-US" sz="2000" dirty="0" err="1" smtClean="0"/>
                <a:t>Softmax</a:t>
              </a:r>
              <a:r>
                <a:rPr lang="en-US" sz="2000" dirty="0" smtClean="0"/>
                <a:t> </a:t>
              </a:r>
              <a:br>
                <a:rPr lang="en-US" sz="2000" dirty="0" smtClean="0"/>
              </a:br>
              <a:r>
                <a:rPr lang="en-US" sz="2000" dirty="0" smtClean="0"/>
                <a:t>over top K answers</a:t>
              </a: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Image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38200" y="46482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“How   many   horses    are      in       this     image?”</a:t>
            </a:r>
            <a:endParaRPr lang="en-US" sz="1800" i="1" dirty="0"/>
          </a:p>
        </p:txBody>
      </p:sp>
      <p:sp>
        <p:nvSpPr>
          <p:cNvPr id="115" name="Rectangle 114"/>
          <p:cNvSpPr/>
          <p:nvPr/>
        </p:nvSpPr>
        <p:spPr bwMode="auto">
          <a:xfrm>
            <a:off x="99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175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2514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3276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4038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0" name="Rectangle 119"/>
          <p:cNvSpPr/>
          <p:nvPr/>
        </p:nvSpPr>
        <p:spPr bwMode="auto">
          <a:xfrm>
            <a:off x="556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1" name="Rectangle 120"/>
          <p:cNvSpPr/>
          <p:nvPr/>
        </p:nvSpPr>
        <p:spPr bwMode="auto">
          <a:xfrm>
            <a:off x="480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22" name="Straight Arrow Connector 121"/>
          <p:cNvCxnSpPr>
            <a:stCxn id="115" idx="3"/>
            <a:endCxn id="116" idx="1"/>
          </p:cNvCxnSpPr>
          <p:nvPr/>
        </p:nvCxnSpPr>
        <p:spPr bwMode="auto">
          <a:xfrm>
            <a:off x="137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16" idx="3"/>
            <a:endCxn id="117" idx="1"/>
          </p:cNvCxnSpPr>
          <p:nvPr/>
        </p:nvCxnSpPr>
        <p:spPr bwMode="auto">
          <a:xfrm>
            <a:off x="2133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117" idx="3"/>
            <a:endCxn id="118" idx="1"/>
          </p:cNvCxnSpPr>
          <p:nvPr/>
        </p:nvCxnSpPr>
        <p:spPr bwMode="auto">
          <a:xfrm>
            <a:off x="2895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18" idx="3"/>
            <a:endCxn id="119" idx="1"/>
          </p:cNvCxnSpPr>
          <p:nvPr/>
        </p:nvCxnSpPr>
        <p:spPr bwMode="auto">
          <a:xfrm>
            <a:off x="3657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119" idx="3"/>
            <a:endCxn id="121" idx="1"/>
          </p:cNvCxnSpPr>
          <p:nvPr/>
        </p:nvCxnSpPr>
        <p:spPr bwMode="auto">
          <a:xfrm>
            <a:off x="4419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1" idx="3"/>
            <a:endCxn id="120" idx="1"/>
          </p:cNvCxnSpPr>
          <p:nvPr/>
        </p:nvCxnSpPr>
        <p:spPr bwMode="auto">
          <a:xfrm>
            <a:off x="518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217260" y="4182070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Question</a:t>
            </a:r>
            <a:endParaRPr lang="en-US" sz="2400" dirty="0">
              <a:solidFill>
                <a:schemeClr val="accent2"/>
              </a:solidFill>
            </a:endParaRPr>
          </a:p>
        </p:txBody>
      </p:sp>
      <p:cxnSp>
        <p:nvCxnSpPr>
          <p:cNvPr id="132" name="Curved Connector 131"/>
          <p:cNvCxnSpPr>
            <a:stCxn id="120" idx="3"/>
            <a:endCxn id="110" idx="1"/>
          </p:cNvCxnSpPr>
          <p:nvPr/>
        </p:nvCxnSpPr>
        <p:spPr bwMode="auto">
          <a:xfrm flipV="1">
            <a:off x="5943600" y="3923607"/>
            <a:ext cx="566922" cy="1753293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29" name="Group 128"/>
          <p:cNvGrpSpPr/>
          <p:nvPr/>
        </p:nvGrpSpPr>
        <p:grpSpPr>
          <a:xfrm>
            <a:off x="152400" y="1371600"/>
            <a:ext cx="7162800" cy="2362200"/>
            <a:chOff x="152400" y="1371600"/>
            <a:chExt cx="7162800" cy="2362200"/>
          </a:xfrm>
        </p:grpSpPr>
        <p:sp>
          <p:nvSpPr>
            <p:cNvPr id="133" name="Rectangle 132"/>
            <p:cNvSpPr/>
            <p:nvPr/>
          </p:nvSpPr>
          <p:spPr bwMode="auto">
            <a:xfrm>
              <a:off x="6477000" y="2362200"/>
              <a:ext cx="838200" cy="838200"/>
            </a:xfrm>
            <a:prstGeom prst="rect">
              <a:avLst/>
            </a:prstGeom>
            <a:solidFill>
              <a:srgbClr val="FFFFFF">
                <a:alpha val="93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152400" y="1447800"/>
              <a:ext cx="6324600" cy="2286000"/>
            </a:xfrm>
            <a:prstGeom prst="rect">
              <a:avLst/>
            </a:prstGeom>
            <a:solidFill>
              <a:srgbClr val="FFFFFF">
                <a:alpha val="93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35" name="Picture 134"/>
            <p:cNvPicPr>
              <a:picLocks noChangeAspect="1"/>
            </p:cNvPicPr>
            <p:nvPr/>
          </p:nvPicPr>
          <p:blipFill rotWithShape="1">
            <a:blip r:embed="rId6"/>
            <a:srcRect r="66464"/>
            <a:stretch/>
          </p:blipFill>
          <p:spPr>
            <a:xfrm>
              <a:off x="5105400" y="1371600"/>
              <a:ext cx="1451586" cy="2286000"/>
            </a:xfrm>
            <a:prstGeom prst="rect">
              <a:avLst/>
            </a:prstGeom>
          </p:spPr>
        </p:pic>
      </p:grpSp>
      <p:sp>
        <p:nvSpPr>
          <p:cNvPr id="128" name="TextBox 127"/>
          <p:cNvSpPr txBox="1"/>
          <p:nvPr/>
        </p:nvSpPr>
        <p:spPr>
          <a:xfrm>
            <a:off x="228600" y="4186535"/>
            <a:ext cx="413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               Embedding (LSTM)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7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#</a:t>
            </a:r>
            <a:r>
              <a:rPr lang="en-US" dirty="0" smtClean="0"/>
              <a:t>1: </a:t>
            </a:r>
            <a:r>
              <a:rPr lang="en-US" dirty="0"/>
              <a:t>The Undergrad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738106"/>
            <a:ext cx="5791200" cy="2010338"/>
            <a:chOff x="838200" y="1738106"/>
            <a:chExt cx="5791200" cy="2010338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</a:t>
              </a:r>
              <a:r>
                <a:rPr lang="en-US" sz="800" dirty="0" smtClean="0"/>
                <a:t>onvolution </a:t>
              </a:r>
              <a:r>
                <a:rPr lang="en-US" sz="800" dirty="0"/>
                <a:t>L</a:t>
              </a:r>
              <a:r>
                <a:rPr lang="en-US" sz="800" dirty="0" smtClean="0"/>
                <a:t>ayer</a:t>
              </a:r>
              <a:br>
                <a:rPr lang="en-US" sz="800" dirty="0" smtClean="0"/>
              </a:br>
              <a:r>
                <a:rPr lang="en-US" sz="800" dirty="0" smtClean="0"/>
                <a:t>+ Non-Linearity</a:t>
              </a:r>
              <a:endParaRPr lang="en-US" sz="800" dirty="0"/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Pooling </a:t>
              </a:r>
              <a:r>
                <a:rPr lang="en-US" sz="800" dirty="0"/>
                <a:t>L</a:t>
              </a:r>
              <a:r>
                <a:rPr lang="en-US" sz="800" dirty="0" smtClean="0"/>
                <a:t>ayer</a:t>
              </a:r>
              <a:endParaRPr lang="en-US" sz="800" dirty="0"/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Fully-Connected MLP</a:t>
              </a:r>
              <a:endParaRPr lang="en-US" sz="8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10640" y="1738106"/>
              <a:ext cx="1218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1k output</a:t>
              </a:r>
              <a:r>
                <a:rPr lang="en-US" sz="1400" dirty="0"/>
                <a:t> </a:t>
              </a:r>
              <a:r>
                <a:rPr lang="en-US" sz="1400" dirty="0" smtClean="0"/>
                <a:t/>
              </a:r>
              <a:br>
                <a:rPr lang="en-US" sz="1400" dirty="0" smtClean="0"/>
              </a:br>
              <a:r>
                <a:rPr lang="en-US" sz="1400" dirty="0" smtClean="0"/>
                <a:t>units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13106" y="1371600"/>
            <a:ext cx="2682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           Embedding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6485833" y="1219200"/>
            <a:ext cx="2675995" cy="3048000"/>
            <a:chOff x="6485833" y="1219200"/>
            <a:chExt cx="2675995" cy="30480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Neural Network </a:t>
              </a:r>
              <a:br>
                <a:rPr lang="en-US" sz="2000" dirty="0" smtClean="0"/>
              </a:br>
              <a:r>
                <a:rPr lang="en-US" sz="2000" dirty="0" err="1" smtClean="0"/>
                <a:t>Softmax</a:t>
              </a:r>
              <a:r>
                <a:rPr lang="en-US" sz="2000" dirty="0" smtClean="0"/>
                <a:t> </a:t>
              </a:r>
              <a:br>
                <a:rPr lang="en-US" sz="2000" dirty="0" smtClean="0"/>
              </a:br>
              <a:r>
                <a:rPr lang="en-US" sz="2000" dirty="0" smtClean="0"/>
                <a:t>over top K answers</a:t>
              </a: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Image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38200" y="46482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“How   many   horses    are      in       this     image?”</a:t>
            </a:r>
            <a:endParaRPr lang="en-US" sz="1800" i="1" dirty="0"/>
          </a:p>
        </p:txBody>
      </p:sp>
      <p:sp>
        <p:nvSpPr>
          <p:cNvPr id="115" name="Rectangle 114"/>
          <p:cNvSpPr/>
          <p:nvPr/>
        </p:nvSpPr>
        <p:spPr bwMode="auto">
          <a:xfrm>
            <a:off x="99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175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2514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3276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4038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0" name="Rectangle 119"/>
          <p:cNvSpPr/>
          <p:nvPr/>
        </p:nvSpPr>
        <p:spPr bwMode="auto">
          <a:xfrm>
            <a:off x="556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1" name="Rectangle 120"/>
          <p:cNvSpPr/>
          <p:nvPr/>
        </p:nvSpPr>
        <p:spPr bwMode="auto">
          <a:xfrm>
            <a:off x="480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22" name="Straight Arrow Connector 121"/>
          <p:cNvCxnSpPr>
            <a:stCxn id="115" idx="3"/>
            <a:endCxn id="116" idx="1"/>
          </p:cNvCxnSpPr>
          <p:nvPr/>
        </p:nvCxnSpPr>
        <p:spPr bwMode="auto">
          <a:xfrm>
            <a:off x="137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16" idx="3"/>
            <a:endCxn id="117" idx="1"/>
          </p:cNvCxnSpPr>
          <p:nvPr/>
        </p:nvCxnSpPr>
        <p:spPr bwMode="auto">
          <a:xfrm>
            <a:off x="2133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117" idx="3"/>
            <a:endCxn id="118" idx="1"/>
          </p:cNvCxnSpPr>
          <p:nvPr/>
        </p:nvCxnSpPr>
        <p:spPr bwMode="auto">
          <a:xfrm>
            <a:off x="2895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18" idx="3"/>
            <a:endCxn id="119" idx="1"/>
          </p:cNvCxnSpPr>
          <p:nvPr/>
        </p:nvCxnSpPr>
        <p:spPr bwMode="auto">
          <a:xfrm>
            <a:off x="3657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119" idx="3"/>
            <a:endCxn id="121" idx="1"/>
          </p:cNvCxnSpPr>
          <p:nvPr/>
        </p:nvCxnSpPr>
        <p:spPr bwMode="auto">
          <a:xfrm>
            <a:off x="4419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1" idx="3"/>
            <a:endCxn id="120" idx="1"/>
          </p:cNvCxnSpPr>
          <p:nvPr/>
        </p:nvCxnSpPr>
        <p:spPr bwMode="auto">
          <a:xfrm>
            <a:off x="518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214783" y="4186535"/>
            <a:ext cx="3109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               Embedding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17260" y="4182070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Question</a:t>
            </a:r>
            <a:endParaRPr lang="en-US" sz="2400" dirty="0">
              <a:solidFill>
                <a:schemeClr val="accent2"/>
              </a:solidFill>
            </a:endParaRPr>
          </a:p>
        </p:txBody>
      </p:sp>
      <p:cxnSp>
        <p:nvCxnSpPr>
          <p:cNvPr id="132" name="Curved Connector 131"/>
          <p:cNvCxnSpPr>
            <a:stCxn id="120" idx="3"/>
            <a:endCxn id="110" idx="1"/>
          </p:cNvCxnSpPr>
          <p:nvPr/>
        </p:nvCxnSpPr>
        <p:spPr bwMode="auto">
          <a:xfrm flipV="1">
            <a:off x="5943600" y="3923607"/>
            <a:ext cx="566922" cy="1753293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29" name="Group 128"/>
          <p:cNvGrpSpPr/>
          <p:nvPr/>
        </p:nvGrpSpPr>
        <p:grpSpPr>
          <a:xfrm>
            <a:off x="152400" y="1371600"/>
            <a:ext cx="7162800" cy="2362200"/>
            <a:chOff x="152400" y="1371600"/>
            <a:chExt cx="7162800" cy="2362200"/>
          </a:xfrm>
        </p:grpSpPr>
        <p:sp>
          <p:nvSpPr>
            <p:cNvPr id="133" name="Rectangle 132"/>
            <p:cNvSpPr/>
            <p:nvPr/>
          </p:nvSpPr>
          <p:spPr bwMode="auto">
            <a:xfrm>
              <a:off x="6477000" y="2362200"/>
              <a:ext cx="838200" cy="838200"/>
            </a:xfrm>
            <a:prstGeom prst="rect">
              <a:avLst/>
            </a:prstGeom>
            <a:solidFill>
              <a:srgbClr val="FFFFFF">
                <a:alpha val="93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152400" y="1447800"/>
              <a:ext cx="6324600" cy="2286000"/>
            </a:xfrm>
            <a:prstGeom prst="rect">
              <a:avLst/>
            </a:prstGeom>
            <a:solidFill>
              <a:srgbClr val="FFFFFF">
                <a:alpha val="93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35" name="Picture 134"/>
            <p:cNvPicPr>
              <a:picLocks noChangeAspect="1"/>
            </p:cNvPicPr>
            <p:nvPr/>
          </p:nvPicPr>
          <p:blipFill rotWithShape="1">
            <a:blip r:embed="rId6"/>
            <a:srcRect r="66464"/>
            <a:stretch/>
          </p:blipFill>
          <p:spPr>
            <a:xfrm>
              <a:off x="5105400" y="1371600"/>
              <a:ext cx="1451586" cy="2286000"/>
            </a:xfrm>
            <a:prstGeom prst="rect">
              <a:avLst/>
            </a:prstGeom>
          </p:spPr>
        </p:pic>
      </p:grpSp>
      <p:pic>
        <p:nvPicPr>
          <p:cNvPr id="128" name="Picture 1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33" y="1308100"/>
            <a:ext cx="7417868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2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#</a:t>
            </a:r>
            <a:r>
              <a:rPr lang="en-US" dirty="0" smtClean="0"/>
              <a:t>2: Vision-alone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902023"/>
            <a:ext cx="5867400" cy="1846421"/>
            <a:chOff x="838200" y="1902023"/>
            <a:chExt cx="5867400" cy="1846421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</a:t>
              </a:r>
              <a:r>
                <a:rPr lang="en-US" sz="800" dirty="0" smtClean="0"/>
                <a:t>onvolution </a:t>
              </a:r>
              <a:r>
                <a:rPr lang="en-US" sz="800" dirty="0"/>
                <a:t>L</a:t>
              </a:r>
              <a:r>
                <a:rPr lang="en-US" sz="800" dirty="0" smtClean="0"/>
                <a:t>ayer</a:t>
              </a:r>
              <a:br>
                <a:rPr lang="en-US" sz="800" dirty="0" smtClean="0"/>
              </a:br>
              <a:r>
                <a:rPr lang="en-US" sz="800" dirty="0" smtClean="0"/>
                <a:t>+ Non-Linearity</a:t>
              </a:r>
              <a:endParaRPr lang="en-US" sz="800" dirty="0"/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Pooling </a:t>
              </a:r>
              <a:r>
                <a:rPr lang="en-US" sz="800" dirty="0"/>
                <a:t>L</a:t>
              </a:r>
              <a:r>
                <a:rPr lang="en-US" sz="800" dirty="0" smtClean="0"/>
                <a:t>ayer</a:t>
              </a:r>
              <a:endParaRPr lang="en-US" sz="800" dirty="0"/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Fully-Connected MLP</a:t>
              </a:r>
              <a:endParaRPr lang="en-US" sz="8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4096-dim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05296" y="1371600"/>
            <a:ext cx="422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           Embedding 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6485833" y="1219200"/>
            <a:ext cx="2675995" cy="3048000"/>
            <a:chOff x="6485833" y="1219200"/>
            <a:chExt cx="2675995" cy="30480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Neural Network </a:t>
              </a:r>
              <a:br>
                <a:rPr lang="en-US" sz="2000" dirty="0" smtClean="0"/>
              </a:br>
              <a:r>
                <a:rPr lang="en-US" sz="2000" dirty="0" err="1" smtClean="0"/>
                <a:t>Softmax</a:t>
              </a:r>
              <a:r>
                <a:rPr lang="en-US" sz="2000" dirty="0" smtClean="0"/>
                <a:t> </a:t>
              </a:r>
              <a:br>
                <a:rPr lang="en-US" sz="2000" dirty="0" smtClean="0"/>
              </a:br>
              <a:r>
                <a:rPr lang="en-US" sz="2000" dirty="0" smtClean="0"/>
                <a:t>over top K answers</a:t>
              </a: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Image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38200" y="46482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“How   many   horses    are      in       this     image?”</a:t>
            </a:r>
            <a:endParaRPr lang="en-US" sz="1800" i="1" dirty="0"/>
          </a:p>
        </p:txBody>
      </p:sp>
      <p:sp>
        <p:nvSpPr>
          <p:cNvPr id="115" name="Rectangle 114"/>
          <p:cNvSpPr/>
          <p:nvPr/>
        </p:nvSpPr>
        <p:spPr bwMode="auto">
          <a:xfrm>
            <a:off x="99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175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2514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3276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4038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0" name="Rectangle 119"/>
          <p:cNvSpPr/>
          <p:nvPr/>
        </p:nvSpPr>
        <p:spPr bwMode="auto">
          <a:xfrm>
            <a:off x="556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1" name="Rectangle 120"/>
          <p:cNvSpPr/>
          <p:nvPr/>
        </p:nvSpPr>
        <p:spPr bwMode="auto">
          <a:xfrm>
            <a:off x="480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22" name="Straight Arrow Connector 121"/>
          <p:cNvCxnSpPr>
            <a:stCxn id="115" idx="3"/>
            <a:endCxn id="116" idx="1"/>
          </p:cNvCxnSpPr>
          <p:nvPr/>
        </p:nvCxnSpPr>
        <p:spPr bwMode="auto">
          <a:xfrm>
            <a:off x="137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16" idx="3"/>
            <a:endCxn id="117" idx="1"/>
          </p:cNvCxnSpPr>
          <p:nvPr/>
        </p:nvCxnSpPr>
        <p:spPr bwMode="auto">
          <a:xfrm>
            <a:off x="2133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117" idx="3"/>
            <a:endCxn id="118" idx="1"/>
          </p:cNvCxnSpPr>
          <p:nvPr/>
        </p:nvCxnSpPr>
        <p:spPr bwMode="auto">
          <a:xfrm>
            <a:off x="2895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18" idx="3"/>
            <a:endCxn id="119" idx="1"/>
          </p:cNvCxnSpPr>
          <p:nvPr/>
        </p:nvCxnSpPr>
        <p:spPr bwMode="auto">
          <a:xfrm>
            <a:off x="3657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119" idx="3"/>
            <a:endCxn id="121" idx="1"/>
          </p:cNvCxnSpPr>
          <p:nvPr/>
        </p:nvCxnSpPr>
        <p:spPr bwMode="auto">
          <a:xfrm>
            <a:off x="4419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1" idx="3"/>
            <a:endCxn id="120" idx="1"/>
          </p:cNvCxnSpPr>
          <p:nvPr/>
        </p:nvCxnSpPr>
        <p:spPr bwMode="auto">
          <a:xfrm>
            <a:off x="518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217260" y="4182070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Question</a:t>
            </a:r>
            <a:endParaRPr lang="en-US" sz="2400" dirty="0">
              <a:solidFill>
                <a:schemeClr val="accent2"/>
              </a:solidFill>
            </a:endParaRPr>
          </a:p>
        </p:txBody>
      </p:sp>
      <p:cxnSp>
        <p:nvCxnSpPr>
          <p:cNvPr id="132" name="Curved Connector 131"/>
          <p:cNvCxnSpPr>
            <a:stCxn id="120" idx="3"/>
            <a:endCxn id="110" idx="1"/>
          </p:cNvCxnSpPr>
          <p:nvPr/>
        </p:nvCxnSpPr>
        <p:spPr bwMode="auto">
          <a:xfrm flipV="1">
            <a:off x="5943600" y="3923607"/>
            <a:ext cx="566922" cy="1753293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228600" y="4186535"/>
            <a:ext cx="413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               Embedding (LSTM)</a:t>
            </a:r>
            <a:endParaRPr lang="en-US" sz="2400" dirty="0">
              <a:solidFill>
                <a:schemeClr val="accent2"/>
              </a:solidFill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175080" y="3886200"/>
            <a:ext cx="6344058" cy="2971800"/>
            <a:chOff x="175080" y="3886200"/>
            <a:chExt cx="6344058" cy="2971800"/>
          </a:xfrm>
        </p:grpSpPr>
        <p:sp>
          <p:nvSpPr>
            <p:cNvPr id="136" name="Rectangle 135"/>
            <p:cNvSpPr/>
            <p:nvPr/>
          </p:nvSpPr>
          <p:spPr bwMode="auto">
            <a:xfrm>
              <a:off x="175080" y="3886200"/>
              <a:ext cx="6324600" cy="2971800"/>
            </a:xfrm>
            <a:prstGeom prst="rect">
              <a:avLst/>
            </a:prstGeom>
            <a:solidFill>
              <a:srgbClr val="FFFFFF">
                <a:alpha val="93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37" name="Picture 136"/>
            <p:cNvPicPr>
              <a:picLocks noChangeAspect="1"/>
            </p:cNvPicPr>
            <p:nvPr/>
          </p:nvPicPr>
          <p:blipFill rotWithShape="1">
            <a:blip r:embed="rId6"/>
            <a:srcRect l="33343" r="33995"/>
            <a:stretch/>
          </p:blipFill>
          <p:spPr>
            <a:xfrm>
              <a:off x="5105400" y="4191000"/>
              <a:ext cx="1413738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31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of Caution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3sokb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2999"/>
            <a:ext cx="7239000" cy="57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8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#</a:t>
            </a:r>
            <a:r>
              <a:rPr lang="en-US" dirty="0" smtClean="0"/>
              <a:t>2: </a:t>
            </a:r>
            <a:r>
              <a:rPr lang="en-US" dirty="0"/>
              <a:t>The Politician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738106"/>
            <a:ext cx="5791200" cy="2010338"/>
            <a:chOff x="838200" y="1738106"/>
            <a:chExt cx="5791200" cy="2010338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</a:t>
              </a:r>
              <a:r>
                <a:rPr lang="en-US" sz="800" dirty="0" smtClean="0"/>
                <a:t>onvolution </a:t>
              </a:r>
              <a:r>
                <a:rPr lang="en-US" sz="800" dirty="0"/>
                <a:t>L</a:t>
              </a:r>
              <a:r>
                <a:rPr lang="en-US" sz="800" dirty="0" smtClean="0"/>
                <a:t>ayer</a:t>
              </a:r>
              <a:br>
                <a:rPr lang="en-US" sz="800" dirty="0" smtClean="0"/>
              </a:br>
              <a:r>
                <a:rPr lang="en-US" sz="800" dirty="0" smtClean="0"/>
                <a:t>+ Non-Linearity</a:t>
              </a:r>
              <a:endParaRPr lang="en-US" sz="800" dirty="0"/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Pooling </a:t>
              </a:r>
              <a:r>
                <a:rPr lang="en-US" sz="800" dirty="0"/>
                <a:t>L</a:t>
              </a:r>
              <a:r>
                <a:rPr lang="en-US" sz="800" dirty="0" smtClean="0"/>
                <a:t>ayer</a:t>
              </a:r>
              <a:endParaRPr lang="en-US" sz="800" dirty="0"/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Fully-Connected MLP</a:t>
              </a:r>
              <a:endParaRPr lang="en-US" sz="8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10640" y="1738106"/>
              <a:ext cx="1218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1k output</a:t>
              </a:r>
              <a:r>
                <a:rPr lang="en-US" sz="1400" dirty="0"/>
                <a:t> </a:t>
              </a:r>
              <a:r>
                <a:rPr lang="en-US" sz="1400" dirty="0" smtClean="0"/>
                <a:t/>
              </a:r>
              <a:br>
                <a:rPr lang="en-US" sz="1400" dirty="0" smtClean="0"/>
              </a:br>
              <a:r>
                <a:rPr lang="en-US" sz="1400" dirty="0" smtClean="0"/>
                <a:t>units</a:t>
              </a:r>
              <a:endParaRPr lang="en-US" sz="1400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13106" y="1371600"/>
            <a:ext cx="2682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           Embedding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6485833" y="1219200"/>
            <a:ext cx="2675995" cy="3048000"/>
            <a:chOff x="6485833" y="1219200"/>
            <a:chExt cx="2675995" cy="30480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Neural Network </a:t>
              </a:r>
              <a:br>
                <a:rPr lang="en-US" sz="2000" dirty="0" smtClean="0"/>
              </a:br>
              <a:r>
                <a:rPr lang="en-US" sz="2000" dirty="0" err="1" smtClean="0"/>
                <a:t>Softmax</a:t>
              </a:r>
              <a:r>
                <a:rPr lang="en-US" sz="2000" dirty="0" smtClean="0"/>
                <a:t> </a:t>
              </a:r>
              <a:br>
                <a:rPr lang="en-US" sz="2000" dirty="0" smtClean="0"/>
              </a:br>
              <a:r>
                <a:rPr lang="en-US" sz="2000" dirty="0" smtClean="0"/>
                <a:t>over top K answers</a:t>
              </a: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Image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38200" y="46482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“How   many   horses    are      in       this     image?”</a:t>
            </a:r>
            <a:endParaRPr lang="en-US" sz="1800" i="1" dirty="0"/>
          </a:p>
        </p:txBody>
      </p:sp>
      <p:sp>
        <p:nvSpPr>
          <p:cNvPr id="115" name="Rectangle 114"/>
          <p:cNvSpPr/>
          <p:nvPr/>
        </p:nvSpPr>
        <p:spPr bwMode="auto">
          <a:xfrm>
            <a:off x="99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175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2514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3276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4038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0" name="Rectangle 119"/>
          <p:cNvSpPr/>
          <p:nvPr/>
        </p:nvSpPr>
        <p:spPr bwMode="auto">
          <a:xfrm>
            <a:off x="5562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1" name="Rectangle 120"/>
          <p:cNvSpPr/>
          <p:nvPr/>
        </p:nvSpPr>
        <p:spPr bwMode="auto">
          <a:xfrm>
            <a:off x="4800600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22" name="Straight Arrow Connector 121"/>
          <p:cNvCxnSpPr>
            <a:stCxn id="115" idx="3"/>
            <a:endCxn id="116" idx="1"/>
          </p:cNvCxnSpPr>
          <p:nvPr/>
        </p:nvCxnSpPr>
        <p:spPr bwMode="auto">
          <a:xfrm>
            <a:off x="137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16" idx="3"/>
            <a:endCxn id="117" idx="1"/>
          </p:cNvCxnSpPr>
          <p:nvPr/>
        </p:nvCxnSpPr>
        <p:spPr bwMode="auto">
          <a:xfrm>
            <a:off x="2133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117" idx="3"/>
            <a:endCxn id="118" idx="1"/>
          </p:cNvCxnSpPr>
          <p:nvPr/>
        </p:nvCxnSpPr>
        <p:spPr bwMode="auto">
          <a:xfrm>
            <a:off x="2895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18" idx="3"/>
            <a:endCxn id="119" idx="1"/>
          </p:cNvCxnSpPr>
          <p:nvPr/>
        </p:nvCxnSpPr>
        <p:spPr bwMode="auto">
          <a:xfrm>
            <a:off x="3657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119" idx="3"/>
            <a:endCxn id="121" idx="1"/>
          </p:cNvCxnSpPr>
          <p:nvPr/>
        </p:nvCxnSpPr>
        <p:spPr bwMode="auto">
          <a:xfrm>
            <a:off x="4419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1" idx="3"/>
            <a:endCxn id="120" idx="1"/>
          </p:cNvCxnSpPr>
          <p:nvPr/>
        </p:nvCxnSpPr>
        <p:spPr bwMode="auto">
          <a:xfrm>
            <a:off x="5181600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214783" y="4186535"/>
            <a:ext cx="3109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               Embedding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17260" y="4182070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Question</a:t>
            </a:r>
            <a:endParaRPr lang="en-US" sz="2400" dirty="0">
              <a:solidFill>
                <a:schemeClr val="accent2"/>
              </a:solidFill>
            </a:endParaRPr>
          </a:p>
        </p:txBody>
      </p:sp>
      <p:cxnSp>
        <p:nvCxnSpPr>
          <p:cNvPr id="132" name="Curved Connector 131"/>
          <p:cNvCxnSpPr>
            <a:stCxn id="120" idx="3"/>
            <a:endCxn id="110" idx="1"/>
          </p:cNvCxnSpPr>
          <p:nvPr/>
        </p:nvCxnSpPr>
        <p:spPr bwMode="auto">
          <a:xfrm flipV="1">
            <a:off x="5943600" y="3923607"/>
            <a:ext cx="566922" cy="1753293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 bwMode="auto">
          <a:xfrm>
            <a:off x="175080" y="3886200"/>
            <a:ext cx="6324600" cy="2971800"/>
          </a:xfrm>
          <a:prstGeom prst="rect">
            <a:avLst/>
          </a:prstGeom>
          <a:solidFill>
            <a:srgbClr val="FFFFFF">
              <a:alpha val="9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/>
          <a:srcRect l="15750" r="15300"/>
          <a:stretch/>
        </p:blipFill>
        <p:spPr>
          <a:xfrm>
            <a:off x="1440134" y="990600"/>
            <a:ext cx="6304838" cy="457200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7"/>
          <a:srcRect l="33343" r="33995"/>
          <a:stretch/>
        </p:blipFill>
        <p:spPr>
          <a:xfrm>
            <a:off x="5105400" y="4572000"/>
            <a:ext cx="141373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4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5095973"/>
            <a:ext cx="31242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dirty="0" smtClean="0"/>
              <a:t>“yes”          29.72</a:t>
            </a:r>
          </a:p>
          <a:p>
            <a:pPr algn="l"/>
            <a:r>
              <a:rPr lang="en-US" sz="2100" dirty="0" smtClean="0"/>
              <a:t>k-NN          42.73</a:t>
            </a:r>
            <a:endParaRPr lang="en-US" sz="2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37065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76200" y="2209800"/>
            <a:ext cx="9067800" cy="990600"/>
          </a:xfrm>
          <a:prstGeom prst="rect">
            <a:avLst/>
          </a:prstGeom>
          <a:solidFill>
            <a:srgbClr val="FFFFFF">
              <a:alpha val="9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6200" y="3962400"/>
            <a:ext cx="9067800" cy="762000"/>
          </a:xfrm>
          <a:prstGeom prst="rect">
            <a:avLst/>
          </a:prstGeom>
          <a:solidFill>
            <a:srgbClr val="FFFFFF">
              <a:alpha val="9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334000" y="3276600"/>
            <a:ext cx="3810000" cy="609600"/>
          </a:xfrm>
          <a:prstGeom prst="rect">
            <a:avLst/>
          </a:prstGeom>
          <a:solidFill>
            <a:srgbClr val="FFFFFF">
              <a:alpha val="9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904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37065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76200" y="2209800"/>
            <a:ext cx="9067800" cy="990600"/>
          </a:xfrm>
          <a:prstGeom prst="rect">
            <a:avLst/>
          </a:prstGeom>
          <a:solidFill>
            <a:srgbClr val="FFFFFF">
              <a:alpha val="9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6200" y="3962400"/>
            <a:ext cx="9067800" cy="762000"/>
          </a:xfrm>
          <a:prstGeom prst="rect">
            <a:avLst/>
          </a:prstGeom>
          <a:solidFill>
            <a:srgbClr val="FFFFFF">
              <a:alpha val="9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00200" y="3276600"/>
            <a:ext cx="3657600" cy="609600"/>
          </a:xfrm>
          <a:prstGeom prst="rect">
            <a:avLst/>
          </a:prstGeom>
          <a:solidFill>
            <a:srgbClr val="FFFFFF">
              <a:alpha val="93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095973"/>
            <a:ext cx="31242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dirty="0" smtClean="0"/>
              <a:t>“yes”          29.72</a:t>
            </a:r>
          </a:p>
          <a:p>
            <a:pPr algn="l"/>
            <a:r>
              <a:rPr lang="en-US" sz="2100" dirty="0" smtClean="0"/>
              <a:t>k-NN          42.73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3421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Model Variants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291390" y="1600200"/>
            <a:ext cx="3300835" cy="914400"/>
            <a:chOff x="291390" y="1933044"/>
            <a:chExt cx="6108891" cy="1692290"/>
          </a:xfrm>
        </p:grpSpPr>
        <p:pic>
          <p:nvPicPr>
            <p:cNvPr id="6" name="Picture 5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90" y="1933044"/>
              <a:ext cx="1689810" cy="126735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838200" y="2119003"/>
              <a:ext cx="5562081" cy="1506331"/>
              <a:chOff x="838200" y="2119003"/>
              <a:chExt cx="5562081" cy="150633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310521" y="2510342"/>
                <a:ext cx="1277574" cy="436917"/>
                <a:chOff x="3310521" y="2510342"/>
                <a:chExt cx="1277574" cy="436917"/>
              </a:xfrm>
            </p:grpSpPr>
            <p:sp>
              <p:nvSpPr>
                <p:cNvPr id="75" name="Rectangle 74"/>
                <p:cNvSpPr>
                  <a:spLocks noChangeAspect="1"/>
                </p:cNvSpPr>
                <p:nvPr/>
              </p:nvSpPr>
              <p:spPr>
                <a:xfrm>
                  <a:off x="4504871" y="2864035"/>
                  <a:ext cx="83224" cy="8322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>
                  <a:spLocks noChangeAspect="1"/>
                </p:cNvSpPr>
                <p:nvPr/>
              </p:nvSpPr>
              <p:spPr>
                <a:xfrm>
                  <a:off x="3310521" y="2510342"/>
                  <a:ext cx="124836" cy="1248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7" name="Straight Connector 76"/>
                <p:cNvCxnSpPr>
                  <a:stCxn id="76" idx="0"/>
                  <a:endCxn id="75" idx="0"/>
                </p:cNvCxnSpPr>
                <p:nvPr/>
              </p:nvCxnSpPr>
              <p:spPr>
                <a:xfrm>
                  <a:off x="3372939" y="2510342"/>
                  <a:ext cx="1173544" cy="35369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>
                  <a:stCxn id="82" idx="0"/>
                  <a:endCxn id="75" idx="0"/>
                </p:cNvCxnSpPr>
                <p:nvPr/>
              </p:nvCxnSpPr>
              <p:spPr>
                <a:xfrm>
                  <a:off x="3580999" y="2718402"/>
                  <a:ext cx="965484" cy="14563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>
                  <a:stCxn id="82" idx="2"/>
                  <a:endCxn id="75" idx="2"/>
                </p:cNvCxnSpPr>
                <p:nvPr/>
              </p:nvCxnSpPr>
              <p:spPr>
                <a:xfrm>
                  <a:off x="3580999" y="2843238"/>
                  <a:ext cx="965484" cy="10402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Rectangle 79"/>
                <p:cNvSpPr>
                  <a:spLocks noChangeAspect="1"/>
                </p:cNvSpPr>
                <p:nvPr/>
              </p:nvSpPr>
              <p:spPr>
                <a:xfrm>
                  <a:off x="3379874" y="2579695"/>
                  <a:ext cx="124836" cy="1248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>
                  <a:spLocks noChangeAspect="1"/>
                </p:cNvSpPr>
                <p:nvPr/>
              </p:nvSpPr>
              <p:spPr>
                <a:xfrm>
                  <a:off x="3449227" y="2649048"/>
                  <a:ext cx="124836" cy="1248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>
                  <a:spLocks noChangeAspect="1"/>
                </p:cNvSpPr>
                <p:nvPr/>
              </p:nvSpPr>
              <p:spPr>
                <a:xfrm>
                  <a:off x="3518581" y="2718402"/>
                  <a:ext cx="124836" cy="12483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  <a:effectLst>
                  <a:glow>
                    <a:schemeClr val="tx1">
                      <a:alpha val="75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1270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3" name="Straight Connector 82"/>
                <p:cNvCxnSpPr>
                  <a:stCxn id="81" idx="0"/>
                  <a:endCxn id="75" idx="0"/>
                </p:cNvCxnSpPr>
                <p:nvPr/>
              </p:nvCxnSpPr>
              <p:spPr>
                <a:xfrm>
                  <a:off x="3511645" y="2649048"/>
                  <a:ext cx="1034838" cy="21498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>
                  <a:stCxn id="80" idx="0"/>
                  <a:endCxn id="75" idx="0"/>
                </p:cNvCxnSpPr>
                <p:nvPr/>
              </p:nvCxnSpPr>
              <p:spPr>
                <a:xfrm>
                  <a:off x="3442292" y="2579695"/>
                  <a:ext cx="1104191" cy="28434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3433912" y="2510342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3312033" y="2634958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3314922" y="2512006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206"/>
              <p:cNvGrpSpPr/>
              <p:nvPr/>
            </p:nvGrpSpPr>
            <p:grpSpPr>
              <a:xfrm>
                <a:off x="4021151" y="2265098"/>
                <a:ext cx="749014" cy="749014"/>
                <a:chOff x="8773045" y="1214694"/>
                <a:chExt cx="1645920" cy="1645920"/>
              </a:xfrm>
            </p:grpSpPr>
            <p:sp>
              <p:nvSpPr>
                <p:cNvPr id="68" name="Rectangle 67"/>
                <p:cNvSpPr>
                  <a:spLocks noChangeAspect="1"/>
                </p:cNvSpPr>
                <p:nvPr/>
              </p:nvSpPr>
              <p:spPr>
                <a:xfrm>
                  <a:off x="8773045" y="12146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>
                  <a:spLocks noChangeAspect="1"/>
                </p:cNvSpPr>
                <p:nvPr/>
              </p:nvSpPr>
              <p:spPr>
                <a:xfrm>
                  <a:off x="8925445" y="13670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>
                  <a:spLocks noChangeAspect="1"/>
                </p:cNvSpPr>
                <p:nvPr/>
              </p:nvSpPr>
              <p:spPr>
                <a:xfrm>
                  <a:off x="9077845" y="15194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>
                  <a:spLocks noChangeAspect="1"/>
                </p:cNvSpPr>
                <p:nvPr/>
              </p:nvSpPr>
              <p:spPr>
                <a:xfrm>
                  <a:off x="9230245" y="16718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>
                  <a:spLocks noChangeAspect="1"/>
                </p:cNvSpPr>
                <p:nvPr/>
              </p:nvSpPr>
              <p:spPr>
                <a:xfrm>
                  <a:off x="9382645" y="18242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>
                  <a:spLocks noChangeAspect="1"/>
                </p:cNvSpPr>
                <p:nvPr/>
              </p:nvSpPr>
              <p:spPr>
                <a:xfrm>
                  <a:off x="9535045" y="19766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>
                  <a:spLocks noChangeAspect="1"/>
                </p:cNvSpPr>
                <p:nvPr/>
              </p:nvSpPr>
              <p:spPr>
                <a:xfrm>
                  <a:off x="9687445" y="21290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276600" y="2327063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345953" y="2396416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415306" y="2465769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3484659" y="2535122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211"/>
              <p:cNvGrpSpPr/>
              <p:nvPr/>
            </p:nvGrpSpPr>
            <p:grpSpPr>
              <a:xfrm>
                <a:off x="2133600" y="2119003"/>
                <a:ext cx="1040298" cy="1040298"/>
                <a:chOff x="5572662" y="2317477"/>
                <a:chExt cx="2286000" cy="2286000"/>
              </a:xfrm>
            </p:grpSpPr>
            <p:sp>
              <p:nvSpPr>
                <p:cNvPr id="64" name="Rectangle 63"/>
                <p:cNvSpPr>
                  <a:spLocks noChangeAspect="1"/>
                </p:cNvSpPr>
                <p:nvPr/>
              </p:nvSpPr>
              <p:spPr>
                <a:xfrm>
                  <a:off x="5572662" y="23174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>
                  <a:spLocks noChangeAspect="1"/>
                </p:cNvSpPr>
                <p:nvPr/>
              </p:nvSpPr>
              <p:spPr>
                <a:xfrm>
                  <a:off x="5725062" y="24698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>
                  <a:spLocks noChangeAspect="1"/>
                </p:cNvSpPr>
                <p:nvPr/>
              </p:nvSpPr>
              <p:spPr>
                <a:xfrm>
                  <a:off x="5877462" y="26222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>
                  <a:spLocks noChangeAspect="1"/>
                </p:cNvSpPr>
                <p:nvPr/>
              </p:nvSpPr>
              <p:spPr>
                <a:xfrm>
                  <a:off x="6029862" y="2774677"/>
                  <a:ext cx="1828800" cy="182880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" name="Straight Connector 14"/>
              <p:cNvCxnSpPr>
                <a:stCxn id="57" idx="0"/>
                <a:endCxn id="30" idx="2"/>
              </p:cNvCxnSpPr>
              <p:nvPr/>
            </p:nvCxnSpPr>
            <p:spPr>
              <a:xfrm>
                <a:off x="4843481" y="2346326"/>
                <a:ext cx="536371" cy="7463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63" idx="2"/>
                <a:endCxn id="34" idx="3"/>
              </p:cNvCxnSpPr>
              <p:nvPr/>
            </p:nvCxnSpPr>
            <p:spPr>
              <a:xfrm flipV="1">
                <a:off x="5259600" y="2821189"/>
                <a:ext cx="500945" cy="10770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>
                <a:spLocks noChangeAspect="1"/>
              </p:cNvSpPr>
              <p:nvPr/>
            </p:nvSpPr>
            <p:spPr>
              <a:xfrm>
                <a:off x="1464485" y="2398342"/>
                <a:ext cx="208059" cy="208059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7" idx="0"/>
                <a:endCxn id="20" idx="0"/>
              </p:cNvCxnSpPr>
              <p:nvPr/>
            </p:nvCxnSpPr>
            <p:spPr>
              <a:xfrm>
                <a:off x="1568515" y="2398342"/>
                <a:ext cx="1406337" cy="62419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17" idx="2"/>
                <a:endCxn id="20" idx="2"/>
              </p:cNvCxnSpPr>
              <p:nvPr/>
            </p:nvCxnSpPr>
            <p:spPr>
              <a:xfrm flipV="1">
                <a:off x="1568515" y="2543984"/>
                <a:ext cx="1406337" cy="62417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2933240" y="2460761"/>
                <a:ext cx="83223" cy="83223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2464403" y="2874952"/>
                <a:ext cx="166448" cy="166448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3552220" y="2801748"/>
                <a:ext cx="83223" cy="832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>
                <a:stCxn id="21" idx="0"/>
                <a:endCxn id="22" idx="0"/>
              </p:cNvCxnSpPr>
              <p:nvPr/>
            </p:nvCxnSpPr>
            <p:spPr>
              <a:xfrm flipV="1">
                <a:off x="2547627" y="2801748"/>
                <a:ext cx="1046205" cy="73204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21" idx="2"/>
                <a:endCxn id="22" idx="2"/>
              </p:cNvCxnSpPr>
              <p:nvPr/>
            </p:nvCxnSpPr>
            <p:spPr>
              <a:xfrm flipV="1">
                <a:off x="2547627" y="2884971"/>
                <a:ext cx="1046205" cy="156429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26"/>
              <p:cNvGrpSpPr/>
              <p:nvPr/>
            </p:nvGrpSpPr>
            <p:grpSpPr>
              <a:xfrm>
                <a:off x="4760257" y="2346326"/>
                <a:ext cx="582566" cy="582567"/>
                <a:chOff x="11541722" y="1891905"/>
                <a:chExt cx="1280160" cy="1280160"/>
              </a:xfrm>
            </p:grpSpPr>
            <p:sp>
              <p:nvSpPr>
                <p:cNvPr id="57" name="Rectangle 56"/>
                <p:cNvSpPr>
                  <a:spLocks noChangeAspect="1"/>
                </p:cNvSpPr>
                <p:nvPr/>
              </p:nvSpPr>
              <p:spPr>
                <a:xfrm>
                  <a:off x="11541722" y="18919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>
                  <a:spLocks noChangeAspect="1"/>
                </p:cNvSpPr>
                <p:nvPr/>
              </p:nvSpPr>
              <p:spPr>
                <a:xfrm>
                  <a:off x="11694122" y="20443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>
                  <a:spLocks noChangeAspect="1"/>
                </p:cNvSpPr>
                <p:nvPr/>
              </p:nvSpPr>
              <p:spPr>
                <a:xfrm>
                  <a:off x="11846522" y="21967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>
                  <a:spLocks noChangeAspect="1"/>
                </p:cNvSpPr>
                <p:nvPr/>
              </p:nvSpPr>
              <p:spPr>
                <a:xfrm>
                  <a:off x="11998922" y="23491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>
                  <a:spLocks noChangeAspect="1"/>
                </p:cNvSpPr>
                <p:nvPr/>
              </p:nvSpPr>
              <p:spPr>
                <a:xfrm>
                  <a:off x="12151322" y="25015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>
                  <a:spLocks noChangeAspect="1"/>
                </p:cNvSpPr>
                <p:nvPr/>
              </p:nvSpPr>
              <p:spPr>
                <a:xfrm>
                  <a:off x="12303722" y="26539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>
                  <a:spLocks noChangeAspect="1"/>
                </p:cNvSpPr>
                <p:nvPr/>
              </p:nvSpPr>
              <p:spPr>
                <a:xfrm>
                  <a:off x="12456122" y="28063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Rectangle 25"/>
              <p:cNvSpPr>
                <a:spLocks noChangeAspect="1"/>
              </p:cNvSpPr>
              <p:nvPr/>
            </p:nvSpPr>
            <p:spPr>
              <a:xfrm>
                <a:off x="4613736" y="2711975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>
                <a:spLocks noChangeAspect="1"/>
              </p:cNvSpPr>
              <p:nvPr/>
            </p:nvSpPr>
            <p:spPr>
              <a:xfrm>
                <a:off x="5263730" y="2779017"/>
                <a:ext cx="62418" cy="624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stCxn id="26" idx="2"/>
                <a:endCxn id="27" idx="2"/>
              </p:cNvCxnSpPr>
              <p:nvPr/>
            </p:nvCxnSpPr>
            <p:spPr>
              <a:xfrm>
                <a:off x="4676154" y="2836811"/>
                <a:ext cx="618785" cy="46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26" idx="0"/>
                <a:endCxn id="27" idx="0"/>
              </p:cNvCxnSpPr>
              <p:nvPr/>
            </p:nvCxnSpPr>
            <p:spPr>
              <a:xfrm>
                <a:off x="4676154" y="2711975"/>
                <a:ext cx="618785" cy="670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>
                <a:spLocks noChangeAspect="1"/>
              </p:cNvSpPr>
              <p:nvPr/>
            </p:nvSpPr>
            <p:spPr bwMode="auto">
              <a:xfrm>
                <a:off x="5379852" y="2373788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 bwMode="auto">
              <a:xfrm>
                <a:off x="5477011" y="246733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 bwMode="auto">
              <a:xfrm>
                <a:off x="5566507" y="2554008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 bwMode="auto">
              <a:xfrm>
                <a:off x="5657233" y="2643505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 bwMode="auto">
              <a:xfrm>
                <a:off x="5746729" y="2740665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35" name="Straight Connector 34"/>
              <p:cNvCxnSpPr>
                <a:stCxn id="63" idx="2"/>
                <a:endCxn id="30" idx="3"/>
              </p:cNvCxnSpPr>
              <p:nvPr/>
            </p:nvCxnSpPr>
            <p:spPr>
              <a:xfrm flipV="1">
                <a:off x="5259600" y="2454312"/>
                <a:ext cx="134068" cy="47458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57" idx="0"/>
                <a:endCxn id="34" idx="2"/>
              </p:cNvCxnSpPr>
              <p:nvPr/>
            </p:nvCxnSpPr>
            <p:spPr>
              <a:xfrm>
                <a:off x="4843481" y="2346326"/>
                <a:ext cx="903248" cy="44150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>
                <a:spLocks noChangeAspect="1"/>
              </p:cNvSpPr>
              <p:nvPr/>
            </p:nvSpPr>
            <p:spPr bwMode="auto">
              <a:xfrm>
                <a:off x="5867400" y="237863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 bwMode="auto">
              <a:xfrm>
                <a:off x="5964559" y="2472172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 bwMode="auto">
              <a:xfrm>
                <a:off x="6054055" y="255885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 bwMode="auto">
              <a:xfrm>
                <a:off x="6144781" y="2648347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 bwMode="auto">
              <a:xfrm>
                <a:off x="6234277" y="2745507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42" name="Straight Connector 41"/>
              <p:cNvCxnSpPr>
                <a:stCxn id="34" idx="6"/>
                <a:endCxn id="41" idx="2"/>
              </p:cNvCxnSpPr>
              <p:nvPr/>
            </p:nvCxnSpPr>
            <p:spPr>
              <a:xfrm>
                <a:off x="5841069" y="2787835"/>
                <a:ext cx="393208" cy="48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30" idx="6"/>
                <a:endCxn id="37" idx="2"/>
              </p:cNvCxnSpPr>
              <p:nvPr/>
            </p:nvCxnSpPr>
            <p:spPr>
              <a:xfrm>
                <a:off x="5474192" y="2420958"/>
                <a:ext cx="393208" cy="48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30" idx="6"/>
                <a:endCxn id="41" idx="2"/>
              </p:cNvCxnSpPr>
              <p:nvPr/>
            </p:nvCxnSpPr>
            <p:spPr>
              <a:xfrm>
                <a:off x="5474192" y="2420958"/>
                <a:ext cx="760085" cy="37171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34" idx="6"/>
                <a:endCxn id="37" idx="2"/>
              </p:cNvCxnSpPr>
              <p:nvPr/>
            </p:nvCxnSpPr>
            <p:spPr>
              <a:xfrm flipV="1">
                <a:off x="5841069" y="2425800"/>
                <a:ext cx="26331" cy="36203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Left Brace 45"/>
              <p:cNvSpPr/>
              <p:nvPr/>
            </p:nvSpPr>
            <p:spPr bwMode="auto">
              <a:xfrm rot="16200000">
                <a:off x="1585889" y="2521928"/>
                <a:ext cx="104822" cy="160020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283169" y="3409410"/>
                <a:ext cx="59814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dirty="0"/>
                  <a:t>C</a:t>
                </a:r>
                <a:r>
                  <a:rPr lang="en-US" sz="400" dirty="0" smtClean="0"/>
                  <a:t>onvolution </a:t>
                </a:r>
                <a:r>
                  <a:rPr lang="en-US" sz="400" dirty="0"/>
                  <a:t>L</a:t>
                </a:r>
                <a:r>
                  <a:rPr lang="en-US" sz="400" dirty="0" smtClean="0"/>
                  <a:t>ayer</a:t>
                </a:r>
                <a:br>
                  <a:rPr lang="en-US" sz="400" dirty="0" smtClean="0"/>
                </a:br>
                <a:r>
                  <a:rPr lang="en-US" sz="400" dirty="0" smtClean="0"/>
                  <a:t>+ Non-Linearity</a:t>
                </a:r>
                <a:endParaRPr lang="en-US" sz="400" dirty="0"/>
              </a:p>
            </p:txBody>
          </p:sp>
          <p:sp>
            <p:nvSpPr>
              <p:cNvPr id="48" name="Left Brace 47"/>
              <p:cNvSpPr/>
              <p:nvPr/>
            </p:nvSpPr>
            <p:spPr bwMode="auto">
              <a:xfrm rot="16200000">
                <a:off x="3135043" y="2864828"/>
                <a:ext cx="104822" cy="91440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976744" y="3409890"/>
                <a:ext cx="498354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dirty="0" smtClean="0"/>
                  <a:t>Pooling </a:t>
                </a:r>
                <a:r>
                  <a:rPr lang="en-US" sz="400" dirty="0"/>
                  <a:t>L</a:t>
                </a:r>
                <a:r>
                  <a:rPr lang="en-US" sz="400" dirty="0" smtClean="0"/>
                  <a:t>ayer</a:t>
                </a:r>
                <a:endParaRPr lang="en-US" sz="400" dirty="0"/>
              </a:p>
            </p:txBody>
          </p:sp>
          <p:sp>
            <p:nvSpPr>
              <p:cNvPr id="50" name="Left Brace 49"/>
              <p:cNvSpPr/>
              <p:nvPr/>
            </p:nvSpPr>
            <p:spPr bwMode="auto">
              <a:xfrm rot="16200000">
                <a:off x="4082055" y="2956268"/>
                <a:ext cx="104822" cy="73152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867643" y="3409890"/>
                <a:ext cx="59814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dirty="0"/>
                  <a:t>Convolution Layer</a:t>
                </a:r>
                <a:br>
                  <a:rPr lang="en-US" sz="400" dirty="0"/>
                </a:br>
                <a:r>
                  <a:rPr lang="en-US" sz="400" dirty="0"/>
                  <a:t>+ Non-Linearity</a:t>
                </a:r>
              </a:p>
            </p:txBody>
          </p:sp>
          <p:sp>
            <p:nvSpPr>
              <p:cNvPr id="52" name="Left Brace 51"/>
              <p:cNvSpPr/>
              <p:nvPr/>
            </p:nvSpPr>
            <p:spPr bwMode="auto">
              <a:xfrm rot="16200000">
                <a:off x="4867188" y="3001988"/>
                <a:ext cx="104822" cy="64008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754501" y="3409890"/>
                <a:ext cx="498354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dirty="0"/>
                  <a:t>Pooling Layer</a:t>
                </a:r>
              </a:p>
            </p:txBody>
          </p:sp>
          <p:sp>
            <p:nvSpPr>
              <p:cNvPr id="54" name="Left Brace 53"/>
              <p:cNvSpPr/>
              <p:nvPr/>
            </p:nvSpPr>
            <p:spPr bwMode="auto">
              <a:xfrm rot="16200000">
                <a:off x="5844950" y="2819108"/>
                <a:ext cx="104822" cy="100584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565683" y="3410522"/>
                <a:ext cx="676963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dirty="0" smtClean="0"/>
                  <a:t>Fully-Connected MLP</a:t>
                </a:r>
                <a:endParaRPr lang="en-US" sz="400" dirty="0"/>
              </a:p>
            </p:txBody>
          </p:sp>
        </p:grpSp>
      </p:grpSp>
      <p:sp>
        <p:nvSpPr>
          <p:cNvPr id="89" name="TextBox 88"/>
          <p:cNvSpPr txBox="1"/>
          <p:nvPr/>
        </p:nvSpPr>
        <p:spPr>
          <a:xfrm>
            <a:off x="838200" y="32766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“How   many   horses    are      in       this     image?”</a:t>
            </a:r>
            <a:endParaRPr lang="en-US" sz="1800" i="1" dirty="0"/>
          </a:p>
        </p:txBody>
      </p:sp>
      <p:sp>
        <p:nvSpPr>
          <p:cNvPr id="90" name="Rectangle 89"/>
          <p:cNvSpPr/>
          <p:nvPr/>
        </p:nvSpPr>
        <p:spPr bwMode="auto">
          <a:xfrm>
            <a:off x="990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1" name="Rectangle 90"/>
          <p:cNvSpPr/>
          <p:nvPr/>
        </p:nvSpPr>
        <p:spPr bwMode="auto">
          <a:xfrm>
            <a:off x="1752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2514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3" name="Rectangle 92"/>
          <p:cNvSpPr/>
          <p:nvPr/>
        </p:nvSpPr>
        <p:spPr bwMode="auto">
          <a:xfrm>
            <a:off x="3276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4038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5562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6" name="Rectangle 95"/>
          <p:cNvSpPr/>
          <p:nvPr/>
        </p:nvSpPr>
        <p:spPr bwMode="auto">
          <a:xfrm>
            <a:off x="4800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99" name="Straight Arrow Connector 98"/>
          <p:cNvCxnSpPr>
            <a:stCxn id="90" idx="3"/>
            <a:endCxn id="91" idx="1"/>
          </p:cNvCxnSpPr>
          <p:nvPr/>
        </p:nvCxnSpPr>
        <p:spPr bwMode="auto">
          <a:xfrm>
            <a:off x="1371600" y="43053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91" idx="3"/>
            <a:endCxn id="92" idx="1"/>
          </p:cNvCxnSpPr>
          <p:nvPr/>
        </p:nvCxnSpPr>
        <p:spPr bwMode="auto">
          <a:xfrm>
            <a:off x="2133600" y="43053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92" idx="3"/>
            <a:endCxn id="93" idx="1"/>
          </p:cNvCxnSpPr>
          <p:nvPr/>
        </p:nvCxnSpPr>
        <p:spPr bwMode="auto">
          <a:xfrm>
            <a:off x="2895600" y="43053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93" idx="3"/>
            <a:endCxn id="94" idx="1"/>
          </p:cNvCxnSpPr>
          <p:nvPr/>
        </p:nvCxnSpPr>
        <p:spPr bwMode="auto">
          <a:xfrm>
            <a:off x="3657600" y="43053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4" idx="3"/>
            <a:endCxn id="96" idx="1"/>
          </p:cNvCxnSpPr>
          <p:nvPr/>
        </p:nvCxnSpPr>
        <p:spPr bwMode="auto">
          <a:xfrm>
            <a:off x="4419600" y="43053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6" idx="3"/>
            <a:endCxn id="95" idx="1"/>
          </p:cNvCxnSpPr>
          <p:nvPr/>
        </p:nvCxnSpPr>
        <p:spPr bwMode="auto">
          <a:xfrm>
            <a:off x="5181600" y="43053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6" name="Curved Connector 115"/>
          <p:cNvCxnSpPr>
            <a:stCxn id="39" idx="7"/>
            <a:endCxn id="90" idx="1"/>
          </p:cNvCxnSpPr>
          <p:nvPr/>
        </p:nvCxnSpPr>
        <p:spPr bwMode="auto">
          <a:xfrm rot="16200000" flipH="1" flipV="1">
            <a:off x="1039883" y="1896525"/>
            <a:ext cx="2359491" cy="2458058"/>
          </a:xfrm>
          <a:prstGeom prst="curvedConnector4">
            <a:avLst>
              <a:gd name="adj1" fmla="val 41902"/>
              <a:gd name="adj2" fmla="val 1093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1" name="Right Arrow 120"/>
          <p:cNvSpPr/>
          <p:nvPr/>
        </p:nvSpPr>
        <p:spPr bwMode="auto">
          <a:xfrm>
            <a:off x="6263640" y="4191000"/>
            <a:ext cx="822960" cy="18288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6781800" y="2209800"/>
            <a:ext cx="2380028" cy="3048000"/>
            <a:chOff x="6781800" y="2057400"/>
            <a:chExt cx="2380028" cy="3048000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3505200"/>
              <a:ext cx="1818409" cy="1600200"/>
            </a:xfrm>
            <a:prstGeom prst="rect">
              <a:avLst/>
            </a:prstGeom>
          </p:spPr>
        </p:pic>
        <p:sp>
          <p:nvSpPr>
            <p:cNvPr id="123" name="TextBox 122"/>
            <p:cNvSpPr txBox="1"/>
            <p:nvPr/>
          </p:nvSpPr>
          <p:spPr>
            <a:xfrm>
              <a:off x="6781800" y="20574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Neural Network </a:t>
              </a:r>
              <a:br>
                <a:rPr lang="en-US" sz="2000" dirty="0" smtClean="0"/>
              </a:br>
              <a:r>
                <a:rPr lang="en-US" sz="2000" dirty="0" err="1" smtClean="0"/>
                <a:t>Softmax</a:t>
              </a:r>
              <a:r>
                <a:rPr lang="en-US" sz="2000" dirty="0" smtClean="0"/>
                <a:t> </a:t>
              </a:r>
              <a:br>
                <a:rPr lang="en-US" sz="2000" dirty="0" smtClean="0"/>
              </a:br>
              <a:r>
                <a:rPr lang="en-US" sz="2000" dirty="0" smtClean="0"/>
                <a:t>over top K answers</a:t>
              </a:r>
            </a:p>
          </p:txBody>
        </p:sp>
      </p:grpSp>
      <p:cxnSp>
        <p:nvCxnSpPr>
          <p:cNvPr id="125" name="Curved Connector 124"/>
          <p:cNvCxnSpPr>
            <a:stCxn id="39" idx="4"/>
            <a:endCxn id="121" idx="0"/>
          </p:cNvCxnSpPr>
          <p:nvPr/>
        </p:nvCxnSpPr>
        <p:spPr bwMode="auto">
          <a:xfrm rot="16200000" flipH="1">
            <a:off x="4112058" y="1307897"/>
            <a:ext cx="2201681" cy="3564524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55" name="Group 154"/>
          <p:cNvGrpSpPr/>
          <p:nvPr/>
        </p:nvGrpSpPr>
        <p:grpSpPr>
          <a:xfrm>
            <a:off x="1181100" y="1989318"/>
            <a:ext cx="4571999" cy="1820683"/>
            <a:chOff x="1181100" y="1989318"/>
            <a:chExt cx="4571999" cy="1820683"/>
          </a:xfrm>
        </p:grpSpPr>
        <p:cxnSp>
          <p:nvCxnSpPr>
            <p:cNvPr id="133" name="Curved Connector 132"/>
            <p:cNvCxnSpPr>
              <a:stCxn id="40" idx="3"/>
              <a:endCxn id="90" idx="0"/>
            </p:cNvCxnSpPr>
            <p:nvPr/>
          </p:nvCxnSpPr>
          <p:spPr bwMode="auto">
            <a:xfrm rot="5400000">
              <a:off x="1431474" y="1779839"/>
              <a:ext cx="1779788" cy="2280535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6" name="Curved Connector 135"/>
            <p:cNvCxnSpPr>
              <a:stCxn id="40" idx="3"/>
              <a:endCxn id="91" idx="0"/>
            </p:cNvCxnSpPr>
            <p:nvPr/>
          </p:nvCxnSpPr>
          <p:spPr bwMode="auto">
            <a:xfrm rot="5400000">
              <a:off x="1812474" y="2160839"/>
              <a:ext cx="1779788" cy="1518535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9" name="Curved Connector 138"/>
            <p:cNvCxnSpPr>
              <a:stCxn id="40" idx="3"/>
              <a:endCxn id="92" idx="0"/>
            </p:cNvCxnSpPr>
            <p:nvPr/>
          </p:nvCxnSpPr>
          <p:spPr bwMode="auto">
            <a:xfrm rot="5400000">
              <a:off x="2193474" y="2541839"/>
              <a:ext cx="1779788" cy="756535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2" name="Curved Connector 141"/>
            <p:cNvCxnSpPr>
              <a:endCxn id="93" idx="0"/>
            </p:cNvCxnSpPr>
            <p:nvPr/>
          </p:nvCxnSpPr>
          <p:spPr bwMode="auto">
            <a:xfrm rot="16200000" flipH="1">
              <a:off x="2609852" y="2952752"/>
              <a:ext cx="1676398" cy="38098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5" name="Curved Connector 144"/>
            <p:cNvCxnSpPr>
              <a:stCxn id="39" idx="4"/>
              <a:endCxn id="94" idx="0"/>
            </p:cNvCxnSpPr>
            <p:nvPr/>
          </p:nvCxnSpPr>
          <p:spPr bwMode="auto">
            <a:xfrm rot="16200000" flipH="1">
              <a:off x="2919528" y="2500427"/>
              <a:ext cx="1820681" cy="798464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8" name="Curved Connector 147"/>
            <p:cNvCxnSpPr>
              <a:stCxn id="40" idx="2"/>
              <a:endCxn id="96" idx="0"/>
            </p:cNvCxnSpPr>
            <p:nvPr/>
          </p:nvCxnSpPr>
          <p:spPr bwMode="auto">
            <a:xfrm rot="10800000" flipH="1" flipV="1">
              <a:off x="3454170" y="2012190"/>
              <a:ext cx="1536930" cy="1797810"/>
            </a:xfrm>
            <a:prstGeom prst="curvedConnector4">
              <a:avLst>
                <a:gd name="adj1" fmla="val 10212"/>
                <a:gd name="adj2" fmla="val 50709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Curved Connector 151"/>
            <p:cNvCxnSpPr>
              <a:stCxn id="40" idx="3"/>
              <a:endCxn id="95" idx="0"/>
            </p:cNvCxnSpPr>
            <p:nvPr/>
          </p:nvCxnSpPr>
          <p:spPr bwMode="auto">
            <a:xfrm rot="16200000" flipH="1">
              <a:off x="3717473" y="1774373"/>
              <a:ext cx="1779788" cy="2291465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981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Model Variants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291390" y="1600200"/>
            <a:ext cx="3300835" cy="914400"/>
            <a:chOff x="291390" y="1933044"/>
            <a:chExt cx="6108891" cy="1692290"/>
          </a:xfrm>
        </p:grpSpPr>
        <p:pic>
          <p:nvPicPr>
            <p:cNvPr id="6" name="Picture 5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90" y="1933044"/>
              <a:ext cx="1689810" cy="126735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838200" y="2119003"/>
              <a:ext cx="5562081" cy="1506331"/>
              <a:chOff x="838200" y="2119003"/>
              <a:chExt cx="5562081" cy="150633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310521" y="2510342"/>
                <a:ext cx="1277574" cy="436917"/>
                <a:chOff x="3310521" y="2510342"/>
                <a:chExt cx="1277574" cy="436917"/>
              </a:xfrm>
            </p:grpSpPr>
            <p:sp>
              <p:nvSpPr>
                <p:cNvPr id="75" name="Rectangle 74"/>
                <p:cNvSpPr>
                  <a:spLocks noChangeAspect="1"/>
                </p:cNvSpPr>
                <p:nvPr/>
              </p:nvSpPr>
              <p:spPr>
                <a:xfrm>
                  <a:off x="4504871" y="2864035"/>
                  <a:ext cx="83224" cy="8322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>
                  <a:spLocks noChangeAspect="1"/>
                </p:cNvSpPr>
                <p:nvPr/>
              </p:nvSpPr>
              <p:spPr>
                <a:xfrm>
                  <a:off x="3310521" y="2510342"/>
                  <a:ext cx="124836" cy="1248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7" name="Straight Connector 76"/>
                <p:cNvCxnSpPr>
                  <a:stCxn id="76" idx="0"/>
                  <a:endCxn id="75" idx="0"/>
                </p:cNvCxnSpPr>
                <p:nvPr/>
              </p:nvCxnSpPr>
              <p:spPr>
                <a:xfrm>
                  <a:off x="3372939" y="2510342"/>
                  <a:ext cx="1173544" cy="35369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>
                  <a:stCxn id="82" idx="0"/>
                  <a:endCxn id="75" idx="0"/>
                </p:cNvCxnSpPr>
                <p:nvPr/>
              </p:nvCxnSpPr>
              <p:spPr>
                <a:xfrm>
                  <a:off x="3580999" y="2718402"/>
                  <a:ext cx="965484" cy="14563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>
                  <a:stCxn id="82" idx="2"/>
                  <a:endCxn id="75" idx="2"/>
                </p:cNvCxnSpPr>
                <p:nvPr/>
              </p:nvCxnSpPr>
              <p:spPr>
                <a:xfrm>
                  <a:off x="3580999" y="2843238"/>
                  <a:ext cx="965484" cy="10402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Rectangle 79"/>
                <p:cNvSpPr>
                  <a:spLocks noChangeAspect="1"/>
                </p:cNvSpPr>
                <p:nvPr/>
              </p:nvSpPr>
              <p:spPr>
                <a:xfrm>
                  <a:off x="3379874" y="2579695"/>
                  <a:ext cx="124836" cy="1248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>
                  <a:spLocks noChangeAspect="1"/>
                </p:cNvSpPr>
                <p:nvPr/>
              </p:nvSpPr>
              <p:spPr>
                <a:xfrm>
                  <a:off x="3449227" y="2649048"/>
                  <a:ext cx="124836" cy="1248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>
                  <a:spLocks noChangeAspect="1"/>
                </p:cNvSpPr>
                <p:nvPr/>
              </p:nvSpPr>
              <p:spPr>
                <a:xfrm>
                  <a:off x="3518581" y="2718402"/>
                  <a:ext cx="124836" cy="12483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  <a:effectLst>
                  <a:glow>
                    <a:schemeClr val="tx1">
                      <a:alpha val="75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1270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3" name="Straight Connector 82"/>
                <p:cNvCxnSpPr>
                  <a:stCxn id="81" idx="0"/>
                  <a:endCxn id="75" idx="0"/>
                </p:cNvCxnSpPr>
                <p:nvPr/>
              </p:nvCxnSpPr>
              <p:spPr>
                <a:xfrm>
                  <a:off x="3511645" y="2649048"/>
                  <a:ext cx="1034838" cy="21498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>
                  <a:stCxn id="80" idx="0"/>
                  <a:endCxn id="75" idx="0"/>
                </p:cNvCxnSpPr>
                <p:nvPr/>
              </p:nvCxnSpPr>
              <p:spPr>
                <a:xfrm>
                  <a:off x="3442292" y="2579695"/>
                  <a:ext cx="1104191" cy="28434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3433912" y="2510342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3312033" y="2634958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3314922" y="2512006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206"/>
              <p:cNvGrpSpPr/>
              <p:nvPr/>
            </p:nvGrpSpPr>
            <p:grpSpPr>
              <a:xfrm>
                <a:off x="4021151" y="2265098"/>
                <a:ext cx="749014" cy="749014"/>
                <a:chOff x="8773045" y="1214694"/>
                <a:chExt cx="1645920" cy="1645920"/>
              </a:xfrm>
            </p:grpSpPr>
            <p:sp>
              <p:nvSpPr>
                <p:cNvPr id="68" name="Rectangle 67"/>
                <p:cNvSpPr>
                  <a:spLocks noChangeAspect="1"/>
                </p:cNvSpPr>
                <p:nvPr/>
              </p:nvSpPr>
              <p:spPr>
                <a:xfrm>
                  <a:off x="8773045" y="12146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>
                  <a:spLocks noChangeAspect="1"/>
                </p:cNvSpPr>
                <p:nvPr/>
              </p:nvSpPr>
              <p:spPr>
                <a:xfrm>
                  <a:off x="8925445" y="13670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>
                  <a:spLocks noChangeAspect="1"/>
                </p:cNvSpPr>
                <p:nvPr/>
              </p:nvSpPr>
              <p:spPr>
                <a:xfrm>
                  <a:off x="9077845" y="15194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>
                  <a:spLocks noChangeAspect="1"/>
                </p:cNvSpPr>
                <p:nvPr/>
              </p:nvSpPr>
              <p:spPr>
                <a:xfrm>
                  <a:off x="9230245" y="16718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>
                  <a:spLocks noChangeAspect="1"/>
                </p:cNvSpPr>
                <p:nvPr/>
              </p:nvSpPr>
              <p:spPr>
                <a:xfrm>
                  <a:off x="9382645" y="18242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>
                  <a:spLocks noChangeAspect="1"/>
                </p:cNvSpPr>
                <p:nvPr/>
              </p:nvSpPr>
              <p:spPr>
                <a:xfrm>
                  <a:off x="9535045" y="19766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>
                  <a:spLocks noChangeAspect="1"/>
                </p:cNvSpPr>
                <p:nvPr/>
              </p:nvSpPr>
              <p:spPr>
                <a:xfrm>
                  <a:off x="9687445" y="21290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276600" y="2327063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345953" y="2396416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415306" y="2465769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3484659" y="2535122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211"/>
              <p:cNvGrpSpPr/>
              <p:nvPr/>
            </p:nvGrpSpPr>
            <p:grpSpPr>
              <a:xfrm>
                <a:off x="2133600" y="2119003"/>
                <a:ext cx="1040298" cy="1040298"/>
                <a:chOff x="5572662" y="2317477"/>
                <a:chExt cx="2286000" cy="2286000"/>
              </a:xfrm>
            </p:grpSpPr>
            <p:sp>
              <p:nvSpPr>
                <p:cNvPr id="64" name="Rectangle 63"/>
                <p:cNvSpPr>
                  <a:spLocks noChangeAspect="1"/>
                </p:cNvSpPr>
                <p:nvPr/>
              </p:nvSpPr>
              <p:spPr>
                <a:xfrm>
                  <a:off x="5572662" y="23174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>
                  <a:spLocks noChangeAspect="1"/>
                </p:cNvSpPr>
                <p:nvPr/>
              </p:nvSpPr>
              <p:spPr>
                <a:xfrm>
                  <a:off x="5725062" y="24698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>
                  <a:spLocks noChangeAspect="1"/>
                </p:cNvSpPr>
                <p:nvPr/>
              </p:nvSpPr>
              <p:spPr>
                <a:xfrm>
                  <a:off x="5877462" y="26222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>
                  <a:spLocks noChangeAspect="1"/>
                </p:cNvSpPr>
                <p:nvPr/>
              </p:nvSpPr>
              <p:spPr>
                <a:xfrm>
                  <a:off x="6029862" y="2774677"/>
                  <a:ext cx="1828800" cy="182880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" name="Straight Connector 14"/>
              <p:cNvCxnSpPr>
                <a:stCxn id="57" idx="0"/>
                <a:endCxn id="30" idx="2"/>
              </p:cNvCxnSpPr>
              <p:nvPr/>
            </p:nvCxnSpPr>
            <p:spPr>
              <a:xfrm>
                <a:off x="4843481" y="2346326"/>
                <a:ext cx="536371" cy="7463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63" idx="2"/>
                <a:endCxn id="34" idx="3"/>
              </p:cNvCxnSpPr>
              <p:nvPr/>
            </p:nvCxnSpPr>
            <p:spPr>
              <a:xfrm flipV="1">
                <a:off x="5259600" y="2821189"/>
                <a:ext cx="500945" cy="10770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>
                <a:spLocks noChangeAspect="1"/>
              </p:cNvSpPr>
              <p:nvPr/>
            </p:nvSpPr>
            <p:spPr>
              <a:xfrm>
                <a:off x="1464485" y="2398342"/>
                <a:ext cx="208059" cy="208059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7" idx="0"/>
                <a:endCxn id="20" idx="0"/>
              </p:cNvCxnSpPr>
              <p:nvPr/>
            </p:nvCxnSpPr>
            <p:spPr>
              <a:xfrm>
                <a:off x="1568515" y="2398342"/>
                <a:ext cx="1406337" cy="62419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17" idx="2"/>
                <a:endCxn id="20" idx="2"/>
              </p:cNvCxnSpPr>
              <p:nvPr/>
            </p:nvCxnSpPr>
            <p:spPr>
              <a:xfrm flipV="1">
                <a:off x="1568515" y="2543984"/>
                <a:ext cx="1406337" cy="62417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2933240" y="2460761"/>
                <a:ext cx="83223" cy="83223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2464403" y="2874952"/>
                <a:ext cx="166448" cy="166448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3552220" y="2801748"/>
                <a:ext cx="83223" cy="832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>
                <a:stCxn id="21" idx="0"/>
                <a:endCxn id="22" idx="0"/>
              </p:cNvCxnSpPr>
              <p:nvPr/>
            </p:nvCxnSpPr>
            <p:spPr>
              <a:xfrm flipV="1">
                <a:off x="2547627" y="2801748"/>
                <a:ext cx="1046205" cy="73204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21" idx="2"/>
                <a:endCxn id="22" idx="2"/>
              </p:cNvCxnSpPr>
              <p:nvPr/>
            </p:nvCxnSpPr>
            <p:spPr>
              <a:xfrm flipV="1">
                <a:off x="2547627" y="2884971"/>
                <a:ext cx="1046205" cy="156429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26"/>
              <p:cNvGrpSpPr/>
              <p:nvPr/>
            </p:nvGrpSpPr>
            <p:grpSpPr>
              <a:xfrm>
                <a:off x="4760257" y="2346326"/>
                <a:ext cx="582566" cy="582567"/>
                <a:chOff x="11541722" y="1891905"/>
                <a:chExt cx="1280160" cy="1280160"/>
              </a:xfrm>
            </p:grpSpPr>
            <p:sp>
              <p:nvSpPr>
                <p:cNvPr id="57" name="Rectangle 56"/>
                <p:cNvSpPr>
                  <a:spLocks noChangeAspect="1"/>
                </p:cNvSpPr>
                <p:nvPr/>
              </p:nvSpPr>
              <p:spPr>
                <a:xfrm>
                  <a:off x="11541722" y="18919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>
                  <a:spLocks noChangeAspect="1"/>
                </p:cNvSpPr>
                <p:nvPr/>
              </p:nvSpPr>
              <p:spPr>
                <a:xfrm>
                  <a:off x="11694122" y="20443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>
                  <a:spLocks noChangeAspect="1"/>
                </p:cNvSpPr>
                <p:nvPr/>
              </p:nvSpPr>
              <p:spPr>
                <a:xfrm>
                  <a:off x="11846522" y="21967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>
                  <a:spLocks noChangeAspect="1"/>
                </p:cNvSpPr>
                <p:nvPr/>
              </p:nvSpPr>
              <p:spPr>
                <a:xfrm>
                  <a:off x="11998922" y="23491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>
                  <a:spLocks noChangeAspect="1"/>
                </p:cNvSpPr>
                <p:nvPr/>
              </p:nvSpPr>
              <p:spPr>
                <a:xfrm>
                  <a:off x="12151322" y="25015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>
                  <a:spLocks noChangeAspect="1"/>
                </p:cNvSpPr>
                <p:nvPr/>
              </p:nvSpPr>
              <p:spPr>
                <a:xfrm>
                  <a:off x="12303722" y="26539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>
                  <a:spLocks noChangeAspect="1"/>
                </p:cNvSpPr>
                <p:nvPr/>
              </p:nvSpPr>
              <p:spPr>
                <a:xfrm>
                  <a:off x="12456122" y="28063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Rectangle 25"/>
              <p:cNvSpPr>
                <a:spLocks noChangeAspect="1"/>
              </p:cNvSpPr>
              <p:nvPr/>
            </p:nvSpPr>
            <p:spPr>
              <a:xfrm>
                <a:off x="4613736" y="2711975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>
                <a:spLocks noChangeAspect="1"/>
              </p:cNvSpPr>
              <p:nvPr/>
            </p:nvSpPr>
            <p:spPr>
              <a:xfrm>
                <a:off x="5263730" y="2779017"/>
                <a:ext cx="62418" cy="624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stCxn id="26" idx="2"/>
                <a:endCxn id="27" idx="2"/>
              </p:cNvCxnSpPr>
              <p:nvPr/>
            </p:nvCxnSpPr>
            <p:spPr>
              <a:xfrm>
                <a:off x="4676154" y="2836811"/>
                <a:ext cx="618785" cy="46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26" idx="0"/>
                <a:endCxn id="27" idx="0"/>
              </p:cNvCxnSpPr>
              <p:nvPr/>
            </p:nvCxnSpPr>
            <p:spPr>
              <a:xfrm>
                <a:off x="4676154" y="2711975"/>
                <a:ext cx="618785" cy="670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>
                <a:spLocks noChangeAspect="1"/>
              </p:cNvSpPr>
              <p:nvPr/>
            </p:nvSpPr>
            <p:spPr bwMode="auto">
              <a:xfrm>
                <a:off x="5379852" y="2373788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 bwMode="auto">
              <a:xfrm>
                <a:off x="5477011" y="246733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 bwMode="auto">
              <a:xfrm>
                <a:off x="5566507" y="2554008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 bwMode="auto">
              <a:xfrm>
                <a:off x="5657233" y="2643505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 bwMode="auto">
              <a:xfrm>
                <a:off x="5746729" y="2740665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35" name="Straight Connector 34"/>
              <p:cNvCxnSpPr>
                <a:stCxn id="63" idx="2"/>
                <a:endCxn id="30" idx="3"/>
              </p:cNvCxnSpPr>
              <p:nvPr/>
            </p:nvCxnSpPr>
            <p:spPr>
              <a:xfrm flipV="1">
                <a:off x="5259600" y="2454312"/>
                <a:ext cx="134068" cy="47458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57" idx="0"/>
                <a:endCxn id="34" idx="2"/>
              </p:cNvCxnSpPr>
              <p:nvPr/>
            </p:nvCxnSpPr>
            <p:spPr>
              <a:xfrm>
                <a:off x="4843481" y="2346326"/>
                <a:ext cx="903248" cy="44150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>
                <a:spLocks noChangeAspect="1"/>
              </p:cNvSpPr>
              <p:nvPr/>
            </p:nvSpPr>
            <p:spPr bwMode="auto">
              <a:xfrm>
                <a:off x="5867400" y="237863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 bwMode="auto">
              <a:xfrm>
                <a:off x="5964559" y="2472172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 bwMode="auto">
              <a:xfrm>
                <a:off x="6054055" y="255885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 bwMode="auto">
              <a:xfrm>
                <a:off x="6144781" y="2648347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 bwMode="auto">
              <a:xfrm>
                <a:off x="6234277" y="2745507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42" name="Straight Connector 41"/>
              <p:cNvCxnSpPr>
                <a:stCxn id="34" idx="6"/>
                <a:endCxn id="41" idx="2"/>
              </p:cNvCxnSpPr>
              <p:nvPr/>
            </p:nvCxnSpPr>
            <p:spPr>
              <a:xfrm>
                <a:off x="5841069" y="2787835"/>
                <a:ext cx="393208" cy="48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30" idx="6"/>
                <a:endCxn id="37" idx="2"/>
              </p:cNvCxnSpPr>
              <p:nvPr/>
            </p:nvCxnSpPr>
            <p:spPr>
              <a:xfrm>
                <a:off x="5474192" y="2420958"/>
                <a:ext cx="393208" cy="48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30" idx="6"/>
                <a:endCxn id="41" idx="2"/>
              </p:cNvCxnSpPr>
              <p:nvPr/>
            </p:nvCxnSpPr>
            <p:spPr>
              <a:xfrm>
                <a:off x="5474192" y="2420958"/>
                <a:ext cx="760085" cy="37171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34" idx="6"/>
                <a:endCxn id="37" idx="2"/>
              </p:cNvCxnSpPr>
              <p:nvPr/>
            </p:nvCxnSpPr>
            <p:spPr>
              <a:xfrm flipV="1">
                <a:off x="5841069" y="2425800"/>
                <a:ext cx="26331" cy="36203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Left Brace 45"/>
              <p:cNvSpPr/>
              <p:nvPr/>
            </p:nvSpPr>
            <p:spPr bwMode="auto">
              <a:xfrm rot="16200000">
                <a:off x="1585889" y="2521928"/>
                <a:ext cx="104822" cy="160020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283169" y="3409410"/>
                <a:ext cx="59814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dirty="0"/>
                  <a:t>C</a:t>
                </a:r>
                <a:r>
                  <a:rPr lang="en-US" sz="400" dirty="0" smtClean="0"/>
                  <a:t>onvolution </a:t>
                </a:r>
                <a:r>
                  <a:rPr lang="en-US" sz="400" dirty="0"/>
                  <a:t>L</a:t>
                </a:r>
                <a:r>
                  <a:rPr lang="en-US" sz="400" dirty="0" smtClean="0"/>
                  <a:t>ayer</a:t>
                </a:r>
                <a:br>
                  <a:rPr lang="en-US" sz="400" dirty="0" smtClean="0"/>
                </a:br>
                <a:r>
                  <a:rPr lang="en-US" sz="400" dirty="0" smtClean="0"/>
                  <a:t>+ Non-Linearity</a:t>
                </a:r>
                <a:endParaRPr lang="en-US" sz="400" dirty="0"/>
              </a:p>
            </p:txBody>
          </p:sp>
          <p:sp>
            <p:nvSpPr>
              <p:cNvPr id="48" name="Left Brace 47"/>
              <p:cNvSpPr/>
              <p:nvPr/>
            </p:nvSpPr>
            <p:spPr bwMode="auto">
              <a:xfrm rot="16200000">
                <a:off x="3135043" y="2864828"/>
                <a:ext cx="104822" cy="91440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976744" y="3409890"/>
                <a:ext cx="498354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dirty="0" smtClean="0"/>
                  <a:t>Pooling </a:t>
                </a:r>
                <a:r>
                  <a:rPr lang="en-US" sz="400" dirty="0"/>
                  <a:t>L</a:t>
                </a:r>
                <a:r>
                  <a:rPr lang="en-US" sz="400" dirty="0" smtClean="0"/>
                  <a:t>ayer</a:t>
                </a:r>
                <a:endParaRPr lang="en-US" sz="400" dirty="0"/>
              </a:p>
            </p:txBody>
          </p:sp>
          <p:sp>
            <p:nvSpPr>
              <p:cNvPr id="50" name="Left Brace 49"/>
              <p:cNvSpPr/>
              <p:nvPr/>
            </p:nvSpPr>
            <p:spPr bwMode="auto">
              <a:xfrm rot="16200000">
                <a:off x="4082055" y="2956268"/>
                <a:ext cx="104822" cy="73152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867643" y="3409890"/>
                <a:ext cx="59814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dirty="0"/>
                  <a:t>Convolution Layer</a:t>
                </a:r>
                <a:br>
                  <a:rPr lang="en-US" sz="400" dirty="0"/>
                </a:br>
                <a:r>
                  <a:rPr lang="en-US" sz="400" dirty="0"/>
                  <a:t>+ Non-Linearity</a:t>
                </a:r>
              </a:p>
            </p:txBody>
          </p:sp>
          <p:sp>
            <p:nvSpPr>
              <p:cNvPr id="52" name="Left Brace 51"/>
              <p:cNvSpPr/>
              <p:nvPr/>
            </p:nvSpPr>
            <p:spPr bwMode="auto">
              <a:xfrm rot="16200000">
                <a:off x="4867188" y="3001988"/>
                <a:ext cx="104822" cy="64008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754501" y="3409890"/>
                <a:ext cx="498354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dirty="0"/>
                  <a:t>Pooling Layer</a:t>
                </a:r>
              </a:p>
            </p:txBody>
          </p:sp>
          <p:sp>
            <p:nvSpPr>
              <p:cNvPr id="54" name="Left Brace 53"/>
              <p:cNvSpPr/>
              <p:nvPr/>
            </p:nvSpPr>
            <p:spPr bwMode="auto">
              <a:xfrm rot="16200000">
                <a:off x="5844950" y="2819108"/>
                <a:ext cx="104822" cy="100584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565683" y="3410522"/>
                <a:ext cx="676963" cy="1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dirty="0" smtClean="0"/>
                  <a:t>Fully-Connected MLP</a:t>
                </a:r>
                <a:endParaRPr lang="en-US" sz="400" dirty="0"/>
              </a:p>
            </p:txBody>
          </p:sp>
        </p:grpSp>
      </p:grpSp>
      <p:sp>
        <p:nvSpPr>
          <p:cNvPr id="89" name="TextBox 88"/>
          <p:cNvSpPr txBox="1"/>
          <p:nvPr/>
        </p:nvSpPr>
        <p:spPr>
          <a:xfrm>
            <a:off x="838200" y="32766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“How   many   horses    are      in       this     image?”</a:t>
            </a:r>
            <a:endParaRPr lang="en-US" sz="1800" i="1" dirty="0"/>
          </a:p>
        </p:txBody>
      </p:sp>
      <p:sp>
        <p:nvSpPr>
          <p:cNvPr id="90" name="Rectangle 89"/>
          <p:cNvSpPr/>
          <p:nvPr/>
        </p:nvSpPr>
        <p:spPr bwMode="auto">
          <a:xfrm>
            <a:off x="990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1" name="Rectangle 90"/>
          <p:cNvSpPr/>
          <p:nvPr/>
        </p:nvSpPr>
        <p:spPr bwMode="auto">
          <a:xfrm>
            <a:off x="1752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2514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3" name="Rectangle 92"/>
          <p:cNvSpPr/>
          <p:nvPr/>
        </p:nvSpPr>
        <p:spPr bwMode="auto">
          <a:xfrm>
            <a:off x="3276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4038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5562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6" name="Rectangle 95"/>
          <p:cNvSpPr/>
          <p:nvPr/>
        </p:nvSpPr>
        <p:spPr bwMode="auto">
          <a:xfrm>
            <a:off x="4800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99" name="Straight Arrow Connector 98"/>
          <p:cNvCxnSpPr>
            <a:stCxn id="90" idx="3"/>
            <a:endCxn id="91" idx="1"/>
          </p:cNvCxnSpPr>
          <p:nvPr/>
        </p:nvCxnSpPr>
        <p:spPr bwMode="auto">
          <a:xfrm>
            <a:off x="1371600" y="43053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91" idx="3"/>
            <a:endCxn id="92" idx="1"/>
          </p:cNvCxnSpPr>
          <p:nvPr/>
        </p:nvCxnSpPr>
        <p:spPr bwMode="auto">
          <a:xfrm>
            <a:off x="2133600" y="43053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92" idx="3"/>
            <a:endCxn id="93" idx="1"/>
          </p:cNvCxnSpPr>
          <p:nvPr/>
        </p:nvCxnSpPr>
        <p:spPr bwMode="auto">
          <a:xfrm>
            <a:off x="2895600" y="43053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93" idx="3"/>
            <a:endCxn id="94" idx="1"/>
          </p:cNvCxnSpPr>
          <p:nvPr/>
        </p:nvCxnSpPr>
        <p:spPr bwMode="auto">
          <a:xfrm>
            <a:off x="3657600" y="43053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4" idx="3"/>
            <a:endCxn id="96" idx="1"/>
          </p:cNvCxnSpPr>
          <p:nvPr/>
        </p:nvCxnSpPr>
        <p:spPr bwMode="auto">
          <a:xfrm>
            <a:off x="4419600" y="43053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6" idx="3"/>
            <a:endCxn id="95" idx="1"/>
          </p:cNvCxnSpPr>
          <p:nvPr/>
        </p:nvCxnSpPr>
        <p:spPr bwMode="auto">
          <a:xfrm>
            <a:off x="5181600" y="43053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1" name="Right Arrow 120"/>
          <p:cNvSpPr/>
          <p:nvPr/>
        </p:nvSpPr>
        <p:spPr bwMode="auto">
          <a:xfrm>
            <a:off x="6263640" y="4191000"/>
            <a:ext cx="822960" cy="18288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402814" y="2286000"/>
            <a:ext cx="1138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A-LSTM</a:t>
            </a:r>
          </a:p>
        </p:txBody>
      </p:sp>
      <p:grpSp>
        <p:nvGrpSpPr>
          <p:cNvPr id="155" name="Group 154"/>
          <p:cNvGrpSpPr/>
          <p:nvPr/>
        </p:nvGrpSpPr>
        <p:grpSpPr>
          <a:xfrm>
            <a:off x="1181100" y="1989318"/>
            <a:ext cx="4571999" cy="1820683"/>
            <a:chOff x="1181100" y="1989318"/>
            <a:chExt cx="4571999" cy="1820683"/>
          </a:xfrm>
        </p:grpSpPr>
        <p:cxnSp>
          <p:nvCxnSpPr>
            <p:cNvPr id="133" name="Curved Connector 132"/>
            <p:cNvCxnSpPr>
              <a:stCxn id="40" idx="3"/>
              <a:endCxn id="90" idx="0"/>
            </p:cNvCxnSpPr>
            <p:nvPr/>
          </p:nvCxnSpPr>
          <p:spPr bwMode="auto">
            <a:xfrm rot="5400000">
              <a:off x="1431474" y="1779839"/>
              <a:ext cx="1779788" cy="2280535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6" name="Curved Connector 135"/>
            <p:cNvCxnSpPr>
              <a:stCxn id="40" idx="3"/>
              <a:endCxn id="91" idx="0"/>
            </p:cNvCxnSpPr>
            <p:nvPr/>
          </p:nvCxnSpPr>
          <p:spPr bwMode="auto">
            <a:xfrm rot="5400000">
              <a:off x="1812474" y="2160839"/>
              <a:ext cx="1779788" cy="1518535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9" name="Curved Connector 138"/>
            <p:cNvCxnSpPr>
              <a:stCxn id="40" idx="3"/>
              <a:endCxn id="92" idx="0"/>
            </p:cNvCxnSpPr>
            <p:nvPr/>
          </p:nvCxnSpPr>
          <p:spPr bwMode="auto">
            <a:xfrm rot="5400000">
              <a:off x="2193474" y="2541839"/>
              <a:ext cx="1779788" cy="756535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2" name="Curved Connector 141"/>
            <p:cNvCxnSpPr>
              <a:endCxn id="93" idx="0"/>
            </p:cNvCxnSpPr>
            <p:nvPr/>
          </p:nvCxnSpPr>
          <p:spPr bwMode="auto">
            <a:xfrm rot="16200000" flipH="1">
              <a:off x="2609852" y="2952752"/>
              <a:ext cx="1676398" cy="38098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5" name="Curved Connector 144"/>
            <p:cNvCxnSpPr>
              <a:stCxn id="39" idx="4"/>
              <a:endCxn id="94" idx="0"/>
            </p:cNvCxnSpPr>
            <p:nvPr/>
          </p:nvCxnSpPr>
          <p:spPr bwMode="auto">
            <a:xfrm rot="16200000" flipH="1">
              <a:off x="2919528" y="2500427"/>
              <a:ext cx="1820681" cy="798464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8" name="Curved Connector 147"/>
            <p:cNvCxnSpPr>
              <a:stCxn id="40" idx="2"/>
              <a:endCxn id="96" idx="0"/>
            </p:cNvCxnSpPr>
            <p:nvPr/>
          </p:nvCxnSpPr>
          <p:spPr bwMode="auto">
            <a:xfrm rot="10800000" flipH="1" flipV="1">
              <a:off x="3454170" y="2012190"/>
              <a:ext cx="1536930" cy="1797810"/>
            </a:xfrm>
            <a:prstGeom prst="curvedConnector4">
              <a:avLst>
                <a:gd name="adj1" fmla="val 10212"/>
                <a:gd name="adj2" fmla="val 50709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Curved Connector 151"/>
            <p:cNvCxnSpPr>
              <a:stCxn id="40" idx="3"/>
              <a:endCxn id="95" idx="0"/>
            </p:cNvCxnSpPr>
            <p:nvPr/>
          </p:nvCxnSpPr>
          <p:spPr bwMode="auto">
            <a:xfrm rot="16200000" flipH="1">
              <a:off x="3717473" y="1774373"/>
              <a:ext cx="1779788" cy="2291465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5" name="Rectangle 114"/>
          <p:cNvSpPr/>
          <p:nvPr/>
        </p:nvSpPr>
        <p:spPr bwMode="auto">
          <a:xfrm>
            <a:off x="8229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7467600" y="38100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18" name="Straight Arrow Connector 117"/>
          <p:cNvCxnSpPr>
            <a:stCxn id="117" idx="3"/>
            <a:endCxn id="115" idx="1"/>
          </p:cNvCxnSpPr>
          <p:nvPr/>
        </p:nvCxnSpPr>
        <p:spPr bwMode="auto">
          <a:xfrm>
            <a:off x="7848600" y="43053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7391400" y="3352800"/>
            <a:ext cx="145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5      &lt;stop&gt;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6009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</a:t>
            </a:r>
            <a:r>
              <a:rPr lang="en-US" dirty="0"/>
              <a:t>s</a:t>
            </a:r>
            <a:r>
              <a:rPr lang="en-US" dirty="0" smtClean="0"/>
              <a:t>ense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Does this person have 20/20 vision?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 descr="2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288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7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Does this question need commonsense?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7" name="Picture 6" descr="Screen Shot 2015-07-20 at 12.44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190"/>
            <a:ext cx="9144000" cy="529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2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28600"/>
            <a:ext cx="9296400" cy="685800"/>
          </a:xfrm>
        </p:spPr>
        <p:txBody>
          <a:bodyPr/>
          <a:lstStyle/>
          <a:p>
            <a:r>
              <a:rPr lang="en-US" dirty="0" smtClean="0"/>
              <a:t>How old does a person need to be?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" name="Picture 6" descr="Screen Shot 2015-07-20 at 12.47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039"/>
            <a:ext cx="9144000" cy="471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5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“commonsense” questions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4009567"/>
            <a:ext cx="9144000" cy="2315033"/>
            <a:chOff x="0" y="4009566"/>
            <a:chExt cx="9144000" cy="2315033"/>
          </a:xfrm>
        </p:grpSpPr>
        <p:pic>
          <p:nvPicPr>
            <p:cNvPr id="8" name="Picture 7" descr="Screen Shot 2015-07-20 at 12.58.34 A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42"/>
            <a:stretch/>
          </p:blipFill>
          <p:spPr>
            <a:xfrm>
              <a:off x="0" y="4009566"/>
              <a:ext cx="9144000" cy="231503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217163" y="4323483"/>
              <a:ext cx="4926837" cy="1141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6338" y="4366290"/>
              <a:ext cx="2000545" cy="94858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5705" y="4366290"/>
              <a:ext cx="2082089" cy="120700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0" y="1284202"/>
            <a:ext cx="9144000" cy="2373398"/>
            <a:chOff x="0" y="1284203"/>
            <a:chExt cx="9144000" cy="2373397"/>
          </a:xfrm>
        </p:grpSpPr>
        <p:pic>
          <p:nvPicPr>
            <p:cNvPr id="15" name="Picture 14" descr="Screen Shot 2015-07-20 at 12.57.46 A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12"/>
            <a:stretch/>
          </p:blipFill>
          <p:spPr>
            <a:xfrm>
              <a:off x="0" y="1284203"/>
              <a:ext cx="9144000" cy="237339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59152" y="1341279"/>
              <a:ext cx="142935" cy="246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43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 “commonsense” questions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8" name="Picture 7" descr="Screen Shot 2015-07-20 at 12.55.4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8"/>
          <a:stretch/>
        </p:blipFill>
        <p:spPr>
          <a:xfrm>
            <a:off x="0" y="4038106"/>
            <a:ext cx="9144000" cy="2287554"/>
          </a:xfrm>
          <a:prstGeom prst="rect">
            <a:avLst/>
          </a:prstGeom>
        </p:spPr>
      </p:pic>
      <p:pic>
        <p:nvPicPr>
          <p:cNvPr id="9" name="Picture 8" descr="Screen Shot 2015-07-20 at 12.56.0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4"/>
          <a:stretch/>
        </p:blipFill>
        <p:spPr>
          <a:xfrm>
            <a:off x="0" y="1369817"/>
            <a:ext cx="9144000" cy="227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1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AI hard?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725" r="725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67227" y="6581001"/>
            <a:ext cx="5288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Image Credit: </a:t>
            </a:r>
            <a:r>
              <a:rPr lang="en-US" dirty="0">
                <a:solidFill>
                  <a:srgbClr val="A6A6A6"/>
                </a:solidFill>
              </a:rPr>
              <a:t>http://</a:t>
            </a:r>
            <a:r>
              <a:rPr lang="en-US" dirty="0" err="1">
                <a:solidFill>
                  <a:srgbClr val="A6A6A6"/>
                </a:solidFill>
              </a:rPr>
              <a:t>karpathy.github.io</a:t>
            </a:r>
            <a:r>
              <a:rPr lang="en-US" dirty="0">
                <a:solidFill>
                  <a:srgbClr val="A6A6A6"/>
                </a:solidFill>
              </a:rPr>
              <a:t>/2012/10/22/state-of-computer-vision/</a:t>
            </a:r>
          </a:p>
        </p:txBody>
      </p:sp>
    </p:spTree>
    <p:extLst>
      <p:ext uri="{BB962C8B-B14F-4D97-AF65-F5344CB8AC3E}">
        <p14:creationId xmlns:p14="http://schemas.microsoft.com/office/powerpoint/2010/main" val="215779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6" name="Picture 5" descr="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0632"/>
            <a:ext cx="9144000" cy="2409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8400" t="33333" r="46600"/>
          <a:stretch/>
        </p:blipFill>
        <p:spPr>
          <a:xfrm>
            <a:off x="4114800" y="1143000"/>
            <a:ext cx="589513" cy="18288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81000" y="228600"/>
            <a:ext cx="1143000" cy="2743200"/>
            <a:chOff x="381000" y="228600"/>
            <a:chExt cx="1143000" cy="2743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r="74148"/>
            <a:stretch/>
          </p:blipFill>
          <p:spPr>
            <a:xfrm>
              <a:off x="381000" y="228600"/>
              <a:ext cx="1016000" cy="27432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1295400" y="1371600"/>
              <a:ext cx="228600" cy="1143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86000" y="228600"/>
            <a:ext cx="734053" cy="2743200"/>
            <a:chOff x="2286000" y="228600"/>
            <a:chExt cx="734053" cy="2743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23600" r="61600"/>
            <a:stretch/>
          </p:blipFill>
          <p:spPr>
            <a:xfrm>
              <a:off x="2438400" y="228600"/>
              <a:ext cx="581653" cy="27432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2286000" y="2667000"/>
              <a:ext cx="2286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391400" y="228600"/>
            <a:ext cx="1323566" cy="2743200"/>
            <a:chOff x="7391400" y="228600"/>
            <a:chExt cx="1323566" cy="27432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70200"/>
            <a:stretch/>
          </p:blipFill>
          <p:spPr>
            <a:xfrm>
              <a:off x="7543800" y="228600"/>
              <a:ext cx="1171166" cy="27432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7391400" y="1752600"/>
              <a:ext cx="228600" cy="1143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91200" y="228600"/>
            <a:ext cx="914400" cy="2743200"/>
            <a:chOff x="5791200" y="228600"/>
            <a:chExt cx="914400" cy="2743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54000" r="27000"/>
            <a:stretch/>
          </p:blipFill>
          <p:spPr>
            <a:xfrm>
              <a:off x="5791200" y="228600"/>
              <a:ext cx="746716" cy="27432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6400800" y="685800"/>
              <a:ext cx="304800" cy="6858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9398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9228060"/>
              </p:ext>
            </p:extLst>
          </p:nvPr>
        </p:nvGraphicFramePr>
        <p:xfrm>
          <a:off x="2438400" y="-6"/>
          <a:ext cx="4267200" cy="661399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33600"/>
                <a:gridCol w="2133600"/>
              </a:tblGrid>
              <a:tr h="4970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Question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Average Age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brand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12.5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11.18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type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11.04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kind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10.55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is this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does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10.06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time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9.81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9.58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where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which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9.32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does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9.29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9.23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is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are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9.04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8.65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is the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8.52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is there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8.24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sport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8.06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how many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7.67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29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animal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6.74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893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what color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75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VQA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best algorithm = 4.74 years old!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774613"/>
            <a:ext cx="5105400" cy="33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78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742"/>
            <a:ext cx="9144000" cy="1143000"/>
          </a:xfrm>
        </p:spPr>
        <p:txBody>
          <a:bodyPr/>
          <a:lstStyle/>
          <a:p>
            <a:r>
              <a:rPr lang="en-US" dirty="0" smtClean="0"/>
              <a:t>VQA Team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37051" y="2911419"/>
            <a:ext cx="172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Stanislaw </a:t>
            </a:r>
            <a:r>
              <a:rPr lang="en-US" sz="1800" dirty="0" err="1" smtClean="0"/>
              <a:t>Antol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Virginia Tech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2" y="2899823"/>
            <a:ext cx="213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Aishwarya</a:t>
            </a:r>
            <a:r>
              <a:rPr lang="en-US" sz="1800" dirty="0" smtClean="0"/>
              <a:t> </a:t>
            </a:r>
            <a:r>
              <a:rPr lang="en-US" sz="1800" dirty="0" err="1" smtClean="0"/>
              <a:t>Agrawal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Virginia Tech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286" y="4076393"/>
            <a:ext cx="1600200" cy="16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58" y="4083183"/>
            <a:ext cx="16002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20707"/>
          <a:stretch/>
        </p:blipFill>
        <p:spPr>
          <a:xfrm>
            <a:off x="2711354" y="4076393"/>
            <a:ext cx="1516222" cy="1600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74376" y="5683384"/>
            <a:ext cx="228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Meg Mitchell</a:t>
            </a:r>
            <a:br>
              <a:rPr lang="en-US" sz="1800" dirty="0" smtClean="0"/>
            </a:br>
            <a:r>
              <a:rPr lang="en-US" sz="1800" dirty="0" smtClean="0"/>
              <a:t>Microsoft Research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138183" y="5683383"/>
            <a:ext cx="160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Dhruv Batra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Virginia Tech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2361295" y="5683383"/>
            <a:ext cx="227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Larry </a:t>
            </a:r>
            <a:r>
              <a:rPr lang="en-US" sz="1800" dirty="0" err="1" smtClean="0"/>
              <a:t>Zitnick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Facebook AI Research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484" y="4083182"/>
            <a:ext cx="1600200" cy="1600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00719" y="5683383"/>
            <a:ext cx="160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Devi Parikh</a:t>
            </a:r>
            <a:br>
              <a:rPr lang="en-US" sz="1800" dirty="0" smtClean="0"/>
            </a:br>
            <a:r>
              <a:rPr lang="en-US" sz="1800" dirty="0" smtClean="0"/>
              <a:t>Virginia Tech</a:t>
            </a:r>
            <a:endParaRPr lang="en-US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287" y="1286469"/>
            <a:ext cx="1600200" cy="1600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255" y="1280108"/>
            <a:ext cx="1532049" cy="1600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315202" y="2886669"/>
            <a:ext cx="181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Akrit</a:t>
            </a:r>
            <a:r>
              <a:rPr lang="en-US" sz="1800" dirty="0" smtClean="0"/>
              <a:t> </a:t>
            </a:r>
            <a:r>
              <a:rPr lang="en-US" sz="1800" dirty="0" err="1" smtClean="0"/>
              <a:t>Mohapatra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Virginia Tech</a:t>
            </a:r>
            <a:br>
              <a:rPr lang="en-US" sz="1800" dirty="0" smtClean="0"/>
            </a:br>
            <a:r>
              <a:rPr lang="en-US" sz="1800" dirty="0" smtClean="0"/>
              <a:t>Webmaster</a:t>
            </a:r>
            <a:endParaRPr lang="en-US" sz="1800" dirty="0"/>
          </a:p>
        </p:txBody>
      </p:sp>
      <p:pic>
        <p:nvPicPr>
          <p:cNvPr id="3" name="Picture 2" descr="CVMLP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0" y="1297211"/>
            <a:ext cx="1291002" cy="1600200"/>
          </a:xfrm>
          <a:prstGeom prst="rect">
            <a:avLst/>
          </a:prstGeom>
        </p:spPr>
      </p:pic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15112"/>
            <a:ext cx="2133600" cy="365124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444524" y="2886672"/>
            <a:ext cx="201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Jiasen</a:t>
            </a:r>
            <a:r>
              <a:rPr lang="en-US" sz="1800" dirty="0" smtClean="0"/>
              <a:t> Lu</a:t>
            </a:r>
            <a:br>
              <a:rPr lang="en-US" sz="1800" dirty="0" smtClean="0"/>
            </a:br>
            <a:r>
              <a:rPr lang="en-US" sz="1800" dirty="0" smtClean="0"/>
              <a:t>Virginia Tech</a:t>
            </a:r>
            <a:endParaRPr lang="en-US" sz="1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2962" y="1278334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1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VQA @ ICCV15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 descr="12362838_1686851178222556_7569128275217505281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3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6" name="Picture 5" descr="1412640_1686851161555891_9194121754738381697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0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Picture 5" descr="12362721_1686851338222540_7565020614146049192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5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VQA ICCV15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Attention in Visual Question Answering</a:t>
            </a:r>
          </a:p>
          <a:p>
            <a:pPr lvl="1"/>
            <a:r>
              <a:rPr lang="en-US" dirty="0" smtClean="0"/>
              <a:t>[</a:t>
            </a:r>
            <a:r>
              <a:rPr lang="en-US" dirty="0" err="1" smtClean="0"/>
              <a:t>Agrawal</a:t>
            </a:r>
            <a:r>
              <a:rPr lang="en-US" dirty="0" smtClean="0"/>
              <a:t>, Das, Parikh, Batra]</a:t>
            </a:r>
          </a:p>
          <a:p>
            <a:endParaRPr lang="en-US" dirty="0"/>
          </a:p>
          <a:p>
            <a:r>
              <a:rPr lang="en-US" dirty="0" smtClean="0"/>
              <a:t>Balancing </a:t>
            </a:r>
            <a:r>
              <a:rPr lang="en-US" dirty="0"/>
              <a:t>and Answering Binary Visual </a:t>
            </a:r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[Zhang*, </a:t>
            </a:r>
            <a:r>
              <a:rPr lang="en-US" dirty="0" err="1" smtClean="0"/>
              <a:t>Goyal</a:t>
            </a:r>
            <a:r>
              <a:rPr lang="en-US" dirty="0" smtClean="0"/>
              <a:t>*, Summers-Stay, Batra, Parikh, CVPR16]</a:t>
            </a:r>
          </a:p>
          <a:p>
            <a:endParaRPr lang="en-US" dirty="0" smtClean="0"/>
          </a:p>
          <a:p>
            <a:r>
              <a:rPr lang="en-US" dirty="0" smtClean="0"/>
              <a:t>Other ideas…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3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Attention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6" name="vqa_deblurring_gam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914400"/>
            <a:ext cx="8180436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9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200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Human Attention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85" y="3833190"/>
            <a:ext cx="8072073" cy="3024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05742"/>
            <a:ext cx="8082803" cy="294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9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kern="1200" dirty="0"/>
              <a:t>What humans </a:t>
            </a:r>
            <a:r>
              <a:rPr lang="en-US" kern="1200" dirty="0" smtClean="0"/>
              <a:t>see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0654" y="1447972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661154" y="6578469"/>
            <a:ext cx="1903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Larry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Zitnick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3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Attention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8" name="Picture 7" descr="ml_hard_add (9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582"/>
            <a:ext cx="9144000" cy="358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1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6788"/>
            <a:ext cx="7886700" cy="4980175"/>
          </a:xfrm>
        </p:spPr>
        <p:txBody>
          <a:bodyPr/>
          <a:lstStyle/>
          <a:p>
            <a:r>
              <a:rPr lang="en-US" dirty="0" smtClean="0"/>
              <a:t>Three types of interfaces:</a:t>
            </a:r>
          </a:p>
          <a:p>
            <a:pPr lvl="1"/>
            <a:r>
              <a:rPr lang="en-US" dirty="0" smtClean="0"/>
              <a:t>Blurred Image + Question without answer</a:t>
            </a:r>
          </a:p>
          <a:p>
            <a:pPr lvl="1"/>
            <a:r>
              <a:rPr lang="en-US" dirty="0" smtClean="0"/>
              <a:t>Blurred Image + Question with answer</a:t>
            </a:r>
          </a:p>
          <a:p>
            <a:pPr lvl="1"/>
            <a:r>
              <a:rPr lang="en-US" dirty="0" smtClean="0"/>
              <a:t>Blurred Image + Original Image + Question with answer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Interfaces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458135"/>
            <a:ext cx="6426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9894"/>
            <a:ext cx="7886700" cy="4164574"/>
          </a:xfrm>
        </p:spPr>
        <p:txBody>
          <a:bodyPr/>
          <a:lstStyle/>
          <a:p>
            <a:r>
              <a:rPr lang="en-US" dirty="0" smtClean="0"/>
              <a:t>Dampening the pool layer activations.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Model: </a:t>
            </a:r>
            <a:r>
              <a:rPr lang="en-US" dirty="0" smtClean="0"/>
              <a:t>Incorporating Attention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7000"/>
            <a:ext cx="7922557" cy="392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1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6" name="Picture 5" descr="Screen Shot 2015-12-01 at 11.56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2" y="0"/>
            <a:ext cx="7996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8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VQA ICCV15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Attention in Visual Question Answering</a:t>
            </a:r>
          </a:p>
          <a:p>
            <a:pPr lvl="1"/>
            <a:r>
              <a:rPr lang="en-US" dirty="0" smtClean="0"/>
              <a:t>[</a:t>
            </a:r>
            <a:r>
              <a:rPr lang="en-US" dirty="0" err="1" smtClean="0"/>
              <a:t>Agrawal</a:t>
            </a:r>
            <a:r>
              <a:rPr lang="en-US" dirty="0" smtClean="0"/>
              <a:t>, Das, Parikh, Batra]</a:t>
            </a:r>
          </a:p>
          <a:p>
            <a:endParaRPr lang="en-US" dirty="0"/>
          </a:p>
          <a:p>
            <a:r>
              <a:rPr lang="en-US" dirty="0" smtClean="0"/>
              <a:t>Balancing </a:t>
            </a:r>
            <a:r>
              <a:rPr lang="en-US" dirty="0"/>
              <a:t>and Answering Binary Visual </a:t>
            </a:r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[Zhang*, </a:t>
            </a:r>
            <a:r>
              <a:rPr lang="en-US" dirty="0" err="1" smtClean="0"/>
              <a:t>Goyal</a:t>
            </a:r>
            <a:r>
              <a:rPr lang="en-US" dirty="0" smtClean="0"/>
              <a:t>*, Summers-Stay, Batra, Parikh, CVPR16]</a:t>
            </a:r>
          </a:p>
          <a:p>
            <a:endParaRPr lang="en-US" dirty="0" smtClean="0"/>
          </a:p>
          <a:p>
            <a:r>
              <a:rPr lang="en-US" dirty="0" smtClean="0"/>
              <a:t>Other ideas…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7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CO_train2014_0000000373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84" y="979511"/>
            <a:ext cx="1907810" cy="2449489"/>
          </a:xfrm>
          <a:prstGeom prst="rect">
            <a:avLst/>
          </a:prstGeom>
        </p:spPr>
      </p:pic>
      <p:pic>
        <p:nvPicPr>
          <p:cNvPr id="7" name="Picture 6" descr="COCO_train2014_0000001393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06" y="979511"/>
            <a:ext cx="3671365" cy="2449489"/>
          </a:xfrm>
          <a:prstGeom prst="rect">
            <a:avLst/>
          </a:prstGeom>
        </p:spPr>
      </p:pic>
      <p:pic>
        <p:nvPicPr>
          <p:cNvPr id="8" name="Picture 7" descr="COCO_train2014_0000001836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84" y="3606191"/>
            <a:ext cx="2188550" cy="3251809"/>
          </a:xfrm>
          <a:prstGeom prst="rect">
            <a:avLst/>
          </a:prstGeom>
        </p:spPr>
      </p:pic>
      <p:pic>
        <p:nvPicPr>
          <p:cNvPr id="9" name="Picture 8" descr="COCO_train2014_00000050936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29" y="4434028"/>
            <a:ext cx="3231963" cy="2423971"/>
          </a:xfrm>
          <a:prstGeom prst="rect">
            <a:avLst/>
          </a:prstGeom>
        </p:spPr>
      </p:pic>
      <p:pic>
        <p:nvPicPr>
          <p:cNvPr id="10" name="Picture 9" descr="COCO_train2014_00000051663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06" y="838200"/>
            <a:ext cx="2007219" cy="2676293"/>
          </a:xfrm>
          <a:prstGeom prst="rect">
            <a:avLst/>
          </a:prstGeom>
        </p:spPr>
      </p:pic>
      <p:pic>
        <p:nvPicPr>
          <p:cNvPr id="12" name="Picture 11" descr="COCO_train2014_00000018438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750" y="4127206"/>
            <a:ext cx="2123575" cy="273079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48305" y="3581400"/>
            <a:ext cx="5814695" cy="550779"/>
            <a:chOff x="2948305" y="3203873"/>
            <a:chExt cx="5814695" cy="550779"/>
          </a:xfrm>
        </p:grpSpPr>
        <p:sp>
          <p:nvSpPr>
            <p:cNvPr id="2" name="Rectangle 1"/>
            <p:cNvSpPr/>
            <p:nvPr/>
          </p:nvSpPr>
          <p:spPr>
            <a:xfrm>
              <a:off x="2948306" y="3203873"/>
              <a:ext cx="5814694" cy="544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48305" y="3334024"/>
              <a:ext cx="5814695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baseline="30000" dirty="0">
                  <a:solidFill>
                    <a:srgbClr val="FF0000"/>
                  </a:solidFill>
                </a:rPr>
                <a:t>A giraffe is standing in grass next to a </a:t>
              </a:r>
              <a:r>
                <a:rPr lang="en-US" sz="3200" b="1" baseline="30000" dirty="0" smtClean="0">
                  <a:solidFill>
                    <a:srgbClr val="FF0000"/>
                  </a:solidFill>
                </a:rPr>
                <a:t>tree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The Power of Language Priors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8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942" y="1295400"/>
            <a:ext cx="24266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 smtClean="0"/>
              <a:t>What sport is … ?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2872508"/>
            <a:ext cx="35049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/>
              <a:t>How many … ?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753617" y="3333690"/>
            <a:ext cx="2872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 ‘2’ </a:t>
            </a:r>
            <a:r>
              <a:rPr lang="en-US" sz="2000" dirty="0" smtClean="0">
                <a:solidFill>
                  <a:srgbClr val="FF0000"/>
                </a:solidFill>
              </a:rPr>
              <a:t>39%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4743" y="1014821"/>
            <a:ext cx="4632607" cy="1423579"/>
            <a:chOff x="2543702" y="581067"/>
            <a:chExt cx="6037050" cy="2106987"/>
          </a:xfrm>
        </p:grpSpPr>
        <p:pic>
          <p:nvPicPr>
            <p:cNvPr id="14" name="Picture 13" descr="COCO_train2014_00000032210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052" y="772644"/>
              <a:ext cx="1744886" cy="1744886"/>
            </a:xfrm>
            <a:prstGeom prst="rect">
              <a:avLst/>
            </a:prstGeom>
          </p:spPr>
        </p:pic>
        <p:pic>
          <p:nvPicPr>
            <p:cNvPr id="15" name="Picture 14" descr="COCO_train2014_00000044371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309" y="649860"/>
              <a:ext cx="1404443" cy="2038194"/>
            </a:xfrm>
            <a:prstGeom prst="rect">
              <a:avLst/>
            </a:prstGeom>
          </p:spPr>
        </p:pic>
        <p:pic>
          <p:nvPicPr>
            <p:cNvPr id="17" name="Picture 16" descr="COCO_train2014_000000226446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702" y="581067"/>
              <a:ext cx="1175699" cy="210698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69820" y="1383507"/>
              <a:ext cx="6804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……</a:t>
              </a:r>
              <a:endParaRPr lang="en-US" sz="28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92416" y="1749718"/>
            <a:ext cx="182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‘tennis’ </a:t>
            </a:r>
            <a:r>
              <a:rPr lang="en-US" sz="2000" dirty="0" smtClean="0">
                <a:solidFill>
                  <a:srgbClr val="FF0000"/>
                </a:solidFill>
              </a:rPr>
              <a:t>41%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6765" y="4327172"/>
            <a:ext cx="26305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 smtClean="0"/>
              <a:t>What animal is … ?</a:t>
            </a:r>
            <a:endParaRPr lang="en-US" sz="22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3836503" y="5500034"/>
            <a:ext cx="4632607" cy="1281766"/>
            <a:chOff x="2543702" y="3521679"/>
            <a:chExt cx="6037050" cy="1970364"/>
          </a:xfrm>
        </p:grpSpPr>
        <p:pic>
          <p:nvPicPr>
            <p:cNvPr id="37" name="Picture 36" descr="COCO_train2014_00000047059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702" y="3628677"/>
              <a:ext cx="1175699" cy="1756367"/>
            </a:xfrm>
            <a:prstGeom prst="rect">
              <a:avLst/>
            </a:prstGeom>
          </p:spPr>
        </p:pic>
        <p:pic>
          <p:nvPicPr>
            <p:cNvPr id="38" name="Picture 37" descr="COCO_train2014_000000111680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441" y="3688753"/>
              <a:ext cx="1739497" cy="1636214"/>
            </a:xfrm>
            <a:prstGeom prst="rect">
              <a:avLst/>
            </a:prstGeom>
          </p:spPr>
        </p:pic>
        <p:pic>
          <p:nvPicPr>
            <p:cNvPr id="39" name="Picture 38" descr="COCO_train2014_000000139523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309" y="3521679"/>
              <a:ext cx="1404443" cy="197036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169820" y="4245251"/>
              <a:ext cx="6804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……</a:t>
              </a:r>
              <a:endParaRPr lang="en-US" sz="2800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24663" y="6082461"/>
            <a:ext cx="2872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 ‘white’ </a:t>
            </a:r>
            <a:r>
              <a:rPr lang="en-US" sz="2000" dirty="0" smtClean="0">
                <a:solidFill>
                  <a:srgbClr val="FF0000"/>
                </a:solidFill>
              </a:rPr>
              <a:t>23%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4177" y="4781490"/>
            <a:ext cx="1666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‘dog’ </a:t>
            </a:r>
            <a:r>
              <a:rPr lang="en-US" sz="2000" dirty="0" smtClean="0">
                <a:solidFill>
                  <a:srgbClr val="FF0000"/>
                </a:solidFill>
              </a:rPr>
              <a:t>35%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06432" y="4266297"/>
            <a:ext cx="5578381" cy="915303"/>
            <a:chOff x="3306432" y="3661500"/>
            <a:chExt cx="5578381" cy="915303"/>
          </a:xfrm>
        </p:grpSpPr>
        <p:sp>
          <p:nvSpPr>
            <p:cNvPr id="46" name="TextBox 45"/>
            <p:cNvSpPr txBox="1"/>
            <p:nvPr/>
          </p:nvSpPr>
          <p:spPr>
            <a:xfrm>
              <a:off x="6619046" y="3892186"/>
              <a:ext cx="522186" cy="353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……</a:t>
              </a:r>
              <a:endParaRPr lang="en-US" sz="2800" dirty="0"/>
            </a:p>
          </p:txBody>
        </p:sp>
        <p:pic>
          <p:nvPicPr>
            <p:cNvPr id="1036" name="Picture 12" descr="An image from the Abstract Scenes dataset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432" y="3661500"/>
              <a:ext cx="1589197" cy="9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n image from the Abstract Scenes dataset.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616" y="3668691"/>
              <a:ext cx="1589197" cy="9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An image from the Abstract Scenes dataset.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947" y="3666321"/>
              <a:ext cx="1593344" cy="910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03150" y="5602069"/>
            <a:ext cx="30855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dirty="0" smtClean="0"/>
              <a:t>What color are the … ?</a:t>
            </a:r>
            <a:endParaRPr lang="en-US" sz="2200" dirty="0"/>
          </a:p>
        </p:txBody>
      </p:sp>
      <p:grpSp>
        <p:nvGrpSpPr>
          <p:cNvPr id="9" name="Group 8"/>
          <p:cNvGrpSpPr/>
          <p:nvPr/>
        </p:nvGrpSpPr>
        <p:grpSpPr>
          <a:xfrm>
            <a:off x="3814744" y="2686374"/>
            <a:ext cx="4996053" cy="1352226"/>
            <a:chOff x="3814744" y="1957888"/>
            <a:chExt cx="4996053" cy="1352226"/>
          </a:xfrm>
        </p:grpSpPr>
        <p:sp>
          <p:nvSpPr>
            <p:cNvPr id="12" name="TextBox 11"/>
            <p:cNvSpPr txBox="1"/>
            <p:nvPr/>
          </p:nvSpPr>
          <p:spPr>
            <a:xfrm>
              <a:off x="6597286" y="2446736"/>
              <a:ext cx="522186" cy="340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……</a:t>
              </a:r>
              <a:endParaRPr lang="en-US" sz="2800" dirty="0"/>
            </a:p>
          </p:txBody>
        </p:sp>
        <p:pic>
          <p:nvPicPr>
            <p:cNvPr id="1026" name="Picture 2" descr="An image from the  dataset.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9633" y="2061108"/>
              <a:ext cx="1441164" cy="1080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An image from the  dataset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542" y="2100385"/>
              <a:ext cx="1509373" cy="100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An image from the  dataset.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744" y="1957888"/>
              <a:ext cx="902188" cy="1352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0" y="6550223"/>
            <a:ext cx="3201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Slide Credit: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Peng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Yash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Goyal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The Power of Language Priors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41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3" grpId="0"/>
      <p:bldP spid="19" grpId="0"/>
      <p:bldP spid="34" grpId="0"/>
      <p:bldP spid="41" grpId="0"/>
      <p:bldP spid="47" grpId="0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2616" y="1066800"/>
            <a:ext cx="35049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/>
              <a:t>Is there a clock … ?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611433" y="1527982"/>
            <a:ext cx="2872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 ‘yes’ </a:t>
            </a:r>
            <a:r>
              <a:rPr lang="en-US" sz="2000" dirty="0">
                <a:solidFill>
                  <a:srgbClr val="FF0000"/>
                </a:solidFill>
              </a:rPr>
              <a:t>9</a:t>
            </a:r>
            <a:r>
              <a:rPr lang="en-US" sz="2000" dirty="0" smtClean="0">
                <a:solidFill>
                  <a:srgbClr val="FF0000"/>
                </a:solidFill>
              </a:rPr>
              <a:t>8%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7931" y="2331776"/>
            <a:ext cx="29370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/>
              <a:t>Is the man wearing glasses … ?</a:t>
            </a:r>
            <a:endParaRPr lang="en-US" sz="2200" dirty="0"/>
          </a:p>
        </p:txBody>
      </p:sp>
      <p:sp>
        <p:nvSpPr>
          <p:cNvPr id="47" name="TextBox 46"/>
          <p:cNvSpPr txBox="1"/>
          <p:nvPr/>
        </p:nvSpPr>
        <p:spPr>
          <a:xfrm>
            <a:off x="670679" y="3183886"/>
            <a:ext cx="1666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‘yes’ </a:t>
            </a:r>
            <a:r>
              <a:rPr lang="en-US" sz="2000" dirty="0" smtClean="0">
                <a:solidFill>
                  <a:srgbClr val="FF0000"/>
                </a:solidFill>
              </a:rPr>
              <a:t>94%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1530" y="1213914"/>
            <a:ext cx="522186" cy="340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……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6601530" y="2766946"/>
            <a:ext cx="522186" cy="340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……</a:t>
            </a:r>
            <a:endParaRPr lang="en-US" sz="2800" dirty="0"/>
          </a:p>
        </p:txBody>
      </p:sp>
      <p:pic>
        <p:nvPicPr>
          <p:cNvPr id="1026" name="Picture 2" descr="An image from the  datase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243" y="908184"/>
            <a:ext cx="1738744" cy="116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An image from the  datase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575" y="908183"/>
            <a:ext cx="1516069" cy="116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n image from the  datase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400" y="908184"/>
            <a:ext cx="877817" cy="117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n image from the  dataset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64" y="2331776"/>
            <a:ext cx="1314935" cy="131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An image from the  dataset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400" y="2331776"/>
            <a:ext cx="839723" cy="125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n image from the  dataset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330" y="2461215"/>
            <a:ext cx="1668710" cy="111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34658" y="4027961"/>
            <a:ext cx="35049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/>
              <a:t>Are the lights on … ?</a:t>
            </a:r>
            <a:endParaRPr lang="en-US" sz="2200" dirty="0"/>
          </a:p>
        </p:txBody>
      </p:sp>
      <p:sp>
        <p:nvSpPr>
          <p:cNvPr id="23" name="TextBox 22"/>
          <p:cNvSpPr txBox="1"/>
          <p:nvPr/>
        </p:nvSpPr>
        <p:spPr>
          <a:xfrm>
            <a:off x="611433" y="4477960"/>
            <a:ext cx="2872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 ‘yes’ </a:t>
            </a:r>
            <a:r>
              <a:rPr lang="en-US" sz="2000" dirty="0" smtClean="0">
                <a:solidFill>
                  <a:srgbClr val="FF0000"/>
                </a:solidFill>
              </a:rPr>
              <a:t>85%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2616" y="5452580"/>
            <a:ext cx="29370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/>
              <a:t>Do you see a … ?</a:t>
            </a:r>
            <a:endParaRPr lang="en-US" sz="2200" dirty="0"/>
          </a:p>
        </p:txBody>
      </p:sp>
      <p:sp>
        <p:nvSpPr>
          <p:cNvPr id="25" name="TextBox 24"/>
          <p:cNvSpPr txBox="1"/>
          <p:nvPr/>
        </p:nvSpPr>
        <p:spPr>
          <a:xfrm>
            <a:off x="611433" y="5894650"/>
            <a:ext cx="1666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‘yes’ </a:t>
            </a:r>
            <a:r>
              <a:rPr lang="en-US" sz="2000" dirty="0" smtClean="0">
                <a:solidFill>
                  <a:srgbClr val="FF0000"/>
                </a:solidFill>
              </a:rPr>
              <a:t>87%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01530" y="4205278"/>
            <a:ext cx="522186" cy="340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……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6601530" y="5758310"/>
            <a:ext cx="522186" cy="340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……</a:t>
            </a:r>
            <a:endParaRPr lang="en-US" sz="2800" dirty="0"/>
          </a:p>
        </p:txBody>
      </p:sp>
      <p:pic>
        <p:nvPicPr>
          <p:cNvPr id="1038" name="Picture 14" descr="An image from the  dataset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243" y="3946328"/>
            <a:ext cx="1733277" cy="10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n image from the  dataset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06" y="3837246"/>
            <a:ext cx="888509" cy="126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n image from the  dataset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330" y="3915223"/>
            <a:ext cx="1668710" cy="11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n image from the  dataset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243" y="5332656"/>
            <a:ext cx="1733646" cy="11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n image from the  dataset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52" y="5332656"/>
            <a:ext cx="1551314" cy="11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n image from the  dataset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06" y="5245699"/>
            <a:ext cx="882906" cy="13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The Power of Language Priors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6550223"/>
            <a:ext cx="3201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Slide Credit: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Peng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Yash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Goyal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05553" y="6553200"/>
            <a:ext cx="4571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[Zhang, </a:t>
            </a:r>
            <a:r>
              <a:rPr lang="en-US" sz="1400" dirty="0" err="1" smtClean="0"/>
              <a:t>Goyal</a:t>
            </a:r>
            <a:r>
              <a:rPr lang="en-US" sz="1400" dirty="0" smtClean="0"/>
              <a:t>, Summers-Stay, Batra, Parikh, CVPR16]</a:t>
            </a:r>
          </a:p>
        </p:txBody>
      </p:sp>
    </p:spTree>
    <p:extLst>
      <p:ext uri="{BB962C8B-B14F-4D97-AF65-F5344CB8AC3E}">
        <p14:creationId xmlns:p14="http://schemas.microsoft.com/office/powerpoint/2010/main" val="164556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34" grpId="0"/>
      <p:bldP spid="47" grpId="0"/>
      <p:bldP spid="22" grpId="0"/>
      <p:bldP spid="23" grpId="0"/>
      <p:bldP spid="24" grpId="0"/>
      <p:bldP spid="2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Removing Language Priors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00791" y="5806025"/>
            <a:ext cx="4962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Question: Is the girl walking the bike?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478017" y="4703196"/>
            <a:ext cx="1709090" cy="641164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78017" y="1938166"/>
            <a:ext cx="0" cy="281618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880471" y="1938164"/>
            <a:ext cx="0" cy="28162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58922" y="1516191"/>
            <a:ext cx="1638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Answer:</a:t>
            </a:r>
            <a:r>
              <a:rPr lang="en-US" sz="2400" dirty="0" smtClean="0">
                <a:solidFill>
                  <a:srgbClr val="008000"/>
                </a:solidFill>
              </a:rPr>
              <a:t> No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0118" y="1516191"/>
            <a:ext cx="1700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Answer: </a:t>
            </a:r>
            <a:r>
              <a:rPr lang="en-US" sz="2400" dirty="0" smtClean="0">
                <a:solidFill>
                  <a:srgbClr val="008000"/>
                </a:solidFill>
              </a:rPr>
              <a:t>Yes</a:t>
            </a:r>
            <a:endParaRPr lang="en-US" sz="2400" dirty="0">
              <a:solidFill>
                <a:srgbClr val="008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189745" y="4703195"/>
            <a:ext cx="1690726" cy="641165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323665" y="2239629"/>
            <a:ext cx="3113612" cy="1967449"/>
            <a:chOff x="127000" y="889000"/>
            <a:chExt cx="8890000" cy="5080000"/>
          </a:xfrm>
        </p:grpSpPr>
        <p:pic>
          <p:nvPicPr>
            <p:cNvPr id="15" name="Picture 14" descr="ol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889000"/>
              <a:ext cx="8890000" cy="5080000"/>
            </a:xfrm>
            <a:prstGeom prst="rect">
              <a:avLst/>
            </a:prstGeom>
          </p:spPr>
        </p:pic>
        <p:sp>
          <p:nvSpPr>
            <p:cNvPr id="16" name="Freeform 15"/>
            <p:cNvSpPr/>
            <p:nvPr/>
          </p:nvSpPr>
          <p:spPr>
            <a:xfrm>
              <a:off x="6654391" y="3916022"/>
              <a:ext cx="926059" cy="1561117"/>
            </a:xfrm>
            <a:custGeom>
              <a:avLst/>
              <a:gdLst>
                <a:gd name="connsiteX0" fmla="*/ 846682 w 926059"/>
                <a:gd name="connsiteY0" fmla="*/ 26460 h 1561117"/>
                <a:gd name="connsiteX1" fmla="*/ 813609 w 926059"/>
                <a:gd name="connsiteY1" fmla="*/ 13230 h 1561117"/>
                <a:gd name="connsiteX2" fmla="*/ 793765 w 926059"/>
                <a:gd name="connsiteY2" fmla="*/ 6615 h 1561117"/>
                <a:gd name="connsiteX3" fmla="*/ 707773 w 926059"/>
                <a:gd name="connsiteY3" fmla="*/ 0 h 1561117"/>
                <a:gd name="connsiteX4" fmla="*/ 555635 w 926059"/>
                <a:gd name="connsiteY4" fmla="*/ 6615 h 1561117"/>
                <a:gd name="connsiteX5" fmla="*/ 522562 w 926059"/>
                <a:gd name="connsiteY5" fmla="*/ 13230 h 1561117"/>
                <a:gd name="connsiteX6" fmla="*/ 383653 w 926059"/>
                <a:gd name="connsiteY6" fmla="*/ 26460 h 1561117"/>
                <a:gd name="connsiteX7" fmla="*/ 231515 w 926059"/>
                <a:gd name="connsiteY7" fmla="*/ 19845 h 1561117"/>
                <a:gd name="connsiteX8" fmla="*/ 165368 w 926059"/>
                <a:gd name="connsiteY8" fmla="*/ 13230 h 1561117"/>
                <a:gd name="connsiteX9" fmla="*/ 19844 w 926059"/>
                <a:gd name="connsiteY9" fmla="*/ 19845 h 1561117"/>
                <a:gd name="connsiteX10" fmla="*/ 6615 w 926059"/>
                <a:gd name="connsiteY10" fmla="*/ 59534 h 1561117"/>
                <a:gd name="connsiteX11" fmla="*/ 0 w 926059"/>
                <a:gd name="connsiteY11" fmla="*/ 79379 h 1561117"/>
                <a:gd name="connsiteX12" fmla="*/ 6615 w 926059"/>
                <a:gd name="connsiteY12" fmla="*/ 119068 h 1561117"/>
                <a:gd name="connsiteX13" fmla="*/ 13230 w 926059"/>
                <a:gd name="connsiteY13" fmla="*/ 138913 h 1561117"/>
                <a:gd name="connsiteX14" fmla="*/ 33074 w 926059"/>
                <a:gd name="connsiteY14" fmla="*/ 145528 h 1561117"/>
                <a:gd name="connsiteX15" fmla="*/ 46303 w 926059"/>
                <a:gd name="connsiteY15" fmla="*/ 165373 h 1561117"/>
                <a:gd name="connsiteX16" fmla="*/ 72762 w 926059"/>
                <a:gd name="connsiteY16" fmla="*/ 178603 h 1561117"/>
                <a:gd name="connsiteX17" fmla="*/ 350579 w 926059"/>
                <a:gd name="connsiteY17" fmla="*/ 171988 h 1561117"/>
                <a:gd name="connsiteX18" fmla="*/ 410112 w 926059"/>
                <a:gd name="connsiteY18" fmla="*/ 178603 h 1561117"/>
                <a:gd name="connsiteX19" fmla="*/ 416726 w 926059"/>
                <a:gd name="connsiteY19" fmla="*/ 198447 h 1561117"/>
                <a:gd name="connsiteX20" fmla="*/ 410112 w 926059"/>
                <a:gd name="connsiteY20" fmla="*/ 449814 h 1561117"/>
                <a:gd name="connsiteX21" fmla="*/ 377038 w 926059"/>
                <a:gd name="connsiteY21" fmla="*/ 482888 h 1561117"/>
                <a:gd name="connsiteX22" fmla="*/ 357194 w 926059"/>
                <a:gd name="connsiteY22" fmla="*/ 502733 h 1561117"/>
                <a:gd name="connsiteX23" fmla="*/ 317506 w 926059"/>
                <a:gd name="connsiteY23" fmla="*/ 529192 h 1561117"/>
                <a:gd name="connsiteX24" fmla="*/ 277818 w 926059"/>
                <a:gd name="connsiteY24" fmla="*/ 562267 h 1561117"/>
                <a:gd name="connsiteX25" fmla="*/ 244744 w 926059"/>
                <a:gd name="connsiteY25" fmla="*/ 588726 h 1561117"/>
                <a:gd name="connsiteX26" fmla="*/ 231515 w 926059"/>
                <a:gd name="connsiteY26" fmla="*/ 608571 h 1561117"/>
                <a:gd name="connsiteX27" fmla="*/ 218285 w 926059"/>
                <a:gd name="connsiteY27" fmla="*/ 621801 h 1561117"/>
                <a:gd name="connsiteX28" fmla="*/ 198441 w 926059"/>
                <a:gd name="connsiteY28" fmla="*/ 654876 h 1561117"/>
                <a:gd name="connsiteX29" fmla="*/ 178597 w 926059"/>
                <a:gd name="connsiteY29" fmla="*/ 714410 h 1561117"/>
                <a:gd name="connsiteX30" fmla="*/ 171982 w 926059"/>
                <a:gd name="connsiteY30" fmla="*/ 734254 h 1561117"/>
                <a:gd name="connsiteX31" fmla="*/ 158753 w 926059"/>
                <a:gd name="connsiteY31" fmla="*/ 800403 h 1561117"/>
                <a:gd name="connsiteX32" fmla="*/ 145524 w 926059"/>
                <a:gd name="connsiteY32" fmla="*/ 992236 h 1561117"/>
                <a:gd name="connsiteX33" fmla="*/ 138909 w 926059"/>
                <a:gd name="connsiteY33" fmla="*/ 1025310 h 1561117"/>
                <a:gd name="connsiteX34" fmla="*/ 145524 w 926059"/>
                <a:gd name="connsiteY34" fmla="*/ 1276676 h 1561117"/>
                <a:gd name="connsiteX35" fmla="*/ 165368 w 926059"/>
                <a:gd name="connsiteY35" fmla="*/ 1369285 h 1561117"/>
                <a:gd name="connsiteX36" fmla="*/ 185212 w 926059"/>
                <a:gd name="connsiteY36" fmla="*/ 1435434 h 1561117"/>
                <a:gd name="connsiteX37" fmla="*/ 198441 w 926059"/>
                <a:gd name="connsiteY37" fmla="*/ 1475123 h 1561117"/>
                <a:gd name="connsiteX38" fmla="*/ 205056 w 926059"/>
                <a:gd name="connsiteY38" fmla="*/ 1494968 h 1561117"/>
                <a:gd name="connsiteX39" fmla="*/ 231515 w 926059"/>
                <a:gd name="connsiteY39" fmla="*/ 1528043 h 1561117"/>
                <a:gd name="connsiteX40" fmla="*/ 271203 w 926059"/>
                <a:gd name="connsiteY40" fmla="*/ 1554502 h 1561117"/>
                <a:gd name="connsiteX41" fmla="*/ 297662 w 926059"/>
                <a:gd name="connsiteY41" fmla="*/ 1561117 h 1561117"/>
                <a:gd name="connsiteX42" fmla="*/ 436571 w 926059"/>
                <a:gd name="connsiteY42" fmla="*/ 1554502 h 1561117"/>
                <a:gd name="connsiteX43" fmla="*/ 476259 w 926059"/>
                <a:gd name="connsiteY43" fmla="*/ 1541272 h 1561117"/>
                <a:gd name="connsiteX44" fmla="*/ 496103 w 926059"/>
                <a:gd name="connsiteY44" fmla="*/ 1521428 h 1561117"/>
                <a:gd name="connsiteX45" fmla="*/ 515947 w 926059"/>
                <a:gd name="connsiteY45" fmla="*/ 1514813 h 1561117"/>
                <a:gd name="connsiteX46" fmla="*/ 549021 w 926059"/>
                <a:gd name="connsiteY46" fmla="*/ 1455279 h 1561117"/>
                <a:gd name="connsiteX47" fmla="*/ 562250 w 926059"/>
                <a:gd name="connsiteY47" fmla="*/ 1428819 h 1561117"/>
                <a:gd name="connsiteX48" fmla="*/ 575479 w 926059"/>
                <a:gd name="connsiteY48" fmla="*/ 1408974 h 1561117"/>
                <a:gd name="connsiteX49" fmla="*/ 588709 w 926059"/>
                <a:gd name="connsiteY49" fmla="*/ 1369285 h 1561117"/>
                <a:gd name="connsiteX50" fmla="*/ 595323 w 926059"/>
                <a:gd name="connsiteY50" fmla="*/ 1349440 h 1561117"/>
                <a:gd name="connsiteX51" fmla="*/ 608553 w 926059"/>
                <a:gd name="connsiteY51" fmla="*/ 1303136 h 1561117"/>
                <a:gd name="connsiteX52" fmla="*/ 615168 w 926059"/>
                <a:gd name="connsiteY52" fmla="*/ 1256832 h 1561117"/>
                <a:gd name="connsiteX53" fmla="*/ 621782 w 926059"/>
                <a:gd name="connsiteY53" fmla="*/ 1045155 h 1561117"/>
                <a:gd name="connsiteX54" fmla="*/ 635012 w 926059"/>
                <a:gd name="connsiteY54" fmla="*/ 1084844 h 1561117"/>
                <a:gd name="connsiteX55" fmla="*/ 661470 w 926059"/>
                <a:gd name="connsiteY55" fmla="*/ 1124534 h 1561117"/>
                <a:gd name="connsiteX56" fmla="*/ 701159 w 926059"/>
                <a:gd name="connsiteY56" fmla="*/ 1164223 h 1561117"/>
                <a:gd name="connsiteX57" fmla="*/ 767306 w 926059"/>
                <a:gd name="connsiteY57" fmla="*/ 1184068 h 1561117"/>
                <a:gd name="connsiteX58" fmla="*/ 853297 w 926059"/>
                <a:gd name="connsiteY58" fmla="*/ 1177453 h 1561117"/>
                <a:gd name="connsiteX59" fmla="*/ 873141 w 926059"/>
                <a:gd name="connsiteY59" fmla="*/ 1164223 h 1561117"/>
                <a:gd name="connsiteX60" fmla="*/ 892985 w 926059"/>
                <a:gd name="connsiteY60" fmla="*/ 1157608 h 1561117"/>
                <a:gd name="connsiteX61" fmla="*/ 919444 w 926059"/>
                <a:gd name="connsiteY61" fmla="*/ 1098074 h 1561117"/>
                <a:gd name="connsiteX62" fmla="*/ 926059 w 926059"/>
                <a:gd name="connsiteY62" fmla="*/ 1078229 h 1561117"/>
                <a:gd name="connsiteX63" fmla="*/ 926059 w 926059"/>
                <a:gd name="connsiteY63" fmla="*/ 1045155 h 156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926059" h="1561117">
                  <a:moveTo>
                    <a:pt x="846682" y="26460"/>
                  </a:moveTo>
                  <a:cubicBezTo>
                    <a:pt x="835658" y="22050"/>
                    <a:pt x="824727" y="17399"/>
                    <a:pt x="813609" y="13230"/>
                  </a:cubicBezTo>
                  <a:cubicBezTo>
                    <a:pt x="807080" y="10782"/>
                    <a:pt x="800684" y="7480"/>
                    <a:pt x="793765" y="6615"/>
                  </a:cubicBezTo>
                  <a:cubicBezTo>
                    <a:pt x="765238" y="3049"/>
                    <a:pt x="736437" y="2205"/>
                    <a:pt x="707773" y="0"/>
                  </a:cubicBezTo>
                  <a:cubicBezTo>
                    <a:pt x="657060" y="2205"/>
                    <a:pt x="606267" y="2998"/>
                    <a:pt x="555635" y="6615"/>
                  </a:cubicBezTo>
                  <a:cubicBezTo>
                    <a:pt x="544421" y="7416"/>
                    <a:pt x="533731" y="11941"/>
                    <a:pt x="522562" y="13230"/>
                  </a:cubicBezTo>
                  <a:cubicBezTo>
                    <a:pt x="476356" y="18562"/>
                    <a:pt x="383653" y="26460"/>
                    <a:pt x="383653" y="26460"/>
                  </a:cubicBezTo>
                  <a:lnTo>
                    <a:pt x="231515" y="19845"/>
                  </a:lnTo>
                  <a:cubicBezTo>
                    <a:pt x="209397" y="18504"/>
                    <a:pt x="187527" y="13230"/>
                    <a:pt x="165368" y="13230"/>
                  </a:cubicBezTo>
                  <a:cubicBezTo>
                    <a:pt x="116810" y="13230"/>
                    <a:pt x="68352" y="17640"/>
                    <a:pt x="19844" y="19845"/>
                  </a:cubicBezTo>
                  <a:lnTo>
                    <a:pt x="6615" y="59534"/>
                  </a:lnTo>
                  <a:lnTo>
                    <a:pt x="0" y="79379"/>
                  </a:lnTo>
                  <a:cubicBezTo>
                    <a:pt x="2205" y="92609"/>
                    <a:pt x="3705" y="105975"/>
                    <a:pt x="6615" y="119068"/>
                  </a:cubicBezTo>
                  <a:cubicBezTo>
                    <a:pt x="8128" y="125875"/>
                    <a:pt x="8300" y="133982"/>
                    <a:pt x="13230" y="138913"/>
                  </a:cubicBezTo>
                  <a:cubicBezTo>
                    <a:pt x="18160" y="143843"/>
                    <a:pt x="26459" y="143323"/>
                    <a:pt x="33074" y="145528"/>
                  </a:cubicBezTo>
                  <a:cubicBezTo>
                    <a:pt x="37484" y="152143"/>
                    <a:pt x="40196" y="160283"/>
                    <a:pt x="46303" y="165373"/>
                  </a:cubicBezTo>
                  <a:cubicBezTo>
                    <a:pt x="53878" y="171686"/>
                    <a:pt x="62904" y="178389"/>
                    <a:pt x="72762" y="178603"/>
                  </a:cubicBezTo>
                  <a:lnTo>
                    <a:pt x="350579" y="171988"/>
                  </a:lnTo>
                  <a:cubicBezTo>
                    <a:pt x="370423" y="174193"/>
                    <a:pt x="391574" y="171188"/>
                    <a:pt x="410112" y="178603"/>
                  </a:cubicBezTo>
                  <a:cubicBezTo>
                    <a:pt x="416586" y="181193"/>
                    <a:pt x="416726" y="191475"/>
                    <a:pt x="416726" y="198447"/>
                  </a:cubicBezTo>
                  <a:cubicBezTo>
                    <a:pt x="416726" y="282265"/>
                    <a:pt x="421695" y="366800"/>
                    <a:pt x="410112" y="449814"/>
                  </a:cubicBezTo>
                  <a:cubicBezTo>
                    <a:pt x="407957" y="465256"/>
                    <a:pt x="388063" y="471863"/>
                    <a:pt x="377038" y="482888"/>
                  </a:cubicBezTo>
                  <a:cubicBezTo>
                    <a:pt x="370423" y="489503"/>
                    <a:pt x="364978" y="497544"/>
                    <a:pt x="357194" y="502733"/>
                  </a:cubicBezTo>
                  <a:cubicBezTo>
                    <a:pt x="343965" y="511553"/>
                    <a:pt x="328749" y="517949"/>
                    <a:pt x="317506" y="529192"/>
                  </a:cubicBezTo>
                  <a:cubicBezTo>
                    <a:pt x="270372" y="576328"/>
                    <a:pt x="323860" y="525432"/>
                    <a:pt x="277818" y="562267"/>
                  </a:cubicBezTo>
                  <a:cubicBezTo>
                    <a:pt x="230702" y="599961"/>
                    <a:pt x="305806" y="548019"/>
                    <a:pt x="244744" y="588726"/>
                  </a:cubicBezTo>
                  <a:cubicBezTo>
                    <a:pt x="240334" y="595341"/>
                    <a:pt x="236481" y="602363"/>
                    <a:pt x="231515" y="608571"/>
                  </a:cubicBezTo>
                  <a:cubicBezTo>
                    <a:pt x="227619" y="613441"/>
                    <a:pt x="221494" y="616453"/>
                    <a:pt x="218285" y="621801"/>
                  </a:cubicBezTo>
                  <a:cubicBezTo>
                    <a:pt x="192525" y="664737"/>
                    <a:pt x="231963" y="621354"/>
                    <a:pt x="198441" y="654876"/>
                  </a:cubicBezTo>
                  <a:lnTo>
                    <a:pt x="178597" y="714410"/>
                  </a:lnTo>
                  <a:cubicBezTo>
                    <a:pt x="176392" y="721025"/>
                    <a:pt x="173349" y="727417"/>
                    <a:pt x="171982" y="734254"/>
                  </a:cubicBezTo>
                  <a:lnTo>
                    <a:pt x="158753" y="800403"/>
                  </a:lnTo>
                  <a:cubicBezTo>
                    <a:pt x="156899" y="830068"/>
                    <a:pt x="149518" y="956287"/>
                    <a:pt x="145524" y="992236"/>
                  </a:cubicBezTo>
                  <a:cubicBezTo>
                    <a:pt x="144282" y="1003410"/>
                    <a:pt x="141114" y="1014285"/>
                    <a:pt x="138909" y="1025310"/>
                  </a:cubicBezTo>
                  <a:cubicBezTo>
                    <a:pt x="141114" y="1109099"/>
                    <a:pt x="141718" y="1192945"/>
                    <a:pt x="145524" y="1276676"/>
                  </a:cubicBezTo>
                  <a:cubicBezTo>
                    <a:pt x="146591" y="1300162"/>
                    <a:pt x="160456" y="1349636"/>
                    <a:pt x="165368" y="1369285"/>
                  </a:cubicBezTo>
                  <a:cubicBezTo>
                    <a:pt x="175369" y="1409289"/>
                    <a:pt x="169100" y="1387098"/>
                    <a:pt x="185212" y="1435434"/>
                  </a:cubicBezTo>
                  <a:lnTo>
                    <a:pt x="198441" y="1475123"/>
                  </a:lnTo>
                  <a:cubicBezTo>
                    <a:pt x="200646" y="1481738"/>
                    <a:pt x="201188" y="1489166"/>
                    <a:pt x="205056" y="1494968"/>
                  </a:cubicBezTo>
                  <a:cubicBezTo>
                    <a:pt x="213736" y="1507988"/>
                    <a:pt x="218946" y="1518616"/>
                    <a:pt x="231515" y="1528043"/>
                  </a:cubicBezTo>
                  <a:cubicBezTo>
                    <a:pt x="244235" y="1537583"/>
                    <a:pt x="255778" y="1550646"/>
                    <a:pt x="271203" y="1554502"/>
                  </a:cubicBezTo>
                  <a:lnTo>
                    <a:pt x="297662" y="1561117"/>
                  </a:lnTo>
                  <a:cubicBezTo>
                    <a:pt x="343965" y="1558912"/>
                    <a:pt x="390499" y="1559621"/>
                    <a:pt x="436571" y="1554502"/>
                  </a:cubicBezTo>
                  <a:cubicBezTo>
                    <a:pt x="450431" y="1552962"/>
                    <a:pt x="476259" y="1541272"/>
                    <a:pt x="476259" y="1541272"/>
                  </a:cubicBezTo>
                  <a:cubicBezTo>
                    <a:pt x="482874" y="1534657"/>
                    <a:pt x="488320" y="1526617"/>
                    <a:pt x="496103" y="1521428"/>
                  </a:cubicBezTo>
                  <a:cubicBezTo>
                    <a:pt x="501904" y="1517560"/>
                    <a:pt x="511017" y="1519743"/>
                    <a:pt x="515947" y="1514813"/>
                  </a:cubicBezTo>
                  <a:cubicBezTo>
                    <a:pt x="548172" y="1482586"/>
                    <a:pt x="536545" y="1484390"/>
                    <a:pt x="549021" y="1455279"/>
                  </a:cubicBezTo>
                  <a:cubicBezTo>
                    <a:pt x="552905" y="1446215"/>
                    <a:pt x="557358" y="1437381"/>
                    <a:pt x="562250" y="1428819"/>
                  </a:cubicBezTo>
                  <a:cubicBezTo>
                    <a:pt x="566194" y="1421916"/>
                    <a:pt x="572250" y="1416239"/>
                    <a:pt x="575479" y="1408974"/>
                  </a:cubicBezTo>
                  <a:cubicBezTo>
                    <a:pt x="581143" y="1396231"/>
                    <a:pt x="584299" y="1382515"/>
                    <a:pt x="588709" y="1369285"/>
                  </a:cubicBezTo>
                  <a:lnTo>
                    <a:pt x="595323" y="1349440"/>
                  </a:lnTo>
                  <a:cubicBezTo>
                    <a:pt x="600992" y="1332432"/>
                    <a:pt x="605229" y="1321416"/>
                    <a:pt x="608553" y="1303136"/>
                  </a:cubicBezTo>
                  <a:cubicBezTo>
                    <a:pt x="611342" y="1287796"/>
                    <a:pt x="612963" y="1272267"/>
                    <a:pt x="615168" y="1256832"/>
                  </a:cubicBezTo>
                  <a:cubicBezTo>
                    <a:pt x="617373" y="1186273"/>
                    <a:pt x="613691" y="1115283"/>
                    <a:pt x="621782" y="1045155"/>
                  </a:cubicBezTo>
                  <a:cubicBezTo>
                    <a:pt x="623380" y="1031302"/>
                    <a:pt x="627277" y="1073241"/>
                    <a:pt x="635012" y="1084844"/>
                  </a:cubicBezTo>
                  <a:cubicBezTo>
                    <a:pt x="643831" y="1098074"/>
                    <a:pt x="650227" y="1113291"/>
                    <a:pt x="661470" y="1124534"/>
                  </a:cubicBezTo>
                  <a:cubicBezTo>
                    <a:pt x="674700" y="1137764"/>
                    <a:pt x="683410" y="1158306"/>
                    <a:pt x="701159" y="1164223"/>
                  </a:cubicBezTo>
                  <a:cubicBezTo>
                    <a:pt x="749472" y="1180328"/>
                    <a:pt x="727318" y="1174071"/>
                    <a:pt x="767306" y="1184068"/>
                  </a:cubicBezTo>
                  <a:cubicBezTo>
                    <a:pt x="795970" y="1181863"/>
                    <a:pt x="825041" y="1182751"/>
                    <a:pt x="853297" y="1177453"/>
                  </a:cubicBezTo>
                  <a:cubicBezTo>
                    <a:pt x="861111" y="1175988"/>
                    <a:pt x="866030" y="1167778"/>
                    <a:pt x="873141" y="1164223"/>
                  </a:cubicBezTo>
                  <a:cubicBezTo>
                    <a:pt x="879377" y="1161105"/>
                    <a:pt x="886370" y="1159813"/>
                    <a:pt x="892985" y="1157608"/>
                  </a:cubicBezTo>
                  <a:cubicBezTo>
                    <a:pt x="913949" y="1126160"/>
                    <a:pt x="903700" y="1145305"/>
                    <a:pt x="919444" y="1098074"/>
                  </a:cubicBezTo>
                  <a:cubicBezTo>
                    <a:pt x="921649" y="1091459"/>
                    <a:pt x="926059" y="1085202"/>
                    <a:pt x="926059" y="1078229"/>
                  </a:cubicBezTo>
                  <a:lnTo>
                    <a:pt x="926059" y="1045155"/>
                  </a:lnTo>
                </a:path>
              </a:pathLst>
            </a:cu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7236167" y="3267762"/>
              <a:ext cx="999218" cy="2077079"/>
            </a:xfrm>
            <a:custGeom>
              <a:avLst/>
              <a:gdLst>
                <a:gd name="connsiteX0" fmla="*/ 278136 w 999218"/>
                <a:gd name="connsiteY0" fmla="*/ 681335 h 2077079"/>
                <a:gd name="connsiteX1" fmla="*/ 264906 w 999218"/>
                <a:gd name="connsiteY1" fmla="*/ 628415 h 2077079"/>
                <a:gd name="connsiteX2" fmla="*/ 251677 w 999218"/>
                <a:gd name="connsiteY2" fmla="*/ 608571 h 2077079"/>
                <a:gd name="connsiteX3" fmla="*/ 218603 w 999218"/>
                <a:gd name="connsiteY3" fmla="*/ 575496 h 2077079"/>
                <a:gd name="connsiteX4" fmla="*/ 192144 w 999218"/>
                <a:gd name="connsiteY4" fmla="*/ 535807 h 2077079"/>
                <a:gd name="connsiteX5" fmla="*/ 198759 w 999218"/>
                <a:gd name="connsiteY5" fmla="*/ 476273 h 2077079"/>
                <a:gd name="connsiteX6" fmla="*/ 205374 w 999218"/>
                <a:gd name="connsiteY6" fmla="*/ 456428 h 2077079"/>
                <a:gd name="connsiteX7" fmla="*/ 225218 w 999218"/>
                <a:gd name="connsiteY7" fmla="*/ 443198 h 2077079"/>
                <a:gd name="connsiteX8" fmla="*/ 258291 w 999218"/>
                <a:gd name="connsiteY8" fmla="*/ 383664 h 2077079"/>
                <a:gd name="connsiteX9" fmla="*/ 278136 w 999218"/>
                <a:gd name="connsiteY9" fmla="*/ 370434 h 2077079"/>
                <a:gd name="connsiteX10" fmla="*/ 284750 w 999218"/>
                <a:gd name="connsiteY10" fmla="*/ 350590 h 2077079"/>
                <a:gd name="connsiteX11" fmla="*/ 297980 w 999218"/>
                <a:gd name="connsiteY11" fmla="*/ 337360 h 2077079"/>
                <a:gd name="connsiteX12" fmla="*/ 311209 w 999218"/>
                <a:gd name="connsiteY12" fmla="*/ 297670 h 2077079"/>
                <a:gd name="connsiteX13" fmla="*/ 324438 w 999218"/>
                <a:gd name="connsiteY13" fmla="*/ 251366 h 2077079"/>
                <a:gd name="connsiteX14" fmla="*/ 331053 w 999218"/>
                <a:gd name="connsiteY14" fmla="*/ 138913 h 2077079"/>
                <a:gd name="connsiteX15" fmla="*/ 344283 w 999218"/>
                <a:gd name="connsiteY15" fmla="*/ 92608 h 2077079"/>
                <a:gd name="connsiteX16" fmla="*/ 370741 w 999218"/>
                <a:gd name="connsiteY16" fmla="*/ 52919 h 2077079"/>
                <a:gd name="connsiteX17" fmla="*/ 410430 w 999218"/>
                <a:gd name="connsiteY17" fmla="*/ 26459 h 2077079"/>
                <a:gd name="connsiteX18" fmla="*/ 536109 w 999218"/>
                <a:gd name="connsiteY18" fmla="*/ 0 h 2077079"/>
                <a:gd name="connsiteX19" fmla="*/ 668403 w 999218"/>
                <a:gd name="connsiteY19" fmla="*/ 6615 h 2077079"/>
                <a:gd name="connsiteX20" fmla="*/ 708091 w 999218"/>
                <a:gd name="connsiteY20" fmla="*/ 26459 h 2077079"/>
                <a:gd name="connsiteX21" fmla="*/ 727935 w 999218"/>
                <a:gd name="connsiteY21" fmla="*/ 33074 h 2077079"/>
                <a:gd name="connsiteX22" fmla="*/ 761009 w 999218"/>
                <a:gd name="connsiteY22" fmla="*/ 66149 h 2077079"/>
                <a:gd name="connsiteX23" fmla="*/ 787468 w 999218"/>
                <a:gd name="connsiteY23" fmla="*/ 99223 h 2077079"/>
                <a:gd name="connsiteX24" fmla="*/ 813926 w 999218"/>
                <a:gd name="connsiteY24" fmla="*/ 178602 h 2077079"/>
                <a:gd name="connsiteX25" fmla="*/ 820541 w 999218"/>
                <a:gd name="connsiteY25" fmla="*/ 198447 h 2077079"/>
                <a:gd name="connsiteX26" fmla="*/ 827156 w 999218"/>
                <a:gd name="connsiteY26" fmla="*/ 218292 h 2077079"/>
                <a:gd name="connsiteX27" fmla="*/ 833771 w 999218"/>
                <a:gd name="connsiteY27" fmla="*/ 357204 h 2077079"/>
                <a:gd name="connsiteX28" fmla="*/ 847000 w 999218"/>
                <a:gd name="connsiteY28" fmla="*/ 396894 h 2077079"/>
                <a:gd name="connsiteX29" fmla="*/ 873459 w 999218"/>
                <a:gd name="connsiteY29" fmla="*/ 436583 h 2077079"/>
                <a:gd name="connsiteX30" fmla="*/ 880074 w 999218"/>
                <a:gd name="connsiteY30" fmla="*/ 456428 h 2077079"/>
                <a:gd name="connsiteX31" fmla="*/ 893303 w 999218"/>
                <a:gd name="connsiteY31" fmla="*/ 476273 h 2077079"/>
                <a:gd name="connsiteX32" fmla="*/ 906532 w 999218"/>
                <a:gd name="connsiteY32" fmla="*/ 515962 h 2077079"/>
                <a:gd name="connsiteX33" fmla="*/ 913147 w 999218"/>
                <a:gd name="connsiteY33" fmla="*/ 535807 h 2077079"/>
                <a:gd name="connsiteX34" fmla="*/ 886688 w 999218"/>
                <a:gd name="connsiteY34" fmla="*/ 608571 h 2077079"/>
                <a:gd name="connsiteX35" fmla="*/ 866844 w 999218"/>
                <a:gd name="connsiteY35" fmla="*/ 615186 h 2077079"/>
                <a:gd name="connsiteX36" fmla="*/ 847000 w 999218"/>
                <a:gd name="connsiteY36" fmla="*/ 654875 h 2077079"/>
                <a:gd name="connsiteX37" fmla="*/ 873459 w 999218"/>
                <a:gd name="connsiteY37" fmla="*/ 714409 h 2077079"/>
                <a:gd name="connsiteX38" fmla="*/ 893303 w 999218"/>
                <a:gd name="connsiteY38" fmla="*/ 721024 h 2077079"/>
                <a:gd name="connsiteX39" fmla="*/ 906532 w 999218"/>
                <a:gd name="connsiteY39" fmla="*/ 740869 h 2077079"/>
                <a:gd name="connsiteX40" fmla="*/ 939606 w 999218"/>
                <a:gd name="connsiteY40" fmla="*/ 767328 h 2077079"/>
                <a:gd name="connsiteX41" fmla="*/ 966065 w 999218"/>
                <a:gd name="connsiteY41" fmla="*/ 807018 h 2077079"/>
                <a:gd name="connsiteX42" fmla="*/ 985909 w 999218"/>
                <a:gd name="connsiteY42" fmla="*/ 846707 h 2077079"/>
                <a:gd name="connsiteX43" fmla="*/ 999138 w 999218"/>
                <a:gd name="connsiteY43" fmla="*/ 886397 h 2077079"/>
                <a:gd name="connsiteX44" fmla="*/ 992523 w 999218"/>
                <a:gd name="connsiteY44" fmla="*/ 972390 h 2077079"/>
                <a:gd name="connsiteX45" fmla="*/ 959450 w 999218"/>
                <a:gd name="connsiteY45" fmla="*/ 1005465 h 2077079"/>
                <a:gd name="connsiteX46" fmla="*/ 939606 w 999218"/>
                <a:gd name="connsiteY46" fmla="*/ 1012080 h 2077079"/>
                <a:gd name="connsiteX47" fmla="*/ 919762 w 999218"/>
                <a:gd name="connsiteY47" fmla="*/ 1025310 h 2077079"/>
                <a:gd name="connsiteX48" fmla="*/ 899918 w 999218"/>
                <a:gd name="connsiteY48" fmla="*/ 1031925 h 2077079"/>
                <a:gd name="connsiteX49" fmla="*/ 880074 w 999218"/>
                <a:gd name="connsiteY49" fmla="*/ 1045154 h 2077079"/>
                <a:gd name="connsiteX50" fmla="*/ 853615 w 999218"/>
                <a:gd name="connsiteY50" fmla="*/ 1051769 h 2077079"/>
                <a:gd name="connsiteX51" fmla="*/ 813926 w 999218"/>
                <a:gd name="connsiteY51" fmla="*/ 1064999 h 2077079"/>
                <a:gd name="connsiteX52" fmla="*/ 767624 w 999218"/>
                <a:gd name="connsiteY52" fmla="*/ 1078229 h 2077079"/>
                <a:gd name="connsiteX53" fmla="*/ 787468 w 999218"/>
                <a:gd name="connsiteY53" fmla="*/ 1137763 h 2077079"/>
                <a:gd name="connsiteX54" fmla="*/ 794082 w 999218"/>
                <a:gd name="connsiteY54" fmla="*/ 1157608 h 2077079"/>
                <a:gd name="connsiteX55" fmla="*/ 800697 w 999218"/>
                <a:gd name="connsiteY55" fmla="*/ 1177452 h 2077079"/>
                <a:gd name="connsiteX56" fmla="*/ 807312 w 999218"/>
                <a:gd name="connsiteY56" fmla="*/ 1210527 h 2077079"/>
                <a:gd name="connsiteX57" fmla="*/ 813926 w 999218"/>
                <a:gd name="connsiteY57" fmla="*/ 1263446 h 2077079"/>
                <a:gd name="connsiteX58" fmla="*/ 820541 w 999218"/>
                <a:gd name="connsiteY58" fmla="*/ 1303136 h 2077079"/>
                <a:gd name="connsiteX59" fmla="*/ 813926 w 999218"/>
                <a:gd name="connsiteY59" fmla="*/ 1395744 h 2077079"/>
                <a:gd name="connsiteX60" fmla="*/ 794082 w 999218"/>
                <a:gd name="connsiteY60" fmla="*/ 1461893 h 2077079"/>
                <a:gd name="connsiteX61" fmla="*/ 774238 w 999218"/>
                <a:gd name="connsiteY61" fmla="*/ 1521427 h 2077079"/>
                <a:gd name="connsiteX62" fmla="*/ 767624 w 999218"/>
                <a:gd name="connsiteY62" fmla="*/ 1541272 h 2077079"/>
                <a:gd name="connsiteX63" fmla="*/ 747779 w 999218"/>
                <a:gd name="connsiteY63" fmla="*/ 1838943 h 2077079"/>
                <a:gd name="connsiteX64" fmla="*/ 734550 w 999218"/>
                <a:gd name="connsiteY64" fmla="*/ 1977856 h 2077079"/>
                <a:gd name="connsiteX65" fmla="*/ 714706 w 999218"/>
                <a:gd name="connsiteY65" fmla="*/ 2017545 h 2077079"/>
                <a:gd name="connsiteX66" fmla="*/ 694862 w 999218"/>
                <a:gd name="connsiteY66" fmla="*/ 2024160 h 2077079"/>
                <a:gd name="connsiteX67" fmla="*/ 661788 w 999218"/>
                <a:gd name="connsiteY67" fmla="*/ 2044005 h 2077079"/>
                <a:gd name="connsiteX68" fmla="*/ 641944 w 999218"/>
                <a:gd name="connsiteY68" fmla="*/ 2057234 h 2077079"/>
                <a:gd name="connsiteX69" fmla="*/ 569182 w 999218"/>
                <a:gd name="connsiteY69" fmla="*/ 2077079 h 2077079"/>
                <a:gd name="connsiteX70" fmla="*/ 489806 w 999218"/>
                <a:gd name="connsiteY70" fmla="*/ 2070464 h 2077079"/>
                <a:gd name="connsiteX71" fmla="*/ 469962 w 999218"/>
                <a:gd name="connsiteY71" fmla="*/ 2057234 h 2077079"/>
                <a:gd name="connsiteX72" fmla="*/ 456733 w 999218"/>
                <a:gd name="connsiteY72" fmla="*/ 2017545 h 2077079"/>
                <a:gd name="connsiteX73" fmla="*/ 463347 w 999218"/>
                <a:gd name="connsiteY73" fmla="*/ 1905092 h 2077079"/>
                <a:gd name="connsiteX74" fmla="*/ 476577 w 999218"/>
                <a:gd name="connsiteY74" fmla="*/ 1865402 h 2077079"/>
                <a:gd name="connsiteX75" fmla="*/ 483191 w 999218"/>
                <a:gd name="connsiteY75" fmla="*/ 1845558 h 2077079"/>
                <a:gd name="connsiteX76" fmla="*/ 476577 w 999218"/>
                <a:gd name="connsiteY76" fmla="*/ 1812483 h 2077079"/>
                <a:gd name="connsiteX77" fmla="*/ 469962 w 999218"/>
                <a:gd name="connsiteY77" fmla="*/ 1792638 h 2077079"/>
                <a:gd name="connsiteX78" fmla="*/ 450118 w 999218"/>
                <a:gd name="connsiteY78" fmla="*/ 1786023 h 2077079"/>
                <a:gd name="connsiteX79" fmla="*/ 410430 w 999218"/>
                <a:gd name="connsiteY79" fmla="*/ 1766179 h 2077079"/>
                <a:gd name="connsiteX80" fmla="*/ 357512 w 999218"/>
                <a:gd name="connsiteY80" fmla="*/ 1726489 h 2077079"/>
                <a:gd name="connsiteX81" fmla="*/ 337668 w 999218"/>
                <a:gd name="connsiteY81" fmla="*/ 1713259 h 2077079"/>
                <a:gd name="connsiteX82" fmla="*/ 324438 w 999218"/>
                <a:gd name="connsiteY82" fmla="*/ 1693415 h 2077079"/>
                <a:gd name="connsiteX83" fmla="*/ 284750 w 999218"/>
                <a:gd name="connsiteY83" fmla="*/ 1673570 h 2077079"/>
                <a:gd name="connsiteX84" fmla="*/ 271521 w 999218"/>
                <a:gd name="connsiteY84" fmla="*/ 1653725 h 2077079"/>
                <a:gd name="connsiteX85" fmla="*/ 251677 w 999218"/>
                <a:gd name="connsiteY85" fmla="*/ 1640496 h 2077079"/>
                <a:gd name="connsiteX86" fmla="*/ 238447 w 999218"/>
                <a:gd name="connsiteY86" fmla="*/ 1627266 h 2077079"/>
                <a:gd name="connsiteX87" fmla="*/ 218603 w 999218"/>
                <a:gd name="connsiteY87" fmla="*/ 1594191 h 2077079"/>
                <a:gd name="connsiteX88" fmla="*/ 198759 w 999218"/>
                <a:gd name="connsiteY88" fmla="*/ 1561117 h 2077079"/>
                <a:gd name="connsiteX89" fmla="*/ 185530 w 999218"/>
                <a:gd name="connsiteY89" fmla="*/ 1521427 h 2077079"/>
                <a:gd name="connsiteX90" fmla="*/ 192144 w 999218"/>
                <a:gd name="connsiteY90" fmla="*/ 1428819 h 2077079"/>
                <a:gd name="connsiteX91" fmla="*/ 218603 w 999218"/>
                <a:gd name="connsiteY91" fmla="*/ 1369285 h 2077079"/>
                <a:gd name="connsiteX92" fmla="*/ 231833 w 999218"/>
                <a:gd name="connsiteY92" fmla="*/ 1356055 h 2077079"/>
                <a:gd name="connsiteX93" fmla="*/ 245062 w 999218"/>
                <a:gd name="connsiteY93" fmla="*/ 1316365 h 2077079"/>
                <a:gd name="connsiteX94" fmla="*/ 251677 w 999218"/>
                <a:gd name="connsiteY94" fmla="*/ 1296521 h 2077079"/>
                <a:gd name="connsiteX95" fmla="*/ 264906 w 999218"/>
                <a:gd name="connsiteY95" fmla="*/ 1276676 h 2077079"/>
                <a:gd name="connsiteX96" fmla="*/ 278136 w 999218"/>
                <a:gd name="connsiteY96" fmla="*/ 1230372 h 2077079"/>
                <a:gd name="connsiteX97" fmla="*/ 284750 w 999218"/>
                <a:gd name="connsiteY97" fmla="*/ 1210527 h 2077079"/>
                <a:gd name="connsiteX98" fmla="*/ 291365 w 999218"/>
                <a:gd name="connsiteY98" fmla="*/ 1131148 h 2077079"/>
                <a:gd name="connsiteX99" fmla="*/ 297980 w 999218"/>
                <a:gd name="connsiteY99" fmla="*/ 1091459 h 2077079"/>
                <a:gd name="connsiteX100" fmla="*/ 291365 w 999218"/>
                <a:gd name="connsiteY100" fmla="*/ 1038539 h 2077079"/>
                <a:gd name="connsiteX101" fmla="*/ 225218 w 999218"/>
                <a:gd name="connsiteY101" fmla="*/ 1025310 h 2077079"/>
                <a:gd name="connsiteX102" fmla="*/ 172300 w 999218"/>
                <a:gd name="connsiteY102" fmla="*/ 1018695 h 2077079"/>
                <a:gd name="connsiteX103" fmla="*/ 99539 w 999218"/>
                <a:gd name="connsiteY103" fmla="*/ 1005465 h 2077079"/>
                <a:gd name="connsiteX104" fmla="*/ 59850 w 999218"/>
                <a:gd name="connsiteY104" fmla="*/ 992235 h 2077079"/>
                <a:gd name="connsiteX105" fmla="*/ 40006 w 999218"/>
                <a:gd name="connsiteY105" fmla="*/ 985620 h 2077079"/>
                <a:gd name="connsiteX106" fmla="*/ 20162 w 999218"/>
                <a:gd name="connsiteY106" fmla="*/ 972390 h 2077079"/>
                <a:gd name="connsiteX107" fmla="*/ 318 w 999218"/>
                <a:gd name="connsiteY107" fmla="*/ 932701 h 2077079"/>
                <a:gd name="connsiteX108" fmla="*/ 40006 w 999218"/>
                <a:gd name="connsiteY108" fmla="*/ 906241 h 2077079"/>
                <a:gd name="connsiteX109" fmla="*/ 192144 w 999218"/>
                <a:gd name="connsiteY109" fmla="*/ 893012 h 2077079"/>
                <a:gd name="connsiteX110" fmla="*/ 231833 w 999218"/>
                <a:gd name="connsiteY110" fmla="*/ 886397 h 2077079"/>
                <a:gd name="connsiteX111" fmla="*/ 258291 w 999218"/>
                <a:gd name="connsiteY111" fmla="*/ 846707 h 2077079"/>
                <a:gd name="connsiteX112" fmla="*/ 271521 w 999218"/>
                <a:gd name="connsiteY112" fmla="*/ 833477 h 2077079"/>
                <a:gd name="connsiteX113" fmla="*/ 271521 w 999218"/>
                <a:gd name="connsiteY113" fmla="*/ 740869 h 207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999218" h="2077079">
                  <a:moveTo>
                    <a:pt x="278136" y="681335"/>
                  </a:moveTo>
                  <a:cubicBezTo>
                    <a:pt x="275620" y="668754"/>
                    <a:pt x="271686" y="641976"/>
                    <a:pt x="264906" y="628415"/>
                  </a:cubicBezTo>
                  <a:cubicBezTo>
                    <a:pt x="261351" y="621304"/>
                    <a:pt x="256912" y="614554"/>
                    <a:pt x="251677" y="608571"/>
                  </a:cubicBezTo>
                  <a:cubicBezTo>
                    <a:pt x="241410" y="596837"/>
                    <a:pt x="227252" y="588469"/>
                    <a:pt x="218603" y="575496"/>
                  </a:cubicBezTo>
                  <a:lnTo>
                    <a:pt x="192144" y="535807"/>
                  </a:lnTo>
                  <a:cubicBezTo>
                    <a:pt x="194349" y="515962"/>
                    <a:pt x="195476" y="495968"/>
                    <a:pt x="198759" y="476273"/>
                  </a:cubicBezTo>
                  <a:cubicBezTo>
                    <a:pt x="199905" y="469395"/>
                    <a:pt x="201018" y="461873"/>
                    <a:pt x="205374" y="456428"/>
                  </a:cubicBezTo>
                  <a:cubicBezTo>
                    <a:pt x="210340" y="450220"/>
                    <a:pt x="218603" y="447608"/>
                    <a:pt x="225218" y="443198"/>
                  </a:cubicBezTo>
                  <a:cubicBezTo>
                    <a:pt x="232111" y="422520"/>
                    <a:pt x="238798" y="396659"/>
                    <a:pt x="258291" y="383664"/>
                  </a:cubicBezTo>
                  <a:lnTo>
                    <a:pt x="278136" y="370434"/>
                  </a:lnTo>
                  <a:cubicBezTo>
                    <a:pt x="280341" y="363819"/>
                    <a:pt x="281163" y="356569"/>
                    <a:pt x="284750" y="350590"/>
                  </a:cubicBezTo>
                  <a:cubicBezTo>
                    <a:pt x="287959" y="345242"/>
                    <a:pt x="295191" y="342938"/>
                    <a:pt x="297980" y="337360"/>
                  </a:cubicBezTo>
                  <a:cubicBezTo>
                    <a:pt x="304216" y="324887"/>
                    <a:pt x="306799" y="310900"/>
                    <a:pt x="311209" y="297670"/>
                  </a:cubicBezTo>
                  <a:cubicBezTo>
                    <a:pt x="320701" y="269192"/>
                    <a:pt x="316130" y="284603"/>
                    <a:pt x="324438" y="251366"/>
                  </a:cubicBezTo>
                  <a:cubicBezTo>
                    <a:pt x="326643" y="213882"/>
                    <a:pt x="327493" y="176293"/>
                    <a:pt x="331053" y="138913"/>
                  </a:cubicBezTo>
                  <a:cubicBezTo>
                    <a:pt x="331447" y="134778"/>
                    <a:pt x="340862" y="98767"/>
                    <a:pt x="344283" y="92608"/>
                  </a:cubicBezTo>
                  <a:cubicBezTo>
                    <a:pt x="352004" y="78709"/>
                    <a:pt x="357512" y="61739"/>
                    <a:pt x="370741" y="52919"/>
                  </a:cubicBezTo>
                  <a:cubicBezTo>
                    <a:pt x="383971" y="44099"/>
                    <a:pt x="395346" y="31487"/>
                    <a:pt x="410430" y="26459"/>
                  </a:cubicBezTo>
                  <a:cubicBezTo>
                    <a:pt x="464325" y="8493"/>
                    <a:pt x="423421" y="21129"/>
                    <a:pt x="536109" y="0"/>
                  </a:cubicBezTo>
                  <a:cubicBezTo>
                    <a:pt x="580207" y="2205"/>
                    <a:pt x="624416" y="2790"/>
                    <a:pt x="668403" y="6615"/>
                  </a:cubicBezTo>
                  <a:cubicBezTo>
                    <a:pt x="688528" y="8365"/>
                    <a:pt x="690724" y="17776"/>
                    <a:pt x="708091" y="26459"/>
                  </a:cubicBezTo>
                  <a:cubicBezTo>
                    <a:pt x="714327" y="29577"/>
                    <a:pt x="721320" y="30869"/>
                    <a:pt x="727935" y="33074"/>
                  </a:cubicBezTo>
                  <a:cubicBezTo>
                    <a:pt x="738960" y="44099"/>
                    <a:pt x="752361" y="53176"/>
                    <a:pt x="761009" y="66149"/>
                  </a:cubicBezTo>
                  <a:cubicBezTo>
                    <a:pt x="777697" y="91182"/>
                    <a:pt x="768617" y="80372"/>
                    <a:pt x="787468" y="99223"/>
                  </a:cubicBezTo>
                  <a:lnTo>
                    <a:pt x="813926" y="178602"/>
                  </a:lnTo>
                  <a:lnTo>
                    <a:pt x="820541" y="198447"/>
                  </a:lnTo>
                  <a:lnTo>
                    <a:pt x="827156" y="218292"/>
                  </a:lnTo>
                  <a:cubicBezTo>
                    <a:pt x="829361" y="264596"/>
                    <a:pt x="828652" y="311131"/>
                    <a:pt x="833771" y="357204"/>
                  </a:cubicBezTo>
                  <a:cubicBezTo>
                    <a:pt x="835311" y="371064"/>
                    <a:pt x="839264" y="385291"/>
                    <a:pt x="847000" y="396894"/>
                  </a:cubicBezTo>
                  <a:lnTo>
                    <a:pt x="873459" y="436583"/>
                  </a:lnTo>
                  <a:cubicBezTo>
                    <a:pt x="875664" y="443198"/>
                    <a:pt x="876956" y="450191"/>
                    <a:pt x="880074" y="456428"/>
                  </a:cubicBezTo>
                  <a:cubicBezTo>
                    <a:pt x="883629" y="463539"/>
                    <a:pt x="890074" y="469008"/>
                    <a:pt x="893303" y="476273"/>
                  </a:cubicBezTo>
                  <a:cubicBezTo>
                    <a:pt x="898966" y="489016"/>
                    <a:pt x="902122" y="502732"/>
                    <a:pt x="906532" y="515962"/>
                  </a:cubicBezTo>
                  <a:lnTo>
                    <a:pt x="913147" y="535807"/>
                  </a:lnTo>
                  <a:cubicBezTo>
                    <a:pt x="907450" y="587083"/>
                    <a:pt x="922430" y="590699"/>
                    <a:pt x="886688" y="608571"/>
                  </a:cubicBezTo>
                  <a:cubicBezTo>
                    <a:pt x="880452" y="611689"/>
                    <a:pt x="873459" y="612981"/>
                    <a:pt x="866844" y="615186"/>
                  </a:cubicBezTo>
                  <a:cubicBezTo>
                    <a:pt x="861642" y="622989"/>
                    <a:pt x="845696" y="643138"/>
                    <a:pt x="847000" y="654875"/>
                  </a:cubicBezTo>
                  <a:cubicBezTo>
                    <a:pt x="848085" y="664639"/>
                    <a:pt x="860849" y="704321"/>
                    <a:pt x="873459" y="714409"/>
                  </a:cubicBezTo>
                  <a:cubicBezTo>
                    <a:pt x="878904" y="718765"/>
                    <a:pt x="886688" y="718819"/>
                    <a:pt x="893303" y="721024"/>
                  </a:cubicBezTo>
                  <a:cubicBezTo>
                    <a:pt x="897713" y="727639"/>
                    <a:pt x="901566" y="734661"/>
                    <a:pt x="906532" y="740869"/>
                  </a:cubicBezTo>
                  <a:cubicBezTo>
                    <a:pt x="917304" y="754334"/>
                    <a:pt x="924872" y="757505"/>
                    <a:pt x="939606" y="767328"/>
                  </a:cubicBezTo>
                  <a:cubicBezTo>
                    <a:pt x="948426" y="780558"/>
                    <a:pt x="961038" y="791933"/>
                    <a:pt x="966065" y="807018"/>
                  </a:cubicBezTo>
                  <a:cubicBezTo>
                    <a:pt x="975193" y="834405"/>
                    <a:pt x="968811" y="821061"/>
                    <a:pt x="985909" y="846707"/>
                  </a:cubicBezTo>
                  <a:cubicBezTo>
                    <a:pt x="990319" y="859937"/>
                    <a:pt x="1000208" y="872493"/>
                    <a:pt x="999138" y="886397"/>
                  </a:cubicBezTo>
                  <a:cubicBezTo>
                    <a:pt x="996933" y="915061"/>
                    <a:pt x="997821" y="944133"/>
                    <a:pt x="992523" y="972390"/>
                  </a:cubicBezTo>
                  <a:cubicBezTo>
                    <a:pt x="989786" y="986989"/>
                    <a:pt x="971007" y="999686"/>
                    <a:pt x="959450" y="1005465"/>
                  </a:cubicBezTo>
                  <a:cubicBezTo>
                    <a:pt x="953214" y="1008583"/>
                    <a:pt x="945842" y="1008962"/>
                    <a:pt x="939606" y="1012080"/>
                  </a:cubicBezTo>
                  <a:cubicBezTo>
                    <a:pt x="932495" y="1015635"/>
                    <a:pt x="926873" y="1021755"/>
                    <a:pt x="919762" y="1025310"/>
                  </a:cubicBezTo>
                  <a:cubicBezTo>
                    <a:pt x="913526" y="1028428"/>
                    <a:pt x="906154" y="1028807"/>
                    <a:pt x="899918" y="1031925"/>
                  </a:cubicBezTo>
                  <a:cubicBezTo>
                    <a:pt x="892808" y="1035480"/>
                    <a:pt x="887381" y="1042022"/>
                    <a:pt x="880074" y="1045154"/>
                  </a:cubicBezTo>
                  <a:cubicBezTo>
                    <a:pt x="871718" y="1048735"/>
                    <a:pt x="862323" y="1049157"/>
                    <a:pt x="853615" y="1051769"/>
                  </a:cubicBezTo>
                  <a:cubicBezTo>
                    <a:pt x="840258" y="1055776"/>
                    <a:pt x="827455" y="1061617"/>
                    <a:pt x="813926" y="1064999"/>
                  </a:cubicBezTo>
                  <a:cubicBezTo>
                    <a:pt x="780704" y="1073305"/>
                    <a:pt x="796092" y="1068739"/>
                    <a:pt x="767624" y="1078229"/>
                  </a:cubicBezTo>
                  <a:lnTo>
                    <a:pt x="787468" y="1137763"/>
                  </a:lnTo>
                  <a:lnTo>
                    <a:pt x="794082" y="1157608"/>
                  </a:lnTo>
                  <a:cubicBezTo>
                    <a:pt x="796287" y="1164223"/>
                    <a:pt x="799330" y="1170615"/>
                    <a:pt x="800697" y="1177452"/>
                  </a:cubicBezTo>
                  <a:cubicBezTo>
                    <a:pt x="802902" y="1188477"/>
                    <a:pt x="805602" y="1199414"/>
                    <a:pt x="807312" y="1210527"/>
                  </a:cubicBezTo>
                  <a:cubicBezTo>
                    <a:pt x="810015" y="1228097"/>
                    <a:pt x="811412" y="1245848"/>
                    <a:pt x="813926" y="1263446"/>
                  </a:cubicBezTo>
                  <a:cubicBezTo>
                    <a:pt x="815823" y="1276724"/>
                    <a:pt x="818336" y="1289906"/>
                    <a:pt x="820541" y="1303136"/>
                  </a:cubicBezTo>
                  <a:cubicBezTo>
                    <a:pt x="818336" y="1334005"/>
                    <a:pt x="817343" y="1364985"/>
                    <a:pt x="813926" y="1395744"/>
                  </a:cubicBezTo>
                  <a:cubicBezTo>
                    <a:pt x="812259" y="1410748"/>
                    <a:pt x="797411" y="1451904"/>
                    <a:pt x="794082" y="1461893"/>
                  </a:cubicBezTo>
                  <a:lnTo>
                    <a:pt x="774238" y="1521427"/>
                  </a:lnTo>
                  <a:lnTo>
                    <a:pt x="767624" y="1541272"/>
                  </a:lnTo>
                  <a:cubicBezTo>
                    <a:pt x="753434" y="1803774"/>
                    <a:pt x="764528" y="1704951"/>
                    <a:pt x="747779" y="1838943"/>
                  </a:cubicBezTo>
                  <a:cubicBezTo>
                    <a:pt x="744013" y="1899212"/>
                    <a:pt x="746969" y="1928183"/>
                    <a:pt x="734550" y="1977856"/>
                  </a:cubicBezTo>
                  <a:cubicBezTo>
                    <a:pt x="731554" y="1989838"/>
                    <a:pt x="724809" y="2009462"/>
                    <a:pt x="714706" y="2017545"/>
                  </a:cubicBezTo>
                  <a:cubicBezTo>
                    <a:pt x="709262" y="2021901"/>
                    <a:pt x="701477" y="2021955"/>
                    <a:pt x="694862" y="2024160"/>
                  </a:cubicBezTo>
                  <a:cubicBezTo>
                    <a:pt x="669022" y="2050000"/>
                    <a:pt x="696135" y="2026832"/>
                    <a:pt x="661788" y="2044005"/>
                  </a:cubicBezTo>
                  <a:cubicBezTo>
                    <a:pt x="654678" y="2047560"/>
                    <a:pt x="649209" y="2054005"/>
                    <a:pt x="641944" y="2057234"/>
                  </a:cubicBezTo>
                  <a:cubicBezTo>
                    <a:pt x="614476" y="2069442"/>
                    <a:pt x="597479" y="2071419"/>
                    <a:pt x="569182" y="2077079"/>
                  </a:cubicBezTo>
                  <a:cubicBezTo>
                    <a:pt x="542723" y="2074874"/>
                    <a:pt x="515841" y="2075671"/>
                    <a:pt x="489806" y="2070464"/>
                  </a:cubicBezTo>
                  <a:cubicBezTo>
                    <a:pt x="482010" y="2068905"/>
                    <a:pt x="474175" y="2063976"/>
                    <a:pt x="469962" y="2057234"/>
                  </a:cubicBezTo>
                  <a:cubicBezTo>
                    <a:pt x="462571" y="2045408"/>
                    <a:pt x="456733" y="2017545"/>
                    <a:pt x="456733" y="2017545"/>
                  </a:cubicBezTo>
                  <a:cubicBezTo>
                    <a:pt x="458938" y="1980061"/>
                    <a:pt x="458491" y="1942326"/>
                    <a:pt x="463347" y="1905092"/>
                  </a:cubicBezTo>
                  <a:cubicBezTo>
                    <a:pt x="465151" y="1891263"/>
                    <a:pt x="472167" y="1878632"/>
                    <a:pt x="476577" y="1865402"/>
                  </a:cubicBezTo>
                  <a:lnTo>
                    <a:pt x="483191" y="1845558"/>
                  </a:lnTo>
                  <a:cubicBezTo>
                    <a:pt x="480986" y="1834533"/>
                    <a:pt x="479304" y="1823391"/>
                    <a:pt x="476577" y="1812483"/>
                  </a:cubicBezTo>
                  <a:cubicBezTo>
                    <a:pt x="474886" y="1805718"/>
                    <a:pt x="474892" y="1797569"/>
                    <a:pt x="469962" y="1792638"/>
                  </a:cubicBezTo>
                  <a:cubicBezTo>
                    <a:pt x="465032" y="1787708"/>
                    <a:pt x="456354" y="1789141"/>
                    <a:pt x="450118" y="1786023"/>
                  </a:cubicBezTo>
                  <a:cubicBezTo>
                    <a:pt x="398827" y="1760377"/>
                    <a:pt x="460309" y="1782806"/>
                    <a:pt x="410430" y="1766179"/>
                  </a:cubicBezTo>
                  <a:cubicBezTo>
                    <a:pt x="385957" y="1741706"/>
                    <a:pt x="402389" y="1756409"/>
                    <a:pt x="357512" y="1726489"/>
                  </a:cubicBezTo>
                  <a:lnTo>
                    <a:pt x="337668" y="1713259"/>
                  </a:lnTo>
                  <a:cubicBezTo>
                    <a:pt x="333258" y="1706644"/>
                    <a:pt x="330059" y="1699036"/>
                    <a:pt x="324438" y="1693415"/>
                  </a:cubicBezTo>
                  <a:cubicBezTo>
                    <a:pt x="311614" y="1680591"/>
                    <a:pt x="300891" y="1678950"/>
                    <a:pt x="284750" y="1673570"/>
                  </a:cubicBezTo>
                  <a:cubicBezTo>
                    <a:pt x="280340" y="1666955"/>
                    <a:pt x="277142" y="1659347"/>
                    <a:pt x="271521" y="1653725"/>
                  </a:cubicBezTo>
                  <a:cubicBezTo>
                    <a:pt x="265900" y="1648104"/>
                    <a:pt x="257885" y="1645462"/>
                    <a:pt x="251677" y="1640496"/>
                  </a:cubicBezTo>
                  <a:cubicBezTo>
                    <a:pt x="246807" y="1636600"/>
                    <a:pt x="242857" y="1631676"/>
                    <a:pt x="238447" y="1627266"/>
                  </a:cubicBezTo>
                  <a:cubicBezTo>
                    <a:pt x="219712" y="1571052"/>
                    <a:pt x="245841" y="1639589"/>
                    <a:pt x="218603" y="1594191"/>
                  </a:cubicBezTo>
                  <a:cubicBezTo>
                    <a:pt x="192842" y="1551256"/>
                    <a:pt x="232282" y="1594640"/>
                    <a:pt x="198759" y="1561117"/>
                  </a:cubicBezTo>
                  <a:cubicBezTo>
                    <a:pt x="194349" y="1547887"/>
                    <a:pt x="184537" y="1535337"/>
                    <a:pt x="185530" y="1521427"/>
                  </a:cubicBezTo>
                  <a:cubicBezTo>
                    <a:pt x="187735" y="1490558"/>
                    <a:pt x="187553" y="1459425"/>
                    <a:pt x="192144" y="1428819"/>
                  </a:cubicBezTo>
                  <a:cubicBezTo>
                    <a:pt x="195533" y="1406226"/>
                    <a:pt x="204682" y="1386687"/>
                    <a:pt x="218603" y="1369285"/>
                  </a:cubicBezTo>
                  <a:cubicBezTo>
                    <a:pt x="222499" y="1364415"/>
                    <a:pt x="227423" y="1360465"/>
                    <a:pt x="231833" y="1356055"/>
                  </a:cubicBezTo>
                  <a:lnTo>
                    <a:pt x="245062" y="1316365"/>
                  </a:lnTo>
                  <a:cubicBezTo>
                    <a:pt x="247267" y="1309750"/>
                    <a:pt x="247810" y="1302323"/>
                    <a:pt x="251677" y="1296521"/>
                  </a:cubicBezTo>
                  <a:cubicBezTo>
                    <a:pt x="256087" y="1289906"/>
                    <a:pt x="261351" y="1283787"/>
                    <a:pt x="264906" y="1276676"/>
                  </a:cubicBezTo>
                  <a:cubicBezTo>
                    <a:pt x="270192" y="1266103"/>
                    <a:pt x="275310" y="1240262"/>
                    <a:pt x="278136" y="1230372"/>
                  </a:cubicBezTo>
                  <a:cubicBezTo>
                    <a:pt x="280051" y="1223668"/>
                    <a:pt x="282545" y="1217142"/>
                    <a:pt x="284750" y="1210527"/>
                  </a:cubicBezTo>
                  <a:cubicBezTo>
                    <a:pt x="286955" y="1184067"/>
                    <a:pt x="288433" y="1157537"/>
                    <a:pt x="291365" y="1131148"/>
                  </a:cubicBezTo>
                  <a:cubicBezTo>
                    <a:pt x="292846" y="1117818"/>
                    <a:pt x="297980" y="1104871"/>
                    <a:pt x="297980" y="1091459"/>
                  </a:cubicBezTo>
                  <a:cubicBezTo>
                    <a:pt x="297980" y="1073682"/>
                    <a:pt x="304519" y="1050497"/>
                    <a:pt x="291365" y="1038539"/>
                  </a:cubicBezTo>
                  <a:cubicBezTo>
                    <a:pt x="274727" y="1023413"/>
                    <a:pt x="247530" y="1028099"/>
                    <a:pt x="225218" y="1025310"/>
                  </a:cubicBezTo>
                  <a:lnTo>
                    <a:pt x="172300" y="1018695"/>
                  </a:lnTo>
                  <a:cubicBezTo>
                    <a:pt x="141550" y="1014595"/>
                    <a:pt x="126807" y="1013646"/>
                    <a:pt x="99539" y="1005465"/>
                  </a:cubicBezTo>
                  <a:cubicBezTo>
                    <a:pt x="86182" y="1001458"/>
                    <a:pt x="73080" y="996645"/>
                    <a:pt x="59850" y="992235"/>
                  </a:cubicBezTo>
                  <a:cubicBezTo>
                    <a:pt x="53235" y="990030"/>
                    <a:pt x="45807" y="989488"/>
                    <a:pt x="40006" y="985620"/>
                  </a:cubicBezTo>
                  <a:lnTo>
                    <a:pt x="20162" y="972390"/>
                  </a:lnTo>
                  <a:cubicBezTo>
                    <a:pt x="16942" y="967560"/>
                    <a:pt x="-2725" y="941830"/>
                    <a:pt x="318" y="932701"/>
                  </a:cubicBezTo>
                  <a:cubicBezTo>
                    <a:pt x="5439" y="917337"/>
                    <a:pt x="25936" y="908799"/>
                    <a:pt x="40006" y="906241"/>
                  </a:cubicBezTo>
                  <a:cubicBezTo>
                    <a:pt x="83478" y="898337"/>
                    <a:pt x="154129" y="895546"/>
                    <a:pt x="192144" y="893012"/>
                  </a:cubicBezTo>
                  <a:cubicBezTo>
                    <a:pt x="205374" y="890807"/>
                    <a:pt x="219577" y="891844"/>
                    <a:pt x="231833" y="886397"/>
                  </a:cubicBezTo>
                  <a:cubicBezTo>
                    <a:pt x="259359" y="874163"/>
                    <a:pt x="246668" y="866079"/>
                    <a:pt x="258291" y="846707"/>
                  </a:cubicBezTo>
                  <a:cubicBezTo>
                    <a:pt x="261500" y="841359"/>
                    <a:pt x="270747" y="839666"/>
                    <a:pt x="271521" y="833477"/>
                  </a:cubicBezTo>
                  <a:cubicBezTo>
                    <a:pt x="275350" y="802846"/>
                    <a:pt x="271521" y="771738"/>
                    <a:pt x="271521" y="740869"/>
                  </a:cubicBezTo>
                </a:path>
              </a:pathLst>
            </a:cu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16221" y="2239629"/>
            <a:ext cx="3113612" cy="1967449"/>
            <a:chOff x="127000" y="889000"/>
            <a:chExt cx="8890000" cy="5080000"/>
          </a:xfrm>
        </p:grpSpPr>
        <p:pic>
          <p:nvPicPr>
            <p:cNvPr id="19" name="Picture 18" descr="new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889000"/>
              <a:ext cx="8890000" cy="5080000"/>
            </a:xfrm>
            <a:prstGeom prst="rect">
              <a:avLst/>
            </a:prstGeom>
          </p:spPr>
        </p:pic>
        <p:sp>
          <p:nvSpPr>
            <p:cNvPr id="20" name="Freeform 19"/>
            <p:cNvSpPr/>
            <p:nvPr/>
          </p:nvSpPr>
          <p:spPr>
            <a:xfrm>
              <a:off x="6085527" y="3128849"/>
              <a:ext cx="906214" cy="1528042"/>
            </a:xfrm>
            <a:custGeom>
              <a:avLst/>
              <a:gdLst>
                <a:gd name="connsiteX0" fmla="*/ 780535 w 906214"/>
                <a:gd name="connsiteY0" fmla="*/ 13230 h 1528042"/>
                <a:gd name="connsiteX1" fmla="*/ 509332 w 906214"/>
                <a:gd name="connsiteY1" fmla="*/ 6615 h 1528042"/>
                <a:gd name="connsiteX2" fmla="*/ 244744 w 906214"/>
                <a:gd name="connsiteY2" fmla="*/ 0 h 1528042"/>
                <a:gd name="connsiteX3" fmla="*/ 79376 w 906214"/>
                <a:gd name="connsiteY3" fmla="*/ 6615 h 1528042"/>
                <a:gd name="connsiteX4" fmla="*/ 46303 w 906214"/>
                <a:gd name="connsiteY4" fmla="*/ 13230 h 1528042"/>
                <a:gd name="connsiteX5" fmla="*/ 26459 w 906214"/>
                <a:gd name="connsiteY5" fmla="*/ 26459 h 1528042"/>
                <a:gd name="connsiteX6" fmla="*/ 0 w 906214"/>
                <a:gd name="connsiteY6" fmla="*/ 59534 h 1528042"/>
                <a:gd name="connsiteX7" fmla="*/ 6614 w 906214"/>
                <a:gd name="connsiteY7" fmla="*/ 119068 h 1528042"/>
                <a:gd name="connsiteX8" fmla="*/ 19844 w 906214"/>
                <a:gd name="connsiteY8" fmla="*/ 132298 h 1528042"/>
                <a:gd name="connsiteX9" fmla="*/ 59532 w 906214"/>
                <a:gd name="connsiteY9" fmla="*/ 152143 h 1528042"/>
                <a:gd name="connsiteX10" fmla="*/ 277817 w 906214"/>
                <a:gd name="connsiteY10" fmla="*/ 145528 h 1528042"/>
                <a:gd name="connsiteX11" fmla="*/ 403497 w 906214"/>
                <a:gd name="connsiteY11" fmla="*/ 145528 h 1528042"/>
                <a:gd name="connsiteX12" fmla="*/ 410111 w 906214"/>
                <a:gd name="connsiteY12" fmla="*/ 165372 h 1528042"/>
                <a:gd name="connsiteX13" fmla="*/ 396882 w 906214"/>
                <a:gd name="connsiteY13" fmla="*/ 304285 h 1528042"/>
                <a:gd name="connsiteX14" fmla="*/ 390267 w 906214"/>
                <a:gd name="connsiteY14" fmla="*/ 429968 h 1528042"/>
                <a:gd name="connsiteX15" fmla="*/ 370423 w 906214"/>
                <a:gd name="connsiteY15" fmla="*/ 469658 h 1528042"/>
                <a:gd name="connsiteX16" fmla="*/ 350579 w 906214"/>
                <a:gd name="connsiteY16" fmla="*/ 489503 h 1528042"/>
                <a:gd name="connsiteX17" fmla="*/ 337350 w 906214"/>
                <a:gd name="connsiteY17" fmla="*/ 509347 h 1528042"/>
                <a:gd name="connsiteX18" fmla="*/ 304276 w 906214"/>
                <a:gd name="connsiteY18" fmla="*/ 535807 h 1528042"/>
                <a:gd name="connsiteX19" fmla="*/ 291047 w 906214"/>
                <a:gd name="connsiteY19" fmla="*/ 555652 h 1528042"/>
                <a:gd name="connsiteX20" fmla="*/ 271203 w 906214"/>
                <a:gd name="connsiteY20" fmla="*/ 562267 h 1528042"/>
                <a:gd name="connsiteX21" fmla="*/ 264588 w 906214"/>
                <a:gd name="connsiteY21" fmla="*/ 582111 h 1528042"/>
                <a:gd name="connsiteX22" fmla="*/ 251358 w 906214"/>
                <a:gd name="connsiteY22" fmla="*/ 595341 h 1528042"/>
                <a:gd name="connsiteX23" fmla="*/ 211670 w 906214"/>
                <a:gd name="connsiteY23" fmla="*/ 648260 h 1528042"/>
                <a:gd name="connsiteX24" fmla="*/ 191826 w 906214"/>
                <a:gd name="connsiteY24" fmla="*/ 707794 h 1528042"/>
                <a:gd name="connsiteX25" fmla="*/ 185211 w 906214"/>
                <a:gd name="connsiteY25" fmla="*/ 727639 h 1528042"/>
                <a:gd name="connsiteX26" fmla="*/ 178597 w 906214"/>
                <a:gd name="connsiteY26" fmla="*/ 767328 h 1528042"/>
                <a:gd name="connsiteX27" fmla="*/ 165367 w 906214"/>
                <a:gd name="connsiteY27" fmla="*/ 807018 h 1528042"/>
                <a:gd name="connsiteX28" fmla="*/ 158753 w 906214"/>
                <a:gd name="connsiteY28" fmla="*/ 826863 h 1528042"/>
                <a:gd name="connsiteX29" fmla="*/ 152138 w 906214"/>
                <a:gd name="connsiteY29" fmla="*/ 859937 h 1528042"/>
                <a:gd name="connsiteX30" fmla="*/ 138908 w 906214"/>
                <a:gd name="connsiteY30" fmla="*/ 959161 h 1528042"/>
                <a:gd name="connsiteX31" fmla="*/ 132294 w 906214"/>
                <a:gd name="connsiteY31" fmla="*/ 1137763 h 1528042"/>
                <a:gd name="connsiteX32" fmla="*/ 138908 w 906214"/>
                <a:gd name="connsiteY32" fmla="*/ 1197297 h 1528042"/>
                <a:gd name="connsiteX33" fmla="*/ 145523 w 906214"/>
                <a:gd name="connsiteY33" fmla="*/ 1217142 h 1528042"/>
                <a:gd name="connsiteX34" fmla="*/ 152138 w 906214"/>
                <a:gd name="connsiteY34" fmla="*/ 1243601 h 1528042"/>
                <a:gd name="connsiteX35" fmla="*/ 165367 w 906214"/>
                <a:gd name="connsiteY35" fmla="*/ 1289906 h 1528042"/>
                <a:gd name="connsiteX36" fmla="*/ 171982 w 906214"/>
                <a:gd name="connsiteY36" fmla="*/ 1322980 h 1528042"/>
                <a:gd name="connsiteX37" fmla="*/ 185211 w 906214"/>
                <a:gd name="connsiteY37" fmla="*/ 1375899 h 1528042"/>
                <a:gd name="connsiteX38" fmla="*/ 191826 w 906214"/>
                <a:gd name="connsiteY38" fmla="*/ 1408974 h 1528042"/>
                <a:gd name="connsiteX39" fmla="*/ 205056 w 906214"/>
                <a:gd name="connsiteY39" fmla="*/ 1448663 h 1528042"/>
                <a:gd name="connsiteX40" fmla="*/ 211670 w 906214"/>
                <a:gd name="connsiteY40" fmla="*/ 1468508 h 1528042"/>
                <a:gd name="connsiteX41" fmla="*/ 224900 w 906214"/>
                <a:gd name="connsiteY41" fmla="*/ 1481738 h 1528042"/>
                <a:gd name="connsiteX42" fmla="*/ 238129 w 906214"/>
                <a:gd name="connsiteY42" fmla="*/ 1501583 h 1528042"/>
                <a:gd name="connsiteX43" fmla="*/ 257973 w 906214"/>
                <a:gd name="connsiteY43" fmla="*/ 1508198 h 1528042"/>
                <a:gd name="connsiteX44" fmla="*/ 310891 w 906214"/>
                <a:gd name="connsiteY44" fmla="*/ 1528042 h 1528042"/>
                <a:gd name="connsiteX45" fmla="*/ 410111 w 906214"/>
                <a:gd name="connsiteY45" fmla="*/ 1514812 h 1528042"/>
                <a:gd name="connsiteX46" fmla="*/ 449800 w 906214"/>
                <a:gd name="connsiteY46" fmla="*/ 1488353 h 1528042"/>
                <a:gd name="connsiteX47" fmla="*/ 496102 w 906214"/>
                <a:gd name="connsiteY47" fmla="*/ 1435434 h 1528042"/>
                <a:gd name="connsiteX48" fmla="*/ 529176 w 906214"/>
                <a:gd name="connsiteY48" fmla="*/ 1336210 h 1528042"/>
                <a:gd name="connsiteX49" fmla="*/ 542405 w 906214"/>
                <a:gd name="connsiteY49" fmla="*/ 1296521 h 1528042"/>
                <a:gd name="connsiteX50" fmla="*/ 549020 w 906214"/>
                <a:gd name="connsiteY50" fmla="*/ 1256831 h 1528042"/>
                <a:gd name="connsiteX51" fmla="*/ 562249 w 906214"/>
                <a:gd name="connsiteY51" fmla="*/ 1144378 h 1528042"/>
                <a:gd name="connsiteX52" fmla="*/ 568864 w 906214"/>
                <a:gd name="connsiteY52" fmla="*/ 1117918 h 1528042"/>
                <a:gd name="connsiteX53" fmla="*/ 575479 w 906214"/>
                <a:gd name="connsiteY53" fmla="*/ 1064999 h 1528042"/>
                <a:gd name="connsiteX54" fmla="*/ 601938 w 906214"/>
                <a:gd name="connsiteY54" fmla="*/ 1012080 h 1528042"/>
                <a:gd name="connsiteX55" fmla="*/ 621782 w 906214"/>
                <a:gd name="connsiteY55" fmla="*/ 1005465 h 1528042"/>
                <a:gd name="connsiteX56" fmla="*/ 641626 w 906214"/>
                <a:gd name="connsiteY56" fmla="*/ 1012080 h 1528042"/>
                <a:gd name="connsiteX57" fmla="*/ 668085 w 906214"/>
                <a:gd name="connsiteY57" fmla="*/ 1071614 h 1528042"/>
                <a:gd name="connsiteX58" fmla="*/ 674699 w 906214"/>
                <a:gd name="connsiteY58" fmla="*/ 1091459 h 1528042"/>
                <a:gd name="connsiteX59" fmla="*/ 687929 w 906214"/>
                <a:gd name="connsiteY59" fmla="*/ 1111303 h 1528042"/>
                <a:gd name="connsiteX60" fmla="*/ 754076 w 906214"/>
                <a:gd name="connsiteY60" fmla="*/ 1144378 h 1528042"/>
                <a:gd name="connsiteX61" fmla="*/ 806993 w 906214"/>
                <a:gd name="connsiteY61" fmla="*/ 1131148 h 1528042"/>
                <a:gd name="connsiteX62" fmla="*/ 840067 w 906214"/>
                <a:gd name="connsiteY62" fmla="*/ 1104688 h 1528042"/>
                <a:gd name="connsiteX63" fmla="*/ 859911 w 906214"/>
                <a:gd name="connsiteY63" fmla="*/ 1045154 h 1528042"/>
                <a:gd name="connsiteX64" fmla="*/ 873141 w 906214"/>
                <a:gd name="connsiteY64" fmla="*/ 1005465 h 1528042"/>
                <a:gd name="connsiteX65" fmla="*/ 886370 w 906214"/>
                <a:gd name="connsiteY65" fmla="*/ 945931 h 1528042"/>
                <a:gd name="connsiteX66" fmla="*/ 892985 w 906214"/>
                <a:gd name="connsiteY66" fmla="*/ 899627 h 1528042"/>
                <a:gd name="connsiteX67" fmla="*/ 906214 w 906214"/>
                <a:gd name="connsiteY67" fmla="*/ 701179 h 1528042"/>
                <a:gd name="connsiteX68" fmla="*/ 899599 w 906214"/>
                <a:gd name="connsiteY68" fmla="*/ 482888 h 1528042"/>
                <a:gd name="connsiteX69" fmla="*/ 886370 w 906214"/>
                <a:gd name="connsiteY69" fmla="*/ 443198 h 1528042"/>
                <a:gd name="connsiteX70" fmla="*/ 866526 w 906214"/>
                <a:gd name="connsiteY70" fmla="*/ 429968 h 1528042"/>
                <a:gd name="connsiteX71" fmla="*/ 840067 w 906214"/>
                <a:gd name="connsiteY71" fmla="*/ 403509 h 1528042"/>
                <a:gd name="connsiteX72" fmla="*/ 806993 w 906214"/>
                <a:gd name="connsiteY72" fmla="*/ 370434 h 1528042"/>
                <a:gd name="connsiteX73" fmla="*/ 767305 w 906214"/>
                <a:gd name="connsiteY73" fmla="*/ 357205 h 1528042"/>
                <a:gd name="connsiteX74" fmla="*/ 747461 w 906214"/>
                <a:gd name="connsiteY74" fmla="*/ 350590 h 1528042"/>
                <a:gd name="connsiteX75" fmla="*/ 727617 w 906214"/>
                <a:gd name="connsiteY75" fmla="*/ 284441 h 1528042"/>
                <a:gd name="connsiteX76" fmla="*/ 721002 w 906214"/>
                <a:gd name="connsiteY76" fmla="*/ 264596 h 1528042"/>
                <a:gd name="connsiteX77" fmla="*/ 734232 w 906214"/>
                <a:gd name="connsiteY77" fmla="*/ 224906 h 1528042"/>
                <a:gd name="connsiteX78" fmla="*/ 773920 w 906214"/>
                <a:gd name="connsiteY78" fmla="*/ 198447 h 1528042"/>
                <a:gd name="connsiteX79" fmla="*/ 793764 w 906214"/>
                <a:gd name="connsiteY79" fmla="*/ 185217 h 1528042"/>
                <a:gd name="connsiteX80" fmla="*/ 866526 w 906214"/>
                <a:gd name="connsiteY80" fmla="*/ 165372 h 1528042"/>
                <a:gd name="connsiteX81" fmla="*/ 886370 w 906214"/>
                <a:gd name="connsiteY81" fmla="*/ 152143 h 1528042"/>
                <a:gd name="connsiteX82" fmla="*/ 899599 w 906214"/>
                <a:gd name="connsiteY82" fmla="*/ 112453 h 1528042"/>
                <a:gd name="connsiteX83" fmla="*/ 873141 w 906214"/>
                <a:gd name="connsiteY83" fmla="*/ 33074 h 1528042"/>
                <a:gd name="connsiteX84" fmla="*/ 853296 w 906214"/>
                <a:gd name="connsiteY84" fmla="*/ 19845 h 1528042"/>
                <a:gd name="connsiteX85" fmla="*/ 780535 w 906214"/>
                <a:gd name="connsiteY85" fmla="*/ 13230 h 152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906214" h="1528042">
                  <a:moveTo>
                    <a:pt x="780535" y="13230"/>
                  </a:moveTo>
                  <a:cubicBezTo>
                    <a:pt x="723208" y="11025"/>
                    <a:pt x="776692" y="6615"/>
                    <a:pt x="509332" y="6615"/>
                  </a:cubicBezTo>
                  <a:cubicBezTo>
                    <a:pt x="421108" y="6615"/>
                    <a:pt x="332940" y="2205"/>
                    <a:pt x="244744" y="0"/>
                  </a:cubicBezTo>
                  <a:cubicBezTo>
                    <a:pt x="189621" y="2205"/>
                    <a:pt x="134421" y="2945"/>
                    <a:pt x="79376" y="6615"/>
                  </a:cubicBezTo>
                  <a:cubicBezTo>
                    <a:pt x="68158" y="7363"/>
                    <a:pt x="56830" y="9282"/>
                    <a:pt x="46303" y="13230"/>
                  </a:cubicBezTo>
                  <a:cubicBezTo>
                    <a:pt x="38859" y="16021"/>
                    <a:pt x="32667" y="21493"/>
                    <a:pt x="26459" y="26459"/>
                  </a:cubicBezTo>
                  <a:cubicBezTo>
                    <a:pt x="12993" y="37232"/>
                    <a:pt x="9823" y="44798"/>
                    <a:pt x="0" y="59534"/>
                  </a:cubicBezTo>
                  <a:cubicBezTo>
                    <a:pt x="2205" y="79379"/>
                    <a:pt x="1361" y="99805"/>
                    <a:pt x="6614" y="119068"/>
                  </a:cubicBezTo>
                  <a:cubicBezTo>
                    <a:pt x="8255" y="125085"/>
                    <a:pt x="14974" y="128402"/>
                    <a:pt x="19844" y="132298"/>
                  </a:cubicBezTo>
                  <a:cubicBezTo>
                    <a:pt x="38163" y="146953"/>
                    <a:pt x="38572" y="145156"/>
                    <a:pt x="59532" y="152143"/>
                  </a:cubicBezTo>
                  <a:lnTo>
                    <a:pt x="277817" y="145528"/>
                  </a:lnTo>
                  <a:cubicBezTo>
                    <a:pt x="393997" y="140584"/>
                    <a:pt x="335586" y="131945"/>
                    <a:pt x="403497" y="145528"/>
                  </a:cubicBezTo>
                  <a:cubicBezTo>
                    <a:pt x="405702" y="152143"/>
                    <a:pt x="410111" y="158400"/>
                    <a:pt x="410111" y="165372"/>
                  </a:cubicBezTo>
                  <a:cubicBezTo>
                    <a:pt x="410111" y="258311"/>
                    <a:pt x="410874" y="248320"/>
                    <a:pt x="396882" y="304285"/>
                  </a:cubicBezTo>
                  <a:cubicBezTo>
                    <a:pt x="394677" y="346179"/>
                    <a:pt x="394065" y="388188"/>
                    <a:pt x="390267" y="429968"/>
                  </a:cubicBezTo>
                  <a:cubicBezTo>
                    <a:pt x="389049" y="443362"/>
                    <a:pt x="378499" y="459966"/>
                    <a:pt x="370423" y="469658"/>
                  </a:cubicBezTo>
                  <a:cubicBezTo>
                    <a:pt x="364434" y="476845"/>
                    <a:pt x="356568" y="482316"/>
                    <a:pt x="350579" y="489503"/>
                  </a:cubicBezTo>
                  <a:cubicBezTo>
                    <a:pt x="345490" y="495610"/>
                    <a:pt x="342316" y="503139"/>
                    <a:pt x="337350" y="509347"/>
                  </a:cubicBezTo>
                  <a:cubicBezTo>
                    <a:pt x="326578" y="522812"/>
                    <a:pt x="319010" y="525984"/>
                    <a:pt x="304276" y="535807"/>
                  </a:cubicBezTo>
                  <a:cubicBezTo>
                    <a:pt x="299866" y="542422"/>
                    <a:pt x="297255" y="550685"/>
                    <a:pt x="291047" y="555652"/>
                  </a:cubicBezTo>
                  <a:cubicBezTo>
                    <a:pt x="285603" y="560008"/>
                    <a:pt x="276133" y="557337"/>
                    <a:pt x="271203" y="562267"/>
                  </a:cubicBezTo>
                  <a:cubicBezTo>
                    <a:pt x="266273" y="567197"/>
                    <a:pt x="268175" y="576132"/>
                    <a:pt x="264588" y="582111"/>
                  </a:cubicBezTo>
                  <a:cubicBezTo>
                    <a:pt x="261379" y="587459"/>
                    <a:pt x="255100" y="590352"/>
                    <a:pt x="251358" y="595341"/>
                  </a:cubicBezTo>
                  <a:cubicBezTo>
                    <a:pt x="206481" y="655179"/>
                    <a:pt x="242011" y="617919"/>
                    <a:pt x="211670" y="648260"/>
                  </a:cubicBezTo>
                  <a:lnTo>
                    <a:pt x="191826" y="707794"/>
                  </a:lnTo>
                  <a:lnTo>
                    <a:pt x="185211" y="727639"/>
                  </a:lnTo>
                  <a:cubicBezTo>
                    <a:pt x="183006" y="740869"/>
                    <a:pt x="181850" y="754316"/>
                    <a:pt x="178597" y="767328"/>
                  </a:cubicBezTo>
                  <a:cubicBezTo>
                    <a:pt x="175215" y="780857"/>
                    <a:pt x="169777" y="793788"/>
                    <a:pt x="165367" y="807018"/>
                  </a:cubicBezTo>
                  <a:cubicBezTo>
                    <a:pt x="163162" y="813633"/>
                    <a:pt x="160121" y="820026"/>
                    <a:pt x="158753" y="826863"/>
                  </a:cubicBezTo>
                  <a:cubicBezTo>
                    <a:pt x="156548" y="837888"/>
                    <a:pt x="153986" y="848847"/>
                    <a:pt x="152138" y="859937"/>
                  </a:cubicBezTo>
                  <a:cubicBezTo>
                    <a:pt x="147573" y="887326"/>
                    <a:pt x="142253" y="932403"/>
                    <a:pt x="138908" y="959161"/>
                  </a:cubicBezTo>
                  <a:cubicBezTo>
                    <a:pt x="136703" y="1018695"/>
                    <a:pt x="132294" y="1078188"/>
                    <a:pt x="132294" y="1137763"/>
                  </a:cubicBezTo>
                  <a:cubicBezTo>
                    <a:pt x="132294" y="1157730"/>
                    <a:pt x="135626" y="1177602"/>
                    <a:pt x="138908" y="1197297"/>
                  </a:cubicBezTo>
                  <a:cubicBezTo>
                    <a:pt x="140054" y="1204175"/>
                    <a:pt x="143607" y="1210437"/>
                    <a:pt x="145523" y="1217142"/>
                  </a:cubicBezTo>
                  <a:cubicBezTo>
                    <a:pt x="148021" y="1225883"/>
                    <a:pt x="149640" y="1234860"/>
                    <a:pt x="152138" y="1243601"/>
                  </a:cubicBezTo>
                  <a:cubicBezTo>
                    <a:pt x="163189" y="1282279"/>
                    <a:pt x="155027" y="1243372"/>
                    <a:pt x="165367" y="1289906"/>
                  </a:cubicBezTo>
                  <a:cubicBezTo>
                    <a:pt x="167806" y="1300881"/>
                    <a:pt x="169454" y="1312025"/>
                    <a:pt x="171982" y="1322980"/>
                  </a:cubicBezTo>
                  <a:cubicBezTo>
                    <a:pt x="176070" y="1340697"/>
                    <a:pt x="181645" y="1358070"/>
                    <a:pt x="185211" y="1375899"/>
                  </a:cubicBezTo>
                  <a:cubicBezTo>
                    <a:pt x="187416" y="1386924"/>
                    <a:pt x="188868" y="1398127"/>
                    <a:pt x="191826" y="1408974"/>
                  </a:cubicBezTo>
                  <a:cubicBezTo>
                    <a:pt x="195495" y="1422428"/>
                    <a:pt x="200646" y="1435433"/>
                    <a:pt x="205056" y="1448663"/>
                  </a:cubicBezTo>
                  <a:cubicBezTo>
                    <a:pt x="207261" y="1455278"/>
                    <a:pt x="206740" y="1463578"/>
                    <a:pt x="211670" y="1468508"/>
                  </a:cubicBezTo>
                  <a:cubicBezTo>
                    <a:pt x="216080" y="1472918"/>
                    <a:pt x="221004" y="1476868"/>
                    <a:pt x="224900" y="1481738"/>
                  </a:cubicBezTo>
                  <a:cubicBezTo>
                    <a:pt x="229866" y="1487946"/>
                    <a:pt x="231921" y="1496616"/>
                    <a:pt x="238129" y="1501583"/>
                  </a:cubicBezTo>
                  <a:cubicBezTo>
                    <a:pt x="243573" y="1505939"/>
                    <a:pt x="251737" y="1505080"/>
                    <a:pt x="257973" y="1508198"/>
                  </a:cubicBezTo>
                  <a:cubicBezTo>
                    <a:pt x="303392" y="1530908"/>
                    <a:pt x="247082" y="1515280"/>
                    <a:pt x="310891" y="1528042"/>
                  </a:cubicBezTo>
                  <a:cubicBezTo>
                    <a:pt x="316526" y="1527572"/>
                    <a:pt x="386269" y="1528057"/>
                    <a:pt x="410111" y="1514812"/>
                  </a:cubicBezTo>
                  <a:cubicBezTo>
                    <a:pt x="424010" y="1507090"/>
                    <a:pt x="449800" y="1488353"/>
                    <a:pt x="449800" y="1488353"/>
                  </a:cubicBezTo>
                  <a:cubicBezTo>
                    <a:pt x="480668" y="1442048"/>
                    <a:pt x="463028" y="1457483"/>
                    <a:pt x="496102" y="1435434"/>
                  </a:cubicBezTo>
                  <a:lnTo>
                    <a:pt x="529176" y="1336210"/>
                  </a:lnTo>
                  <a:cubicBezTo>
                    <a:pt x="529177" y="1336206"/>
                    <a:pt x="542404" y="1296526"/>
                    <a:pt x="542405" y="1296521"/>
                  </a:cubicBezTo>
                  <a:cubicBezTo>
                    <a:pt x="544610" y="1283291"/>
                    <a:pt x="547247" y="1270126"/>
                    <a:pt x="549020" y="1256831"/>
                  </a:cubicBezTo>
                  <a:cubicBezTo>
                    <a:pt x="552556" y="1230309"/>
                    <a:pt x="557648" y="1171988"/>
                    <a:pt x="562249" y="1144378"/>
                  </a:cubicBezTo>
                  <a:cubicBezTo>
                    <a:pt x="563744" y="1135410"/>
                    <a:pt x="567369" y="1126886"/>
                    <a:pt x="568864" y="1117918"/>
                  </a:cubicBezTo>
                  <a:cubicBezTo>
                    <a:pt x="571787" y="1100383"/>
                    <a:pt x="571754" y="1082381"/>
                    <a:pt x="575479" y="1064999"/>
                  </a:cubicBezTo>
                  <a:cubicBezTo>
                    <a:pt x="579372" y="1046830"/>
                    <a:pt x="583904" y="1022900"/>
                    <a:pt x="601938" y="1012080"/>
                  </a:cubicBezTo>
                  <a:cubicBezTo>
                    <a:pt x="607917" y="1008493"/>
                    <a:pt x="615167" y="1007670"/>
                    <a:pt x="621782" y="1005465"/>
                  </a:cubicBezTo>
                  <a:cubicBezTo>
                    <a:pt x="628397" y="1007670"/>
                    <a:pt x="636182" y="1007724"/>
                    <a:pt x="641626" y="1012080"/>
                  </a:cubicBezTo>
                  <a:cubicBezTo>
                    <a:pt x="655919" y="1023515"/>
                    <a:pt x="664044" y="1059489"/>
                    <a:pt x="668085" y="1071614"/>
                  </a:cubicBezTo>
                  <a:cubicBezTo>
                    <a:pt x="670290" y="1078229"/>
                    <a:pt x="670831" y="1085657"/>
                    <a:pt x="674699" y="1091459"/>
                  </a:cubicBezTo>
                  <a:cubicBezTo>
                    <a:pt x="679109" y="1098074"/>
                    <a:pt x="681946" y="1106068"/>
                    <a:pt x="687929" y="1111303"/>
                  </a:cubicBezTo>
                  <a:cubicBezTo>
                    <a:pt x="719432" y="1138869"/>
                    <a:pt x="721197" y="1136158"/>
                    <a:pt x="754076" y="1144378"/>
                  </a:cubicBezTo>
                  <a:cubicBezTo>
                    <a:pt x="755724" y="1144048"/>
                    <a:pt x="800213" y="1136572"/>
                    <a:pt x="806993" y="1131148"/>
                  </a:cubicBezTo>
                  <a:cubicBezTo>
                    <a:pt x="849736" y="1096953"/>
                    <a:pt x="790189" y="1121315"/>
                    <a:pt x="840067" y="1104688"/>
                  </a:cubicBezTo>
                  <a:lnTo>
                    <a:pt x="859911" y="1045154"/>
                  </a:lnTo>
                  <a:lnTo>
                    <a:pt x="873141" y="1005465"/>
                  </a:lnTo>
                  <a:cubicBezTo>
                    <a:pt x="879085" y="981686"/>
                    <a:pt x="882173" y="971115"/>
                    <a:pt x="886370" y="945931"/>
                  </a:cubicBezTo>
                  <a:cubicBezTo>
                    <a:pt x="888933" y="930552"/>
                    <a:pt x="890780" y="915062"/>
                    <a:pt x="892985" y="899627"/>
                  </a:cubicBezTo>
                  <a:cubicBezTo>
                    <a:pt x="894635" y="876519"/>
                    <a:pt x="906214" y="718252"/>
                    <a:pt x="906214" y="701179"/>
                  </a:cubicBezTo>
                  <a:cubicBezTo>
                    <a:pt x="906214" y="628382"/>
                    <a:pt x="905182" y="555471"/>
                    <a:pt x="899599" y="482888"/>
                  </a:cubicBezTo>
                  <a:cubicBezTo>
                    <a:pt x="898529" y="468984"/>
                    <a:pt x="897973" y="450934"/>
                    <a:pt x="886370" y="443198"/>
                  </a:cubicBezTo>
                  <a:lnTo>
                    <a:pt x="866526" y="429968"/>
                  </a:lnTo>
                  <a:cubicBezTo>
                    <a:pt x="852093" y="386670"/>
                    <a:pt x="872139" y="429168"/>
                    <a:pt x="840067" y="403509"/>
                  </a:cubicBezTo>
                  <a:cubicBezTo>
                    <a:pt x="804238" y="374844"/>
                    <a:pt x="851643" y="390278"/>
                    <a:pt x="806993" y="370434"/>
                  </a:cubicBezTo>
                  <a:cubicBezTo>
                    <a:pt x="794250" y="364770"/>
                    <a:pt x="780534" y="361615"/>
                    <a:pt x="767305" y="357205"/>
                  </a:cubicBezTo>
                  <a:lnTo>
                    <a:pt x="747461" y="350590"/>
                  </a:lnTo>
                  <a:cubicBezTo>
                    <a:pt x="737464" y="310603"/>
                    <a:pt x="743720" y="332752"/>
                    <a:pt x="727617" y="284441"/>
                  </a:cubicBezTo>
                  <a:lnTo>
                    <a:pt x="721002" y="264596"/>
                  </a:lnTo>
                  <a:cubicBezTo>
                    <a:pt x="725412" y="251366"/>
                    <a:pt x="722629" y="232642"/>
                    <a:pt x="734232" y="224906"/>
                  </a:cubicBezTo>
                  <a:lnTo>
                    <a:pt x="773920" y="198447"/>
                  </a:lnTo>
                  <a:cubicBezTo>
                    <a:pt x="780535" y="194037"/>
                    <a:pt x="785968" y="186776"/>
                    <a:pt x="793764" y="185217"/>
                  </a:cubicBezTo>
                  <a:cubicBezTo>
                    <a:pt x="811516" y="181667"/>
                    <a:pt x="852137" y="174964"/>
                    <a:pt x="866526" y="165372"/>
                  </a:cubicBezTo>
                  <a:lnTo>
                    <a:pt x="886370" y="152143"/>
                  </a:lnTo>
                  <a:cubicBezTo>
                    <a:pt x="890780" y="138913"/>
                    <a:pt x="901891" y="126209"/>
                    <a:pt x="899599" y="112453"/>
                  </a:cubicBezTo>
                  <a:cubicBezTo>
                    <a:pt x="895217" y="86160"/>
                    <a:pt x="893648" y="53581"/>
                    <a:pt x="873141" y="33074"/>
                  </a:cubicBezTo>
                  <a:cubicBezTo>
                    <a:pt x="867519" y="27452"/>
                    <a:pt x="860407" y="23400"/>
                    <a:pt x="853296" y="19845"/>
                  </a:cubicBezTo>
                  <a:cubicBezTo>
                    <a:pt x="838671" y="12533"/>
                    <a:pt x="837862" y="15435"/>
                    <a:pt x="780535" y="13230"/>
                  </a:cubicBezTo>
                  <a:close/>
                </a:path>
              </a:pathLst>
            </a:cu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83567" y="3261147"/>
              <a:ext cx="1075745" cy="2090309"/>
            </a:xfrm>
            <a:custGeom>
              <a:avLst/>
              <a:gdLst>
                <a:gd name="connsiteX0" fmla="*/ 608553 w 1075745"/>
                <a:gd name="connsiteY0" fmla="*/ 6615 h 2090309"/>
                <a:gd name="connsiteX1" fmla="*/ 515947 w 1075745"/>
                <a:gd name="connsiteY1" fmla="*/ 13230 h 2090309"/>
                <a:gd name="connsiteX2" fmla="*/ 476259 w 1075745"/>
                <a:gd name="connsiteY2" fmla="*/ 26459 h 2090309"/>
                <a:gd name="connsiteX3" fmla="*/ 436571 w 1075745"/>
                <a:gd name="connsiteY3" fmla="*/ 52919 h 2090309"/>
                <a:gd name="connsiteX4" fmla="*/ 403497 w 1075745"/>
                <a:gd name="connsiteY4" fmla="*/ 85994 h 2090309"/>
                <a:gd name="connsiteX5" fmla="*/ 396883 w 1075745"/>
                <a:gd name="connsiteY5" fmla="*/ 105838 h 2090309"/>
                <a:gd name="connsiteX6" fmla="*/ 383653 w 1075745"/>
                <a:gd name="connsiteY6" fmla="*/ 119068 h 2090309"/>
                <a:gd name="connsiteX7" fmla="*/ 370424 w 1075745"/>
                <a:gd name="connsiteY7" fmla="*/ 158758 h 2090309"/>
                <a:gd name="connsiteX8" fmla="*/ 363809 w 1075745"/>
                <a:gd name="connsiteY8" fmla="*/ 178602 h 2090309"/>
                <a:gd name="connsiteX9" fmla="*/ 357194 w 1075745"/>
                <a:gd name="connsiteY9" fmla="*/ 277826 h 2090309"/>
                <a:gd name="connsiteX10" fmla="*/ 330736 w 1075745"/>
                <a:gd name="connsiteY10" fmla="*/ 337360 h 2090309"/>
                <a:gd name="connsiteX11" fmla="*/ 310891 w 1075745"/>
                <a:gd name="connsiteY11" fmla="*/ 377049 h 2090309"/>
                <a:gd name="connsiteX12" fmla="*/ 304277 w 1075745"/>
                <a:gd name="connsiteY12" fmla="*/ 396894 h 2090309"/>
                <a:gd name="connsiteX13" fmla="*/ 291047 w 1075745"/>
                <a:gd name="connsiteY13" fmla="*/ 449813 h 2090309"/>
                <a:gd name="connsiteX14" fmla="*/ 284433 w 1075745"/>
                <a:gd name="connsiteY14" fmla="*/ 469658 h 2090309"/>
                <a:gd name="connsiteX15" fmla="*/ 244744 w 1075745"/>
                <a:gd name="connsiteY15" fmla="*/ 482888 h 2090309"/>
                <a:gd name="connsiteX16" fmla="*/ 218286 w 1075745"/>
                <a:gd name="connsiteY16" fmla="*/ 476273 h 2090309"/>
                <a:gd name="connsiteX17" fmla="*/ 205056 w 1075745"/>
                <a:gd name="connsiteY17" fmla="*/ 463043 h 2090309"/>
                <a:gd name="connsiteX18" fmla="*/ 185212 w 1075745"/>
                <a:gd name="connsiteY18" fmla="*/ 396894 h 2090309"/>
                <a:gd name="connsiteX19" fmla="*/ 171983 w 1075745"/>
                <a:gd name="connsiteY19" fmla="*/ 357205 h 2090309"/>
                <a:gd name="connsiteX20" fmla="*/ 145524 w 1075745"/>
                <a:gd name="connsiteY20" fmla="*/ 324130 h 2090309"/>
                <a:gd name="connsiteX21" fmla="*/ 132294 w 1075745"/>
                <a:gd name="connsiteY21" fmla="*/ 310900 h 2090309"/>
                <a:gd name="connsiteX22" fmla="*/ 119065 w 1075745"/>
                <a:gd name="connsiteY22" fmla="*/ 291056 h 2090309"/>
                <a:gd name="connsiteX23" fmla="*/ 99221 w 1075745"/>
                <a:gd name="connsiteY23" fmla="*/ 277826 h 2090309"/>
                <a:gd name="connsiteX24" fmla="*/ 19845 w 1075745"/>
                <a:gd name="connsiteY24" fmla="*/ 297670 h 2090309"/>
                <a:gd name="connsiteX25" fmla="*/ 6615 w 1075745"/>
                <a:gd name="connsiteY25" fmla="*/ 317515 h 2090309"/>
                <a:gd name="connsiteX26" fmla="*/ 0 w 1075745"/>
                <a:gd name="connsiteY26" fmla="*/ 343975 h 2090309"/>
                <a:gd name="connsiteX27" fmla="*/ 13230 w 1075745"/>
                <a:gd name="connsiteY27" fmla="*/ 489503 h 2090309"/>
                <a:gd name="connsiteX28" fmla="*/ 26459 w 1075745"/>
                <a:gd name="connsiteY28" fmla="*/ 555652 h 2090309"/>
                <a:gd name="connsiteX29" fmla="*/ 33074 w 1075745"/>
                <a:gd name="connsiteY29" fmla="*/ 608571 h 2090309"/>
                <a:gd name="connsiteX30" fmla="*/ 46303 w 1075745"/>
                <a:gd name="connsiteY30" fmla="*/ 648260 h 2090309"/>
                <a:gd name="connsiteX31" fmla="*/ 59533 w 1075745"/>
                <a:gd name="connsiteY31" fmla="*/ 661490 h 2090309"/>
                <a:gd name="connsiteX32" fmla="*/ 85992 w 1075745"/>
                <a:gd name="connsiteY32" fmla="*/ 694565 h 2090309"/>
                <a:gd name="connsiteX33" fmla="*/ 125680 w 1075745"/>
                <a:gd name="connsiteY33" fmla="*/ 714409 h 2090309"/>
                <a:gd name="connsiteX34" fmla="*/ 145524 w 1075745"/>
                <a:gd name="connsiteY34" fmla="*/ 727639 h 2090309"/>
                <a:gd name="connsiteX35" fmla="*/ 205056 w 1075745"/>
                <a:gd name="connsiteY35" fmla="*/ 740869 h 2090309"/>
                <a:gd name="connsiteX36" fmla="*/ 330736 w 1075745"/>
                <a:gd name="connsiteY36" fmla="*/ 747484 h 2090309"/>
                <a:gd name="connsiteX37" fmla="*/ 363809 w 1075745"/>
                <a:gd name="connsiteY37" fmla="*/ 932701 h 2090309"/>
                <a:gd name="connsiteX38" fmla="*/ 350580 w 1075745"/>
                <a:gd name="connsiteY38" fmla="*/ 992235 h 2090309"/>
                <a:gd name="connsiteX39" fmla="*/ 330736 w 1075745"/>
                <a:gd name="connsiteY39" fmla="*/ 1144378 h 2090309"/>
                <a:gd name="connsiteX40" fmla="*/ 317506 w 1075745"/>
                <a:gd name="connsiteY40" fmla="*/ 1210527 h 2090309"/>
                <a:gd name="connsiteX41" fmla="*/ 310891 w 1075745"/>
                <a:gd name="connsiteY41" fmla="*/ 1243601 h 2090309"/>
                <a:gd name="connsiteX42" fmla="*/ 304277 w 1075745"/>
                <a:gd name="connsiteY42" fmla="*/ 1270061 h 2090309"/>
                <a:gd name="connsiteX43" fmla="*/ 284433 w 1075745"/>
                <a:gd name="connsiteY43" fmla="*/ 1402359 h 2090309"/>
                <a:gd name="connsiteX44" fmla="*/ 277818 w 1075745"/>
                <a:gd name="connsiteY44" fmla="*/ 1442049 h 2090309"/>
                <a:gd name="connsiteX45" fmla="*/ 257974 w 1075745"/>
                <a:gd name="connsiteY45" fmla="*/ 1554502 h 2090309"/>
                <a:gd name="connsiteX46" fmla="*/ 251359 w 1075745"/>
                <a:gd name="connsiteY46" fmla="*/ 1574347 h 2090309"/>
                <a:gd name="connsiteX47" fmla="*/ 257974 w 1075745"/>
                <a:gd name="connsiteY47" fmla="*/ 1666955 h 2090309"/>
                <a:gd name="connsiteX48" fmla="*/ 291047 w 1075745"/>
                <a:gd name="connsiteY48" fmla="*/ 1700030 h 2090309"/>
                <a:gd name="connsiteX49" fmla="*/ 330736 w 1075745"/>
                <a:gd name="connsiteY49" fmla="*/ 1713260 h 2090309"/>
                <a:gd name="connsiteX50" fmla="*/ 370424 w 1075745"/>
                <a:gd name="connsiteY50" fmla="*/ 1726489 h 2090309"/>
                <a:gd name="connsiteX51" fmla="*/ 390268 w 1075745"/>
                <a:gd name="connsiteY51" fmla="*/ 1733104 h 2090309"/>
                <a:gd name="connsiteX52" fmla="*/ 416727 w 1075745"/>
                <a:gd name="connsiteY52" fmla="*/ 1746334 h 2090309"/>
                <a:gd name="connsiteX53" fmla="*/ 463030 w 1075745"/>
                <a:gd name="connsiteY53" fmla="*/ 1772794 h 2090309"/>
                <a:gd name="connsiteX54" fmla="*/ 482874 w 1075745"/>
                <a:gd name="connsiteY54" fmla="*/ 1779409 h 2090309"/>
                <a:gd name="connsiteX55" fmla="*/ 522562 w 1075745"/>
                <a:gd name="connsiteY55" fmla="*/ 1805868 h 2090309"/>
                <a:gd name="connsiteX56" fmla="*/ 562250 w 1075745"/>
                <a:gd name="connsiteY56" fmla="*/ 1825713 h 2090309"/>
                <a:gd name="connsiteX57" fmla="*/ 562250 w 1075745"/>
                <a:gd name="connsiteY57" fmla="*/ 1918322 h 2090309"/>
                <a:gd name="connsiteX58" fmla="*/ 549021 w 1075745"/>
                <a:gd name="connsiteY58" fmla="*/ 1977856 h 2090309"/>
                <a:gd name="connsiteX59" fmla="*/ 542406 w 1075745"/>
                <a:gd name="connsiteY59" fmla="*/ 2010930 h 2090309"/>
                <a:gd name="connsiteX60" fmla="*/ 549021 w 1075745"/>
                <a:gd name="connsiteY60" fmla="*/ 2063849 h 2090309"/>
                <a:gd name="connsiteX61" fmla="*/ 568865 w 1075745"/>
                <a:gd name="connsiteY61" fmla="*/ 2070464 h 2090309"/>
                <a:gd name="connsiteX62" fmla="*/ 628397 w 1075745"/>
                <a:gd name="connsiteY62" fmla="*/ 2083694 h 2090309"/>
                <a:gd name="connsiteX63" fmla="*/ 681315 w 1075745"/>
                <a:gd name="connsiteY63" fmla="*/ 2090309 h 2090309"/>
                <a:gd name="connsiteX64" fmla="*/ 727618 w 1075745"/>
                <a:gd name="connsiteY64" fmla="*/ 2083694 h 2090309"/>
                <a:gd name="connsiteX65" fmla="*/ 754077 w 1075745"/>
                <a:gd name="connsiteY65" fmla="*/ 2044005 h 2090309"/>
                <a:gd name="connsiteX66" fmla="*/ 773921 w 1075745"/>
                <a:gd name="connsiteY66" fmla="*/ 2004315 h 2090309"/>
                <a:gd name="connsiteX67" fmla="*/ 780535 w 1075745"/>
                <a:gd name="connsiteY67" fmla="*/ 1984471 h 2090309"/>
                <a:gd name="connsiteX68" fmla="*/ 806994 w 1075745"/>
                <a:gd name="connsiteY68" fmla="*/ 1951396 h 2090309"/>
                <a:gd name="connsiteX69" fmla="*/ 820224 w 1075745"/>
                <a:gd name="connsiteY69" fmla="*/ 1911707 h 2090309"/>
                <a:gd name="connsiteX70" fmla="*/ 826838 w 1075745"/>
                <a:gd name="connsiteY70" fmla="*/ 1891862 h 2090309"/>
                <a:gd name="connsiteX71" fmla="*/ 833453 w 1075745"/>
                <a:gd name="connsiteY71" fmla="*/ 1872017 h 2090309"/>
                <a:gd name="connsiteX72" fmla="*/ 840068 w 1075745"/>
                <a:gd name="connsiteY72" fmla="*/ 1845558 h 2090309"/>
                <a:gd name="connsiteX73" fmla="*/ 846682 w 1075745"/>
                <a:gd name="connsiteY73" fmla="*/ 1779409 h 2090309"/>
                <a:gd name="connsiteX74" fmla="*/ 840068 w 1075745"/>
                <a:gd name="connsiteY74" fmla="*/ 1700030 h 2090309"/>
                <a:gd name="connsiteX75" fmla="*/ 833453 w 1075745"/>
                <a:gd name="connsiteY75" fmla="*/ 1680185 h 2090309"/>
                <a:gd name="connsiteX76" fmla="*/ 826838 w 1075745"/>
                <a:gd name="connsiteY76" fmla="*/ 1647111 h 2090309"/>
                <a:gd name="connsiteX77" fmla="*/ 840068 w 1075745"/>
                <a:gd name="connsiteY77" fmla="*/ 1455278 h 2090309"/>
                <a:gd name="connsiteX78" fmla="*/ 853297 w 1075745"/>
                <a:gd name="connsiteY78" fmla="*/ 1415589 h 2090309"/>
                <a:gd name="connsiteX79" fmla="*/ 859912 w 1075745"/>
                <a:gd name="connsiteY79" fmla="*/ 1395744 h 2090309"/>
                <a:gd name="connsiteX80" fmla="*/ 873141 w 1075745"/>
                <a:gd name="connsiteY80" fmla="*/ 1375900 h 2090309"/>
                <a:gd name="connsiteX81" fmla="*/ 886371 w 1075745"/>
                <a:gd name="connsiteY81" fmla="*/ 1336210 h 2090309"/>
                <a:gd name="connsiteX82" fmla="*/ 886371 w 1075745"/>
                <a:gd name="connsiteY82" fmla="*/ 1164223 h 2090309"/>
                <a:gd name="connsiteX83" fmla="*/ 873141 w 1075745"/>
                <a:gd name="connsiteY83" fmla="*/ 1144378 h 2090309"/>
                <a:gd name="connsiteX84" fmla="*/ 866526 w 1075745"/>
                <a:gd name="connsiteY84" fmla="*/ 1124533 h 2090309"/>
                <a:gd name="connsiteX85" fmla="*/ 846682 w 1075745"/>
                <a:gd name="connsiteY85" fmla="*/ 1084844 h 2090309"/>
                <a:gd name="connsiteX86" fmla="*/ 899600 w 1075745"/>
                <a:gd name="connsiteY86" fmla="*/ 1045154 h 2090309"/>
                <a:gd name="connsiteX87" fmla="*/ 919444 w 1075745"/>
                <a:gd name="connsiteY87" fmla="*/ 1038540 h 2090309"/>
                <a:gd name="connsiteX88" fmla="*/ 992206 w 1075745"/>
                <a:gd name="connsiteY88" fmla="*/ 1025310 h 2090309"/>
                <a:gd name="connsiteX89" fmla="*/ 1031894 w 1075745"/>
                <a:gd name="connsiteY89" fmla="*/ 1012080 h 2090309"/>
                <a:gd name="connsiteX90" fmla="*/ 1064968 w 1075745"/>
                <a:gd name="connsiteY90" fmla="*/ 985620 h 2090309"/>
                <a:gd name="connsiteX91" fmla="*/ 1064968 w 1075745"/>
                <a:gd name="connsiteY91" fmla="*/ 853322 h 2090309"/>
                <a:gd name="connsiteX92" fmla="*/ 1045123 w 1075745"/>
                <a:gd name="connsiteY92" fmla="*/ 813633 h 2090309"/>
                <a:gd name="connsiteX93" fmla="*/ 1038509 w 1075745"/>
                <a:gd name="connsiteY93" fmla="*/ 793788 h 2090309"/>
                <a:gd name="connsiteX94" fmla="*/ 1005435 w 1075745"/>
                <a:gd name="connsiteY94" fmla="*/ 767329 h 2090309"/>
                <a:gd name="connsiteX95" fmla="*/ 965747 w 1075745"/>
                <a:gd name="connsiteY95" fmla="*/ 727639 h 2090309"/>
                <a:gd name="connsiteX96" fmla="*/ 952518 w 1075745"/>
                <a:gd name="connsiteY96" fmla="*/ 707794 h 2090309"/>
                <a:gd name="connsiteX97" fmla="*/ 932674 w 1075745"/>
                <a:gd name="connsiteY97" fmla="*/ 694565 h 2090309"/>
                <a:gd name="connsiteX98" fmla="*/ 906215 w 1075745"/>
                <a:gd name="connsiteY98" fmla="*/ 661490 h 2090309"/>
                <a:gd name="connsiteX99" fmla="*/ 919444 w 1075745"/>
                <a:gd name="connsiteY99" fmla="*/ 641645 h 2090309"/>
                <a:gd name="connsiteX100" fmla="*/ 939288 w 1075745"/>
                <a:gd name="connsiteY100" fmla="*/ 628416 h 2090309"/>
                <a:gd name="connsiteX101" fmla="*/ 945903 w 1075745"/>
                <a:gd name="connsiteY101" fmla="*/ 608571 h 2090309"/>
                <a:gd name="connsiteX102" fmla="*/ 959132 w 1075745"/>
                <a:gd name="connsiteY102" fmla="*/ 588726 h 2090309"/>
                <a:gd name="connsiteX103" fmla="*/ 952518 w 1075745"/>
                <a:gd name="connsiteY103" fmla="*/ 443198 h 2090309"/>
                <a:gd name="connsiteX104" fmla="*/ 945903 w 1075745"/>
                <a:gd name="connsiteY104" fmla="*/ 423354 h 2090309"/>
                <a:gd name="connsiteX105" fmla="*/ 932674 w 1075745"/>
                <a:gd name="connsiteY105" fmla="*/ 403509 h 2090309"/>
                <a:gd name="connsiteX106" fmla="*/ 919444 w 1075745"/>
                <a:gd name="connsiteY106" fmla="*/ 390279 h 2090309"/>
                <a:gd name="connsiteX107" fmla="*/ 899600 w 1075745"/>
                <a:gd name="connsiteY107" fmla="*/ 350590 h 2090309"/>
                <a:gd name="connsiteX108" fmla="*/ 892985 w 1075745"/>
                <a:gd name="connsiteY108" fmla="*/ 330745 h 2090309"/>
                <a:gd name="connsiteX109" fmla="*/ 886371 w 1075745"/>
                <a:gd name="connsiteY109" fmla="*/ 191832 h 2090309"/>
                <a:gd name="connsiteX110" fmla="*/ 866526 w 1075745"/>
                <a:gd name="connsiteY110" fmla="*/ 132298 h 2090309"/>
                <a:gd name="connsiteX111" fmla="*/ 853297 w 1075745"/>
                <a:gd name="connsiteY111" fmla="*/ 92608 h 2090309"/>
                <a:gd name="connsiteX112" fmla="*/ 826838 w 1075745"/>
                <a:gd name="connsiteY112" fmla="*/ 59534 h 2090309"/>
                <a:gd name="connsiteX113" fmla="*/ 806994 w 1075745"/>
                <a:gd name="connsiteY113" fmla="*/ 46304 h 2090309"/>
                <a:gd name="connsiteX114" fmla="*/ 793765 w 1075745"/>
                <a:gd name="connsiteY114" fmla="*/ 26459 h 2090309"/>
                <a:gd name="connsiteX115" fmla="*/ 754077 w 1075745"/>
                <a:gd name="connsiteY115" fmla="*/ 13230 h 2090309"/>
                <a:gd name="connsiteX116" fmla="*/ 734232 w 1075745"/>
                <a:gd name="connsiteY116" fmla="*/ 0 h 2090309"/>
                <a:gd name="connsiteX117" fmla="*/ 608553 w 1075745"/>
                <a:gd name="connsiteY117" fmla="*/ 6615 h 209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075745" h="2090309">
                  <a:moveTo>
                    <a:pt x="608553" y="6615"/>
                  </a:moveTo>
                  <a:cubicBezTo>
                    <a:pt x="577684" y="8820"/>
                    <a:pt x="546552" y="8639"/>
                    <a:pt x="515947" y="13230"/>
                  </a:cubicBezTo>
                  <a:cubicBezTo>
                    <a:pt x="502156" y="15299"/>
                    <a:pt x="476259" y="26459"/>
                    <a:pt x="476259" y="26459"/>
                  </a:cubicBezTo>
                  <a:cubicBezTo>
                    <a:pt x="463030" y="35279"/>
                    <a:pt x="445391" y="39689"/>
                    <a:pt x="436571" y="52919"/>
                  </a:cubicBezTo>
                  <a:cubicBezTo>
                    <a:pt x="418931" y="79379"/>
                    <a:pt x="429956" y="68354"/>
                    <a:pt x="403497" y="85994"/>
                  </a:cubicBezTo>
                  <a:cubicBezTo>
                    <a:pt x="401292" y="92609"/>
                    <a:pt x="400470" y="99859"/>
                    <a:pt x="396883" y="105838"/>
                  </a:cubicBezTo>
                  <a:cubicBezTo>
                    <a:pt x="393674" y="111186"/>
                    <a:pt x="386442" y="113490"/>
                    <a:pt x="383653" y="119068"/>
                  </a:cubicBezTo>
                  <a:cubicBezTo>
                    <a:pt x="377417" y="131541"/>
                    <a:pt x="374834" y="145528"/>
                    <a:pt x="370424" y="158758"/>
                  </a:cubicBezTo>
                  <a:lnTo>
                    <a:pt x="363809" y="178602"/>
                  </a:lnTo>
                  <a:cubicBezTo>
                    <a:pt x="361604" y="211677"/>
                    <a:pt x="361882" y="245011"/>
                    <a:pt x="357194" y="277826"/>
                  </a:cubicBezTo>
                  <a:cubicBezTo>
                    <a:pt x="350368" y="325608"/>
                    <a:pt x="346616" y="305598"/>
                    <a:pt x="330736" y="337360"/>
                  </a:cubicBezTo>
                  <a:cubicBezTo>
                    <a:pt x="303357" y="392120"/>
                    <a:pt x="348796" y="320194"/>
                    <a:pt x="310891" y="377049"/>
                  </a:cubicBezTo>
                  <a:cubicBezTo>
                    <a:pt x="308686" y="383664"/>
                    <a:pt x="306112" y="390167"/>
                    <a:pt x="304277" y="396894"/>
                  </a:cubicBezTo>
                  <a:cubicBezTo>
                    <a:pt x="299493" y="414436"/>
                    <a:pt x="296796" y="432563"/>
                    <a:pt x="291047" y="449813"/>
                  </a:cubicBezTo>
                  <a:cubicBezTo>
                    <a:pt x="288842" y="456428"/>
                    <a:pt x="290107" y="465605"/>
                    <a:pt x="284433" y="469658"/>
                  </a:cubicBezTo>
                  <a:cubicBezTo>
                    <a:pt x="273085" y="477764"/>
                    <a:pt x="244744" y="482888"/>
                    <a:pt x="244744" y="482888"/>
                  </a:cubicBezTo>
                  <a:cubicBezTo>
                    <a:pt x="235925" y="480683"/>
                    <a:pt x="226417" y="480339"/>
                    <a:pt x="218286" y="476273"/>
                  </a:cubicBezTo>
                  <a:cubicBezTo>
                    <a:pt x="212708" y="473484"/>
                    <a:pt x="207845" y="468621"/>
                    <a:pt x="205056" y="463043"/>
                  </a:cubicBezTo>
                  <a:cubicBezTo>
                    <a:pt x="193365" y="439661"/>
                    <a:pt x="192332" y="420629"/>
                    <a:pt x="185212" y="396894"/>
                  </a:cubicBezTo>
                  <a:cubicBezTo>
                    <a:pt x="181205" y="383537"/>
                    <a:pt x="181844" y="367066"/>
                    <a:pt x="171983" y="357205"/>
                  </a:cubicBezTo>
                  <a:cubicBezTo>
                    <a:pt x="140039" y="325261"/>
                    <a:pt x="178902" y="365854"/>
                    <a:pt x="145524" y="324130"/>
                  </a:cubicBezTo>
                  <a:cubicBezTo>
                    <a:pt x="141628" y="319260"/>
                    <a:pt x="136190" y="315770"/>
                    <a:pt x="132294" y="310900"/>
                  </a:cubicBezTo>
                  <a:cubicBezTo>
                    <a:pt x="127328" y="304692"/>
                    <a:pt x="124686" y="296677"/>
                    <a:pt x="119065" y="291056"/>
                  </a:cubicBezTo>
                  <a:cubicBezTo>
                    <a:pt x="113444" y="285434"/>
                    <a:pt x="105836" y="282236"/>
                    <a:pt x="99221" y="277826"/>
                  </a:cubicBezTo>
                  <a:cubicBezTo>
                    <a:pt x="66126" y="281503"/>
                    <a:pt x="42630" y="274885"/>
                    <a:pt x="19845" y="297670"/>
                  </a:cubicBezTo>
                  <a:cubicBezTo>
                    <a:pt x="14223" y="303292"/>
                    <a:pt x="11025" y="310900"/>
                    <a:pt x="6615" y="317515"/>
                  </a:cubicBezTo>
                  <a:cubicBezTo>
                    <a:pt x="4410" y="326335"/>
                    <a:pt x="0" y="334884"/>
                    <a:pt x="0" y="343975"/>
                  </a:cubicBezTo>
                  <a:cubicBezTo>
                    <a:pt x="0" y="411568"/>
                    <a:pt x="1429" y="436401"/>
                    <a:pt x="13230" y="489503"/>
                  </a:cubicBezTo>
                  <a:cubicBezTo>
                    <a:pt x="22875" y="532903"/>
                    <a:pt x="18680" y="501197"/>
                    <a:pt x="26459" y="555652"/>
                  </a:cubicBezTo>
                  <a:cubicBezTo>
                    <a:pt x="28973" y="573250"/>
                    <a:pt x="29349" y="591189"/>
                    <a:pt x="33074" y="608571"/>
                  </a:cubicBezTo>
                  <a:cubicBezTo>
                    <a:pt x="35996" y="622207"/>
                    <a:pt x="36442" y="638399"/>
                    <a:pt x="46303" y="648260"/>
                  </a:cubicBezTo>
                  <a:cubicBezTo>
                    <a:pt x="50713" y="652670"/>
                    <a:pt x="55637" y="656620"/>
                    <a:pt x="59533" y="661490"/>
                  </a:cubicBezTo>
                  <a:cubicBezTo>
                    <a:pt x="74815" y="680593"/>
                    <a:pt x="68244" y="680367"/>
                    <a:pt x="85992" y="694565"/>
                  </a:cubicBezTo>
                  <a:cubicBezTo>
                    <a:pt x="117587" y="719841"/>
                    <a:pt x="93076" y="698106"/>
                    <a:pt x="125680" y="714409"/>
                  </a:cubicBezTo>
                  <a:cubicBezTo>
                    <a:pt x="132791" y="717964"/>
                    <a:pt x="138413" y="724084"/>
                    <a:pt x="145524" y="727639"/>
                  </a:cubicBezTo>
                  <a:cubicBezTo>
                    <a:pt x="160173" y="734964"/>
                    <a:pt x="192958" y="739901"/>
                    <a:pt x="205056" y="740869"/>
                  </a:cubicBezTo>
                  <a:cubicBezTo>
                    <a:pt x="246874" y="744215"/>
                    <a:pt x="288843" y="745279"/>
                    <a:pt x="330736" y="747484"/>
                  </a:cubicBezTo>
                  <a:cubicBezTo>
                    <a:pt x="428099" y="763712"/>
                    <a:pt x="375759" y="741503"/>
                    <a:pt x="363809" y="932701"/>
                  </a:cubicBezTo>
                  <a:cubicBezTo>
                    <a:pt x="362339" y="956224"/>
                    <a:pt x="354319" y="969800"/>
                    <a:pt x="350580" y="992235"/>
                  </a:cubicBezTo>
                  <a:cubicBezTo>
                    <a:pt x="329511" y="1118651"/>
                    <a:pt x="344004" y="1044861"/>
                    <a:pt x="330736" y="1144378"/>
                  </a:cubicBezTo>
                  <a:cubicBezTo>
                    <a:pt x="324257" y="1192977"/>
                    <a:pt x="326269" y="1171095"/>
                    <a:pt x="317506" y="1210527"/>
                  </a:cubicBezTo>
                  <a:cubicBezTo>
                    <a:pt x="315067" y="1221502"/>
                    <a:pt x="313330" y="1232626"/>
                    <a:pt x="310891" y="1243601"/>
                  </a:cubicBezTo>
                  <a:cubicBezTo>
                    <a:pt x="308919" y="1252476"/>
                    <a:pt x="306060" y="1261146"/>
                    <a:pt x="304277" y="1270061"/>
                  </a:cubicBezTo>
                  <a:cubicBezTo>
                    <a:pt x="297766" y="1302618"/>
                    <a:pt x="287398" y="1384567"/>
                    <a:pt x="284433" y="1402359"/>
                  </a:cubicBezTo>
                  <a:cubicBezTo>
                    <a:pt x="282228" y="1415589"/>
                    <a:pt x="279857" y="1428792"/>
                    <a:pt x="277818" y="1442049"/>
                  </a:cubicBezTo>
                  <a:cubicBezTo>
                    <a:pt x="273078" y="1472860"/>
                    <a:pt x="266970" y="1527513"/>
                    <a:pt x="257974" y="1554502"/>
                  </a:cubicBezTo>
                  <a:lnTo>
                    <a:pt x="251359" y="1574347"/>
                  </a:lnTo>
                  <a:cubicBezTo>
                    <a:pt x="253564" y="1605216"/>
                    <a:pt x="252596" y="1636478"/>
                    <a:pt x="257974" y="1666955"/>
                  </a:cubicBezTo>
                  <a:cubicBezTo>
                    <a:pt x="260413" y="1680779"/>
                    <a:pt x="279787" y="1695025"/>
                    <a:pt x="291047" y="1700030"/>
                  </a:cubicBezTo>
                  <a:cubicBezTo>
                    <a:pt x="303790" y="1705694"/>
                    <a:pt x="317506" y="1708850"/>
                    <a:pt x="330736" y="1713260"/>
                  </a:cubicBezTo>
                  <a:lnTo>
                    <a:pt x="370424" y="1726489"/>
                  </a:lnTo>
                  <a:cubicBezTo>
                    <a:pt x="377039" y="1728694"/>
                    <a:pt x="384032" y="1729986"/>
                    <a:pt x="390268" y="1733104"/>
                  </a:cubicBezTo>
                  <a:cubicBezTo>
                    <a:pt x="399088" y="1737514"/>
                    <a:pt x="408166" y="1741442"/>
                    <a:pt x="416727" y="1746334"/>
                  </a:cubicBezTo>
                  <a:cubicBezTo>
                    <a:pt x="449944" y="1765316"/>
                    <a:pt x="423050" y="1755659"/>
                    <a:pt x="463030" y="1772794"/>
                  </a:cubicBezTo>
                  <a:cubicBezTo>
                    <a:pt x="469439" y="1775541"/>
                    <a:pt x="476259" y="1777204"/>
                    <a:pt x="482874" y="1779409"/>
                  </a:cubicBezTo>
                  <a:cubicBezTo>
                    <a:pt x="520493" y="1817028"/>
                    <a:pt x="484270" y="1786721"/>
                    <a:pt x="522562" y="1805868"/>
                  </a:cubicBezTo>
                  <a:cubicBezTo>
                    <a:pt x="573853" y="1831515"/>
                    <a:pt x="512372" y="1809086"/>
                    <a:pt x="562250" y="1825713"/>
                  </a:cubicBezTo>
                  <a:cubicBezTo>
                    <a:pt x="576116" y="1867310"/>
                    <a:pt x="571072" y="1843340"/>
                    <a:pt x="562250" y="1918322"/>
                  </a:cubicBezTo>
                  <a:cubicBezTo>
                    <a:pt x="554162" y="1987071"/>
                    <a:pt x="560046" y="1933755"/>
                    <a:pt x="549021" y="1977856"/>
                  </a:cubicBezTo>
                  <a:cubicBezTo>
                    <a:pt x="546294" y="1988763"/>
                    <a:pt x="544611" y="1999905"/>
                    <a:pt x="542406" y="2010930"/>
                  </a:cubicBezTo>
                  <a:cubicBezTo>
                    <a:pt x="544611" y="2028570"/>
                    <a:pt x="541801" y="2047604"/>
                    <a:pt x="549021" y="2063849"/>
                  </a:cubicBezTo>
                  <a:cubicBezTo>
                    <a:pt x="551853" y="2070221"/>
                    <a:pt x="562161" y="2068548"/>
                    <a:pt x="568865" y="2070464"/>
                  </a:cubicBezTo>
                  <a:cubicBezTo>
                    <a:pt x="584227" y="2074853"/>
                    <a:pt x="613622" y="2081421"/>
                    <a:pt x="628397" y="2083694"/>
                  </a:cubicBezTo>
                  <a:cubicBezTo>
                    <a:pt x="645967" y="2086397"/>
                    <a:pt x="663676" y="2088104"/>
                    <a:pt x="681315" y="2090309"/>
                  </a:cubicBezTo>
                  <a:cubicBezTo>
                    <a:pt x="696749" y="2088104"/>
                    <a:pt x="714465" y="2092065"/>
                    <a:pt x="727618" y="2083694"/>
                  </a:cubicBezTo>
                  <a:cubicBezTo>
                    <a:pt x="741032" y="2075158"/>
                    <a:pt x="754077" y="2044005"/>
                    <a:pt x="754077" y="2044005"/>
                  </a:cubicBezTo>
                  <a:cubicBezTo>
                    <a:pt x="770700" y="1994128"/>
                    <a:pt x="748277" y="2055604"/>
                    <a:pt x="773921" y="2004315"/>
                  </a:cubicBezTo>
                  <a:cubicBezTo>
                    <a:pt x="777039" y="1998079"/>
                    <a:pt x="776948" y="1990450"/>
                    <a:pt x="780535" y="1984471"/>
                  </a:cubicBezTo>
                  <a:cubicBezTo>
                    <a:pt x="804101" y="1945193"/>
                    <a:pt x="784295" y="2002469"/>
                    <a:pt x="806994" y="1951396"/>
                  </a:cubicBezTo>
                  <a:cubicBezTo>
                    <a:pt x="812658" y="1938653"/>
                    <a:pt x="815814" y="1924937"/>
                    <a:pt x="820224" y="1911707"/>
                  </a:cubicBezTo>
                  <a:lnTo>
                    <a:pt x="826838" y="1891862"/>
                  </a:lnTo>
                  <a:cubicBezTo>
                    <a:pt x="829043" y="1885247"/>
                    <a:pt x="831762" y="1878782"/>
                    <a:pt x="833453" y="1872017"/>
                  </a:cubicBezTo>
                  <a:lnTo>
                    <a:pt x="840068" y="1845558"/>
                  </a:lnTo>
                  <a:cubicBezTo>
                    <a:pt x="842273" y="1823508"/>
                    <a:pt x="846682" y="1801569"/>
                    <a:pt x="846682" y="1779409"/>
                  </a:cubicBezTo>
                  <a:cubicBezTo>
                    <a:pt x="846682" y="1752858"/>
                    <a:pt x="843577" y="1726348"/>
                    <a:pt x="840068" y="1700030"/>
                  </a:cubicBezTo>
                  <a:cubicBezTo>
                    <a:pt x="839147" y="1693118"/>
                    <a:pt x="835144" y="1686950"/>
                    <a:pt x="833453" y="1680185"/>
                  </a:cubicBezTo>
                  <a:cubicBezTo>
                    <a:pt x="830726" y="1669278"/>
                    <a:pt x="829043" y="1658136"/>
                    <a:pt x="826838" y="1647111"/>
                  </a:cubicBezTo>
                  <a:cubicBezTo>
                    <a:pt x="827823" y="1625439"/>
                    <a:pt x="828621" y="1504885"/>
                    <a:pt x="840068" y="1455278"/>
                  </a:cubicBezTo>
                  <a:cubicBezTo>
                    <a:pt x="843204" y="1441690"/>
                    <a:pt x="848887" y="1428819"/>
                    <a:pt x="853297" y="1415589"/>
                  </a:cubicBezTo>
                  <a:cubicBezTo>
                    <a:pt x="855502" y="1408974"/>
                    <a:pt x="856044" y="1401546"/>
                    <a:pt x="859912" y="1395744"/>
                  </a:cubicBezTo>
                  <a:cubicBezTo>
                    <a:pt x="864322" y="1389129"/>
                    <a:pt x="869912" y="1383165"/>
                    <a:pt x="873141" y="1375900"/>
                  </a:cubicBezTo>
                  <a:cubicBezTo>
                    <a:pt x="878805" y="1363156"/>
                    <a:pt x="886371" y="1336210"/>
                    <a:pt x="886371" y="1336210"/>
                  </a:cubicBezTo>
                  <a:cubicBezTo>
                    <a:pt x="898246" y="1264950"/>
                    <a:pt x="900229" y="1270468"/>
                    <a:pt x="886371" y="1164223"/>
                  </a:cubicBezTo>
                  <a:cubicBezTo>
                    <a:pt x="885343" y="1156340"/>
                    <a:pt x="876696" y="1151489"/>
                    <a:pt x="873141" y="1144378"/>
                  </a:cubicBezTo>
                  <a:cubicBezTo>
                    <a:pt x="870023" y="1138141"/>
                    <a:pt x="869644" y="1130770"/>
                    <a:pt x="866526" y="1124533"/>
                  </a:cubicBezTo>
                  <a:cubicBezTo>
                    <a:pt x="840880" y="1073240"/>
                    <a:pt x="863309" y="1134726"/>
                    <a:pt x="846682" y="1084844"/>
                  </a:cubicBezTo>
                  <a:cubicBezTo>
                    <a:pt x="862352" y="1069174"/>
                    <a:pt x="877165" y="1052632"/>
                    <a:pt x="899600" y="1045154"/>
                  </a:cubicBezTo>
                  <a:cubicBezTo>
                    <a:pt x="906215" y="1042949"/>
                    <a:pt x="912638" y="1040052"/>
                    <a:pt x="919444" y="1038540"/>
                  </a:cubicBezTo>
                  <a:cubicBezTo>
                    <a:pt x="946661" y="1032492"/>
                    <a:pt x="965732" y="1032531"/>
                    <a:pt x="992206" y="1025310"/>
                  </a:cubicBezTo>
                  <a:cubicBezTo>
                    <a:pt x="1005660" y="1021641"/>
                    <a:pt x="1020291" y="1019816"/>
                    <a:pt x="1031894" y="1012080"/>
                  </a:cubicBezTo>
                  <a:cubicBezTo>
                    <a:pt x="1056927" y="995390"/>
                    <a:pt x="1046117" y="1004471"/>
                    <a:pt x="1064968" y="985620"/>
                  </a:cubicBezTo>
                  <a:cubicBezTo>
                    <a:pt x="1082827" y="932037"/>
                    <a:pt x="1075374" y="962588"/>
                    <a:pt x="1064968" y="853322"/>
                  </a:cubicBezTo>
                  <a:cubicBezTo>
                    <a:pt x="1062402" y="826374"/>
                    <a:pt x="1060966" y="829476"/>
                    <a:pt x="1045123" y="813633"/>
                  </a:cubicBezTo>
                  <a:cubicBezTo>
                    <a:pt x="1042918" y="807018"/>
                    <a:pt x="1042096" y="799767"/>
                    <a:pt x="1038509" y="793788"/>
                  </a:cubicBezTo>
                  <a:cubicBezTo>
                    <a:pt x="1030205" y="779947"/>
                    <a:pt x="1017024" y="777630"/>
                    <a:pt x="1005435" y="767329"/>
                  </a:cubicBezTo>
                  <a:cubicBezTo>
                    <a:pt x="991451" y="754899"/>
                    <a:pt x="976125" y="743207"/>
                    <a:pt x="965747" y="727639"/>
                  </a:cubicBezTo>
                  <a:cubicBezTo>
                    <a:pt x="961337" y="721024"/>
                    <a:pt x="958139" y="713416"/>
                    <a:pt x="952518" y="707794"/>
                  </a:cubicBezTo>
                  <a:cubicBezTo>
                    <a:pt x="946897" y="702173"/>
                    <a:pt x="938882" y="699531"/>
                    <a:pt x="932674" y="694565"/>
                  </a:cubicBezTo>
                  <a:cubicBezTo>
                    <a:pt x="919208" y="683792"/>
                    <a:pt x="916038" y="676226"/>
                    <a:pt x="906215" y="661490"/>
                  </a:cubicBezTo>
                  <a:cubicBezTo>
                    <a:pt x="910625" y="654875"/>
                    <a:pt x="913823" y="647267"/>
                    <a:pt x="919444" y="641645"/>
                  </a:cubicBezTo>
                  <a:cubicBezTo>
                    <a:pt x="925065" y="636024"/>
                    <a:pt x="934322" y="634624"/>
                    <a:pt x="939288" y="628416"/>
                  </a:cubicBezTo>
                  <a:cubicBezTo>
                    <a:pt x="943644" y="622971"/>
                    <a:pt x="942785" y="614808"/>
                    <a:pt x="945903" y="608571"/>
                  </a:cubicBezTo>
                  <a:cubicBezTo>
                    <a:pt x="949458" y="601460"/>
                    <a:pt x="954722" y="595341"/>
                    <a:pt x="959132" y="588726"/>
                  </a:cubicBezTo>
                  <a:cubicBezTo>
                    <a:pt x="956927" y="540217"/>
                    <a:pt x="956390" y="491603"/>
                    <a:pt x="952518" y="443198"/>
                  </a:cubicBezTo>
                  <a:cubicBezTo>
                    <a:pt x="951962" y="436248"/>
                    <a:pt x="949021" y="429590"/>
                    <a:pt x="945903" y="423354"/>
                  </a:cubicBezTo>
                  <a:cubicBezTo>
                    <a:pt x="942348" y="416243"/>
                    <a:pt x="937640" y="409717"/>
                    <a:pt x="932674" y="403509"/>
                  </a:cubicBezTo>
                  <a:cubicBezTo>
                    <a:pt x="928778" y="398639"/>
                    <a:pt x="923854" y="394689"/>
                    <a:pt x="919444" y="390279"/>
                  </a:cubicBezTo>
                  <a:cubicBezTo>
                    <a:pt x="902817" y="340397"/>
                    <a:pt x="925246" y="401883"/>
                    <a:pt x="899600" y="350590"/>
                  </a:cubicBezTo>
                  <a:cubicBezTo>
                    <a:pt x="896482" y="344353"/>
                    <a:pt x="895190" y="337360"/>
                    <a:pt x="892985" y="330745"/>
                  </a:cubicBezTo>
                  <a:cubicBezTo>
                    <a:pt x="890780" y="284441"/>
                    <a:pt x="891490" y="237905"/>
                    <a:pt x="886371" y="191832"/>
                  </a:cubicBezTo>
                  <a:lnTo>
                    <a:pt x="866526" y="132298"/>
                  </a:lnTo>
                  <a:cubicBezTo>
                    <a:pt x="866524" y="132293"/>
                    <a:pt x="853300" y="92612"/>
                    <a:pt x="853297" y="92608"/>
                  </a:cubicBezTo>
                  <a:cubicBezTo>
                    <a:pt x="843473" y="77872"/>
                    <a:pt x="840304" y="70307"/>
                    <a:pt x="826838" y="59534"/>
                  </a:cubicBezTo>
                  <a:cubicBezTo>
                    <a:pt x="820630" y="54568"/>
                    <a:pt x="813609" y="50714"/>
                    <a:pt x="806994" y="46304"/>
                  </a:cubicBezTo>
                  <a:cubicBezTo>
                    <a:pt x="802584" y="39689"/>
                    <a:pt x="800507" y="30673"/>
                    <a:pt x="793765" y="26459"/>
                  </a:cubicBezTo>
                  <a:cubicBezTo>
                    <a:pt x="781940" y="19068"/>
                    <a:pt x="765680" y="20965"/>
                    <a:pt x="754077" y="13230"/>
                  </a:cubicBezTo>
                  <a:lnTo>
                    <a:pt x="734232" y="0"/>
                  </a:lnTo>
                  <a:lnTo>
                    <a:pt x="608553" y="6615"/>
                  </a:lnTo>
                  <a:close/>
                </a:path>
              </a:pathLst>
            </a:cu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046842" y="4333863"/>
            <a:ext cx="228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omplementary scenes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50223"/>
            <a:ext cx="3201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Slide Credit: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Peng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Yash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Goyal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5553" y="6553200"/>
            <a:ext cx="4571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[Zhang, </a:t>
            </a:r>
            <a:r>
              <a:rPr lang="en-US" sz="1400" dirty="0" err="1" smtClean="0"/>
              <a:t>Goyal</a:t>
            </a:r>
            <a:r>
              <a:rPr lang="en-US" sz="1400" dirty="0" smtClean="0"/>
              <a:t>, Summers-Stay, Batra, Parikh, CVPR16]</a:t>
            </a:r>
          </a:p>
        </p:txBody>
      </p:sp>
    </p:spTree>
    <p:extLst>
      <p:ext uri="{BB962C8B-B14F-4D97-AF65-F5344CB8AC3E}">
        <p14:creationId xmlns:p14="http://schemas.microsoft.com/office/powerpoint/2010/main" val="337313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66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6553200"/>
            <a:ext cx="4571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[Zhang, </a:t>
            </a:r>
            <a:r>
              <a:rPr lang="en-US" sz="1400" dirty="0" err="1" smtClean="0"/>
              <a:t>Goyal</a:t>
            </a:r>
            <a:r>
              <a:rPr lang="en-US" sz="1400" dirty="0" smtClean="0"/>
              <a:t>, Summers-Stay, Batra, Parikh, CVPR16]</a:t>
            </a:r>
          </a:p>
        </p:txBody>
      </p:sp>
    </p:spTree>
    <p:extLst>
      <p:ext uri="{BB962C8B-B14F-4D97-AF65-F5344CB8AC3E}">
        <p14:creationId xmlns:p14="http://schemas.microsoft.com/office/powerpoint/2010/main" val="426992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57200" eaLnBrk="1" fontAlgn="auto" hangingPunct="1">
              <a:spcAft>
                <a:spcPts val="0"/>
              </a:spcAft>
              <a:defRPr/>
            </a:pPr>
            <a:r>
              <a:rPr lang="en-US" kern="1200" dirty="0"/>
              <a:t>What </a:t>
            </a:r>
            <a:r>
              <a:rPr lang="en-US" dirty="0"/>
              <a:t>computers see</a:t>
            </a:r>
            <a:endParaRPr lang="en-US" kern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61154" y="6578469"/>
            <a:ext cx="1903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Larry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Zitnick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818151" y="1418286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60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smtClean="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0654" y="1420159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911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Answering Binary Questions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00791" y="5806025"/>
            <a:ext cx="4962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Question: Is the girl walking the bike?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1210" y="5344360"/>
            <a:ext cx="365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Tuple: &lt;girl, walking, bike&gt;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478017" y="4703196"/>
            <a:ext cx="1709090" cy="641164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78017" y="1938166"/>
            <a:ext cx="0" cy="281618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880471" y="1938164"/>
            <a:ext cx="0" cy="28162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58922" y="1516191"/>
            <a:ext cx="1638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Answer:</a:t>
            </a:r>
            <a:r>
              <a:rPr lang="en-US" sz="2400" dirty="0" smtClean="0">
                <a:solidFill>
                  <a:srgbClr val="008000"/>
                </a:solidFill>
              </a:rPr>
              <a:t> No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0118" y="1516191"/>
            <a:ext cx="1700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Answer: </a:t>
            </a:r>
            <a:r>
              <a:rPr lang="en-US" sz="2400" dirty="0" smtClean="0">
                <a:solidFill>
                  <a:srgbClr val="008000"/>
                </a:solidFill>
              </a:rPr>
              <a:t>Yes</a:t>
            </a:r>
            <a:endParaRPr lang="en-US" sz="2400" dirty="0">
              <a:solidFill>
                <a:srgbClr val="008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189745" y="4703195"/>
            <a:ext cx="1690726" cy="641165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323665" y="2239629"/>
            <a:ext cx="3113612" cy="1967449"/>
            <a:chOff x="127000" y="889000"/>
            <a:chExt cx="8890000" cy="5080000"/>
          </a:xfrm>
        </p:grpSpPr>
        <p:pic>
          <p:nvPicPr>
            <p:cNvPr id="15" name="Picture 14" descr="ol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889000"/>
              <a:ext cx="8890000" cy="5080000"/>
            </a:xfrm>
            <a:prstGeom prst="rect">
              <a:avLst/>
            </a:prstGeom>
          </p:spPr>
        </p:pic>
        <p:sp>
          <p:nvSpPr>
            <p:cNvPr id="16" name="Freeform 15"/>
            <p:cNvSpPr/>
            <p:nvPr/>
          </p:nvSpPr>
          <p:spPr>
            <a:xfrm>
              <a:off x="6654391" y="3916022"/>
              <a:ext cx="926059" cy="1561117"/>
            </a:xfrm>
            <a:custGeom>
              <a:avLst/>
              <a:gdLst>
                <a:gd name="connsiteX0" fmla="*/ 846682 w 926059"/>
                <a:gd name="connsiteY0" fmla="*/ 26460 h 1561117"/>
                <a:gd name="connsiteX1" fmla="*/ 813609 w 926059"/>
                <a:gd name="connsiteY1" fmla="*/ 13230 h 1561117"/>
                <a:gd name="connsiteX2" fmla="*/ 793765 w 926059"/>
                <a:gd name="connsiteY2" fmla="*/ 6615 h 1561117"/>
                <a:gd name="connsiteX3" fmla="*/ 707773 w 926059"/>
                <a:gd name="connsiteY3" fmla="*/ 0 h 1561117"/>
                <a:gd name="connsiteX4" fmla="*/ 555635 w 926059"/>
                <a:gd name="connsiteY4" fmla="*/ 6615 h 1561117"/>
                <a:gd name="connsiteX5" fmla="*/ 522562 w 926059"/>
                <a:gd name="connsiteY5" fmla="*/ 13230 h 1561117"/>
                <a:gd name="connsiteX6" fmla="*/ 383653 w 926059"/>
                <a:gd name="connsiteY6" fmla="*/ 26460 h 1561117"/>
                <a:gd name="connsiteX7" fmla="*/ 231515 w 926059"/>
                <a:gd name="connsiteY7" fmla="*/ 19845 h 1561117"/>
                <a:gd name="connsiteX8" fmla="*/ 165368 w 926059"/>
                <a:gd name="connsiteY8" fmla="*/ 13230 h 1561117"/>
                <a:gd name="connsiteX9" fmla="*/ 19844 w 926059"/>
                <a:gd name="connsiteY9" fmla="*/ 19845 h 1561117"/>
                <a:gd name="connsiteX10" fmla="*/ 6615 w 926059"/>
                <a:gd name="connsiteY10" fmla="*/ 59534 h 1561117"/>
                <a:gd name="connsiteX11" fmla="*/ 0 w 926059"/>
                <a:gd name="connsiteY11" fmla="*/ 79379 h 1561117"/>
                <a:gd name="connsiteX12" fmla="*/ 6615 w 926059"/>
                <a:gd name="connsiteY12" fmla="*/ 119068 h 1561117"/>
                <a:gd name="connsiteX13" fmla="*/ 13230 w 926059"/>
                <a:gd name="connsiteY13" fmla="*/ 138913 h 1561117"/>
                <a:gd name="connsiteX14" fmla="*/ 33074 w 926059"/>
                <a:gd name="connsiteY14" fmla="*/ 145528 h 1561117"/>
                <a:gd name="connsiteX15" fmla="*/ 46303 w 926059"/>
                <a:gd name="connsiteY15" fmla="*/ 165373 h 1561117"/>
                <a:gd name="connsiteX16" fmla="*/ 72762 w 926059"/>
                <a:gd name="connsiteY16" fmla="*/ 178603 h 1561117"/>
                <a:gd name="connsiteX17" fmla="*/ 350579 w 926059"/>
                <a:gd name="connsiteY17" fmla="*/ 171988 h 1561117"/>
                <a:gd name="connsiteX18" fmla="*/ 410112 w 926059"/>
                <a:gd name="connsiteY18" fmla="*/ 178603 h 1561117"/>
                <a:gd name="connsiteX19" fmla="*/ 416726 w 926059"/>
                <a:gd name="connsiteY19" fmla="*/ 198447 h 1561117"/>
                <a:gd name="connsiteX20" fmla="*/ 410112 w 926059"/>
                <a:gd name="connsiteY20" fmla="*/ 449814 h 1561117"/>
                <a:gd name="connsiteX21" fmla="*/ 377038 w 926059"/>
                <a:gd name="connsiteY21" fmla="*/ 482888 h 1561117"/>
                <a:gd name="connsiteX22" fmla="*/ 357194 w 926059"/>
                <a:gd name="connsiteY22" fmla="*/ 502733 h 1561117"/>
                <a:gd name="connsiteX23" fmla="*/ 317506 w 926059"/>
                <a:gd name="connsiteY23" fmla="*/ 529192 h 1561117"/>
                <a:gd name="connsiteX24" fmla="*/ 277818 w 926059"/>
                <a:gd name="connsiteY24" fmla="*/ 562267 h 1561117"/>
                <a:gd name="connsiteX25" fmla="*/ 244744 w 926059"/>
                <a:gd name="connsiteY25" fmla="*/ 588726 h 1561117"/>
                <a:gd name="connsiteX26" fmla="*/ 231515 w 926059"/>
                <a:gd name="connsiteY26" fmla="*/ 608571 h 1561117"/>
                <a:gd name="connsiteX27" fmla="*/ 218285 w 926059"/>
                <a:gd name="connsiteY27" fmla="*/ 621801 h 1561117"/>
                <a:gd name="connsiteX28" fmla="*/ 198441 w 926059"/>
                <a:gd name="connsiteY28" fmla="*/ 654876 h 1561117"/>
                <a:gd name="connsiteX29" fmla="*/ 178597 w 926059"/>
                <a:gd name="connsiteY29" fmla="*/ 714410 h 1561117"/>
                <a:gd name="connsiteX30" fmla="*/ 171982 w 926059"/>
                <a:gd name="connsiteY30" fmla="*/ 734254 h 1561117"/>
                <a:gd name="connsiteX31" fmla="*/ 158753 w 926059"/>
                <a:gd name="connsiteY31" fmla="*/ 800403 h 1561117"/>
                <a:gd name="connsiteX32" fmla="*/ 145524 w 926059"/>
                <a:gd name="connsiteY32" fmla="*/ 992236 h 1561117"/>
                <a:gd name="connsiteX33" fmla="*/ 138909 w 926059"/>
                <a:gd name="connsiteY33" fmla="*/ 1025310 h 1561117"/>
                <a:gd name="connsiteX34" fmla="*/ 145524 w 926059"/>
                <a:gd name="connsiteY34" fmla="*/ 1276676 h 1561117"/>
                <a:gd name="connsiteX35" fmla="*/ 165368 w 926059"/>
                <a:gd name="connsiteY35" fmla="*/ 1369285 h 1561117"/>
                <a:gd name="connsiteX36" fmla="*/ 185212 w 926059"/>
                <a:gd name="connsiteY36" fmla="*/ 1435434 h 1561117"/>
                <a:gd name="connsiteX37" fmla="*/ 198441 w 926059"/>
                <a:gd name="connsiteY37" fmla="*/ 1475123 h 1561117"/>
                <a:gd name="connsiteX38" fmla="*/ 205056 w 926059"/>
                <a:gd name="connsiteY38" fmla="*/ 1494968 h 1561117"/>
                <a:gd name="connsiteX39" fmla="*/ 231515 w 926059"/>
                <a:gd name="connsiteY39" fmla="*/ 1528043 h 1561117"/>
                <a:gd name="connsiteX40" fmla="*/ 271203 w 926059"/>
                <a:gd name="connsiteY40" fmla="*/ 1554502 h 1561117"/>
                <a:gd name="connsiteX41" fmla="*/ 297662 w 926059"/>
                <a:gd name="connsiteY41" fmla="*/ 1561117 h 1561117"/>
                <a:gd name="connsiteX42" fmla="*/ 436571 w 926059"/>
                <a:gd name="connsiteY42" fmla="*/ 1554502 h 1561117"/>
                <a:gd name="connsiteX43" fmla="*/ 476259 w 926059"/>
                <a:gd name="connsiteY43" fmla="*/ 1541272 h 1561117"/>
                <a:gd name="connsiteX44" fmla="*/ 496103 w 926059"/>
                <a:gd name="connsiteY44" fmla="*/ 1521428 h 1561117"/>
                <a:gd name="connsiteX45" fmla="*/ 515947 w 926059"/>
                <a:gd name="connsiteY45" fmla="*/ 1514813 h 1561117"/>
                <a:gd name="connsiteX46" fmla="*/ 549021 w 926059"/>
                <a:gd name="connsiteY46" fmla="*/ 1455279 h 1561117"/>
                <a:gd name="connsiteX47" fmla="*/ 562250 w 926059"/>
                <a:gd name="connsiteY47" fmla="*/ 1428819 h 1561117"/>
                <a:gd name="connsiteX48" fmla="*/ 575479 w 926059"/>
                <a:gd name="connsiteY48" fmla="*/ 1408974 h 1561117"/>
                <a:gd name="connsiteX49" fmla="*/ 588709 w 926059"/>
                <a:gd name="connsiteY49" fmla="*/ 1369285 h 1561117"/>
                <a:gd name="connsiteX50" fmla="*/ 595323 w 926059"/>
                <a:gd name="connsiteY50" fmla="*/ 1349440 h 1561117"/>
                <a:gd name="connsiteX51" fmla="*/ 608553 w 926059"/>
                <a:gd name="connsiteY51" fmla="*/ 1303136 h 1561117"/>
                <a:gd name="connsiteX52" fmla="*/ 615168 w 926059"/>
                <a:gd name="connsiteY52" fmla="*/ 1256832 h 1561117"/>
                <a:gd name="connsiteX53" fmla="*/ 621782 w 926059"/>
                <a:gd name="connsiteY53" fmla="*/ 1045155 h 1561117"/>
                <a:gd name="connsiteX54" fmla="*/ 635012 w 926059"/>
                <a:gd name="connsiteY54" fmla="*/ 1084844 h 1561117"/>
                <a:gd name="connsiteX55" fmla="*/ 661470 w 926059"/>
                <a:gd name="connsiteY55" fmla="*/ 1124534 h 1561117"/>
                <a:gd name="connsiteX56" fmla="*/ 701159 w 926059"/>
                <a:gd name="connsiteY56" fmla="*/ 1164223 h 1561117"/>
                <a:gd name="connsiteX57" fmla="*/ 767306 w 926059"/>
                <a:gd name="connsiteY57" fmla="*/ 1184068 h 1561117"/>
                <a:gd name="connsiteX58" fmla="*/ 853297 w 926059"/>
                <a:gd name="connsiteY58" fmla="*/ 1177453 h 1561117"/>
                <a:gd name="connsiteX59" fmla="*/ 873141 w 926059"/>
                <a:gd name="connsiteY59" fmla="*/ 1164223 h 1561117"/>
                <a:gd name="connsiteX60" fmla="*/ 892985 w 926059"/>
                <a:gd name="connsiteY60" fmla="*/ 1157608 h 1561117"/>
                <a:gd name="connsiteX61" fmla="*/ 919444 w 926059"/>
                <a:gd name="connsiteY61" fmla="*/ 1098074 h 1561117"/>
                <a:gd name="connsiteX62" fmla="*/ 926059 w 926059"/>
                <a:gd name="connsiteY62" fmla="*/ 1078229 h 1561117"/>
                <a:gd name="connsiteX63" fmla="*/ 926059 w 926059"/>
                <a:gd name="connsiteY63" fmla="*/ 1045155 h 156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926059" h="1561117">
                  <a:moveTo>
                    <a:pt x="846682" y="26460"/>
                  </a:moveTo>
                  <a:cubicBezTo>
                    <a:pt x="835658" y="22050"/>
                    <a:pt x="824727" y="17399"/>
                    <a:pt x="813609" y="13230"/>
                  </a:cubicBezTo>
                  <a:cubicBezTo>
                    <a:pt x="807080" y="10782"/>
                    <a:pt x="800684" y="7480"/>
                    <a:pt x="793765" y="6615"/>
                  </a:cubicBezTo>
                  <a:cubicBezTo>
                    <a:pt x="765238" y="3049"/>
                    <a:pt x="736437" y="2205"/>
                    <a:pt x="707773" y="0"/>
                  </a:cubicBezTo>
                  <a:cubicBezTo>
                    <a:pt x="657060" y="2205"/>
                    <a:pt x="606267" y="2998"/>
                    <a:pt x="555635" y="6615"/>
                  </a:cubicBezTo>
                  <a:cubicBezTo>
                    <a:pt x="544421" y="7416"/>
                    <a:pt x="533731" y="11941"/>
                    <a:pt x="522562" y="13230"/>
                  </a:cubicBezTo>
                  <a:cubicBezTo>
                    <a:pt x="476356" y="18562"/>
                    <a:pt x="383653" y="26460"/>
                    <a:pt x="383653" y="26460"/>
                  </a:cubicBezTo>
                  <a:lnTo>
                    <a:pt x="231515" y="19845"/>
                  </a:lnTo>
                  <a:cubicBezTo>
                    <a:pt x="209397" y="18504"/>
                    <a:pt x="187527" y="13230"/>
                    <a:pt x="165368" y="13230"/>
                  </a:cubicBezTo>
                  <a:cubicBezTo>
                    <a:pt x="116810" y="13230"/>
                    <a:pt x="68352" y="17640"/>
                    <a:pt x="19844" y="19845"/>
                  </a:cubicBezTo>
                  <a:lnTo>
                    <a:pt x="6615" y="59534"/>
                  </a:lnTo>
                  <a:lnTo>
                    <a:pt x="0" y="79379"/>
                  </a:lnTo>
                  <a:cubicBezTo>
                    <a:pt x="2205" y="92609"/>
                    <a:pt x="3705" y="105975"/>
                    <a:pt x="6615" y="119068"/>
                  </a:cubicBezTo>
                  <a:cubicBezTo>
                    <a:pt x="8128" y="125875"/>
                    <a:pt x="8300" y="133982"/>
                    <a:pt x="13230" y="138913"/>
                  </a:cubicBezTo>
                  <a:cubicBezTo>
                    <a:pt x="18160" y="143843"/>
                    <a:pt x="26459" y="143323"/>
                    <a:pt x="33074" y="145528"/>
                  </a:cubicBezTo>
                  <a:cubicBezTo>
                    <a:pt x="37484" y="152143"/>
                    <a:pt x="40196" y="160283"/>
                    <a:pt x="46303" y="165373"/>
                  </a:cubicBezTo>
                  <a:cubicBezTo>
                    <a:pt x="53878" y="171686"/>
                    <a:pt x="62904" y="178389"/>
                    <a:pt x="72762" y="178603"/>
                  </a:cubicBezTo>
                  <a:lnTo>
                    <a:pt x="350579" y="171988"/>
                  </a:lnTo>
                  <a:cubicBezTo>
                    <a:pt x="370423" y="174193"/>
                    <a:pt x="391574" y="171188"/>
                    <a:pt x="410112" y="178603"/>
                  </a:cubicBezTo>
                  <a:cubicBezTo>
                    <a:pt x="416586" y="181193"/>
                    <a:pt x="416726" y="191475"/>
                    <a:pt x="416726" y="198447"/>
                  </a:cubicBezTo>
                  <a:cubicBezTo>
                    <a:pt x="416726" y="282265"/>
                    <a:pt x="421695" y="366800"/>
                    <a:pt x="410112" y="449814"/>
                  </a:cubicBezTo>
                  <a:cubicBezTo>
                    <a:pt x="407957" y="465256"/>
                    <a:pt x="388063" y="471863"/>
                    <a:pt x="377038" y="482888"/>
                  </a:cubicBezTo>
                  <a:cubicBezTo>
                    <a:pt x="370423" y="489503"/>
                    <a:pt x="364978" y="497544"/>
                    <a:pt x="357194" y="502733"/>
                  </a:cubicBezTo>
                  <a:cubicBezTo>
                    <a:pt x="343965" y="511553"/>
                    <a:pt x="328749" y="517949"/>
                    <a:pt x="317506" y="529192"/>
                  </a:cubicBezTo>
                  <a:cubicBezTo>
                    <a:pt x="270372" y="576328"/>
                    <a:pt x="323860" y="525432"/>
                    <a:pt x="277818" y="562267"/>
                  </a:cubicBezTo>
                  <a:cubicBezTo>
                    <a:pt x="230702" y="599961"/>
                    <a:pt x="305806" y="548019"/>
                    <a:pt x="244744" y="588726"/>
                  </a:cubicBezTo>
                  <a:cubicBezTo>
                    <a:pt x="240334" y="595341"/>
                    <a:pt x="236481" y="602363"/>
                    <a:pt x="231515" y="608571"/>
                  </a:cubicBezTo>
                  <a:cubicBezTo>
                    <a:pt x="227619" y="613441"/>
                    <a:pt x="221494" y="616453"/>
                    <a:pt x="218285" y="621801"/>
                  </a:cubicBezTo>
                  <a:cubicBezTo>
                    <a:pt x="192525" y="664737"/>
                    <a:pt x="231963" y="621354"/>
                    <a:pt x="198441" y="654876"/>
                  </a:cubicBezTo>
                  <a:lnTo>
                    <a:pt x="178597" y="714410"/>
                  </a:lnTo>
                  <a:cubicBezTo>
                    <a:pt x="176392" y="721025"/>
                    <a:pt x="173349" y="727417"/>
                    <a:pt x="171982" y="734254"/>
                  </a:cubicBezTo>
                  <a:lnTo>
                    <a:pt x="158753" y="800403"/>
                  </a:lnTo>
                  <a:cubicBezTo>
                    <a:pt x="156899" y="830068"/>
                    <a:pt x="149518" y="956287"/>
                    <a:pt x="145524" y="992236"/>
                  </a:cubicBezTo>
                  <a:cubicBezTo>
                    <a:pt x="144282" y="1003410"/>
                    <a:pt x="141114" y="1014285"/>
                    <a:pt x="138909" y="1025310"/>
                  </a:cubicBezTo>
                  <a:cubicBezTo>
                    <a:pt x="141114" y="1109099"/>
                    <a:pt x="141718" y="1192945"/>
                    <a:pt x="145524" y="1276676"/>
                  </a:cubicBezTo>
                  <a:cubicBezTo>
                    <a:pt x="146591" y="1300162"/>
                    <a:pt x="160456" y="1349636"/>
                    <a:pt x="165368" y="1369285"/>
                  </a:cubicBezTo>
                  <a:cubicBezTo>
                    <a:pt x="175369" y="1409289"/>
                    <a:pt x="169100" y="1387098"/>
                    <a:pt x="185212" y="1435434"/>
                  </a:cubicBezTo>
                  <a:lnTo>
                    <a:pt x="198441" y="1475123"/>
                  </a:lnTo>
                  <a:cubicBezTo>
                    <a:pt x="200646" y="1481738"/>
                    <a:pt x="201188" y="1489166"/>
                    <a:pt x="205056" y="1494968"/>
                  </a:cubicBezTo>
                  <a:cubicBezTo>
                    <a:pt x="213736" y="1507988"/>
                    <a:pt x="218946" y="1518616"/>
                    <a:pt x="231515" y="1528043"/>
                  </a:cubicBezTo>
                  <a:cubicBezTo>
                    <a:pt x="244235" y="1537583"/>
                    <a:pt x="255778" y="1550646"/>
                    <a:pt x="271203" y="1554502"/>
                  </a:cubicBezTo>
                  <a:lnTo>
                    <a:pt x="297662" y="1561117"/>
                  </a:lnTo>
                  <a:cubicBezTo>
                    <a:pt x="343965" y="1558912"/>
                    <a:pt x="390499" y="1559621"/>
                    <a:pt x="436571" y="1554502"/>
                  </a:cubicBezTo>
                  <a:cubicBezTo>
                    <a:pt x="450431" y="1552962"/>
                    <a:pt x="476259" y="1541272"/>
                    <a:pt x="476259" y="1541272"/>
                  </a:cubicBezTo>
                  <a:cubicBezTo>
                    <a:pt x="482874" y="1534657"/>
                    <a:pt x="488320" y="1526617"/>
                    <a:pt x="496103" y="1521428"/>
                  </a:cubicBezTo>
                  <a:cubicBezTo>
                    <a:pt x="501904" y="1517560"/>
                    <a:pt x="511017" y="1519743"/>
                    <a:pt x="515947" y="1514813"/>
                  </a:cubicBezTo>
                  <a:cubicBezTo>
                    <a:pt x="548172" y="1482586"/>
                    <a:pt x="536545" y="1484390"/>
                    <a:pt x="549021" y="1455279"/>
                  </a:cubicBezTo>
                  <a:cubicBezTo>
                    <a:pt x="552905" y="1446215"/>
                    <a:pt x="557358" y="1437381"/>
                    <a:pt x="562250" y="1428819"/>
                  </a:cubicBezTo>
                  <a:cubicBezTo>
                    <a:pt x="566194" y="1421916"/>
                    <a:pt x="572250" y="1416239"/>
                    <a:pt x="575479" y="1408974"/>
                  </a:cubicBezTo>
                  <a:cubicBezTo>
                    <a:pt x="581143" y="1396231"/>
                    <a:pt x="584299" y="1382515"/>
                    <a:pt x="588709" y="1369285"/>
                  </a:cubicBezTo>
                  <a:lnTo>
                    <a:pt x="595323" y="1349440"/>
                  </a:lnTo>
                  <a:cubicBezTo>
                    <a:pt x="600992" y="1332432"/>
                    <a:pt x="605229" y="1321416"/>
                    <a:pt x="608553" y="1303136"/>
                  </a:cubicBezTo>
                  <a:cubicBezTo>
                    <a:pt x="611342" y="1287796"/>
                    <a:pt x="612963" y="1272267"/>
                    <a:pt x="615168" y="1256832"/>
                  </a:cubicBezTo>
                  <a:cubicBezTo>
                    <a:pt x="617373" y="1186273"/>
                    <a:pt x="613691" y="1115283"/>
                    <a:pt x="621782" y="1045155"/>
                  </a:cubicBezTo>
                  <a:cubicBezTo>
                    <a:pt x="623380" y="1031302"/>
                    <a:pt x="627277" y="1073241"/>
                    <a:pt x="635012" y="1084844"/>
                  </a:cubicBezTo>
                  <a:cubicBezTo>
                    <a:pt x="643831" y="1098074"/>
                    <a:pt x="650227" y="1113291"/>
                    <a:pt x="661470" y="1124534"/>
                  </a:cubicBezTo>
                  <a:cubicBezTo>
                    <a:pt x="674700" y="1137764"/>
                    <a:pt x="683410" y="1158306"/>
                    <a:pt x="701159" y="1164223"/>
                  </a:cubicBezTo>
                  <a:cubicBezTo>
                    <a:pt x="749472" y="1180328"/>
                    <a:pt x="727318" y="1174071"/>
                    <a:pt x="767306" y="1184068"/>
                  </a:cubicBezTo>
                  <a:cubicBezTo>
                    <a:pt x="795970" y="1181863"/>
                    <a:pt x="825041" y="1182751"/>
                    <a:pt x="853297" y="1177453"/>
                  </a:cubicBezTo>
                  <a:cubicBezTo>
                    <a:pt x="861111" y="1175988"/>
                    <a:pt x="866030" y="1167778"/>
                    <a:pt x="873141" y="1164223"/>
                  </a:cubicBezTo>
                  <a:cubicBezTo>
                    <a:pt x="879377" y="1161105"/>
                    <a:pt x="886370" y="1159813"/>
                    <a:pt x="892985" y="1157608"/>
                  </a:cubicBezTo>
                  <a:cubicBezTo>
                    <a:pt x="913949" y="1126160"/>
                    <a:pt x="903700" y="1145305"/>
                    <a:pt x="919444" y="1098074"/>
                  </a:cubicBezTo>
                  <a:cubicBezTo>
                    <a:pt x="921649" y="1091459"/>
                    <a:pt x="926059" y="1085202"/>
                    <a:pt x="926059" y="1078229"/>
                  </a:cubicBezTo>
                  <a:lnTo>
                    <a:pt x="926059" y="1045155"/>
                  </a:lnTo>
                </a:path>
              </a:pathLst>
            </a:cu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7236167" y="3267762"/>
              <a:ext cx="999218" cy="2077079"/>
            </a:xfrm>
            <a:custGeom>
              <a:avLst/>
              <a:gdLst>
                <a:gd name="connsiteX0" fmla="*/ 278136 w 999218"/>
                <a:gd name="connsiteY0" fmla="*/ 681335 h 2077079"/>
                <a:gd name="connsiteX1" fmla="*/ 264906 w 999218"/>
                <a:gd name="connsiteY1" fmla="*/ 628415 h 2077079"/>
                <a:gd name="connsiteX2" fmla="*/ 251677 w 999218"/>
                <a:gd name="connsiteY2" fmla="*/ 608571 h 2077079"/>
                <a:gd name="connsiteX3" fmla="*/ 218603 w 999218"/>
                <a:gd name="connsiteY3" fmla="*/ 575496 h 2077079"/>
                <a:gd name="connsiteX4" fmla="*/ 192144 w 999218"/>
                <a:gd name="connsiteY4" fmla="*/ 535807 h 2077079"/>
                <a:gd name="connsiteX5" fmla="*/ 198759 w 999218"/>
                <a:gd name="connsiteY5" fmla="*/ 476273 h 2077079"/>
                <a:gd name="connsiteX6" fmla="*/ 205374 w 999218"/>
                <a:gd name="connsiteY6" fmla="*/ 456428 h 2077079"/>
                <a:gd name="connsiteX7" fmla="*/ 225218 w 999218"/>
                <a:gd name="connsiteY7" fmla="*/ 443198 h 2077079"/>
                <a:gd name="connsiteX8" fmla="*/ 258291 w 999218"/>
                <a:gd name="connsiteY8" fmla="*/ 383664 h 2077079"/>
                <a:gd name="connsiteX9" fmla="*/ 278136 w 999218"/>
                <a:gd name="connsiteY9" fmla="*/ 370434 h 2077079"/>
                <a:gd name="connsiteX10" fmla="*/ 284750 w 999218"/>
                <a:gd name="connsiteY10" fmla="*/ 350590 h 2077079"/>
                <a:gd name="connsiteX11" fmla="*/ 297980 w 999218"/>
                <a:gd name="connsiteY11" fmla="*/ 337360 h 2077079"/>
                <a:gd name="connsiteX12" fmla="*/ 311209 w 999218"/>
                <a:gd name="connsiteY12" fmla="*/ 297670 h 2077079"/>
                <a:gd name="connsiteX13" fmla="*/ 324438 w 999218"/>
                <a:gd name="connsiteY13" fmla="*/ 251366 h 2077079"/>
                <a:gd name="connsiteX14" fmla="*/ 331053 w 999218"/>
                <a:gd name="connsiteY14" fmla="*/ 138913 h 2077079"/>
                <a:gd name="connsiteX15" fmla="*/ 344283 w 999218"/>
                <a:gd name="connsiteY15" fmla="*/ 92608 h 2077079"/>
                <a:gd name="connsiteX16" fmla="*/ 370741 w 999218"/>
                <a:gd name="connsiteY16" fmla="*/ 52919 h 2077079"/>
                <a:gd name="connsiteX17" fmla="*/ 410430 w 999218"/>
                <a:gd name="connsiteY17" fmla="*/ 26459 h 2077079"/>
                <a:gd name="connsiteX18" fmla="*/ 536109 w 999218"/>
                <a:gd name="connsiteY18" fmla="*/ 0 h 2077079"/>
                <a:gd name="connsiteX19" fmla="*/ 668403 w 999218"/>
                <a:gd name="connsiteY19" fmla="*/ 6615 h 2077079"/>
                <a:gd name="connsiteX20" fmla="*/ 708091 w 999218"/>
                <a:gd name="connsiteY20" fmla="*/ 26459 h 2077079"/>
                <a:gd name="connsiteX21" fmla="*/ 727935 w 999218"/>
                <a:gd name="connsiteY21" fmla="*/ 33074 h 2077079"/>
                <a:gd name="connsiteX22" fmla="*/ 761009 w 999218"/>
                <a:gd name="connsiteY22" fmla="*/ 66149 h 2077079"/>
                <a:gd name="connsiteX23" fmla="*/ 787468 w 999218"/>
                <a:gd name="connsiteY23" fmla="*/ 99223 h 2077079"/>
                <a:gd name="connsiteX24" fmla="*/ 813926 w 999218"/>
                <a:gd name="connsiteY24" fmla="*/ 178602 h 2077079"/>
                <a:gd name="connsiteX25" fmla="*/ 820541 w 999218"/>
                <a:gd name="connsiteY25" fmla="*/ 198447 h 2077079"/>
                <a:gd name="connsiteX26" fmla="*/ 827156 w 999218"/>
                <a:gd name="connsiteY26" fmla="*/ 218292 h 2077079"/>
                <a:gd name="connsiteX27" fmla="*/ 833771 w 999218"/>
                <a:gd name="connsiteY27" fmla="*/ 357204 h 2077079"/>
                <a:gd name="connsiteX28" fmla="*/ 847000 w 999218"/>
                <a:gd name="connsiteY28" fmla="*/ 396894 h 2077079"/>
                <a:gd name="connsiteX29" fmla="*/ 873459 w 999218"/>
                <a:gd name="connsiteY29" fmla="*/ 436583 h 2077079"/>
                <a:gd name="connsiteX30" fmla="*/ 880074 w 999218"/>
                <a:gd name="connsiteY30" fmla="*/ 456428 h 2077079"/>
                <a:gd name="connsiteX31" fmla="*/ 893303 w 999218"/>
                <a:gd name="connsiteY31" fmla="*/ 476273 h 2077079"/>
                <a:gd name="connsiteX32" fmla="*/ 906532 w 999218"/>
                <a:gd name="connsiteY32" fmla="*/ 515962 h 2077079"/>
                <a:gd name="connsiteX33" fmla="*/ 913147 w 999218"/>
                <a:gd name="connsiteY33" fmla="*/ 535807 h 2077079"/>
                <a:gd name="connsiteX34" fmla="*/ 886688 w 999218"/>
                <a:gd name="connsiteY34" fmla="*/ 608571 h 2077079"/>
                <a:gd name="connsiteX35" fmla="*/ 866844 w 999218"/>
                <a:gd name="connsiteY35" fmla="*/ 615186 h 2077079"/>
                <a:gd name="connsiteX36" fmla="*/ 847000 w 999218"/>
                <a:gd name="connsiteY36" fmla="*/ 654875 h 2077079"/>
                <a:gd name="connsiteX37" fmla="*/ 873459 w 999218"/>
                <a:gd name="connsiteY37" fmla="*/ 714409 h 2077079"/>
                <a:gd name="connsiteX38" fmla="*/ 893303 w 999218"/>
                <a:gd name="connsiteY38" fmla="*/ 721024 h 2077079"/>
                <a:gd name="connsiteX39" fmla="*/ 906532 w 999218"/>
                <a:gd name="connsiteY39" fmla="*/ 740869 h 2077079"/>
                <a:gd name="connsiteX40" fmla="*/ 939606 w 999218"/>
                <a:gd name="connsiteY40" fmla="*/ 767328 h 2077079"/>
                <a:gd name="connsiteX41" fmla="*/ 966065 w 999218"/>
                <a:gd name="connsiteY41" fmla="*/ 807018 h 2077079"/>
                <a:gd name="connsiteX42" fmla="*/ 985909 w 999218"/>
                <a:gd name="connsiteY42" fmla="*/ 846707 h 2077079"/>
                <a:gd name="connsiteX43" fmla="*/ 999138 w 999218"/>
                <a:gd name="connsiteY43" fmla="*/ 886397 h 2077079"/>
                <a:gd name="connsiteX44" fmla="*/ 992523 w 999218"/>
                <a:gd name="connsiteY44" fmla="*/ 972390 h 2077079"/>
                <a:gd name="connsiteX45" fmla="*/ 959450 w 999218"/>
                <a:gd name="connsiteY45" fmla="*/ 1005465 h 2077079"/>
                <a:gd name="connsiteX46" fmla="*/ 939606 w 999218"/>
                <a:gd name="connsiteY46" fmla="*/ 1012080 h 2077079"/>
                <a:gd name="connsiteX47" fmla="*/ 919762 w 999218"/>
                <a:gd name="connsiteY47" fmla="*/ 1025310 h 2077079"/>
                <a:gd name="connsiteX48" fmla="*/ 899918 w 999218"/>
                <a:gd name="connsiteY48" fmla="*/ 1031925 h 2077079"/>
                <a:gd name="connsiteX49" fmla="*/ 880074 w 999218"/>
                <a:gd name="connsiteY49" fmla="*/ 1045154 h 2077079"/>
                <a:gd name="connsiteX50" fmla="*/ 853615 w 999218"/>
                <a:gd name="connsiteY50" fmla="*/ 1051769 h 2077079"/>
                <a:gd name="connsiteX51" fmla="*/ 813926 w 999218"/>
                <a:gd name="connsiteY51" fmla="*/ 1064999 h 2077079"/>
                <a:gd name="connsiteX52" fmla="*/ 767624 w 999218"/>
                <a:gd name="connsiteY52" fmla="*/ 1078229 h 2077079"/>
                <a:gd name="connsiteX53" fmla="*/ 787468 w 999218"/>
                <a:gd name="connsiteY53" fmla="*/ 1137763 h 2077079"/>
                <a:gd name="connsiteX54" fmla="*/ 794082 w 999218"/>
                <a:gd name="connsiteY54" fmla="*/ 1157608 h 2077079"/>
                <a:gd name="connsiteX55" fmla="*/ 800697 w 999218"/>
                <a:gd name="connsiteY55" fmla="*/ 1177452 h 2077079"/>
                <a:gd name="connsiteX56" fmla="*/ 807312 w 999218"/>
                <a:gd name="connsiteY56" fmla="*/ 1210527 h 2077079"/>
                <a:gd name="connsiteX57" fmla="*/ 813926 w 999218"/>
                <a:gd name="connsiteY57" fmla="*/ 1263446 h 2077079"/>
                <a:gd name="connsiteX58" fmla="*/ 820541 w 999218"/>
                <a:gd name="connsiteY58" fmla="*/ 1303136 h 2077079"/>
                <a:gd name="connsiteX59" fmla="*/ 813926 w 999218"/>
                <a:gd name="connsiteY59" fmla="*/ 1395744 h 2077079"/>
                <a:gd name="connsiteX60" fmla="*/ 794082 w 999218"/>
                <a:gd name="connsiteY60" fmla="*/ 1461893 h 2077079"/>
                <a:gd name="connsiteX61" fmla="*/ 774238 w 999218"/>
                <a:gd name="connsiteY61" fmla="*/ 1521427 h 2077079"/>
                <a:gd name="connsiteX62" fmla="*/ 767624 w 999218"/>
                <a:gd name="connsiteY62" fmla="*/ 1541272 h 2077079"/>
                <a:gd name="connsiteX63" fmla="*/ 747779 w 999218"/>
                <a:gd name="connsiteY63" fmla="*/ 1838943 h 2077079"/>
                <a:gd name="connsiteX64" fmla="*/ 734550 w 999218"/>
                <a:gd name="connsiteY64" fmla="*/ 1977856 h 2077079"/>
                <a:gd name="connsiteX65" fmla="*/ 714706 w 999218"/>
                <a:gd name="connsiteY65" fmla="*/ 2017545 h 2077079"/>
                <a:gd name="connsiteX66" fmla="*/ 694862 w 999218"/>
                <a:gd name="connsiteY66" fmla="*/ 2024160 h 2077079"/>
                <a:gd name="connsiteX67" fmla="*/ 661788 w 999218"/>
                <a:gd name="connsiteY67" fmla="*/ 2044005 h 2077079"/>
                <a:gd name="connsiteX68" fmla="*/ 641944 w 999218"/>
                <a:gd name="connsiteY68" fmla="*/ 2057234 h 2077079"/>
                <a:gd name="connsiteX69" fmla="*/ 569182 w 999218"/>
                <a:gd name="connsiteY69" fmla="*/ 2077079 h 2077079"/>
                <a:gd name="connsiteX70" fmla="*/ 489806 w 999218"/>
                <a:gd name="connsiteY70" fmla="*/ 2070464 h 2077079"/>
                <a:gd name="connsiteX71" fmla="*/ 469962 w 999218"/>
                <a:gd name="connsiteY71" fmla="*/ 2057234 h 2077079"/>
                <a:gd name="connsiteX72" fmla="*/ 456733 w 999218"/>
                <a:gd name="connsiteY72" fmla="*/ 2017545 h 2077079"/>
                <a:gd name="connsiteX73" fmla="*/ 463347 w 999218"/>
                <a:gd name="connsiteY73" fmla="*/ 1905092 h 2077079"/>
                <a:gd name="connsiteX74" fmla="*/ 476577 w 999218"/>
                <a:gd name="connsiteY74" fmla="*/ 1865402 h 2077079"/>
                <a:gd name="connsiteX75" fmla="*/ 483191 w 999218"/>
                <a:gd name="connsiteY75" fmla="*/ 1845558 h 2077079"/>
                <a:gd name="connsiteX76" fmla="*/ 476577 w 999218"/>
                <a:gd name="connsiteY76" fmla="*/ 1812483 h 2077079"/>
                <a:gd name="connsiteX77" fmla="*/ 469962 w 999218"/>
                <a:gd name="connsiteY77" fmla="*/ 1792638 h 2077079"/>
                <a:gd name="connsiteX78" fmla="*/ 450118 w 999218"/>
                <a:gd name="connsiteY78" fmla="*/ 1786023 h 2077079"/>
                <a:gd name="connsiteX79" fmla="*/ 410430 w 999218"/>
                <a:gd name="connsiteY79" fmla="*/ 1766179 h 2077079"/>
                <a:gd name="connsiteX80" fmla="*/ 357512 w 999218"/>
                <a:gd name="connsiteY80" fmla="*/ 1726489 h 2077079"/>
                <a:gd name="connsiteX81" fmla="*/ 337668 w 999218"/>
                <a:gd name="connsiteY81" fmla="*/ 1713259 h 2077079"/>
                <a:gd name="connsiteX82" fmla="*/ 324438 w 999218"/>
                <a:gd name="connsiteY82" fmla="*/ 1693415 h 2077079"/>
                <a:gd name="connsiteX83" fmla="*/ 284750 w 999218"/>
                <a:gd name="connsiteY83" fmla="*/ 1673570 h 2077079"/>
                <a:gd name="connsiteX84" fmla="*/ 271521 w 999218"/>
                <a:gd name="connsiteY84" fmla="*/ 1653725 h 2077079"/>
                <a:gd name="connsiteX85" fmla="*/ 251677 w 999218"/>
                <a:gd name="connsiteY85" fmla="*/ 1640496 h 2077079"/>
                <a:gd name="connsiteX86" fmla="*/ 238447 w 999218"/>
                <a:gd name="connsiteY86" fmla="*/ 1627266 h 2077079"/>
                <a:gd name="connsiteX87" fmla="*/ 218603 w 999218"/>
                <a:gd name="connsiteY87" fmla="*/ 1594191 h 2077079"/>
                <a:gd name="connsiteX88" fmla="*/ 198759 w 999218"/>
                <a:gd name="connsiteY88" fmla="*/ 1561117 h 2077079"/>
                <a:gd name="connsiteX89" fmla="*/ 185530 w 999218"/>
                <a:gd name="connsiteY89" fmla="*/ 1521427 h 2077079"/>
                <a:gd name="connsiteX90" fmla="*/ 192144 w 999218"/>
                <a:gd name="connsiteY90" fmla="*/ 1428819 h 2077079"/>
                <a:gd name="connsiteX91" fmla="*/ 218603 w 999218"/>
                <a:gd name="connsiteY91" fmla="*/ 1369285 h 2077079"/>
                <a:gd name="connsiteX92" fmla="*/ 231833 w 999218"/>
                <a:gd name="connsiteY92" fmla="*/ 1356055 h 2077079"/>
                <a:gd name="connsiteX93" fmla="*/ 245062 w 999218"/>
                <a:gd name="connsiteY93" fmla="*/ 1316365 h 2077079"/>
                <a:gd name="connsiteX94" fmla="*/ 251677 w 999218"/>
                <a:gd name="connsiteY94" fmla="*/ 1296521 h 2077079"/>
                <a:gd name="connsiteX95" fmla="*/ 264906 w 999218"/>
                <a:gd name="connsiteY95" fmla="*/ 1276676 h 2077079"/>
                <a:gd name="connsiteX96" fmla="*/ 278136 w 999218"/>
                <a:gd name="connsiteY96" fmla="*/ 1230372 h 2077079"/>
                <a:gd name="connsiteX97" fmla="*/ 284750 w 999218"/>
                <a:gd name="connsiteY97" fmla="*/ 1210527 h 2077079"/>
                <a:gd name="connsiteX98" fmla="*/ 291365 w 999218"/>
                <a:gd name="connsiteY98" fmla="*/ 1131148 h 2077079"/>
                <a:gd name="connsiteX99" fmla="*/ 297980 w 999218"/>
                <a:gd name="connsiteY99" fmla="*/ 1091459 h 2077079"/>
                <a:gd name="connsiteX100" fmla="*/ 291365 w 999218"/>
                <a:gd name="connsiteY100" fmla="*/ 1038539 h 2077079"/>
                <a:gd name="connsiteX101" fmla="*/ 225218 w 999218"/>
                <a:gd name="connsiteY101" fmla="*/ 1025310 h 2077079"/>
                <a:gd name="connsiteX102" fmla="*/ 172300 w 999218"/>
                <a:gd name="connsiteY102" fmla="*/ 1018695 h 2077079"/>
                <a:gd name="connsiteX103" fmla="*/ 99539 w 999218"/>
                <a:gd name="connsiteY103" fmla="*/ 1005465 h 2077079"/>
                <a:gd name="connsiteX104" fmla="*/ 59850 w 999218"/>
                <a:gd name="connsiteY104" fmla="*/ 992235 h 2077079"/>
                <a:gd name="connsiteX105" fmla="*/ 40006 w 999218"/>
                <a:gd name="connsiteY105" fmla="*/ 985620 h 2077079"/>
                <a:gd name="connsiteX106" fmla="*/ 20162 w 999218"/>
                <a:gd name="connsiteY106" fmla="*/ 972390 h 2077079"/>
                <a:gd name="connsiteX107" fmla="*/ 318 w 999218"/>
                <a:gd name="connsiteY107" fmla="*/ 932701 h 2077079"/>
                <a:gd name="connsiteX108" fmla="*/ 40006 w 999218"/>
                <a:gd name="connsiteY108" fmla="*/ 906241 h 2077079"/>
                <a:gd name="connsiteX109" fmla="*/ 192144 w 999218"/>
                <a:gd name="connsiteY109" fmla="*/ 893012 h 2077079"/>
                <a:gd name="connsiteX110" fmla="*/ 231833 w 999218"/>
                <a:gd name="connsiteY110" fmla="*/ 886397 h 2077079"/>
                <a:gd name="connsiteX111" fmla="*/ 258291 w 999218"/>
                <a:gd name="connsiteY111" fmla="*/ 846707 h 2077079"/>
                <a:gd name="connsiteX112" fmla="*/ 271521 w 999218"/>
                <a:gd name="connsiteY112" fmla="*/ 833477 h 2077079"/>
                <a:gd name="connsiteX113" fmla="*/ 271521 w 999218"/>
                <a:gd name="connsiteY113" fmla="*/ 740869 h 207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999218" h="2077079">
                  <a:moveTo>
                    <a:pt x="278136" y="681335"/>
                  </a:moveTo>
                  <a:cubicBezTo>
                    <a:pt x="275620" y="668754"/>
                    <a:pt x="271686" y="641976"/>
                    <a:pt x="264906" y="628415"/>
                  </a:cubicBezTo>
                  <a:cubicBezTo>
                    <a:pt x="261351" y="621304"/>
                    <a:pt x="256912" y="614554"/>
                    <a:pt x="251677" y="608571"/>
                  </a:cubicBezTo>
                  <a:cubicBezTo>
                    <a:pt x="241410" y="596837"/>
                    <a:pt x="227252" y="588469"/>
                    <a:pt x="218603" y="575496"/>
                  </a:cubicBezTo>
                  <a:lnTo>
                    <a:pt x="192144" y="535807"/>
                  </a:lnTo>
                  <a:cubicBezTo>
                    <a:pt x="194349" y="515962"/>
                    <a:pt x="195476" y="495968"/>
                    <a:pt x="198759" y="476273"/>
                  </a:cubicBezTo>
                  <a:cubicBezTo>
                    <a:pt x="199905" y="469395"/>
                    <a:pt x="201018" y="461873"/>
                    <a:pt x="205374" y="456428"/>
                  </a:cubicBezTo>
                  <a:cubicBezTo>
                    <a:pt x="210340" y="450220"/>
                    <a:pt x="218603" y="447608"/>
                    <a:pt x="225218" y="443198"/>
                  </a:cubicBezTo>
                  <a:cubicBezTo>
                    <a:pt x="232111" y="422520"/>
                    <a:pt x="238798" y="396659"/>
                    <a:pt x="258291" y="383664"/>
                  </a:cubicBezTo>
                  <a:lnTo>
                    <a:pt x="278136" y="370434"/>
                  </a:lnTo>
                  <a:cubicBezTo>
                    <a:pt x="280341" y="363819"/>
                    <a:pt x="281163" y="356569"/>
                    <a:pt x="284750" y="350590"/>
                  </a:cubicBezTo>
                  <a:cubicBezTo>
                    <a:pt x="287959" y="345242"/>
                    <a:pt x="295191" y="342938"/>
                    <a:pt x="297980" y="337360"/>
                  </a:cubicBezTo>
                  <a:cubicBezTo>
                    <a:pt x="304216" y="324887"/>
                    <a:pt x="306799" y="310900"/>
                    <a:pt x="311209" y="297670"/>
                  </a:cubicBezTo>
                  <a:cubicBezTo>
                    <a:pt x="320701" y="269192"/>
                    <a:pt x="316130" y="284603"/>
                    <a:pt x="324438" y="251366"/>
                  </a:cubicBezTo>
                  <a:cubicBezTo>
                    <a:pt x="326643" y="213882"/>
                    <a:pt x="327493" y="176293"/>
                    <a:pt x="331053" y="138913"/>
                  </a:cubicBezTo>
                  <a:cubicBezTo>
                    <a:pt x="331447" y="134778"/>
                    <a:pt x="340862" y="98767"/>
                    <a:pt x="344283" y="92608"/>
                  </a:cubicBezTo>
                  <a:cubicBezTo>
                    <a:pt x="352004" y="78709"/>
                    <a:pt x="357512" y="61739"/>
                    <a:pt x="370741" y="52919"/>
                  </a:cubicBezTo>
                  <a:cubicBezTo>
                    <a:pt x="383971" y="44099"/>
                    <a:pt x="395346" y="31487"/>
                    <a:pt x="410430" y="26459"/>
                  </a:cubicBezTo>
                  <a:cubicBezTo>
                    <a:pt x="464325" y="8493"/>
                    <a:pt x="423421" y="21129"/>
                    <a:pt x="536109" y="0"/>
                  </a:cubicBezTo>
                  <a:cubicBezTo>
                    <a:pt x="580207" y="2205"/>
                    <a:pt x="624416" y="2790"/>
                    <a:pt x="668403" y="6615"/>
                  </a:cubicBezTo>
                  <a:cubicBezTo>
                    <a:pt x="688528" y="8365"/>
                    <a:pt x="690724" y="17776"/>
                    <a:pt x="708091" y="26459"/>
                  </a:cubicBezTo>
                  <a:cubicBezTo>
                    <a:pt x="714327" y="29577"/>
                    <a:pt x="721320" y="30869"/>
                    <a:pt x="727935" y="33074"/>
                  </a:cubicBezTo>
                  <a:cubicBezTo>
                    <a:pt x="738960" y="44099"/>
                    <a:pt x="752361" y="53176"/>
                    <a:pt x="761009" y="66149"/>
                  </a:cubicBezTo>
                  <a:cubicBezTo>
                    <a:pt x="777697" y="91182"/>
                    <a:pt x="768617" y="80372"/>
                    <a:pt x="787468" y="99223"/>
                  </a:cubicBezTo>
                  <a:lnTo>
                    <a:pt x="813926" y="178602"/>
                  </a:lnTo>
                  <a:lnTo>
                    <a:pt x="820541" y="198447"/>
                  </a:lnTo>
                  <a:lnTo>
                    <a:pt x="827156" y="218292"/>
                  </a:lnTo>
                  <a:cubicBezTo>
                    <a:pt x="829361" y="264596"/>
                    <a:pt x="828652" y="311131"/>
                    <a:pt x="833771" y="357204"/>
                  </a:cubicBezTo>
                  <a:cubicBezTo>
                    <a:pt x="835311" y="371064"/>
                    <a:pt x="839264" y="385291"/>
                    <a:pt x="847000" y="396894"/>
                  </a:cubicBezTo>
                  <a:lnTo>
                    <a:pt x="873459" y="436583"/>
                  </a:lnTo>
                  <a:cubicBezTo>
                    <a:pt x="875664" y="443198"/>
                    <a:pt x="876956" y="450191"/>
                    <a:pt x="880074" y="456428"/>
                  </a:cubicBezTo>
                  <a:cubicBezTo>
                    <a:pt x="883629" y="463539"/>
                    <a:pt x="890074" y="469008"/>
                    <a:pt x="893303" y="476273"/>
                  </a:cubicBezTo>
                  <a:cubicBezTo>
                    <a:pt x="898966" y="489016"/>
                    <a:pt x="902122" y="502732"/>
                    <a:pt x="906532" y="515962"/>
                  </a:cubicBezTo>
                  <a:lnTo>
                    <a:pt x="913147" y="535807"/>
                  </a:lnTo>
                  <a:cubicBezTo>
                    <a:pt x="907450" y="587083"/>
                    <a:pt x="922430" y="590699"/>
                    <a:pt x="886688" y="608571"/>
                  </a:cubicBezTo>
                  <a:cubicBezTo>
                    <a:pt x="880452" y="611689"/>
                    <a:pt x="873459" y="612981"/>
                    <a:pt x="866844" y="615186"/>
                  </a:cubicBezTo>
                  <a:cubicBezTo>
                    <a:pt x="861642" y="622989"/>
                    <a:pt x="845696" y="643138"/>
                    <a:pt x="847000" y="654875"/>
                  </a:cubicBezTo>
                  <a:cubicBezTo>
                    <a:pt x="848085" y="664639"/>
                    <a:pt x="860849" y="704321"/>
                    <a:pt x="873459" y="714409"/>
                  </a:cubicBezTo>
                  <a:cubicBezTo>
                    <a:pt x="878904" y="718765"/>
                    <a:pt x="886688" y="718819"/>
                    <a:pt x="893303" y="721024"/>
                  </a:cubicBezTo>
                  <a:cubicBezTo>
                    <a:pt x="897713" y="727639"/>
                    <a:pt x="901566" y="734661"/>
                    <a:pt x="906532" y="740869"/>
                  </a:cubicBezTo>
                  <a:cubicBezTo>
                    <a:pt x="917304" y="754334"/>
                    <a:pt x="924872" y="757505"/>
                    <a:pt x="939606" y="767328"/>
                  </a:cubicBezTo>
                  <a:cubicBezTo>
                    <a:pt x="948426" y="780558"/>
                    <a:pt x="961038" y="791933"/>
                    <a:pt x="966065" y="807018"/>
                  </a:cubicBezTo>
                  <a:cubicBezTo>
                    <a:pt x="975193" y="834405"/>
                    <a:pt x="968811" y="821061"/>
                    <a:pt x="985909" y="846707"/>
                  </a:cubicBezTo>
                  <a:cubicBezTo>
                    <a:pt x="990319" y="859937"/>
                    <a:pt x="1000208" y="872493"/>
                    <a:pt x="999138" y="886397"/>
                  </a:cubicBezTo>
                  <a:cubicBezTo>
                    <a:pt x="996933" y="915061"/>
                    <a:pt x="997821" y="944133"/>
                    <a:pt x="992523" y="972390"/>
                  </a:cubicBezTo>
                  <a:cubicBezTo>
                    <a:pt x="989786" y="986989"/>
                    <a:pt x="971007" y="999686"/>
                    <a:pt x="959450" y="1005465"/>
                  </a:cubicBezTo>
                  <a:cubicBezTo>
                    <a:pt x="953214" y="1008583"/>
                    <a:pt x="945842" y="1008962"/>
                    <a:pt x="939606" y="1012080"/>
                  </a:cubicBezTo>
                  <a:cubicBezTo>
                    <a:pt x="932495" y="1015635"/>
                    <a:pt x="926873" y="1021755"/>
                    <a:pt x="919762" y="1025310"/>
                  </a:cubicBezTo>
                  <a:cubicBezTo>
                    <a:pt x="913526" y="1028428"/>
                    <a:pt x="906154" y="1028807"/>
                    <a:pt x="899918" y="1031925"/>
                  </a:cubicBezTo>
                  <a:cubicBezTo>
                    <a:pt x="892808" y="1035480"/>
                    <a:pt x="887381" y="1042022"/>
                    <a:pt x="880074" y="1045154"/>
                  </a:cubicBezTo>
                  <a:cubicBezTo>
                    <a:pt x="871718" y="1048735"/>
                    <a:pt x="862323" y="1049157"/>
                    <a:pt x="853615" y="1051769"/>
                  </a:cubicBezTo>
                  <a:cubicBezTo>
                    <a:pt x="840258" y="1055776"/>
                    <a:pt x="827455" y="1061617"/>
                    <a:pt x="813926" y="1064999"/>
                  </a:cubicBezTo>
                  <a:cubicBezTo>
                    <a:pt x="780704" y="1073305"/>
                    <a:pt x="796092" y="1068739"/>
                    <a:pt x="767624" y="1078229"/>
                  </a:cubicBezTo>
                  <a:lnTo>
                    <a:pt x="787468" y="1137763"/>
                  </a:lnTo>
                  <a:lnTo>
                    <a:pt x="794082" y="1157608"/>
                  </a:lnTo>
                  <a:cubicBezTo>
                    <a:pt x="796287" y="1164223"/>
                    <a:pt x="799330" y="1170615"/>
                    <a:pt x="800697" y="1177452"/>
                  </a:cubicBezTo>
                  <a:cubicBezTo>
                    <a:pt x="802902" y="1188477"/>
                    <a:pt x="805602" y="1199414"/>
                    <a:pt x="807312" y="1210527"/>
                  </a:cubicBezTo>
                  <a:cubicBezTo>
                    <a:pt x="810015" y="1228097"/>
                    <a:pt x="811412" y="1245848"/>
                    <a:pt x="813926" y="1263446"/>
                  </a:cubicBezTo>
                  <a:cubicBezTo>
                    <a:pt x="815823" y="1276724"/>
                    <a:pt x="818336" y="1289906"/>
                    <a:pt x="820541" y="1303136"/>
                  </a:cubicBezTo>
                  <a:cubicBezTo>
                    <a:pt x="818336" y="1334005"/>
                    <a:pt x="817343" y="1364985"/>
                    <a:pt x="813926" y="1395744"/>
                  </a:cubicBezTo>
                  <a:cubicBezTo>
                    <a:pt x="812259" y="1410748"/>
                    <a:pt x="797411" y="1451904"/>
                    <a:pt x="794082" y="1461893"/>
                  </a:cubicBezTo>
                  <a:lnTo>
                    <a:pt x="774238" y="1521427"/>
                  </a:lnTo>
                  <a:lnTo>
                    <a:pt x="767624" y="1541272"/>
                  </a:lnTo>
                  <a:cubicBezTo>
                    <a:pt x="753434" y="1803774"/>
                    <a:pt x="764528" y="1704951"/>
                    <a:pt x="747779" y="1838943"/>
                  </a:cubicBezTo>
                  <a:cubicBezTo>
                    <a:pt x="744013" y="1899212"/>
                    <a:pt x="746969" y="1928183"/>
                    <a:pt x="734550" y="1977856"/>
                  </a:cubicBezTo>
                  <a:cubicBezTo>
                    <a:pt x="731554" y="1989838"/>
                    <a:pt x="724809" y="2009462"/>
                    <a:pt x="714706" y="2017545"/>
                  </a:cubicBezTo>
                  <a:cubicBezTo>
                    <a:pt x="709262" y="2021901"/>
                    <a:pt x="701477" y="2021955"/>
                    <a:pt x="694862" y="2024160"/>
                  </a:cubicBezTo>
                  <a:cubicBezTo>
                    <a:pt x="669022" y="2050000"/>
                    <a:pt x="696135" y="2026832"/>
                    <a:pt x="661788" y="2044005"/>
                  </a:cubicBezTo>
                  <a:cubicBezTo>
                    <a:pt x="654678" y="2047560"/>
                    <a:pt x="649209" y="2054005"/>
                    <a:pt x="641944" y="2057234"/>
                  </a:cubicBezTo>
                  <a:cubicBezTo>
                    <a:pt x="614476" y="2069442"/>
                    <a:pt x="597479" y="2071419"/>
                    <a:pt x="569182" y="2077079"/>
                  </a:cubicBezTo>
                  <a:cubicBezTo>
                    <a:pt x="542723" y="2074874"/>
                    <a:pt x="515841" y="2075671"/>
                    <a:pt x="489806" y="2070464"/>
                  </a:cubicBezTo>
                  <a:cubicBezTo>
                    <a:pt x="482010" y="2068905"/>
                    <a:pt x="474175" y="2063976"/>
                    <a:pt x="469962" y="2057234"/>
                  </a:cubicBezTo>
                  <a:cubicBezTo>
                    <a:pt x="462571" y="2045408"/>
                    <a:pt x="456733" y="2017545"/>
                    <a:pt x="456733" y="2017545"/>
                  </a:cubicBezTo>
                  <a:cubicBezTo>
                    <a:pt x="458938" y="1980061"/>
                    <a:pt x="458491" y="1942326"/>
                    <a:pt x="463347" y="1905092"/>
                  </a:cubicBezTo>
                  <a:cubicBezTo>
                    <a:pt x="465151" y="1891263"/>
                    <a:pt x="472167" y="1878632"/>
                    <a:pt x="476577" y="1865402"/>
                  </a:cubicBezTo>
                  <a:lnTo>
                    <a:pt x="483191" y="1845558"/>
                  </a:lnTo>
                  <a:cubicBezTo>
                    <a:pt x="480986" y="1834533"/>
                    <a:pt x="479304" y="1823391"/>
                    <a:pt x="476577" y="1812483"/>
                  </a:cubicBezTo>
                  <a:cubicBezTo>
                    <a:pt x="474886" y="1805718"/>
                    <a:pt x="474892" y="1797569"/>
                    <a:pt x="469962" y="1792638"/>
                  </a:cubicBezTo>
                  <a:cubicBezTo>
                    <a:pt x="465032" y="1787708"/>
                    <a:pt x="456354" y="1789141"/>
                    <a:pt x="450118" y="1786023"/>
                  </a:cubicBezTo>
                  <a:cubicBezTo>
                    <a:pt x="398827" y="1760377"/>
                    <a:pt x="460309" y="1782806"/>
                    <a:pt x="410430" y="1766179"/>
                  </a:cubicBezTo>
                  <a:cubicBezTo>
                    <a:pt x="385957" y="1741706"/>
                    <a:pt x="402389" y="1756409"/>
                    <a:pt x="357512" y="1726489"/>
                  </a:cubicBezTo>
                  <a:lnTo>
                    <a:pt x="337668" y="1713259"/>
                  </a:lnTo>
                  <a:cubicBezTo>
                    <a:pt x="333258" y="1706644"/>
                    <a:pt x="330059" y="1699036"/>
                    <a:pt x="324438" y="1693415"/>
                  </a:cubicBezTo>
                  <a:cubicBezTo>
                    <a:pt x="311614" y="1680591"/>
                    <a:pt x="300891" y="1678950"/>
                    <a:pt x="284750" y="1673570"/>
                  </a:cubicBezTo>
                  <a:cubicBezTo>
                    <a:pt x="280340" y="1666955"/>
                    <a:pt x="277142" y="1659347"/>
                    <a:pt x="271521" y="1653725"/>
                  </a:cubicBezTo>
                  <a:cubicBezTo>
                    <a:pt x="265900" y="1648104"/>
                    <a:pt x="257885" y="1645462"/>
                    <a:pt x="251677" y="1640496"/>
                  </a:cubicBezTo>
                  <a:cubicBezTo>
                    <a:pt x="246807" y="1636600"/>
                    <a:pt x="242857" y="1631676"/>
                    <a:pt x="238447" y="1627266"/>
                  </a:cubicBezTo>
                  <a:cubicBezTo>
                    <a:pt x="219712" y="1571052"/>
                    <a:pt x="245841" y="1639589"/>
                    <a:pt x="218603" y="1594191"/>
                  </a:cubicBezTo>
                  <a:cubicBezTo>
                    <a:pt x="192842" y="1551256"/>
                    <a:pt x="232282" y="1594640"/>
                    <a:pt x="198759" y="1561117"/>
                  </a:cubicBezTo>
                  <a:cubicBezTo>
                    <a:pt x="194349" y="1547887"/>
                    <a:pt x="184537" y="1535337"/>
                    <a:pt x="185530" y="1521427"/>
                  </a:cubicBezTo>
                  <a:cubicBezTo>
                    <a:pt x="187735" y="1490558"/>
                    <a:pt x="187553" y="1459425"/>
                    <a:pt x="192144" y="1428819"/>
                  </a:cubicBezTo>
                  <a:cubicBezTo>
                    <a:pt x="195533" y="1406226"/>
                    <a:pt x="204682" y="1386687"/>
                    <a:pt x="218603" y="1369285"/>
                  </a:cubicBezTo>
                  <a:cubicBezTo>
                    <a:pt x="222499" y="1364415"/>
                    <a:pt x="227423" y="1360465"/>
                    <a:pt x="231833" y="1356055"/>
                  </a:cubicBezTo>
                  <a:lnTo>
                    <a:pt x="245062" y="1316365"/>
                  </a:lnTo>
                  <a:cubicBezTo>
                    <a:pt x="247267" y="1309750"/>
                    <a:pt x="247810" y="1302323"/>
                    <a:pt x="251677" y="1296521"/>
                  </a:cubicBezTo>
                  <a:cubicBezTo>
                    <a:pt x="256087" y="1289906"/>
                    <a:pt x="261351" y="1283787"/>
                    <a:pt x="264906" y="1276676"/>
                  </a:cubicBezTo>
                  <a:cubicBezTo>
                    <a:pt x="270192" y="1266103"/>
                    <a:pt x="275310" y="1240262"/>
                    <a:pt x="278136" y="1230372"/>
                  </a:cubicBezTo>
                  <a:cubicBezTo>
                    <a:pt x="280051" y="1223668"/>
                    <a:pt x="282545" y="1217142"/>
                    <a:pt x="284750" y="1210527"/>
                  </a:cubicBezTo>
                  <a:cubicBezTo>
                    <a:pt x="286955" y="1184067"/>
                    <a:pt x="288433" y="1157537"/>
                    <a:pt x="291365" y="1131148"/>
                  </a:cubicBezTo>
                  <a:cubicBezTo>
                    <a:pt x="292846" y="1117818"/>
                    <a:pt x="297980" y="1104871"/>
                    <a:pt x="297980" y="1091459"/>
                  </a:cubicBezTo>
                  <a:cubicBezTo>
                    <a:pt x="297980" y="1073682"/>
                    <a:pt x="304519" y="1050497"/>
                    <a:pt x="291365" y="1038539"/>
                  </a:cubicBezTo>
                  <a:cubicBezTo>
                    <a:pt x="274727" y="1023413"/>
                    <a:pt x="247530" y="1028099"/>
                    <a:pt x="225218" y="1025310"/>
                  </a:cubicBezTo>
                  <a:lnTo>
                    <a:pt x="172300" y="1018695"/>
                  </a:lnTo>
                  <a:cubicBezTo>
                    <a:pt x="141550" y="1014595"/>
                    <a:pt x="126807" y="1013646"/>
                    <a:pt x="99539" y="1005465"/>
                  </a:cubicBezTo>
                  <a:cubicBezTo>
                    <a:pt x="86182" y="1001458"/>
                    <a:pt x="73080" y="996645"/>
                    <a:pt x="59850" y="992235"/>
                  </a:cubicBezTo>
                  <a:cubicBezTo>
                    <a:pt x="53235" y="990030"/>
                    <a:pt x="45807" y="989488"/>
                    <a:pt x="40006" y="985620"/>
                  </a:cubicBezTo>
                  <a:lnTo>
                    <a:pt x="20162" y="972390"/>
                  </a:lnTo>
                  <a:cubicBezTo>
                    <a:pt x="16942" y="967560"/>
                    <a:pt x="-2725" y="941830"/>
                    <a:pt x="318" y="932701"/>
                  </a:cubicBezTo>
                  <a:cubicBezTo>
                    <a:pt x="5439" y="917337"/>
                    <a:pt x="25936" y="908799"/>
                    <a:pt x="40006" y="906241"/>
                  </a:cubicBezTo>
                  <a:cubicBezTo>
                    <a:pt x="83478" y="898337"/>
                    <a:pt x="154129" y="895546"/>
                    <a:pt x="192144" y="893012"/>
                  </a:cubicBezTo>
                  <a:cubicBezTo>
                    <a:pt x="205374" y="890807"/>
                    <a:pt x="219577" y="891844"/>
                    <a:pt x="231833" y="886397"/>
                  </a:cubicBezTo>
                  <a:cubicBezTo>
                    <a:pt x="259359" y="874163"/>
                    <a:pt x="246668" y="866079"/>
                    <a:pt x="258291" y="846707"/>
                  </a:cubicBezTo>
                  <a:cubicBezTo>
                    <a:pt x="261500" y="841359"/>
                    <a:pt x="270747" y="839666"/>
                    <a:pt x="271521" y="833477"/>
                  </a:cubicBezTo>
                  <a:cubicBezTo>
                    <a:pt x="275350" y="802846"/>
                    <a:pt x="271521" y="771738"/>
                    <a:pt x="271521" y="740869"/>
                  </a:cubicBezTo>
                </a:path>
              </a:pathLst>
            </a:cu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16221" y="2239629"/>
            <a:ext cx="3113612" cy="1967449"/>
            <a:chOff x="127000" y="889000"/>
            <a:chExt cx="8890000" cy="5080000"/>
          </a:xfrm>
        </p:grpSpPr>
        <p:pic>
          <p:nvPicPr>
            <p:cNvPr id="19" name="Picture 18" descr="new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889000"/>
              <a:ext cx="8890000" cy="5080000"/>
            </a:xfrm>
            <a:prstGeom prst="rect">
              <a:avLst/>
            </a:prstGeom>
          </p:spPr>
        </p:pic>
        <p:sp>
          <p:nvSpPr>
            <p:cNvPr id="20" name="Freeform 19"/>
            <p:cNvSpPr/>
            <p:nvPr/>
          </p:nvSpPr>
          <p:spPr>
            <a:xfrm>
              <a:off x="6085527" y="3128849"/>
              <a:ext cx="906214" cy="1528042"/>
            </a:xfrm>
            <a:custGeom>
              <a:avLst/>
              <a:gdLst>
                <a:gd name="connsiteX0" fmla="*/ 780535 w 906214"/>
                <a:gd name="connsiteY0" fmla="*/ 13230 h 1528042"/>
                <a:gd name="connsiteX1" fmla="*/ 509332 w 906214"/>
                <a:gd name="connsiteY1" fmla="*/ 6615 h 1528042"/>
                <a:gd name="connsiteX2" fmla="*/ 244744 w 906214"/>
                <a:gd name="connsiteY2" fmla="*/ 0 h 1528042"/>
                <a:gd name="connsiteX3" fmla="*/ 79376 w 906214"/>
                <a:gd name="connsiteY3" fmla="*/ 6615 h 1528042"/>
                <a:gd name="connsiteX4" fmla="*/ 46303 w 906214"/>
                <a:gd name="connsiteY4" fmla="*/ 13230 h 1528042"/>
                <a:gd name="connsiteX5" fmla="*/ 26459 w 906214"/>
                <a:gd name="connsiteY5" fmla="*/ 26459 h 1528042"/>
                <a:gd name="connsiteX6" fmla="*/ 0 w 906214"/>
                <a:gd name="connsiteY6" fmla="*/ 59534 h 1528042"/>
                <a:gd name="connsiteX7" fmla="*/ 6614 w 906214"/>
                <a:gd name="connsiteY7" fmla="*/ 119068 h 1528042"/>
                <a:gd name="connsiteX8" fmla="*/ 19844 w 906214"/>
                <a:gd name="connsiteY8" fmla="*/ 132298 h 1528042"/>
                <a:gd name="connsiteX9" fmla="*/ 59532 w 906214"/>
                <a:gd name="connsiteY9" fmla="*/ 152143 h 1528042"/>
                <a:gd name="connsiteX10" fmla="*/ 277817 w 906214"/>
                <a:gd name="connsiteY10" fmla="*/ 145528 h 1528042"/>
                <a:gd name="connsiteX11" fmla="*/ 403497 w 906214"/>
                <a:gd name="connsiteY11" fmla="*/ 145528 h 1528042"/>
                <a:gd name="connsiteX12" fmla="*/ 410111 w 906214"/>
                <a:gd name="connsiteY12" fmla="*/ 165372 h 1528042"/>
                <a:gd name="connsiteX13" fmla="*/ 396882 w 906214"/>
                <a:gd name="connsiteY13" fmla="*/ 304285 h 1528042"/>
                <a:gd name="connsiteX14" fmla="*/ 390267 w 906214"/>
                <a:gd name="connsiteY14" fmla="*/ 429968 h 1528042"/>
                <a:gd name="connsiteX15" fmla="*/ 370423 w 906214"/>
                <a:gd name="connsiteY15" fmla="*/ 469658 h 1528042"/>
                <a:gd name="connsiteX16" fmla="*/ 350579 w 906214"/>
                <a:gd name="connsiteY16" fmla="*/ 489503 h 1528042"/>
                <a:gd name="connsiteX17" fmla="*/ 337350 w 906214"/>
                <a:gd name="connsiteY17" fmla="*/ 509347 h 1528042"/>
                <a:gd name="connsiteX18" fmla="*/ 304276 w 906214"/>
                <a:gd name="connsiteY18" fmla="*/ 535807 h 1528042"/>
                <a:gd name="connsiteX19" fmla="*/ 291047 w 906214"/>
                <a:gd name="connsiteY19" fmla="*/ 555652 h 1528042"/>
                <a:gd name="connsiteX20" fmla="*/ 271203 w 906214"/>
                <a:gd name="connsiteY20" fmla="*/ 562267 h 1528042"/>
                <a:gd name="connsiteX21" fmla="*/ 264588 w 906214"/>
                <a:gd name="connsiteY21" fmla="*/ 582111 h 1528042"/>
                <a:gd name="connsiteX22" fmla="*/ 251358 w 906214"/>
                <a:gd name="connsiteY22" fmla="*/ 595341 h 1528042"/>
                <a:gd name="connsiteX23" fmla="*/ 211670 w 906214"/>
                <a:gd name="connsiteY23" fmla="*/ 648260 h 1528042"/>
                <a:gd name="connsiteX24" fmla="*/ 191826 w 906214"/>
                <a:gd name="connsiteY24" fmla="*/ 707794 h 1528042"/>
                <a:gd name="connsiteX25" fmla="*/ 185211 w 906214"/>
                <a:gd name="connsiteY25" fmla="*/ 727639 h 1528042"/>
                <a:gd name="connsiteX26" fmla="*/ 178597 w 906214"/>
                <a:gd name="connsiteY26" fmla="*/ 767328 h 1528042"/>
                <a:gd name="connsiteX27" fmla="*/ 165367 w 906214"/>
                <a:gd name="connsiteY27" fmla="*/ 807018 h 1528042"/>
                <a:gd name="connsiteX28" fmla="*/ 158753 w 906214"/>
                <a:gd name="connsiteY28" fmla="*/ 826863 h 1528042"/>
                <a:gd name="connsiteX29" fmla="*/ 152138 w 906214"/>
                <a:gd name="connsiteY29" fmla="*/ 859937 h 1528042"/>
                <a:gd name="connsiteX30" fmla="*/ 138908 w 906214"/>
                <a:gd name="connsiteY30" fmla="*/ 959161 h 1528042"/>
                <a:gd name="connsiteX31" fmla="*/ 132294 w 906214"/>
                <a:gd name="connsiteY31" fmla="*/ 1137763 h 1528042"/>
                <a:gd name="connsiteX32" fmla="*/ 138908 w 906214"/>
                <a:gd name="connsiteY32" fmla="*/ 1197297 h 1528042"/>
                <a:gd name="connsiteX33" fmla="*/ 145523 w 906214"/>
                <a:gd name="connsiteY33" fmla="*/ 1217142 h 1528042"/>
                <a:gd name="connsiteX34" fmla="*/ 152138 w 906214"/>
                <a:gd name="connsiteY34" fmla="*/ 1243601 h 1528042"/>
                <a:gd name="connsiteX35" fmla="*/ 165367 w 906214"/>
                <a:gd name="connsiteY35" fmla="*/ 1289906 h 1528042"/>
                <a:gd name="connsiteX36" fmla="*/ 171982 w 906214"/>
                <a:gd name="connsiteY36" fmla="*/ 1322980 h 1528042"/>
                <a:gd name="connsiteX37" fmla="*/ 185211 w 906214"/>
                <a:gd name="connsiteY37" fmla="*/ 1375899 h 1528042"/>
                <a:gd name="connsiteX38" fmla="*/ 191826 w 906214"/>
                <a:gd name="connsiteY38" fmla="*/ 1408974 h 1528042"/>
                <a:gd name="connsiteX39" fmla="*/ 205056 w 906214"/>
                <a:gd name="connsiteY39" fmla="*/ 1448663 h 1528042"/>
                <a:gd name="connsiteX40" fmla="*/ 211670 w 906214"/>
                <a:gd name="connsiteY40" fmla="*/ 1468508 h 1528042"/>
                <a:gd name="connsiteX41" fmla="*/ 224900 w 906214"/>
                <a:gd name="connsiteY41" fmla="*/ 1481738 h 1528042"/>
                <a:gd name="connsiteX42" fmla="*/ 238129 w 906214"/>
                <a:gd name="connsiteY42" fmla="*/ 1501583 h 1528042"/>
                <a:gd name="connsiteX43" fmla="*/ 257973 w 906214"/>
                <a:gd name="connsiteY43" fmla="*/ 1508198 h 1528042"/>
                <a:gd name="connsiteX44" fmla="*/ 310891 w 906214"/>
                <a:gd name="connsiteY44" fmla="*/ 1528042 h 1528042"/>
                <a:gd name="connsiteX45" fmla="*/ 410111 w 906214"/>
                <a:gd name="connsiteY45" fmla="*/ 1514812 h 1528042"/>
                <a:gd name="connsiteX46" fmla="*/ 449800 w 906214"/>
                <a:gd name="connsiteY46" fmla="*/ 1488353 h 1528042"/>
                <a:gd name="connsiteX47" fmla="*/ 496102 w 906214"/>
                <a:gd name="connsiteY47" fmla="*/ 1435434 h 1528042"/>
                <a:gd name="connsiteX48" fmla="*/ 529176 w 906214"/>
                <a:gd name="connsiteY48" fmla="*/ 1336210 h 1528042"/>
                <a:gd name="connsiteX49" fmla="*/ 542405 w 906214"/>
                <a:gd name="connsiteY49" fmla="*/ 1296521 h 1528042"/>
                <a:gd name="connsiteX50" fmla="*/ 549020 w 906214"/>
                <a:gd name="connsiteY50" fmla="*/ 1256831 h 1528042"/>
                <a:gd name="connsiteX51" fmla="*/ 562249 w 906214"/>
                <a:gd name="connsiteY51" fmla="*/ 1144378 h 1528042"/>
                <a:gd name="connsiteX52" fmla="*/ 568864 w 906214"/>
                <a:gd name="connsiteY52" fmla="*/ 1117918 h 1528042"/>
                <a:gd name="connsiteX53" fmla="*/ 575479 w 906214"/>
                <a:gd name="connsiteY53" fmla="*/ 1064999 h 1528042"/>
                <a:gd name="connsiteX54" fmla="*/ 601938 w 906214"/>
                <a:gd name="connsiteY54" fmla="*/ 1012080 h 1528042"/>
                <a:gd name="connsiteX55" fmla="*/ 621782 w 906214"/>
                <a:gd name="connsiteY55" fmla="*/ 1005465 h 1528042"/>
                <a:gd name="connsiteX56" fmla="*/ 641626 w 906214"/>
                <a:gd name="connsiteY56" fmla="*/ 1012080 h 1528042"/>
                <a:gd name="connsiteX57" fmla="*/ 668085 w 906214"/>
                <a:gd name="connsiteY57" fmla="*/ 1071614 h 1528042"/>
                <a:gd name="connsiteX58" fmla="*/ 674699 w 906214"/>
                <a:gd name="connsiteY58" fmla="*/ 1091459 h 1528042"/>
                <a:gd name="connsiteX59" fmla="*/ 687929 w 906214"/>
                <a:gd name="connsiteY59" fmla="*/ 1111303 h 1528042"/>
                <a:gd name="connsiteX60" fmla="*/ 754076 w 906214"/>
                <a:gd name="connsiteY60" fmla="*/ 1144378 h 1528042"/>
                <a:gd name="connsiteX61" fmla="*/ 806993 w 906214"/>
                <a:gd name="connsiteY61" fmla="*/ 1131148 h 1528042"/>
                <a:gd name="connsiteX62" fmla="*/ 840067 w 906214"/>
                <a:gd name="connsiteY62" fmla="*/ 1104688 h 1528042"/>
                <a:gd name="connsiteX63" fmla="*/ 859911 w 906214"/>
                <a:gd name="connsiteY63" fmla="*/ 1045154 h 1528042"/>
                <a:gd name="connsiteX64" fmla="*/ 873141 w 906214"/>
                <a:gd name="connsiteY64" fmla="*/ 1005465 h 1528042"/>
                <a:gd name="connsiteX65" fmla="*/ 886370 w 906214"/>
                <a:gd name="connsiteY65" fmla="*/ 945931 h 1528042"/>
                <a:gd name="connsiteX66" fmla="*/ 892985 w 906214"/>
                <a:gd name="connsiteY66" fmla="*/ 899627 h 1528042"/>
                <a:gd name="connsiteX67" fmla="*/ 906214 w 906214"/>
                <a:gd name="connsiteY67" fmla="*/ 701179 h 1528042"/>
                <a:gd name="connsiteX68" fmla="*/ 899599 w 906214"/>
                <a:gd name="connsiteY68" fmla="*/ 482888 h 1528042"/>
                <a:gd name="connsiteX69" fmla="*/ 886370 w 906214"/>
                <a:gd name="connsiteY69" fmla="*/ 443198 h 1528042"/>
                <a:gd name="connsiteX70" fmla="*/ 866526 w 906214"/>
                <a:gd name="connsiteY70" fmla="*/ 429968 h 1528042"/>
                <a:gd name="connsiteX71" fmla="*/ 840067 w 906214"/>
                <a:gd name="connsiteY71" fmla="*/ 403509 h 1528042"/>
                <a:gd name="connsiteX72" fmla="*/ 806993 w 906214"/>
                <a:gd name="connsiteY72" fmla="*/ 370434 h 1528042"/>
                <a:gd name="connsiteX73" fmla="*/ 767305 w 906214"/>
                <a:gd name="connsiteY73" fmla="*/ 357205 h 1528042"/>
                <a:gd name="connsiteX74" fmla="*/ 747461 w 906214"/>
                <a:gd name="connsiteY74" fmla="*/ 350590 h 1528042"/>
                <a:gd name="connsiteX75" fmla="*/ 727617 w 906214"/>
                <a:gd name="connsiteY75" fmla="*/ 284441 h 1528042"/>
                <a:gd name="connsiteX76" fmla="*/ 721002 w 906214"/>
                <a:gd name="connsiteY76" fmla="*/ 264596 h 1528042"/>
                <a:gd name="connsiteX77" fmla="*/ 734232 w 906214"/>
                <a:gd name="connsiteY77" fmla="*/ 224906 h 1528042"/>
                <a:gd name="connsiteX78" fmla="*/ 773920 w 906214"/>
                <a:gd name="connsiteY78" fmla="*/ 198447 h 1528042"/>
                <a:gd name="connsiteX79" fmla="*/ 793764 w 906214"/>
                <a:gd name="connsiteY79" fmla="*/ 185217 h 1528042"/>
                <a:gd name="connsiteX80" fmla="*/ 866526 w 906214"/>
                <a:gd name="connsiteY80" fmla="*/ 165372 h 1528042"/>
                <a:gd name="connsiteX81" fmla="*/ 886370 w 906214"/>
                <a:gd name="connsiteY81" fmla="*/ 152143 h 1528042"/>
                <a:gd name="connsiteX82" fmla="*/ 899599 w 906214"/>
                <a:gd name="connsiteY82" fmla="*/ 112453 h 1528042"/>
                <a:gd name="connsiteX83" fmla="*/ 873141 w 906214"/>
                <a:gd name="connsiteY83" fmla="*/ 33074 h 1528042"/>
                <a:gd name="connsiteX84" fmla="*/ 853296 w 906214"/>
                <a:gd name="connsiteY84" fmla="*/ 19845 h 1528042"/>
                <a:gd name="connsiteX85" fmla="*/ 780535 w 906214"/>
                <a:gd name="connsiteY85" fmla="*/ 13230 h 152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906214" h="1528042">
                  <a:moveTo>
                    <a:pt x="780535" y="13230"/>
                  </a:moveTo>
                  <a:cubicBezTo>
                    <a:pt x="723208" y="11025"/>
                    <a:pt x="776692" y="6615"/>
                    <a:pt x="509332" y="6615"/>
                  </a:cubicBezTo>
                  <a:cubicBezTo>
                    <a:pt x="421108" y="6615"/>
                    <a:pt x="332940" y="2205"/>
                    <a:pt x="244744" y="0"/>
                  </a:cubicBezTo>
                  <a:cubicBezTo>
                    <a:pt x="189621" y="2205"/>
                    <a:pt x="134421" y="2945"/>
                    <a:pt x="79376" y="6615"/>
                  </a:cubicBezTo>
                  <a:cubicBezTo>
                    <a:pt x="68158" y="7363"/>
                    <a:pt x="56830" y="9282"/>
                    <a:pt x="46303" y="13230"/>
                  </a:cubicBezTo>
                  <a:cubicBezTo>
                    <a:pt x="38859" y="16021"/>
                    <a:pt x="32667" y="21493"/>
                    <a:pt x="26459" y="26459"/>
                  </a:cubicBezTo>
                  <a:cubicBezTo>
                    <a:pt x="12993" y="37232"/>
                    <a:pt x="9823" y="44798"/>
                    <a:pt x="0" y="59534"/>
                  </a:cubicBezTo>
                  <a:cubicBezTo>
                    <a:pt x="2205" y="79379"/>
                    <a:pt x="1361" y="99805"/>
                    <a:pt x="6614" y="119068"/>
                  </a:cubicBezTo>
                  <a:cubicBezTo>
                    <a:pt x="8255" y="125085"/>
                    <a:pt x="14974" y="128402"/>
                    <a:pt x="19844" y="132298"/>
                  </a:cubicBezTo>
                  <a:cubicBezTo>
                    <a:pt x="38163" y="146953"/>
                    <a:pt x="38572" y="145156"/>
                    <a:pt x="59532" y="152143"/>
                  </a:cubicBezTo>
                  <a:lnTo>
                    <a:pt x="277817" y="145528"/>
                  </a:lnTo>
                  <a:cubicBezTo>
                    <a:pt x="393997" y="140584"/>
                    <a:pt x="335586" y="131945"/>
                    <a:pt x="403497" y="145528"/>
                  </a:cubicBezTo>
                  <a:cubicBezTo>
                    <a:pt x="405702" y="152143"/>
                    <a:pt x="410111" y="158400"/>
                    <a:pt x="410111" y="165372"/>
                  </a:cubicBezTo>
                  <a:cubicBezTo>
                    <a:pt x="410111" y="258311"/>
                    <a:pt x="410874" y="248320"/>
                    <a:pt x="396882" y="304285"/>
                  </a:cubicBezTo>
                  <a:cubicBezTo>
                    <a:pt x="394677" y="346179"/>
                    <a:pt x="394065" y="388188"/>
                    <a:pt x="390267" y="429968"/>
                  </a:cubicBezTo>
                  <a:cubicBezTo>
                    <a:pt x="389049" y="443362"/>
                    <a:pt x="378499" y="459966"/>
                    <a:pt x="370423" y="469658"/>
                  </a:cubicBezTo>
                  <a:cubicBezTo>
                    <a:pt x="364434" y="476845"/>
                    <a:pt x="356568" y="482316"/>
                    <a:pt x="350579" y="489503"/>
                  </a:cubicBezTo>
                  <a:cubicBezTo>
                    <a:pt x="345490" y="495610"/>
                    <a:pt x="342316" y="503139"/>
                    <a:pt x="337350" y="509347"/>
                  </a:cubicBezTo>
                  <a:cubicBezTo>
                    <a:pt x="326578" y="522812"/>
                    <a:pt x="319010" y="525984"/>
                    <a:pt x="304276" y="535807"/>
                  </a:cubicBezTo>
                  <a:cubicBezTo>
                    <a:pt x="299866" y="542422"/>
                    <a:pt x="297255" y="550685"/>
                    <a:pt x="291047" y="555652"/>
                  </a:cubicBezTo>
                  <a:cubicBezTo>
                    <a:pt x="285603" y="560008"/>
                    <a:pt x="276133" y="557337"/>
                    <a:pt x="271203" y="562267"/>
                  </a:cubicBezTo>
                  <a:cubicBezTo>
                    <a:pt x="266273" y="567197"/>
                    <a:pt x="268175" y="576132"/>
                    <a:pt x="264588" y="582111"/>
                  </a:cubicBezTo>
                  <a:cubicBezTo>
                    <a:pt x="261379" y="587459"/>
                    <a:pt x="255100" y="590352"/>
                    <a:pt x="251358" y="595341"/>
                  </a:cubicBezTo>
                  <a:cubicBezTo>
                    <a:pt x="206481" y="655179"/>
                    <a:pt x="242011" y="617919"/>
                    <a:pt x="211670" y="648260"/>
                  </a:cubicBezTo>
                  <a:lnTo>
                    <a:pt x="191826" y="707794"/>
                  </a:lnTo>
                  <a:lnTo>
                    <a:pt x="185211" y="727639"/>
                  </a:lnTo>
                  <a:cubicBezTo>
                    <a:pt x="183006" y="740869"/>
                    <a:pt x="181850" y="754316"/>
                    <a:pt x="178597" y="767328"/>
                  </a:cubicBezTo>
                  <a:cubicBezTo>
                    <a:pt x="175215" y="780857"/>
                    <a:pt x="169777" y="793788"/>
                    <a:pt x="165367" y="807018"/>
                  </a:cubicBezTo>
                  <a:cubicBezTo>
                    <a:pt x="163162" y="813633"/>
                    <a:pt x="160121" y="820026"/>
                    <a:pt x="158753" y="826863"/>
                  </a:cubicBezTo>
                  <a:cubicBezTo>
                    <a:pt x="156548" y="837888"/>
                    <a:pt x="153986" y="848847"/>
                    <a:pt x="152138" y="859937"/>
                  </a:cubicBezTo>
                  <a:cubicBezTo>
                    <a:pt x="147573" y="887326"/>
                    <a:pt x="142253" y="932403"/>
                    <a:pt x="138908" y="959161"/>
                  </a:cubicBezTo>
                  <a:cubicBezTo>
                    <a:pt x="136703" y="1018695"/>
                    <a:pt x="132294" y="1078188"/>
                    <a:pt x="132294" y="1137763"/>
                  </a:cubicBezTo>
                  <a:cubicBezTo>
                    <a:pt x="132294" y="1157730"/>
                    <a:pt x="135626" y="1177602"/>
                    <a:pt x="138908" y="1197297"/>
                  </a:cubicBezTo>
                  <a:cubicBezTo>
                    <a:pt x="140054" y="1204175"/>
                    <a:pt x="143607" y="1210437"/>
                    <a:pt x="145523" y="1217142"/>
                  </a:cubicBezTo>
                  <a:cubicBezTo>
                    <a:pt x="148021" y="1225883"/>
                    <a:pt x="149640" y="1234860"/>
                    <a:pt x="152138" y="1243601"/>
                  </a:cubicBezTo>
                  <a:cubicBezTo>
                    <a:pt x="163189" y="1282279"/>
                    <a:pt x="155027" y="1243372"/>
                    <a:pt x="165367" y="1289906"/>
                  </a:cubicBezTo>
                  <a:cubicBezTo>
                    <a:pt x="167806" y="1300881"/>
                    <a:pt x="169454" y="1312025"/>
                    <a:pt x="171982" y="1322980"/>
                  </a:cubicBezTo>
                  <a:cubicBezTo>
                    <a:pt x="176070" y="1340697"/>
                    <a:pt x="181645" y="1358070"/>
                    <a:pt x="185211" y="1375899"/>
                  </a:cubicBezTo>
                  <a:cubicBezTo>
                    <a:pt x="187416" y="1386924"/>
                    <a:pt x="188868" y="1398127"/>
                    <a:pt x="191826" y="1408974"/>
                  </a:cubicBezTo>
                  <a:cubicBezTo>
                    <a:pt x="195495" y="1422428"/>
                    <a:pt x="200646" y="1435433"/>
                    <a:pt x="205056" y="1448663"/>
                  </a:cubicBezTo>
                  <a:cubicBezTo>
                    <a:pt x="207261" y="1455278"/>
                    <a:pt x="206740" y="1463578"/>
                    <a:pt x="211670" y="1468508"/>
                  </a:cubicBezTo>
                  <a:cubicBezTo>
                    <a:pt x="216080" y="1472918"/>
                    <a:pt x="221004" y="1476868"/>
                    <a:pt x="224900" y="1481738"/>
                  </a:cubicBezTo>
                  <a:cubicBezTo>
                    <a:pt x="229866" y="1487946"/>
                    <a:pt x="231921" y="1496616"/>
                    <a:pt x="238129" y="1501583"/>
                  </a:cubicBezTo>
                  <a:cubicBezTo>
                    <a:pt x="243573" y="1505939"/>
                    <a:pt x="251737" y="1505080"/>
                    <a:pt x="257973" y="1508198"/>
                  </a:cubicBezTo>
                  <a:cubicBezTo>
                    <a:pt x="303392" y="1530908"/>
                    <a:pt x="247082" y="1515280"/>
                    <a:pt x="310891" y="1528042"/>
                  </a:cubicBezTo>
                  <a:cubicBezTo>
                    <a:pt x="316526" y="1527572"/>
                    <a:pt x="386269" y="1528057"/>
                    <a:pt x="410111" y="1514812"/>
                  </a:cubicBezTo>
                  <a:cubicBezTo>
                    <a:pt x="424010" y="1507090"/>
                    <a:pt x="449800" y="1488353"/>
                    <a:pt x="449800" y="1488353"/>
                  </a:cubicBezTo>
                  <a:cubicBezTo>
                    <a:pt x="480668" y="1442048"/>
                    <a:pt x="463028" y="1457483"/>
                    <a:pt x="496102" y="1435434"/>
                  </a:cubicBezTo>
                  <a:lnTo>
                    <a:pt x="529176" y="1336210"/>
                  </a:lnTo>
                  <a:cubicBezTo>
                    <a:pt x="529177" y="1336206"/>
                    <a:pt x="542404" y="1296526"/>
                    <a:pt x="542405" y="1296521"/>
                  </a:cubicBezTo>
                  <a:cubicBezTo>
                    <a:pt x="544610" y="1283291"/>
                    <a:pt x="547247" y="1270126"/>
                    <a:pt x="549020" y="1256831"/>
                  </a:cubicBezTo>
                  <a:cubicBezTo>
                    <a:pt x="552556" y="1230309"/>
                    <a:pt x="557648" y="1171988"/>
                    <a:pt x="562249" y="1144378"/>
                  </a:cubicBezTo>
                  <a:cubicBezTo>
                    <a:pt x="563744" y="1135410"/>
                    <a:pt x="567369" y="1126886"/>
                    <a:pt x="568864" y="1117918"/>
                  </a:cubicBezTo>
                  <a:cubicBezTo>
                    <a:pt x="571787" y="1100383"/>
                    <a:pt x="571754" y="1082381"/>
                    <a:pt x="575479" y="1064999"/>
                  </a:cubicBezTo>
                  <a:cubicBezTo>
                    <a:pt x="579372" y="1046830"/>
                    <a:pt x="583904" y="1022900"/>
                    <a:pt x="601938" y="1012080"/>
                  </a:cubicBezTo>
                  <a:cubicBezTo>
                    <a:pt x="607917" y="1008493"/>
                    <a:pt x="615167" y="1007670"/>
                    <a:pt x="621782" y="1005465"/>
                  </a:cubicBezTo>
                  <a:cubicBezTo>
                    <a:pt x="628397" y="1007670"/>
                    <a:pt x="636182" y="1007724"/>
                    <a:pt x="641626" y="1012080"/>
                  </a:cubicBezTo>
                  <a:cubicBezTo>
                    <a:pt x="655919" y="1023515"/>
                    <a:pt x="664044" y="1059489"/>
                    <a:pt x="668085" y="1071614"/>
                  </a:cubicBezTo>
                  <a:cubicBezTo>
                    <a:pt x="670290" y="1078229"/>
                    <a:pt x="670831" y="1085657"/>
                    <a:pt x="674699" y="1091459"/>
                  </a:cubicBezTo>
                  <a:cubicBezTo>
                    <a:pt x="679109" y="1098074"/>
                    <a:pt x="681946" y="1106068"/>
                    <a:pt x="687929" y="1111303"/>
                  </a:cubicBezTo>
                  <a:cubicBezTo>
                    <a:pt x="719432" y="1138869"/>
                    <a:pt x="721197" y="1136158"/>
                    <a:pt x="754076" y="1144378"/>
                  </a:cubicBezTo>
                  <a:cubicBezTo>
                    <a:pt x="755724" y="1144048"/>
                    <a:pt x="800213" y="1136572"/>
                    <a:pt x="806993" y="1131148"/>
                  </a:cubicBezTo>
                  <a:cubicBezTo>
                    <a:pt x="849736" y="1096953"/>
                    <a:pt x="790189" y="1121315"/>
                    <a:pt x="840067" y="1104688"/>
                  </a:cubicBezTo>
                  <a:lnTo>
                    <a:pt x="859911" y="1045154"/>
                  </a:lnTo>
                  <a:lnTo>
                    <a:pt x="873141" y="1005465"/>
                  </a:lnTo>
                  <a:cubicBezTo>
                    <a:pt x="879085" y="981686"/>
                    <a:pt x="882173" y="971115"/>
                    <a:pt x="886370" y="945931"/>
                  </a:cubicBezTo>
                  <a:cubicBezTo>
                    <a:pt x="888933" y="930552"/>
                    <a:pt x="890780" y="915062"/>
                    <a:pt x="892985" y="899627"/>
                  </a:cubicBezTo>
                  <a:cubicBezTo>
                    <a:pt x="894635" y="876519"/>
                    <a:pt x="906214" y="718252"/>
                    <a:pt x="906214" y="701179"/>
                  </a:cubicBezTo>
                  <a:cubicBezTo>
                    <a:pt x="906214" y="628382"/>
                    <a:pt x="905182" y="555471"/>
                    <a:pt x="899599" y="482888"/>
                  </a:cubicBezTo>
                  <a:cubicBezTo>
                    <a:pt x="898529" y="468984"/>
                    <a:pt x="897973" y="450934"/>
                    <a:pt x="886370" y="443198"/>
                  </a:cubicBezTo>
                  <a:lnTo>
                    <a:pt x="866526" y="429968"/>
                  </a:lnTo>
                  <a:cubicBezTo>
                    <a:pt x="852093" y="386670"/>
                    <a:pt x="872139" y="429168"/>
                    <a:pt x="840067" y="403509"/>
                  </a:cubicBezTo>
                  <a:cubicBezTo>
                    <a:pt x="804238" y="374844"/>
                    <a:pt x="851643" y="390278"/>
                    <a:pt x="806993" y="370434"/>
                  </a:cubicBezTo>
                  <a:cubicBezTo>
                    <a:pt x="794250" y="364770"/>
                    <a:pt x="780534" y="361615"/>
                    <a:pt x="767305" y="357205"/>
                  </a:cubicBezTo>
                  <a:lnTo>
                    <a:pt x="747461" y="350590"/>
                  </a:lnTo>
                  <a:cubicBezTo>
                    <a:pt x="737464" y="310603"/>
                    <a:pt x="743720" y="332752"/>
                    <a:pt x="727617" y="284441"/>
                  </a:cubicBezTo>
                  <a:lnTo>
                    <a:pt x="721002" y="264596"/>
                  </a:lnTo>
                  <a:cubicBezTo>
                    <a:pt x="725412" y="251366"/>
                    <a:pt x="722629" y="232642"/>
                    <a:pt x="734232" y="224906"/>
                  </a:cubicBezTo>
                  <a:lnTo>
                    <a:pt x="773920" y="198447"/>
                  </a:lnTo>
                  <a:cubicBezTo>
                    <a:pt x="780535" y="194037"/>
                    <a:pt x="785968" y="186776"/>
                    <a:pt x="793764" y="185217"/>
                  </a:cubicBezTo>
                  <a:cubicBezTo>
                    <a:pt x="811516" y="181667"/>
                    <a:pt x="852137" y="174964"/>
                    <a:pt x="866526" y="165372"/>
                  </a:cubicBezTo>
                  <a:lnTo>
                    <a:pt x="886370" y="152143"/>
                  </a:lnTo>
                  <a:cubicBezTo>
                    <a:pt x="890780" y="138913"/>
                    <a:pt x="901891" y="126209"/>
                    <a:pt x="899599" y="112453"/>
                  </a:cubicBezTo>
                  <a:cubicBezTo>
                    <a:pt x="895217" y="86160"/>
                    <a:pt x="893648" y="53581"/>
                    <a:pt x="873141" y="33074"/>
                  </a:cubicBezTo>
                  <a:cubicBezTo>
                    <a:pt x="867519" y="27452"/>
                    <a:pt x="860407" y="23400"/>
                    <a:pt x="853296" y="19845"/>
                  </a:cubicBezTo>
                  <a:cubicBezTo>
                    <a:pt x="838671" y="12533"/>
                    <a:pt x="837862" y="15435"/>
                    <a:pt x="780535" y="13230"/>
                  </a:cubicBezTo>
                  <a:close/>
                </a:path>
              </a:pathLst>
            </a:cu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83567" y="3261147"/>
              <a:ext cx="1075745" cy="2090309"/>
            </a:xfrm>
            <a:custGeom>
              <a:avLst/>
              <a:gdLst>
                <a:gd name="connsiteX0" fmla="*/ 608553 w 1075745"/>
                <a:gd name="connsiteY0" fmla="*/ 6615 h 2090309"/>
                <a:gd name="connsiteX1" fmla="*/ 515947 w 1075745"/>
                <a:gd name="connsiteY1" fmla="*/ 13230 h 2090309"/>
                <a:gd name="connsiteX2" fmla="*/ 476259 w 1075745"/>
                <a:gd name="connsiteY2" fmla="*/ 26459 h 2090309"/>
                <a:gd name="connsiteX3" fmla="*/ 436571 w 1075745"/>
                <a:gd name="connsiteY3" fmla="*/ 52919 h 2090309"/>
                <a:gd name="connsiteX4" fmla="*/ 403497 w 1075745"/>
                <a:gd name="connsiteY4" fmla="*/ 85994 h 2090309"/>
                <a:gd name="connsiteX5" fmla="*/ 396883 w 1075745"/>
                <a:gd name="connsiteY5" fmla="*/ 105838 h 2090309"/>
                <a:gd name="connsiteX6" fmla="*/ 383653 w 1075745"/>
                <a:gd name="connsiteY6" fmla="*/ 119068 h 2090309"/>
                <a:gd name="connsiteX7" fmla="*/ 370424 w 1075745"/>
                <a:gd name="connsiteY7" fmla="*/ 158758 h 2090309"/>
                <a:gd name="connsiteX8" fmla="*/ 363809 w 1075745"/>
                <a:gd name="connsiteY8" fmla="*/ 178602 h 2090309"/>
                <a:gd name="connsiteX9" fmla="*/ 357194 w 1075745"/>
                <a:gd name="connsiteY9" fmla="*/ 277826 h 2090309"/>
                <a:gd name="connsiteX10" fmla="*/ 330736 w 1075745"/>
                <a:gd name="connsiteY10" fmla="*/ 337360 h 2090309"/>
                <a:gd name="connsiteX11" fmla="*/ 310891 w 1075745"/>
                <a:gd name="connsiteY11" fmla="*/ 377049 h 2090309"/>
                <a:gd name="connsiteX12" fmla="*/ 304277 w 1075745"/>
                <a:gd name="connsiteY12" fmla="*/ 396894 h 2090309"/>
                <a:gd name="connsiteX13" fmla="*/ 291047 w 1075745"/>
                <a:gd name="connsiteY13" fmla="*/ 449813 h 2090309"/>
                <a:gd name="connsiteX14" fmla="*/ 284433 w 1075745"/>
                <a:gd name="connsiteY14" fmla="*/ 469658 h 2090309"/>
                <a:gd name="connsiteX15" fmla="*/ 244744 w 1075745"/>
                <a:gd name="connsiteY15" fmla="*/ 482888 h 2090309"/>
                <a:gd name="connsiteX16" fmla="*/ 218286 w 1075745"/>
                <a:gd name="connsiteY16" fmla="*/ 476273 h 2090309"/>
                <a:gd name="connsiteX17" fmla="*/ 205056 w 1075745"/>
                <a:gd name="connsiteY17" fmla="*/ 463043 h 2090309"/>
                <a:gd name="connsiteX18" fmla="*/ 185212 w 1075745"/>
                <a:gd name="connsiteY18" fmla="*/ 396894 h 2090309"/>
                <a:gd name="connsiteX19" fmla="*/ 171983 w 1075745"/>
                <a:gd name="connsiteY19" fmla="*/ 357205 h 2090309"/>
                <a:gd name="connsiteX20" fmla="*/ 145524 w 1075745"/>
                <a:gd name="connsiteY20" fmla="*/ 324130 h 2090309"/>
                <a:gd name="connsiteX21" fmla="*/ 132294 w 1075745"/>
                <a:gd name="connsiteY21" fmla="*/ 310900 h 2090309"/>
                <a:gd name="connsiteX22" fmla="*/ 119065 w 1075745"/>
                <a:gd name="connsiteY22" fmla="*/ 291056 h 2090309"/>
                <a:gd name="connsiteX23" fmla="*/ 99221 w 1075745"/>
                <a:gd name="connsiteY23" fmla="*/ 277826 h 2090309"/>
                <a:gd name="connsiteX24" fmla="*/ 19845 w 1075745"/>
                <a:gd name="connsiteY24" fmla="*/ 297670 h 2090309"/>
                <a:gd name="connsiteX25" fmla="*/ 6615 w 1075745"/>
                <a:gd name="connsiteY25" fmla="*/ 317515 h 2090309"/>
                <a:gd name="connsiteX26" fmla="*/ 0 w 1075745"/>
                <a:gd name="connsiteY26" fmla="*/ 343975 h 2090309"/>
                <a:gd name="connsiteX27" fmla="*/ 13230 w 1075745"/>
                <a:gd name="connsiteY27" fmla="*/ 489503 h 2090309"/>
                <a:gd name="connsiteX28" fmla="*/ 26459 w 1075745"/>
                <a:gd name="connsiteY28" fmla="*/ 555652 h 2090309"/>
                <a:gd name="connsiteX29" fmla="*/ 33074 w 1075745"/>
                <a:gd name="connsiteY29" fmla="*/ 608571 h 2090309"/>
                <a:gd name="connsiteX30" fmla="*/ 46303 w 1075745"/>
                <a:gd name="connsiteY30" fmla="*/ 648260 h 2090309"/>
                <a:gd name="connsiteX31" fmla="*/ 59533 w 1075745"/>
                <a:gd name="connsiteY31" fmla="*/ 661490 h 2090309"/>
                <a:gd name="connsiteX32" fmla="*/ 85992 w 1075745"/>
                <a:gd name="connsiteY32" fmla="*/ 694565 h 2090309"/>
                <a:gd name="connsiteX33" fmla="*/ 125680 w 1075745"/>
                <a:gd name="connsiteY33" fmla="*/ 714409 h 2090309"/>
                <a:gd name="connsiteX34" fmla="*/ 145524 w 1075745"/>
                <a:gd name="connsiteY34" fmla="*/ 727639 h 2090309"/>
                <a:gd name="connsiteX35" fmla="*/ 205056 w 1075745"/>
                <a:gd name="connsiteY35" fmla="*/ 740869 h 2090309"/>
                <a:gd name="connsiteX36" fmla="*/ 330736 w 1075745"/>
                <a:gd name="connsiteY36" fmla="*/ 747484 h 2090309"/>
                <a:gd name="connsiteX37" fmla="*/ 363809 w 1075745"/>
                <a:gd name="connsiteY37" fmla="*/ 932701 h 2090309"/>
                <a:gd name="connsiteX38" fmla="*/ 350580 w 1075745"/>
                <a:gd name="connsiteY38" fmla="*/ 992235 h 2090309"/>
                <a:gd name="connsiteX39" fmla="*/ 330736 w 1075745"/>
                <a:gd name="connsiteY39" fmla="*/ 1144378 h 2090309"/>
                <a:gd name="connsiteX40" fmla="*/ 317506 w 1075745"/>
                <a:gd name="connsiteY40" fmla="*/ 1210527 h 2090309"/>
                <a:gd name="connsiteX41" fmla="*/ 310891 w 1075745"/>
                <a:gd name="connsiteY41" fmla="*/ 1243601 h 2090309"/>
                <a:gd name="connsiteX42" fmla="*/ 304277 w 1075745"/>
                <a:gd name="connsiteY42" fmla="*/ 1270061 h 2090309"/>
                <a:gd name="connsiteX43" fmla="*/ 284433 w 1075745"/>
                <a:gd name="connsiteY43" fmla="*/ 1402359 h 2090309"/>
                <a:gd name="connsiteX44" fmla="*/ 277818 w 1075745"/>
                <a:gd name="connsiteY44" fmla="*/ 1442049 h 2090309"/>
                <a:gd name="connsiteX45" fmla="*/ 257974 w 1075745"/>
                <a:gd name="connsiteY45" fmla="*/ 1554502 h 2090309"/>
                <a:gd name="connsiteX46" fmla="*/ 251359 w 1075745"/>
                <a:gd name="connsiteY46" fmla="*/ 1574347 h 2090309"/>
                <a:gd name="connsiteX47" fmla="*/ 257974 w 1075745"/>
                <a:gd name="connsiteY47" fmla="*/ 1666955 h 2090309"/>
                <a:gd name="connsiteX48" fmla="*/ 291047 w 1075745"/>
                <a:gd name="connsiteY48" fmla="*/ 1700030 h 2090309"/>
                <a:gd name="connsiteX49" fmla="*/ 330736 w 1075745"/>
                <a:gd name="connsiteY49" fmla="*/ 1713260 h 2090309"/>
                <a:gd name="connsiteX50" fmla="*/ 370424 w 1075745"/>
                <a:gd name="connsiteY50" fmla="*/ 1726489 h 2090309"/>
                <a:gd name="connsiteX51" fmla="*/ 390268 w 1075745"/>
                <a:gd name="connsiteY51" fmla="*/ 1733104 h 2090309"/>
                <a:gd name="connsiteX52" fmla="*/ 416727 w 1075745"/>
                <a:gd name="connsiteY52" fmla="*/ 1746334 h 2090309"/>
                <a:gd name="connsiteX53" fmla="*/ 463030 w 1075745"/>
                <a:gd name="connsiteY53" fmla="*/ 1772794 h 2090309"/>
                <a:gd name="connsiteX54" fmla="*/ 482874 w 1075745"/>
                <a:gd name="connsiteY54" fmla="*/ 1779409 h 2090309"/>
                <a:gd name="connsiteX55" fmla="*/ 522562 w 1075745"/>
                <a:gd name="connsiteY55" fmla="*/ 1805868 h 2090309"/>
                <a:gd name="connsiteX56" fmla="*/ 562250 w 1075745"/>
                <a:gd name="connsiteY56" fmla="*/ 1825713 h 2090309"/>
                <a:gd name="connsiteX57" fmla="*/ 562250 w 1075745"/>
                <a:gd name="connsiteY57" fmla="*/ 1918322 h 2090309"/>
                <a:gd name="connsiteX58" fmla="*/ 549021 w 1075745"/>
                <a:gd name="connsiteY58" fmla="*/ 1977856 h 2090309"/>
                <a:gd name="connsiteX59" fmla="*/ 542406 w 1075745"/>
                <a:gd name="connsiteY59" fmla="*/ 2010930 h 2090309"/>
                <a:gd name="connsiteX60" fmla="*/ 549021 w 1075745"/>
                <a:gd name="connsiteY60" fmla="*/ 2063849 h 2090309"/>
                <a:gd name="connsiteX61" fmla="*/ 568865 w 1075745"/>
                <a:gd name="connsiteY61" fmla="*/ 2070464 h 2090309"/>
                <a:gd name="connsiteX62" fmla="*/ 628397 w 1075745"/>
                <a:gd name="connsiteY62" fmla="*/ 2083694 h 2090309"/>
                <a:gd name="connsiteX63" fmla="*/ 681315 w 1075745"/>
                <a:gd name="connsiteY63" fmla="*/ 2090309 h 2090309"/>
                <a:gd name="connsiteX64" fmla="*/ 727618 w 1075745"/>
                <a:gd name="connsiteY64" fmla="*/ 2083694 h 2090309"/>
                <a:gd name="connsiteX65" fmla="*/ 754077 w 1075745"/>
                <a:gd name="connsiteY65" fmla="*/ 2044005 h 2090309"/>
                <a:gd name="connsiteX66" fmla="*/ 773921 w 1075745"/>
                <a:gd name="connsiteY66" fmla="*/ 2004315 h 2090309"/>
                <a:gd name="connsiteX67" fmla="*/ 780535 w 1075745"/>
                <a:gd name="connsiteY67" fmla="*/ 1984471 h 2090309"/>
                <a:gd name="connsiteX68" fmla="*/ 806994 w 1075745"/>
                <a:gd name="connsiteY68" fmla="*/ 1951396 h 2090309"/>
                <a:gd name="connsiteX69" fmla="*/ 820224 w 1075745"/>
                <a:gd name="connsiteY69" fmla="*/ 1911707 h 2090309"/>
                <a:gd name="connsiteX70" fmla="*/ 826838 w 1075745"/>
                <a:gd name="connsiteY70" fmla="*/ 1891862 h 2090309"/>
                <a:gd name="connsiteX71" fmla="*/ 833453 w 1075745"/>
                <a:gd name="connsiteY71" fmla="*/ 1872017 h 2090309"/>
                <a:gd name="connsiteX72" fmla="*/ 840068 w 1075745"/>
                <a:gd name="connsiteY72" fmla="*/ 1845558 h 2090309"/>
                <a:gd name="connsiteX73" fmla="*/ 846682 w 1075745"/>
                <a:gd name="connsiteY73" fmla="*/ 1779409 h 2090309"/>
                <a:gd name="connsiteX74" fmla="*/ 840068 w 1075745"/>
                <a:gd name="connsiteY74" fmla="*/ 1700030 h 2090309"/>
                <a:gd name="connsiteX75" fmla="*/ 833453 w 1075745"/>
                <a:gd name="connsiteY75" fmla="*/ 1680185 h 2090309"/>
                <a:gd name="connsiteX76" fmla="*/ 826838 w 1075745"/>
                <a:gd name="connsiteY76" fmla="*/ 1647111 h 2090309"/>
                <a:gd name="connsiteX77" fmla="*/ 840068 w 1075745"/>
                <a:gd name="connsiteY77" fmla="*/ 1455278 h 2090309"/>
                <a:gd name="connsiteX78" fmla="*/ 853297 w 1075745"/>
                <a:gd name="connsiteY78" fmla="*/ 1415589 h 2090309"/>
                <a:gd name="connsiteX79" fmla="*/ 859912 w 1075745"/>
                <a:gd name="connsiteY79" fmla="*/ 1395744 h 2090309"/>
                <a:gd name="connsiteX80" fmla="*/ 873141 w 1075745"/>
                <a:gd name="connsiteY80" fmla="*/ 1375900 h 2090309"/>
                <a:gd name="connsiteX81" fmla="*/ 886371 w 1075745"/>
                <a:gd name="connsiteY81" fmla="*/ 1336210 h 2090309"/>
                <a:gd name="connsiteX82" fmla="*/ 886371 w 1075745"/>
                <a:gd name="connsiteY82" fmla="*/ 1164223 h 2090309"/>
                <a:gd name="connsiteX83" fmla="*/ 873141 w 1075745"/>
                <a:gd name="connsiteY83" fmla="*/ 1144378 h 2090309"/>
                <a:gd name="connsiteX84" fmla="*/ 866526 w 1075745"/>
                <a:gd name="connsiteY84" fmla="*/ 1124533 h 2090309"/>
                <a:gd name="connsiteX85" fmla="*/ 846682 w 1075745"/>
                <a:gd name="connsiteY85" fmla="*/ 1084844 h 2090309"/>
                <a:gd name="connsiteX86" fmla="*/ 899600 w 1075745"/>
                <a:gd name="connsiteY86" fmla="*/ 1045154 h 2090309"/>
                <a:gd name="connsiteX87" fmla="*/ 919444 w 1075745"/>
                <a:gd name="connsiteY87" fmla="*/ 1038540 h 2090309"/>
                <a:gd name="connsiteX88" fmla="*/ 992206 w 1075745"/>
                <a:gd name="connsiteY88" fmla="*/ 1025310 h 2090309"/>
                <a:gd name="connsiteX89" fmla="*/ 1031894 w 1075745"/>
                <a:gd name="connsiteY89" fmla="*/ 1012080 h 2090309"/>
                <a:gd name="connsiteX90" fmla="*/ 1064968 w 1075745"/>
                <a:gd name="connsiteY90" fmla="*/ 985620 h 2090309"/>
                <a:gd name="connsiteX91" fmla="*/ 1064968 w 1075745"/>
                <a:gd name="connsiteY91" fmla="*/ 853322 h 2090309"/>
                <a:gd name="connsiteX92" fmla="*/ 1045123 w 1075745"/>
                <a:gd name="connsiteY92" fmla="*/ 813633 h 2090309"/>
                <a:gd name="connsiteX93" fmla="*/ 1038509 w 1075745"/>
                <a:gd name="connsiteY93" fmla="*/ 793788 h 2090309"/>
                <a:gd name="connsiteX94" fmla="*/ 1005435 w 1075745"/>
                <a:gd name="connsiteY94" fmla="*/ 767329 h 2090309"/>
                <a:gd name="connsiteX95" fmla="*/ 965747 w 1075745"/>
                <a:gd name="connsiteY95" fmla="*/ 727639 h 2090309"/>
                <a:gd name="connsiteX96" fmla="*/ 952518 w 1075745"/>
                <a:gd name="connsiteY96" fmla="*/ 707794 h 2090309"/>
                <a:gd name="connsiteX97" fmla="*/ 932674 w 1075745"/>
                <a:gd name="connsiteY97" fmla="*/ 694565 h 2090309"/>
                <a:gd name="connsiteX98" fmla="*/ 906215 w 1075745"/>
                <a:gd name="connsiteY98" fmla="*/ 661490 h 2090309"/>
                <a:gd name="connsiteX99" fmla="*/ 919444 w 1075745"/>
                <a:gd name="connsiteY99" fmla="*/ 641645 h 2090309"/>
                <a:gd name="connsiteX100" fmla="*/ 939288 w 1075745"/>
                <a:gd name="connsiteY100" fmla="*/ 628416 h 2090309"/>
                <a:gd name="connsiteX101" fmla="*/ 945903 w 1075745"/>
                <a:gd name="connsiteY101" fmla="*/ 608571 h 2090309"/>
                <a:gd name="connsiteX102" fmla="*/ 959132 w 1075745"/>
                <a:gd name="connsiteY102" fmla="*/ 588726 h 2090309"/>
                <a:gd name="connsiteX103" fmla="*/ 952518 w 1075745"/>
                <a:gd name="connsiteY103" fmla="*/ 443198 h 2090309"/>
                <a:gd name="connsiteX104" fmla="*/ 945903 w 1075745"/>
                <a:gd name="connsiteY104" fmla="*/ 423354 h 2090309"/>
                <a:gd name="connsiteX105" fmla="*/ 932674 w 1075745"/>
                <a:gd name="connsiteY105" fmla="*/ 403509 h 2090309"/>
                <a:gd name="connsiteX106" fmla="*/ 919444 w 1075745"/>
                <a:gd name="connsiteY106" fmla="*/ 390279 h 2090309"/>
                <a:gd name="connsiteX107" fmla="*/ 899600 w 1075745"/>
                <a:gd name="connsiteY107" fmla="*/ 350590 h 2090309"/>
                <a:gd name="connsiteX108" fmla="*/ 892985 w 1075745"/>
                <a:gd name="connsiteY108" fmla="*/ 330745 h 2090309"/>
                <a:gd name="connsiteX109" fmla="*/ 886371 w 1075745"/>
                <a:gd name="connsiteY109" fmla="*/ 191832 h 2090309"/>
                <a:gd name="connsiteX110" fmla="*/ 866526 w 1075745"/>
                <a:gd name="connsiteY110" fmla="*/ 132298 h 2090309"/>
                <a:gd name="connsiteX111" fmla="*/ 853297 w 1075745"/>
                <a:gd name="connsiteY111" fmla="*/ 92608 h 2090309"/>
                <a:gd name="connsiteX112" fmla="*/ 826838 w 1075745"/>
                <a:gd name="connsiteY112" fmla="*/ 59534 h 2090309"/>
                <a:gd name="connsiteX113" fmla="*/ 806994 w 1075745"/>
                <a:gd name="connsiteY113" fmla="*/ 46304 h 2090309"/>
                <a:gd name="connsiteX114" fmla="*/ 793765 w 1075745"/>
                <a:gd name="connsiteY114" fmla="*/ 26459 h 2090309"/>
                <a:gd name="connsiteX115" fmla="*/ 754077 w 1075745"/>
                <a:gd name="connsiteY115" fmla="*/ 13230 h 2090309"/>
                <a:gd name="connsiteX116" fmla="*/ 734232 w 1075745"/>
                <a:gd name="connsiteY116" fmla="*/ 0 h 2090309"/>
                <a:gd name="connsiteX117" fmla="*/ 608553 w 1075745"/>
                <a:gd name="connsiteY117" fmla="*/ 6615 h 209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075745" h="2090309">
                  <a:moveTo>
                    <a:pt x="608553" y="6615"/>
                  </a:moveTo>
                  <a:cubicBezTo>
                    <a:pt x="577684" y="8820"/>
                    <a:pt x="546552" y="8639"/>
                    <a:pt x="515947" y="13230"/>
                  </a:cubicBezTo>
                  <a:cubicBezTo>
                    <a:pt x="502156" y="15299"/>
                    <a:pt x="476259" y="26459"/>
                    <a:pt x="476259" y="26459"/>
                  </a:cubicBezTo>
                  <a:cubicBezTo>
                    <a:pt x="463030" y="35279"/>
                    <a:pt x="445391" y="39689"/>
                    <a:pt x="436571" y="52919"/>
                  </a:cubicBezTo>
                  <a:cubicBezTo>
                    <a:pt x="418931" y="79379"/>
                    <a:pt x="429956" y="68354"/>
                    <a:pt x="403497" y="85994"/>
                  </a:cubicBezTo>
                  <a:cubicBezTo>
                    <a:pt x="401292" y="92609"/>
                    <a:pt x="400470" y="99859"/>
                    <a:pt x="396883" y="105838"/>
                  </a:cubicBezTo>
                  <a:cubicBezTo>
                    <a:pt x="393674" y="111186"/>
                    <a:pt x="386442" y="113490"/>
                    <a:pt x="383653" y="119068"/>
                  </a:cubicBezTo>
                  <a:cubicBezTo>
                    <a:pt x="377417" y="131541"/>
                    <a:pt x="374834" y="145528"/>
                    <a:pt x="370424" y="158758"/>
                  </a:cubicBezTo>
                  <a:lnTo>
                    <a:pt x="363809" y="178602"/>
                  </a:lnTo>
                  <a:cubicBezTo>
                    <a:pt x="361604" y="211677"/>
                    <a:pt x="361882" y="245011"/>
                    <a:pt x="357194" y="277826"/>
                  </a:cubicBezTo>
                  <a:cubicBezTo>
                    <a:pt x="350368" y="325608"/>
                    <a:pt x="346616" y="305598"/>
                    <a:pt x="330736" y="337360"/>
                  </a:cubicBezTo>
                  <a:cubicBezTo>
                    <a:pt x="303357" y="392120"/>
                    <a:pt x="348796" y="320194"/>
                    <a:pt x="310891" y="377049"/>
                  </a:cubicBezTo>
                  <a:cubicBezTo>
                    <a:pt x="308686" y="383664"/>
                    <a:pt x="306112" y="390167"/>
                    <a:pt x="304277" y="396894"/>
                  </a:cubicBezTo>
                  <a:cubicBezTo>
                    <a:pt x="299493" y="414436"/>
                    <a:pt x="296796" y="432563"/>
                    <a:pt x="291047" y="449813"/>
                  </a:cubicBezTo>
                  <a:cubicBezTo>
                    <a:pt x="288842" y="456428"/>
                    <a:pt x="290107" y="465605"/>
                    <a:pt x="284433" y="469658"/>
                  </a:cubicBezTo>
                  <a:cubicBezTo>
                    <a:pt x="273085" y="477764"/>
                    <a:pt x="244744" y="482888"/>
                    <a:pt x="244744" y="482888"/>
                  </a:cubicBezTo>
                  <a:cubicBezTo>
                    <a:pt x="235925" y="480683"/>
                    <a:pt x="226417" y="480339"/>
                    <a:pt x="218286" y="476273"/>
                  </a:cubicBezTo>
                  <a:cubicBezTo>
                    <a:pt x="212708" y="473484"/>
                    <a:pt x="207845" y="468621"/>
                    <a:pt x="205056" y="463043"/>
                  </a:cubicBezTo>
                  <a:cubicBezTo>
                    <a:pt x="193365" y="439661"/>
                    <a:pt x="192332" y="420629"/>
                    <a:pt x="185212" y="396894"/>
                  </a:cubicBezTo>
                  <a:cubicBezTo>
                    <a:pt x="181205" y="383537"/>
                    <a:pt x="181844" y="367066"/>
                    <a:pt x="171983" y="357205"/>
                  </a:cubicBezTo>
                  <a:cubicBezTo>
                    <a:pt x="140039" y="325261"/>
                    <a:pt x="178902" y="365854"/>
                    <a:pt x="145524" y="324130"/>
                  </a:cubicBezTo>
                  <a:cubicBezTo>
                    <a:pt x="141628" y="319260"/>
                    <a:pt x="136190" y="315770"/>
                    <a:pt x="132294" y="310900"/>
                  </a:cubicBezTo>
                  <a:cubicBezTo>
                    <a:pt x="127328" y="304692"/>
                    <a:pt x="124686" y="296677"/>
                    <a:pt x="119065" y="291056"/>
                  </a:cubicBezTo>
                  <a:cubicBezTo>
                    <a:pt x="113444" y="285434"/>
                    <a:pt x="105836" y="282236"/>
                    <a:pt x="99221" y="277826"/>
                  </a:cubicBezTo>
                  <a:cubicBezTo>
                    <a:pt x="66126" y="281503"/>
                    <a:pt x="42630" y="274885"/>
                    <a:pt x="19845" y="297670"/>
                  </a:cubicBezTo>
                  <a:cubicBezTo>
                    <a:pt x="14223" y="303292"/>
                    <a:pt x="11025" y="310900"/>
                    <a:pt x="6615" y="317515"/>
                  </a:cubicBezTo>
                  <a:cubicBezTo>
                    <a:pt x="4410" y="326335"/>
                    <a:pt x="0" y="334884"/>
                    <a:pt x="0" y="343975"/>
                  </a:cubicBezTo>
                  <a:cubicBezTo>
                    <a:pt x="0" y="411568"/>
                    <a:pt x="1429" y="436401"/>
                    <a:pt x="13230" y="489503"/>
                  </a:cubicBezTo>
                  <a:cubicBezTo>
                    <a:pt x="22875" y="532903"/>
                    <a:pt x="18680" y="501197"/>
                    <a:pt x="26459" y="555652"/>
                  </a:cubicBezTo>
                  <a:cubicBezTo>
                    <a:pt x="28973" y="573250"/>
                    <a:pt x="29349" y="591189"/>
                    <a:pt x="33074" y="608571"/>
                  </a:cubicBezTo>
                  <a:cubicBezTo>
                    <a:pt x="35996" y="622207"/>
                    <a:pt x="36442" y="638399"/>
                    <a:pt x="46303" y="648260"/>
                  </a:cubicBezTo>
                  <a:cubicBezTo>
                    <a:pt x="50713" y="652670"/>
                    <a:pt x="55637" y="656620"/>
                    <a:pt x="59533" y="661490"/>
                  </a:cubicBezTo>
                  <a:cubicBezTo>
                    <a:pt x="74815" y="680593"/>
                    <a:pt x="68244" y="680367"/>
                    <a:pt x="85992" y="694565"/>
                  </a:cubicBezTo>
                  <a:cubicBezTo>
                    <a:pt x="117587" y="719841"/>
                    <a:pt x="93076" y="698106"/>
                    <a:pt x="125680" y="714409"/>
                  </a:cubicBezTo>
                  <a:cubicBezTo>
                    <a:pt x="132791" y="717964"/>
                    <a:pt x="138413" y="724084"/>
                    <a:pt x="145524" y="727639"/>
                  </a:cubicBezTo>
                  <a:cubicBezTo>
                    <a:pt x="160173" y="734964"/>
                    <a:pt x="192958" y="739901"/>
                    <a:pt x="205056" y="740869"/>
                  </a:cubicBezTo>
                  <a:cubicBezTo>
                    <a:pt x="246874" y="744215"/>
                    <a:pt x="288843" y="745279"/>
                    <a:pt x="330736" y="747484"/>
                  </a:cubicBezTo>
                  <a:cubicBezTo>
                    <a:pt x="428099" y="763712"/>
                    <a:pt x="375759" y="741503"/>
                    <a:pt x="363809" y="932701"/>
                  </a:cubicBezTo>
                  <a:cubicBezTo>
                    <a:pt x="362339" y="956224"/>
                    <a:pt x="354319" y="969800"/>
                    <a:pt x="350580" y="992235"/>
                  </a:cubicBezTo>
                  <a:cubicBezTo>
                    <a:pt x="329511" y="1118651"/>
                    <a:pt x="344004" y="1044861"/>
                    <a:pt x="330736" y="1144378"/>
                  </a:cubicBezTo>
                  <a:cubicBezTo>
                    <a:pt x="324257" y="1192977"/>
                    <a:pt x="326269" y="1171095"/>
                    <a:pt x="317506" y="1210527"/>
                  </a:cubicBezTo>
                  <a:cubicBezTo>
                    <a:pt x="315067" y="1221502"/>
                    <a:pt x="313330" y="1232626"/>
                    <a:pt x="310891" y="1243601"/>
                  </a:cubicBezTo>
                  <a:cubicBezTo>
                    <a:pt x="308919" y="1252476"/>
                    <a:pt x="306060" y="1261146"/>
                    <a:pt x="304277" y="1270061"/>
                  </a:cubicBezTo>
                  <a:cubicBezTo>
                    <a:pt x="297766" y="1302618"/>
                    <a:pt x="287398" y="1384567"/>
                    <a:pt x="284433" y="1402359"/>
                  </a:cubicBezTo>
                  <a:cubicBezTo>
                    <a:pt x="282228" y="1415589"/>
                    <a:pt x="279857" y="1428792"/>
                    <a:pt x="277818" y="1442049"/>
                  </a:cubicBezTo>
                  <a:cubicBezTo>
                    <a:pt x="273078" y="1472860"/>
                    <a:pt x="266970" y="1527513"/>
                    <a:pt x="257974" y="1554502"/>
                  </a:cubicBezTo>
                  <a:lnTo>
                    <a:pt x="251359" y="1574347"/>
                  </a:lnTo>
                  <a:cubicBezTo>
                    <a:pt x="253564" y="1605216"/>
                    <a:pt x="252596" y="1636478"/>
                    <a:pt x="257974" y="1666955"/>
                  </a:cubicBezTo>
                  <a:cubicBezTo>
                    <a:pt x="260413" y="1680779"/>
                    <a:pt x="279787" y="1695025"/>
                    <a:pt x="291047" y="1700030"/>
                  </a:cubicBezTo>
                  <a:cubicBezTo>
                    <a:pt x="303790" y="1705694"/>
                    <a:pt x="317506" y="1708850"/>
                    <a:pt x="330736" y="1713260"/>
                  </a:cubicBezTo>
                  <a:lnTo>
                    <a:pt x="370424" y="1726489"/>
                  </a:lnTo>
                  <a:cubicBezTo>
                    <a:pt x="377039" y="1728694"/>
                    <a:pt x="384032" y="1729986"/>
                    <a:pt x="390268" y="1733104"/>
                  </a:cubicBezTo>
                  <a:cubicBezTo>
                    <a:pt x="399088" y="1737514"/>
                    <a:pt x="408166" y="1741442"/>
                    <a:pt x="416727" y="1746334"/>
                  </a:cubicBezTo>
                  <a:cubicBezTo>
                    <a:pt x="449944" y="1765316"/>
                    <a:pt x="423050" y="1755659"/>
                    <a:pt x="463030" y="1772794"/>
                  </a:cubicBezTo>
                  <a:cubicBezTo>
                    <a:pt x="469439" y="1775541"/>
                    <a:pt x="476259" y="1777204"/>
                    <a:pt x="482874" y="1779409"/>
                  </a:cubicBezTo>
                  <a:cubicBezTo>
                    <a:pt x="520493" y="1817028"/>
                    <a:pt x="484270" y="1786721"/>
                    <a:pt x="522562" y="1805868"/>
                  </a:cubicBezTo>
                  <a:cubicBezTo>
                    <a:pt x="573853" y="1831515"/>
                    <a:pt x="512372" y="1809086"/>
                    <a:pt x="562250" y="1825713"/>
                  </a:cubicBezTo>
                  <a:cubicBezTo>
                    <a:pt x="576116" y="1867310"/>
                    <a:pt x="571072" y="1843340"/>
                    <a:pt x="562250" y="1918322"/>
                  </a:cubicBezTo>
                  <a:cubicBezTo>
                    <a:pt x="554162" y="1987071"/>
                    <a:pt x="560046" y="1933755"/>
                    <a:pt x="549021" y="1977856"/>
                  </a:cubicBezTo>
                  <a:cubicBezTo>
                    <a:pt x="546294" y="1988763"/>
                    <a:pt x="544611" y="1999905"/>
                    <a:pt x="542406" y="2010930"/>
                  </a:cubicBezTo>
                  <a:cubicBezTo>
                    <a:pt x="544611" y="2028570"/>
                    <a:pt x="541801" y="2047604"/>
                    <a:pt x="549021" y="2063849"/>
                  </a:cubicBezTo>
                  <a:cubicBezTo>
                    <a:pt x="551853" y="2070221"/>
                    <a:pt x="562161" y="2068548"/>
                    <a:pt x="568865" y="2070464"/>
                  </a:cubicBezTo>
                  <a:cubicBezTo>
                    <a:pt x="584227" y="2074853"/>
                    <a:pt x="613622" y="2081421"/>
                    <a:pt x="628397" y="2083694"/>
                  </a:cubicBezTo>
                  <a:cubicBezTo>
                    <a:pt x="645967" y="2086397"/>
                    <a:pt x="663676" y="2088104"/>
                    <a:pt x="681315" y="2090309"/>
                  </a:cubicBezTo>
                  <a:cubicBezTo>
                    <a:pt x="696749" y="2088104"/>
                    <a:pt x="714465" y="2092065"/>
                    <a:pt x="727618" y="2083694"/>
                  </a:cubicBezTo>
                  <a:cubicBezTo>
                    <a:pt x="741032" y="2075158"/>
                    <a:pt x="754077" y="2044005"/>
                    <a:pt x="754077" y="2044005"/>
                  </a:cubicBezTo>
                  <a:cubicBezTo>
                    <a:pt x="770700" y="1994128"/>
                    <a:pt x="748277" y="2055604"/>
                    <a:pt x="773921" y="2004315"/>
                  </a:cubicBezTo>
                  <a:cubicBezTo>
                    <a:pt x="777039" y="1998079"/>
                    <a:pt x="776948" y="1990450"/>
                    <a:pt x="780535" y="1984471"/>
                  </a:cubicBezTo>
                  <a:cubicBezTo>
                    <a:pt x="804101" y="1945193"/>
                    <a:pt x="784295" y="2002469"/>
                    <a:pt x="806994" y="1951396"/>
                  </a:cubicBezTo>
                  <a:cubicBezTo>
                    <a:pt x="812658" y="1938653"/>
                    <a:pt x="815814" y="1924937"/>
                    <a:pt x="820224" y="1911707"/>
                  </a:cubicBezTo>
                  <a:lnTo>
                    <a:pt x="826838" y="1891862"/>
                  </a:lnTo>
                  <a:cubicBezTo>
                    <a:pt x="829043" y="1885247"/>
                    <a:pt x="831762" y="1878782"/>
                    <a:pt x="833453" y="1872017"/>
                  </a:cubicBezTo>
                  <a:lnTo>
                    <a:pt x="840068" y="1845558"/>
                  </a:lnTo>
                  <a:cubicBezTo>
                    <a:pt x="842273" y="1823508"/>
                    <a:pt x="846682" y="1801569"/>
                    <a:pt x="846682" y="1779409"/>
                  </a:cubicBezTo>
                  <a:cubicBezTo>
                    <a:pt x="846682" y="1752858"/>
                    <a:pt x="843577" y="1726348"/>
                    <a:pt x="840068" y="1700030"/>
                  </a:cubicBezTo>
                  <a:cubicBezTo>
                    <a:pt x="839147" y="1693118"/>
                    <a:pt x="835144" y="1686950"/>
                    <a:pt x="833453" y="1680185"/>
                  </a:cubicBezTo>
                  <a:cubicBezTo>
                    <a:pt x="830726" y="1669278"/>
                    <a:pt x="829043" y="1658136"/>
                    <a:pt x="826838" y="1647111"/>
                  </a:cubicBezTo>
                  <a:cubicBezTo>
                    <a:pt x="827823" y="1625439"/>
                    <a:pt x="828621" y="1504885"/>
                    <a:pt x="840068" y="1455278"/>
                  </a:cubicBezTo>
                  <a:cubicBezTo>
                    <a:pt x="843204" y="1441690"/>
                    <a:pt x="848887" y="1428819"/>
                    <a:pt x="853297" y="1415589"/>
                  </a:cubicBezTo>
                  <a:cubicBezTo>
                    <a:pt x="855502" y="1408974"/>
                    <a:pt x="856044" y="1401546"/>
                    <a:pt x="859912" y="1395744"/>
                  </a:cubicBezTo>
                  <a:cubicBezTo>
                    <a:pt x="864322" y="1389129"/>
                    <a:pt x="869912" y="1383165"/>
                    <a:pt x="873141" y="1375900"/>
                  </a:cubicBezTo>
                  <a:cubicBezTo>
                    <a:pt x="878805" y="1363156"/>
                    <a:pt x="886371" y="1336210"/>
                    <a:pt x="886371" y="1336210"/>
                  </a:cubicBezTo>
                  <a:cubicBezTo>
                    <a:pt x="898246" y="1264950"/>
                    <a:pt x="900229" y="1270468"/>
                    <a:pt x="886371" y="1164223"/>
                  </a:cubicBezTo>
                  <a:cubicBezTo>
                    <a:pt x="885343" y="1156340"/>
                    <a:pt x="876696" y="1151489"/>
                    <a:pt x="873141" y="1144378"/>
                  </a:cubicBezTo>
                  <a:cubicBezTo>
                    <a:pt x="870023" y="1138141"/>
                    <a:pt x="869644" y="1130770"/>
                    <a:pt x="866526" y="1124533"/>
                  </a:cubicBezTo>
                  <a:cubicBezTo>
                    <a:pt x="840880" y="1073240"/>
                    <a:pt x="863309" y="1134726"/>
                    <a:pt x="846682" y="1084844"/>
                  </a:cubicBezTo>
                  <a:cubicBezTo>
                    <a:pt x="862352" y="1069174"/>
                    <a:pt x="877165" y="1052632"/>
                    <a:pt x="899600" y="1045154"/>
                  </a:cubicBezTo>
                  <a:cubicBezTo>
                    <a:pt x="906215" y="1042949"/>
                    <a:pt x="912638" y="1040052"/>
                    <a:pt x="919444" y="1038540"/>
                  </a:cubicBezTo>
                  <a:cubicBezTo>
                    <a:pt x="946661" y="1032492"/>
                    <a:pt x="965732" y="1032531"/>
                    <a:pt x="992206" y="1025310"/>
                  </a:cubicBezTo>
                  <a:cubicBezTo>
                    <a:pt x="1005660" y="1021641"/>
                    <a:pt x="1020291" y="1019816"/>
                    <a:pt x="1031894" y="1012080"/>
                  </a:cubicBezTo>
                  <a:cubicBezTo>
                    <a:pt x="1056927" y="995390"/>
                    <a:pt x="1046117" y="1004471"/>
                    <a:pt x="1064968" y="985620"/>
                  </a:cubicBezTo>
                  <a:cubicBezTo>
                    <a:pt x="1082827" y="932037"/>
                    <a:pt x="1075374" y="962588"/>
                    <a:pt x="1064968" y="853322"/>
                  </a:cubicBezTo>
                  <a:cubicBezTo>
                    <a:pt x="1062402" y="826374"/>
                    <a:pt x="1060966" y="829476"/>
                    <a:pt x="1045123" y="813633"/>
                  </a:cubicBezTo>
                  <a:cubicBezTo>
                    <a:pt x="1042918" y="807018"/>
                    <a:pt x="1042096" y="799767"/>
                    <a:pt x="1038509" y="793788"/>
                  </a:cubicBezTo>
                  <a:cubicBezTo>
                    <a:pt x="1030205" y="779947"/>
                    <a:pt x="1017024" y="777630"/>
                    <a:pt x="1005435" y="767329"/>
                  </a:cubicBezTo>
                  <a:cubicBezTo>
                    <a:pt x="991451" y="754899"/>
                    <a:pt x="976125" y="743207"/>
                    <a:pt x="965747" y="727639"/>
                  </a:cubicBezTo>
                  <a:cubicBezTo>
                    <a:pt x="961337" y="721024"/>
                    <a:pt x="958139" y="713416"/>
                    <a:pt x="952518" y="707794"/>
                  </a:cubicBezTo>
                  <a:cubicBezTo>
                    <a:pt x="946897" y="702173"/>
                    <a:pt x="938882" y="699531"/>
                    <a:pt x="932674" y="694565"/>
                  </a:cubicBezTo>
                  <a:cubicBezTo>
                    <a:pt x="919208" y="683792"/>
                    <a:pt x="916038" y="676226"/>
                    <a:pt x="906215" y="661490"/>
                  </a:cubicBezTo>
                  <a:cubicBezTo>
                    <a:pt x="910625" y="654875"/>
                    <a:pt x="913823" y="647267"/>
                    <a:pt x="919444" y="641645"/>
                  </a:cubicBezTo>
                  <a:cubicBezTo>
                    <a:pt x="925065" y="636024"/>
                    <a:pt x="934322" y="634624"/>
                    <a:pt x="939288" y="628416"/>
                  </a:cubicBezTo>
                  <a:cubicBezTo>
                    <a:pt x="943644" y="622971"/>
                    <a:pt x="942785" y="614808"/>
                    <a:pt x="945903" y="608571"/>
                  </a:cubicBezTo>
                  <a:cubicBezTo>
                    <a:pt x="949458" y="601460"/>
                    <a:pt x="954722" y="595341"/>
                    <a:pt x="959132" y="588726"/>
                  </a:cubicBezTo>
                  <a:cubicBezTo>
                    <a:pt x="956927" y="540217"/>
                    <a:pt x="956390" y="491603"/>
                    <a:pt x="952518" y="443198"/>
                  </a:cubicBezTo>
                  <a:cubicBezTo>
                    <a:pt x="951962" y="436248"/>
                    <a:pt x="949021" y="429590"/>
                    <a:pt x="945903" y="423354"/>
                  </a:cubicBezTo>
                  <a:cubicBezTo>
                    <a:pt x="942348" y="416243"/>
                    <a:pt x="937640" y="409717"/>
                    <a:pt x="932674" y="403509"/>
                  </a:cubicBezTo>
                  <a:cubicBezTo>
                    <a:pt x="928778" y="398639"/>
                    <a:pt x="923854" y="394689"/>
                    <a:pt x="919444" y="390279"/>
                  </a:cubicBezTo>
                  <a:cubicBezTo>
                    <a:pt x="902817" y="340397"/>
                    <a:pt x="925246" y="401883"/>
                    <a:pt x="899600" y="350590"/>
                  </a:cubicBezTo>
                  <a:cubicBezTo>
                    <a:pt x="896482" y="344353"/>
                    <a:pt x="895190" y="337360"/>
                    <a:pt x="892985" y="330745"/>
                  </a:cubicBezTo>
                  <a:cubicBezTo>
                    <a:pt x="890780" y="284441"/>
                    <a:pt x="891490" y="237905"/>
                    <a:pt x="886371" y="191832"/>
                  </a:cubicBezTo>
                  <a:lnTo>
                    <a:pt x="866526" y="132298"/>
                  </a:lnTo>
                  <a:cubicBezTo>
                    <a:pt x="866524" y="132293"/>
                    <a:pt x="853300" y="92612"/>
                    <a:pt x="853297" y="92608"/>
                  </a:cubicBezTo>
                  <a:cubicBezTo>
                    <a:pt x="843473" y="77872"/>
                    <a:pt x="840304" y="70307"/>
                    <a:pt x="826838" y="59534"/>
                  </a:cubicBezTo>
                  <a:cubicBezTo>
                    <a:pt x="820630" y="54568"/>
                    <a:pt x="813609" y="50714"/>
                    <a:pt x="806994" y="46304"/>
                  </a:cubicBezTo>
                  <a:cubicBezTo>
                    <a:pt x="802584" y="39689"/>
                    <a:pt x="800507" y="30673"/>
                    <a:pt x="793765" y="26459"/>
                  </a:cubicBezTo>
                  <a:cubicBezTo>
                    <a:pt x="781940" y="19068"/>
                    <a:pt x="765680" y="20965"/>
                    <a:pt x="754077" y="13230"/>
                  </a:cubicBezTo>
                  <a:lnTo>
                    <a:pt x="734232" y="0"/>
                  </a:lnTo>
                  <a:lnTo>
                    <a:pt x="608553" y="6615"/>
                  </a:lnTo>
                  <a:close/>
                </a:path>
              </a:pathLst>
            </a:cu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046842" y="4333863"/>
            <a:ext cx="228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omplementary scenes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50223"/>
            <a:ext cx="3201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Slide Credit: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Peng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Yash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Goyal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05553" y="6553200"/>
            <a:ext cx="4571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[Zhang, </a:t>
            </a:r>
            <a:r>
              <a:rPr lang="en-US" sz="1400" dirty="0" err="1" smtClean="0"/>
              <a:t>Goyal</a:t>
            </a:r>
            <a:r>
              <a:rPr lang="en-US" sz="1400" dirty="0" smtClean="0"/>
              <a:t>, Summers-Stay, Batra, Parikh, CVPR16]</a:t>
            </a:r>
          </a:p>
        </p:txBody>
      </p:sp>
    </p:spTree>
    <p:extLst>
      <p:ext uri="{BB962C8B-B14F-4D97-AF65-F5344CB8AC3E}">
        <p14:creationId xmlns:p14="http://schemas.microsoft.com/office/powerpoint/2010/main" val="109428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VQA: Visual Question Answering</a:t>
            </a:r>
          </a:p>
          <a:p>
            <a:pPr lvl="1"/>
            <a:r>
              <a:rPr lang="en-US" dirty="0" smtClean="0"/>
              <a:t>The next “grand challenge” in vision, language, AI</a:t>
            </a:r>
          </a:p>
          <a:p>
            <a:endParaRPr lang="en-US" dirty="0"/>
          </a:p>
          <a:p>
            <a:r>
              <a:rPr lang="en-US" dirty="0" smtClean="0"/>
              <a:t>Spectrum: Easy to Difficult</a:t>
            </a:r>
          </a:p>
          <a:p>
            <a:pPr lvl="1"/>
            <a:r>
              <a:rPr lang="en-US" dirty="0" smtClean="0"/>
              <a:t>“What room is this?” </a:t>
            </a:r>
            <a:r>
              <a:rPr lang="en-US" dirty="0" smtClean="0">
                <a:sym typeface="Wingdings"/>
              </a:rPr>
              <a:t> Scene Recognition</a:t>
            </a:r>
          </a:p>
          <a:p>
            <a:pPr lvl="1"/>
            <a:r>
              <a:rPr lang="en-US" dirty="0" smtClean="0">
                <a:sym typeface="Wingdings"/>
              </a:rPr>
              <a:t>“How many …”  Object Recognition</a:t>
            </a:r>
          </a:p>
          <a:p>
            <a:pPr lvl="1"/>
            <a:r>
              <a:rPr lang="en-US" dirty="0" smtClean="0">
                <a:sym typeface="Wingdings"/>
              </a:rPr>
              <a:t>…</a:t>
            </a:r>
          </a:p>
          <a:p>
            <a:pPr lvl="1"/>
            <a:r>
              <a:rPr lang="en-US" dirty="0" smtClean="0">
                <a:sym typeface="Wingdings"/>
              </a:rPr>
              <a:t>“Does this person have 20/20 vision”  Commonsense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Exciting times ahead!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3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VQA Challenge @ CVPR16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6" name="Picture 5" descr="over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69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7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VQA Challenge @ CVPR16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7" name="Picture 6" descr="codalab_snap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999"/>
            <a:ext cx="9175462" cy="3825459"/>
          </a:xfrm>
          <a:prstGeom prst="rect">
            <a:avLst/>
          </a:prstGeom>
        </p:spPr>
      </p:pic>
      <p:pic>
        <p:nvPicPr>
          <p:cNvPr id="9" name="Picture 8" descr="codalab_header_snap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2750"/>
            <a:ext cx="9128329" cy="19152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47514" y="2337137"/>
            <a:ext cx="4378122" cy="10156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000" dirty="0" smtClean="0"/>
              <a:t>Code Available!</a:t>
            </a:r>
          </a:p>
          <a:p>
            <a:r>
              <a:rPr lang="en-US" sz="2000" dirty="0" smtClean="0"/>
              <a:t>https</a:t>
            </a:r>
            <a:r>
              <a:rPr lang="en-US" sz="2000" dirty="0"/>
              <a:t>://</a:t>
            </a:r>
            <a:r>
              <a:rPr lang="en-US" sz="2000" dirty="0" err="1"/>
              <a:t>github.com</a:t>
            </a:r>
            <a:r>
              <a:rPr lang="en-US" sz="2000" dirty="0"/>
              <a:t>/VT-vision-lab/VQA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19752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80159"/>
          </a:xfrm>
        </p:spPr>
        <p:txBody>
          <a:bodyPr/>
          <a:lstStyle/>
          <a:p>
            <a:r>
              <a:rPr lang="en-US" dirty="0" smtClean="0"/>
              <a:t>Computer Vision Lab</a:t>
            </a:r>
            <a:endParaRPr lang="en-US" dirty="0"/>
          </a:p>
        </p:txBody>
      </p:sp>
      <p:pic>
        <p:nvPicPr>
          <p:cNvPr id="3074" name="Picture 2" descr="dev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280160"/>
            <a:ext cx="2286000" cy="22860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581400"/>
            <a:ext cx="2434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Dr. Devi Parikh</a:t>
            </a:r>
            <a:br>
              <a:rPr lang="en-US" sz="2000" dirty="0" smtClean="0"/>
            </a:br>
            <a:r>
              <a:rPr lang="en-US" sz="2000" dirty="0" smtClean="0"/>
              <a:t>Assistant Professor</a:t>
            </a:r>
            <a:endParaRPr lang="en-US" sz="2000" dirty="0"/>
          </a:p>
        </p:txBody>
      </p:sp>
      <p:pic>
        <p:nvPicPr>
          <p:cNvPr id="3076" name="Picture 4" descr="pe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3760" y="1280160"/>
            <a:ext cx="1463040" cy="146304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23760" y="2750916"/>
            <a:ext cx="146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 smtClean="0"/>
              <a:t>Peng</a:t>
            </a:r>
            <a:r>
              <a:rPr lang="en-US" sz="1500" dirty="0" smtClean="0"/>
              <a:t> Zhang</a:t>
            </a:r>
            <a:br>
              <a:rPr lang="en-US" sz="1500" dirty="0" smtClean="0"/>
            </a:br>
            <a:r>
              <a:rPr lang="en-US" sz="1500" dirty="0" smtClean="0"/>
              <a:t>Ph.D. Student</a:t>
            </a:r>
            <a:endParaRPr lang="en-US" sz="1500" dirty="0"/>
          </a:p>
        </p:txBody>
      </p:sp>
      <p:pic>
        <p:nvPicPr>
          <p:cNvPr id="3078" name="Picture 6" descr="st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280160"/>
            <a:ext cx="1463040" cy="146304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00400" y="2750916"/>
            <a:ext cx="146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Stan </a:t>
            </a:r>
            <a:r>
              <a:rPr lang="en-US" sz="1500" dirty="0" err="1" smtClean="0"/>
              <a:t>Antol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en-US" sz="1500" dirty="0" smtClean="0"/>
              <a:t>Ph.D. Student</a:t>
            </a:r>
            <a:endParaRPr lang="en-US" sz="1500" dirty="0"/>
          </a:p>
        </p:txBody>
      </p:sp>
      <p:pic>
        <p:nvPicPr>
          <p:cNvPr id="3080" name="Picture 8" descr="xi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2080" y="1280160"/>
            <a:ext cx="1463040" cy="146304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81600" y="2750916"/>
            <a:ext cx="146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Xiao Lin</a:t>
            </a:r>
            <a:br>
              <a:rPr lang="en-US" sz="1500" dirty="0" smtClean="0"/>
            </a:br>
            <a:r>
              <a:rPr lang="en-US" sz="1500" dirty="0" smtClean="0"/>
              <a:t>Ph.D. Student</a:t>
            </a:r>
            <a:endParaRPr lang="en-US" sz="1500" dirty="0"/>
          </a:p>
        </p:txBody>
      </p:sp>
      <p:pic>
        <p:nvPicPr>
          <p:cNvPr id="3082" name="Picture 10" descr="ram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0260" y="4430442"/>
            <a:ext cx="1463040" cy="146304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hren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760" y="4429680"/>
            <a:ext cx="1463040" cy="146456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arju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4760" y="4430442"/>
            <a:ext cx="1463040" cy="146304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002990" y="5894470"/>
            <a:ext cx="16175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Rama </a:t>
            </a:r>
            <a:r>
              <a:rPr lang="en-US" sz="1500" dirty="0" err="1" smtClean="0"/>
              <a:t>Vedantam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en-US" sz="1500" dirty="0" smtClean="0"/>
              <a:t>M.S. Student</a:t>
            </a:r>
            <a:endParaRPr lang="en-US" sz="1500" dirty="0"/>
          </a:p>
        </p:txBody>
      </p:sp>
      <p:sp>
        <p:nvSpPr>
          <p:cNvPr id="16" name="TextBox 15"/>
          <p:cNvSpPr txBox="1"/>
          <p:nvPr/>
        </p:nvSpPr>
        <p:spPr>
          <a:xfrm>
            <a:off x="325576" y="5894470"/>
            <a:ext cx="1503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 smtClean="0"/>
              <a:t>Shrenik</a:t>
            </a:r>
            <a:r>
              <a:rPr lang="en-US" sz="1500" dirty="0" smtClean="0"/>
              <a:t> Lad</a:t>
            </a:r>
            <a:br>
              <a:rPr lang="en-US" sz="1500" dirty="0" smtClean="0"/>
            </a:br>
            <a:r>
              <a:rPr lang="en-US" sz="1500" dirty="0" smtClean="0"/>
              <a:t>M.S. Student</a:t>
            </a:r>
            <a:endParaRPr lang="en-US" sz="1500" dirty="0"/>
          </a:p>
        </p:txBody>
      </p:sp>
      <p:sp>
        <p:nvSpPr>
          <p:cNvPr id="17" name="TextBox 16"/>
          <p:cNvSpPr txBox="1"/>
          <p:nvPr/>
        </p:nvSpPr>
        <p:spPr>
          <a:xfrm>
            <a:off x="3446750" y="5894470"/>
            <a:ext cx="21222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err="1" smtClean="0"/>
              <a:t>Arjun</a:t>
            </a:r>
            <a:r>
              <a:rPr lang="en-US" sz="1500" dirty="0" smtClean="0"/>
              <a:t> </a:t>
            </a:r>
            <a:r>
              <a:rPr lang="en-US" sz="1500" dirty="0" err="1" smtClean="0"/>
              <a:t>Chandrasekaran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en-US" sz="1500" dirty="0" err="1" smtClean="0"/>
              <a:t>M.Eng</a:t>
            </a:r>
            <a:r>
              <a:rPr lang="en-US" sz="1500" dirty="0" smtClean="0"/>
              <a:t>. Student</a:t>
            </a:r>
            <a:endParaRPr lang="en-US" sz="1500" dirty="0"/>
          </a:p>
        </p:txBody>
      </p:sp>
      <p:pic>
        <p:nvPicPr>
          <p:cNvPr id="3088" name="Picture 16" descr="tanm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9260" y="4430442"/>
            <a:ext cx="1463040" cy="146304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ra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3760" y="4430442"/>
            <a:ext cx="1463040" cy="146304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29779" y="5894470"/>
            <a:ext cx="1442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 smtClean="0"/>
              <a:t>Tanmay</a:t>
            </a:r>
            <a:r>
              <a:rPr lang="en-US" sz="1500" dirty="0" smtClean="0"/>
              <a:t> Batra</a:t>
            </a:r>
            <a:br>
              <a:rPr lang="en-US" sz="1500" dirty="0" smtClean="0"/>
            </a:br>
            <a:r>
              <a:rPr lang="en-US" sz="1500" dirty="0" smtClean="0"/>
              <a:t>Intern</a:t>
            </a:r>
            <a:endParaRPr lang="en-US" sz="1500" dirty="0"/>
          </a:p>
        </p:txBody>
      </p:sp>
      <p:sp>
        <p:nvSpPr>
          <p:cNvPr id="21" name="TextBox 20"/>
          <p:cNvSpPr txBox="1"/>
          <p:nvPr/>
        </p:nvSpPr>
        <p:spPr>
          <a:xfrm>
            <a:off x="7214130" y="5894470"/>
            <a:ext cx="1472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Ram </a:t>
            </a:r>
            <a:r>
              <a:rPr lang="en-US" sz="1500" dirty="0" err="1" smtClean="0"/>
              <a:t>Selvaraju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en-US" sz="1500" dirty="0" smtClean="0"/>
              <a:t>Intern</a:t>
            </a:r>
            <a:endParaRPr lang="en-US" sz="1500" dirty="0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04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Machine Learning &amp; Perception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2578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                        MS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br>
              <a:rPr lang="en-US" dirty="0" smtClean="0"/>
            </a:b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10" name="Picture 9" descr="har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733800"/>
            <a:ext cx="985581" cy="1371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53000" y="3429000"/>
            <a:ext cx="1352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Harsh </a:t>
            </a:r>
            <a:r>
              <a:rPr lang="en-US" sz="1400" dirty="0" err="1" smtClean="0"/>
              <a:t>Agrawal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562405" y="1676400"/>
            <a:ext cx="1581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Michael </a:t>
            </a:r>
            <a:r>
              <a:rPr lang="en-US" sz="1400" dirty="0" err="1" smtClean="0"/>
              <a:t>Cogswell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2817" r="31370" b="28691"/>
          <a:stretch/>
        </p:blipFill>
        <p:spPr>
          <a:xfrm>
            <a:off x="3299477" y="1981200"/>
            <a:ext cx="967723" cy="1371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46154" y="1676400"/>
            <a:ext cx="933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Qing Sun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463158" y="1676400"/>
            <a:ext cx="1701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Aishwarya</a:t>
            </a:r>
            <a:r>
              <a:rPr lang="en-US" sz="1400" dirty="0" smtClean="0"/>
              <a:t> </a:t>
            </a:r>
            <a:r>
              <a:rPr lang="en-US" sz="1400" dirty="0" err="1" smtClean="0"/>
              <a:t>Agrawal</a:t>
            </a:r>
            <a:endParaRPr lang="en-US" sz="1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759" y="5486400"/>
            <a:ext cx="1313185" cy="1371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96000" y="5181600"/>
            <a:ext cx="1451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Akrit</a:t>
            </a:r>
            <a:r>
              <a:rPr lang="en-US" sz="1400" dirty="0" smtClean="0"/>
              <a:t> </a:t>
            </a:r>
            <a:r>
              <a:rPr lang="en-US" sz="1400" dirty="0" err="1" smtClean="0"/>
              <a:t>Mohapatra</a:t>
            </a:r>
            <a:endParaRPr lang="en-US" sz="1400" dirty="0"/>
          </a:p>
        </p:txBody>
      </p:sp>
      <p:pic>
        <p:nvPicPr>
          <p:cNvPr id="27" name="Picture 26" descr="yas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58" y="1981200"/>
            <a:ext cx="970751" cy="1371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291958" y="1676400"/>
            <a:ext cx="109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Yash</a:t>
            </a:r>
            <a:r>
              <a:rPr lang="en-US" sz="1400" dirty="0" smtClean="0"/>
              <a:t> </a:t>
            </a:r>
            <a:r>
              <a:rPr lang="en-US" sz="1400" dirty="0" err="1" smtClean="0"/>
              <a:t>Goyal</a:t>
            </a:r>
            <a:endParaRPr lang="en-US" sz="1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267" y="3733800"/>
            <a:ext cx="1371600" cy="13716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172200" y="3429000"/>
            <a:ext cx="1571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Aroma </a:t>
            </a:r>
            <a:r>
              <a:rPr lang="en-US" sz="1400" dirty="0" err="1" smtClean="0"/>
              <a:t>Mahendru</a:t>
            </a:r>
            <a:endParaRPr lang="en-US" sz="1400" dirty="0"/>
          </a:p>
        </p:txBody>
      </p:sp>
      <p:pic>
        <p:nvPicPr>
          <p:cNvPr id="30" name="Picture 29" descr="dhruv_batra_1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28020"/>
            <a:ext cx="1828800" cy="18288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-76200" y="26670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Dr. Dhruv Batra</a:t>
            </a:r>
            <a:br>
              <a:rPr lang="en-US" sz="2000" dirty="0" smtClean="0"/>
            </a:br>
            <a:r>
              <a:rPr lang="en-US" sz="2000" dirty="0" smtClean="0"/>
              <a:t>Assistant Professor</a:t>
            </a:r>
            <a:endParaRPr lang="en-US" sz="2000" dirty="0"/>
          </a:p>
        </p:txBody>
      </p:sp>
      <p:pic>
        <p:nvPicPr>
          <p:cNvPr id="32" name="Picture 31" descr="CVMLP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81200"/>
            <a:ext cx="1106573" cy="1371600"/>
          </a:xfrm>
          <a:prstGeom prst="rect">
            <a:avLst/>
          </a:prstGeom>
        </p:spPr>
      </p:pic>
      <p:pic>
        <p:nvPicPr>
          <p:cNvPr id="6" name="Picture 5" descr="viresh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343" y="3733800"/>
            <a:ext cx="1245657" cy="13716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26241" y="3429000"/>
            <a:ext cx="132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Viresh</a:t>
            </a:r>
            <a:r>
              <a:rPr lang="en-US" sz="1400" dirty="0" smtClean="0"/>
              <a:t> </a:t>
            </a:r>
            <a:r>
              <a:rPr lang="en-US" sz="1400" dirty="0" err="1" smtClean="0"/>
              <a:t>Ranjan</a:t>
            </a:r>
            <a:endParaRPr lang="en-US" sz="1400" dirty="0"/>
          </a:p>
        </p:txBody>
      </p:sp>
      <p:pic>
        <p:nvPicPr>
          <p:cNvPr id="26" name="Picture 25" descr="me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7260" r="24159" b="38447"/>
          <a:stretch/>
        </p:blipFill>
        <p:spPr>
          <a:xfrm>
            <a:off x="3393498" y="5486400"/>
            <a:ext cx="1140342" cy="1371600"/>
          </a:xfrm>
          <a:prstGeom prst="rect">
            <a:avLst/>
          </a:prstGeom>
        </p:spPr>
      </p:pic>
      <p:pic>
        <p:nvPicPr>
          <p:cNvPr id="33" name="Picture 32" descr="AbhishekDas_sq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4" t="13468" r="14647" b="9091"/>
          <a:stretch/>
        </p:blipFill>
        <p:spPr>
          <a:xfrm>
            <a:off x="4768674" y="5486400"/>
            <a:ext cx="1185241" cy="13716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285941" y="5181600"/>
            <a:ext cx="1362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Ashwin</a:t>
            </a:r>
            <a:r>
              <a:rPr lang="en-US" sz="1400" dirty="0" smtClean="0"/>
              <a:t> </a:t>
            </a:r>
            <a:r>
              <a:rPr lang="en-US" sz="1400" dirty="0" err="1" smtClean="0"/>
              <a:t>Kalyan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4727409" y="5181600"/>
            <a:ext cx="1292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Abhishek</a:t>
            </a:r>
            <a:r>
              <a:rPr lang="en-US" sz="1400" dirty="0" smtClean="0"/>
              <a:t> Das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051" y="4347865"/>
            <a:ext cx="1372767" cy="13716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10406" y="4043065"/>
            <a:ext cx="1053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Stefan Lee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72400" y="3733800"/>
            <a:ext cx="1371600" cy="13716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851434" y="3429000"/>
            <a:ext cx="1292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Latha</a:t>
            </a:r>
            <a:r>
              <a:rPr lang="en-US" sz="1400" dirty="0" smtClean="0"/>
              <a:t> </a:t>
            </a:r>
            <a:r>
              <a:rPr lang="en-US" sz="1400" dirty="0" err="1" smtClean="0"/>
              <a:t>Pemula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08251" y="3657600"/>
            <a:ext cx="129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Postdoc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" y="5657672"/>
            <a:ext cx="258275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Interns / </a:t>
            </a:r>
            <a:b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</a:b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Visiting Student /</a:t>
            </a:r>
            <a:b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</a:b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     Undergrads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38800" y="1290935"/>
            <a:ext cx="78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PhD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72400" y="5486400"/>
            <a:ext cx="1371600" cy="13716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1723" y="5181600"/>
            <a:ext cx="121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Khishi</a:t>
            </a:r>
            <a:r>
              <a:rPr lang="en-US" sz="1400" dirty="0" smtClean="0"/>
              <a:t> Gupta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2400" y="1981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8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VQA Sponsors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Government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Industry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497" y="1600200"/>
            <a:ext cx="11430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784" y="1608422"/>
            <a:ext cx="2509024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75" y="1608422"/>
            <a:ext cx="1143000" cy="114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930" y="2831068"/>
            <a:ext cx="1788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Army Research </a:t>
            </a:r>
            <a:br>
              <a:rPr lang="en-US" sz="1800" dirty="0" smtClean="0"/>
            </a:br>
            <a:r>
              <a:rPr lang="en-US" sz="1800" dirty="0" smtClean="0"/>
              <a:t>Office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6397635" y="2831068"/>
            <a:ext cx="274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Office of Naval Research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331477" y="2831068"/>
            <a:ext cx="1916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National Science </a:t>
            </a:r>
            <a:br>
              <a:rPr lang="en-US" sz="1800" dirty="0" smtClean="0"/>
            </a:br>
            <a:r>
              <a:rPr lang="en-US" sz="1800" dirty="0" smtClean="0"/>
              <a:t>Foundation</a:t>
            </a:r>
            <a:endParaRPr lang="en-US" sz="1800" dirty="0"/>
          </a:p>
        </p:txBody>
      </p:sp>
      <p:pic>
        <p:nvPicPr>
          <p:cNvPr id="12" name="Picture 39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277572"/>
            <a:ext cx="1607661" cy="6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661" y="4471634"/>
            <a:ext cx="2387600" cy="342900"/>
          </a:xfrm>
          <a:prstGeom prst="rect">
            <a:avLst/>
          </a:prstGeom>
        </p:spPr>
      </p:pic>
      <p:pic>
        <p:nvPicPr>
          <p:cNvPr id="14" name="Picture 13" descr="nvidia-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5" y="4347501"/>
            <a:ext cx="781166" cy="581333"/>
          </a:xfrm>
          <a:prstGeom prst="rect">
            <a:avLst/>
          </a:prstGeom>
        </p:spPr>
      </p:pic>
      <p:pic>
        <p:nvPicPr>
          <p:cNvPr id="15" name="Picture 14" descr="Screen Shot 2015-05-15 at 12.49.00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267200"/>
            <a:ext cx="3124200" cy="7723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723" y="5334000"/>
            <a:ext cx="3248677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2733" y="5181600"/>
            <a:ext cx="1481667" cy="1333500"/>
          </a:xfrm>
          <a:prstGeom prst="rect">
            <a:avLst/>
          </a:prstGeom>
        </p:spPr>
      </p:pic>
      <p:pic>
        <p:nvPicPr>
          <p:cNvPr id="21" name="Picture 20" descr="Screen Shot 2015-02-24 at 11.05.43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334000"/>
            <a:ext cx="2690301" cy="914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3600" y="1752600"/>
            <a:ext cx="1993900" cy="75704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09800" y="2830740"/>
            <a:ext cx="1788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Army Research </a:t>
            </a:r>
            <a:br>
              <a:rPr lang="en-US" sz="1800" dirty="0" smtClean="0"/>
            </a:br>
            <a:r>
              <a:rPr lang="en-US" sz="1800" dirty="0" smtClean="0"/>
              <a:t>Lab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1652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95600"/>
            <a:ext cx="7772400" cy="685800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34A590-6033-DE48-865B-A0558AEFCBD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18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742"/>
            <a:ext cx="8229600" cy="1143000"/>
          </a:xfrm>
        </p:spPr>
        <p:txBody>
          <a:bodyPr/>
          <a:lstStyle/>
          <a:p>
            <a:r>
              <a:rPr lang="en-US" dirty="0" smtClean="0"/>
              <a:t>Different Question </a:t>
            </a:r>
            <a:r>
              <a:rPr lang="en-US" dirty="0"/>
              <a:t>T</a:t>
            </a:r>
            <a:r>
              <a:rPr lang="en-US" dirty="0" smtClean="0"/>
              <a:t>ypes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36770"/>
            <a:ext cx="6150964" cy="603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36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3" y="154709"/>
            <a:ext cx="2883813" cy="1928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2683" y="2123820"/>
            <a:ext cx="28838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Is it safe to surf right now?</a:t>
            </a:r>
            <a:endParaRPr lang="en-US" sz="1400" dirty="0"/>
          </a:p>
          <a:p>
            <a:pPr algn="ctr"/>
            <a:r>
              <a:rPr lang="en-US" sz="1400" dirty="0" smtClean="0"/>
              <a:t>What are these people getting ready to do?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773" y="154709"/>
            <a:ext cx="1447037" cy="1929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59102" y="2123820"/>
            <a:ext cx="2883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What is the food sitting on the table?</a:t>
            </a:r>
            <a:endParaRPr lang="en-US" sz="1400" dirty="0"/>
          </a:p>
          <a:p>
            <a:pPr algn="ctr"/>
            <a:r>
              <a:rPr lang="en-US" sz="1400" dirty="0" smtClean="0"/>
              <a:t>What type of pizza is this called?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767520" y="2123820"/>
            <a:ext cx="3275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What is the likely gender of the owner of this room?</a:t>
            </a:r>
            <a:endParaRPr lang="en-US" sz="1400" dirty="0"/>
          </a:p>
          <a:p>
            <a:pPr algn="ctr"/>
            <a:r>
              <a:rPr lang="en-US" sz="1400" dirty="0"/>
              <a:t>Is there toilet paper fixed to the toilet paper holder?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4" y="3108173"/>
            <a:ext cx="2891815" cy="19293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3159" y="5037556"/>
            <a:ext cx="28838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How many post-it notes are on the table</a:t>
            </a:r>
            <a:r>
              <a:rPr lang="en-US" sz="1400" dirty="0" smtClean="0"/>
              <a:t>?</a:t>
            </a:r>
          </a:p>
          <a:p>
            <a:pPr algn="ctr"/>
            <a:r>
              <a:rPr lang="en-US" sz="1400" dirty="0"/>
              <a:t>How many screens are there</a:t>
            </a:r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5172" y="5037556"/>
            <a:ext cx="2572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Is all this food edible</a:t>
            </a:r>
            <a:r>
              <a:rPr lang="en-US" sz="1400" dirty="0" smtClean="0"/>
              <a:t>?</a:t>
            </a:r>
          </a:p>
          <a:p>
            <a:pPr algn="ctr"/>
            <a:r>
              <a:rPr lang="en-US" sz="1400" dirty="0" smtClean="0"/>
              <a:t>Is </a:t>
            </a:r>
            <a:r>
              <a:rPr lang="en-US" sz="1400" dirty="0"/>
              <a:t>this a healthy lunch</a:t>
            </a:r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137442" y="5037556"/>
            <a:ext cx="2905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Is this a one-way street?</a:t>
            </a:r>
          </a:p>
          <a:p>
            <a:pPr algn="ctr"/>
            <a:r>
              <a:rPr lang="en-US" sz="1400" dirty="0" smtClean="0"/>
              <a:t>What </a:t>
            </a:r>
            <a:r>
              <a:rPr lang="en-US" sz="1400" dirty="0"/>
              <a:t>kind of hat is the male driver of the carriage wearing</a:t>
            </a:r>
            <a:r>
              <a:rPr lang="en-US" sz="1400" dirty="0" smtClean="0"/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172" y="3108173"/>
            <a:ext cx="2572511" cy="1929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442" y="3108173"/>
            <a:ext cx="2905424" cy="1929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7520" y="153876"/>
            <a:ext cx="3275345" cy="1929383"/>
          </a:xfrm>
          <a:prstGeom prst="rect">
            <a:avLst/>
          </a:prstGeom>
        </p:spPr>
      </p:pic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7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Image Credit: Liang Huang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8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683" y="1969944"/>
            <a:ext cx="288381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/>
              <a:t>Q. What is the king holding?</a:t>
            </a:r>
            <a:br>
              <a:rPr lang="en-US" sz="1400" dirty="0" smtClean="0"/>
            </a:br>
            <a:r>
              <a:rPr lang="en-US" sz="1400" dirty="0" smtClean="0"/>
              <a:t>A. A pizza</a:t>
            </a:r>
          </a:p>
          <a:p>
            <a:pPr algn="l"/>
            <a:r>
              <a:rPr lang="en-US" sz="1400" dirty="0" smtClean="0"/>
              <a:t>Q. Is Jenny hungry?</a:t>
            </a:r>
            <a:br>
              <a:rPr lang="en-US" sz="1400" dirty="0" smtClean="0"/>
            </a:br>
            <a:r>
              <a:rPr lang="en-US" sz="1400" dirty="0" smtClean="0"/>
              <a:t>A. Yes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4201" y="1969944"/>
            <a:ext cx="329059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/>
              <a:t>Q. Do the balloons have helium in them?</a:t>
            </a:r>
            <a:br>
              <a:rPr lang="en-US" sz="1400" dirty="0" smtClean="0"/>
            </a:br>
            <a:r>
              <a:rPr lang="en-US" sz="1400" dirty="0" smtClean="0"/>
              <a:t>A. Yes</a:t>
            </a:r>
          </a:p>
          <a:p>
            <a:pPr algn="l"/>
            <a:r>
              <a:rPr lang="en-US" sz="1400" dirty="0"/>
              <a:t>Q. Why do the balloons not fly away</a:t>
            </a:r>
            <a:r>
              <a:rPr lang="en-US" sz="1400" dirty="0" smtClean="0"/>
              <a:t>?</a:t>
            </a:r>
            <a:br>
              <a:rPr lang="en-US" sz="1400" dirty="0" smtClean="0"/>
            </a:br>
            <a:r>
              <a:rPr lang="en-US" sz="1400" dirty="0" smtClean="0"/>
              <a:t>A. Jenny is holding them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0" y="1969944"/>
            <a:ext cx="27432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Q. How did the girl get to the top of the slide</a:t>
            </a:r>
            <a:r>
              <a:rPr lang="en-US" sz="1400" dirty="0" smtClean="0"/>
              <a:t>?</a:t>
            </a:r>
            <a:br>
              <a:rPr lang="en-US" sz="1400" dirty="0" smtClean="0"/>
            </a:br>
            <a:r>
              <a:rPr lang="en-US" sz="1400" dirty="0" smtClean="0"/>
              <a:t>A. Climbed the ladder</a:t>
            </a:r>
          </a:p>
          <a:p>
            <a:pPr algn="l"/>
            <a:r>
              <a:rPr lang="en-US" sz="1400" dirty="0" smtClean="0"/>
              <a:t>Q</a:t>
            </a:r>
            <a:r>
              <a:rPr lang="en-US" sz="1400" dirty="0"/>
              <a:t>. Why does Jenny seem so excited</a:t>
            </a:r>
            <a:r>
              <a:rPr lang="en-US" sz="1400" dirty="0" smtClean="0"/>
              <a:t>?</a:t>
            </a:r>
            <a:br>
              <a:rPr lang="en-US" sz="1400" dirty="0" smtClean="0"/>
            </a:br>
            <a:r>
              <a:rPr lang="en-US" sz="1400" dirty="0" smtClean="0"/>
              <a:t>A. She is going down a slide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3159" y="5311952"/>
            <a:ext cx="314018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Q. Will Jenny survive</a:t>
            </a:r>
            <a:r>
              <a:rPr lang="en-US" sz="1400" dirty="0" smtClean="0"/>
              <a:t>? </a:t>
            </a:r>
            <a:br>
              <a:rPr lang="en-US" sz="1400" dirty="0" smtClean="0"/>
            </a:br>
            <a:r>
              <a:rPr lang="en-US" sz="1400" dirty="0" smtClean="0"/>
              <a:t>A. No</a:t>
            </a:r>
          </a:p>
          <a:p>
            <a:pPr algn="l"/>
            <a:r>
              <a:rPr lang="en-US" sz="1400" dirty="0" smtClean="0"/>
              <a:t>Q</a:t>
            </a:r>
            <a:r>
              <a:rPr lang="en-US" sz="1400" dirty="0"/>
              <a:t>. Why are they not happy</a:t>
            </a:r>
            <a:r>
              <a:rPr lang="en-US" sz="1400" dirty="0" smtClean="0"/>
              <a:t>?</a:t>
            </a:r>
            <a:br>
              <a:rPr lang="en-US" sz="1400" dirty="0" smtClean="0"/>
            </a:br>
            <a:r>
              <a:rPr lang="en-US" sz="1400" dirty="0" smtClean="0"/>
              <a:t>A. The lightning struck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124201" y="5311952"/>
            <a:ext cx="264426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Q. Is the pie large or the table small</a:t>
            </a:r>
            <a:r>
              <a:rPr lang="en-US" sz="1400" dirty="0" smtClean="0"/>
              <a:t>?</a:t>
            </a:r>
            <a:br>
              <a:rPr lang="en-US" sz="1400" dirty="0" smtClean="0"/>
            </a:br>
            <a:r>
              <a:rPr lang="en-US" sz="1400" dirty="0" smtClean="0"/>
              <a:t>A. Table is small</a:t>
            </a:r>
          </a:p>
          <a:p>
            <a:pPr algn="l"/>
            <a:r>
              <a:rPr lang="en-US" sz="1400" dirty="0" smtClean="0"/>
              <a:t>Q</a:t>
            </a:r>
            <a:r>
              <a:rPr lang="en-US" sz="1400" dirty="0"/>
              <a:t>. There is something scary in the picture what is it</a:t>
            </a:r>
            <a:r>
              <a:rPr lang="en-US" sz="1400" dirty="0" smtClean="0"/>
              <a:t>?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A.  A bear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5311952"/>
            <a:ext cx="27432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/>
              <a:t>Q. Should Mike and Jenny find shelter?</a:t>
            </a:r>
            <a:br>
              <a:rPr lang="en-US" sz="1400" dirty="0" smtClean="0"/>
            </a:br>
            <a:r>
              <a:rPr lang="en-US" sz="1400" dirty="0" smtClean="0"/>
              <a:t>A. Yes</a:t>
            </a:r>
          </a:p>
          <a:p>
            <a:pPr algn="l"/>
            <a:r>
              <a:rPr lang="en-US" sz="1400" dirty="0" smtClean="0"/>
              <a:t>Q</a:t>
            </a:r>
            <a:r>
              <a:rPr lang="en-US" sz="1400" dirty="0"/>
              <a:t>. What is coming out of the cloud</a:t>
            </a:r>
            <a:r>
              <a:rPr lang="en-US" sz="1400" dirty="0" smtClean="0"/>
              <a:t>?</a:t>
            </a:r>
            <a:br>
              <a:rPr lang="en-US" sz="1400" dirty="0" smtClean="0"/>
            </a:br>
            <a:r>
              <a:rPr lang="en-US" sz="1400" dirty="0" smtClean="0"/>
              <a:t>A. Lightning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1" y="0"/>
            <a:ext cx="2411729" cy="1929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0"/>
            <a:ext cx="2411729" cy="1929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136" y="0"/>
            <a:ext cx="2411729" cy="1929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71" y="3382569"/>
            <a:ext cx="2411729" cy="1929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3382569"/>
            <a:ext cx="2411729" cy="19293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1136" y="3382569"/>
            <a:ext cx="2411729" cy="1929383"/>
          </a:xfrm>
          <a:prstGeom prst="rect">
            <a:avLst/>
          </a:prstGeom>
        </p:spPr>
      </p:pic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Attention Studies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8" name="vqa_yes_no_hit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981075"/>
            <a:ext cx="9144001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1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Image Credit: Liang Huang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6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39289</TotalTime>
  <Words>2371</Words>
  <Application>Microsoft Macintosh PowerPoint</Application>
  <PresentationFormat>On-screen Show (4:3)</PresentationFormat>
  <Paragraphs>782</Paragraphs>
  <Slides>81</Slides>
  <Notes>2</Notes>
  <HiddenSlides>4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pictures</vt:lpstr>
      <vt:lpstr>Blank Presentation</vt:lpstr>
      <vt:lpstr>Visual Question Answering</vt:lpstr>
      <vt:lpstr>A Brief History of AI</vt:lpstr>
      <vt:lpstr>A Brief History of AI</vt:lpstr>
      <vt:lpstr>Note of Caution</vt:lpstr>
      <vt:lpstr>Why is AI hard?</vt:lpstr>
      <vt:lpstr>What humans see</vt:lpstr>
      <vt:lpstr>What computers see</vt:lpstr>
      <vt:lpstr>“I saw her duck”</vt:lpstr>
      <vt:lpstr>“I saw her duck”</vt:lpstr>
      <vt:lpstr>“I saw her duck”</vt:lpstr>
      <vt:lpstr>“I saw her duck with a telescope…”</vt:lpstr>
      <vt:lpstr>The Imitation Game (1950)</vt:lpstr>
      <vt:lpstr>Turing Test: Human or Machine?</vt:lpstr>
      <vt:lpstr>Turing Test</vt:lpstr>
      <vt:lpstr>Turing Test</vt:lpstr>
      <vt:lpstr>Visual Question Answering (VQA)</vt:lpstr>
      <vt:lpstr>Visual Question Answering (VQA)</vt:lpstr>
      <vt:lpstr>VizWiz [Bigham et al]</vt:lpstr>
      <vt:lpstr>VQA dataset</vt:lpstr>
      <vt:lpstr>VQA dataset</vt:lpstr>
      <vt:lpstr>Questions</vt:lpstr>
      <vt:lpstr>Taxing the Turkers</vt:lpstr>
      <vt:lpstr>Questions</vt:lpstr>
      <vt:lpstr>what is</vt:lpstr>
      <vt:lpstr>Answers</vt:lpstr>
      <vt:lpstr>Answers</vt:lpstr>
      <vt:lpstr>Answers</vt:lpstr>
      <vt:lpstr>PowerPoint Presentation</vt:lpstr>
      <vt:lpstr>Answers</vt:lpstr>
      <vt:lpstr>“What is…” Answers</vt:lpstr>
      <vt:lpstr>PowerPoint Presentation</vt:lpstr>
      <vt:lpstr>Papers using VQA</vt:lpstr>
      <vt:lpstr>Accuracy Metric</vt:lpstr>
      <vt:lpstr>Human Accuracy / Inter-Human Agreement</vt:lpstr>
      <vt:lpstr>2-Channel VQA Model</vt:lpstr>
      <vt:lpstr>2-Channel VQA Model</vt:lpstr>
      <vt:lpstr>Baseline #1: Language-alone</vt:lpstr>
      <vt:lpstr>Baseline #1: The Undergrad</vt:lpstr>
      <vt:lpstr>Baseline #2: Vision-alone</vt:lpstr>
      <vt:lpstr>Baseline #2: The Politician</vt:lpstr>
      <vt:lpstr>Results</vt:lpstr>
      <vt:lpstr>Results</vt:lpstr>
      <vt:lpstr>Other Model Variants</vt:lpstr>
      <vt:lpstr>Other Model Variants</vt:lpstr>
      <vt:lpstr>Commonsense</vt:lpstr>
      <vt:lpstr>Does this question need commonsense?</vt:lpstr>
      <vt:lpstr>How old does a person need to be?</vt:lpstr>
      <vt:lpstr>Most “commonsense” questions</vt:lpstr>
      <vt:lpstr>Least “commonsense” questions</vt:lpstr>
      <vt:lpstr>Spectrum</vt:lpstr>
      <vt:lpstr>PowerPoint Presentation</vt:lpstr>
      <vt:lpstr>VQA Age</vt:lpstr>
      <vt:lpstr>VQA Team</vt:lpstr>
      <vt:lpstr>VQA @ ICCV15</vt:lpstr>
      <vt:lpstr>PowerPoint Presentation</vt:lpstr>
      <vt:lpstr>PowerPoint Presentation</vt:lpstr>
      <vt:lpstr>Beyond VQA ICCV15</vt:lpstr>
      <vt:lpstr>Attention Game</vt:lpstr>
      <vt:lpstr>Example Human Attention Maps</vt:lpstr>
      <vt:lpstr>Attention Model</vt:lpstr>
      <vt:lpstr>Types of Interfaces</vt:lpstr>
      <vt:lpstr>Model: Incorporating Attention</vt:lpstr>
      <vt:lpstr>Results</vt:lpstr>
      <vt:lpstr>Beyond VQA ICCV15</vt:lpstr>
      <vt:lpstr>The Power of Language Priors </vt:lpstr>
      <vt:lpstr>The Power of Language Priors </vt:lpstr>
      <vt:lpstr>The Power of Language Priors </vt:lpstr>
      <vt:lpstr>Removing Language Priors</vt:lpstr>
      <vt:lpstr>Examples</vt:lpstr>
      <vt:lpstr>Answering Binary Questions</vt:lpstr>
      <vt:lpstr>Conclusions</vt:lpstr>
      <vt:lpstr>VQA Challenge @ CVPR16</vt:lpstr>
      <vt:lpstr>VQA Challenge @ CVPR16</vt:lpstr>
      <vt:lpstr>Computer Vision Lab</vt:lpstr>
      <vt:lpstr>Machine Learning &amp; Perception Group</vt:lpstr>
      <vt:lpstr>VQA Sponsors</vt:lpstr>
      <vt:lpstr>Thanks!</vt:lpstr>
      <vt:lpstr>Different Question Types</vt:lpstr>
      <vt:lpstr>PowerPoint Presentation</vt:lpstr>
      <vt:lpstr>PowerPoint Presentation</vt:lpstr>
      <vt:lpstr>Attention Studies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Dhruv Batra Talk</dc:title>
  <dc:subject/>
  <dc:creator/>
  <cp:keywords/>
  <dc:description/>
  <cp:lastModifiedBy>Dhruv Batra</cp:lastModifiedBy>
  <cp:revision>2380</cp:revision>
  <cp:lastPrinted>2009-01-27T18:32:10Z</cp:lastPrinted>
  <dcterms:created xsi:type="dcterms:W3CDTF">2014-03-28T19:32:53Z</dcterms:created>
  <dcterms:modified xsi:type="dcterms:W3CDTF">2016-04-04T23:31:08Z</dcterms:modified>
  <cp:category/>
</cp:coreProperties>
</file>