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8EF2D5-82E2-4856-8983-A2B9FA66A00B}">
  <a:tblStyle styleId="{D58EF2D5-82E2-4856-8983-A2B9FA66A0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font" Target="fonts/Roboto-italic.fntdata"/><Relationship Id="rId21" Type="http://schemas.openxmlformats.org/officeDocument/2006/relationships/slide" Target="slides/slide14.xml"/><Relationship Id="rId43" Type="http://schemas.openxmlformats.org/officeDocument/2006/relationships/font" Target="fonts/Roboto-bold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57e1b2af7_0_18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d57e1b2af7_0_18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1a11cff77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1a11cff77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at what happens to the end-to-end latency of a social network application which was deployed using k3s (the popular choice for lightweight orchestrator)</a:t>
            </a:r>
            <a:br>
              <a:rPr lang="en"/>
            </a:br>
            <a:r>
              <a:rPr lang="en"/>
              <a:t>I’d like you to focus on the cyan line, which shows the case WHEN  the b/w remains stable.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reduce the bandwidth from 30 to 25mbps, the navy lines starts to creep up in latency (Note the y-axis is exponential!)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1a11cff77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1a11cff77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at what happens to the end-to-end latency of a social network application which was deployed using k3s (the popular choice for lightweight orchestrator)</a:t>
            </a:r>
            <a:br>
              <a:rPr lang="en"/>
            </a:br>
            <a:r>
              <a:rPr lang="en"/>
              <a:t>I’d like you to focus on the cyan line, which shows the case WHEN  the b/w remains stable.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reduce the bandwidth from 30 to 25mbps, the navy lines starts to creep up in latency (Note the y-axis is exponential!)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62c0337c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162c0337c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57e1b2af7_0_5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57e1b2af7_0_5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d57e1b2af7_0_5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644129c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644129c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Minimizing data transfer makes it immune to bandwidth fluctuations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1644129c27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1644129c27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1644129c27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1644129c27_1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1644129c27_1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1644129c27_1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d57e1b2af7_0_38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d57e1b2af7_0_38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2d57e1b2af7_0_38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1644129c27_1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1644129c27_1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31644129c27_1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1644129c27_1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1644129c27_1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31644129c27_1_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62c0337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62c0337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1644129c27_1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1644129c27_1_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g31644129c27_1_3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1644129c27_1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1644129c27_1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31644129c27_1_4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1644129c27_1_5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31644129c27_1_5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g31644129c27_1_5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1644129c27_1_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31644129c27_1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g31644129c27_1_6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1644129c27_1_6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1644129c27_1_6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g31644129c27_1_6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1644129c27_1_7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31644129c27_1_7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g31644129c27_1_7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31644129c27_1_1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31644129c27_1_1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 and memory available on a node are node properties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800"/>
              <a:buChar char="○"/>
            </a:pPr>
            <a:r>
              <a:rPr lang="en" sz="2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bandwidth available between nodes is an edge property</a:t>
            </a:r>
            <a:endParaRPr sz="2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g31644129c27_1_1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31644129c2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31644129c2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2d57e1b2af7_0_48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2d57e1b2af7_0_48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●"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Headroom - </a:t>
            </a: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Link specific property decided by the system administrator </a:t>
            </a:r>
            <a:endParaRPr/>
          </a:p>
        </p:txBody>
      </p:sp>
      <p:sp>
        <p:nvSpPr>
          <p:cNvPr id="1281" name="Google Shape;1281;g2d57e1b2af7_0_48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1644129c2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1644129c2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a06be30f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a06be30f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31644129c27_1_17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31644129c27_1_1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g31644129c27_1_17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d57e1b2af7_0_5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d57e1b2af7_0_5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g2d57e1b2af7_0_5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31a11cff77b_0_2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31a11cff77b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g31a11cff77b_0_2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57e1b2af7_0_5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2d57e1b2af7_0_5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1" marL="685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Char char="○"/>
            </a:pPr>
            <a:r>
              <a:rPr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Using longest path heuristic improves p90 latency in comparison to k3s</a:t>
            </a:r>
            <a:endParaRPr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03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500"/>
              <a:buChar char="○"/>
            </a:pPr>
            <a:r>
              <a:rPr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Real benefit comes from monitoring the network and performing migration</a:t>
            </a:r>
            <a:endParaRPr/>
          </a:p>
        </p:txBody>
      </p:sp>
      <p:sp>
        <p:nvSpPr>
          <p:cNvPr id="1396" name="Google Shape;1396;g2d57e1b2af7_0_5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162c0337c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3162c0337c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a11cff77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a11cff77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a11cff77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a11cff77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62c0337c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162c0337c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that the links between the resource nodes are wireless. Their link capacities could vary!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it trees or a truck occluding the communication path.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conditions cause bandwidth fluctuations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62c0337c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162c0337c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some data to help me prove our point. We monitored links of a real world mesh network called the CityLab Testbed  in Antwerp, Belgium and found that while Link 1 was fairly stable with 10% standard deviation from mean, Link 2 on the other hand varied with a 27% std from mean.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644129c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644129c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Coupled with this fact of varying wireless link capacities, SoTA resource orchestrators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62c0337c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62c0337c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at what happens to the end-to-end latency of a social network application which was deployed using k3s (the popular choice for lightweight orchestrator)</a:t>
            </a:r>
            <a:br>
              <a:rPr lang="en"/>
            </a:br>
            <a:r>
              <a:rPr lang="en"/>
              <a:t>I’d like you to focus on the cyan line, </a:t>
            </a:r>
            <a:r>
              <a:rPr lang="en"/>
              <a:t>which</a:t>
            </a:r>
            <a:r>
              <a:rPr lang="en"/>
              <a:t> shows the case WHEN  the b/w remains stable.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reduce the bandwidth from 30 to 25mbps, the navy lines starts to creep up in latency (Note the y-axis is exponential!)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85750" y="911614"/>
            <a:ext cx="85725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057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rgbClr val="B3A369"/>
              </a:buClr>
              <a:buSzPts val="1400"/>
              <a:buChar char="●"/>
              <a:defRPr/>
            </a:lvl1pPr>
            <a:lvl2pPr indent="-3175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B3A369"/>
              </a:buClr>
              <a:buSzPts val="1400"/>
              <a:buNone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ech Tower">
  <p:cSld name="Title - Tech Tow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Full Photo">
  <p:cSld name="Title - Full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 b="0" l="0" r="0" t="73769"/>
          <a:stretch/>
        </p:blipFill>
        <p:spPr>
          <a:xfrm>
            <a:off x="1" y="3794384"/>
            <a:ext cx="9144000" cy="13491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Plain">
  <p:cSld name="Title - Plai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Kendeda">
  <p:cSld name="Title - Kende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reck">
  <p:cSld name="TItle - Wrec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285750" y="911614"/>
            <a:ext cx="85725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285751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2400"/>
              <a:buFont typeface="Robo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3481754" y="342901"/>
            <a:ext cx="5376600" cy="4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285751" y="1706137"/>
            <a:ext cx="29496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4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s">
  <p:cSld name="Char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6"/>
          <p:cNvSpPr/>
          <p:nvPr>
            <p:ph idx="2" type="chart"/>
          </p:nvPr>
        </p:nvSpPr>
        <p:spPr>
          <a:xfrm>
            <a:off x="285750" y="1076325"/>
            <a:ext cx="5632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087666" y="1076325"/>
            <a:ext cx="2770800" cy="25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285751" y="926335"/>
            <a:ext cx="4213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27"/>
          <p:cNvSpPr txBox="1"/>
          <p:nvPr>
            <p:ph idx="2" type="body"/>
          </p:nvPr>
        </p:nvSpPr>
        <p:spPr>
          <a:xfrm>
            <a:off x="285751" y="1558993"/>
            <a:ext cx="42132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3" type="body"/>
          </p:nvPr>
        </p:nvSpPr>
        <p:spPr>
          <a:xfrm>
            <a:off x="4629150" y="926335"/>
            <a:ext cx="422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27"/>
          <p:cNvSpPr txBox="1"/>
          <p:nvPr>
            <p:ph idx="4" type="body"/>
          </p:nvPr>
        </p:nvSpPr>
        <p:spPr>
          <a:xfrm>
            <a:off x="4629150" y="1558993"/>
            <a:ext cx="42291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7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284286" y="911612"/>
            <a:ext cx="4211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2" type="body"/>
          </p:nvPr>
        </p:nvSpPr>
        <p:spPr>
          <a:xfrm>
            <a:off x="4648200" y="911612"/>
            <a:ext cx="42099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>
  <p:cSld name="Galler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9"/>
          <p:cNvSpPr/>
          <p:nvPr>
            <p:ph idx="2" type="pic"/>
          </p:nvPr>
        </p:nvSpPr>
        <p:spPr>
          <a:xfrm>
            <a:off x="285750" y="1069052"/>
            <a:ext cx="2305800" cy="15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9"/>
          <p:cNvSpPr/>
          <p:nvPr>
            <p:ph idx="3" type="pic"/>
          </p:nvPr>
        </p:nvSpPr>
        <p:spPr>
          <a:xfrm>
            <a:off x="2828546" y="1069052"/>
            <a:ext cx="2305800" cy="15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9"/>
          <p:cNvSpPr/>
          <p:nvPr>
            <p:ph idx="4" type="pic"/>
          </p:nvPr>
        </p:nvSpPr>
        <p:spPr>
          <a:xfrm>
            <a:off x="5383605" y="1069052"/>
            <a:ext cx="2305800" cy="15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9"/>
          <p:cNvSpPr/>
          <p:nvPr>
            <p:ph idx="5" type="pic"/>
          </p:nvPr>
        </p:nvSpPr>
        <p:spPr>
          <a:xfrm>
            <a:off x="285750" y="2829069"/>
            <a:ext cx="2305800" cy="15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9"/>
          <p:cNvSpPr/>
          <p:nvPr>
            <p:ph idx="6" type="pic"/>
          </p:nvPr>
        </p:nvSpPr>
        <p:spPr>
          <a:xfrm>
            <a:off x="2828546" y="2829069"/>
            <a:ext cx="2305800" cy="15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9"/>
          <p:cNvSpPr/>
          <p:nvPr>
            <p:ph idx="7" type="pic"/>
          </p:nvPr>
        </p:nvSpPr>
        <p:spPr>
          <a:xfrm>
            <a:off x="5383605" y="2829069"/>
            <a:ext cx="2305800" cy="156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285751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2400"/>
              <a:buFont typeface="Robo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0"/>
          <p:cNvSpPr/>
          <p:nvPr>
            <p:ph idx="2" type="pic"/>
          </p:nvPr>
        </p:nvSpPr>
        <p:spPr>
          <a:xfrm>
            <a:off x="3460652" y="342901"/>
            <a:ext cx="5397600" cy="373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285751" y="1706138"/>
            <a:ext cx="2949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2" name="Google Shape;142;p30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1835331" y="1260565"/>
            <a:ext cx="6511800" cy="20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4500"/>
              <a:buFont typeface="Roboto"/>
              <a:buNone/>
            </a:pPr>
            <a:r>
              <a:t/>
            </a:r>
            <a:endParaRPr b="1" i="0" sz="4500" u="none" cap="none" strike="noStrike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1835331" y="1384663"/>
            <a:ext cx="66801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b="1" i="0" sz="4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835331" y="3331028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spcBef>
                <a:spcPts val="300"/>
              </a:spcBef>
              <a:spcAft>
                <a:spcPts val="0"/>
              </a:spcAft>
              <a:buClr>
                <a:srgbClr val="B3A36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B3A3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r">
              <a:buNone/>
              <a:defRPr sz="1000">
                <a:solidFill>
                  <a:srgbClr val="B3A369"/>
                </a:solidFill>
              </a:defRPr>
            </a:lvl1pPr>
            <a:lvl2pPr lvl="1" algn="r">
              <a:buNone/>
              <a:defRPr sz="1000">
                <a:solidFill>
                  <a:srgbClr val="B3A369"/>
                </a:solidFill>
              </a:defRPr>
            </a:lvl2pPr>
            <a:lvl3pPr lvl="2" algn="r">
              <a:buNone/>
              <a:defRPr sz="1000">
                <a:solidFill>
                  <a:srgbClr val="B3A369"/>
                </a:solidFill>
              </a:defRPr>
            </a:lvl3pPr>
            <a:lvl4pPr lvl="3" algn="r">
              <a:buNone/>
              <a:defRPr sz="1000">
                <a:solidFill>
                  <a:srgbClr val="B3A369"/>
                </a:solidFill>
              </a:defRPr>
            </a:lvl4pPr>
            <a:lvl5pPr lvl="4" algn="r">
              <a:buNone/>
              <a:defRPr sz="1000">
                <a:solidFill>
                  <a:srgbClr val="B3A369"/>
                </a:solidFill>
              </a:defRPr>
            </a:lvl5pPr>
            <a:lvl6pPr lvl="5" algn="r">
              <a:buNone/>
              <a:defRPr sz="1000">
                <a:solidFill>
                  <a:srgbClr val="B3A369"/>
                </a:solidFill>
              </a:defRPr>
            </a:lvl6pPr>
            <a:lvl7pPr lvl="6" algn="r">
              <a:buNone/>
              <a:defRPr sz="1000">
                <a:solidFill>
                  <a:srgbClr val="B3A369"/>
                </a:solidFill>
              </a:defRPr>
            </a:lvl7pPr>
            <a:lvl8pPr lvl="7" algn="r">
              <a:buNone/>
              <a:defRPr sz="1000">
                <a:solidFill>
                  <a:srgbClr val="B3A369"/>
                </a:solidFill>
              </a:defRPr>
            </a:lvl8pPr>
            <a:lvl9pPr lvl="8" algn="r">
              <a:buNone/>
              <a:defRPr sz="1000">
                <a:solidFill>
                  <a:srgbClr val="B3A36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2700"/>
              <a:buFont typeface="Roboto"/>
              <a:buNone/>
              <a:defRPr b="1" i="0" sz="2700" u="none" cap="none" strike="noStrik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285750" y="911614"/>
            <a:ext cx="85725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794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1056247" y="4636905"/>
            <a:ext cx="116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285750" y="4636905"/>
            <a:ext cx="68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spcBef>
                <a:spcPts val="0"/>
              </a:spcBef>
              <a:buNone/>
              <a:defRPr b="0" i="0" sz="900" u="none" cap="none" strike="noStrike">
                <a:solidFill>
                  <a:srgbClr val="888C9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1755713" y="1248994"/>
            <a:ext cx="7152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oboto"/>
              <a:buNone/>
            </a:pPr>
            <a:r>
              <a:rPr lang="en" sz="3200"/>
              <a:t>        BASS: A Resource Orchestrator to Account for Vagaries in Network Conditions in Community WiFi Mesh </a:t>
            </a:r>
            <a:r>
              <a:rPr lang="en" sz="3200"/>
              <a:t> </a:t>
            </a:r>
            <a:endParaRPr sz="3200"/>
          </a:p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1946331" y="3244684"/>
            <a:ext cx="6680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3A369"/>
              </a:buClr>
              <a:buSzPts val="1400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Manasvini Sethuraman, Anirudh Sarma, Netra Ghaisas, Adwait Bauskar, Ashutosh Dhekne, Anand Sivasubramaniam*, Umakishore Ramachandran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1996550" y="4029550"/>
            <a:ext cx="5848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3A369"/>
                </a:solidFill>
                <a:latin typeface="Roboto"/>
                <a:ea typeface="Roboto"/>
                <a:cs typeface="Roboto"/>
                <a:sym typeface="Roboto"/>
              </a:rPr>
              <a:t>Georgia Tech and *Penn State University</a:t>
            </a:r>
            <a:endParaRPr>
              <a:solidFill>
                <a:srgbClr val="B3A3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975" y="1373401"/>
            <a:ext cx="653550" cy="6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k3s react to changes in bandwidth? </a:t>
            </a:r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2106875" y="3906350"/>
            <a:ext cx="80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End to End Latency of a Social Network Application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0" y="1175624"/>
            <a:ext cx="8060100" cy="2527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/>
          <p:nvPr/>
        </p:nvSpPr>
        <p:spPr>
          <a:xfrm>
            <a:off x="3229650" y="1233550"/>
            <a:ext cx="2362500" cy="1951200"/>
          </a:xfrm>
          <a:prstGeom prst="rect">
            <a:avLst/>
          </a:prstGeom>
          <a:solidFill>
            <a:srgbClr val="FF0000">
              <a:alpha val="30379"/>
            </a:srgbClr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0"/>
          <p:cNvSpPr txBox="1"/>
          <p:nvPr/>
        </p:nvSpPr>
        <p:spPr>
          <a:xfrm>
            <a:off x="3543625" y="1465300"/>
            <a:ext cx="183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100 -&gt; 25 Mbps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k3s react to changes in bandwidth? </a:t>
            </a:r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2106875" y="3906350"/>
            <a:ext cx="80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End to End Latency of a Social Network Application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0" y="1175624"/>
            <a:ext cx="8060100" cy="252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75" y="1171125"/>
            <a:ext cx="8060057" cy="2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/>
          <p:nvPr/>
        </p:nvSpPr>
        <p:spPr>
          <a:xfrm>
            <a:off x="3229650" y="1233550"/>
            <a:ext cx="2362500" cy="1951200"/>
          </a:xfrm>
          <a:prstGeom prst="rect">
            <a:avLst/>
          </a:prstGeom>
          <a:solidFill>
            <a:srgbClr val="FF0000">
              <a:alpha val="30379"/>
            </a:srgbClr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3543625" y="1465300"/>
            <a:ext cx="183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100 -&gt; 25 Mbps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idx="1" type="body"/>
          </p:nvPr>
        </p:nvSpPr>
        <p:spPr>
          <a:xfrm>
            <a:off x="285750" y="1173300"/>
            <a:ext cx="8537400" cy="316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Prevention is better than cure - </a:t>
            </a:r>
            <a:r>
              <a:rPr lang="en">
                <a:solidFill>
                  <a:schemeClr val="dk1"/>
                </a:solidFill>
              </a:rPr>
              <a:t>Deploy application components such that data movement between nodes is minimized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Low cost probing to detect changes to link capacity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Migrating application components when link capacity falls below component’s required data rate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42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of a good Solution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/>
          <p:nvPr>
            <p:ph idx="1" type="body"/>
          </p:nvPr>
        </p:nvSpPr>
        <p:spPr>
          <a:xfrm>
            <a:off x="285750" y="911606"/>
            <a:ext cx="7010100" cy="316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 of extensions to k3s</a:t>
            </a:r>
            <a:endParaRPr/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components</a:t>
            </a:r>
            <a:endParaRPr/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Bandwidth aware scheduler</a:t>
            </a:r>
            <a:endParaRPr/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Decentralised network monitoring </a:t>
            </a:r>
            <a:endParaRPr/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Bandwidth controller for determining if migration is necessary</a:t>
            </a:r>
            <a:endParaRPr/>
          </a:p>
        </p:txBody>
      </p:sp>
      <p:sp>
        <p:nvSpPr>
          <p:cNvPr id="361" name="Google Shape;361;p4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 Bandwidth Aware Scheduling System (BASS) </a:t>
            </a:r>
            <a:endParaRPr/>
          </a:p>
        </p:txBody>
      </p:sp>
      <p:pic>
        <p:nvPicPr>
          <p:cNvPr id="362" name="Google Shape;3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25" y="2393775"/>
            <a:ext cx="6700838" cy="224313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 txBox="1"/>
          <p:nvPr/>
        </p:nvSpPr>
        <p:spPr>
          <a:xfrm>
            <a:off x="3188075" y="3098425"/>
            <a:ext cx="991800" cy="621900"/>
          </a:xfrm>
          <a:prstGeom prst="rect">
            <a:avLst/>
          </a:prstGeom>
          <a:solidFill>
            <a:srgbClr val="D5E8D4"/>
          </a:solidFill>
          <a:ln cap="flat" cmpd="sng" w="19050">
            <a:solidFill>
              <a:srgbClr val="85B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Bandwidth Controller Manager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3434600" y="4017300"/>
            <a:ext cx="907800" cy="453900"/>
          </a:xfrm>
          <a:prstGeom prst="rect">
            <a:avLst/>
          </a:prstGeom>
          <a:solidFill>
            <a:srgbClr val="D5E8D4"/>
          </a:solidFill>
          <a:ln cap="flat" cmpd="sng" w="19050">
            <a:solidFill>
              <a:srgbClr val="85B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Monitor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3"/>
          <p:cNvSpPr txBox="1"/>
          <p:nvPr/>
        </p:nvSpPr>
        <p:spPr>
          <a:xfrm>
            <a:off x="4728875" y="4017300"/>
            <a:ext cx="801300" cy="453900"/>
          </a:xfrm>
          <a:prstGeom prst="rect">
            <a:avLst/>
          </a:prstGeom>
          <a:solidFill>
            <a:srgbClr val="D5E8D4"/>
          </a:solidFill>
          <a:ln cap="flat" cmpd="sng" w="19050">
            <a:solidFill>
              <a:srgbClr val="85B5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Monitor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idx="1" type="body"/>
          </p:nvPr>
        </p:nvSpPr>
        <p:spPr>
          <a:xfrm>
            <a:off x="285750" y="857875"/>
            <a:ext cx="8359500" cy="388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</a:t>
            </a:r>
            <a:r>
              <a:rPr lang="en">
                <a:solidFill>
                  <a:schemeClr val="dk1"/>
                </a:solidFill>
              </a:rPr>
              <a:t>Prevention is better than cure - Deploy application components such that data movement between nodes is minimized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Key Idea: 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8761D"/>
              </a:buClr>
              <a:buSzPts val="1800"/>
              <a:buChar char="•"/>
            </a:pPr>
            <a:r>
              <a:rPr lang="en" sz="1800">
                <a:solidFill>
                  <a:srgbClr val="38761D"/>
                </a:solidFill>
              </a:rPr>
              <a:t>Model application components as a DAG with data rates expressed as edge weights</a:t>
            </a:r>
            <a:endParaRPr sz="18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rgbClr val="38761D"/>
                </a:solidFill>
              </a:rPr>
              <a:t>Using a path based heuristic to colocate components to </a:t>
            </a:r>
            <a:r>
              <a:rPr b="1" lang="en" sz="1800">
                <a:solidFill>
                  <a:srgbClr val="38761D"/>
                </a:solidFill>
              </a:rPr>
              <a:t>minimize </a:t>
            </a:r>
            <a:r>
              <a:rPr lang="en">
                <a:solidFill>
                  <a:srgbClr val="38761D"/>
                </a:solidFill>
              </a:rPr>
              <a:t>data transfer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71" name="Google Shape;371;p44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 Bandwidth Aware Scheduling System (BASS)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 txBox="1"/>
          <p:nvPr>
            <p:ph idx="1" type="body"/>
          </p:nvPr>
        </p:nvSpPr>
        <p:spPr>
          <a:xfrm>
            <a:off x="285750" y="3516276"/>
            <a:ext cx="3831600" cy="130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Resources available in the system form an undirected graph (R )</a:t>
            </a:r>
            <a:endParaRPr/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to map G onto R?</a:t>
            </a:r>
            <a:endParaRPr/>
          </a:p>
        </p:txBody>
      </p:sp>
      <p:sp>
        <p:nvSpPr>
          <p:cNvPr id="378" name="Google Shape;378;p45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379" name="Google Shape;379;p45"/>
          <p:cNvGrpSpPr/>
          <p:nvPr/>
        </p:nvGrpSpPr>
        <p:grpSpPr>
          <a:xfrm>
            <a:off x="4360163" y="2623284"/>
            <a:ext cx="4580456" cy="2357841"/>
            <a:chOff x="4360163" y="2623284"/>
            <a:chExt cx="4580456" cy="2357841"/>
          </a:xfrm>
        </p:grpSpPr>
        <p:grpSp>
          <p:nvGrpSpPr>
            <p:cNvPr id="380" name="Google Shape;380;p45"/>
            <p:cNvGrpSpPr/>
            <p:nvPr/>
          </p:nvGrpSpPr>
          <p:grpSpPr>
            <a:xfrm>
              <a:off x="6078075" y="3258476"/>
              <a:ext cx="576525" cy="388293"/>
              <a:chOff x="7445950" y="3605385"/>
              <a:chExt cx="768700" cy="517724"/>
            </a:xfrm>
          </p:grpSpPr>
          <p:grpSp>
            <p:nvGrpSpPr>
              <p:cNvPr id="381" name="Google Shape;381;p45"/>
              <p:cNvGrpSpPr/>
              <p:nvPr/>
            </p:nvGrpSpPr>
            <p:grpSpPr>
              <a:xfrm>
                <a:off x="7787036" y="3655734"/>
                <a:ext cx="427614" cy="417017"/>
                <a:chOff x="3963475" y="4603217"/>
                <a:chExt cx="640428" cy="838058"/>
              </a:xfrm>
            </p:grpSpPr>
            <p:sp>
              <p:nvSpPr>
                <p:cNvPr id="382" name="Google Shape;382;p45"/>
                <p:cNvSpPr/>
                <p:nvPr/>
              </p:nvSpPr>
              <p:spPr>
                <a:xfrm rot="381093">
                  <a:off x="4037371" y="4629625"/>
                  <a:ext cx="501679" cy="435884"/>
                </a:xfrm>
                <a:prstGeom prst="chord">
                  <a:avLst>
                    <a:gd fmla="val 2700000" name="adj1"/>
                    <a:gd fmla="val 16200000" name="adj2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83" name="Google Shape;383;p45"/>
                <p:cNvSpPr/>
                <p:nvPr/>
              </p:nvSpPr>
              <p:spPr>
                <a:xfrm rot="4285457">
                  <a:off x="4410686" y="4640658"/>
                  <a:ext cx="115835" cy="246659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84" name="Google Shape;384;p45"/>
                <p:cNvSpPr/>
                <p:nvPr/>
              </p:nvSpPr>
              <p:spPr>
                <a:xfrm>
                  <a:off x="3963475" y="4952575"/>
                  <a:ext cx="222000" cy="488700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pic>
            <p:nvPicPr>
              <p:cNvPr id="385" name="Google Shape;385;p45" title="Data Center Server Rack Free Stock Photo - Public Domain Pictures"/>
              <p:cNvPicPr preferRelativeResize="0"/>
              <p:nvPr/>
            </p:nvPicPr>
            <p:blipFill rotWithShape="1">
              <a:blip r:embed="rId3">
                <a:alphaModFix/>
              </a:blip>
              <a:srcRect b="6214" l="22864" r="47093" t="16109"/>
              <a:stretch/>
            </p:blipFill>
            <p:spPr>
              <a:xfrm>
                <a:off x="7445950" y="3605385"/>
                <a:ext cx="296026" cy="5177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6" name="Google Shape;386;p45"/>
            <p:cNvGrpSpPr/>
            <p:nvPr/>
          </p:nvGrpSpPr>
          <p:grpSpPr>
            <a:xfrm>
              <a:off x="5204213" y="3813645"/>
              <a:ext cx="576525" cy="388293"/>
              <a:chOff x="7445950" y="3605385"/>
              <a:chExt cx="768700" cy="517724"/>
            </a:xfrm>
          </p:grpSpPr>
          <p:grpSp>
            <p:nvGrpSpPr>
              <p:cNvPr id="387" name="Google Shape;387;p45"/>
              <p:cNvGrpSpPr/>
              <p:nvPr/>
            </p:nvGrpSpPr>
            <p:grpSpPr>
              <a:xfrm>
                <a:off x="7787036" y="3655734"/>
                <a:ext cx="427614" cy="417017"/>
                <a:chOff x="3963475" y="4603217"/>
                <a:chExt cx="640428" cy="838058"/>
              </a:xfrm>
            </p:grpSpPr>
            <p:sp>
              <p:nvSpPr>
                <p:cNvPr id="388" name="Google Shape;388;p45"/>
                <p:cNvSpPr/>
                <p:nvPr/>
              </p:nvSpPr>
              <p:spPr>
                <a:xfrm rot="381093">
                  <a:off x="4037371" y="4629625"/>
                  <a:ext cx="501679" cy="435884"/>
                </a:xfrm>
                <a:prstGeom prst="chord">
                  <a:avLst>
                    <a:gd fmla="val 2700000" name="adj1"/>
                    <a:gd fmla="val 16200000" name="adj2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89" name="Google Shape;389;p45"/>
                <p:cNvSpPr/>
                <p:nvPr/>
              </p:nvSpPr>
              <p:spPr>
                <a:xfrm rot="4285457">
                  <a:off x="4410686" y="4640658"/>
                  <a:ext cx="115835" cy="246659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90" name="Google Shape;390;p45"/>
                <p:cNvSpPr/>
                <p:nvPr/>
              </p:nvSpPr>
              <p:spPr>
                <a:xfrm>
                  <a:off x="3963475" y="4952575"/>
                  <a:ext cx="222000" cy="488700"/>
                </a:xfrm>
                <a:prstGeom prst="triangle">
                  <a:avLst>
                    <a:gd fmla="val 50000" name="adj"/>
                  </a:avLst>
                </a:prstGeom>
                <a:noFill/>
                <a:ln cap="flat" cmpd="sng" w="38100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8575" lIns="68575" spcFirstLastPara="1" rIns="68575" wrap="square" tIns="6857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pic>
            <p:nvPicPr>
              <p:cNvPr id="391" name="Google Shape;391;p45" title="Data Center Server Rack Free Stock Photo - Public Domain Pictures"/>
              <p:cNvPicPr preferRelativeResize="0"/>
              <p:nvPr/>
            </p:nvPicPr>
            <p:blipFill rotWithShape="1">
              <a:blip r:embed="rId3">
                <a:alphaModFix/>
              </a:blip>
              <a:srcRect b="6214" l="22864" r="47093" t="16109"/>
              <a:stretch/>
            </p:blipFill>
            <p:spPr>
              <a:xfrm>
                <a:off x="7445950" y="3605385"/>
                <a:ext cx="296026" cy="5177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2" name="Google Shape;392;p45"/>
            <p:cNvGrpSpPr/>
            <p:nvPr/>
          </p:nvGrpSpPr>
          <p:grpSpPr>
            <a:xfrm>
              <a:off x="6232036" y="4435544"/>
              <a:ext cx="320726" cy="312763"/>
              <a:chOff x="3963475" y="4603217"/>
              <a:chExt cx="640428" cy="838058"/>
            </a:xfrm>
          </p:grpSpPr>
          <p:sp>
            <p:nvSpPr>
              <p:cNvPr id="393" name="Google Shape;393;p45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4" name="Google Shape;394;p45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5" name="Google Shape;395;p45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396" name="Google Shape;396;p45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5984766" y="4435545"/>
              <a:ext cx="222020" cy="3882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7" name="Google Shape;397;p45"/>
            <p:cNvGrpSpPr/>
            <p:nvPr/>
          </p:nvGrpSpPr>
          <p:grpSpPr>
            <a:xfrm flipH="1">
              <a:off x="7148987" y="3851388"/>
              <a:ext cx="320726" cy="312763"/>
              <a:chOff x="3963475" y="4603217"/>
              <a:chExt cx="640428" cy="838058"/>
            </a:xfrm>
          </p:grpSpPr>
          <p:sp>
            <p:nvSpPr>
              <p:cNvPr id="398" name="Google Shape;398;p45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9" name="Google Shape;399;p45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0" name="Google Shape;400;p45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401" name="Google Shape;401;p45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509956" y="3813645"/>
              <a:ext cx="222020" cy="388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45"/>
            <p:cNvSpPr/>
            <p:nvPr/>
          </p:nvSpPr>
          <p:spPr>
            <a:xfrm>
              <a:off x="6061888" y="2659931"/>
              <a:ext cx="222000" cy="546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45"/>
            <p:cNvSpPr txBox="1"/>
            <p:nvPr/>
          </p:nvSpPr>
          <p:spPr>
            <a:xfrm>
              <a:off x="6354263" y="2623284"/>
              <a:ext cx="6261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b="1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4" name="Google Shape;404;p45"/>
            <p:cNvCxnSpPr>
              <a:stCxn id="389" idx="0"/>
              <a:endCxn id="399" idx="0"/>
            </p:cNvCxnSpPr>
            <p:nvPr/>
          </p:nvCxnSpPr>
          <p:spPr>
            <a:xfrm>
              <a:off x="5771498" y="3896683"/>
              <a:ext cx="13866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45"/>
            <p:cNvCxnSpPr>
              <a:stCxn id="389" idx="0"/>
              <a:endCxn id="394" idx="0"/>
            </p:cNvCxnSpPr>
            <p:nvPr/>
          </p:nvCxnSpPr>
          <p:spPr>
            <a:xfrm>
              <a:off x="5771498" y="3896683"/>
              <a:ext cx="771900" cy="58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45"/>
            <p:cNvCxnSpPr>
              <a:stCxn id="394" idx="0"/>
              <a:endCxn id="399" idx="0"/>
            </p:cNvCxnSpPr>
            <p:nvPr/>
          </p:nvCxnSpPr>
          <p:spPr>
            <a:xfrm flipH="1" rot="10800000">
              <a:off x="6543522" y="3896721"/>
              <a:ext cx="614700" cy="584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45"/>
            <p:cNvCxnSpPr>
              <a:stCxn id="383" idx="0"/>
              <a:endCxn id="399" idx="0"/>
            </p:cNvCxnSpPr>
            <p:nvPr/>
          </p:nvCxnSpPr>
          <p:spPr>
            <a:xfrm>
              <a:off x="6645361" y="3341514"/>
              <a:ext cx="513000" cy="55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8" name="Google Shape;408;p45"/>
            <p:cNvSpPr txBox="1"/>
            <p:nvPr/>
          </p:nvSpPr>
          <p:spPr>
            <a:xfrm>
              <a:off x="4360163" y="3875644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4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45"/>
            <p:cNvSpPr txBox="1"/>
            <p:nvPr/>
          </p:nvSpPr>
          <p:spPr>
            <a:xfrm>
              <a:off x="5194875" y="4480819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4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45"/>
            <p:cNvSpPr txBox="1"/>
            <p:nvPr/>
          </p:nvSpPr>
          <p:spPr>
            <a:xfrm>
              <a:off x="7772119" y="3811809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4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2000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45"/>
            <p:cNvSpPr txBox="1"/>
            <p:nvPr/>
          </p:nvSpPr>
          <p:spPr>
            <a:xfrm>
              <a:off x="5262975" y="3270459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4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2000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45"/>
            <p:cNvSpPr txBox="1"/>
            <p:nvPr/>
          </p:nvSpPr>
          <p:spPr>
            <a:xfrm>
              <a:off x="5885213" y="4104900"/>
              <a:ext cx="3468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45"/>
            <p:cNvSpPr txBox="1"/>
            <p:nvPr/>
          </p:nvSpPr>
          <p:spPr>
            <a:xfrm>
              <a:off x="6323372" y="3813900"/>
              <a:ext cx="3468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45"/>
            <p:cNvSpPr txBox="1"/>
            <p:nvPr/>
          </p:nvSpPr>
          <p:spPr>
            <a:xfrm>
              <a:off x="6771497" y="4243331"/>
              <a:ext cx="3468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45"/>
            <p:cNvSpPr txBox="1"/>
            <p:nvPr/>
          </p:nvSpPr>
          <p:spPr>
            <a:xfrm>
              <a:off x="6941447" y="3479775"/>
              <a:ext cx="3468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45"/>
            <p:cNvSpPr txBox="1"/>
            <p:nvPr/>
          </p:nvSpPr>
          <p:spPr>
            <a:xfrm>
              <a:off x="4526775" y="3040463"/>
              <a:ext cx="736200" cy="4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endParaRPr b="1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45"/>
            <p:cNvSpPr txBox="1"/>
            <p:nvPr/>
          </p:nvSpPr>
          <p:spPr>
            <a:xfrm>
              <a:off x="5027869" y="3609225"/>
              <a:ext cx="268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45"/>
            <p:cNvSpPr txBox="1"/>
            <p:nvPr/>
          </p:nvSpPr>
          <p:spPr>
            <a:xfrm>
              <a:off x="5852494" y="3152025"/>
              <a:ext cx="2439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b="1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45"/>
            <p:cNvSpPr txBox="1"/>
            <p:nvPr/>
          </p:nvSpPr>
          <p:spPr>
            <a:xfrm>
              <a:off x="7509844" y="3494925"/>
              <a:ext cx="2439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b="1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45"/>
            <p:cNvSpPr txBox="1"/>
            <p:nvPr/>
          </p:nvSpPr>
          <p:spPr>
            <a:xfrm>
              <a:off x="6081094" y="4752225"/>
              <a:ext cx="2439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 b="1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1" name="Google Shape;421;p45"/>
          <p:cNvGrpSpPr/>
          <p:nvPr/>
        </p:nvGrpSpPr>
        <p:grpSpPr>
          <a:xfrm>
            <a:off x="304350" y="697725"/>
            <a:ext cx="8531250" cy="2646000"/>
            <a:chOff x="304350" y="697725"/>
            <a:chExt cx="8531250" cy="2646000"/>
          </a:xfrm>
        </p:grpSpPr>
        <p:sp>
          <p:nvSpPr>
            <p:cNvPr id="422" name="Google Shape;422;p45"/>
            <p:cNvSpPr/>
            <p:nvPr/>
          </p:nvSpPr>
          <p:spPr>
            <a:xfrm>
              <a:off x="5204212" y="1504687"/>
              <a:ext cx="440700" cy="3918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>
              <a:off x="5913496" y="1174519"/>
              <a:ext cx="440700" cy="3918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45"/>
            <p:cNvSpPr/>
            <p:nvPr/>
          </p:nvSpPr>
          <p:spPr>
            <a:xfrm>
              <a:off x="5913496" y="1864461"/>
              <a:ext cx="440700" cy="3918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45"/>
            <p:cNvSpPr/>
            <p:nvPr/>
          </p:nvSpPr>
          <p:spPr>
            <a:xfrm>
              <a:off x="6700962" y="1504687"/>
              <a:ext cx="440700" cy="3918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45"/>
            <p:cNvSpPr/>
            <p:nvPr/>
          </p:nvSpPr>
          <p:spPr>
            <a:xfrm>
              <a:off x="7385694" y="1504687"/>
              <a:ext cx="440700" cy="3918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7" name="Google Shape;427;p45"/>
            <p:cNvCxnSpPr>
              <a:stCxn id="422" idx="6"/>
              <a:endCxn id="425" idx="2"/>
            </p:cNvCxnSpPr>
            <p:nvPr/>
          </p:nvCxnSpPr>
          <p:spPr>
            <a:xfrm>
              <a:off x="5644912" y="1700587"/>
              <a:ext cx="1056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45"/>
            <p:cNvCxnSpPr>
              <a:stCxn id="422" idx="6"/>
              <a:endCxn id="423" idx="2"/>
            </p:cNvCxnSpPr>
            <p:nvPr/>
          </p:nvCxnSpPr>
          <p:spPr>
            <a:xfrm flipH="1" rot="10800000">
              <a:off x="5644912" y="1370287"/>
              <a:ext cx="268500" cy="330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9" name="Google Shape;429;p45"/>
            <p:cNvCxnSpPr>
              <a:stCxn id="422" idx="6"/>
              <a:endCxn id="424" idx="2"/>
            </p:cNvCxnSpPr>
            <p:nvPr/>
          </p:nvCxnSpPr>
          <p:spPr>
            <a:xfrm>
              <a:off x="5644912" y="1700587"/>
              <a:ext cx="268500" cy="35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0" name="Google Shape;430;p45"/>
            <p:cNvCxnSpPr>
              <a:stCxn id="423" idx="6"/>
              <a:endCxn id="425" idx="2"/>
            </p:cNvCxnSpPr>
            <p:nvPr/>
          </p:nvCxnSpPr>
          <p:spPr>
            <a:xfrm>
              <a:off x="6354196" y="1370419"/>
              <a:ext cx="346800" cy="330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1" name="Google Shape;431;p45"/>
            <p:cNvCxnSpPr>
              <a:stCxn id="424" idx="6"/>
              <a:endCxn id="425" idx="2"/>
            </p:cNvCxnSpPr>
            <p:nvPr/>
          </p:nvCxnSpPr>
          <p:spPr>
            <a:xfrm flipH="1" rot="10800000">
              <a:off x="6354196" y="1700661"/>
              <a:ext cx="346800" cy="35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2" name="Google Shape;432;p45"/>
            <p:cNvCxnSpPr>
              <a:stCxn id="425" idx="6"/>
              <a:endCxn id="426" idx="2"/>
            </p:cNvCxnSpPr>
            <p:nvPr/>
          </p:nvCxnSpPr>
          <p:spPr>
            <a:xfrm>
              <a:off x="7141662" y="1700587"/>
              <a:ext cx="243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33" name="Google Shape;433;p45"/>
            <p:cNvSpPr txBox="1"/>
            <p:nvPr/>
          </p:nvSpPr>
          <p:spPr>
            <a:xfrm>
              <a:off x="4679428" y="1684575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1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45"/>
            <p:cNvSpPr txBox="1"/>
            <p:nvPr/>
          </p:nvSpPr>
          <p:spPr>
            <a:xfrm>
              <a:off x="5561800" y="742525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1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45"/>
            <p:cNvSpPr txBox="1"/>
            <p:nvPr/>
          </p:nvSpPr>
          <p:spPr>
            <a:xfrm>
              <a:off x="5943300" y="2216484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1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45"/>
            <p:cNvSpPr txBox="1"/>
            <p:nvPr/>
          </p:nvSpPr>
          <p:spPr>
            <a:xfrm>
              <a:off x="6639300" y="1059144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4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7" name="Google Shape;437;p45"/>
            <p:cNvSpPr txBox="1"/>
            <p:nvPr/>
          </p:nvSpPr>
          <p:spPr>
            <a:xfrm>
              <a:off x="7667100" y="1789406"/>
              <a:ext cx="11685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CPU: 1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mem: 100 </a:t>
              </a:r>
              <a:endParaRPr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45"/>
            <p:cNvSpPr txBox="1"/>
            <p:nvPr/>
          </p:nvSpPr>
          <p:spPr>
            <a:xfrm>
              <a:off x="5495869" y="1329150"/>
              <a:ext cx="3468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Google Shape;439;p45"/>
            <p:cNvSpPr txBox="1"/>
            <p:nvPr/>
          </p:nvSpPr>
          <p:spPr>
            <a:xfrm>
              <a:off x="5557706" y="1310606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45"/>
            <p:cNvSpPr txBox="1"/>
            <p:nvPr/>
          </p:nvSpPr>
          <p:spPr>
            <a:xfrm>
              <a:off x="6317550" y="1450950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45"/>
            <p:cNvSpPr txBox="1"/>
            <p:nvPr/>
          </p:nvSpPr>
          <p:spPr>
            <a:xfrm>
              <a:off x="5557706" y="1874400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6374794" y="1258463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45"/>
            <p:cNvSpPr txBox="1"/>
            <p:nvPr/>
          </p:nvSpPr>
          <p:spPr>
            <a:xfrm>
              <a:off x="6527606" y="1781663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45"/>
            <p:cNvSpPr txBox="1"/>
            <p:nvPr/>
          </p:nvSpPr>
          <p:spPr>
            <a:xfrm>
              <a:off x="7141838" y="1741406"/>
              <a:ext cx="2439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45"/>
            <p:cNvSpPr txBox="1"/>
            <p:nvPr/>
          </p:nvSpPr>
          <p:spPr>
            <a:xfrm>
              <a:off x="4495931" y="968269"/>
              <a:ext cx="6873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endParaRPr b="1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45"/>
            <p:cNvSpPr txBox="1"/>
            <p:nvPr/>
          </p:nvSpPr>
          <p:spPr>
            <a:xfrm>
              <a:off x="304350" y="697725"/>
              <a:ext cx="3522000" cy="26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54000" lvl="0" marL="342900" rtl="0" algn="l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Set of application components 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54000" lvl="1" marL="6858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○"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Components form a directed acyclic graph (DAG) representing the data flow between components (G)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54000" lvl="1" marL="6858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○"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Edge weights represent the data rate between two DAG nodes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7" name="Google Shape;447;p45"/>
          <p:cNvSpPr txBox="1"/>
          <p:nvPr/>
        </p:nvSpPr>
        <p:spPr>
          <a:xfrm>
            <a:off x="7522950" y="4705775"/>
            <a:ext cx="165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Sort compute nodes by CPU, memory and bandwidth capacity</a:t>
            </a:r>
            <a:endParaRPr/>
          </a:p>
        </p:txBody>
      </p:sp>
      <p:sp>
        <p:nvSpPr>
          <p:cNvPr id="454" name="Google Shape;454;p46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455" name="Google Shape;455;p46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456" name="Google Shape;456;p46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457" name="Google Shape;457;p46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8" name="Google Shape;458;p46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9" name="Google Shape;459;p46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460" name="Google Shape;460;p46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1" name="Google Shape;461;p46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462" name="Google Shape;462;p46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463" name="Google Shape;463;p46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4" name="Google Shape;464;p46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5" name="Google Shape;465;p46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466" name="Google Shape;466;p46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Google Shape;467;p46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468" name="Google Shape;468;p46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71" name="Google Shape;471;p46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46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473" name="Google Shape;473;p46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76" name="Google Shape;476;p46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6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46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9" name="Google Shape;479;p46"/>
          <p:cNvCxnSpPr>
            <a:stCxn id="464" idx="0"/>
            <a:endCxn id="474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46"/>
          <p:cNvCxnSpPr>
            <a:stCxn id="464" idx="0"/>
            <a:endCxn id="469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46"/>
          <p:cNvCxnSpPr>
            <a:stCxn id="469" idx="0"/>
            <a:endCxn id="474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46"/>
          <p:cNvCxnSpPr>
            <a:stCxn id="458" idx="0"/>
            <a:endCxn id="474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46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46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46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46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8" name="Google Shape;488;p46"/>
          <p:cNvCxnSpPr>
            <a:stCxn id="483" idx="6"/>
            <a:endCxn id="486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46"/>
          <p:cNvCxnSpPr>
            <a:stCxn id="483" idx="6"/>
            <a:endCxn id="484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46"/>
          <p:cNvCxnSpPr>
            <a:stCxn id="483" idx="6"/>
            <a:endCxn id="485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46"/>
          <p:cNvCxnSpPr>
            <a:stCxn id="484" idx="6"/>
            <a:endCxn id="486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46"/>
          <p:cNvCxnSpPr>
            <a:stCxn id="485" idx="6"/>
            <a:endCxn id="486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46"/>
          <p:cNvCxnSpPr>
            <a:stCxn id="486" idx="6"/>
            <a:endCxn id="487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46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6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46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46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46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6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6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46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46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46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46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46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46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46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6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6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46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46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46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46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46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20" name="Google Shape;520;p46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7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Minimize data movement between nodes</a:t>
            </a:r>
            <a:endParaRPr>
              <a:solidFill>
                <a:schemeClr val="dk1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Find data intensive paths in the DAG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Front end server -&gt; cache -&gt; database</a:t>
            </a:r>
            <a:endParaRPr/>
          </a:p>
        </p:txBody>
      </p:sp>
      <p:sp>
        <p:nvSpPr>
          <p:cNvPr id="527" name="Google Shape;527;p47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528" name="Google Shape;528;p47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529" name="Google Shape;529;p47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530" name="Google Shape;530;p47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1" name="Google Shape;531;p47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2" name="Google Shape;532;p47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533" name="Google Shape;533;p47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" name="Google Shape;534;p47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535" name="Google Shape;535;p47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536" name="Google Shape;536;p47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7" name="Google Shape;537;p47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8" name="Google Shape;538;p47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539" name="Google Shape;539;p47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" name="Google Shape;540;p47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541" name="Google Shape;541;p47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47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4" name="Google Shape;544;p47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Google Shape;545;p47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546" name="Google Shape;546;p47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47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9" name="Google Shape;549;p47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7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7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2" name="Google Shape;552;p47"/>
          <p:cNvCxnSpPr>
            <a:stCxn id="537" idx="0"/>
            <a:endCxn id="547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47"/>
          <p:cNvCxnSpPr>
            <a:stCxn id="537" idx="0"/>
            <a:endCxn id="542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47"/>
          <p:cNvCxnSpPr>
            <a:stCxn id="542" idx="0"/>
            <a:endCxn id="547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47"/>
          <p:cNvCxnSpPr>
            <a:stCxn id="531" idx="0"/>
            <a:endCxn id="547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6" name="Google Shape;556;p47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47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47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1" name="Google Shape;561;p47"/>
          <p:cNvCxnSpPr>
            <a:stCxn id="556" idx="6"/>
            <a:endCxn id="559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2" name="Google Shape;562;p47"/>
          <p:cNvCxnSpPr>
            <a:stCxn id="556" idx="6"/>
            <a:endCxn id="557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3" name="Google Shape;563;p47"/>
          <p:cNvCxnSpPr>
            <a:stCxn id="556" idx="6"/>
            <a:endCxn id="558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4" name="Google Shape;564;p47"/>
          <p:cNvCxnSpPr>
            <a:stCxn id="557" idx="6"/>
            <a:endCxn id="559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5" name="Google Shape;565;p47"/>
          <p:cNvCxnSpPr>
            <a:stCxn id="558" idx="6"/>
            <a:endCxn id="559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6" name="Google Shape;566;p47"/>
          <p:cNvCxnSpPr>
            <a:stCxn id="559" idx="6"/>
            <a:endCxn id="560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7" name="Google Shape;567;p47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47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47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47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47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47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47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47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47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47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47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47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47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47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47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47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47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7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7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47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7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47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7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47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47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93" name="Google Shape;593;p47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8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600" name="Google Shape;600;p48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602" name="Google Shape;602;p48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603" name="Google Shape;603;p48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4" name="Google Shape;604;p48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5" name="Google Shape;605;p48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606" name="Google Shape;606;p48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7" name="Google Shape;607;p48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608" name="Google Shape;608;p48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609" name="Google Shape;609;p48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0" name="Google Shape;610;p48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1" name="Google Shape;611;p48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612" name="Google Shape;612;p48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p48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614" name="Google Shape;614;p48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48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17" name="Google Shape;617;p48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48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619" name="Google Shape;619;p48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p48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1" name="Google Shape;621;p48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22" name="Google Shape;622;p48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8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8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5" name="Google Shape;625;p48"/>
          <p:cNvCxnSpPr>
            <a:stCxn id="610" idx="0"/>
            <a:endCxn id="620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6" name="Google Shape;626;p48"/>
          <p:cNvCxnSpPr>
            <a:stCxn id="610" idx="0"/>
            <a:endCxn id="615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7" name="Google Shape;627;p48"/>
          <p:cNvCxnSpPr>
            <a:stCxn id="615" idx="0"/>
            <a:endCxn id="620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Google Shape;628;p48"/>
          <p:cNvCxnSpPr>
            <a:stCxn id="604" idx="0"/>
            <a:endCxn id="620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9" name="Google Shape;629;p48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48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48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48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48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4" name="Google Shape;634;p48"/>
          <p:cNvCxnSpPr>
            <a:stCxn id="629" idx="6"/>
            <a:endCxn id="632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5" name="Google Shape;635;p48"/>
          <p:cNvCxnSpPr>
            <a:stCxn id="629" idx="6"/>
            <a:endCxn id="630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6" name="Google Shape;636;p48"/>
          <p:cNvCxnSpPr>
            <a:stCxn id="629" idx="6"/>
            <a:endCxn id="631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7" name="Google Shape;637;p48"/>
          <p:cNvCxnSpPr>
            <a:stCxn id="630" idx="6"/>
            <a:endCxn id="632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8" name="Google Shape;638;p48"/>
          <p:cNvCxnSpPr>
            <a:stCxn id="631" idx="6"/>
            <a:endCxn id="632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9" name="Google Shape;639;p48"/>
          <p:cNvCxnSpPr>
            <a:stCxn id="632" idx="6"/>
            <a:endCxn id="633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0" name="Google Shape;640;p48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48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48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48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48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48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48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48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48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48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48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48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48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48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48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48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48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48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48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48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48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48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48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48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48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48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66" name="Google Shape;666;p48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9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673" name="Google Shape;673;p49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674" name="Google Shape;674;p49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675" name="Google Shape;675;p49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676" name="Google Shape;676;p49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7" name="Google Shape;677;p49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8" name="Google Shape;678;p49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679" name="Google Shape;679;p49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0" name="Google Shape;680;p49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681" name="Google Shape;681;p49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682" name="Google Shape;682;p49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3" name="Google Shape;683;p49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4" name="Google Shape;684;p49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685" name="Google Shape;685;p49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6" name="Google Shape;686;p49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687" name="Google Shape;687;p49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p49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90" name="Google Shape;690;p49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1" name="Google Shape;691;p49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692" name="Google Shape;692;p49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95" name="Google Shape;695;p49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9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49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8" name="Google Shape;698;p49"/>
          <p:cNvCxnSpPr>
            <a:stCxn id="683" idx="0"/>
            <a:endCxn id="693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49"/>
          <p:cNvCxnSpPr>
            <a:stCxn id="683" idx="0"/>
            <a:endCxn id="688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49"/>
          <p:cNvCxnSpPr>
            <a:stCxn id="688" idx="0"/>
            <a:endCxn id="693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Google Shape;701;p49"/>
          <p:cNvCxnSpPr>
            <a:stCxn id="677" idx="0"/>
            <a:endCxn id="693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2" name="Google Shape;702;p49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49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49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49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49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7" name="Google Shape;707;p49"/>
          <p:cNvCxnSpPr>
            <a:stCxn id="702" idx="6"/>
            <a:endCxn id="705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8" name="Google Shape;708;p49"/>
          <p:cNvCxnSpPr>
            <a:stCxn id="702" idx="6"/>
            <a:endCxn id="703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9" name="Google Shape;709;p49"/>
          <p:cNvCxnSpPr>
            <a:stCxn id="702" idx="6"/>
            <a:endCxn id="704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0" name="Google Shape;710;p49"/>
          <p:cNvCxnSpPr>
            <a:stCxn id="703" idx="6"/>
            <a:endCxn id="705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1" name="Google Shape;711;p49"/>
          <p:cNvCxnSpPr>
            <a:stCxn id="704" idx="6"/>
            <a:endCxn id="705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2" name="Google Shape;712;p49"/>
          <p:cNvCxnSpPr>
            <a:stCxn id="705" idx="6"/>
            <a:endCxn id="706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3" name="Google Shape;713;p49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49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49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49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49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49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49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0" name="Google Shape;720;p49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49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49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49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49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49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49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49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3/4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1.9/2k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49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49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49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49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49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49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49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49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49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49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49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39" name="Google Shape;739;p49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740" name="Google Shape;740;p49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233425" y="3128300"/>
            <a:ext cx="8446200" cy="1604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310832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77777"/>
              <a:buChar char="•"/>
            </a:pPr>
            <a:r>
              <a:rPr lang="en"/>
              <a:t>M</a:t>
            </a:r>
            <a:r>
              <a:rPr lang="en"/>
              <a:t>esh networks provide essential IT services to communities in the absence of internet access.</a:t>
            </a:r>
            <a:endParaRPr/>
          </a:p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/>
              <a:t>In times of calamity, mesh can </a:t>
            </a:r>
            <a:r>
              <a:rPr lang="en"/>
              <a:t>support</a:t>
            </a:r>
            <a:r>
              <a:rPr lang="en"/>
              <a:t> critical operations like Search &amp; Rescue</a:t>
            </a:r>
            <a:endParaRPr/>
          </a:p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7777"/>
              <a:buChar char="•"/>
            </a:pPr>
            <a:r>
              <a:rPr lang="en"/>
              <a:t>Aftermath of Hurricane Sandy -  Red Hook mesh network was the only operational network!</a:t>
            </a:r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Wifi Mesh Networks</a:t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900" y="1363512"/>
            <a:ext cx="2216884" cy="15040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726" y="1320250"/>
            <a:ext cx="1963923" cy="15472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0" name="Google Shape;160;p32"/>
          <p:cNvSpPr txBox="1"/>
          <p:nvPr/>
        </p:nvSpPr>
        <p:spPr>
          <a:xfrm>
            <a:off x="2921113" y="953800"/>
            <a:ext cx="3070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Red Hook Wifi | New York</a:t>
            </a:r>
            <a:r>
              <a:rPr baseline="30000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[1,2]</a:t>
            </a:r>
            <a:endParaRPr baseline="30000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32"/>
          <p:cNvSpPr txBox="1"/>
          <p:nvPr/>
        </p:nvSpPr>
        <p:spPr>
          <a:xfrm>
            <a:off x="405350" y="4636900"/>
            <a:ext cx="683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[1] https://en.wikipedia.org/wiki/Red_Hook_Wi-Fi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[2] https://redhookwifi.org/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0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747" name="Google Shape;747;p50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748" name="Google Shape;748;p50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749" name="Google Shape;749;p50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750" name="Google Shape;750;p50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1" name="Google Shape;751;p50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2" name="Google Shape;752;p50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53" name="Google Shape;753;p50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4" name="Google Shape;754;p50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755" name="Google Shape;755;p50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756" name="Google Shape;756;p50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7" name="Google Shape;757;p50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8" name="Google Shape;758;p50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59" name="Google Shape;759;p50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0" name="Google Shape;760;p50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761" name="Google Shape;761;p50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50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64" name="Google Shape;764;p50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50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766" name="Google Shape;766;p50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50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69" name="Google Shape;769;p50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0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50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2" name="Google Shape;772;p50"/>
          <p:cNvCxnSpPr>
            <a:stCxn id="757" idx="0"/>
            <a:endCxn id="767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3" name="Google Shape;773;p50"/>
          <p:cNvCxnSpPr>
            <a:stCxn id="757" idx="0"/>
            <a:endCxn id="762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" name="Google Shape;774;p50"/>
          <p:cNvCxnSpPr>
            <a:stCxn id="762" idx="0"/>
            <a:endCxn id="767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50"/>
          <p:cNvCxnSpPr>
            <a:stCxn id="751" idx="0"/>
            <a:endCxn id="767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6" name="Google Shape;776;p50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50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50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50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50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1" name="Google Shape;781;p50"/>
          <p:cNvCxnSpPr>
            <a:stCxn id="776" idx="6"/>
            <a:endCxn id="779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2" name="Google Shape;782;p50"/>
          <p:cNvCxnSpPr>
            <a:stCxn id="776" idx="6"/>
            <a:endCxn id="777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3" name="Google Shape;783;p50"/>
          <p:cNvCxnSpPr>
            <a:stCxn id="776" idx="6"/>
            <a:endCxn id="778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4" name="Google Shape;784;p50"/>
          <p:cNvCxnSpPr>
            <a:stCxn id="777" idx="6"/>
            <a:endCxn id="779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5" name="Google Shape;785;p50"/>
          <p:cNvCxnSpPr>
            <a:stCxn id="778" idx="6"/>
            <a:endCxn id="779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6" name="Google Shape;786;p50"/>
          <p:cNvCxnSpPr>
            <a:stCxn id="779" idx="6"/>
            <a:endCxn id="780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7" name="Google Shape;787;p50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p50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9" name="Google Shape;789;p50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0" name="Google Shape;790;p50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50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50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50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50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50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50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50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50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50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50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50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3/4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1.9/2k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50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50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50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50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50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50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8" name="Google Shape;808;p50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50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50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50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2" name="Google Shape;812;p50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13" name="Google Shape;813;p50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814" name="Google Shape;814;p50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1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821" name="Google Shape;821;p51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822" name="Google Shape;822;p51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823" name="Google Shape;823;p51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824" name="Google Shape;824;p51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5" name="Google Shape;825;p51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26" name="Google Shape;826;p51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27" name="Google Shape;827;p51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8" name="Google Shape;828;p51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829" name="Google Shape;829;p51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830" name="Google Shape;830;p51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1" name="Google Shape;831;p51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2" name="Google Shape;832;p51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33" name="Google Shape;833;p51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4" name="Google Shape;834;p51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835" name="Google Shape;835;p51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p51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38" name="Google Shape;838;p51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1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840" name="Google Shape;840;p51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1" name="Google Shape;841;p51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43" name="Google Shape;843;p51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51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51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6" name="Google Shape;846;p51"/>
          <p:cNvCxnSpPr>
            <a:stCxn id="831" idx="0"/>
            <a:endCxn id="841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7" name="Google Shape;847;p51"/>
          <p:cNvCxnSpPr>
            <a:stCxn id="831" idx="0"/>
            <a:endCxn id="836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8" name="Google Shape;848;p51"/>
          <p:cNvCxnSpPr>
            <a:stCxn id="836" idx="0"/>
            <a:endCxn id="841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9" name="Google Shape;849;p51"/>
          <p:cNvCxnSpPr>
            <a:stCxn id="825" idx="0"/>
            <a:endCxn id="841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0" name="Google Shape;850;p51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51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51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51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51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5" name="Google Shape;855;p51"/>
          <p:cNvCxnSpPr>
            <a:stCxn id="850" idx="6"/>
            <a:endCxn id="853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51"/>
          <p:cNvCxnSpPr>
            <a:stCxn id="850" idx="6"/>
            <a:endCxn id="851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7" name="Google Shape;857;p51"/>
          <p:cNvCxnSpPr>
            <a:stCxn id="850" idx="6"/>
            <a:endCxn id="852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8" name="Google Shape;858;p51"/>
          <p:cNvCxnSpPr>
            <a:stCxn id="851" idx="6"/>
            <a:endCxn id="853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9" name="Google Shape;859;p51"/>
          <p:cNvCxnSpPr>
            <a:stCxn id="852" idx="6"/>
            <a:endCxn id="853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51"/>
          <p:cNvCxnSpPr>
            <a:stCxn id="853" idx="6"/>
            <a:endCxn id="854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1" name="Google Shape;861;p51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51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51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51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51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51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51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51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51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51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51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51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51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51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51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51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51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9" name="Google Shape;879;p51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51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1" name="Google Shape;881;p51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51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p51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51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51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51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87" name="Google Shape;887;p51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888" name="Google Shape;888;p51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51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2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896" name="Google Shape;896;p52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897" name="Google Shape;897;p52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898" name="Google Shape;898;p52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899" name="Google Shape;899;p52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0" name="Google Shape;900;p52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1" name="Google Shape;901;p52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902" name="Google Shape;902;p52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3" name="Google Shape;903;p52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904" name="Google Shape;904;p52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905" name="Google Shape;905;p52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6" name="Google Shape;906;p52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7" name="Google Shape;907;p52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908" name="Google Shape;908;p52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9" name="Google Shape;909;p52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910" name="Google Shape;910;p52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52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13" name="Google Shape;913;p52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4" name="Google Shape;914;p52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915" name="Google Shape;915;p52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p52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18" name="Google Shape;918;p52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52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52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1" name="Google Shape;921;p52"/>
          <p:cNvCxnSpPr>
            <a:stCxn id="906" idx="0"/>
            <a:endCxn id="916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2" name="Google Shape;922;p52"/>
          <p:cNvCxnSpPr>
            <a:stCxn id="906" idx="0"/>
            <a:endCxn id="911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3" name="Google Shape;923;p52"/>
          <p:cNvCxnSpPr>
            <a:stCxn id="911" idx="0"/>
            <a:endCxn id="916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4" name="Google Shape;924;p52"/>
          <p:cNvCxnSpPr>
            <a:stCxn id="900" idx="0"/>
            <a:endCxn id="916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5" name="Google Shape;925;p52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52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2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2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52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0" name="Google Shape;930;p52"/>
          <p:cNvCxnSpPr>
            <a:stCxn id="925" idx="6"/>
            <a:endCxn id="928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52"/>
          <p:cNvCxnSpPr>
            <a:stCxn id="925" idx="6"/>
            <a:endCxn id="926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52"/>
          <p:cNvCxnSpPr>
            <a:stCxn id="925" idx="6"/>
            <a:endCxn id="927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52"/>
          <p:cNvCxnSpPr>
            <a:stCxn id="926" idx="6"/>
            <a:endCxn id="928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4" name="Google Shape;934;p52"/>
          <p:cNvCxnSpPr>
            <a:stCxn id="927" idx="6"/>
            <a:endCxn id="928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5" name="Google Shape;935;p52"/>
          <p:cNvCxnSpPr>
            <a:stCxn id="928" idx="6"/>
            <a:endCxn id="929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6" name="Google Shape;936;p52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52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52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52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52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52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52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52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52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52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52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52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52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52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52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52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52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52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p52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52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p52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52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p52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52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p52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52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62" name="Google Shape;962;p52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963" name="Google Shape;963;p52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52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52"/>
          <p:cNvSpPr txBox="1"/>
          <p:nvPr/>
        </p:nvSpPr>
        <p:spPr>
          <a:xfrm>
            <a:off x="1010900" y="3515325"/>
            <a:ext cx="26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b="1"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3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972" name="Google Shape;972;p5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973" name="Google Shape;973;p53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974" name="Google Shape;974;p53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975" name="Google Shape;975;p53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6" name="Google Shape;976;p53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7" name="Google Shape;977;p53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978" name="Google Shape;978;p53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9" name="Google Shape;979;p53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980" name="Google Shape;980;p53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981" name="Google Shape;981;p53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2" name="Google Shape;982;p53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3" name="Google Shape;983;p53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984" name="Google Shape;984;p53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5" name="Google Shape;985;p53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986" name="Google Shape;986;p53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7" name="Google Shape;987;p53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89" name="Google Shape;989;p53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0" name="Google Shape;990;p53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991" name="Google Shape;991;p53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2" name="Google Shape;992;p53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94" name="Google Shape;994;p53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53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53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7" name="Google Shape;997;p53"/>
          <p:cNvCxnSpPr>
            <a:stCxn id="982" idx="0"/>
            <a:endCxn id="992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53"/>
          <p:cNvCxnSpPr>
            <a:stCxn id="982" idx="0"/>
            <a:endCxn id="987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53"/>
          <p:cNvCxnSpPr>
            <a:stCxn id="987" idx="0"/>
            <a:endCxn id="992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53"/>
          <p:cNvCxnSpPr>
            <a:stCxn id="976" idx="0"/>
            <a:endCxn id="992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1" name="Google Shape;1001;p53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53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53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4" name="Google Shape;1004;p53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53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6" name="Google Shape;1006;p53"/>
          <p:cNvCxnSpPr>
            <a:stCxn id="1001" idx="6"/>
            <a:endCxn id="1004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7" name="Google Shape;1007;p53"/>
          <p:cNvCxnSpPr>
            <a:stCxn id="1001" idx="6"/>
            <a:endCxn id="1002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8" name="Google Shape;1008;p53"/>
          <p:cNvCxnSpPr>
            <a:stCxn id="1001" idx="6"/>
            <a:endCxn id="1003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9" name="Google Shape;1009;p53"/>
          <p:cNvCxnSpPr>
            <a:stCxn id="1002" idx="6"/>
            <a:endCxn id="1004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0" name="Google Shape;1010;p53"/>
          <p:cNvCxnSpPr>
            <a:stCxn id="1003" idx="6"/>
            <a:endCxn id="1004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1" name="Google Shape;1011;p53"/>
          <p:cNvCxnSpPr>
            <a:stCxn id="1004" idx="6"/>
            <a:endCxn id="1005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2" name="Google Shape;1012;p53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53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53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5" name="Google Shape;1015;p53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53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7" name="Google Shape;1017;p53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8" name="Google Shape;1018;p53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9" name="Google Shape;1019;p53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53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53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53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53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53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53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53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53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53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53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53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53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53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53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53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38" name="Google Shape;1038;p53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1039" name="Google Shape;1039;p53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53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53"/>
          <p:cNvSpPr txBox="1"/>
          <p:nvPr/>
        </p:nvSpPr>
        <p:spPr>
          <a:xfrm>
            <a:off x="1010900" y="3776950"/>
            <a:ext cx="26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b="1"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53"/>
          <p:cNvSpPr txBox="1"/>
          <p:nvPr/>
        </p:nvSpPr>
        <p:spPr>
          <a:xfrm>
            <a:off x="7317550" y="3319425"/>
            <a:ext cx="184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54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1049" name="Google Shape;1049;p54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1050" name="Google Shape;1050;p54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1051" name="Google Shape;1051;p54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052" name="Google Shape;1052;p54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3" name="Google Shape;1053;p54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4" name="Google Shape;1054;p54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55" name="Google Shape;1055;p54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6" name="Google Shape;1056;p54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1057" name="Google Shape;1057;p54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058" name="Google Shape;1058;p54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59" name="Google Shape;1059;p54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0" name="Google Shape;1060;p54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61" name="Google Shape;1061;p54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2" name="Google Shape;1062;p54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1063" name="Google Shape;1063;p54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4" name="Google Shape;1064;p54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66" name="Google Shape;1066;p54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54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1068" name="Google Shape;1068;p54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71" name="Google Shape;1071;p54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54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54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4" name="Google Shape;1074;p54"/>
          <p:cNvCxnSpPr>
            <a:stCxn id="1059" idx="0"/>
            <a:endCxn id="1069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5" name="Google Shape;1075;p54"/>
          <p:cNvCxnSpPr>
            <a:stCxn id="1059" idx="0"/>
            <a:endCxn id="1064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6" name="Google Shape;1076;p54"/>
          <p:cNvCxnSpPr>
            <a:stCxn id="1064" idx="0"/>
            <a:endCxn id="1069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7" name="Google Shape;1077;p54"/>
          <p:cNvCxnSpPr>
            <a:stCxn id="1053" idx="0"/>
            <a:endCxn id="1069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8" name="Google Shape;1078;p54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54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54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54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54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3" name="Google Shape;1083;p54"/>
          <p:cNvCxnSpPr>
            <a:stCxn id="1078" idx="6"/>
            <a:endCxn id="1081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54"/>
          <p:cNvCxnSpPr>
            <a:stCxn id="1078" idx="6"/>
            <a:endCxn id="1079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5" name="Google Shape;1085;p54"/>
          <p:cNvCxnSpPr>
            <a:stCxn id="1078" idx="6"/>
            <a:endCxn id="1080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6" name="Google Shape;1086;p54"/>
          <p:cNvCxnSpPr>
            <a:stCxn id="1079" idx="6"/>
            <a:endCxn id="1081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7" name="Google Shape;1087;p54"/>
          <p:cNvCxnSpPr>
            <a:stCxn id="1080" idx="6"/>
            <a:endCxn id="1081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8" name="Google Shape;1088;p54"/>
          <p:cNvCxnSpPr>
            <a:stCxn id="1081" idx="6"/>
            <a:endCxn id="1082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9" name="Google Shape;1089;p54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54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54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2" name="Google Shape;1092;p54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54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54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54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6" name="Google Shape;1096;p54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54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8" name="Google Shape;1098;p54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9" name="Google Shape;1099;p54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54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54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54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3" name="Google Shape;1103;p54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54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54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54"/>
          <p:cNvSpPr txBox="1"/>
          <p:nvPr/>
        </p:nvSpPr>
        <p:spPr>
          <a:xfrm>
            <a:off x="6323372" y="3813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54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8" name="Google Shape;1108;p54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9" name="Google Shape;1109;p54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0" name="Google Shape;1110;p54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54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p54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p54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54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15" name="Google Shape;1115;p54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1116" name="Google Shape;1116;p54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7" name="Google Shape;1117;p54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5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1124" name="Google Shape;1124;p55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1125" name="Google Shape;1125;p55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1126" name="Google Shape;1126;p55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127" name="Google Shape;1127;p55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8" name="Google Shape;1128;p55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29" name="Google Shape;1129;p55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30" name="Google Shape;1130;p55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1" name="Google Shape;1131;p55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1132" name="Google Shape;1132;p55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133" name="Google Shape;1133;p55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4" name="Google Shape;1134;p55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5" name="Google Shape;1135;p55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36" name="Google Shape;1136;p55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7" name="Google Shape;1137;p55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1138" name="Google Shape;1138;p55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9" name="Google Shape;1139;p55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41" name="Google Shape;1141;p55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p55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1143" name="Google Shape;1143;p55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4" name="Google Shape;1144;p55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46" name="Google Shape;1146;p55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55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55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9" name="Google Shape;1149;p55"/>
          <p:cNvCxnSpPr>
            <a:stCxn id="1134" idx="0"/>
            <a:endCxn id="1144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0" name="Google Shape;1150;p55"/>
          <p:cNvCxnSpPr>
            <a:stCxn id="1134" idx="0"/>
            <a:endCxn id="1139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1" name="Google Shape;1151;p55"/>
          <p:cNvCxnSpPr>
            <a:stCxn id="1139" idx="0"/>
            <a:endCxn id="1144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2" name="Google Shape;1152;p55"/>
          <p:cNvCxnSpPr>
            <a:stCxn id="1128" idx="0"/>
            <a:endCxn id="1144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3" name="Google Shape;1153;p55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55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55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55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55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8" name="Google Shape;1158;p55"/>
          <p:cNvCxnSpPr>
            <a:stCxn id="1153" idx="6"/>
            <a:endCxn id="1156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9" name="Google Shape;1159;p55"/>
          <p:cNvCxnSpPr>
            <a:stCxn id="1153" idx="6"/>
            <a:endCxn id="1154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0" name="Google Shape;1160;p55"/>
          <p:cNvCxnSpPr>
            <a:stCxn id="1153" idx="6"/>
            <a:endCxn id="1155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1" name="Google Shape;1161;p55"/>
          <p:cNvCxnSpPr>
            <a:stCxn id="1154" idx="6"/>
            <a:endCxn id="1156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2" name="Google Shape;1162;p55"/>
          <p:cNvCxnSpPr>
            <a:stCxn id="1155" idx="6"/>
            <a:endCxn id="1156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3" name="Google Shape;1163;p55"/>
          <p:cNvCxnSpPr>
            <a:stCxn id="1156" idx="6"/>
            <a:endCxn id="1157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4" name="Google Shape;1164;p55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5" name="Google Shape;1165;p55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6" name="Google Shape;1166;p55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p55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8" name="Google Shape;1168;p55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55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55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55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55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55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55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55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55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0/4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.9/1k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55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55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55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55"/>
          <p:cNvSpPr txBox="1"/>
          <p:nvPr/>
        </p:nvSpPr>
        <p:spPr>
          <a:xfrm>
            <a:off x="5885213" y="4104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p55"/>
          <p:cNvSpPr txBox="1"/>
          <p:nvPr/>
        </p:nvSpPr>
        <p:spPr>
          <a:xfrm>
            <a:off x="6323377" y="3813900"/>
            <a:ext cx="5766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9/12</a:t>
            </a:r>
            <a:endParaRPr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2" name="Google Shape;1182;p55"/>
          <p:cNvSpPr txBox="1"/>
          <p:nvPr/>
        </p:nvSpPr>
        <p:spPr>
          <a:xfrm>
            <a:off x="6771497" y="4243331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p55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55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5" name="Google Shape;1185;p55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55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7" name="Google Shape;1187;p55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55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55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90" name="Google Shape;1190;p55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1191" name="Google Shape;1191;p55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55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55"/>
          <p:cNvSpPr/>
          <p:nvPr/>
        </p:nvSpPr>
        <p:spPr>
          <a:xfrm>
            <a:off x="4440449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/>
          <p:nvPr>
            <p:ph idx="1" type="body"/>
          </p:nvPr>
        </p:nvSpPr>
        <p:spPr>
          <a:xfrm>
            <a:off x="285750" y="911606"/>
            <a:ext cx="3831600" cy="391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Pack as many components along the path on a single node as possible</a:t>
            </a:r>
            <a:endParaRPr/>
          </a:p>
        </p:txBody>
      </p:sp>
      <p:sp>
        <p:nvSpPr>
          <p:cNvPr id="1200" name="Google Shape;1200;p56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Heuristic for component placement</a:t>
            </a:r>
            <a:endParaRPr/>
          </a:p>
        </p:txBody>
      </p:sp>
      <p:grpSp>
        <p:nvGrpSpPr>
          <p:cNvPr id="1201" name="Google Shape;1201;p56"/>
          <p:cNvGrpSpPr/>
          <p:nvPr/>
        </p:nvGrpSpPr>
        <p:grpSpPr>
          <a:xfrm>
            <a:off x="6078075" y="3258476"/>
            <a:ext cx="576525" cy="388293"/>
            <a:chOff x="7445950" y="3605385"/>
            <a:chExt cx="768700" cy="517724"/>
          </a:xfrm>
        </p:grpSpPr>
        <p:grpSp>
          <p:nvGrpSpPr>
            <p:cNvPr id="1202" name="Google Shape;1202;p56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203" name="Google Shape;1203;p56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4" name="Google Shape;1204;p56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5" name="Google Shape;1205;p56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206" name="Google Shape;1206;p56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7" name="Google Shape;1207;p56"/>
          <p:cNvGrpSpPr/>
          <p:nvPr/>
        </p:nvGrpSpPr>
        <p:grpSpPr>
          <a:xfrm>
            <a:off x="5204213" y="3813645"/>
            <a:ext cx="576525" cy="388293"/>
            <a:chOff x="7445950" y="3605385"/>
            <a:chExt cx="768700" cy="517724"/>
          </a:xfrm>
        </p:grpSpPr>
        <p:grpSp>
          <p:nvGrpSpPr>
            <p:cNvPr id="1208" name="Google Shape;1208;p56"/>
            <p:cNvGrpSpPr/>
            <p:nvPr/>
          </p:nvGrpSpPr>
          <p:grpSpPr>
            <a:xfrm>
              <a:off x="7787036" y="3655734"/>
              <a:ext cx="427614" cy="417017"/>
              <a:chOff x="3963475" y="4603217"/>
              <a:chExt cx="640428" cy="838058"/>
            </a:xfrm>
          </p:grpSpPr>
          <p:sp>
            <p:nvSpPr>
              <p:cNvPr id="1209" name="Google Shape;1209;p56"/>
              <p:cNvSpPr/>
              <p:nvPr/>
            </p:nvSpPr>
            <p:spPr>
              <a:xfrm rot="381093">
                <a:off x="4037371" y="4629625"/>
                <a:ext cx="501679" cy="435884"/>
              </a:xfrm>
              <a:prstGeom prst="chord">
                <a:avLst>
                  <a:gd fmla="val 2700000" name="adj1"/>
                  <a:gd fmla="val 16200000" name="adj2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0" name="Google Shape;1210;p56"/>
              <p:cNvSpPr/>
              <p:nvPr/>
            </p:nvSpPr>
            <p:spPr>
              <a:xfrm rot="4285457">
                <a:off x="4410686" y="4640658"/>
                <a:ext cx="115835" cy="246659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11" name="Google Shape;1211;p56"/>
              <p:cNvSpPr/>
              <p:nvPr/>
            </p:nvSpPr>
            <p:spPr>
              <a:xfrm>
                <a:off x="3963475" y="4952575"/>
                <a:ext cx="222000" cy="488700"/>
              </a:xfrm>
              <a:prstGeom prst="triangle">
                <a:avLst>
                  <a:gd fmla="val 50000" name="adj"/>
                </a:avLst>
              </a:prstGeom>
              <a:noFill/>
              <a:ln cap="flat" cmpd="sng" w="3810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212" name="Google Shape;1212;p56" title="Data Center Server Rack Free Stock Photo - Public Domain Pictures"/>
            <p:cNvPicPr preferRelativeResize="0"/>
            <p:nvPr/>
          </p:nvPicPr>
          <p:blipFill rotWithShape="1">
            <a:blip r:embed="rId3">
              <a:alphaModFix/>
            </a:blip>
            <a:srcRect b="6214" l="22864" r="47093" t="16109"/>
            <a:stretch/>
          </p:blipFill>
          <p:spPr>
            <a:xfrm>
              <a:off x="7445950" y="3605385"/>
              <a:ext cx="296026" cy="517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3" name="Google Shape;1213;p56"/>
          <p:cNvGrpSpPr/>
          <p:nvPr/>
        </p:nvGrpSpPr>
        <p:grpSpPr>
          <a:xfrm>
            <a:off x="6232036" y="4435544"/>
            <a:ext cx="320726" cy="312763"/>
            <a:chOff x="3963475" y="4603217"/>
            <a:chExt cx="640428" cy="838058"/>
          </a:xfrm>
        </p:grpSpPr>
        <p:sp>
          <p:nvSpPr>
            <p:cNvPr id="1214" name="Google Shape;1214;p56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5" name="Google Shape;1215;p56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6" name="Google Shape;1216;p56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17" name="Google Shape;1217;p56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984766" y="4435545"/>
            <a:ext cx="222020" cy="388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8" name="Google Shape;1218;p56"/>
          <p:cNvGrpSpPr/>
          <p:nvPr/>
        </p:nvGrpSpPr>
        <p:grpSpPr>
          <a:xfrm flipH="1">
            <a:off x="7148987" y="3851388"/>
            <a:ext cx="320726" cy="312763"/>
            <a:chOff x="3963475" y="4603217"/>
            <a:chExt cx="640428" cy="838058"/>
          </a:xfrm>
        </p:grpSpPr>
        <p:sp>
          <p:nvSpPr>
            <p:cNvPr id="1219" name="Google Shape;1219;p56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0" name="Google Shape;1220;p56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22" name="Google Shape;1222;p56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509956" y="3813645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56"/>
          <p:cNvSpPr/>
          <p:nvPr/>
        </p:nvSpPr>
        <p:spPr>
          <a:xfrm>
            <a:off x="6061888" y="2659931"/>
            <a:ext cx="222000" cy="54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p56"/>
          <p:cNvSpPr txBox="1"/>
          <p:nvPr/>
        </p:nvSpPr>
        <p:spPr>
          <a:xfrm>
            <a:off x="6354263" y="2623284"/>
            <a:ext cx="62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27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5" name="Google Shape;1225;p56"/>
          <p:cNvCxnSpPr>
            <a:stCxn id="1210" idx="0"/>
            <a:endCxn id="1220" idx="0"/>
          </p:cNvCxnSpPr>
          <p:nvPr/>
        </p:nvCxnSpPr>
        <p:spPr>
          <a:xfrm>
            <a:off x="5771498" y="3896683"/>
            <a:ext cx="138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6" name="Google Shape;1226;p56"/>
          <p:cNvCxnSpPr>
            <a:stCxn id="1210" idx="0"/>
            <a:endCxn id="1215" idx="0"/>
          </p:cNvCxnSpPr>
          <p:nvPr/>
        </p:nvCxnSpPr>
        <p:spPr>
          <a:xfrm>
            <a:off x="5771498" y="3896683"/>
            <a:ext cx="7719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7" name="Google Shape;1227;p56"/>
          <p:cNvCxnSpPr>
            <a:stCxn id="1215" idx="0"/>
            <a:endCxn id="1220" idx="0"/>
          </p:cNvCxnSpPr>
          <p:nvPr/>
        </p:nvCxnSpPr>
        <p:spPr>
          <a:xfrm flipH="1" rot="10800000">
            <a:off x="6543522" y="3896721"/>
            <a:ext cx="614700" cy="5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8" name="Google Shape;1228;p56"/>
          <p:cNvCxnSpPr>
            <a:stCxn id="1204" idx="0"/>
            <a:endCxn id="1220" idx="0"/>
          </p:cNvCxnSpPr>
          <p:nvPr/>
        </p:nvCxnSpPr>
        <p:spPr>
          <a:xfrm>
            <a:off x="6645361" y="3341514"/>
            <a:ext cx="5130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9" name="Google Shape;1229;p56"/>
          <p:cNvSpPr/>
          <p:nvPr/>
        </p:nvSpPr>
        <p:spPr>
          <a:xfrm>
            <a:off x="520421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56"/>
          <p:cNvSpPr/>
          <p:nvPr/>
        </p:nvSpPr>
        <p:spPr>
          <a:xfrm>
            <a:off x="5913496" y="11745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56"/>
          <p:cNvSpPr/>
          <p:nvPr/>
        </p:nvSpPr>
        <p:spPr>
          <a:xfrm>
            <a:off x="5913496" y="1864461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56"/>
          <p:cNvSpPr/>
          <p:nvPr/>
        </p:nvSpPr>
        <p:spPr>
          <a:xfrm>
            <a:off x="6700962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56"/>
          <p:cNvSpPr/>
          <p:nvPr/>
        </p:nvSpPr>
        <p:spPr>
          <a:xfrm>
            <a:off x="7385694" y="15046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4" name="Google Shape;1234;p56"/>
          <p:cNvCxnSpPr>
            <a:stCxn id="1229" idx="6"/>
            <a:endCxn id="1232" idx="2"/>
          </p:cNvCxnSpPr>
          <p:nvPr/>
        </p:nvCxnSpPr>
        <p:spPr>
          <a:xfrm>
            <a:off x="5644912" y="1700587"/>
            <a:ext cx="105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5" name="Google Shape;1235;p56"/>
          <p:cNvCxnSpPr>
            <a:stCxn id="1229" idx="6"/>
            <a:endCxn id="1230" idx="2"/>
          </p:cNvCxnSpPr>
          <p:nvPr/>
        </p:nvCxnSpPr>
        <p:spPr>
          <a:xfrm flipH="1" rot="10800000">
            <a:off x="5644912" y="1370287"/>
            <a:ext cx="2685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6" name="Google Shape;1236;p56"/>
          <p:cNvCxnSpPr>
            <a:stCxn id="1229" idx="6"/>
            <a:endCxn id="1231" idx="2"/>
          </p:cNvCxnSpPr>
          <p:nvPr/>
        </p:nvCxnSpPr>
        <p:spPr>
          <a:xfrm>
            <a:off x="5644912" y="1700587"/>
            <a:ext cx="2685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7" name="Google Shape;1237;p56"/>
          <p:cNvCxnSpPr>
            <a:stCxn id="1230" idx="6"/>
            <a:endCxn id="1232" idx="2"/>
          </p:cNvCxnSpPr>
          <p:nvPr/>
        </p:nvCxnSpPr>
        <p:spPr>
          <a:xfrm>
            <a:off x="6354196" y="1370419"/>
            <a:ext cx="34680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8" name="Google Shape;1238;p56"/>
          <p:cNvCxnSpPr>
            <a:stCxn id="1231" idx="6"/>
            <a:endCxn id="1232" idx="2"/>
          </p:cNvCxnSpPr>
          <p:nvPr/>
        </p:nvCxnSpPr>
        <p:spPr>
          <a:xfrm flipH="1" rot="10800000">
            <a:off x="6354196" y="1700661"/>
            <a:ext cx="34680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9" name="Google Shape;1239;p56"/>
          <p:cNvCxnSpPr>
            <a:stCxn id="1232" idx="6"/>
            <a:endCxn id="1233" idx="2"/>
          </p:cNvCxnSpPr>
          <p:nvPr/>
        </p:nvCxnSpPr>
        <p:spPr>
          <a:xfrm>
            <a:off x="7141662" y="1700587"/>
            <a:ext cx="24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0" name="Google Shape;1240;p56"/>
          <p:cNvSpPr txBox="1"/>
          <p:nvPr/>
        </p:nvSpPr>
        <p:spPr>
          <a:xfrm>
            <a:off x="4679428" y="168457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56"/>
          <p:cNvSpPr txBox="1"/>
          <p:nvPr/>
        </p:nvSpPr>
        <p:spPr>
          <a:xfrm>
            <a:off x="5561800" y="742525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56"/>
          <p:cNvSpPr txBox="1"/>
          <p:nvPr/>
        </p:nvSpPr>
        <p:spPr>
          <a:xfrm>
            <a:off x="5943300" y="221648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56"/>
          <p:cNvSpPr txBox="1"/>
          <p:nvPr/>
        </p:nvSpPr>
        <p:spPr>
          <a:xfrm>
            <a:off x="6639300" y="10591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56"/>
          <p:cNvSpPr txBox="1"/>
          <p:nvPr/>
        </p:nvSpPr>
        <p:spPr>
          <a:xfrm>
            <a:off x="7667100" y="1789406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100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p56"/>
          <p:cNvSpPr txBox="1"/>
          <p:nvPr/>
        </p:nvSpPr>
        <p:spPr>
          <a:xfrm>
            <a:off x="5495869" y="1329150"/>
            <a:ext cx="3468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56"/>
          <p:cNvSpPr txBox="1"/>
          <p:nvPr/>
        </p:nvSpPr>
        <p:spPr>
          <a:xfrm>
            <a:off x="5557706" y="13106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56"/>
          <p:cNvSpPr txBox="1"/>
          <p:nvPr/>
        </p:nvSpPr>
        <p:spPr>
          <a:xfrm>
            <a:off x="6317550" y="145095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1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56"/>
          <p:cNvSpPr txBox="1"/>
          <p:nvPr/>
        </p:nvSpPr>
        <p:spPr>
          <a:xfrm>
            <a:off x="5557706" y="1874400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9" name="Google Shape;1249;p56"/>
          <p:cNvSpPr txBox="1"/>
          <p:nvPr/>
        </p:nvSpPr>
        <p:spPr>
          <a:xfrm>
            <a:off x="6374794" y="12584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p56"/>
          <p:cNvSpPr txBox="1"/>
          <p:nvPr/>
        </p:nvSpPr>
        <p:spPr>
          <a:xfrm>
            <a:off x="6527606" y="1781663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1" name="Google Shape;1251;p56"/>
          <p:cNvSpPr txBox="1"/>
          <p:nvPr/>
        </p:nvSpPr>
        <p:spPr>
          <a:xfrm>
            <a:off x="7141838" y="1741406"/>
            <a:ext cx="243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2" name="Google Shape;1252;p56"/>
          <p:cNvSpPr txBox="1"/>
          <p:nvPr/>
        </p:nvSpPr>
        <p:spPr>
          <a:xfrm>
            <a:off x="4360163" y="387564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0/4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.9/1k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p56"/>
          <p:cNvSpPr txBox="1"/>
          <p:nvPr/>
        </p:nvSpPr>
        <p:spPr>
          <a:xfrm>
            <a:off x="5194875" y="448081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CPU: 3/4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mem: .9/1K 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56"/>
          <p:cNvSpPr txBox="1"/>
          <p:nvPr/>
        </p:nvSpPr>
        <p:spPr>
          <a:xfrm>
            <a:off x="7772119" y="381180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CPU: 2/4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mem: 1.8/2k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56"/>
          <p:cNvSpPr txBox="1"/>
          <p:nvPr/>
        </p:nvSpPr>
        <p:spPr>
          <a:xfrm>
            <a:off x="5262975" y="3270459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2000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6" name="Google Shape;1256;p56"/>
          <p:cNvSpPr txBox="1"/>
          <p:nvPr/>
        </p:nvSpPr>
        <p:spPr>
          <a:xfrm>
            <a:off x="5885231" y="4104900"/>
            <a:ext cx="5130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0/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56"/>
          <p:cNvSpPr txBox="1"/>
          <p:nvPr/>
        </p:nvSpPr>
        <p:spPr>
          <a:xfrm>
            <a:off x="6771501" y="4243325"/>
            <a:ext cx="4407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3/4</a:t>
            </a:r>
            <a:endParaRPr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56"/>
          <p:cNvSpPr txBox="1"/>
          <p:nvPr/>
        </p:nvSpPr>
        <p:spPr>
          <a:xfrm>
            <a:off x="6941447" y="3479775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p56"/>
          <p:cNvSpPr txBox="1"/>
          <p:nvPr/>
        </p:nvSpPr>
        <p:spPr>
          <a:xfrm>
            <a:off x="4495931" y="968269"/>
            <a:ext cx="6873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p56"/>
          <p:cNvSpPr txBox="1"/>
          <p:nvPr/>
        </p:nvSpPr>
        <p:spPr>
          <a:xfrm>
            <a:off x="4526775" y="3040463"/>
            <a:ext cx="736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b="1"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p56"/>
          <p:cNvSpPr txBox="1"/>
          <p:nvPr/>
        </p:nvSpPr>
        <p:spPr>
          <a:xfrm>
            <a:off x="5027869" y="3609225"/>
            <a:ext cx="26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p56"/>
          <p:cNvSpPr txBox="1"/>
          <p:nvPr/>
        </p:nvSpPr>
        <p:spPr>
          <a:xfrm>
            <a:off x="5852494" y="31520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3" name="Google Shape;1263;p56"/>
          <p:cNvSpPr txBox="1"/>
          <p:nvPr/>
        </p:nvSpPr>
        <p:spPr>
          <a:xfrm>
            <a:off x="7509844" y="34949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56"/>
          <p:cNvSpPr txBox="1"/>
          <p:nvPr/>
        </p:nvSpPr>
        <p:spPr>
          <a:xfrm>
            <a:off x="6081094" y="4752225"/>
            <a:ext cx="2439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5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65" name="Google Shape;1265;p56"/>
          <p:cNvGraphicFramePr/>
          <p:nvPr/>
        </p:nvGraphicFramePr>
        <p:xfrm>
          <a:off x="1322563" y="342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{D58EF2D5-82E2-4856-8983-A2B9FA66A00B}</a:tableStyleId>
              </a:tblPr>
              <a:tblGrid>
                <a:gridCol w="781625"/>
                <a:gridCol w="744100"/>
              </a:tblGrid>
              <a:tr h="225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Node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Rank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B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</a:t>
                      </a:r>
                      <a:endParaRPr sz="800"/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/>
                    </a:p>
                  </a:txBody>
                  <a:tcPr marT="68575" marB="68575" marR="68575" marL="68575"/>
                </a:tc>
              </a:tr>
              <a:tr h="26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68575" marB="68575" marR="68575" marL="68575"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sp>
        <p:nvSpPr>
          <p:cNvPr id="1266" name="Google Shape;1266;p56"/>
          <p:cNvSpPr/>
          <p:nvPr/>
        </p:nvSpPr>
        <p:spPr>
          <a:xfrm>
            <a:off x="7798237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56"/>
          <p:cNvSpPr/>
          <p:nvPr/>
        </p:nvSpPr>
        <p:spPr>
          <a:xfrm>
            <a:off x="8283396" y="3479786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3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8" name="Google Shape;1268;p56"/>
          <p:cNvSpPr/>
          <p:nvPr/>
        </p:nvSpPr>
        <p:spPr>
          <a:xfrm>
            <a:off x="4440449" y="3479787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9" name="Google Shape;1269;p56"/>
          <p:cNvSpPr/>
          <p:nvPr/>
        </p:nvSpPr>
        <p:spPr>
          <a:xfrm>
            <a:off x="7798219" y="3058962"/>
            <a:ext cx="440700" cy="391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5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56"/>
          <p:cNvSpPr txBox="1"/>
          <p:nvPr/>
        </p:nvSpPr>
        <p:spPr>
          <a:xfrm>
            <a:off x="6323377" y="3813900"/>
            <a:ext cx="5766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6/12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1" name="Google Shape;1271;p56"/>
          <p:cNvSpPr/>
          <p:nvPr/>
        </p:nvSpPr>
        <p:spPr>
          <a:xfrm>
            <a:off x="4763521" y="4499319"/>
            <a:ext cx="440700" cy="3918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57"/>
          <p:cNvSpPr txBox="1"/>
          <p:nvPr>
            <p:ph idx="1" type="body"/>
          </p:nvPr>
        </p:nvSpPr>
        <p:spPr>
          <a:xfrm>
            <a:off x="285750" y="857875"/>
            <a:ext cx="8359500" cy="388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</a:t>
            </a:r>
            <a:r>
              <a:rPr lang="en">
                <a:solidFill>
                  <a:schemeClr val="dk1"/>
                </a:solidFill>
              </a:rPr>
              <a:t>Low cost probing to detect changes to link capacity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rgbClr val="38761D"/>
                </a:solidFill>
              </a:rPr>
              <a:t>Key Idea:</a:t>
            </a:r>
            <a:endParaRPr>
              <a:solidFill>
                <a:srgbClr val="38761D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8761D"/>
                </a:solidFill>
              </a:rPr>
              <a:t>Headroom probing coupled with application traffic monitoring to gauge available spare capacity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277" name="Google Shape;1277;p57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 Bandwidth Aware Scheduling System (BASS)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58"/>
          <p:cNvSpPr txBox="1"/>
          <p:nvPr>
            <p:ph idx="1" type="body"/>
          </p:nvPr>
        </p:nvSpPr>
        <p:spPr>
          <a:xfrm>
            <a:off x="312525" y="1801600"/>
            <a:ext cx="4044600" cy="242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Active Operation</a:t>
            </a:r>
            <a:endParaRPr b="1" sz="1500">
              <a:solidFill>
                <a:schemeClr val="dk1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Headroom accommodates spikes in application traffic</a:t>
            </a:r>
            <a:br>
              <a:rPr lang="en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Probe types:</a:t>
            </a:r>
            <a:endParaRPr sz="1400"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sz="1400">
                <a:solidFill>
                  <a:schemeClr val="dk1"/>
                </a:solidFill>
              </a:rPr>
              <a:t>Headroom probe</a:t>
            </a:r>
            <a:r>
              <a:rPr lang="en" sz="1400">
                <a:solidFill>
                  <a:schemeClr val="dk1"/>
                </a:solidFill>
              </a:rPr>
              <a:t>: Periodically check if link has sufficient headroom</a:t>
            </a:r>
            <a:endParaRPr b="1" sz="1400"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sz="1400">
                <a:solidFill>
                  <a:schemeClr val="dk1"/>
                </a:solidFill>
              </a:rPr>
              <a:t>Capacity probe</a:t>
            </a:r>
            <a:r>
              <a:rPr lang="en" sz="1400">
                <a:solidFill>
                  <a:schemeClr val="dk1"/>
                </a:solidFill>
              </a:rPr>
              <a:t>: Use iPerf3 to determine link capacity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84" name="Google Shape;1284;p58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Probing to detect link capacity changes</a:t>
            </a:r>
            <a:endParaRPr/>
          </a:p>
        </p:txBody>
      </p:sp>
      <p:grpSp>
        <p:nvGrpSpPr>
          <p:cNvPr id="1285" name="Google Shape;1285;p58"/>
          <p:cNvGrpSpPr/>
          <p:nvPr/>
        </p:nvGrpSpPr>
        <p:grpSpPr>
          <a:xfrm>
            <a:off x="5355445" y="1694969"/>
            <a:ext cx="320726" cy="312763"/>
            <a:chOff x="3963475" y="4603217"/>
            <a:chExt cx="640428" cy="838058"/>
          </a:xfrm>
        </p:grpSpPr>
        <p:sp>
          <p:nvSpPr>
            <p:cNvPr id="1286" name="Google Shape;1286;p58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7" name="Google Shape;1287;p58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8" name="Google Shape;1288;p58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9" name="Google Shape;1289;p58"/>
          <p:cNvGrpSpPr/>
          <p:nvPr/>
        </p:nvGrpSpPr>
        <p:grpSpPr>
          <a:xfrm flipH="1">
            <a:off x="7176156" y="1694969"/>
            <a:ext cx="320726" cy="312763"/>
            <a:chOff x="3963475" y="4603217"/>
            <a:chExt cx="640428" cy="838058"/>
          </a:xfrm>
        </p:grpSpPr>
        <p:sp>
          <p:nvSpPr>
            <p:cNvPr id="1290" name="Google Shape;1290;p58"/>
            <p:cNvSpPr/>
            <p:nvPr/>
          </p:nvSpPr>
          <p:spPr>
            <a:xfrm rot="381093">
              <a:off x="4037371" y="4629625"/>
              <a:ext cx="501679" cy="435884"/>
            </a:xfrm>
            <a:prstGeom prst="chord">
              <a:avLst>
                <a:gd fmla="val 2700000" name="adj1"/>
                <a:gd fmla="val 16200000" name="adj2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1" name="Google Shape;1291;p58"/>
            <p:cNvSpPr/>
            <p:nvPr/>
          </p:nvSpPr>
          <p:spPr>
            <a:xfrm rot="4285457">
              <a:off x="4410686" y="4640658"/>
              <a:ext cx="115835" cy="246659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2" name="Google Shape;1292;p58"/>
            <p:cNvSpPr/>
            <p:nvPr/>
          </p:nvSpPr>
          <p:spPr>
            <a:xfrm>
              <a:off x="3963475" y="4952575"/>
              <a:ext cx="222000" cy="488700"/>
            </a:xfrm>
            <a:prstGeom prst="triangle">
              <a:avLst>
                <a:gd fmla="val 50000" name="adj"/>
              </a:avLst>
            </a:prstGeom>
            <a:noFill/>
            <a:ln cap="flat" cmpd="sng" w="3810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93" name="Google Shape;1293;p58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7497038" y="1617598"/>
            <a:ext cx="222020" cy="3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58"/>
          <p:cNvSpPr txBox="1"/>
          <p:nvPr/>
        </p:nvSpPr>
        <p:spPr>
          <a:xfrm>
            <a:off x="4117519" y="1621294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3/4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0.9K/1K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5" name="Google Shape;1295;p58"/>
          <p:cNvSpPr txBox="1"/>
          <p:nvPr/>
        </p:nvSpPr>
        <p:spPr>
          <a:xfrm>
            <a:off x="6182531" y="1791900"/>
            <a:ext cx="3468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58"/>
          <p:cNvSpPr txBox="1"/>
          <p:nvPr/>
        </p:nvSpPr>
        <p:spPr>
          <a:xfrm>
            <a:off x="7817794" y="1710338"/>
            <a:ext cx="11685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CPU: 1/4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mem: 1.7K/2K </a:t>
            </a:r>
            <a:endParaRPr sz="11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7" name="Google Shape;1297;p58" title="Data Center Server Rack Free Stock Photo - Public Domain Pictures"/>
          <p:cNvPicPr preferRelativeResize="0"/>
          <p:nvPr/>
        </p:nvPicPr>
        <p:blipFill rotWithShape="1">
          <a:blip r:embed="rId3">
            <a:alphaModFix/>
          </a:blip>
          <a:srcRect b="6214" l="22864" r="47093" t="16109"/>
          <a:stretch/>
        </p:blipFill>
        <p:spPr>
          <a:xfrm>
            <a:off x="5133319" y="1617607"/>
            <a:ext cx="222020" cy="388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58"/>
          <p:cNvCxnSpPr>
            <a:stCxn id="1287" idx="0"/>
            <a:endCxn id="1291" idx="0"/>
          </p:cNvCxnSpPr>
          <p:nvPr/>
        </p:nvCxnSpPr>
        <p:spPr>
          <a:xfrm>
            <a:off x="5666932" y="1740246"/>
            <a:ext cx="151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9" name="Google Shape;1299;p58"/>
          <p:cNvSpPr/>
          <p:nvPr/>
        </p:nvSpPr>
        <p:spPr>
          <a:xfrm>
            <a:off x="7377019" y="1187362"/>
            <a:ext cx="440700" cy="3918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0" name="Google Shape;1300;p58"/>
          <p:cNvSpPr/>
          <p:nvPr/>
        </p:nvSpPr>
        <p:spPr>
          <a:xfrm>
            <a:off x="5023949" y="1187363"/>
            <a:ext cx="440700" cy="3918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2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58"/>
          <p:cNvSpPr txBox="1"/>
          <p:nvPr/>
        </p:nvSpPr>
        <p:spPr>
          <a:xfrm>
            <a:off x="5666813" y="2183419"/>
            <a:ext cx="2784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initial capacity = 4</a:t>
            </a:r>
            <a:endParaRPr sz="14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required = 1</a:t>
            </a:r>
            <a:endParaRPr sz="14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headroom = 0.5</a:t>
            </a:r>
            <a:endParaRPr sz="14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2" name="Google Shape;1302;p58"/>
          <p:cNvSpPr txBox="1"/>
          <p:nvPr/>
        </p:nvSpPr>
        <p:spPr>
          <a:xfrm>
            <a:off x="312525" y="911650"/>
            <a:ext cx="3735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Passive Operation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Passively observe component data rates</a:t>
            </a:r>
            <a:endParaRPr/>
          </a:p>
        </p:txBody>
      </p:sp>
      <p:grpSp>
        <p:nvGrpSpPr>
          <p:cNvPr id="1303" name="Google Shape;1303;p58"/>
          <p:cNvGrpSpPr/>
          <p:nvPr/>
        </p:nvGrpSpPr>
        <p:grpSpPr>
          <a:xfrm>
            <a:off x="312525" y="3033181"/>
            <a:ext cx="8594469" cy="1787469"/>
            <a:chOff x="312525" y="3033181"/>
            <a:chExt cx="8594469" cy="1787469"/>
          </a:xfrm>
        </p:grpSpPr>
        <p:cxnSp>
          <p:nvCxnSpPr>
            <p:cNvPr id="1304" name="Google Shape;1304;p58"/>
            <p:cNvCxnSpPr/>
            <p:nvPr/>
          </p:nvCxnSpPr>
          <p:spPr>
            <a:xfrm>
              <a:off x="4703038" y="3088156"/>
              <a:ext cx="12300" cy="93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5" name="Google Shape;1305;p58"/>
            <p:cNvCxnSpPr/>
            <p:nvPr/>
          </p:nvCxnSpPr>
          <p:spPr>
            <a:xfrm flipH="1" rot="10800000">
              <a:off x="4703038" y="3994906"/>
              <a:ext cx="2744400" cy="6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06" name="Google Shape;1306;p58"/>
            <p:cNvSpPr txBox="1"/>
            <p:nvPr/>
          </p:nvSpPr>
          <p:spPr>
            <a:xfrm>
              <a:off x="4197313" y="3365675"/>
              <a:ext cx="4407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b/w</a:t>
              </a:r>
              <a:endParaRPr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7" name="Google Shape;1307;p58"/>
            <p:cNvSpPr txBox="1"/>
            <p:nvPr/>
          </p:nvSpPr>
          <p:spPr>
            <a:xfrm>
              <a:off x="5662250" y="4019431"/>
              <a:ext cx="9651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time</a:t>
              </a:r>
              <a:endParaRPr sz="13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8" name="Google Shape;1308;p58"/>
            <p:cNvSpPr/>
            <p:nvPr/>
          </p:nvSpPr>
          <p:spPr>
            <a:xfrm>
              <a:off x="4703038" y="3241309"/>
              <a:ext cx="672225" cy="192188"/>
            </a:xfrm>
            <a:custGeom>
              <a:rect b="b" l="l" r="r" t="t"/>
              <a:pathLst>
                <a:path extrusionOk="0" h="10250" w="35852">
                  <a:moveTo>
                    <a:pt x="0" y="10251"/>
                  </a:moveTo>
                  <a:cubicBezTo>
                    <a:pt x="1096" y="9374"/>
                    <a:pt x="4276" y="6579"/>
                    <a:pt x="6578" y="4989"/>
                  </a:cubicBezTo>
                  <a:cubicBezTo>
                    <a:pt x="8880" y="3399"/>
                    <a:pt x="11018" y="1481"/>
                    <a:pt x="13814" y="713"/>
                  </a:cubicBezTo>
                  <a:cubicBezTo>
                    <a:pt x="16610" y="-54"/>
                    <a:pt x="20448" y="494"/>
                    <a:pt x="23353" y="384"/>
                  </a:cubicBezTo>
                  <a:cubicBezTo>
                    <a:pt x="26259" y="274"/>
                    <a:pt x="29164" y="0"/>
                    <a:pt x="31247" y="55"/>
                  </a:cubicBezTo>
                  <a:cubicBezTo>
                    <a:pt x="33330" y="110"/>
                    <a:pt x="35085" y="603"/>
                    <a:pt x="35852" y="713"/>
                  </a:cubicBezTo>
                </a:path>
              </a:pathLst>
            </a:cu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09" name="Google Shape;1309;p58"/>
            <p:cNvSpPr/>
            <p:nvPr/>
          </p:nvSpPr>
          <p:spPr>
            <a:xfrm>
              <a:off x="4721525" y="3715679"/>
              <a:ext cx="610575" cy="107381"/>
            </a:xfrm>
            <a:custGeom>
              <a:rect b="b" l="l" r="r" t="t"/>
              <a:pathLst>
                <a:path extrusionOk="0" h="5727" w="32564">
                  <a:moveTo>
                    <a:pt x="0" y="4029"/>
                  </a:moveTo>
                  <a:cubicBezTo>
                    <a:pt x="1590" y="3645"/>
                    <a:pt x="6579" y="1452"/>
                    <a:pt x="9539" y="1726"/>
                  </a:cubicBezTo>
                  <a:cubicBezTo>
                    <a:pt x="12499" y="2000"/>
                    <a:pt x="15186" y="5892"/>
                    <a:pt x="17762" y="5673"/>
                  </a:cubicBezTo>
                  <a:cubicBezTo>
                    <a:pt x="20339" y="5454"/>
                    <a:pt x="22531" y="1288"/>
                    <a:pt x="24998" y="411"/>
                  </a:cubicBezTo>
                  <a:cubicBezTo>
                    <a:pt x="27465" y="-466"/>
                    <a:pt x="31303" y="411"/>
                    <a:pt x="32564" y="411"/>
                  </a:cubicBezTo>
                </a:path>
              </a:pathLst>
            </a:custGeom>
            <a:noFill/>
            <a:ln cap="flat" cmpd="sng" w="1905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0" name="Google Shape;1310;p58"/>
            <p:cNvSpPr/>
            <p:nvPr/>
          </p:nvSpPr>
          <p:spPr>
            <a:xfrm>
              <a:off x="5375263" y="3241306"/>
              <a:ext cx="762955" cy="675806"/>
            </a:xfrm>
            <a:custGeom>
              <a:rect b="b" l="l" r="r" t="t"/>
              <a:pathLst>
                <a:path extrusionOk="0" h="36043" w="39470">
                  <a:moveTo>
                    <a:pt x="0" y="0"/>
                  </a:moveTo>
                  <a:cubicBezTo>
                    <a:pt x="822" y="1371"/>
                    <a:pt x="3289" y="5044"/>
                    <a:pt x="4934" y="8223"/>
                  </a:cubicBezTo>
                  <a:cubicBezTo>
                    <a:pt x="6579" y="11403"/>
                    <a:pt x="8004" y="16227"/>
                    <a:pt x="9868" y="19077"/>
                  </a:cubicBezTo>
                  <a:cubicBezTo>
                    <a:pt x="11732" y="21928"/>
                    <a:pt x="13650" y="22969"/>
                    <a:pt x="16117" y="25326"/>
                  </a:cubicBezTo>
                  <a:cubicBezTo>
                    <a:pt x="18584" y="27683"/>
                    <a:pt x="22093" y="31467"/>
                    <a:pt x="24669" y="33221"/>
                  </a:cubicBezTo>
                  <a:cubicBezTo>
                    <a:pt x="27246" y="34975"/>
                    <a:pt x="29109" y="35468"/>
                    <a:pt x="31576" y="35852"/>
                  </a:cubicBezTo>
                  <a:cubicBezTo>
                    <a:pt x="34043" y="36236"/>
                    <a:pt x="38154" y="35578"/>
                    <a:pt x="39470" y="35523"/>
                  </a:cubicBezTo>
                </a:path>
              </a:pathLst>
            </a:custGeom>
            <a:noFill/>
            <a:ln cap="flat" cmpd="sng" w="28575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1" name="Google Shape;1311;p58"/>
            <p:cNvSpPr/>
            <p:nvPr/>
          </p:nvSpPr>
          <p:spPr>
            <a:xfrm>
              <a:off x="5332100" y="3721334"/>
              <a:ext cx="795563" cy="230231"/>
            </a:xfrm>
            <a:custGeom>
              <a:rect b="b" l="l" r="r" t="t"/>
              <a:pathLst>
                <a:path extrusionOk="0" h="12279" w="42430">
                  <a:moveTo>
                    <a:pt x="0" y="110"/>
                  </a:moveTo>
                  <a:cubicBezTo>
                    <a:pt x="1042" y="165"/>
                    <a:pt x="4276" y="439"/>
                    <a:pt x="6249" y="439"/>
                  </a:cubicBezTo>
                  <a:cubicBezTo>
                    <a:pt x="8223" y="439"/>
                    <a:pt x="10251" y="1"/>
                    <a:pt x="11841" y="110"/>
                  </a:cubicBezTo>
                  <a:cubicBezTo>
                    <a:pt x="13431" y="220"/>
                    <a:pt x="14089" y="219"/>
                    <a:pt x="15788" y="1096"/>
                  </a:cubicBezTo>
                  <a:cubicBezTo>
                    <a:pt x="17487" y="1973"/>
                    <a:pt x="20064" y="3837"/>
                    <a:pt x="22037" y="5372"/>
                  </a:cubicBezTo>
                  <a:cubicBezTo>
                    <a:pt x="24011" y="6907"/>
                    <a:pt x="25710" y="9264"/>
                    <a:pt x="27629" y="10306"/>
                  </a:cubicBezTo>
                  <a:cubicBezTo>
                    <a:pt x="29548" y="11348"/>
                    <a:pt x="31082" y="11293"/>
                    <a:pt x="33549" y="11622"/>
                  </a:cubicBezTo>
                  <a:cubicBezTo>
                    <a:pt x="36016" y="11951"/>
                    <a:pt x="40950" y="12170"/>
                    <a:pt x="42430" y="12280"/>
                  </a:cubicBezTo>
                </a:path>
              </a:pathLst>
            </a:custGeom>
            <a:noFill/>
            <a:ln cap="flat" cmpd="sng" w="2857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2" name="Google Shape;1312;p58"/>
            <p:cNvSpPr/>
            <p:nvPr/>
          </p:nvSpPr>
          <p:spPr>
            <a:xfrm>
              <a:off x="4737838" y="3630854"/>
              <a:ext cx="610575" cy="107381"/>
            </a:xfrm>
            <a:custGeom>
              <a:rect b="b" l="l" r="r" t="t"/>
              <a:pathLst>
                <a:path extrusionOk="0" h="5727" w="32564">
                  <a:moveTo>
                    <a:pt x="0" y="4029"/>
                  </a:moveTo>
                  <a:cubicBezTo>
                    <a:pt x="1590" y="3645"/>
                    <a:pt x="6579" y="1452"/>
                    <a:pt x="9539" y="1726"/>
                  </a:cubicBezTo>
                  <a:cubicBezTo>
                    <a:pt x="12499" y="2000"/>
                    <a:pt x="15186" y="5892"/>
                    <a:pt x="17762" y="5673"/>
                  </a:cubicBezTo>
                  <a:cubicBezTo>
                    <a:pt x="20339" y="5454"/>
                    <a:pt x="22531" y="1288"/>
                    <a:pt x="24998" y="411"/>
                  </a:cubicBezTo>
                  <a:cubicBezTo>
                    <a:pt x="27465" y="-466"/>
                    <a:pt x="31303" y="411"/>
                    <a:pt x="32564" y="411"/>
                  </a:cubicBezTo>
                </a:path>
              </a:pathLst>
            </a:custGeom>
            <a:noFill/>
            <a:ln cap="flat" cmpd="sng" w="28575">
              <a:solidFill>
                <a:srgbClr val="BF9000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1313" name="Google Shape;1313;p58"/>
            <p:cNvSpPr/>
            <p:nvPr/>
          </p:nvSpPr>
          <p:spPr>
            <a:xfrm>
              <a:off x="5370837" y="3664062"/>
              <a:ext cx="762891" cy="273822"/>
            </a:xfrm>
            <a:custGeom>
              <a:rect b="b" l="l" r="r" t="t"/>
              <a:pathLst>
                <a:path extrusionOk="0" h="12279" w="42430">
                  <a:moveTo>
                    <a:pt x="0" y="110"/>
                  </a:moveTo>
                  <a:cubicBezTo>
                    <a:pt x="1042" y="165"/>
                    <a:pt x="4276" y="439"/>
                    <a:pt x="6249" y="439"/>
                  </a:cubicBezTo>
                  <a:cubicBezTo>
                    <a:pt x="8223" y="439"/>
                    <a:pt x="10251" y="1"/>
                    <a:pt x="11841" y="110"/>
                  </a:cubicBezTo>
                  <a:cubicBezTo>
                    <a:pt x="13431" y="220"/>
                    <a:pt x="14089" y="219"/>
                    <a:pt x="15788" y="1096"/>
                  </a:cubicBezTo>
                  <a:cubicBezTo>
                    <a:pt x="17487" y="1973"/>
                    <a:pt x="20064" y="3837"/>
                    <a:pt x="22037" y="5372"/>
                  </a:cubicBezTo>
                  <a:cubicBezTo>
                    <a:pt x="24011" y="6907"/>
                    <a:pt x="25710" y="9264"/>
                    <a:pt x="27629" y="10306"/>
                  </a:cubicBezTo>
                  <a:cubicBezTo>
                    <a:pt x="29548" y="11348"/>
                    <a:pt x="31082" y="11293"/>
                    <a:pt x="33549" y="11622"/>
                  </a:cubicBezTo>
                  <a:cubicBezTo>
                    <a:pt x="36016" y="11951"/>
                    <a:pt x="40950" y="12170"/>
                    <a:pt x="42430" y="12280"/>
                  </a:cubicBezTo>
                </a:path>
              </a:pathLst>
            </a:custGeom>
            <a:noFill/>
            <a:ln cap="flat" cmpd="sng" w="28575">
              <a:solidFill>
                <a:srgbClr val="BF9000"/>
              </a:solidFill>
              <a:prstDash val="dash"/>
              <a:round/>
              <a:headEnd len="med" w="med" type="none"/>
              <a:tailEnd len="med" w="med" type="none"/>
            </a:ln>
          </p:spPr>
        </p:sp>
        <p:sp>
          <p:nvSpPr>
            <p:cNvPr id="1314" name="Google Shape;1314;p58"/>
            <p:cNvSpPr/>
            <p:nvPr/>
          </p:nvSpPr>
          <p:spPr>
            <a:xfrm>
              <a:off x="6007550" y="3303988"/>
              <a:ext cx="965085" cy="613127"/>
            </a:xfrm>
            <a:custGeom>
              <a:rect b="b" l="l" r="r" t="t"/>
              <a:pathLst>
                <a:path extrusionOk="0" h="31576" w="50654">
                  <a:moveTo>
                    <a:pt x="0" y="31576"/>
                  </a:moveTo>
                  <a:cubicBezTo>
                    <a:pt x="1316" y="31247"/>
                    <a:pt x="5592" y="31577"/>
                    <a:pt x="7894" y="29603"/>
                  </a:cubicBezTo>
                  <a:cubicBezTo>
                    <a:pt x="10197" y="27630"/>
                    <a:pt x="11567" y="23847"/>
                    <a:pt x="13815" y="19735"/>
                  </a:cubicBezTo>
                  <a:cubicBezTo>
                    <a:pt x="16063" y="15624"/>
                    <a:pt x="18255" y="8114"/>
                    <a:pt x="21380" y="4934"/>
                  </a:cubicBezTo>
                  <a:cubicBezTo>
                    <a:pt x="24505" y="1755"/>
                    <a:pt x="29493" y="1371"/>
                    <a:pt x="32563" y="658"/>
                  </a:cubicBezTo>
                  <a:cubicBezTo>
                    <a:pt x="35633" y="-55"/>
                    <a:pt x="36785" y="768"/>
                    <a:pt x="39800" y="658"/>
                  </a:cubicBezTo>
                  <a:cubicBezTo>
                    <a:pt x="42815" y="548"/>
                    <a:pt x="48845" y="110"/>
                    <a:pt x="50654" y="0"/>
                  </a:cubicBezTo>
                </a:path>
              </a:pathLst>
            </a:custGeom>
            <a:noFill/>
            <a:ln cap="flat" cmpd="sng" w="28575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5" name="Google Shape;1315;p58"/>
            <p:cNvSpPr/>
            <p:nvPr/>
          </p:nvSpPr>
          <p:spPr>
            <a:xfrm>
              <a:off x="6097738" y="3724813"/>
              <a:ext cx="965064" cy="230222"/>
            </a:xfrm>
            <a:custGeom>
              <a:rect b="b" l="l" r="r" t="t"/>
              <a:pathLst>
                <a:path extrusionOk="0" h="13759" w="51969">
                  <a:moveTo>
                    <a:pt x="0" y="13760"/>
                  </a:moveTo>
                  <a:cubicBezTo>
                    <a:pt x="1151" y="13431"/>
                    <a:pt x="4550" y="12992"/>
                    <a:pt x="6907" y="11786"/>
                  </a:cubicBezTo>
                  <a:cubicBezTo>
                    <a:pt x="9264" y="10580"/>
                    <a:pt x="11841" y="7839"/>
                    <a:pt x="14143" y="6523"/>
                  </a:cubicBezTo>
                  <a:cubicBezTo>
                    <a:pt x="16446" y="5207"/>
                    <a:pt x="18365" y="4879"/>
                    <a:pt x="20722" y="3892"/>
                  </a:cubicBezTo>
                  <a:cubicBezTo>
                    <a:pt x="23079" y="2905"/>
                    <a:pt x="25765" y="1151"/>
                    <a:pt x="28287" y="603"/>
                  </a:cubicBezTo>
                  <a:cubicBezTo>
                    <a:pt x="30809" y="55"/>
                    <a:pt x="33604" y="-329"/>
                    <a:pt x="35852" y="603"/>
                  </a:cubicBezTo>
                  <a:cubicBezTo>
                    <a:pt x="38100" y="1535"/>
                    <a:pt x="39690" y="4659"/>
                    <a:pt x="41773" y="6194"/>
                  </a:cubicBezTo>
                  <a:cubicBezTo>
                    <a:pt x="43856" y="7729"/>
                    <a:pt x="46652" y="8936"/>
                    <a:pt x="48351" y="9813"/>
                  </a:cubicBezTo>
                  <a:cubicBezTo>
                    <a:pt x="50050" y="10690"/>
                    <a:pt x="51366" y="11183"/>
                    <a:pt x="51969" y="11457"/>
                  </a:cubicBezTo>
                </a:path>
              </a:pathLst>
            </a:custGeom>
            <a:noFill/>
            <a:ln cap="flat" cmpd="sng" w="2857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16" name="Google Shape;1316;p58"/>
            <p:cNvSpPr/>
            <p:nvPr/>
          </p:nvSpPr>
          <p:spPr>
            <a:xfrm>
              <a:off x="6156200" y="3630866"/>
              <a:ext cx="906600" cy="276994"/>
            </a:xfrm>
            <a:custGeom>
              <a:rect b="b" l="l" r="r" t="t"/>
              <a:pathLst>
                <a:path extrusionOk="0" h="14773" w="48352">
                  <a:moveTo>
                    <a:pt x="0" y="14774"/>
                  </a:moveTo>
                  <a:cubicBezTo>
                    <a:pt x="822" y="14171"/>
                    <a:pt x="3618" y="12362"/>
                    <a:pt x="4934" y="11156"/>
                  </a:cubicBezTo>
                  <a:cubicBezTo>
                    <a:pt x="6250" y="9950"/>
                    <a:pt x="6743" y="8306"/>
                    <a:pt x="7894" y="7538"/>
                  </a:cubicBezTo>
                  <a:cubicBezTo>
                    <a:pt x="9045" y="6771"/>
                    <a:pt x="10635" y="7099"/>
                    <a:pt x="11841" y="6551"/>
                  </a:cubicBezTo>
                  <a:cubicBezTo>
                    <a:pt x="13047" y="6003"/>
                    <a:pt x="13486" y="5017"/>
                    <a:pt x="15131" y="4249"/>
                  </a:cubicBezTo>
                  <a:cubicBezTo>
                    <a:pt x="16776" y="3482"/>
                    <a:pt x="19407" y="2549"/>
                    <a:pt x="21709" y="1946"/>
                  </a:cubicBezTo>
                  <a:cubicBezTo>
                    <a:pt x="24011" y="1343"/>
                    <a:pt x="26697" y="905"/>
                    <a:pt x="28945" y="631"/>
                  </a:cubicBezTo>
                  <a:cubicBezTo>
                    <a:pt x="31193" y="357"/>
                    <a:pt x="33112" y="-301"/>
                    <a:pt x="35195" y="302"/>
                  </a:cubicBezTo>
                  <a:cubicBezTo>
                    <a:pt x="37278" y="905"/>
                    <a:pt x="39251" y="2824"/>
                    <a:pt x="41444" y="4249"/>
                  </a:cubicBezTo>
                  <a:cubicBezTo>
                    <a:pt x="43637" y="5674"/>
                    <a:pt x="47201" y="8087"/>
                    <a:pt x="48352" y="8854"/>
                  </a:cubicBezTo>
                </a:path>
              </a:pathLst>
            </a:custGeom>
            <a:noFill/>
            <a:ln cap="flat" cmpd="sng" w="28575">
              <a:solidFill>
                <a:srgbClr val="BF9000"/>
              </a:solidFill>
              <a:prstDash val="dash"/>
              <a:round/>
              <a:headEnd len="med" w="med" type="none"/>
              <a:tailEnd len="med" w="med" type="none"/>
            </a:ln>
          </p:spPr>
        </p:sp>
        <p:cxnSp>
          <p:nvCxnSpPr>
            <p:cNvPr id="1317" name="Google Shape;1317;p58"/>
            <p:cNvCxnSpPr/>
            <p:nvPr/>
          </p:nvCxnSpPr>
          <p:spPr>
            <a:xfrm>
              <a:off x="7472900" y="3170094"/>
              <a:ext cx="309900" cy="0"/>
            </a:xfrm>
            <a:prstGeom prst="straightConnector1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18" name="Google Shape;1318;p58"/>
            <p:cNvSpPr txBox="1"/>
            <p:nvPr/>
          </p:nvSpPr>
          <p:spPr>
            <a:xfrm>
              <a:off x="7782819" y="3033181"/>
              <a:ext cx="9651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link cap.</a:t>
              </a:r>
              <a:endParaRPr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9" name="Google Shape;1319;p58"/>
            <p:cNvCxnSpPr/>
            <p:nvPr/>
          </p:nvCxnSpPr>
          <p:spPr>
            <a:xfrm>
              <a:off x="7472900" y="3530759"/>
              <a:ext cx="309900" cy="0"/>
            </a:xfrm>
            <a:prstGeom prst="straightConnector1">
              <a:avLst/>
            </a:prstGeom>
            <a:noFill/>
            <a:ln cap="flat" cmpd="sng" w="19050">
              <a:solidFill>
                <a:srgbClr val="BF9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20" name="Google Shape;1320;p58"/>
            <p:cNvCxnSpPr/>
            <p:nvPr/>
          </p:nvCxnSpPr>
          <p:spPr>
            <a:xfrm>
              <a:off x="7491894" y="3863488"/>
              <a:ext cx="309900" cy="0"/>
            </a:xfrm>
            <a:prstGeom prst="straightConnector1">
              <a:avLst/>
            </a:prstGeom>
            <a:noFill/>
            <a:ln cap="flat" cmpd="sng" w="19050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21" name="Google Shape;1321;p58"/>
            <p:cNvSpPr txBox="1"/>
            <p:nvPr/>
          </p:nvSpPr>
          <p:spPr>
            <a:xfrm>
              <a:off x="7806294" y="3393856"/>
              <a:ext cx="11007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headroom</a:t>
              </a:r>
              <a:endParaRPr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2" name="Google Shape;1322;p58"/>
            <p:cNvSpPr txBox="1"/>
            <p:nvPr/>
          </p:nvSpPr>
          <p:spPr>
            <a:xfrm>
              <a:off x="7806294" y="3710703"/>
              <a:ext cx="11007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3057"/>
                  </a:solidFill>
                  <a:latin typeface="Roboto"/>
                  <a:ea typeface="Roboto"/>
                  <a:cs typeface="Roboto"/>
                  <a:sym typeface="Roboto"/>
                </a:rPr>
                <a:t>app usage</a:t>
              </a:r>
              <a:endParaRPr sz="15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3" name="Google Shape;1323;p58"/>
            <p:cNvSpPr txBox="1"/>
            <p:nvPr/>
          </p:nvSpPr>
          <p:spPr>
            <a:xfrm>
              <a:off x="312525" y="4350850"/>
              <a:ext cx="7836000" cy="4698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Capacity probe needed only when headroom shrinks and app data rate falls!</a:t>
              </a:r>
              <a:endParaRPr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5759425" y="3628600"/>
              <a:ext cx="541200" cy="4698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9"/>
          <p:cNvSpPr txBox="1"/>
          <p:nvPr>
            <p:ph idx="1" type="body"/>
          </p:nvPr>
        </p:nvSpPr>
        <p:spPr>
          <a:xfrm>
            <a:off x="285750" y="857875"/>
            <a:ext cx="8359500" cy="388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</a:t>
            </a:r>
            <a:r>
              <a:rPr lang="en">
                <a:solidFill>
                  <a:schemeClr val="dk1"/>
                </a:solidFill>
              </a:rPr>
              <a:t>Migrating application components when link capacity falls below component’s required data rate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rgbClr val="38761D"/>
                </a:solidFill>
              </a:rPr>
              <a:t>Key Idea:</a:t>
            </a:r>
            <a:endParaRPr>
              <a:solidFill>
                <a:srgbClr val="38761D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Roboto"/>
              <a:buChar char="•"/>
            </a:pPr>
            <a:r>
              <a:rPr lang="en" sz="1800">
                <a:solidFill>
                  <a:srgbClr val="38761D"/>
                </a:solidFill>
              </a:rPr>
              <a:t>Migration to nodes with already deployed dependencies</a:t>
            </a:r>
            <a:endParaRPr sz="1800">
              <a:solidFill>
                <a:srgbClr val="38761D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Roboto"/>
              <a:buChar char="•"/>
            </a:pPr>
            <a:r>
              <a:rPr lang="en" sz="1800">
                <a:solidFill>
                  <a:srgbClr val="38761D"/>
                </a:solidFill>
              </a:rPr>
              <a:t>Timeout period before successive migrations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1330" name="Google Shape;1330;p59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 Bandwidth Aware Scheduling System (BASS)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343900" y="740963"/>
            <a:ext cx="2115720" cy="1435536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382950" y="3595975"/>
            <a:ext cx="8572500" cy="36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</a:t>
            </a:r>
            <a:r>
              <a:rPr lang="en"/>
              <a:t>ireless mesh networks as communication infrastructure.</a:t>
            </a:r>
            <a:endParaRPr/>
          </a:p>
        </p:txBody>
      </p:sp>
      <p:sp>
        <p:nvSpPr>
          <p:cNvPr id="168" name="Google Shape;168;p3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on </a:t>
            </a:r>
            <a:r>
              <a:rPr lang="en"/>
              <a:t>Community Wifi Mesh Networks</a:t>
            </a:r>
            <a:endParaRPr/>
          </a:p>
        </p:txBody>
      </p:sp>
      <p:cxnSp>
        <p:nvCxnSpPr>
          <p:cNvPr id="169" name="Google Shape;169;p33"/>
          <p:cNvCxnSpPr>
            <a:endCxn id="170" idx="1"/>
          </p:cNvCxnSpPr>
          <p:nvPr/>
        </p:nvCxnSpPr>
        <p:spPr>
          <a:xfrm>
            <a:off x="3745954" y="2425687"/>
            <a:ext cx="2750400" cy="205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33"/>
          <p:cNvCxnSpPr>
            <a:stCxn id="172" idx="3"/>
            <a:endCxn id="170" idx="0"/>
          </p:cNvCxnSpPr>
          <p:nvPr/>
        </p:nvCxnSpPr>
        <p:spPr>
          <a:xfrm>
            <a:off x="5870748" y="1397607"/>
            <a:ext cx="1033800" cy="8793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33"/>
          <p:cNvCxnSpPr>
            <a:stCxn id="172" idx="3"/>
            <a:endCxn id="174" idx="1"/>
          </p:cNvCxnSpPr>
          <p:nvPr/>
        </p:nvCxnSpPr>
        <p:spPr>
          <a:xfrm>
            <a:off x="5870748" y="1397607"/>
            <a:ext cx="1292700" cy="1221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33"/>
          <p:cNvCxnSpPr>
            <a:endCxn id="172" idx="1"/>
          </p:cNvCxnSpPr>
          <p:nvPr/>
        </p:nvCxnSpPr>
        <p:spPr>
          <a:xfrm flipH="1" rot="10800000">
            <a:off x="3530838" y="1397607"/>
            <a:ext cx="1523400" cy="8418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20" y="2156841"/>
            <a:ext cx="816510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38" y="1043733"/>
            <a:ext cx="816510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369" y="1165982"/>
            <a:ext cx="816510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94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82612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354" y="2277013"/>
            <a:ext cx="816510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1123" y="1873730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359" y="971764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992" y="2277013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878" y="1097435"/>
            <a:ext cx="348361" cy="301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33"/>
          <p:cNvCxnSpPr>
            <a:stCxn id="174" idx="2"/>
          </p:cNvCxnSpPr>
          <p:nvPr/>
        </p:nvCxnSpPr>
        <p:spPr>
          <a:xfrm flipH="1">
            <a:off x="7119524" y="1873730"/>
            <a:ext cx="452100" cy="589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4" name="Google Shape;184;p33"/>
          <p:cNvGrpSpPr/>
          <p:nvPr/>
        </p:nvGrpSpPr>
        <p:grpSpPr>
          <a:xfrm>
            <a:off x="624321" y="1368865"/>
            <a:ext cx="1282104" cy="301966"/>
            <a:chOff x="624321" y="1368865"/>
            <a:chExt cx="1282104" cy="301966"/>
          </a:xfrm>
        </p:grpSpPr>
        <p:pic>
          <p:nvPicPr>
            <p:cNvPr id="185" name="Google Shape;185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4321" y="1368865"/>
              <a:ext cx="348361" cy="301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68171" y="1368872"/>
              <a:ext cx="348361" cy="301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33"/>
            <p:cNvSpPr/>
            <p:nvPr/>
          </p:nvSpPr>
          <p:spPr>
            <a:xfrm>
              <a:off x="1712025" y="1399088"/>
              <a:ext cx="194400" cy="241500"/>
            </a:xfrm>
            <a:prstGeom prst="can">
              <a:avLst>
                <a:gd fmla="val 2500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8" name="Google Shape;188;p33"/>
            <p:cNvCxnSpPr>
              <a:stCxn id="185" idx="3"/>
              <a:endCxn id="186" idx="1"/>
            </p:cNvCxnSpPr>
            <p:nvPr/>
          </p:nvCxnSpPr>
          <p:spPr>
            <a:xfrm>
              <a:off x="972682" y="1519844"/>
              <a:ext cx="195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9" name="Google Shape;189;p33"/>
            <p:cNvCxnSpPr>
              <a:stCxn id="186" idx="3"/>
              <a:endCxn id="187" idx="2"/>
            </p:cNvCxnSpPr>
            <p:nvPr/>
          </p:nvCxnSpPr>
          <p:spPr>
            <a:xfrm>
              <a:off x="1516532" y="1519851"/>
              <a:ext cx="195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90" name="Google Shape;190;p33"/>
          <p:cNvCxnSpPr>
            <a:stCxn id="176" idx="1"/>
            <a:endCxn id="166" idx="0"/>
          </p:cNvCxnSpPr>
          <p:nvPr/>
        </p:nvCxnSpPr>
        <p:spPr>
          <a:xfrm rot="10800000">
            <a:off x="2457720" y="1458615"/>
            <a:ext cx="541800" cy="1052100"/>
          </a:xfrm>
          <a:prstGeom prst="bentConnector3">
            <a:avLst>
              <a:gd fmla="val 49733" name="adj1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60"/>
          <p:cNvSpPr txBox="1"/>
          <p:nvPr>
            <p:ph idx="1" type="body"/>
          </p:nvPr>
        </p:nvSpPr>
        <p:spPr>
          <a:xfrm>
            <a:off x="285750" y="874100"/>
            <a:ext cx="8076600" cy="69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BASS’s deployment and migration strategies effective? </a:t>
            </a:r>
            <a:endParaRPr/>
          </a:p>
          <a:p>
            <a:pPr indent="-2794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Can we quantify the improvement in application performance?</a:t>
            </a:r>
            <a:endParaRPr sz="1800"/>
          </a:p>
        </p:txBody>
      </p:sp>
      <p:sp>
        <p:nvSpPr>
          <p:cNvPr id="1337" name="Google Shape;1337;p60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Evaluations</a:t>
            </a:r>
            <a:endParaRPr/>
          </a:p>
        </p:txBody>
      </p:sp>
      <p:sp>
        <p:nvSpPr>
          <p:cNvPr id="1338" name="Google Shape;1338;p60"/>
          <p:cNvSpPr txBox="1"/>
          <p:nvPr/>
        </p:nvSpPr>
        <p:spPr>
          <a:xfrm>
            <a:off x="285750" y="2235200"/>
            <a:ext cx="74385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Other questions answered in the paper -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How do we tune thresholds for migration in BASS?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Does BASS work generally across various applications?</a:t>
            </a:r>
            <a:endParaRPr/>
          </a:p>
        </p:txBody>
      </p:sp>
      <p:sp>
        <p:nvSpPr>
          <p:cNvPr id="1339" name="Google Shape;1339;p60"/>
          <p:cNvSpPr txBox="1"/>
          <p:nvPr/>
        </p:nvSpPr>
        <p:spPr>
          <a:xfrm>
            <a:off x="285750" y="1570100"/>
            <a:ext cx="7078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the overheads associated with BASS?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 1% overheads!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61"/>
          <p:cNvSpPr txBox="1"/>
          <p:nvPr>
            <p:ph idx="1" type="body"/>
          </p:nvPr>
        </p:nvSpPr>
        <p:spPr>
          <a:xfrm>
            <a:off x="285750" y="1353150"/>
            <a:ext cx="3826200" cy="317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Linux tc mimics </a:t>
            </a:r>
            <a:r>
              <a:rPr lang="en">
                <a:solidFill>
                  <a:schemeClr val="dk1"/>
                </a:solidFill>
              </a:rPr>
              <a:t>bandwidth traces from CityLab testbed for 5 nodes</a:t>
            </a:r>
            <a:endParaRPr/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61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Evaluation Setup</a:t>
            </a:r>
            <a:endParaRPr/>
          </a:p>
        </p:txBody>
      </p:sp>
      <p:grpSp>
        <p:nvGrpSpPr>
          <p:cNvPr id="1347" name="Google Shape;1347;p61"/>
          <p:cNvGrpSpPr/>
          <p:nvPr/>
        </p:nvGrpSpPr>
        <p:grpSpPr>
          <a:xfrm>
            <a:off x="5213650" y="911650"/>
            <a:ext cx="3048450" cy="2314200"/>
            <a:chOff x="5213650" y="911650"/>
            <a:chExt cx="3048450" cy="2314200"/>
          </a:xfrm>
        </p:grpSpPr>
        <p:sp>
          <p:nvSpPr>
            <p:cNvPr id="1348" name="Google Shape;1348;p61"/>
            <p:cNvSpPr/>
            <p:nvPr/>
          </p:nvSpPr>
          <p:spPr>
            <a:xfrm>
              <a:off x="6369550" y="9116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9" name="Google Shape;1349;p61"/>
            <p:cNvSpPr/>
            <p:nvPr/>
          </p:nvSpPr>
          <p:spPr>
            <a:xfrm>
              <a:off x="5213650" y="161600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0" name="Google Shape;1350;p61"/>
            <p:cNvSpPr/>
            <p:nvPr/>
          </p:nvSpPr>
          <p:spPr>
            <a:xfrm>
              <a:off x="7229275" y="26054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1" name="Google Shape;1351;p61"/>
            <p:cNvSpPr/>
            <p:nvPr/>
          </p:nvSpPr>
          <p:spPr>
            <a:xfrm>
              <a:off x="7522000" y="161600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2" name="Google Shape;1352;p61"/>
            <p:cNvSpPr/>
            <p:nvPr/>
          </p:nvSpPr>
          <p:spPr>
            <a:xfrm>
              <a:off x="5577125" y="26054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53" name="Google Shape;135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00" y="2906350"/>
            <a:ext cx="3069624" cy="9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61"/>
          <p:cNvSpPr txBox="1"/>
          <p:nvPr/>
        </p:nvSpPr>
        <p:spPr>
          <a:xfrm>
            <a:off x="285750" y="11886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Cloudlab VMs</a:t>
            </a:r>
            <a:endParaRPr/>
          </a:p>
        </p:txBody>
      </p:sp>
      <p:grpSp>
        <p:nvGrpSpPr>
          <p:cNvPr id="1355" name="Google Shape;1355;p61"/>
          <p:cNvGrpSpPr/>
          <p:nvPr/>
        </p:nvGrpSpPr>
        <p:grpSpPr>
          <a:xfrm>
            <a:off x="5583700" y="1221800"/>
            <a:ext cx="2308350" cy="1693850"/>
            <a:chOff x="5583700" y="1221800"/>
            <a:chExt cx="2308350" cy="1693850"/>
          </a:xfrm>
        </p:grpSpPr>
        <p:cxnSp>
          <p:nvCxnSpPr>
            <p:cNvPr id="1356" name="Google Shape;1356;p61"/>
            <p:cNvCxnSpPr>
              <a:stCxn id="1349" idx="0"/>
              <a:endCxn id="1348" idx="1"/>
            </p:cNvCxnSpPr>
            <p:nvPr/>
          </p:nvCxnSpPr>
          <p:spPr>
            <a:xfrm flipH="1" rot="10800000">
              <a:off x="5583700" y="1221800"/>
              <a:ext cx="786000" cy="39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7" name="Google Shape;1357;p61"/>
            <p:cNvCxnSpPr>
              <a:stCxn id="1349" idx="2"/>
              <a:endCxn id="1352" idx="0"/>
            </p:cNvCxnSpPr>
            <p:nvPr/>
          </p:nvCxnSpPr>
          <p:spPr>
            <a:xfrm>
              <a:off x="5583700" y="2236400"/>
              <a:ext cx="363600" cy="36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8" name="Google Shape;1358;p61"/>
            <p:cNvCxnSpPr>
              <a:stCxn id="1352" idx="3"/>
              <a:endCxn id="1350" idx="1"/>
            </p:cNvCxnSpPr>
            <p:nvPr/>
          </p:nvCxnSpPr>
          <p:spPr>
            <a:xfrm>
              <a:off x="6317225" y="2915650"/>
              <a:ext cx="91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9" name="Google Shape;1359;p61"/>
            <p:cNvCxnSpPr>
              <a:stCxn id="1351" idx="2"/>
              <a:endCxn id="1350" idx="0"/>
            </p:cNvCxnSpPr>
            <p:nvPr/>
          </p:nvCxnSpPr>
          <p:spPr>
            <a:xfrm flipH="1">
              <a:off x="7599250" y="2236400"/>
              <a:ext cx="292800" cy="36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0" name="Google Shape;1360;p61"/>
            <p:cNvCxnSpPr>
              <a:stCxn id="1351" idx="0"/>
              <a:endCxn id="1348" idx="3"/>
            </p:cNvCxnSpPr>
            <p:nvPr/>
          </p:nvCxnSpPr>
          <p:spPr>
            <a:xfrm rot="10800000">
              <a:off x="7109650" y="1221800"/>
              <a:ext cx="782400" cy="39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1" name="Google Shape;1361;p61"/>
            <p:cNvCxnSpPr>
              <a:stCxn id="1350" idx="0"/>
              <a:endCxn id="1348" idx="2"/>
            </p:cNvCxnSpPr>
            <p:nvPr/>
          </p:nvCxnSpPr>
          <p:spPr>
            <a:xfrm rot="10800000">
              <a:off x="6739525" y="1532050"/>
              <a:ext cx="859800" cy="107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62"/>
          <p:cNvSpPr txBox="1"/>
          <p:nvPr>
            <p:ph idx="1" type="body"/>
          </p:nvPr>
        </p:nvSpPr>
        <p:spPr>
          <a:xfrm>
            <a:off x="285750" y="1353150"/>
            <a:ext cx="3826200" cy="3179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Video Conferencing Service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Timely migrations preserve bitrates at node 2</a:t>
            </a:r>
            <a:endParaRPr/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62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Evaluation Results</a:t>
            </a:r>
            <a:endParaRPr/>
          </a:p>
        </p:txBody>
      </p:sp>
      <p:grpSp>
        <p:nvGrpSpPr>
          <p:cNvPr id="1369" name="Google Shape;1369;p62"/>
          <p:cNvGrpSpPr/>
          <p:nvPr/>
        </p:nvGrpSpPr>
        <p:grpSpPr>
          <a:xfrm>
            <a:off x="5213650" y="911650"/>
            <a:ext cx="3048450" cy="2314200"/>
            <a:chOff x="5213650" y="911650"/>
            <a:chExt cx="3048450" cy="2314200"/>
          </a:xfrm>
        </p:grpSpPr>
        <p:sp>
          <p:nvSpPr>
            <p:cNvPr id="1370" name="Google Shape;1370;p62"/>
            <p:cNvSpPr/>
            <p:nvPr/>
          </p:nvSpPr>
          <p:spPr>
            <a:xfrm>
              <a:off x="6369550" y="9116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1" name="Google Shape;1371;p62"/>
            <p:cNvSpPr/>
            <p:nvPr/>
          </p:nvSpPr>
          <p:spPr>
            <a:xfrm>
              <a:off x="5213650" y="161600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2" name="Google Shape;1372;p62"/>
            <p:cNvSpPr/>
            <p:nvPr/>
          </p:nvSpPr>
          <p:spPr>
            <a:xfrm>
              <a:off x="7229275" y="26054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3" name="Google Shape;1373;p62"/>
            <p:cNvSpPr/>
            <p:nvPr/>
          </p:nvSpPr>
          <p:spPr>
            <a:xfrm>
              <a:off x="7522000" y="161600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4" name="Google Shape;1374;p62"/>
            <p:cNvSpPr/>
            <p:nvPr/>
          </p:nvSpPr>
          <p:spPr>
            <a:xfrm>
              <a:off x="5577125" y="2605450"/>
              <a:ext cx="740100" cy="620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Node 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5" name="Google Shape;1375;p62"/>
          <p:cNvGrpSpPr/>
          <p:nvPr/>
        </p:nvGrpSpPr>
        <p:grpSpPr>
          <a:xfrm>
            <a:off x="5583700" y="1221800"/>
            <a:ext cx="2308350" cy="1693850"/>
            <a:chOff x="5583700" y="1221800"/>
            <a:chExt cx="2308350" cy="1693850"/>
          </a:xfrm>
        </p:grpSpPr>
        <p:cxnSp>
          <p:nvCxnSpPr>
            <p:cNvPr id="1376" name="Google Shape;1376;p62"/>
            <p:cNvCxnSpPr>
              <a:stCxn id="1371" idx="0"/>
              <a:endCxn id="1370" idx="1"/>
            </p:cNvCxnSpPr>
            <p:nvPr/>
          </p:nvCxnSpPr>
          <p:spPr>
            <a:xfrm flipH="1" rot="10800000">
              <a:off x="5583700" y="1221800"/>
              <a:ext cx="786000" cy="39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7" name="Google Shape;1377;p62"/>
            <p:cNvCxnSpPr>
              <a:stCxn id="1371" idx="2"/>
              <a:endCxn id="1374" idx="0"/>
            </p:cNvCxnSpPr>
            <p:nvPr/>
          </p:nvCxnSpPr>
          <p:spPr>
            <a:xfrm>
              <a:off x="5583700" y="2236400"/>
              <a:ext cx="363600" cy="36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8" name="Google Shape;1378;p62"/>
            <p:cNvCxnSpPr>
              <a:stCxn id="1374" idx="3"/>
              <a:endCxn id="1372" idx="1"/>
            </p:cNvCxnSpPr>
            <p:nvPr/>
          </p:nvCxnSpPr>
          <p:spPr>
            <a:xfrm>
              <a:off x="6317225" y="2915650"/>
              <a:ext cx="91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9" name="Google Shape;1379;p62"/>
            <p:cNvCxnSpPr>
              <a:stCxn id="1373" idx="2"/>
              <a:endCxn id="1372" idx="0"/>
            </p:cNvCxnSpPr>
            <p:nvPr/>
          </p:nvCxnSpPr>
          <p:spPr>
            <a:xfrm flipH="1">
              <a:off x="7599250" y="2236400"/>
              <a:ext cx="292800" cy="36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0" name="Google Shape;1380;p62"/>
            <p:cNvCxnSpPr>
              <a:stCxn id="1373" idx="0"/>
              <a:endCxn id="1370" idx="3"/>
            </p:cNvCxnSpPr>
            <p:nvPr/>
          </p:nvCxnSpPr>
          <p:spPr>
            <a:xfrm rot="10800000">
              <a:off x="7109650" y="1221800"/>
              <a:ext cx="782400" cy="39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1" name="Google Shape;1381;p62"/>
            <p:cNvCxnSpPr>
              <a:stCxn id="1372" idx="0"/>
              <a:endCxn id="1370" idx="2"/>
            </p:cNvCxnSpPr>
            <p:nvPr/>
          </p:nvCxnSpPr>
          <p:spPr>
            <a:xfrm rot="10800000">
              <a:off x="6739525" y="1532050"/>
              <a:ext cx="859800" cy="107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382" name="Google Shape;13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894" y="1622103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869" y="20450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62"/>
          <p:cNvPicPr preferRelativeResize="0"/>
          <p:nvPr/>
        </p:nvPicPr>
        <p:blipFill rotWithShape="1">
          <a:blip r:embed="rId4">
            <a:alphaModFix/>
          </a:blip>
          <a:srcRect b="19575" l="22160" r="70350" t="36145"/>
          <a:stretch/>
        </p:blipFill>
        <p:spPr>
          <a:xfrm>
            <a:off x="7520875" y="37200"/>
            <a:ext cx="406275" cy="118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85" name="Google Shape;1385;p62"/>
          <p:cNvCxnSpPr/>
          <p:nvPr/>
        </p:nvCxnSpPr>
        <p:spPr>
          <a:xfrm flipH="1">
            <a:off x="7521050" y="1216550"/>
            <a:ext cx="1500" cy="42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6" name="Google Shape;1386;p62"/>
          <p:cNvCxnSpPr/>
          <p:nvPr/>
        </p:nvCxnSpPr>
        <p:spPr>
          <a:xfrm>
            <a:off x="7934350" y="28300"/>
            <a:ext cx="311700" cy="159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7" name="Google Shape;1387;p62"/>
          <p:cNvCxnSpPr/>
          <p:nvPr/>
        </p:nvCxnSpPr>
        <p:spPr>
          <a:xfrm>
            <a:off x="7225475" y="411425"/>
            <a:ext cx="388800" cy="12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8" name="Google Shape;1388;p62"/>
          <p:cNvSpPr txBox="1"/>
          <p:nvPr/>
        </p:nvSpPr>
        <p:spPr>
          <a:xfrm>
            <a:off x="5793900" y="161650"/>
            <a:ext cx="146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Migrating services result in 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higher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bitrates at node 2</a:t>
            </a:r>
            <a:endParaRPr sz="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9" name="Google Shape;1389;p62"/>
          <p:cNvSpPr/>
          <p:nvPr/>
        </p:nvSpPr>
        <p:spPr>
          <a:xfrm>
            <a:off x="8324500" y="191625"/>
            <a:ext cx="157800" cy="152100"/>
          </a:xfrm>
          <a:prstGeom prst="rect">
            <a:avLst/>
          </a:prstGeom>
          <a:solidFill>
            <a:srgbClr val="4DD7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62"/>
          <p:cNvSpPr/>
          <p:nvPr/>
        </p:nvSpPr>
        <p:spPr>
          <a:xfrm>
            <a:off x="8324500" y="631250"/>
            <a:ext cx="157800" cy="152100"/>
          </a:xfrm>
          <a:prstGeom prst="rect">
            <a:avLst/>
          </a:prstGeom>
          <a:solidFill>
            <a:srgbClr val="50556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62"/>
          <p:cNvSpPr txBox="1"/>
          <p:nvPr/>
        </p:nvSpPr>
        <p:spPr>
          <a:xfrm>
            <a:off x="8448500" y="213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With migration</a:t>
            </a:r>
            <a:endParaRPr sz="1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2" name="Google Shape;1392;p62"/>
          <p:cNvSpPr txBox="1"/>
          <p:nvPr/>
        </p:nvSpPr>
        <p:spPr>
          <a:xfrm>
            <a:off x="8448500" y="5139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K3s no migration</a:t>
            </a:r>
            <a:endParaRPr sz="10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63"/>
          <p:cNvSpPr txBox="1"/>
          <p:nvPr>
            <p:ph idx="1" type="body"/>
          </p:nvPr>
        </p:nvSpPr>
        <p:spPr>
          <a:xfrm>
            <a:off x="285750" y="911719"/>
            <a:ext cx="4235100" cy="316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900"/>
              <a:t>DeathStarBench - Social Network Application</a:t>
            </a:r>
            <a:endParaRPr b="1" sz="1900"/>
          </a:p>
          <a:p>
            <a:pPr indent="-2730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Mean Latencies</a:t>
            </a:r>
            <a:endParaRPr sz="1700"/>
          </a:p>
          <a:p>
            <a:pPr indent="-2730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K</a:t>
            </a:r>
            <a:r>
              <a:rPr lang="en" sz="1700"/>
              <a:t>3s: 13.4 ms</a:t>
            </a:r>
            <a:endParaRPr sz="1700"/>
          </a:p>
          <a:p>
            <a:pPr indent="-2730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longest path: 12.6 ms</a:t>
            </a:r>
            <a:endParaRPr sz="1700"/>
          </a:p>
          <a:p>
            <a:pPr indent="-2730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longest path with migration: 7.1 ms</a:t>
            </a:r>
            <a:br>
              <a:rPr lang="en" sz="1700"/>
            </a:br>
            <a:endParaRPr sz="1700"/>
          </a:p>
          <a:p>
            <a:pPr indent="-2730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Cuts p99 latency from 60 seconds to 28 seconds</a:t>
            </a:r>
            <a:endParaRPr sz="1700"/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685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99" name="Google Shape;1399;p63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BASS: Evaluations</a:t>
            </a:r>
            <a:endParaRPr/>
          </a:p>
        </p:txBody>
      </p:sp>
      <p:pic>
        <p:nvPicPr>
          <p:cNvPr id="1400" name="Google Shape;140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356" y="1089263"/>
            <a:ext cx="4043363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64"/>
          <p:cNvSpPr txBox="1"/>
          <p:nvPr>
            <p:ph idx="1" type="body"/>
          </p:nvPr>
        </p:nvSpPr>
        <p:spPr>
          <a:xfrm>
            <a:off x="4904275" y="2240300"/>
            <a:ext cx="3947400" cy="132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Our solution BASS </a:t>
            </a:r>
            <a:r>
              <a:rPr b="1" lang="en" sz="1400"/>
              <a:t>treats bandwidth as a first-class citizen </a:t>
            </a:r>
            <a:r>
              <a:rPr lang="en" sz="1400"/>
              <a:t>and leverages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</a:t>
            </a:r>
            <a:r>
              <a:rPr lang="en" sz="1400"/>
              <a:t>ath based heuristics to minimize data movement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Low cost probing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Timely migrations </a:t>
            </a:r>
            <a:endParaRPr sz="1400"/>
          </a:p>
        </p:txBody>
      </p:sp>
      <p:sp>
        <p:nvSpPr>
          <p:cNvPr id="1406" name="Google Shape;1406;p64"/>
          <p:cNvSpPr txBox="1"/>
          <p:nvPr>
            <p:ph idx="1" type="body"/>
          </p:nvPr>
        </p:nvSpPr>
        <p:spPr>
          <a:xfrm>
            <a:off x="4904275" y="702725"/>
            <a:ext cx="3887400" cy="12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Key Insights</a:t>
            </a:r>
            <a:endParaRPr b="1" sz="15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Wireless </a:t>
            </a:r>
            <a:r>
              <a:rPr lang="en" sz="1400"/>
              <a:t>Link capacities fluctuate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SoTA Schedulers are not equipped to react to fluctuations</a:t>
            </a:r>
            <a:endParaRPr sz="1400"/>
          </a:p>
        </p:txBody>
      </p:sp>
      <p:sp>
        <p:nvSpPr>
          <p:cNvPr id="1407" name="Google Shape;1407;p64"/>
          <p:cNvSpPr txBox="1"/>
          <p:nvPr>
            <p:ph type="title"/>
          </p:nvPr>
        </p:nvSpPr>
        <p:spPr>
          <a:xfrm>
            <a:off x="199075" y="76650"/>
            <a:ext cx="3628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408" name="Google Shape;1408;p64"/>
          <p:cNvSpPr txBox="1"/>
          <p:nvPr>
            <p:ph idx="1" type="body"/>
          </p:nvPr>
        </p:nvSpPr>
        <p:spPr>
          <a:xfrm>
            <a:off x="154250" y="3840325"/>
            <a:ext cx="7359300" cy="1091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Results</a:t>
            </a:r>
            <a:r>
              <a:rPr b="1" lang="en" sz="1600"/>
              <a:t> </a:t>
            </a:r>
            <a:endParaRPr b="1" sz="16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Reduces end to end latencies by upto 50%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Improves QoS for bandwidth-heavy applications by improving bitrates.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Does not impose significant overheads over the baseline K3s orchestrator</a:t>
            </a:r>
            <a:endParaRPr sz="1400"/>
          </a:p>
        </p:txBody>
      </p:sp>
      <p:grpSp>
        <p:nvGrpSpPr>
          <p:cNvPr id="1409" name="Google Shape;1409;p64"/>
          <p:cNvGrpSpPr/>
          <p:nvPr/>
        </p:nvGrpSpPr>
        <p:grpSpPr>
          <a:xfrm>
            <a:off x="199016" y="738230"/>
            <a:ext cx="3471605" cy="1265264"/>
            <a:chOff x="5036025" y="472025"/>
            <a:chExt cx="3830525" cy="1471751"/>
          </a:xfrm>
        </p:grpSpPr>
        <p:cxnSp>
          <p:nvCxnSpPr>
            <p:cNvPr id="1410" name="Google Shape;1410;p64"/>
            <p:cNvCxnSpPr>
              <a:endCxn id="1411" idx="1"/>
            </p:cNvCxnSpPr>
            <p:nvPr/>
          </p:nvCxnSpPr>
          <p:spPr>
            <a:xfrm>
              <a:off x="5774710" y="1477985"/>
              <a:ext cx="1855800" cy="129000"/>
            </a:xfrm>
            <a:prstGeom prst="straightConnector1">
              <a:avLst/>
            </a:prstGeom>
            <a:noFill/>
            <a:ln cap="flat" cmpd="sng" w="15240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2" name="Google Shape;1412;p64"/>
            <p:cNvCxnSpPr>
              <a:stCxn id="1413" idx="3"/>
              <a:endCxn id="1411" idx="0"/>
            </p:cNvCxnSpPr>
            <p:nvPr/>
          </p:nvCxnSpPr>
          <p:spPr>
            <a:xfrm>
              <a:off x="7208390" y="831596"/>
              <a:ext cx="697500" cy="552900"/>
            </a:xfrm>
            <a:prstGeom prst="straightConnector1">
              <a:avLst/>
            </a:prstGeom>
            <a:noFill/>
            <a:ln cap="flat" cmpd="sng" w="15240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4" name="Google Shape;1414;p64"/>
            <p:cNvCxnSpPr>
              <a:stCxn id="1413" idx="3"/>
              <a:endCxn id="1415" idx="1"/>
            </p:cNvCxnSpPr>
            <p:nvPr/>
          </p:nvCxnSpPr>
          <p:spPr>
            <a:xfrm>
              <a:off x="7208390" y="831596"/>
              <a:ext cx="872100" cy="76800"/>
            </a:xfrm>
            <a:prstGeom prst="straightConnector1">
              <a:avLst/>
            </a:prstGeom>
            <a:noFill/>
            <a:ln cap="flat" cmpd="sng" w="15240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6" name="Google Shape;1416;p64"/>
            <p:cNvCxnSpPr>
              <a:endCxn id="1413" idx="1"/>
            </p:cNvCxnSpPr>
            <p:nvPr/>
          </p:nvCxnSpPr>
          <p:spPr>
            <a:xfrm flipH="1" rot="10800000">
              <a:off x="5629662" y="831596"/>
              <a:ext cx="1027800" cy="529200"/>
            </a:xfrm>
            <a:prstGeom prst="straightConnector1">
              <a:avLst/>
            </a:prstGeom>
            <a:noFill/>
            <a:ln cap="flat" cmpd="sng" w="15240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417" name="Google Shape;1417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71069" y="1308943"/>
              <a:ext cx="550929" cy="44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3" name="Google Shape;1413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57462" y="609109"/>
              <a:ext cx="550929" cy="44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5" name="Google Shape;1415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80569" y="685970"/>
              <a:ext cx="550929" cy="44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8" name="Google Shape;1418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1985" y="1753927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9" name="Google Shape;1419;p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65868" y="1694592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1" name="Google Shape;1411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30510" y="1384498"/>
              <a:ext cx="550929" cy="44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0" name="Google Shape;1420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2634" y="1130945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1" name="Google Shape;1421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86160" y="563860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2" name="Google Shape;1422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95457" y="1384498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3" name="Google Shape;1423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631498" y="642872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4" name="Google Shape;1424;p64"/>
            <p:cNvCxnSpPr>
              <a:stCxn id="1415" idx="2"/>
            </p:cNvCxnSpPr>
            <p:nvPr/>
          </p:nvCxnSpPr>
          <p:spPr>
            <a:xfrm flipH="1">
              <a:off x="8051233" y="1130945"/>
              <a:ext cx="304800" cy="370200"/>
            </a:xfrm>
            <a:prstGeom prst="straightConnector1">
              <a:avLst/>
            </a:prstGeom>
            <a:noFill/>
            <a:ln cap="flat" cmpd="sng" w="152400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425" name="Google Shape;1425;p6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36025" y="1274983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6" name="Google Shape;1426;p6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356032" y="472025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7" name="Google Shape;1427;p64"/>
            <p:cNvSpPr/>
            <p:nvPr/>
          </p:nvSpPr>
          <p:spPr>
            <a:xfrm>
              <a:off x="7121250" y="491022"/>
              <a:ext cx="131100" cy="151800"/>
            </a:xfrm>
            <a:prstGeom prst="can">
              <a:avLst>
                <a:gd fmla="val 25000" name="adj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28" name="Google Shape;1428;p6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38510" y="1474885"/>
              <a:ext cx="235053" cy="1898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9" name="Google Shape;1429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8752" y="2271275"/>
            <a:ext cx="3966896" cy="13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82950" y="3595975"/>
            <a:ext cx="8572500" cy="36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Traditionally, wireless mesh was a communication infrastructure.</a:t>
            </a:r>
            <a:endParaRPr/>
          </a:p>
        </p:txBody>
      </p:sp>
      <p:sp>
        <p:nvSpPr>
          <p:cNvPr id="196" name="Google Shape;196;p34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on Community Wifi Mesh Networks</a:t>
            </a:r>
            <a:endParaRPr/>
          </a:p>
        </p:txBody>
      </p:sp>
      <p:cxnSp>
        <p:nvCxnSpPr>
          <p:cNvPr id="197" name="Google Shape;197;p34"/>
          <p:cNvCxnSpPr>
            <a:endCxn id="198" idx="1"/>
          </p:cNvCxnSpPr>
          <p:nvPr/>
        </p:nvCxnSpPr>
        <p:spPr>
          <a:xfrm>
            <a:off x="3745954" y="2425687"/>
            <a:ext cx="2750400" cy="205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4"/>
          <p:cNvCxnSpPr>
            <a:stCxn id="200" idx="3"/>
            <a:endCxn id="198" idx="0"/>
          </p:cNvCxnSpPr>
          <p:nvPr/>
        </p:nvCxnSpPr>
        <p:spPr>
          <a:xfrm>
            <a:off x="5870748" y="1397607"/>
            <a:ext cx="1033800" cy="8793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4"/>
          <p:cNvCxnSpPr>
            <a:stCxn id="200" idx="3"/>
            <a:endCxn id="202" idx="1"/>
          </p:cNvCxnSpPr>
          <p:nvPr/>
        </p:nvCxnSpPr>
        <p:spPr>
          <a:xfrm>
            <a:off x="5870748" y="1397607"/>
            <a:ext cx="1292700" cy="1221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34"/>
          <p:cNvCxnSpPr>
            <a:endCxn id="200" idx="1"/>
          </p:cNvCxnSpPr>
          <p:nvPr/>
        </p:nvCxnSpPr>
        <p:spPr>
          <a:xfrm flipH="1" rot="10800000">
            <a:off x="3530838" y="1397607"/>
            <a:ext cx="1523400" cy="8418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20" y="2156841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38" y="1043733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369" y="1165982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94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82612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354" y="2277013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1123" y="1873730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359" y="971764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992" y="2277013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878" y="1097435"/>
            <a:ext cx="348361" cy="301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4"/>
          <p:cNvCxnSpPr>
            <a:stCxn id="202" idx="2"/>
          </p:cNvCxnSpPr>
          <p:nvPr/>
        </p:nvCxnSpPr>
        <p:spPr>
          <a:xfrm flipH="1">
            <a:off x="7119523" y="1873730"/>
            <a:ext cx="452100" cy="589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2" name="Google Shape;21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171" y="2102827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1621" y="825697"/>
            <a:ext cx="348361" cy="3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/>
          <p:nvPr/>
        </p:nvSpPr>
        <p:spPr>
          <a:xfrm>
            <a:off x="5741600" y="855913"/>
            <a:ext cx="194400" cy="2415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382950" y="3916300"/>
            <a:ext cx="7499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Now, Components of critical services can be deployed across the Mesh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E.g., Video conferencing servers on Guifi.net, Spain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Linked CCTV cameras on NYC Mesh</a:t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7446" y="2420777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321" y="1368865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8171" y="1368872"/>
            <a:ext cx="348361" cy="3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/>
          <p:nvPr/>
        </p:nvSpPr>
        <p:spPr>
          <a:xfrm>
            <a:off x="1712025" y="1399088"/>
            <a:ext cx="194400" cy="2415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34"/>
          <p:cNvCxnSpPr>
            <a:stCxn id="218" idx="3"/>
            <a:endCxn id="219" idx="2"/>
          </p:cNvCxnSpPr>
          <p:nvPr/>
        </p:nvCxnSpPr>
        <p:spPr>
          <a:xfrm>
            <a:off x="1516532" y="1519851"/>
            <a:ext cx="1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4"/>
          <p:cNvCxnSpPr/>
          <p:nvPr/>
        </p:nvCxnSpPr>
        <p:spPr>
          <a:xfrm>
            <a:off x="972682" y="1519844"/>
            <a:ext cx="1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4"/>
          <p:cNvCxnSpPr>
            <a:stCxn id="219" idx="4"/>
          </p:cNvCxnSpPr>
          <p:nvPr/>
        </p:nvCxnSpPr>
        <p:spPr>
          <a:xfrm>
            <a:off x="1906425" y="1519838"/>
            <a:ext cx="600" cy="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4"/>
          <p:cNvSpPr/>
          <p:nvPr/>
        </p:nvSpPr>
        <p:spPr>
          <a:xfrm>
            <a:off x="1883950" y="781765"/>
            <a:ext cx="3872575" cy="623725"/>
          </a:xfrm>
          <a:custGeom>
            <a:rect b="b" l="l" r="r" t="t"/>
            <a:pathLst>
              <a:path extrusionOk="0" h="24949" w="154903">
                <a:moveTo>
                  <a:pt x="0" y="24949"/>
                </a:moveTo>
                <a:cubicBezTo>
                  <a:pt x="14553" y="20912"/>
                  <a:pt x="61503" y="3766"/>
                  <a:pt x="87320" y="726"/>
                </a:cubicBezTo>
                <a:cubicBezTo>
                  <a:pt x="113137" y="-2314"/>
                  <a:pt x="143639" y="5710"/>
                  <a:pt x="154903" y="6707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4" name="Google Shape;224;p34"/>
          <p:cNvSpPr/>
          <p:nvPr/>
        </p:nvSpPr>
        <p:spPr>
          <a:xfrm>
            <a:off x="1435400" y="675849"/>
            <a:ext cx="6175175" cy="767025"/>
          </a:xfrm>
          <a:custGeom>
            <a:rect b="b" l="l" r="r" t="t"/>
            <a:pathLst>
              <a:path extrusionOk="0" h="30681" w="247007">
                <a:moveTo>
                  <a:pt x="0" y="30681"/>
                </a:moveTo>
                <a:cubicBezTo>
                  <a:pt x="15750" y="25946"/>
                  <a:pt x="60656" y="6907"/>
                  <a:pt x="94497" y="2272"/>
                </a:cubicBezTo>
                <a:cubicBezTo>
                  <a:pt x="128338" y="-2363"/>
                  <a:pt x="177630" y="1325"/>
                  <a:pt x="203048" y="2870"/>
                </a:cubicBezTo>
                <a:cubicBezTo>
                  <a:pt x="228466" y="4415"/>
                  <a:pt x="239681" y="10097"/>
                  <a:pt x="247007" y="1154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5" name="Google Shape;225;p34"/>
          <p:cNvSpPr/>
          <p:nvPr/>
        </p:nvSpPr>
        <p:spPr>
          <a:xfrm>
            <a:off x="859750" y="1637250"/>
            <a:ext cx="1831625" cy="689450"/>
          </a:xfrm>
          <a:custGeom>
            <a:rect b="b" l="l" r="r" t="t"/>
            <a:pathLst>
              <a:path extrusionOk="0" h="27578" w="73265">
                <a:moveTo>
                  <a:pt x="0" y="0"/>
                </a:moveTo>
                <a:cubicBezTo>
                  <a:pt x="5582" y="4236"/>
                  <a:pt x="21281" y="21082"/>
                  <a:pt x="33492" y="25418"/>
                </a:cubicBezTo>
                <a:cubicBezTo>
                  <a:pt x="45703" y="29754"/>
                  <a:pt x="66636" y="25916"/>
                  <a:pt x="73265" y="26016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on Community Wifi Mesh Networks</a:t>
            </a:r>
            <a:endParaRPr/>
          </a:p>
        </p:txBody>
      </p:sp>
      <p:cxnSp>
        <p:nvCxnSpPr>
          <p:cNvPr id="231" name="Google Shape;231;p35"/>
          <p:cNvCxnSpPr>
            <a:endCxn id="232" idx="1"/>
          </p:cNvCxnSpPr>
          <p:nvPr/>
        </p:nvCxnSpPr>
        <p:spPr>
          <a:xfrm>
            <a:off x="3745954" y="2425687"/>
            <a:ext cx="2750400" cy="205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5"/>
          <p:cNvCxnSpPr>
            <a:stCxn id="234" idx="3"/>
            <a:endCxn id="232" idx="0"/>
          </p:cNvCxnSpPr>
          <p:nvPr/>
        </p:nvCxnSpPr>
        <p:spPr>
          <a:xfrm>
            <a:off x="5870748" y="1397607"/>
            <a:ext cx="1033800" cy="8793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5"/>
          <p:cNvCxnSpPr>
            <a:stCxn id="234" idx="3"/>
            <a:endCxn id="236" idx="1"/>
          </p:cNvCxnSpPr>
          <p:nvPr/>
        </p:nvCxnSpPr>
        <p:spPr>
          <a:xfrm>
            <a:off x="5870748" y="1397607"/>
            <a:ext cx="1292700" cy="1221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5"/>
          <p:cNvCxnSpPr>
            <a:endCxn id="234" idx="1"/>
          </p:cNvCxnSpPr>
          <p:nvPr/>
        </p:nvCxnSpPr>
        <p:spPr>
          <a:xfrm flipH="1" rot="10800000">
            <a:off x="3530838" y="1397607"/>
            <a:ext cx="1523400" cy="8418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20" y="2156841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238" y="1043733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369" y="1165982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94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82612" y="2770228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354" y="2277013"/>
            <a:ext cx="816509" cy="7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1123" y="1873730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359" y="971764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992" y="2277013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878" y="1097435"/>
            <a:ext cx="348361" cy="301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5"/>
          <p:cNvCxnSpPr>
            <a:stCxn id="236" idx="2"/>
          </p:cNvCxnSpPr>
          <p:nvPr/>
        </p:nvCxnSpPr>
        <p:spPr>
          <a:xfrm flipH="1">
            <a:off x="7119523" y="1873730"/>
            <a:ext cx="452100" cy="5892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6" name="Google Shape;24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1171" y="2102827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1621" y="825697"/>
            <a:ext cx="348361" cy="3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>
            <a:off x="5741600" y="855913"/>
            <a:ext cx="194400" cy="2415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382950" y="3916300"/>
            <a:ext cx="74997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K3s is a popular lightweight orchestrator to deploy these component parts of the service</a:t>
            </a:r>
            <a:endParaRPr/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7446" y="2420777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321" y="1368865"/>
            <a:ext cx="348361" cy="3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8171" y="1368872"/>
            <a:ext cx="348361" cy="30195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>
            <a:off x="1712025" y="1399088"/>
            <a:ext cx="194400" cy="241500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35"/>
          <p:cNvCxnSpPr>
            <a:stCxn id="252" idx="3"/>
            <a:endCxn id="253" idx="2"/>
          </p:cNvCxnSpPr>
          <p:nvPr/>
        </p:nvCxnSpPr>
        <p:spPr>
          <a:xfrm>
            <a:off x="1516532" y="1519851"/>
            <a:ext cx="1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35"/>
          <p:cNvCxnSpPr/>
          <p:nvPr/>
        </p:nvCxnSpPr>
        <p:spPr>
          <a:xfrm>
            <a:off x="972682" y="1519844"/>
            <a:ext cx="1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5"/>
          <p:cNvCxnSpPr>
            <a:stCxn id="253" idx="4"/>
          </p:cNvCxnSpPr>
          <p:nvPr/>
        </p:nvCxnSpPr>
        <p:spPr>
          <a:xfrm>
            <a:off x="1906425" y="1519838"/>
            <a:ext cx="600" cy="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5"/>
          <p:cNvSpPr/>
          <p:nvPr/>
        </p:nvSpPr>
        <p:spPr>
          <a:xfrm>
            <a:off x="1883950" y="781765"/>
            <a:ext cx="3872575" cy="623725"/>
          </a:xfrm>
          <a:custGeom>
            <a:rect b="b" l="l" r="r" t="t"/>
            <a:pathLst>
              <a:path extrusionOk="0" h="24949" w="154903">
                <a:moveTo>
                  <a:pt x="0" y="24949"/>
                </a:moveTo>
                <a:cubicBezTo>
                  <a:pt x="14553" y="20912"/>
                  <a:pt x="61503" y="3766"/>
                  <a:pt x="87320" y="726"/>
                </a:cubicBezTo>
                <a:cubicBezTo>
                  <a:pt x="113137" y="-2314"/>
                  <a:pt x="143639" y="5710"/>
                  <a:pt x="154903" y="6707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58" name="Google Shape;258;p35"/>
          <p:cNvSpPr/>
          <p:nvPr/>
        </p:nvSpPr>
        <p:spPr>
          <a:xfrm>
            <a:off x="1435400" y="675849"/>
            <a:ext cx="6175175" cy="767025"/>
          </a:xfrm>
          <a:custGeom>
            <a:rect b="b" l="l" r="r" t="t"/>
            <a:pathLst>
              <a:path extrusionOk="0" h="30681" w="247007">
                <a:moveTo>
                  <a:pt x="0" y="30681"/>
                </a:moveTo>
                <a:cubicBezTo>
                  <a:pt x="15750" y="25946"/>
                  <a:pt x="60656" y="6907"/>
                  <a:pt x="94497" y="2272"/>
                </a:cubicBezTo>
                <a:cubicBezTo>
                  <a:pt x="128338" y="-2363"/>
                  <a:pt x="177630" y="1325"/>
                  <a:pt x="203048" y="2870"/>
                </a:cubicBezTo>
                <a:cubicBezTo>
                  <a:pt x="228466" y="4415"/>
                  <a:pt x="239681" y="10097"/>
                  <a:pt x="247007" y="11542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59" name="Google Shape;259;p35"/>
          <p:cNvSpPr/>
          <p:nvPr/>
        </p:nvSpPr>
        <p:spPr>
          <a:xfrm>
            <a:off x="859750" y="1637250"/>
            <a:ext cx="1831625" cy="689450"/>
          </a:xfrm>
          <a:custGeom>
            <a:rect b="b" l="l" r="r" t="t"/>
            <a:pathLst>
              <a:path extrusionOk="0" h="27578" w="73265">
                <a:moveTo>
                  <a:pt x="0" y="0"/>
                </a:moveTo>
                <a:cubicBezTo>
                  <a:pt x="5582" y="4236"/>
                  <a:pt x="21281" y="21082"/>
                  <a:pt x="33492" y="25418"/>
                </a:cubicBezTo>
                <a:cubicBezTo>
                  <a:pt x="45703" y="29754"/>
                  <a:pt x="66636" y="25916"/>
                  <a:pt x="73265" y="26016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6"/>
          <p:cNvCxnSpPr>
            <a:endCxn id="265" idx="1"/>
          </p:cNvCxnSpPr>
          <p:nvPr/>
        </p:nvCxnSpPr>
        <p:spPr>
          <a:xfrm>
            <a:off x="2741693" y="2717597"/>
            <a:ext cx="3073800" cy="2508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6"/>
          <p:cNvCxnSpPr>
            <a:stCxn id="267" idx="3"/>
            <a:endCxn id="265" idx="0"/>
          </p:cNvCxnSpPr>
          <p:nvPr/>
        </p:nvCxnSpPr>
        <p:spPr>
          <a:xfrm>
            <a:off x="5116337" y="1461087"/>
            <a:ext cx="1155300" cy="10749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6"/>
          <p:cNvCxnSpPr>
            <a:stCxn id="267" idx="3"/>
            <a:endCxn id="269" idx="1"/>
          </p:cNvCxnSpPr>
          <p:nvPr/>
        </p:nvCxnSpPr>
        <p:spPr>
          <a:xfrm>
            <a:off x="5116337" y="1461087"/>
            <a:ext cx="1444500" cy="149400"/>
          </a:xfrm>
          <a:prstGeom prst="straightConnector1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6"/>
          <p:cNvCxnSpPr>
            <a:endCxn id="267" idx="1"/>
          </p:cNvCxnSpPr>
          <p:nvPr/>
        </p:nvCxnSpPr>
        <p:spPr>
          <a:xfrm flipH="1" rot="10800000">
            <a:off x="2501331" y="1461087"/>
            <a:ext cx="1702500" cy="1028700"/>
          </a:xfrm>
          <a:prstGeom prst="straightConnector1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2199675" y="3936425"/>
            <a:ext cx="5364300" cy="449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Challenge 1: Wireless link capacities could vary.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2" name="Google Shape;272;p36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with deploying services on the Mesh</a:t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544" y="2389020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831" y="1028584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928" y="1177997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049" y="1893590"/>
            <a:ext cx="474468" cy="44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493" y="1236202"/>
            <a:ext cx="474468" cy="44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1100" y="3138698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364731" y="3138698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493" y="2535894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6388" y="2043003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0103" y="940624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0" name="Google Shape;28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6175" y="2535894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3433" y="1094219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2" name="Google Shape;282;p36"/>
          <p:cNvCxnSpPr>
            <a:stCxn id="269" idx="2"/>
          </p:cNvCxnSpPr>
          <p:nvPr/>
        </p:nvCxnSpPr>
        <p:spPr>
          <a:xfrm flipH="1">
            <a:off x="6511981" y="2043004"/>
            <a:ext cx="505200" cy="7203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3" name="Google Shape;283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2521" y="2683123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7712" y="2585120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9927" y="867150"/>
            <a:ext cx="389317" cy="36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Bandwidth links vary in reality?</a:t>
            </a:r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00" y="1554925"/>
            <a:ext cx="8206001" cy="241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7"/>
          <p:cNvCxnSpPr/>
          <p:nvPr/>
        </p:nvCxnSpPr>
        <p:spPr>
          <a:xfrm flipH="1">
            <a:off x="6824700" y="1399475"/>
            <a:ext cx="781500" cy="59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37"/>
          <p:cNvCxnSpPr/>
          <p:nvPr/>
        </p:nvCxnSpPr>
        <p:spPr>
          <a:xfrm rot="10800000">
            <a:off x="6888125" y="2889650"/>
            <a:ext cx="1136100" cy="545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37"/>
          <p:cNvSpPr txBox="1"/>
          <p:nvPr/>
        </p:nvSpPr>
        <p:spPr>
          <a:xfrm>
            <a:off x="7606200" y="1093225"/>
            <a:ext cx="141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10% STD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8067550" y="3190325"/>
            <a:ext cx="141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% STD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508875" y="4092163"/>
            <a:ext cx="669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Real Time</a:t>
            </a: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 monitoring of links in the CityLab test bed (Antwerp, Belgium)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oogle Shape;301;p38"/>
          <p:cNvCxnSpPr>
            <a:endCxn id="302" idx="1"/>
          </p:cNvCxnSpPr>
          <p:nvPr/>
        </p:nvCxnSpPr>
        <p:spPr>
          <a:xfrm>
            <a:off x="2741693" y="2717597"/>
            <a:ext cx="3073800" cy="2508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8"/>
          <p:cNvCxnSpPr/>
          <p:nvPr/>
        </p:nvCxnSpPr>
        <p:spPr>
          <a:xfrm>
            <a:off x="5116324" y="1626600"/>
            <a:ext cx="1155300" cy="10749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8"/>
          <p:cNvCxnSpPr>
            <a:stCxn id="305" idx="3"/>
            <a:endCxn id="306" idx="1"/>
          </p:cNvCxnSpPr>
          <p:nvPr/>
        </p:nvCxnSpPr>
        <p:spPr>
          <a:xfrm>
            <a:off x="5116337" y="1461087"/>
            <a:ext cx="1444500" cy="149400"/>
          </a:xfrm>
          <a:prstGeom prst="straightConnector1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8"/>
          <p:cNvCxnSpPr>
            <a:endCxn id="305" idx="1"/>
          </p:cNvCxnSpPr>
          <p:nvPr/>
        </p:nvCxnSpPr>
        <p:spPr>
          <a:xfrm flipH="1" rot="10800000">
            <a:off x="2501331" y="1461087"/>
            <a:ext cx="1702500" cy="1028700"/>
          </a:xfrm>
          <a:prstGeom prst="straightConnector1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915850" y="3830375"/>
            <a:ext cx="6898500" cy="5682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Challenge 2: SoTA resource orchestrators do not react to bandwidth fluctuations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9" name="Google Shape;309;p38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with deploying services on the Mesh</a:t>
            </a:r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544" y="2389020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831" y="1028584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928" y="1177997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049" y="1893590"/>
            <a:ext cx="474468" cy="44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493" y="1236202"/>
            <a:ext cx="474468" cy="44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1100" y="3138698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364731" y="3138698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493" y="2535894"/>
            <a:ext cx="912506" cy="8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6388" y="2043003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0103" y="940624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7" name="Google Shape;31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6175" y="2535894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3433" y="1094219"/>
            <a:ext cx="389317" cy="369052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19" name="Google Shape;319;p38"/>
          <p:cNvCxnSpPr>
            <a:stCxn id="306" idx="2"/>
          </p:cNvCxnSpPr>
          <p:nvPr/>
        </p:nvCxnSpPr>
        <p:spPr>
          <a:xfrm flipH="1">
            <a:off x="6511981" y="2043004"/>
            <a:ext cx="505200" cy="720300"/>
          </a:xfrm>
          <a:prstGeom prst="straightConnector1">
            <a:avLst/>
          </a:prstGeom>
          <a:noFill/>
          <a:ln cap="flat" cmpd="sng" w="15240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0" name="Google Shape;320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2521" y="2683123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7712" y="2585120"/>
            <a:ext cx="389317" cy="3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9927" y="867150"/>
            <a:ext cx="389317" cy="36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k3s react to changes in bandwidth? </a:t>
            </a:r>
            <a:endParaRPr/>
          </a:p>
        </p:txBody>
      </p:sp>
      <p:sp>
        <p:nvSpPr>
          <p:cNvPr id="328" name="Google Shape;328;p39"/>
          <p:cNvSpPr txBox="1"/>
          <p:nvPr/>
        </p:nvSpPr>
        <p:spPr>
          <a:xfrm>
            <a:off x="2106875" y="3906350"/>
            <a:ext cx="806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End to End Latency of a Social Network Application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0" y="1175624"/>
            <a:ext cx="8060100" cy="252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Page">
  <a:themeElements>
    <a:clrScheme name="Custom 1">
      <a:dk1>
        <a:srgbClr val="003057"/>
      </a:dk1>
      <a:lt1>
        <a:srgbClr val="FFFFFF"/>
      </a:lt1>
      <a:dk2>
        <a:srgbClr val="545859"/>
      </a:dk2>
      <a:lt2>
        <a:srgbClr val="D6DBD3"/>
      </a:lt2>
      <a:accent1>
        <a:srgbClr val="B3A369"/>
      </a:accent1>
      <a:accent2>
        <a:srgbClr val="64CCC9"/>
      </a:accent2>
      <a:accent3>
        <a:srgbClr val="A3D233"/>
      </a:accent3>
      <a:accent4>
        <a:srgbClr val="EAAA00"/>
      </a:accent4>
      <a:accent5>
        <a:srgbClr val="008C95"/>
      </a:accent5>
      <a:accent6>
        <a:srgbClr val="7800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Page">
  <a:themeElements>
    <a:clrScheme name="GT Theme">
      <a:dk1>
        <a:srgbClr val="003057"/>
      </a:dk1>
      <a:lt1>
        <a:srgbClr val="FFFFFF"/>
      </a:lt1>
      <a:dk2>
        <a:srgbClr val="545859"/>
      </a:dk2>
      <a:lt2>
        <a:srgbClr val="D6DBD3"/>
      </a:lt2>
      <a:accent1>
        <a:srgbClr val="B3A369"/>
      </a:accent1>
      <a:accent2>
        <a:srgbClr val="003057"/>
      </a:accent2>
      <a:accent3>
        <a:srgbClr val="54585A"/>
      </a:accent3>
      <a:accent4>
        <a:srgbClr val="D6DBD4"/>
      </a:accent4>
      <a:accent5>
        <a:srgbClr val="F9F6E5"/>
      </a:accent5>
      <a:accent6>
        <a:srgbClr val="EAAA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