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1" r:id="rId5"/>
    <p:sldMasterId id="2147483662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y="6858000" cx="12192000"/>
  <p:notesSz cx="6858000" cy="9144000"/>
  <p:embeddedFontLs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773">
          <p15:clr>
            <a:srgbClr val="A4A3A4"/>
          </p15:clr>
        </p15:guide>
        <p15:guide id="2" pos="24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76D4EB2-CA02-4E12-A17B-57F14710AE14}">
  <a:tblStyle styleId="{C76D4EB2-CA02-4E12-A17B-57F14710AE1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73" orient="horz"/>
        <p:guide pos="24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slide" Target="slides/slide15.xml"/><Relationship Id="rId21" Type="http://schemas.openxmlformats.org/officeDocument/2006/relationships/slide" Target="slides/slide14.xml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f91047aa67_0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g2f91047aa67_0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077f9f5d53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g3077f9f5d53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40aff28a35ae031c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g40aff28a35ae031c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40aff28a35ae031c_1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40aff28a35ae031c_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40aff28a35ae031c_8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g40aff28a35ae031c_8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40aff28a35ae031c_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" name="Google Shape;197;g40aff28a35ae031c_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Losing high-value or sentimental packages can cause financial loss or distress. Lost-and-found cases occur when standard tracking fails, but the package's location is often known to the warehouse level. Embedding a tracking device can help locate it without needing global positioning or communication. However, locating a package within a warehouse or shipping dock can be challenging. A dedicated robot, using UWB signals to autonomously find the package, offers a generic solution independent of existing infrastructure.</a:t>
            </a:r>
            <a:endParaRPr/>
          </a:p>
        </p:txBody>
      </p:sp>
      <p:sp>
        <p:nvSpPr>
          <p:cNvPr id="103" name="Google Shape;103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069f4af6b5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069f4af6b5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g3069f4af6b5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077f9f5d53_1_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g3077f9f5d53_1_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077f9f5d53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3077f9f5d53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2f91047aa67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g2f91047aa67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f91047aa67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2f91047aa67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f91047aa67_0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g2f91047aa67_0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2955684" y="1149178"/>
            <a:ext cx="6795912" cy="264389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14285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4200"/>
              <a:buFont typeface="Roboto"/>
              <a:buNone/>
              <a:defRPr b="1" i="0" sz="42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2955682" y="3793068"/>
            <a:ext cx="6795913" cy="16848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200000"/>
              </a:lnSpc>
              <a:spcBef>
                <a:spcPts val="360"/>
              </a:spcBef>
              <a:spcAft>
                <a:spcPts val="0"/>
              </a:spcAft>
              <a:buClr>
                <a:srgbClr val="857437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5743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ctr">
              <a:spcBef>
                <a:spcPts val="42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b="0" i="0" sz="2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2"/>
          <p:cNvSpPr txBox="1"/>
          <p:nvPr>
            <p:ph idx="1" type="body"/>
          </p:nvPr>
        </p:nvSpPr>
        <p:spPr>
          <a:xfrm rot="5400000">
            <a:off x="3983175" y="-2386690"/>
            <a:ext cx="4225650" cy="114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type="title"/>
          </p:nvPr>
        </p:nvSpPr>
        <p:spPr>
          <a:xfrm rot="5400000">
            <a:off x="75906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3"/>
          <p:cNvSpPr txBox="1"/>
          <p:nvPr>
            <p:ph idx="1" type="body"/>
          </p:nvPr>
        </p:nvSpPr>
        <p:spPr>
          <a:xfrm rot="5400000">
            <a:off x="1875632" y="-1129506"/>
            <a:ext cx="5811838" cy="88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>
  <p:cSld name="2_Title and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idx="1" type="body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800"/>
              <a:buNone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1" name="Google Shape;81;p14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14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14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_1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algn="l">
              <a:spcBef>
                <a:spcPts val="42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–"/>
              <a:defRPr b="0" i="0" sz="2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–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»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23850" lvl="5" marL="27432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23850" lvl="6" marL="32004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23850" lvl="7" marL="36576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23850" lvl="8" marL="4114800" marR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5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Google Shape;87;p1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Google Shape;88;p15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79048" y="1215483"/>
            <a:ext cx="5615353" cy="422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6197600" y="1215483"/>
            <a:ext cx="5613400" cy="42256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idx="1" type="body"/>
          </p:nvPr>
        </p:nvSpPr>
        <p:spPr>
          <a:xfrm>
            <a:off x="381001" y="1235113"/>
            <a:ext cx="5617633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4" name="Google Shape;34;p6"/>
          <p:cNvSpPr txBox="1"/>
          <p:nvPr>
            <p:ph idx="2" type="body"/>
          </p:nvPr>
        </p:nvSpPr>
        <p:spPr>
          <a:xfrm>
            <a:off x="381001" y="2078658"/>
            <a:ext cx="5617633" cy="3362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3" type="body"/>
          </p:nvPr>
        </p:nvSpPr>
        <p:spPr>
          <a:xfrm>
            <a:off x="6172200" y="1235113"/>
            <a:ext cx="563880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6" name="Google Shape;36;p6"/>
          <p:cNvSpPr txBox="1"/>
          <p:nvPr>
            <p:ph idx="4" type="body"/>
          </p:nvPr>
        </p:nvSpPr>
        <p:spPr>
          <a:xfrm>
            <a:off x="6172200" y="2078658"/>
            <a:ext cx="5638800" cy="33624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7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9494196" y="5593404"/>
            <a:ext cx="2697804" cy="1264596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2016125" y="2201008"/>
            <a:ext cx="8159750" cy="1155700"/>
          </a:xfrm>
          <a:prstGeom prst="rect">
            <a:avLst/>
          </a:prstGeom>
          <a:noFill/>
          <a:ln cap="flat" cmpd="sng" w="9525">
            <a:solidFill>
              <a:srgbClr val="EEB21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3200"/>
              <a:buNone/>
              <a:defRPr sz="3200"/>
            </a:lvl1pPr>
            <a:lvl2pPr indent="-228600" lvl="1" marL="9144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800"/>
              <a:buNone/>
              <a:defRPr sz="2800"/>
            </a:lvl2pPr>
            <a:lvl3pPr indent="-228600" lvl="2" marL="13716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400"/>
              <a:buNone/>
              <a:defRPr sz="2400"/>
            </a:lvl3pPr>
            <a:lvl4pPr indent="-228600" lvl="3" marL="18288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None/>
              <a:defRPr sz="2000"/>
            </a:lvl4pPr>
            <a:lvl5pPr indent="-228600" lvl="4" marL="22860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None/>
              <a:defRPr sz="2000"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type="title"/>
          </p:nvPr>
        </p:nvSpPr>
        <p:spPr>
          <a:xfrm>
            <a:off x="38100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313768" y="457201"/>
            <a:ext cx="7497233" cy="54038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6" name="Google Shape;56;p10"/>
          <p:cNvSpPr txBox="1"/>
          <p:nvPr>
            <p:ph idx="2" type="body"/>
          </p:nvPr>
        </p:nvSpPr>
        <p:spPr>
          <a:xfrm>
            <a:off x="381001" y="2274849"/>
            <a:ext cx="3932767" cy="35941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7" name="Google Shape;57;p10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0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381001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200"/>
              <a:buFont typeface="Roboto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1"/>
          <p:cNvSpPr/>
          <p:nvPr>
            <p:ph idx="2" type="pic"/>
          </p:nvPr>
        </p:nvSpPr>
        <p:spPr>
          <a:xfrm>
            <a:off x="4313768" y="457201"/>
            <a:ext cx="7497233" cy="4983934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1"/>
          <p:cNvSpPr txBox="1"/>
          <p:nvPr>
            <p:ph idx="1" type="body"/>
          </p:nvPr>
        </p:nvSpPr>
        <p:spPr>
          <a:xfrm>
            <a:off x="381001" y="2274850"/>
            <a:ext cx="3932767" cy="31662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4" name="Google Shape;64;p11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3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  <a:defRPr b="1" i="0" sz="3600" u="none" cap="none" strike="noStrike">
                <a:solidFill>
                  <a:srgbClr val="A7934B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81000" y="1215485"/>
            <a:ext cx="11430000" cy="42256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3057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0" type="dt"/>
          </p:nvPr>
        </p:nvSpPr>
        <p:spPr>
          <a:xfrm>
            <a:off x="3810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1" type="ftr"/>
          </p:nvPr>
        </p:nvSpPr>
        <p:spPr>
          <a:xfrm>
            <a:off x="3126154" y="5441135"/>
            <a:ext cx="5941647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067800" y="544113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www.packcontrol.com/blog/this-is-how-to-reduce-losses-caused-by-lost-or-stolen-packaging" TargetMode="External"/><Relationship Id="rId4" Type="http://schemas.openxmlformats.org/officeDocument/2006/relationships/hyperlink" Target="https://www.amsc-usa.com/blog/warehouse-shipping-mistakes/" TargetMode="External"/><Relationship Id="rId5" Type="http://schemas.openxmlformats.org/officeDocument/2006/relationships/image" Target="../media/image1.jpg"/><Relationship Id="rId6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Relationship Id="rId4" Type="http://schemas.openxmlformats.org/officeDocument/2006/relationships/image" Target="../media/image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>
            <p:ph type="ctrTitle"/>
          </p:nvPr>
        </p:nvSpPr>
        <p:spPr>
          <a:xfrm>
            <a:off x="2360649" y="1374625"/>
            <a:ext cx="6870600" cy="213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Georgia"/>
              <a:buNone/>
            </a:pPr>
            <a:r>
              <a:rPr b="0" lang="en-US" sz="3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uFindMe: A UWB-Based Robotic Package Finder</a:t>
            </a:r>
            <a:br>
              <a:rPr b="0" lang="en-US" sz="360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b="0" sz="36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6796102" y="3579093"/>
            <a:ext cx="167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6"/>
          <p:cNvSpPr txBox="1"/>
          <p:nvPr/>
        </p:nvSpPr>
        <p:spPr>
          <a:xfrm>
            <a:off x="4154075" y="4499271"/>
            <a:ext cx="288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000" u="none" cap="none" strike="noStrike">
                <a:solidFill>
                  <a:srgbClr val="3F3151"/>
                </a:solidFill>
                <a:latin typeface="Georgia"/>
                <a:ea typeface="Georgia"/>
                <a:cs typeface="Georgia"/>
                <a:sym typeface="Georgia"/>
              </a:rPr>
              <a:t>Ashutosh Dhekne</a:t>
            </a:r>
            <a:endParaRPr/>
          </a:p>
        </p:txBody>
      </p:sp>
      <p:sp>
        <p:nvSpPr>
          <p:cNvPr id="96" name="Google Shape;96;p16"/>
          <p:cNvSpPr txBox="1"/>
          <p:nvPr/>
        </p:nvSpPr>
        <p:spPr>
          <a:xfrm>
            <a:off x="2491026" y="3504918"/>
            <a:ext cx="28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151"/>
                </a:solidFill>
                <a:latin typeface="Georgia"/>
                <a:ea typeface="Georgia"/>
                <a:cs typeface="Georgia"/>
                <a:sym typeface="Georgia"/>
              </a:rPr>
              <a:t>Nicholas Cich</a:t>
            </a:r>
            <a:endParaRPr b="0" i="0" sz="2000" u="none" cap="none" strike="noStrike">
              <a:solidFill>
                <a:srgbClr val="3F3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2246366" y="3905124"/>
            <a:ext cx="329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F3151"/>
                </a:solidFill>
                <a:latin typeface="Georgia"/>
                <a:ea typeface="Georgia"/>
                <a:cs typeface="Georgia"/>
                <a:sym typeface="Georgia"/>
              </a:rPr>
              <a:t>Georgia Tech / Amazon Robotics</a:t>
            </a:r>
            <a:endParaRPr b="0" i="0" sz="1400" u="none" cap="none" strike="noStrike">
              <a:solidFill>
                <a:srgbClr val="3F3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4357925" y="4899468"/>
            <a:ext cx="2481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F3151"/>
                </a:solidFill>
                <a:latin typeface="Georgia"/>
                <a:ea typeface="Georgia"/>
                <a:cs typeface="Georgia"/>
                <a:sym typeface="Georgia"/>
              </a:rPr>
              <a:t>Georgia Tech</a:t>
            </a:r>
            <a:endParaRPr/>
          </a:p>
        </p:txBody>
      </p:sp>
      <p:sp>
        <p:nvSpPr>
          <p:cNvPr id="99" name="Google Shape;99;p16"/>
          <p:cNvSpPr txBox="1"/>
          <p:nvPr/>
        </p:nvSpPr>
        <p:spPr>
          <a:xfrm>
            <a:off x="5544876" y="3504918"/>
            <a:ext cx="280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3F3151"/>
                </a:solidFill>
                <a:latin typeface="Georgia"/>
                <a:ea typeface="Georgia"/>
                <a:cs typeface="Georgia"/>
                <a:sym typeface="Georgia"/>
              </a:rPr>
              <a:t>Rishabh Singhal</a:t>
            </a:r>
            <a:endParaRPr b="0" i="0" sz="2000" u="none" cap="none" strike="noStrike">
              <a:solidFill>
                <a:srgbClr val="3F3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5300216" y="3905137"/>
            <a:ext cx="3298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3F3151"/>
                </a:solidFill>
                <a:latin typeface="Georgia"/>
                <a:ea typeface="Georgia"/>
                <a:cs typeface="Georgia"/>
                <a:sym typeface="Georgia"/>
              </a:rPr>
              <a:t>Georgia Tech / Synopsys</a:t>
            </a:r>
            <a:endParaRPr b="0" i="0" sz="1400" u="none" cap="none" strike="noStrike">
              <a:solidFill>
                <a:srgbClr val="3F315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5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Experimental Setup</a:t>
            </a:r>
            <a:endParaRPr/>
          </a:p>
        </p:txBody>
      </p:sp>
      <p:pic>
        <p:nvPicPr>
          <p:cNvPr id="167" name="Google Shape;16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8725" y="1215625"/>
            <a:ext cx="6775851" cy="540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Results (4 Illustrative Trials)</a:t>
            </a:r>
            <a:endParaRPr/>
          </a:p>
        </p:txBody>
      </p:sp>
      <p:pic>
        <p:nvPicPr>
          <p:cNvPr id="173" name="Google Shape;17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23236" y="1897774"/>
            <a:ext cx="9945524" cy="27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7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Distance Calculations</a:t>
            </a:r>
            <a:endParaRPr/>
          </a:p>
        </p:txBody>
      </p:sp>
      <p:graphicFrame>
        <p:nvGraphicFramePr>
          <p:cNvPr id="179" name="Google Shape;179;p27"/>
          <p:cNvGraphicFramePr/>
          <p:nvPr/>
        </p:nvGraphicFramePr>
        <p:xfrm>
          <a:off x="952500" y="13243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{C76D4EB2-CA02-4E12-A17B-57F14710AE14}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Trial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Trial</a:t>
                      </a:r>
                      <a:r>
                        <a:rPr lang="en-US"/>
                        <a:t>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Trial</a:t>
                      </a:r>
                      <a:r>
                        <a:rPr lang="en-US"/>
                        <a:t>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Trial</a:t>
                      </a:r>
                      <a:r>
                        <a:rPr lang="en-US"/>
                        <a:t> 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Our Approach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0.03m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0.42m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0.53m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0.77m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Infrastructure-Based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0.12m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0.06m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0.13m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0.08m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80" name="Google Shape;180;p27"/>
          <p:cNvGraphicFramePr/>
          <p:nvPr/>
        </p:nvGraphicFramePr>
        <p:xfrm>
          <a:off x="952500" y="3638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{C76D4EB2-CA02-4E12-A17B-57F14710AE14}</a:tableStyleId>
              </a:tblPr>
              <a:tblGrid>
                <a:gridCol w="2057400"/>
                <a:gridCol w="2057400"/>
                <a:gridCol w="2057400"/>
                <a:gridCol w="2057400"/>
                <a:gridCol w="2057400"/>
              </a:tblGrid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Trial</a:t>
                      </a:r>
                      <a:r>
                        <a:rPr lang="en-US"/>
                        <a:t> 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Trial</a:t>
                      </a:r>
                      <a:r>
                        <a:rPr lang="en-US"/>
                        <a:t> 2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Trial</a:t>
                      </a:r>
                      <a:r>
                        <a:rPr lang="en-US"/>
                        <a:t> 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Trial</a:t>
                      </a:r>
                      <a:r>
                        <a:rPr lang="en-US"/>
                        <a:t> 4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Our Approach</a:t>
                      </a:r>
                      <a:endParaRPr/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No Synthetic Aperture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12.6m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12.5m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13.2m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21.1m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Our Approach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6.4m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6.2m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6.2m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14.3m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Infrastructure-Based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6.4m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6.5m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6.1m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7.2m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Oracle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5.8m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5.9m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5.9m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6.7m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81" name="Google Shape;181;p27"/>
          <p:cNvSpPr txBox="1"/>
          <p:nvPr/>
        </p:nvSpPr>
        <p:spPr>
          <a:xfrm>
            <a:off x="2737725" y="2621725"/>
            <a:ext cx="65157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Distance Between Final Location of Robot and Target Package</a:t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3180300" y="5987125"/>
            <a:ext cx="5831400" cy="47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Total</a:t>
            </a:r>
            <a:r>
              <a:rPr lang="en-US" sz="1800">
                <a:solidFill>
                  <a:srgbClr val="003057"/>
                </a:solidFill>
                <a:latin typeface="Roboto"/>
                <a:ea typeface="Roboto"/>
                <a:cs typeface="Roboto"/>
                <a:sym typeface="Roboto"/>
              </a:rPr>
              <a:t> Distance Traveled to Find Target Package</a:t>
            </a:r>
            <a:endParaRPr sz="1800">
              <a:solidFill>
                <a:srgbClr val="003057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8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LiDAR Scans</a:t>
            </a:r>
            <a:endParaRPr/>
          </a:p>
        </p:txBody>
      </p:sp>
      <p:pic>
        <p:nvPicPr>
          <p:cNvPr id="188" name="Google Shape;18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500" y="2121725"/>
            <a:ext cx="11226499" cy="3122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Future Work</a:t>
            </a:r>
            <a:endParaRPr/>
          </a:p>
        </p:txBody>
      </p:sp>
      <p:sp>
        <p:nvSpPr>
          <p:cNvPr id="194" name="Google Shape;194;p29"/>
          <p:cNvSpPr txBox="1"/>
          <p:nvPr/>
        </p:nvSpPr>
        <p:spPr>
          <a:xfrm>
            <a:off x="574925" y="1327800"/>
            <a:ext cx="112362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</a:pPr>
            <a:r>
              <a:rPr lang="en-US" sz="2400">
                <a:solidFill>
                  <a:srgbClr val="003057"/>
                </a:solidFill>
              </a:rPr>
              <a:t>Analyze the size of the synthetic aperture in addition to the shape with respect to localization error</a:t>
            </a:r>
            <a:endParaRPr sz="2400">
              <a:solidFill>
                <a:srgbClr val="003057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</a:pPr>
            <a:r>
              <a:rPr lang="en-US" sz="2400">
                <a:solidFill>
                  <a:srgbClr val="003057"/>
                </a:solidFill>
              </a:rPr>
              <a:t>Explore how a dynamic environment can affect performance</a:t>
            </a:r>
            <a:endParaRPr sz="2400">
              <a:solidFill>
                <a:srgbClr val="003057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</a:pPr>
            <a:r>
              <a:rPr lang="en-US" sz="2400">
                <a:solidFill>
                  <a:srgbClr val="003057"/>
                </a:solidFill>
              </a:rPr>
              <a:t>Address test bed size constraints</a:t>
            </a:r>
            <a:endParaRPr sz="2400">
              <a:solidFill>
                <a:srgbClr val="003057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</a:pPr>
            <a:r>
              <a:rPr lang="en-US" sz="2400">
                <a:solidFill>
                  <a:schemeClr val="dk1"/>
                </a:solidFill>
              </a:rPr>
              <a:t>Investigate how some domain </a:t>
            </a:r>
            <a:r>
              <a:rPr lang="en-US" sz="2400">
                <a:solidFill>
                  <a:srgbClr val="003057"/>
                </a:solidFill>
              </a:rPr>
              <a:t>knowledge of surroundings may improve exploration</a:t>
            </a:r>
            <a:endParaRPr sz="2400">
              <a:solidFill>
                <a:srgbClr val="003057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48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</a:pPr>
            <a:r>
              <a:rPr lang="en-US" sz="2400">
                <a:solidFill>
                  <a:srgbClr val="003057"/>
                </a:solidFill>
              </a:rPr>
              <a:t>Try avoiding clutter</a:t>
            </a:r>
            <a:r>
              <a:rPr lang="en-US" sz="2400">
                <a:solidFill>
                  <a:srgbClr val="003057"/>
                </a:solidFill>
              </a:rPr>
              <a:t> rather than directly approaching the target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Concluding Remarks</a:t>
            </a:r>
            <a:endParaRPr/>
          </a:p>
        </p:txBody>
      </p:sp>
      <p:sp>
        <p:nvSpPr>
          <p:cNvPr id="200" name="Google Shape;200;p30"/>
          <p:cNvSpPr txBox="1"/>
          <p:nvPr/>
        </p:nvSpPr>
        <p:spPr>
          <a:xfrm>
            <a:off x="574925" y="1382550"/>
            <a:ext cx="112362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</a:pPr>
            <a:r>
              <a:rPr lang="en-US" sz="2400">
                <a:solidFill>
                  <a:srgbClr val="003057"/>
                </a:solidFill>
              </a:rPr>
              <a:t>uFindMe </a:t>
            </a:r>
            <a:r>
              <a:rPr lang="en-US" sz="2400">
                <a:solidFill>
                  <a:srgbClr val="003057"/>
                </a:solidFill>
              </a:rPr>
              <a:t>introduces a novel autonomous package-seeking system in a cluttered environments</a:t>
            </a:r>
            <a:endParaRPr sz="2400">
              <a:solidFill>
                <a:srgbClr val="003057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</a:pPr>
            <a:r>
              <a:rPr lang="en-US" sz="2400">
                <a:solidFill>
                  <a:srgbClr val="003057"/>
                </a:solidFill>
              </a:rPr>
              <a:t>First of it’s kind robotic system that combines LiDAR data with continuous two-way ranging from UWB sensors to track objects</a:t>
            </a:r>
            <a:endParaRPr sz="2400">
              <a:solidFill>
                <a:srgbClr val="003057"/>
              </a:solidFill>
            </a:endParaRPr>
          </a:p>
          <a:p>
            <a:pPr indent="-342900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400"/>
              <a:buChar char="•"/>
            </a:pPr>
            <a:r>
              <a:rPr lang="en-US" sz="2400">
                <a:solidFill>
                  <a:srgbClr val="003057"/>
                </a:solidFill>
              </a:rPr>
              <a:t>Encourages exploration of new UWB sensor </a:t>
            </a:r>
            <a:r>
              <a:rPr lang="en-US" sz="2400">
                <a:solidFill>
                  <a:srgbClr val="003057"/>
                </a:solidFill>
              </a:rPr>
              <a:t>applications</a:t>
            </a:r>
            <a:r>
              <a:rPr lang="en-US" sz="2400">
                <a:solidFill>
                  <a:srgbClr val="003057"/>
                </a:solidFill>
              </a:rPr>
              <a:t> within the mobile computing and robotics ecosystems</a:t>
            </a:r>
            <a:endParaRPr sz="2400">
              <a:solidFill>
                <a:srgbClr val="00305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Losing Packages During Shipping Is Not New!</a:t>
            </a:r>
            <a:endParaRPr/>
          </a:p>
        </p:txBody>
      </p:sp>
      <p:sp>
        <p:nvSpPr>
          <p:cNvPr id="106" name="Google Shape;106;p17"/>
          <p:cNvSpPr txBox="1"/>
          <p:nvPr/>
        </p:nvSpPr>
        <p:spPr>
          <a:xfrm>
            <a:off x="520562" y="5357281"/>
            <a:ext cx="57150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hlink"/>
                </a:solidFill>
                <a:hlinkClick r:id="rId3"/>
              </a:rPr>
              <a:t>This is how to reduce losses caused by lost or stolen packaging</a:t>
            </a:r>
            <a:r>
              <a:rPr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638925" y="5357281"/>
            <a:ext cx="48537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1800" u="sng">
                <a:solidFill>
                  <a:schemeClr val="hlink"/>
                </a:solidFill>
                <a:hlinkClick r:id="rId4"/>
              </a:rPr>
              <a:t>Warehouse Shipping Mistakes – How to Avoid and Correct Them</a:t>
            </a:r>
            <a:r>
              <a:rPr i="1" lang="en-US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63225" y="1367875"/>
            <a:ext cx="5715000" cy="382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525" y="1367863"/>
            <a:ext cx="5715000" cy="38080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Why UWBs?</a:t>
            </a:r>
            <a:endParaRPr/>
          </a:p>
        </p:txBody>
      </p:sp>
      <p:sp>
        <p:nvSpPr>
          <p:cNvPr id="116" name="Google Shape;116;p18"/>
          <p:cNvSpPr txBox="1"/>
          <p:nvPr>
            <p:ph idx="1" type="body"/>
          </p:nvPr>
        </p:nvSpPr>
        <p:spPr>
          <a:xfrm>
            <a:off x="470150" y="1408650"/>
            <a:ext cx="6180900" cy="4373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Camera limitations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Blocked labels and limited range. Unobstructed line-of-sight required.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RFID issues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Weak signal and poor localization accuracy over distance.</a:t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55600" lvl="0" marL="457200" rtl="0" algn="l"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b="1"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WiFi limitations</a:t>
            </a:r>
            <a:r>
              <a:rPr lang="en-US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Significantly affected by multi-path effect, particularly in cluttered environments.</a:t>
            </a:r>
            <a:endParaRPr sz="2000"/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3025" y="378600"/>
            <a:ext cx="4406150" cy="271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3025" y="3286050"/>
            <a:ext cx="4406150" cy="2445994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8"/>
          <p:cNvSpPr/>
          <p:nvPr/>
        </p:nvSpPr>
        <p:spPr>
          <a:xfrm>
            <a:off x="634100" y="4703450"/>
            <a:ext cx="5853000" cy="16947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19050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 sz="2000">
                <a:solidFill>
                  <a:schemeClr val="dk1"/>
                </a:solidFill>
              </a:rPr>
              <a:t>In contrast to the above three solutions, Ultra-Wideband radios provide right combination of accuracy (10-20 cm), range (30-40m), and power consumption </a:t>
            </a:r>
            <a:endParaRPr b="1" sz="2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title"/>
          </p:nvPr>
        </p:nvSpPr>
        <p:spPr>
          <a:xfrm>
            <a:off x="381000" y="200722"/>
            <a:ext cx="11430000" cy="10147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This Paper: New Modalities </a:t>
            </a:r>
            <a:endParaRPr/>
          </a:p>
        </p:txBody>
      </p:sp>
      <p:sp>
        <p:nvSpPr>
          <p:cNvPr id="125" name="Google Shape;125;p19"/>
          <p:cNvSpPr txBox="1"/>
          <p:nvPr>
            <p:ph idx="1" type="body"/>
          </p:nvPr>
        </p:nvSpPr>
        <p:spPr>
          <a:xfrm>
            <a:off x="387350" y="1119050"/>
            <a:ext cx="11032800" cy="513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064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Single UWB Pair Platform</a:t>
            </a:r>
            <a:endParaRPr/>
          </a:p>
          <a:p>
            <a:pPr indent="-2921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Package Seeking</a:t>
            </a:r>
            <a:endParaRPr/>
          </a:p>
          <a:p>
            <a:pPr indent="-2921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Infrastructure Free</a:t>
            </a:r>
            <a:endParaRPr/>
          </a:p>
          <a:p>
            <a:pPr indent="-2921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Online Course Correction</a:t>
            </a:r>
            <a:endParaRPr/>
          </a:p>
          <a:p>
            <a:pPr indent="-2921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Real-time target location estimation</a:t>
            </a:r>
            <a:endParaRPr/>
          </a:p>
          <a:p>
            <a:pPr indent="-2921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Joint Obstacle Avoidance and Navigation</a:t>
            </a:r>
            <a:endParaRPr/>
          </a:p>
          <a:p>
            <a:pPr indent="-292100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UWB-aided LiDAR Navigation System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057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0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Single UWB Pair Platform</a:t>
            </a:r>
            <a:endParaRPr/>
          </a:p>
        </p:txBody>
      </p:sp>
      <p:sp>
        <p:nvSpPr>
          <p:cNvPr id="131" name="Google Shape;131;p20"/>
          <p:cNvSpPr txBox="1"/>
          <p:nvPr>
            <p:ph idx="1" type="body"/>
          </p:nvPr>
        </p:nvSpPr>
        <p:spPr>
          <a:xfrm>
            <a:off x="379049" y="1215474"/>
            <a:ext cx="5329200" cy="490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UWB two-way ranging (TWR) measurements: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Calculates Time of Flight (ToF) of UWB RF signal by exchanging messages between Tag and an Anchor.</a:t>
            </a:r>
            <a:endParaRPr/>
          </a:p>
          <a:p>
            <a:pPr indent="0" lvl="0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28600" lvl="1" marL="685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Only one Anchor participates in the TWR process at a time to avoid interference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</a:t>
            </a:r>
            <a:endParaRPr/>
          </a:p>
        </p:txBody>
      </p:sp>
      <p:pic>
        <p:nvPicPr>
          <p:cNvPr id="132" name="Google Shape;132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99750" y="410675"/>
            <a:ext cx="3422600" cy="2580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10100" y="3326300"/>
            <a:ext cx="3112249" cy="2343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1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Synthetic Aperture Optimization</a:t>
            </a:r>
            <a:endParaRPr/>
          </a:p>
        </p:txBody>
      </p:sp>
      <p:sp>
        <p:nvSpPr>
          <p:cNvPr id="139" name="Google Shape;139;p21"/>
          <p:cNvSpPr txBox="1"/>
          <p:nvPr>
            <p:ph idx="1" type="body"/>
          </p:nvPr>
        </p:nvSpPr>
        <p:spPr>
          <a:xfrm>
            <a:off x="379050" y="1215475"/>
            <a:ext cx="11430000" cy="17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To make initial estimate of package location, the robot travels in a predefined path known as a “synthetic aperture”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The shape and size of this synthetic aperture can significantly affect performance</a:t>
            </a:r>
            <a:endParaRPr/>
          </a:p>
        </p:txBody>
      </p:sp>
      <p:pic>
        <p:nvPicPr>
          <p:cNvPr id="140" name="Google Shape;14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6900" y="3210050"/>
            <a:ext cx="6138200" cy="284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2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Course Correction</a:t>
            </a:r>
            <a:endParaRPr/>
          </a:p>
        </p:txBody>
      </p:sp>
      <p:sp>
        <p:nvSpPr>
          <p:cNvPr id="146" name="Google Shape;146;p22"/>
          <p:cNvSpPr txBox="1"/>
          <p:nvPr>
            <p:ph idx="1" type="body"/>
          </p:nvPr>
        </p:nvSpPr>
        <p:spPr>
          <a:xfrm>
            <a:off x="379050" y="1215475"/>
            <a:ext cx="11430000" cy="523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600"/>
              <a:buChar char="•"/>
            </a:pPr>
            <a:r>
              <a:rPr lang="en-US" sz="2600"/>
              <a:t>Sensor data fused using factor graph</a:t>
            </a:r>
            <a:endParaRPr sz="2600"/>
          </a:p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600"/>
              <a:buChar char="•"/>
            </a:pPr>
            <a:r>
              <a:rPr lang="en-US" sz="2600"/>
              <a:t>Robot’s positions + static package position are set as variables</a:t>
            </a:r>
            <a:endParaRPr sz="2600"/>
          </a:p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600"/>
              <a:buChar char="•"/>
            </a:pPr>
            <a:r>
              <a:rPr lang="en-US" sz="2600"/>
              <a:t>Odometer</a:t>
            </a:r>
            <a:r>
              <a:rPr lang="en-US" sz="2600"/>
              <a:t> reading and p</a:t>
            </a:r>
            <a:r>
              <a:rPr lang="en-US" sz="2600"/>
              <a:t>ackage robot distance</a:t>
            </a:r>
            <a:r>
              <a:rPr lang="en-US" sz="2600"/>
              <a:t> estimates are set as factors</a:t>
            </a:r>
            <a:endParaRPr sz="2600"/>
          </a:p>
          <a:p>
            <a:pPr indent="-2159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600"/>
              <a:buChar char="•"/>
            </a:pPr>
            <a:r>
              <a:rPr lang="en-US" sz="2600"/>
              <a:t>Package location estimation updated online as new data is collected</a:t>
            </a:r>
            <a:endParaRPr sz="2600"/>
          </a:p>
        </p:txBody>
      </p:sp>
      <p:pic>
        <p:nvPicPr>
          <p:cNvPr id="147" name="Google Shape;14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9162" y="3789600"/>
            <a:ext cx="6709775" cy="200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3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Joint </a:t>
            </a:r>
            <a:r>
              <a:rPr lang="en-US"/>
              <a:t>Obstacle Avoidance and Navigation</a:t>
            </a:r>
            <a:endParaRPr/>
          </a:p>
        </p:txBody>
      </p:sp>
      <p:pic>
        <p:nvPicPr>
          <p:cNvPr id="153" name="Google Shape;15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250" y="1227150"/>
            <a:ext cx="7314775" cy="53608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3"/>
          <p:cNvSpPr txBox="1"/>
          <p:nvPr>
            <p:ph idx="1" type="body"/>
          </p:nvPr>
        </p:nvSpPr>
        <p:spPr>
          <a:xfrm>
            <a:off x="8377425" y="1505750"/>
            <a:ext cx="3695700" cy="399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No prior knowledge of e</a:t>
            </a:r>
            <a:r>
              <a:rPr lang="en-US"/>
              <a:t>nvironment</a:t>
            </a:r>
            <a:endParaRPr/>
          </a:p>
          <a:p>
            <a:pPr indent="-22860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3057"/>
              </a:buClr>
              <a:buSzPts val="2800"/>
              <a:buChar char="•"/>
            </a:pPr>
            <a:r>
              <a:rPr lang="en-US"/>
              <a:t>Robot detects obstacles using on-board LiDAR sensor</a:t>
            </a:r>
            <a:endParaRPr/>
          </a:p>
          <a:p>
            <a:pPr indent="0" lvl="0" marL="2286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4"/>
          <p:cNvSpPr txBox="1"/>
          <p:nvPr>
            <p:ph type="title"/>
          </p:nvPr>
        </p:nvSpPr>
        <p:spPr>
          <a:xfrm>
            <a:off x="381000" y="200722"/>
            <a:ext cx="11430000" cy="101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7934B"/>
              </a:buClr>
              <a:buSzPts val="3600"/>
              <a:buFont typeface="Roboto"/>
              <a:buNone/>
            </a:pPr>
            <a:r>
              <a:rPr lang="en-US"/>
              <a:t>Implementation</a:t>
            </a:r>
            <a:endParaRPr/>
          </a:p>
        </p:txBody>
      </p:sp>
      <p:pic>
        <p:nvPicPr>
          <p:cNvPr id="160" name="Google Shape;160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625" y="1336875"/>
            <a:ext cx="4926900" cy="435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20521" y="1305750"/>
            <a:ext cx="4728480" cy="435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Design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