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0" r:id="rId1"/>
    <p:sldMasterId id="2147483683" r:id="rId2"/>
  </p:sldMasterIdLst>
  <p:handoutMasterIdLst>
    <p:handoutMasterId r:id="rId46"/>
  </p:handoutMasterIdLst>
  <p:sldIdLst>
    <p:sldId id="256" r:id="rId3"/>
    <p:sldId id="257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63" r:id="rId17"/>
    <p:sldId id="274" r:id="rId18"/>
    <p:sldId id="275" r:id="rId19"/>
    <p:sldId id="276" r:id="rId20"/>
    <p:sldId id="277" r:id="rId21"/>
    <p:sldId id="278" r:id="rId22"/>
    <p:sldId id="280" r:id="rId23"/>
    <p:sldId id="305" r:id="rId24"/>
    <p:sldId id="281" r:id="rId25"/>
    <p:sldId id="284" r:id="rId26"/>
    <p:sldId id="286" r:id="rId27"/>
    <p:sldId id="306" r:id="rId28"/>
    <p:sldId id="287" r:id="rId29"/>
    <p:sldId id="292" r:id="rId30"/>
    <p:sldId id="288" r:id="rId31"/>
    <p:sldId id="289" r:id="rId32"/>
    <p:sldId id="293" r:id="rId33"/>
    <p:sldId id="291" r:id="rId34"/>
    <p:sldId id="294" r:id="rId35"/>
    <p:sldId id="295" r:id="rId36"/>
    <p:sldId id="296" r:id="rId37"/>
    <p:sldId id="298" r:id="rId38"/>
    <p:sldId id="299" r:id="rId39"/>
    <p:sldId id="300" r:id="rId40"/>
    <p:sldId id="302" r:id="rId41"/>
    <p:sldId id="303" r:id="rId42"/>
    <p:sldId id="301" r:id="rId43"/>
    <p:sldId id="279" r:id="rId44"/>
    <p:sldId id="304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2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689B"/>
    <a:srgbClr val="003057"/>
    <a:srgbClr val="EEB211"/>
    <a:srgbClr val="A7934B"/>
    <a:srgbClr val="CDE8FF"/>
    <a:srgbClr val="857437"/>
    <a:srgbClr val="FFEBB5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3" autoAdjust="0"/>
    <p:restoredTop sz="96327"/>
  </p:normalViewPr>
  <p:slideViewPr>
    <p:cSldViewPr snapToGrid="0" snapToObjects="1">
      <p:cViewPr varScale="1">
        <p:scale>
          <a:sx n="82" d="100"/>
          <a:sy n="82" d="100"/>
        </p:scale>
        <p:origin x="667" y="48"/>
      </p:cViewPr>
      <p:guideLst>
        <p:guide orient="horz" pos="773"/>
        <p:guide pos="2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A6E295-2078-3A4C-9B3B-128821A97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3100D-CACA-0F41-B537-339726C6A5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7CCEE-F6A5-9F4C-8CE3-50501077053A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8C585-FF88-2E4D-AADE-9C9529D2F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F8045-3A37-824A-8710-57C502BDEF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57D50-C692-A448-91EE-4B0FAD320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9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5684" y="1149178"/>
            <a:ext cx="6795912" cy="264389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i="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5682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1800" b="0" cap="none" spc="0" baseline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8"/>
            <a:ext cx="5617633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8"/>
            <a:ext cx="5638800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F3ECFE0-BE86-4387-AB5D-0EECCE05EA06}"/>
              </a:ext>
            </a:extLst>
          </p:cNvPr>
          <p:cNvSpPr/>
          <p:nvPr userDrawn="1"/>
        </p:nvSpPr>
        <p:spPr>
          <a:xfrm>
            <a:off x="9494196" y="5593404"/>
            <a:ext cx="2697804" cy="126459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8AC82F-CB56-4473-9830-4AD60F0D91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6125" y="2201008"/>
            <a:ext cx="8159750" cy="1155700"/>
          </a:xfrm>
          <a:ln>
            <a:solidFill>
              <a:srgbClr val="EEB211"/>
            </a:solidFill>
          </a:ln>
          <a:effectLst>
            <a:glow rad="101600">
              <a:srgbClr val="EEB211">
                <a:alpha val="40000"/>
              </a:srgbClr>
            </a:glo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5353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4983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50"/>
            <a:ext cx="3932767" cy="31662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5"/>
            <a:ext cx="11430000" cy="422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441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441135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441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5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jp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95FB-AFDA-C24E-BDC1-87184FFF6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8851" y="926757"/>
            <a:ext cx="6623321" cy="2866311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IntruSense</a:t>
            </a:r>
            <a:r>
              <a:rPr lang="en-US" b="0" i="0" dirty="0">
                <a:effectLst/>
                <a:latin typeface="Arial" panose="020B0604020202020204" pitchFamily="34" charset="0"/>
              </a:rPr>
              <a:t>: An Enhanced Physical Security System using UWB</a:t>
            </a:r>
            <a:endParaRPr lang="en-US" b="1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66134-3B68-CA46-9583-81F439EB8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8850" y="3913388"/>
            <a:ext cx="6795913" cy="16848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Shrenik Changede, Ashutosh Dhekne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>
              <a:solidFill>
                <a:srgbClr val="85743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>
              <a:solidFill>
                <a:srgbClr val="85743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err="1"/>
              <a:t>HotMobile</a:t>
            </a:r>
            <a:r>
              <a:rPr lang="en-US" sz="2400" dirty="0"/>
              <a:t> 2022</a:t>
            </a:r>
            <a:endParaRPr lang="en-US" sz="2400" dirty="0">
              <a:solidFill>
                <a:srgbClr val="85743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54E2E15-4192-4A18-AA7C-DE9F94863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6" r="9976" b="24624"/>
          <a:stretch/>
        </p:blipFill>
        <p:spPr bwMode="auto">
          <a:xfrm>
            <a:off x="3885909" y="4463491"/>
            <a:ext cx="1251601" cy="1255085"/>
          </a:xfrm>
          <a:prstGeom prst="ellipse">
            <a:avLst/>
          </a:prstGeom>
          <a:noFill/>
          <a:ln w="76200" cmpd="thickThin">
            <a:solidFill>
              <a:srgbClr val="0B68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462D74E-B7A1-4C79-9546-AF1F31D09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09" y="4392956"/>
            <a:ext cx="1443071" cy="144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775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8A209-8CDA-46FC-8963-C0026F61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Intuition</a:t>
            </a:r>
          </a:p>
        </p:txBody>
      </p:sp>
      <p:pic>
        <p:nvPicPr>
          <p:cNvPr id="5" name="Picture 6" descr="Housing and Residence Life | Georgia Institute of Technology | Atlanta, GA">
            <a:extLst>
              <a:ext uri="{FF2B5EF4-FFF2-40B4-BE49-F238E27FC236}">
                <a16:creationId xmlns:a16="http://schemas.microsoft.com/office/drawing/2014/main" id="{DBF359BE-FE63-46E0-BB95-9D375D332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CCDC8"/>
              </a:clrFrom>
              <a:clrTo>
                <a:srgbClr val="CCCDC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26" y="1059011"/>
            <a:ext cx="6726768" cy="575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CD86F8-DC31-4513-B834-E94C197E36D0}"/>
              </a:ext>
            </a:extLst>
          </p:cNvPr>
          <p:cNvSpPr/>
          <p:nvPr/>
        </p:nvSpPr>
        <p:spPr>
          <a:xfrm>
            <a:off x="3058116" y="1059011"/>
            <a:ext cx="6534778" cy="57529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8DDAAD-7BDE-4F1E-A571-E62A9CD65327}"/>
              </a:ext>
            </a:extLst>
          </p:cNvPr>
          <p:cNvGrpSpPr/>
          <p:nvPr/>
        </p:nvGrpSpPr>
        <p:grpSpPr>
          <a:xfrm>
            <a:off x="3355213" y="1146664"/>
            <a:ext cx="4963886" cy="4963886"/>
            <a:chOff x="5898382" y="145515"/>
            <a:chExt cx="4963886" cy="496388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A76C7EC-9454-48C8-8287-D88B5366089A}"/>
                </a:ext>
              </a:extLst>
            </p:cNvPr>
            <p:cNvSpPr/>
            <p:nvPr/>
          </p:nvSpPr>
          <p:spPr>
            <a:xfrm>
              <a:off x="8309987" y="2592475"/>
              <a:ext cx="140677" cy="14067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62AB724-F582-4741-B86D-EC871A1A2091}"/>
                </a:ext>
              </a:extLst>
            </p:cNvPr>
            <p:cNvSpPr/>
            <p:nvPr/>
          </p:nvSpPr>
          <p:spPr>
            <a:xfrm>
              <a:off x="8030307" y="2312795"/>
              <a:ext cx="700036" cy="700036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8778B50-93B2-4D7C-A108-1BF89307A01B}"/>
                </a:ext>
              </a:extLst>
            </p:cNvPr>
            <p:cNvSpPr/>
            <p:nvPr/>
          </p:nvSpPr>
          <p:spPr>
            <a:xfrm>
              <a:off x="7586505" y="1868992"/>
              <a:ext cx="1587640" cy="1587640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937E6D5-4655-4462-A7E5-D68E6E9C4373}"/>
                </a:ext>
              </a:extLst>
            </p:cNvPr>
            <p:cNvSpPr/>
            <p:nvPr/>
          </p:nvSpPr>
          <p:spPr>
            <a:xfrm>
              <a:off x="7204667" y="1487154"/>
              <a:ext cx="2351316" cy="2351316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8980CA4-C762-46D3-97C9-D161494E5190}"/>
                </a:ext>
              </a:extLst>
            </p:cNvPr>
            <p:cNvSpPr/>
            <p:nvPr/>
          </p:nvSpPr>
          <p:spPr>
            <a:xfrm>
              <a:off x="6883120" y="1165607"/>
              <a:ext cx="2994410" cy="2994410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6F5A36-1977-44B7-B438-51B8BFD41A18}"/>
                </a:ext>
              </a:extLst>
            </p:cNvPr>
            <p:cNvSpPr/>
            <p:nvPr/>
          </p:nvSpPr>
          <p:spPr>
            <a:xfrm>
              <a:off x="6420896" y="668030"/>
              <a:ext cx="3918858" cy="3918858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BE8B890-6878-4F86-B09D-33E3E1498078}"/>
                </a:ext>
              </a:extLst>
            </p:cNvPr>
            <p:cNvSpPr/>
            <p:nvPr/>
          </p:nvSpPr>
          <p:spPr>
            <a:xfrm>
              <a:off x="5898382" y="145515"/>
              <a:ext cx="4963886" cy="4963886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BB22833-D50F-4040-807B-3178491795FC}"/>
              </a:ext>
            </a:extLst>
          </p:cNvPr>
          <p:cNvCxnSpPr>
            <a:cxnSpLocks/>
          </p:cNvCxnSpPr>
          <p:nvPr/>
        </p:nvCxnSpPr>
        <p:spPr>
          <a:xfrm flipV="1">
            <a:off x="5908612" y="3127660"/>
            <a:ext cx="660400" cy="4876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2E4F8A7-C6B5-48DA-85AF-0A4AD1828D40}"/>
              </a:ext>
            </a:extLst>
          </p:cNvPr>
          <p:cNvCxnSpPr>
            <a:cxnSpLocks/>
          </p:cNvCxnSpPr>
          <p:nvPr/>
        </p:nvCxnSpPr>
        <p:spPr>
          <a:xfrm>
            <a:off x="6569012" y="3127660"/>
            <a:ext cx="807723" cy="10769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11FCBB-4A65-4752-8A2F-40E1C146FD7F}"/>
              </a:ext>
            </a:extLst>
          </p:cNvPr>
          <p:cNvCxnSpPr>
            <a:cxnSpLocks/>
          </p:cNvCxnSpPr>
          <p:nvPr/>
        </p:nvCxnSpPr>
        <p:spPr>
          <a:xfrm flipH="1" flipV="1">
            <a:off x="6046498" y="3734301"/>
            <a:ext cx="1330237" cy="47027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51D1FE-6DB7-4C20-A0E9-6269A64720CB}"/>
              </a:ext>
            </a:extLst>
          </p:cNvPr>
          <p:cNvCxnSpPr>
            <a:cxnSpLocks/>
          </p:cNvCxnSpPr>
          <p:nvPr/>
        </p:nvCxnSpPr>
        <p:spPr>
          <a:xfrm flipH="1">
            <a:off x="3848978" y="3628607"/>
            <a:ext cx="1898861" cy="14129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3D36E53-6729-4FDA-BD4E-519DD187ED30}"/>
              </a:ext>
            </a:extLst>
          </p:cNvPr>
          <p:cNvCxnSpPr>
            <a:cxnSpLocks/>
          </p:cNvCxnSpPr>
          <p:nvPr/>
        </p:nvCxnSpPr>
        <p:spPr>
          <a:xfrm>
            <a:off x="3828392" y="3769900"/>
            <a:ext cx="451268" cy="8582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0BA102-1E2A-41C9-B2FF-2C1452C2D016}"/>
              </a:ext>
            </a:extLst>
          </p:cNvPr>
          <p:cNvCxnSpPr>
            <a:cxnSpLocks/>
          </p:cNvCxnSpPr>
          <p:nvPr/>
        </p:nvCxnSpPr>
        <p:spPr>
          <a:xfrm flipV="1">
            <a:off x="4350906" y="3699254"/>
            <a:ext cx="1396933" cy="92893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7FF775F-3B9C-425E-828C-BF185F84C479}"/>
              </a:ext>
            </a:extLst>
          </p:cNvPr>
          <p:cNvCxnSpPr>
            <a:cxnSpLocks/>
          </p:cNvCxnSpPr>
          <p:nvPr/>
        </p:nvCxnSpPr>
        <p:spPr>
          <a:xfrm flipV="1">
            <a:off x="5846648" y="2106465"/>
            <a:ext cx="447848" cy="148715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80C7DBB-96E1-4A2D-8E6B-BF0347EB38EA}"/>
              </a:ext>
            </a:extLst>
          </p:cNvPr>
          <p:cNvCxnSpPr>
            <a:cxnSpLocks/>
          </p:cNvCxnSpPr>
          <p:nvPr/>
        </p:nvCxnSpPr>
        <p:spPr>
          <a:xfrm flipH="1">
            <a:off x="5043336" y="2106465"/>
            <a:ext cx="1195476" cy="5332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A137F16-6098-4B82-9F46-9E08D20694C9}"/>
              </a:ext>
            </a:extLst>
          </p:cNvPr>
          <p:cNvCxnSpPr>
            <a:cxnSpLocks/>
          </p:cNvCxnSpPr>
          <p:nvPr/>
        </p:nvCxnSpPr>
        <p:spPr>
          <a:xfrm>
            <a:off x="5067288" y="2677334"/>
            <a:ext cx="680552" cy="85985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041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9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8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8A209-8CDA-46FC-8963-C0026F61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Intuition</a:t>
            </a:r>
          </a:p>
        </p:txBody>
      </p:sp>
      <p:pic>
        <p:nvPicPr>
          <p:cNvPr id="5" name="Picture 6" descr="Housing and Residence Life | Georgia Institute of Technology | Atlanta, GA">
            <a:extLst>
              <a:ext uri="{FF2B5EF4-FFF2-40B4-BE49-F238E27FC236}">
                <a16:creationId xmlns:a16="http://schemas.microsoft.com/office/drawing/2014/main" id="{DBF359BE-FE63-46E0-BB95-9D375D332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CCDC8"/>
              </a:clrFrom>
              <a:clrTo>
                <a:srgbClr val="CCCDC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98" y="1059011"/>
            <a:ext cx="6726768" cy="575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CD86F8-DC31-4513-B834-E94C197E36D0}"/>
              </a:ext>
            </a:extLst>
          </p:cNvPr>
          <p:cNvSpPr/>
          <p:nvPr/>
        </p:nvSpPr>
        <p:spPr>
          <a:xfrm>
            <a:off x="1301288" y="1059011"/>
            <a:ext cx="6534778" cy="57529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8DDAAD-7BDE-4F1E-A571-E62A9CD65327}"/>
              </a:ext>
            </a:extLst>
          </p:cNvPr>
          <p:cNvGrpSpPr/>
          <p:nvPr/>
        </p:nvGrpSpPr>
        <p:grpSpPr>
          <a:xfrm>
            <a:off x="1598385" y="1146664"/>
            <a:ext cx="4963886" cy="4963886"/>
            <a:chOff x="5898382" y="145515"/>
            <a:chExt cx="4963886" cy="496388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A76C7EC-9454-48C8-8287-D88B5366089A}"/>
                </a:ext>
              </a:extLst>
            </p:cNvPr>
            <p:cNvSpPr/>
            <p:nvPr/>
          </p:nvSpPr>
          <p:spPr>
            <a:xfrm>
              <a:off x="8309987" y="2592475"/>
              <a:ext cx="140677" cy="14067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62AB724-F582-4741-B86D-EC871A1A2091}"/>
                </a:ext>
              </a:extLst>
            </p:cNvPr>
            <p:cNvSpPr/>
            <p:nvPr/>
          </p:nvSpPr>
          <p:spPr>
            <a:xfrm>
              <a:off x="8030307" y="2312795"/>
              <a:ext cx="700036" cy="700036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8778B50-93B2-4D7C-A108-1BF89307A01B}"/>
                </a:ext>
              </a:extLst>
            </p:cNvPr>
            <p:cNvSpPr/>
            <p:nvPr/>
          </p:nvSpPr>
          <p:spPr>
            <a:xfrm>
              <a:off x="7586505" y="1868992"/>
              <a:ext cx="1587640" cy="1587640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937E6D5-4655-4462-A7E5-D68E6E9C4373}"/>
                </a:ext>
              </a:extLst>
            </p:cNvPr>
            <p:cNvSpPr/>
            <p:nvPr/>
          </p:nvSpPr>
          <p:spPr>
            <a:xfrm>
              <a:off x="7204667" y="1487154"/>
              <a:ext cx="2351316" cy="2351316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8980CA4-C762-46D3-97C9-D161494E5190}"/>
                </a:ext>
              </a:extLst>
            </p:cNvPr>
            <p:cNvSpPr/>
            <p:nvPr/>
          </p:nvSpPr>
          <p:spPr>
            <a:xfrm>
              <a:off x="6883120" y="1165607"/>
              <a:ext cx="2994410" cy="2994410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6F5A36-1977-44B7-B438-51B8BFD41A18}"/>
                </a:ext>
              </a:extLst>
            </p:cNvPr>
            <p:cNvSpPr/>
            <p:nvPr/>
          </p:nvSpPr>
          <p:spPr>
            <a:xfrm>
              <a:off x="6420896" y="668030"/>
              <a:ext cx="3918858" cy="3918858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BE8B890-6878-4F86-B09D-33E3E1498078}"/>
                </a:ext>
              </a:extLst>
            </p:cNvPr>
            <p:cNvSpPr/>
            <p:nvPr/>
          </p:nvSpPr>
          <p:spPr>
            <a:xfrm>
              <a:off x="5898382" y="145515"/>
              <a:ext cx="4963886" cy="4963886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BB22833-D50F-4040-807B-3178491795FC}"/>
              </a:ext>
            </a:extLst>
          </p:cNvPr>
          <p:cNvCxnSpPr>
            <a:cxnSpLocks/>
          </p:cNvCxnSpPr>
          <p:nvPr/>
        </p:nvCxnSpPr>
        <p:spPr>
          <a:xfrm flipV="1">
            <a:off x="4151784" y="3127660"/>
            <a:ext cx="660400" cy="4876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2E4F8A7-C6B5-48DA-85AF-0A4AD1828D40}"/>
              </a:ext>
            </a:extLst>
          </p:cNvPr>
          <p:cNvCxnSpPr>
            <a:cxnSpLocks/>
          </p:cNvCxnSpPr>
          <p:nvPr/>
        </p:nvCxnSpPr>
        <p:spPr>
          <a:xfrm>
            <a:off x="4812184" y="3127660"/>
            <a:ext cx="807723" cy="10769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11FCBB-4A65-4752-8A2F-40E1C146FD7F}"/>
              </a:ext>
            </a:extLst>
          </p:cNvPr>
          <p:cNvCxnSpPr>
            <a:cxnSpLocks/>
          </p:cNvCxnSpPr>
          <p:nvPr/>
        </p:nvCxnSpPr>
        <p:spPr>
          <a:xfrm flipH="1" flipV="1">
            <a:off x="4289670" y="3734301"/>
            <a:ext cx="1330237" cy="47027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51D1FE-6DB7-4C20-A0E9-6269A64720CB}"/>
              </a:ext>
            </a:extLst>
          </p:cNvPr>
          <p:cNvCxnSpPr>
            <a:cxnSpLocks/>
          </p:cNvCxnSpPr>
          <p:nvPr/>
        </p:nvCxnSpPr>
        <p:spPr>
          <a:xfrm flipH="1">
            <a:off x="2092150" y="3628607"/>
            <a:ext cx="1898861" cy="14129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3D36E53-6729-4FDA-BD4E-519DD187ED30}"/>
              </a:ext>
            </a:extLst>
          </p:cNvPr>
          <p:cNvCxnSpPr>
            <a:cxnSpLocks/>
          </p:cNvCxnSpPr>
          <p:nvPr/>
        </p:nvCxnSpPr>
        <p:spPr>
          <a:xfrm>
            <a:off x="2071564" y="3769900"/>
            <a:ext cx="451268" cy="8582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0BA102-1E2A-41C9-B2FF-2C1452C2D016}"/>
              </a:ext>
            </a:extLst>
          </p:cNvPr>
          <p:cNvCxnSpPr>
            <a:cxnSpLocks/>
          </p:cNvCxnSpPr>
          <p:nvPr/>
        </p:nvCxnSpPr>
        <p:spPr>
          <a:xfrm flipV="1">
            <a:off x="2594078" y="3699254"/>
            <a:ext cx="1396933" cy="92893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7FF775F-3B9C-425E-828C-BF185F84C479}"/>
              </a:ext>
            </a:extLst>
          </p:cNvPr>
          <p:cNvCxnSpPr>
            <a:cxnSpLocks/>
          </p:cNvCxnSpPr>
          <p:nvPr/>
        </p:nvCxnSpPr>
        <p:spPr>
          <a:xfrm flipV="1">
            <a:off x="4089820" y="2106465"/>
            <a:ext cx="447848" cy="148715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80C7DBB-96E1-4A2D-8E6B-BF0347EB38EA}"/>
              </a:ext>
            </a:extLst>
          </p:cNvPr>
          <p:cNvCxnSpPr>
            <a:cxnSpLocks/>
          </p:cNvCxnSpPr>
          <p:nvPr/>
        </p:nvCxnSpPr>
        <p:spPr>
          <a:xfrm flipH="1">
            <a:off x="3286508" y="2106465"/>
            <a:ext cx="1195476" cy="5332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A137F16-6098-4B82-9F46-9E08D20694C9}"/>
              </a:ext>
            </a:extLst>
          </p:cNvPr>
          <p:cNvCxnSpPr>
            <a:cxnSpLocks/>
          </p:cNvCxnSpPr>
          <p:nvPr/>
        </p:nvCxnSpPr>
        <p:spPr>
          <a:xfrm>
            <a:off x="3310460" y="2677334"/>
            <a:ext cx="680552" cy="85985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E13B224-36AB-4263-A882-50AB473F21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876746"/>
              </p:ext>
            </p:extLst>
          </p:nvPr>
        </p:nvGraphicFramePr>
        <p:xfrm>
          <a:off x="8329695" y="1051399"/>
          <a:ext cx="2987675" cy="317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Acrobat Document" r:id="rId4" imgW="2986898" imgH="3177137" progId="Acrobat.Document.DC">
                  <p:embed/>
                </p:oleObj>
              </mc:Choice>
              <mc:Fallback>
                <p:oleObj name="Acrobat Document" r:id="rId4" imgW="2986898" imgH="317713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29695" y="1051399"/>
                        <a:ext cx="2987675" cy="3176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E93C81A-9050-4595-AB23-0F5D491E360A}"/>
              </a:ext>
            </a:extLst>
          </p:cNvPr>
          <p:cNvSpPr/>
          <p:nvPr/>
        </p:nvSpPr>
        <p:spPr>
          <a:xfrm>
            <a:off x="8133163" y="4457781"/>
            <a:ext cx="3677837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static reflection pattern is observed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0938E2-002C-497D-93C0-35617856CA1D}"/>
              </a:ext>
            </a:extLst>
          </p:cNvPr>
          <p:cNvSpPr/>
          <p:nvPr/>
        </p:nvSpPr>
        <p:spPr>
          <a:xfrm>
            <a:off x="709301" y="5726711"/>
            <a:ext cx="8329693" cy="914400"/>
          </a:xfrm>
          <a:prstGeom prst="rect">
            <a:avLst/>
          </a:prstGeom>
          <a:solidFill>
            <a:schemeClr val="bg1"/>
          </a:solidFill>
          <a:ln>
            <a:solidFill>
              <a:srgbClr val="A7934B"/>
            </a:solidFill>
          </a:ln>
          <a:effectLst>
            <a:glow rad="63500">
              <a:srgbClr val="A7934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reflections describe the wireless channel’s impulse response</a:t>
            </a:r>
          </a:p>
        </p:txBody>
      </p:sp>
    </p:spTree>
    <p:extLst>
      <p:ext uri="{BB962C8B-B14F-4D97-AF65-F5344CB8AC3E}">
        <p14:creationId xmlns:p14="http://schemas.microsoft.com/office/powerpoint/2010/main" val="3809731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8A209-8CDA-46FC-8963-C0026F61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Intuition</a:t>
            </a:r>
          </a:p>
        </p:txBody>
      </p:sp>
      <p:pic>
        <p:nvPicPr>
          <p:cNvPr id="5" name="Picture 6" descr="Housing and Residence Life | Georgia Institute of Technology | Atlanta, GA">
            <a:extLst>
              <a:ext uri="{FF2B5EF4-FFF2-40B4-BE49-F238E27FC236}">
                <a16:creationId xmlns:a16="http://schemas.microsoft.com/office/drawing/2014/main" id="{DBF359BE-FE63-46E0-BB95-9D375D332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CCDC8"/>
              </a:clrFrom>
              <a:clrTo>
                <a:srgbClr val="CCCDC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98" y="1059011"/>
            <a:ext cx="6726768" cy="575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CD86F8-DC31-4513-B834-E94C197E36D0}"/>
              </a:ext>
            </a:extLst>
          </p:cNvPr>
          <p:cNvSpPr/>
          <p:nvPr/>
        </p:nvSpPr>
        <p:spPr>
          <a:xfrm>
            <a:off x="1301288" y="1059011"/>
            <a:ext cx="6534778" cy="575298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8DDAAD-7BDE-4F1E-A571-E62A9CD65327}"/>
              </a:ext>
            </a:extLst>
          </p:cNvPr>
          <p:cNvGrpSpPr/>
          <p:nvPr/>
        </p:nvGrpSpPr>
        <p:grpSpPr>
          <a:xfrm>
            <a:off x="1598385" y="1146664"/>
            <a:ext cx="4963886" cy="4963886"/>
            <a:chOff x="5898382" y="145515"/>
            <a:chExt cx="4963886" cy="496388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A76C7EC-9454-48C8-8287-D88B5366089A}"/>
                </a:ext>
              </a:extLst>
            </p:cNvPr>
            <p:cNvSpPr/>
            <p:nvPr/>
          </p:nvSpPr>
          <p:spPr>
            <a:xfrm>
              <a:off x="8309987" y="2592475"/>
              <a:ext cx="140677" cy="14067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62AB724-F582-4741-B86D-EC871A1A2091}"/>
                </a:ext>
              </a:extLst>
            </p:cNvPr>
            <p:cNvSpPr/>
            <p:nvPr/>
          </p:nvSpPr>
          <p:spPr>
            <a:xfrm>
              <a:off x="8030307" y="2312795"/>
              <a:ext cx="700036" cy="700036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8778B50-93B2-4D7C-A108-1BF89307A01B}"/>
                </a:ext>
              </a:extLst>
            </p:cNvPr>
            <p:cNvSpPr/>
            <p:nvPr/>
          </p:nvSpPr>
          <p:spPr>
            <a:xfrm>
              <a:off x="7586505" y="1868992"/>
              <a:ext cx="1587640" cy="1587640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937E6D5-4655-4462-A7E5-D68E6E9C4373}"/>
                </a:ext>
              </a:extLst>
            </p:cNvPr>
            <p:cNvSpPr/>
            <p:nvPr/>
          </p:nvSpPr>
          <p:spPr>
            <a:xfrm>
              <a:off x="7204667" y="1487154"/>
              <a:ext cx="2351316" cy="2351316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8980CA4-C762-46D3-97C9-D161494E5190}"/>
                </a:ext>
              </a:extLst>
            </p:cNvPr>
            <p:cNvSpPr/>
            <p:nvPr/>
          </p:nvSpPr>
          <p:spPr>
            <a:xfrm>
              <a:off x="6883120" y="1165607"/>
              <a:ext cx="2994410" cy="2994410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6F5A36-1977-44B7-B438-51B8BFD41A18}"/>
                </a:ext>
              </a:extLst>
            </p:cNvPr>
            <p:cNvSpPr/>
            <p:nvPr/>
          </p:nvSpPr>
          <p:spPr>
            <a:xfrm>
              <a:off x="6420896" y="668030"/>
              <a:ext cx="3918858" cy="3918858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BE8B890-6878-4F86-B09D-33E3E1498078}"/>
                </a:ext>
              </a:extLst>
            </p:cNvPr>
            <p:cNvSpPr/>
            <p:nvPr/>
          </p:nvSpPr>
          <p:spPr>
            <a:xfrm>
              <a:off x="5898382" y="145515"/>
              <a:ext cx="4963886" cy="4963886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BB22833-D50F-4040-807B-3178491795FC}"/>
              </a:ext>
            </a:extLst>
          </p:cNvPr>
          <p:cNvCxnSpPr>
            <a:cxnSpLocks/>
          </p:cNvCxnSpPr>
          <p:nvPr/>
        </p:nvCxnSpPr>
        <p:spPr>
          <a:xfrm flipV="1">
            <a:off x="4151784" y="3127660"/>
            <a:ext cx="660400" cy="4876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2E4F8A7-C6B5-48DA-85AF-0A4AD1828D40}"/>
              </a:ext>
            </a:extLst>
          </p:cNvPr>
          <p:cNvCxnSpPr>
            <a:cxnSpLocks/>
          </p:cNvCxnSpPr>
          <p:nvPr/>
        </p:nvCxnSpPr>
        <p:spPr>
          <a:xfrm>
            <a:off x="4812184" y="3127660"/>
            <a:ext cx="807723" cy="10769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11FCBB-4A65-4752-8A2F-40E1C146FD7F}"/>
              </a:ext>
            </a:extLst>
          </p:cNvPr>
          <p:cNvCxnSpPr>
            <a:cxnSpLocks/>
          </p:cNvCxnSpPr>
          <p:nvPr/>
        </p:nvCxnSpPr>
        <p:spPr>
          <a:xfrm flipH="1" flipV="1">
            <a:off x="4289670" y="3734301"/>
            <a:ext cx="1330237" cy="47027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51D1FE-6DB7-4C20-A0E9-6269A64720CB}"/>
              </a:ext>
            </a:extLst>
          </p:cNvPr>
          <p:cNvCxnSpPr>
            <a:cxnSpLocks/>
          </p:cNvCxnSpPr>
          <p:nvPr/>
        </p:nvCxnSpPr>
        <p:spPr>
          <a:xfrm flipH="1">
            <a:off x="2092150" y="3628607"/>
            <a:ext cx="1898861" cy="14129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3D36E53-6729-4FDA-BD4E-519DD187ED30}"/>
              </a:ext>
            </a:extLst>
          </p:cNvPr>
          <p:cNvCxnSpPr>
            <a:cxnSpLocks/>
          </p:cNvCxnSpPr>
          <p:nvPr/>
        </p:nvCxnSpPr>
        <p:spPr>
          <a:xfrm>
            <a:off x="2071564" y="3769900"/>
            <a:ext cx="451268" cy="8582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0BA102-1E2A-41C9-B2FF-2C1452C2D016}"/>
              </a:ext>
            </a:extLst>
          </p:cNvPr>
          <p:cNvCxnSpPr>
            <a:cxnSpLocks/>
          </p:cNvCxnSpPr>
          <p:nvPr/>
        </p:nvCxnSpPr>
        <p:spPr>
          <a:xfrm flipV="1">
            <a:off x="2594078" y="3699254"/>
            <a:ext cx="1396933" cy="92893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7FF775F-3B9C-425E-828C-BF185F84C479}"/>
              </a:ext>
            </a:extLst>
          </p:cNvPr>
          <p:cNvCxnSpPr>
            <a:cxnSpLocks/>
          </p:cNvCxnSpPr>
          <p:nvPr/>
        </p:nvCxnSpPr>
        <p:spPr>
          <a:xfrm flipV="1">
            <a:off x="4089820" y="2106465"/>
            <a:ext cx="447848" cy="148715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80C7DBB-96E1-4A2D-8E6B-BF0347EB38EA}"/>
              </a:ext>
            </a:extLst>
          </p:cNvPr>
          <p:cNvCxnSpPr>
            <a:cxnSpLocks/>
          </p:cNvCxnSpPr>
          <p:nvPr/>
        </p:nvCxnSpPr>
        <p:spPr>
          <a:xfrm flipH="1">
            <a:off x="3286508" y="2106465"/>
            <a:ext cx="1195476" cy="5332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A137F16-6098-4B82-9F46-9E08D20694C9}"/>
              </a:ext>
            </a:extLst>
          </p:cNvPr>
          <p:cNvCxnSpPr>
            <a:cxnSpLocks/>
          </p:cNvCxnSpPr>
          <p:nvPr/>
        </p:nvCxnSpPr>
        <p:spPr>
          <a:xfrm>
            <a:off x="3310460" y="2677334"/>
            <a:ext cx="680552" cy="85985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8553E12-E4EF-4277-A367-B4BEF52A0B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618226"/>
              </p:ext>
            </p:extLst>
          </p:nvPr>
        </p:nvGraphicFramePr>
        <p:xfrm>
          <a:off x="8329695" y="1048304"/>
          <a:ext cx="2987675" cy="317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Acrobat Document" r:id="rId4" imgW="2986898" imgH="3177137" progId="Acrobat.Document.DC">
                  <p:embed/>
                </p:oleObj>
              </mc:Choice>
              <mc:Fallback>
                <p:oleObj name="Acrobat Document" r:id="rId4" imgW="2986898" imgH="317713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29695" y="1048304"/>
                        <a:ext cx="2987675" cy="3176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A person in a blue shirt&#10;&#10;Description automatically generated with low confidence">
            <a:extLst>
              <a:ext uri="{FF2B5EF4-FFF2-40B4-BE49-F238E27FC236}">
                <a16:creationId xmlns:a16="http://schemas.microsoft.com/office/drawing/2014/main" id="{35B24EE2-BBD9-4F80-BCA2-C873E73A366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5387" y="1786855"/>
            <a:ext cx="1438275" cy="200977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7E90CE-133E-4BF9-9B9D-4B99782E8776}"/>
              </a:ext>
            </a:extLst>
          </p:cNvPr>
          <p:cNvSpPr/>
          <p:nvPr/>
        </p:nvSpPr>
        <p:spPr>
          <a:xfrm>
            <a:off x="7836067" y="4457780"/>
            <a:ext cx="3974934" cy="135191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 occupied space shows a different reflection pattern</a:t>
            </a:r>
          </a:p>
        </p:txBody>
      </p:sp>
    </p:spTree>
    <p:extLst>
      <p:ext uri="{BB962C8B-B14F-4D97-AF65-F5344CB8AC3E}">
        <p14:creationId xmlns:p14="http://schemas.microsoft.com/office/powerpoint/2010/main" val="3527091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8A209-8CDA-46FC-8963-C0026F61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Intuition</a:t>
            </a:r>
          </a:p>
        </p:txBody>
      </p:sp>
      <p:pic>
        <p:nvPicPr>
          <p:cNvPr id="5" name="Picture 6" descr="Housing and Residence Life | Georgia Institute of Technology | Atlanta, GA">
            <a:extLst>
              <a:ext uri="{FF2B5EF4-FFF2-40B4-BE49-F238E27FC236}">
                <a16:creationId xmlns:a16="http://schemas.microsoft.com/office/drawing/2014/main" id="{DBF359BE-FE63-46E0-BB95-9D375D332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CCDC8"/>
              </a:clrFrom>
              <a:clrTo>
                <a:srgbClr val="CCCDC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98" y="1059011"/>
            <a:ext cx="6726768" cy="575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CD86F8-DC31-4513-B834-E94C197E36D0}"/>
              </a:ext>
            </a:extLst>
          </p:cNvPr>
          <p:cNvSpPr/>
          <p:nvPr/>
        </p:nvSpPr>
        <p:spPr>
          <a:xfrm>
            <a:off x="1301288" y="1059011"/>
            <a:ext cx="6534778" cy="575298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8DDAAD-7BDE-4F1E-A571-E62A9CD65327}"/>
              </a:ext>
            </a:extLst>
          </p:cNvPr>
          <p:cNvGrpSpPr/>
          <p:nvPr/>
        </p:nvGrpSpPr>
        <p:grpSpPr>
          <a:xfrm>
            <a:off x="1598385" y="1146664"/>
            <a:ext cx="4963886" cy="4963886"/>
            <a:chOff x="5898382" y="145515"/>
            <a:chExt cx="4963886" cy="496388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A76C7EC-9454-48C8-8287-D88B5366089A}"/>
                </a:ext>
              </a:extLst>
            </p:cNvPr>
            <p:cNvSpPr/>
            <p:nvPr/>
          </p:nvSpPr>
          <p:spPr>
            <a:xfrm>
              <a:off x="8309987" y="2592475"/>
              <a:ext cx="140677" cy="14067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62AB724-F582-4741-B86D-EC871A1A2091}"/>
                </a:ext>
              </a:extLst>
            </p:cNvPr>
            <p:cNvSpPr/>
            <p:nvPr/>
          </p:nvSpPr>
          <p:spPr>
            <a:xfrm>
              <a:off x="8030307" y="2312795"/>
              <a:ext cx="700036" cy="700036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8778B50-93B2-4D7C-A108-1BF89307A01B}"/>
                </a:ext>
              </a:extLst>
            </p:cNvPr>
            <p:cNvSpPr/>
            <p:nvPr/>
          </p:nvSpPr>
          <p:spPr>
            <a:xfrm>
              <a:off x="7586505" y="1868992"/>
              <a:ext cx="1587640" cy="1587640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937E6D5-4655-4462-A7E5-D68E6E9C4373}"/>
                </a:ext>
              </a:extLst>
            </p:cNvPr>
            <p:cNvSpPr/>
            <p:nvPr/>
          </p:nvSpPr>
          <p:spPr>
            <a:xfrm>
              <a:off x="7204667" y="1487154"/>
              <a:ext cx="2351316" cy="2351316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8980CA4-C762-46D3-97C9-D161494E5190}"/>
                </a:ext>
              </a:extLst>
            </p:cNvPr>
            <p:cNvSpPr/>
            <p:nvPr/>
          </p:nvSpPr>
          <p:spPr>
            <a:xfrm>
              <a:off x="6883120" y="1165607"/>
              <a:ext cx="2994410" cy="2994410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6F5A36-1977-44B7-B438-51B8BFD41A18}"/>
                </a:ext>
              </a:extLst>
            </p:cNvPr>
            <p:cNvSpPr/>
            <p:nvPr/>
          </p:nvSpPr>
          <p:spPr>
            <a:xfrm>
              <a:off x="6420896" y="668030"/>
              <a:ext cx="3918858" cy="3918858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BE8B890-6878-4F86-B09D-33E3E1498078}"/>
                </a:ext>
              </a:extLst>
            </p:cNvPr>
            <p:cNvSpPr/>
            <p:nvPr/>
          </p:nvSpPr>
          <p:spPr>
            <a:xfrm>
              <a:off x="5898382" y="145515"/>
              <a:ext cx="4963886" cy="4963886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BB22833-D50F-4040-807B-3178491795FC}"/>
              </a:ext>
            </a:extLst>
          </p:cNvPr>
          <p:cNvCxnSpPr>
            <a:cxnSpLocks/>
          </p:cNvCxnSpPr>
          <p:nvPr/>
        </p:nvCxnSpPr>
        <p:spPr>
          <a:xfrm flipV="1">
            <a:off x="4151784" y="3127660"/>
            <a:ext cx="660400" cy="4876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2E4F8A7-C6B5-48DA-85AF-0A4AD1828D40}"/>
              </a:ext>
            </a:extLst>
          </p:cNvPr>
          <p:cNvCxnSpPr>
            <a:cxnSpLocks/>
          </p:cNvCxnSpPr>
          <p:nvPr/>
        </p:nvCxnSpPr>
        <p:spPr>
          <a:xfrm>
            <a:off x="4812184" y="3127660"/>
            <a:ext cx="807723" cy="10769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11FCBB-4A65-4752-8A2F-40E1C146FD7F}"/>
              </a:ext>
            </a:extLst>
          </p:cNvPr>
          <p:cNvCxnSpPr>
            <a:cxnSpLocks/>
          </p:cNvCxnSpPr>
          <p:nvPr/>
        </p:nvCxnSpPr>
        <p:spPr>
          <a:xfrm flipH="1" flipV="1">
            <a:off x="4289670" y="3734301"/>
            <a:ext cx="1330237" cy="47027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51D1FE-6DB7-4C20-A0E9-6269A64720CB}"/>
              </a:ext>
            </a:extLst>
          </p:cNvPr>
          <p:cNvCxnSpPr>
            <a:cxnSpLocks/>
          </p:cNvCxnSpPr>
          <p:nvPr/>
        </p:nvCxnSpPr>
        <p:spPr>
          <a:xfrm flipH="1">
            <a:off x="2092150" y="3628607"/>
            <a:ext cx="1898861" cy="14129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3D36E53-6729-4FDA-BD4E-519DD187ED30}"/>
              </a:ext>
            </a:extLst>
          </p:cNvPr>
          <p:cNvCxnSpPr>
            <a:cxnSpLocks/>
          </p:cNvCxnSpPr>
          <p:nvPr/>
        </p:nvCxnSpPr>
        <p:spPr>
          <a:xfrm>
            <a:off x="2071564" y="3769900"/>
            <a:ext cx="451268" cy="8582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0BA102-1E2A-41C9-B2FF-2C1452C2D016}"/>
              </a:ext>
            </a:extLst>
          </p:cNvPr>
          <p:cNvCxnSpPr>
            <a:cxnSpLocks/>
          </p:cNvCxnSpPr>
          <p:nvPr/>
        </p:nvCxnSpPr>
        <p:spPr>
          <a:xfrm flipV="1">
            <a:off x="2594078" y="3699254"/>
            <a:ext cx="1396933" cy="92893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7FF775F-3B9C-425E-828C-BF185F84C479}"/>
              </a:ext>
            </a:extLst>
          </p:cNvPr>
          <p:cNvCxnSpPr>
            <a:cxnSpLocks/>
          </p:cNvCxnSpPr>
          <p:nvPr/>
        </p:nvCxnSpPr>
        <p:spPr>
          <a:xfrm flipV="1">
            <a:off x="4089820" y="2106465"/>
            <a:ext cx="447848" cy="148715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80C7DBB-96E1-4A2D-8E6B-BF0347EB38EA}"/>
              </a:ext>
            </a:extLst>
          </p:cNvPr>
          <p:cNvCxnSpPr>
            <a:cxnSpLocks/>
          </p:cNvCxnSpPr>
          <p:nvPr/>
        </p:nvCxnSpPr>
        <p:spPr>
          <a:xfrm flipH="1">
            <a:off x="3286508" y="2106465"/>
            <a:ext cx="1195476" cy="5332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A137F16-6098-4B82-9F46-9E08D20694C9}"/>
              </a:ext>
            </a:extLst>
          </p:cNvPr>
          <p:cNvCxnSpPr>
            <a:cxnSpLocks/>
          </p:cNvCxnSpPr>
          <p:nvPr/>
        </p:nvCxnSpPr>
        <p:spPr>
          <a:xfrm>
            <a:off x="3310460" y="2677334"/>
            <a:ext cx="680552" cy="85985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B9ECCEF3-4D4F-4A03-9BB2-CF58226A6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1" t="17910" r="31466" b="7245"/>
          <a:stretch/>
        </p:blipFill>
        <p:spPr bwMode="auto">
          <a:xfrm>
            <a:off x="1860303" y="2144141"/>
            <a:ext cx="1438801" cy="201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AE248295-0BEF-4A5C-BAC4-3A5DE7C5B2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29695" y="1048304"/>
          <a:ext cx="2987675" cy="317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Acrobat Document" r:id="rId5" imgW="2986898" imgH="3177137" progId="Acrobat.Document.DC">
                  <p:embed/>
                </p:oleObj>
              </mc:Choice>
              <mc:Fallback>
                <p:oleObj name="Acrobat Document" r:id="rId5" imgW="2986898" imgH="3177137" progId="Acrobat.Document.DC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AE248295-0BEF-4A5C-BAC4-3A5DE7C5B2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29695" y="1048304"/>
                        <a:ext cx="2987675" cy="3176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B54B3E98-5098-4F7C-BF3F-9CC128E72D34}"/>
              </a:ext>
            </a:extLst>
          </p:cNvPr>
          <p:cNvSpPr/>
          <p:nvPr/>
        </p:nvSpPr>
        <p:spPr>
          <a:xfrm>
            <a:off x="7599680" y="4171633"/>
            <a:ext cx="4592319" cy="135191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Movement causes this pattern to change over time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222969-9FCC-4153-BEE5-F4630778DD23}"/>
              </a:ext>
            </a:extLst>
          </p:cNvPr>
          <p:cNvSpPr/>
          <p:nvPr/>
        </p:nvSpPr>
        <p:spPr>
          <a:xfrm>
            <a:off x="8818880" y="843280"/>
            <a:ext cx="2498490" cy="302221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D33C5E0-2DFC-4671-81F1-59803A0BA1CD}"/>
              </a:ext>
            </a:extLst>
          </p:cNvPr>
          <p:cNvSpPr/>
          <p:nvPr/>
        </p:nvSpPr>
        <p:spPr>
          <a:xfrm>
            <a:off x="8818880" y="1105582"/>
            <a:ext cx="2346960" cy="2759911"/>
          </a:xfrm>
          <a:custGeom>
            <a:avLst/>
            <a:gdLst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670560 w 2346960"/>
              <a:gd name="connsiteY8" fmla="*/ 641938 h 2759911"/>
              <a:gd name="connsiteX9" fmla="*/ 802640 w 2346960"/>
              <a:gd name="connsiteY9" fmla="*/ 570818 h 2759911"/>
              <a:gd name="connsiteX10" fmla="*/ 955040 w 2346960"/>
              <a:gd name="connsiteY10" fmla="*/ 2115138 h 2759911"/>
              <a:gd name="connsiteX11" fmla="*/ 1117600 w 2346960"/>
              <a:gd name="connsiteY11" fmla="*/ 117025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38960 w 2346960"/>
              <a:gd name="connsiteY16" fmla="*/ 1881458 h 2759911"/>
              <a:gd name="connsiteX17" fmla="*/ 2011680 w 2346960"/>
              <a:gd name="connsiteY17" fmla="*/ 2592658 h 2759911"/>
              <a:gd name="connsiteX18" fmla="*/ 2153920 w 2346960"/>
              <a:gd name="connsiteY18" fmla="*/ 1881458 h 2759911"/>
              <a:gd name="connsiteX19" fmla="*/ 2346960 w 2346960"/>
              <a:gd name="connsiteY19" fmla="*/ 2552018 h 275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46960" h="2759911">
                <a:moveTo>
                  <a:pt x="0" y="2724738"/>
                </a:moveTo>
                <a:lnTo>
                  <a:pt x="162560" y="2684098"/>
                </a:lnTo>
                <a:cubicBezTo>
                  <a:pt x="186267" y="2679018"/>
                  <a:pt x="128693" y="2850045"/>
                  <a:pt x="142240" y="2694258"/>
                </a:cubicBezTo>
                <a:cubicBezTo>
                  <a:pt x="155787" y="2538471"/>
                  <a:pt x="216747" y="2145618"/>
                  <a:pt x="243840" y="1749378"/>
                </a:cubicBezTo>
                <a:cubicBezTo>
                  <a:pt x="270933" y="1353138"/>
                  <a:pt x="281093" y="599605"/>
                  <a:pt x="304800" y="316818"/>
                </a:cubicBezTo>
                <a:cubicBezTo>
                  <a:pt x="328507" y="34031"/>
                  <a:pt x="352213" y="-74342"/>
                  <a:pt x="386080" y="52658"/>
                </a:cubicBezTo>
                <a:cubicBezTo>
                  <a:pt x="419947" y="179658"/>
                  <a:pt x="484293" y="775711"/>
                  <a:pt x="508000" y="1078818"/>
                </a:cubicBezTo>
                <a:cubicBezTo>
                  <a:pt x="531707" y="1381925"/>
                  <a:pt x="501227" y="1944111"/>
                  <a:pt x="528320" y="1871298"/>
                </a:cubicBezTo>
                <a:cubicBezTo>
                  <a:pt x="555413" y="1798485"/>
                  <a:pt x="624840" y="858685"/>
                  <a:pt x="670560" y="641938"/>
                </a:cubicBezTo>
                <a:cubicBezTo>
                  <a:pt x="716280" y="425191"/>
                  <a:pt x="755227" y="325285"/>
                  <a:pt x="802640" y="570818"/>
                </a:cubicBezTo>
                <a:cubicBezTo>
                  <a:pt x="850053" y="816351"/>
                  <a:pt x="902547" y="2015231"/>
                  <a:pt x="955040" y="2115138"/>
                </a:cubicBezTo>
                <a:cubicBezTo>
                  <a:pt x="1007533" y="2215045"/>
                  <a:pt x="1051560" y="1175338"/>
                  <a:pt x="1117600" y="1170258"/>
                </a:cubicBezTo>
                <a:cubicBezTo>
                  <a:pt x="1183640" y="1165178"/>
                  <a:pt x="1297093" y="1857751"/>
                  <a:pt x="1351280" y="2084658"/>
                </a:cubicBezTo>
                <a:cubicBezTo>
                  <a:pt x="1405467" y="2311565"/>
                  <a:pt x="1412240" y="2541858"/>
                  <a:pt x="1442720" y="2531698"/>
                </a:cubicBezTo>
                <a:cubicBezTo>
                  <a:pt x="1473200" y="2521538"/>
                  <a:pt x="1481667" y="2035551"/>
                  <a:pt x="1534160" y="2023698"/>
                </a:cubicBezTo>
                <a:cubicBezTo>
                  <a:pt x="1586653" y="2011845"/>
                  <a:pt x="1706880" y="2484285"/>
                  <a:pt x="1757680" y="2460578"/>
                </a:cubicBezTo>
                <a:cubicBezTo>
                  <a:pt x="1808480" y="2436871"/>
                  <a:pt x="1796627" y="1859445"/>
                  <a:pt x="1838960" y="1881458"/>
                </a:cubicBezTo>
                <a:cubicBezTo>
                  <a:pt x="1881293" y="1903471"/>
                  <a:pt x="1959187" y="2592658"/>
                  <a:pt x="2011680" y="2592658"/>
                </a:cubicBezTo>
                <a:cubicBezTo>
                  <a:pt x="2064173" y="2592658"/>
                  <a:pt x="2098040" y="1888231"/>
                  <a:pt x="2153920" y="1881458"/>
                </a:cubicBezTo>
                <a:cubicBezTo>
                  <a:pt x="2209800" y="1874685"/>
                  <a:pt x="2278380" y="2213351"/>
                  <a:pt x="2346960" y="2552018"/>
                </a:cubicBezTo>
              </a:path>
            </a:pathLst>
          </a:custGeom>
          <a:noFill/>
          <a:ln w="50800">
            <a:solidFill>
              <a:schemeClr val="accent1">
                <a:lumMod val="75000"/>
              </a:schemeClr>
            </a:solidFill>
          </a:ln>
          <a:effectLst>
            <a:glow rad="63500">
              <a:srgbClr val="A7934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B2A8BFC-B91B-4825-968E-79758A98E7A7}"/>
              </a:ext>
            </a:extLst>
          </p:cNvPr>
          <p:cNvSpPr/>
          <p:nvPr/>
        </p:nvSpPr>
        <p:spPr>
          <a:xfrm>
            <a:off x="8809265" y="1126682"/>
            <a:ext cx="2346960" cy="2759911"/>
          </a:xfrm>
          <a:custGeom>
            <a:avLst/>
            <a:gdLst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670560 w 2346960"/>
              <a:gd name="connsiteY8" fmla="*/ 641938 h 2759911"/>
              <a:gd name="connsiteX9" fmla="*/ 802640 w 2346960"/>
              <a:gd name="connsiteY9" fmla="*/ 570818 h 2759911"/>
              <a:gd name="connsiteX10" fmla="*/ 955040 w 2346960"/>
              <a:gd name="connsiteY10" fmla="*/ 2115138 h 2759911"/>
              <a:gd name="connsiteX11" fmla="*/ 1117600 w 2346960"/>
              <a:gd name="connsiteY11" fmla="*/ 117025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38960 w 2346960"/>
              <a:gd name="connsiteY16" fmla="*/ 1881458 h 2759911"/>
              <a:gd name="connsiteX17" fmla="*/ 2011680 w 2346960"/>
              <a:gd name="connsiteY17" fmla="*/ 2592658 h 2759911"/>
              <a:gd name="connsiteX18" fmla="*/ 2153920 w 2346960"/>
              <a:gd name="connsiteY18" fmla="*/ 18814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670560 w 2346960"/>
              <a:gd name="connsiteY8" fmla="*/ 641938 h 2759911"/>
              <a:gd name="connsiteX9" fmla="*/ 853440 w 2346960"/>
              <a:gd name="connsiteY9" fmla="*/ 997538 h 2759911"/>
              <a:gd name="connsiteX10" fmla="*/ 955040 w 2346960"/>
              <a:gd name="connsiteY10" fmla="*/ 2115138 h 2759911"/>
              <a:gd name="connsiteX11" fmla="*/ 1117600 w 2346960"/>
              <a:gd name="connsiteY11" fmla="*/ 117025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38960 w 2346960"/>
              <a:gd name="connsiteY16" fmla="*/ 1881458 h 2759911"/>
              <a:gd name="connsiteX17" fmla="*/ 2011680 w 2346960"/>
              <a:gd name="connsiteY17" fmla="*/ 2592658 h 2759911"/>
              <a:gd name="connsiteX18" fmla="*/ 2153920 w 2346960"/>
              <a:gd name="connsiteY18" fmla="*/ 18814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741680 w 2346960"/>
              <a:gd name="connsiteY8" fmla="*/ 895938 h 2759911"/>
              <a:gd name="connsiteX9" fmla="*/ 853440 w 2346960"/>
              <a:gd name="connsiteY9" fmla="*/ 997538 h 2759911"/>
              <a:gd name="connsiteX10" fmla="*/ 955040 w 2346960"/>
              <a:gd name="connsiteY10" fmla="*/ 2115138 h 2759911"/>
              <a:gd name="connsiteX11" fmla="*/ 1117600 w 2346960"/>
              <a:gd name="connsiteY11" fmla="*/ 117025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38960 w 2346960"/>
              <a:gd name="connsiteY16" fmla="*/ 1881458 h 2759911"/>
              <a:gd name="connsiteX17" fmla="*/ 2011680 w 2346960"/>
              <a:gd name="connsiteY17" fmla="*/ 2592658 h 2759911"/>
              <a:gd name="connsiteX18" fmla="*/ 2153920 w 2346960"/>
              <a:gd name="connsiteY18" fmla="*/ 18814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741680 w 2346960"/>
              <a:gd name="connsiteY8" fmla="*/ 895938 h 2759911"/>
              <a:gd name="connsiteX9" fmla="*/ 853440 w 2346960"/>
              <a:gd name="connsiteY9" fmla="*/ 997538 h 2759911"/>
              <a:gd name="connsiteX10" fmla="*/ 955040 w 2346960"/>
              <a:gd name="connsiteY10" fmla="*/ 2115138 h 2759911"/>
              <a:gd name="connsiteX11" fmla="*/ 1249680 w 2346960"/>
              <a:gd name="connsiteY11" fmla="*/ 116009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38960 w 2346960"/>
              <a:gd name="connsiteY16" fmla="*/ 1881458 h 2759911"/>
              <a:gd name="connsiteX17" fmla="*/ 2011680 w 2346960"/>
              <a:gd name="connsiteY17" fmla="*/ 2592658 h 2759911"/>
              <a:gd name="connsiteX18" fmla="*/ 2153920 w 2346960"/>
              <a:gd name="connsiteY18" fmla="*/ 18814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741680 w 2346960"/>
              <a:gd name="connsiteY8" fmla="*/ 895938 h 2759911"/>
              <a:gd name="connsiteX9" fmla="*/ 853440 w 2346960"/>
              <a:gd name="connsiteY9" fmla="*/ 997538 h 2759911"/>
              <a:gd name="connsiteX10" fmla="*/ 1107440 w 2346960"/>
              <a:gd name="connsiteY10" fmla="*/ 2084658 h 2759911"/>
              <a:gd name="connsiteX11" fmla="*/ 1249680 w 2346960"/>
              <a:gd name="connsiteY11" fmla="*/ 116009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38960 w 2346960"/>
              <a:gd name="connsiteY16" fmla="*/ 1881458 h 2759911"/>
              <a:gd name="connsiteX17" fmla="*/ 2011680 w 2346960"/>
              <a:gd name="connsiteY17" fmla="*/ 2592658 h 2759911"/>
              <a:gd name="connsiteX18" fmla="*/ 2153920 w 2346960"/>
              <a:gd name="connsiteY18" fmla="*/ 18814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741680 w 2346960"/>
              <a:gd name="connsiteY8" fmla="*/ 895938 h 2759911"/>
              <a:gd name="connsiteX9" fmla="*/ 853440 w 2346960"/>
              <a:gd name="connsiteY9" fmla="*/ 997538 h 2759911"/>
              <a:gd name="connsiteX10" fmla="*/ 1107440 w 2346960"/>
              <a:gd name="connsiteY10" fmla="*/ 2084658 h 2759911"/>
              <a:gd name="connsiteX11" fmla="*/ 1249680 w 2346960"/>
              <a:gd name="connsiteY11" fmla="*/ 116009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38960 w 2346960"/>
              <a:gd name="connsiteY16" fmla="*/ 188145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741680 w 2346960"/>
              <a:gd name="connsiteY8" fmla="*/ 895938 h 2759911"/>
              <a:gd name="connsiteX9" fmla="*/ 853440 w 2346960"/>
              <a:gd name="connsiteY9" fmla="*/ 997538 h 2759911"/>
              <a:gd name="connsiteX10" fmla="*/ 1107440 w 2346960"/>
              <a:gd name="connsiteY10" fmla="*/ 2084658 h 2759911"/>
              <a:gd name="connsiteX11" fmla="*/ 1249680 w 2346960"/>
              <a:gd name="connsiteY11" fmla="*/ 116009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59280 w 2346960"/>
              <a:gd name="connsiteY16" fmla="*/ 209481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46960" h="2759911">
                <a:moveTo>
                  <a:pt x="0" y="2724738"/>
                </a:moveTo>
                <a:lnTo>
                  <a:pt x="162560" y="2684098"/>
                </a:lnTo>
                <a:cubicBezTo>
                  <a:pt x="186267" y="2679018"/>
                  <a:pt x="128693" y="2850045"/>
                  <a:pt x="142240" y="2694258"/>
                </a:cubicBezTo>
                <a:cubicBezTo>
                  <a:pt x="155787" y="2538471"/>
                  <a:pt x="216747" y="2145618"/>
                  <a:pt x="243840" y="1749378"/>
                </a:cubicBezTo>
                <a:cubicBezTo>
                  <a:pt x="270933" y="1353138"/>
                  <a:pt x="281093" y="599605"/>
                  <a:pt x="304800" y="316818"/>
                </a:cubicBezTo>
                <a:cubicBezTo>
                  <a:pt x="328507" y="34031"/>
                  <a:pt x="352213" y="-74342"/>
                  <a:pt x="386080" y="52658"/>
                </a:cubicBezTo>
                <a:cubicBezTo>
                  <a:pt x="419947" y="179658"/>
                  <a:pt x="484293" y="775711"/>
                  <a:pt x="508000" y="1078818"/>
                </a:cubicBezTo>
                <a:cubicBezTo>
                  <a:pt x="531707" y="1381925"/>
                  <a:pt x="489373" y="1901778"/>
                  <a:pt x="528320" y="1871298"/>
                </a:cubicBezTo>
                <a:cubicBezTo>
                  <a:pt x="567267" y="1840818"/>
                  <a:pt x="687493" y="1041565"/>
                  <a:pt x="741680" y="895938"/>
                </a:cubicBezTo>
                <a:cubicBezTo>
                  <a:pt x="795867" y="750311"/>
                  <a:pt x="792480" y="799418"/>
                  <a:pt x="853440" y="997538"/>
                </a:cubicBezTo>
                <a:cubicBezTo>
                  <a:pt x="914400" y="1195658"/>
                  <a:pt x="1041400" y="2057565"/>
                  <a:pt x="1107440" y="2084658"/>
                </a:cubicBezTo>
                <a:cubicBezTo>
                  <a:pt x="1173480" y="2111751"/>
                  <a:pt x="1209040" y="1160098"/>
                  <a:pt x="1249680" y="1160098"/>
                </a:cubicBezTo>
                <a:cubicBezTo>
                  <a:pt x="1290320" y="1160098"/>
                  <a:pt x="1319107" y="1856058"/>
                  <a:pt x="1351280" y="2084658"/>
                </a:cubicBezTo>
                <a:cubicBezTo>
                  <a:pt x="1383453" y="2313258"/>
                  <a:pt x="1412240" y="2541858"/>
                  <a:pt x="1442720" y="2531698"/>
                </a:cubicBezTo>
                <a:cubicBezTo>
                  <a:pt x="1473200" y="2521538"/>
                  <a:pt x="1481667" y="2035551"/>
                  <a:pt x="1534160" y="2023698"/>
                </a:cubicBezTo>
                <a:cubicBezTo>
                  <a:pt x="1586653" y="2011845"/>
                  <a:pt x="1703493" y="2448725"/>
                  <a:pt x="1757680" y="2460578"/>
                </a:cubicBezTo>
                <a:cubicBezTo>
                  <a:pt x="1811867" y="2472431"/>
                  <a:pt x="1816947" y="2072805"/>
                  <a:pt x="1859280" y="2094818"/>
                </a:cubicBezTo>
                <a:cubicBezTo>
                  <a:pt x="1901613" y="2116831"/>
                  <a:pt x="1959187" y="2560485"/>
                  <a:pt x="2011680" y="2592658"/>
                </a:cubicBezTo>
                <a:cubicBezTo>
                  <a:pt x="2064173" y="2624831"/>
                  <a:pt x="2118360" y="2294631"/>
                  <a:pt x="2174240" y="2287858"/>
                </a:cubicBezTo>
                <a:cubicBezTo>
                  <a:pt x="2230120" y="2281085"/>
                  <a:pt x="2278380" y="2213351"/>
                  <a:pt x="2346960" y="2552018"/>
                </a:cubicBezTo>
              </a:path>
            </a:pathLst>
          </a:custGeom>
          <a:noFill/>
          <a:ln w="50800">
            <a:solidFill>
              <a:schemeClr val="accent1">
                <a:lumMod val="75000"/>
              </a:schemeClr>
            </a:solidFill>
          </a:ln>
          <a:effectLst>
            <a:glow rad="63500">
              <a:srgbClr val="A7934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004DD53-0032-41E0-9C9B-4FA391D83CA5}"/>
              </a:ext>
            </a:extLst>
          </p:cNvPr>
          <p:cNvSpPr/>
          <p:nvPr/>
        </p:nvSpPr>
        <p:spPr>
          <a:xfrm>
            <a:off x="8796077" y="1358273"/>
            <a:ext cx="2346960" cy="2544198"/>
          </a:xfrm>
          <a:custGeom>
            <a:avLst/>
            <a:gdLst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670560 w 2346960"/>
              <a:gd name="connsiteY8" fmla="*/ 641938 h 2759911"/>
              <a:gd name="connsiteX9" fmla="*/ 802640 w 2346960"/>
              <a:gd name="connsiteY9" fmla="*/ 570818 h 2759911"/>
              <a:gd name="connsiteX10" fmla="*/ 955040 w 2346960"/>
              <a:gd name="connsiteY10" fmla="*/ 2115138 h 2759911"/>
              <a:gd name="connsiteX11" fmla="*/ 1117600 w 2346960"/>
              <a:gd name="connsiteY11" fmla="*/ 117025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38960 w 2346960"/>
              <a:gd name="connsiteY16" fmla="*/ 1881458 h 2759911"/>
              <a:gd name="connsiteX17" fmla="*/ 2011680 w 2346960"/>
              <a:gd name="connsiteY17" fmla="*/ 2592658 h 2759911"/>
              <a:gd name="connsiteX18" fmla="*/ 2153920 w 2346960"/>
              <a:gd name="connsiteY18" fmla="*/ 18814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670560 w 2346960"/>
              <a:gd name="connsiteY8" fmla="*/ 641938 h 2759911"/>
              <a:gd name="connsiteX9" fmla="*/ 853440 w 2346960"/>
              <a:gd name="connsiteY9" fmla="*/ 997538 h 2759911"/>
              <a:gd name="connsiteX10" fmla="*/ 955040 w 2346960"/>
              <a:gd name="connsiteY10" fmla="*/ 2115138 h 2759911"/>
              <a:gd name="connsiteX11" fmla="*/ 1117600 w 2346960"/>
              <a:gd name="connsiteY11" fmla="*/ 117025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38960 w 2346960"/>
              <a:gd name="connsiteY16" fmla="*/ 1881458 h 2759911"/>
              <a:gd name="connsiteX17" fmla="*/ 2011680 w 2346960"/>
              <a:gd name="connsiteY17" fmla="*/ 2592658 h 2759911"/>
              <a:gd name="connsiteX18" fmla="*/ 2153920 w 2346960"/>
              <a:gd name="connsiteY18" fmla="*/ 18814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741680 w 2346960"/>
              <a:gd name="connsiteY8" fmla="*/ 895938 h 2759911"/>
              <a:gd name="connsiteX9" fmla="*/ 853440 w 2346960"/>
              <a:gd name="connsiteY9" fmla="*/ 997538 h 2759911"/>
              <a:gd name="connsiteX10" fmla="*/ 955040 w 2346960"/>
              <a:gd name="connsiteY10" fmla="*/ 2115138 h 2759911"/>
              <a:gd name="connsiteX11" fmla="*/ 1117600 w 2346960"/>
              <a:gd name="connsiteY11" fmla="*/ 117025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38960 w 2346960"/>
              <a:gd name="connsiteY16" fmla="*/ 1881458 h 2759911"/>
              <a:gd name="connsiteX17" fmla="*/ 2011680 w 2346960"/>
              <a:gd name="connsiteY17" fmla="*/ 2592658 h 2759911"/>
              <a:gd name="connsiteX18" fmla="*/ 2153920 w 2346960"/>
              <a:gd name="connsiteY18" fmla="*/ 18814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741680 w 2346960"/>
              <a:gd name="connsiteY8" fmla="*/ 895938 h 2759911"/>
              <a:gd name="connsiteX9" fmla="*/ 853440 w 2346960"/>
              <a:gd name="connsiteY9" fmla="*/ 997538 h 2759911"/>
              <a:gd name="connsiteX10" fmla="*/ 955040 w 2346960"/>
              <a:gd name="connsiteY10" fmla="*/ 2115138 h 2759911"/>
              <a:gd name="connsiteX11" fmla="*/ 1249680 w 2346960"/>
              <a:gd name="connsiteY11" fmla="*/ 116009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38960 w 2346960"/>
              <a:gd name="connsiteY16" fmla="*/ 1881458 h 2759911"/>
              <a:gd name="connsiteX17" fmla="*/ 2011680 w 2346960"/>
              <a:gd name="connsiteY17" fmla="*/ 2592658 h 2759911"/>
              <a:gd name="connsiteX18" fmla="*/ 2153920 w 2346960"/>
              <a:gd name="connsiteY18" fmla="*/ 18814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741680 w 2346960"/>
              <a:gd name="connsiteY8" fmla="*/ 895938 h 2759911"/>
              <a:gd name="connsiteX9" fmla="*/ 853440 w 2346960"/>
              <a:gd name="connsiteY9" fmla="*/ 997538 h 2759911"/>
              <a:gd name="connsiteX10" fmla="*/ 1107440 w 2346960"/>
              <a:gd name="connsiteY10" fmla="*/ 2084658 h 2759911"/>
              <a:gd name="connsiteX11" fmla="*/ 1249680 w 2346960"/>
              <a:gd name="connsiteY11" fmla="*/ 116009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38960 w 2346960"/>
              <a:gd name="connsiteY16" fmla="*/ 1881458 h 2759911"/>
              <a:gd name="connsiteX17" fmla="*/ 2011680 w 2346960"/>
              <a:gd name="connsiteY17" fmla="*/ 2592658 h 2759911"/>
              <a:gd name="connsiteX18" fmla="*/ 2153920 w 2346960"/>
              <a:gd name="connsiteY18" fmla="*/ 18814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741680 w 2346960"/>
              <a:gd name="connsiteY8" fmla="*/ 895938 h 2759911"/>
              <a:gd name="connsiteX9" fmla="*/ 853440 w 2346960"/>
              <a:gd name="connsiteY9" fmla="*/ 997538 h 2759911"/>
              <a:gd name="connsiteX10" fmla="*/ 1107440 w 2346960"/>
              <a:gd name="connsiteY10" fmla="*/ 2084658 h 2759911"/>
              <a:gd name="connsiteX11" fmla="*/ 1249680 w 2346960"/>
              <a:gd name="connsiteY11" fmla="*/ 116009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38960 w 2346960"/>
              <a:gd name="connsiteY16" fmla="*/ 188145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741680 w 2346960"/>
              <a:gd name="connsiteY8" fmla="*/ 895938 h 2759911"/>
              <a:gd name="connsiteX9" fmla="*/ 853440 w 2346960"/>
              <a:gd name="connsiteY9" fmla="*/ 997538 h 2759911"/>
              <a:gd name="connsiteX10" fmla="*/ 1107440 w 2346960"/>
              <a:gd name="connsiteY10" fmla="*/ 2084658 h 2759911"/>
              <a:gd name="connsiteX11" fmla="*/ 1249680 w 2346960"/>
              <a:gd name="connsiteY11" fmla="*/ 116009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59280 w 2346960"/>
              <a:gd name="connsiteY16" fmla="*/ 209481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640080 w 2346960"/>
              <a:gd name="connsiteY7" fmla="*/ 1871298 h 2759911"/>
              <a:gd name="connsiteX8" fmla="*/ 741680 w 2346960"/>
              <a:gd name="connsiteY8" fmla="*/ 895938 h 2759911"/>
              <a:gd name="connsiteX9" fmla="*/ 853440 w 2346960"/>
              <a:gd name="connsiteY9" fmla="*/ 997538 h 2759911"/>
              <a:gd name="connsiteX10" fmla="*/ 1107440 w 2346960"/>
              <a:gd name="connsiteY10" fmla="*/ 2084658 h 2759911"/>
              <a:gd name="connsiteX11" fmla="*/ 1249680 w 2346960"/>
              <a:gd name="connsiteY11" fmla="*/ 116009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59280 w 2346960"/>
              <a:gd name="connsiteY16" fmla="*/ 209481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640080 w 2346960"/>
              <a:gd name="connsiteY7" fmla="*/ 1871298 h 2759911"/>
              <a:gd name="connsiteX8" fmla="*/ 741680 w 2346960"/>
              <a:gd name="connsiteY8" fmla="*/ 895938 h 2759911"/>
              <a:gd name="connsiteX9" fmla="*/ 955040 w 2346960"/>
              <a:gd name="connsiteY9" fmla="*/ 1302338 h 2759911"/>
              <a:gd name="connsiteX10" fmla="*/ 1107440 w 2346960"/>
              <a:gd name="connsiteY10" fmla="*/ 2084658 h 2759911"/>
              <a:gd name="connsiteX11" fmla="*/ 1249680 w 2346960"/>
              <a:gd name="connsiteY11" fmla="*/ 116009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59280 w 2346960"/>
              <a:gd name="connsiteY16" fmla="*/ 209481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640080 w 2346960"/>
              <a:gd name="connsiteY7" fmla="*/ 1871298 h 2759911"/>
              <a:gd name="connsiteX8" fmla="*/ 853440 w 2346960"/>
              <a:gd name="connsiteY8" fmla="*/ 1028018 h 2759911"/>
              <a:gd name="connsiteX9" fmla="*/ 955040 w 2346960"/>
              <a:gd name="connsiteY9" fmla="*/ 1302338 h 2759911"/>
              <a:gd name="connsiteX10" fmla="*/ 1107440 w 2346960"/>
              <a:gd name="connsiteY10" fmla="*/ 2084658 h 2759911"/>
              <a:gd name="connsiteX11" fmla="*/ 1249680 w 2346960"/>
              <a:gd name="connsiteY11" fmla="*/ 116009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59280 w 2346960"/>
              <a:gd name="connsiteY16" fmla="*/ 209481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640080 w 2346960"/>
              <a:gd name="connsiteY7" fmla="*/ 1871298 h 2759911"/>
              <a:gd name="connsiteX8" fmla="*/ 853440 w 2346960"/>
              <a:gd name="connsiteY8" fmla="*/ 1028018 h 2759911"/>
              <a:gd name="connsiteX9" fmla="*/ 955040 w 2346960"/>
              <a:gd name="connsiteY9" fmla="*/ 1302338 h 2759911"/>
              <a:gd name="connsiteX10" fmla="*/ 924560 w 2346960"/>
              <a:gd name="connsiteY10" fmla="*/ 2074498 h 2759911"/>
              <a:gd name="connsiteX11" fmla="*/ 1249680 w 2346960"/>
              <a:gd name="connsiteY11" fmla="*/ 116009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59280 w 2346960"/>
              <a:gd name="connsiteY16" fmla="*/ 209481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640080 w 2346960"/>
              <a:gd name="connsiteY7" fmla="*/ 1871298 h 2759911"/>
              <a:gd name="connsiteX8" fmla="*/ 853440 w 2346960"/>
              <a:gd name="connsiteY8" fmla="*/ 1028018 h 2759911"/>
              <a:gd name="connsiteX9" fmla="*/ 955040 w 2346960"/>
              <a:gd name="connsiteY9" fmla="*/ 1302338 h 2759911"/>
              <a:gd name="connsiteX10" fmla="*/ 924560 w 2346960"/>
              <a:gd name="connsiteY10" fmla="*/ 2074498 h 2759911"/>
              <a:gd name="connsiteX11" fmla="*/ 1097280 w 2346960"/>
              <a:gd name="connsiteY11" fmla="*/ 112961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59280 w 2346960"/>
              <a:gd name="connsiteY16" fmla="*/ 209481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640080 w 2346960"/>
              <a:gd name="connsiteY7" fmla="*/ 1871298 h 2759911"/>
              <a:gd name="connsiteX8" fmla="*/ 853440 w 2346960"/>
              <a:gd name="connsiteY8" fmla="*/ 1028018 h 2759911"/>
              <a:gd name="connsiteX9" fmla="*/ 955040 w 2346960"/>
              <a:gd name="connsiteY9" fmla="*/ 1302338 h 2759911"/>
              <a:gd name="connsiteX10" fmla="*/ 924560 w 2346960"/>
              <a:gd name="connsiteY10" fmla="*/ 2074498 h 2759911"/>
              <a:gd name="connsiteX11" fmla="*/ 1097280 w 2346960"/>
              <a:gd name="connsiteY11" fmla="*/ 1129618 h 2759911"/>
              <a:gd name="connsiteX12" fmla="*/ 1280160 w 2346960"/>
              <a:gd name="connsiteY12" fmla="*/ 194241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59280 w 2346960"/>
              <a:gd name="connsiteY16" fmla="*/ 209481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640080 w 2346960"/>
              <a:gd name="connsiteY7" fmla="*/ 1871298 h 2759911"/>
              <a:gd name="connsiteX8" fmla="*/ 853440 w 2346960"/>
              <a:gd name="connsiteY8" fmla="*/ 1028018 h 2759911"/>
              <a:gd name="connsiteX9" fmla="*/ 955040 w 2346960"/>
              <a:gd name="connsiteY9" fmla="*/ 1302338 h 2759911"/>
              <a:gd name="connsiteX10" fmla="*/ 924560 w 2346960"/>
              <a:gd name="connsiteY10" fmla="*/ 2074498 h 2759911"/>
              <a:gd name="connsiteX11" fmla="*/ 1097280 w 2346960"/>
              <a:gd name="connsiteY11" fmla="*/ 1129618 h 2759911"/>
              <a:gd name="connsiteX12" fmla="*/ 1280160 w 2346960"/>
              <a:gd name="connsiteY12" fmla="*/ 1942418 h 2759911"/>
              <a:gd name="connsiteX13" fmla="*/ 1442720 w 2346960"/>
              <a:gd name="connsiteY13" fmla="*/ 2531698 h 2759911"/>
              <a:gd name="connsiteX14" fmla="*/ 1524000 w 2346960"/>
              <a:gd name="connsiteY14" fmla="*/ 1708738 h 2759911"/>
              <a:gd name="connsiteX15" fmla="*/ 1757680 w 2346960"/>
              <a:gd name="connsiteY15" fmla="*/ 2460578 h 2759911"/>
              <a:gd name="connsiteX16" fmla="*/ 1859280 w 2346960"/>
              <a:gd name="connsiteY16" fmla="*/ 209481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640080 w 2346960"/>
              <a:gd name="connsiteY7" fmla="*/ 1871298 h 2759911"/>
              <a:gd name="connsiteX8" fmla="*/ 853440 w 2346960"/>
              <a:gd name="connsiteY8" fmla="*/ 1028018 h 2759911"/>
              <a:gd name="connsiteX9" fmla="*/ 955040 w 2346960"/>
              <a:gd name="connsiteY9" fmla="*/ 1302338 h 2759911"/>
              <a:gd name="connsiteX10" fmla="*/ 924560 w 2346960"/>
              <a:gd name="connsiteY10" fmla="*/ 2074498 h 2759911"/>
              <a:gd name="connsiteX11" fmla="*/ 1097280 w 2346960"/>
              <a:gd name="connsiteY11" fmla="*/ 1129618 h 2759911"/>
              <a:gd name="connsiteX12" fmla="*/ 1280160 w 2346960"/>
              <a:gd name="connsiteY12" fmla="*/ 1942418 h 2759911"/>
              <a:gd name="connsiteX13" fmla="*/ 1442720 w 2346960"/>
              <a:gd name="connsiteY13" fmla="*/ 2531698 h 2759911"/>
              <a:gd name="connsiteX14" fmla="*/ 1513840 w 2346960"/>
              <a:gd name="connsiteY14" fmla="*/ 1464898 h 2759911"/>
              <a:gd name="connsiteX15" fmla="*/ 1757680 w 2346960"/>
              <a:gd name="connsiteY15" fmla="*/ 2460578 h 2759911"/>
              <a:gd name="connsiteX16" fmla="*/ 1859280 w 2346960"/>
              <a:gd name="connsiteY16" fmla="*/ 209481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509025 h 2544198"/>
              <a:gd name="connsiteX1" fmla="*/ 162560 w 2346960"/>
              <a:gd name="connsiteY1" fmla="*/ 2468385 h 2544198"/>
              <a:gd name="connsiteX2" fmla="*/ 142240 w 2346960"/>
              <a:gd name="connsiteY2" fmla="*/ 2478545 h 2544198"/>
              <a:gd name="connsiteX3" fmla="*/ 243840 w 2346960"/>
              <a:gd name="connsiteY3" fmla="*/ 1533665 h 2544198"/>
              <a:gd name="connsiteX4" fmla="*/ 304800 w 2346960"/>
              <a:gd name="connsiteY4" fmla="*/ 101105 h 2544198"/>
              <a:gd name="connsiteX5" fmla="*/ 451395 w 2346960"/>
              <a:gd name="connsiteY5" fmla="*/ 200839 h 2544198"/>
              <a:gd name="connsiteX6" fmla="*/ 508000 w 2346960"/>
              <a:gd name="connsiteY6" fmla="*/ 863105 h 2544198"/>
              <a:gd name="connsiteX7" fmla="*/ 640080 w 2346960"/>
              <a:gd name="connsiteY7" fmla="*/ 1655585 h 2544198"/>
              <a:gd name="connsiteX8" fmla="*/ 853440 w 2346960"/>
              <a:gd name="connsiteY8" fmla="*/ 812305 h 2544198"/>
              <a:gd name="connsiteX9" fmla="*/ 955040 w 2346960"/>
              <a:gd name="connsiteY9" fmla="*/ 1086625 h 2544198"/>
              <a:gd name="connsiteX10" fmla="*/ 924560 w 2346960"/>
              <a:gd name="connsiteY10" fmla="*/ 1858785 h 2544198"/>
              <a:gd name="connsiteX11" fmla="*/ 1097280 w 2346960"/>
              <a:gd name="connsiteY11" fmla="*/ 913905 h 2544198"/>
              <a:gd name="connsiteX12" fmla="*/ 1280160 w 2346960"/>
              <a:gd name="connsiteY12" fmla="*/ 1726705 h 2544198"/>
              <a:gd name="connsiteX13" fmla="*/ 1442720 w 2346960"/>
              <a:gd name="connsiteY13" fmla="*/ 2315985 h 2544198"/>
              <a:gd name="connsiteX14" fmla="*/ 1513840 w 2346960"/>
              <a:gd name="connsiteY14" fmla="*/ 1249185 h 2544198"/>
              <a:gd name="connsiteX15" fmla="*/ 1757680 w 2346960"/>
              <a:gd name="connsiteY15" fmla="*/ 2244865 h 2544198"/>
              <a:gd name="connsiteX16" fmla="*/ 1859280 w 2346960"/>
              <a:gd name="connsiteY16" fmla="*/ 1879105 h 2544198"/>
              <a:gd name="connsiteX17" fmla="*/ 2011680 w 2346960"/>
              <a:gd name="connsiteY17" fmla="*/ 2376945 h 2544198"/>
              <a:gd name="connsiteX18" fmla="*/ 2174240 w 2346960"/>
              <a:gd name="connsiteY18" fmla="*/ 2072145 h 2544198"/>
              <a:gd name="connsiteX19" fmla="*/ 2346960 w 2346960"/>
              <a:gd name="connsiteY19" fmla="*/ 2336305 h 254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46960" h="2544198">
                <a:moveTo>
                  <a:pt x="0" y="2509025"/>
                </a:moveTo>
                <a:lnTo>
                  <a:pt x="162560" y="2468385"/>
                </a:lnTo>
                <a:cubicBezTo>
                  <a:pt x="186267" y="2463305"/>
                  <a:pt x="128693" y="2634332"/>
                  <a:pt x="142240" y="2478545"/>
                </a:cubicBezTo>
                <a:cubicBezTo>
                  <a:pt x="155787" y="2322758"/>
                  <a:pt x="216747" y="1929905"/>
                  <a:pt x="243840" y="1533665"/>
                </a:cubicBezTo>
                <a:cubicBezTo>
                  <a:pt x="270933" y="1137425"/>
                  <a:pt x="270208" y="323243"/>
                  <a:pt x="304800" y="101105"/>
                </a:cubicBezTo>
                <a:cubicBezTo>
                  <a:pt x="339392" y="-121033"/>
                  <a:pt x="417528" y="73839"/>
                  <a:pt x="451395" y="200839"/>
                </a:cubicBezTo>
                <a:cubicBezTo>
                  <a:pt x="485262" y="327839"/>
                  <a:pt x="476553" y="620647"/>
                  <a:pt x="508000" y="863105"/>
                </a:cubicBezTo>
                <a:cubicBezTo>
                  <a:pt x="539448" y="1105563"/>
                  <a:pt x="582507" y="1664052"/>
                  <a:pt x="640080" y="1655585"/>
                </a:cubicBezTo>
                <a:cubicBezTo>
                  <a:pt x="697653" y="1647118"/>
                  <a:pt x="800947" y="907132"/>
                  <a:pt x="853440" y="812305"/>
                </a:cubicBezTo>
                <a:cubicBezTo>
                  <a:pt x="905933" y="717478"/>
                  <a:pt x="943187" y="912212"/>
                  <a:pt x="955040" y="1086625"/>
                </a:cubicBezTo>
                <a:cubicBezTo>
                  <a:pt x="966893" y="1261038"/>
                  <a:pt x="900853" y="1887572"/>
                  <a:pt x="924560" y="1858785"/>
                </a:cubicBezTo>
                <a:cubicBezTo>
                  <a:pt x="948267" y="1829998"/>
                  <a:pt x="1038013" y="935918"/>
                  <a:pt x="1097280" y="913905"/>
                </a:cubicBezTo>
                <a:cubicBezTo>
                  <a:pt x="1156547" y="891892"/>
                  <a:pt x="1222587" y="1493025"/>
                  <a:pt x="1280160" y="1726705"/>
                </a:cubicBezTo>
                <a:cubicBezTo>
                  <a:pt x="1337733" y="1960385"/>
                  <a:pt x="1403773" y="2395572"/>
                  <a:pt x="1442720" y="2315985"/>
                </a:cubicBezTo>
                <a:cubicBezTo>
                  <a:pt x="1481667" y="2236398"/>
                  <a:pt x="1461347" y="1261038"/>
                  <a:pt x="1513840" y="1249185"/>
                </a:cubicBezTo>
                <a:cubicBezTo>
                  <a:pt x="1566333" y="1237332"/>
                  <a:pt x="1700107" y="2139878"/>
                  <a:pt x="1757680" y="2244865"/>
                </a:cubicBezTo>
                <a:cubicBezTo>
                  <a:pt x="1815253" y="2349852"/>
                  <a:pt x="1816947" y="1857092"/>
                  <a:pt x="1859280" y="1879105"/>
                </a:cubicBezTo>
                <a:cubicBezTo>
                  <a:pt x="1901613" y="1901118"/>
                  <a:pt x="1959187" y="2344772"/>
                  <a:pt x="2011680" y="2376945"/>
                </a:cubicBezTo>
                <a:cubicBezTo>
                  <a:pt x="2064173" y="2409118"/>
                  <a:pt x="2118360" y="2078918"/>
                  <a:pt x="2174240" y="2072145"/>
                </a:cubicBezTo>
                <a:cubicBezTo>
                  <a:pt x="2230120" y="2065372"/>
                  <a:pt x="2278380" y="1997638"/>
                  <a:pt x="2346960" y="2336305"/>
                </a:cubicBezTo>
              </a:path>
            </a:pathLst>
          </a:custGeom>
          <a:noFill/>
          <a:ln w="50800">
            <a:solidFill>
              <a:schemeClr val="accent1">
                <a:lumMod val="75000"/>
              </a:schemeClr>
            </a:solidFill>
          </a:ln>
          <a:effectLst>
            <a:glow rad="63500">
              <a:srgbClr val="A7934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68877F8-F7DE-4CB8-B41F-3B558330DD33}"/>
              </a:ext>
            </a:extLst>
          </p:cNvPr>
          <p:cNvSpPr/>
          <p:nvPr/>
        </p:nvSpPr>
        <p:spPr>
          <a:xfrm>
            <a:off x="8809265" y="1516566"/>
            <a:ext cx="2346960" cy="2343917"/>
          </a:xfrm>
          <a:custGeom>
            <a:avLst/>
            <a:gdLst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670560 w 2346960"/>
              <a:gd name="connsiteY8" fmla="*/ 641938 h 2759911"/>
              <a:gd name="connsiteX9" fmla="*/ 802640 w 2346960"/>
              <a:gd name="connsiteY9" fmla="*/ 570818 h 2759911"/>
              <a:gd name="connsiteX10" fmla="*/ 955040 w 2346960"/>
              <a:gd name="connsiteY10" fmla="*/ 2115138 h 2759911"/>
              <a:gd name="connsiteX11" fmla="*/ 1117600 w 2346960"/>
              <a:gd name="connsiteY11" fmla="*/ 117025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38960 w 2346960"/>
              <a:gd name="connsiteY16" fmla="*/ 1881458 h 2759911"/>
              <a:gd name="connsiteX17" fmla="*/ 2011680 w 2346960"/>
              <a:gd name="connsiteY17" fmla="*/ 2592658 h 2759911"/>
              <a:gd name="connsiteX18" fmla="*/ 2153920 w 2346960"/>
              <a:gd name="connsiteY18" fmla="*/ 18814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670560 w 2346960"/>
              <a:gd name="connsiteY8" fmla="*/ 641938 h 2759911"/>
              <a:gd name="connsiteX9" fmla="*/ 853440 w 2346960"/>
              <a:gd name="connsiteY9" fmla="*/ 997538 h 2759911"/>
              <a:gd name="connsiteX10" fmla="*/ 955040 w 2346960"/>
              <a:gd name="connsiteY10" fmla="*/ 2115138 h 2759911"/>
              <a:gd name="connsiteX11" fmla="*/ 1117600 w 2346960"/>
              <a:gd name="connsiteY11" fmla="*/ 117025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38960 w 2346960"/>
              <a:gd name="connsiteY16" fmla="*/ 1881458 h 2759911"/>
              <a:gd name="connsiteX17" fmla="*/ 2011680 w 2346960"/>
              <a:gd name="connsiteY17" fmla="*/ 2592658 h 2759911"/>
              <a:gd name="connsiteX18" fmla="*/ 2153920 w 2346960"/>
              <a:gd name="connsiteY18" fmla="*/ 18814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741680 w 2346960"/>
              <a:gd name="connsiteY8" fmla="*/ 895938 h 2759911"/>
              <a:gd name="connsiteX9" fmla="*/ 853440 w 2346960"/>
              <a:gd name="connsiteY9" fmla="*/ 997538 h 2759911"/>
              <a:gd name="connsiteX10" fmla="*/ 955040 w 2346960"/>
              <a:gd name="connsiteY10" fmla="*/ 2115138 h 2759911"/>
              <a:gd name="connsiteX11" fmla="*/ 1117600 w 2346960"/>
              <a:gd name="connsiteY11" fmla="*/ 117025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38960 w 2346960"/>
              <a:gd name="connsiteY16" fmla="*/ 1881458 h 2759911"/>
              <a:gd name="connsiteX17" fmla="*/ 2011680 w 2346960"/>
              <a:gd name="connsiteY17" fmla="*/ 2592658 h 2759911"/>
              <a:gd name="connsiteX18" fmla="*/ 2153920 w 2346960"/>
              <a:gd name="connsiteY18" fmla="*/ 18814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741680 w 2346960"/>
              <a:gd name="connsiteY8" fmla="*/ 895938 h 2759911"/>
              <a:gd name="connsiteX9" fmla="*/ 853440 w 2346960"/>
              <a:gd name="connsiteY9" fmla="*/ 997538 h 2759911"/>
              <a:gd name="connsiteX10" fmla="*/ 955040 w 2346960"/>
              <a:gd name="connsiteY10" fmla="*/ 2115138 h 2759911"/>
              <a:gd name="connsiteX11" fmla="*/ 1249680 w 2346960"/>
              <a:gd name="connsiteY11" fmla="*/ 116009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38960 w 2346960"/>
              <a:gd name="connsiteY16" fmla="*/ 1881458 h 2759911"/>
              <a:gd name="connsiteX17" fmla="*/ 2011680 w 2346960"/>
              <a:gd name="connsiteY17" fmla="*/ 2592658 h 2759911"/>
              <a:gd name="connsiteX18" fmla="*/ 2153920 w 2346960"/>
              <a:gd name="connsiteY18" fmla="*/ 18814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741680 w 2346960"/>
              <a:gd name="connsiteY8" fmla="*/ 895938 h 2759911"/>
              <a:gd name="connsiteX9" fmla="*/ 853440 w 2346960"/>
              <a:gd name="connsiteY9" fmla="*/ 997538 h 2759911"/>
              <a:gd name="connsiteX10" fmla="*/ 1107440 w 2346960"/>
              <a:gd name="connsiteY10" fmla="*/ 2084658 h 2759911"/>
              <a:gd name="connsiteX11" fmla="*/ 1249680 w 2346960"/>
              <a:gd name="connsiteY11" fmla="*/ 116009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38960 w 2346960"/>
              <a:gd name="connsiteY16" fmla="*/ 1881458 h 2759911"/>
              <a:gd name="connsiteX17" fmla="*/ 2011680 w 2346960"/>
              <a:gd name="connsiteY17" fmla="*/ 2592658 h 2759911"/>
              <a:gd name="connsiteX18" fmla="*/ 2153920 w 2346960"/>
              <a:gd name="connsiteY18" fmla="*/ 18814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741680 w 2346960"/>
              <a:gd name="connsiteY8" fmla="*/ 895938 h 2759911"/>
              <a:gd name="connsiteX9" fmla="*/ 853440 w 2346960"/>
              <a:gd name="connsiteY9" fmla="*/ 997538 h 2759911"/>
              <a:gd name="connsiteX10" fmla="*/ 1107440 w 2346960"/>
              <a:gd name="connsiteY10" fmla="*/ 2084658 h 2759911"/>
              <a:gd name="connsiteX11" fmla="*/ 1249680 w 2346960"/>
              <a:gd name="connsiteY11" fmla="*/ 116009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38960 w 2346960"/>
              <a:gd name="connsiteY16" fmla="*/ 188145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528320 w 2346960"/>
              <a:gd name="connsiteY7" fmla="*/ 1871298 h 2759911"/>
              <a:gd name="connsiteX8" fmla="*/ 741680 w 2346960"/>
              <a:gd name="connsiteY8" fmla="*/ 895938 h 2759911"/>
              <a:gd name="connsiteX9" fmla="*/ 853440 w 2346960"/>
              <a:gd name="connsiteY9" fmla="*/ 997538 h 2759911"/>
              <a:gd name="connsiteX10" fmla="*/ 1107440 w 2346960"/>
              <a:gd name="connsiteY10" fmla="*/ 2084658 h 2759911"/>
              <a:gd name="connsiteX11" fmla="*/ 1249680 w 2346960"/>
              <a:gd name="connsiteY11" fmla="*/ 116009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59280 w 2346960"/>
              <a:gd name="connsiteY16" fmla="*/ 209481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640080 w 2346960"/>
              <a:gd name="connsiteY7" fmla="*/ 1871298 h 2759911"/>
              <a:gd name="connsiteX8" fmla="*/ 741680 w 2346960"/>
              <a:gd name="connsiteY8" fmla="*/ 895938 h 2759911"/>
              <a:gd name="connsiteX9" fmla="*/ 853440 w 2346960"/>
              <a:gd name="connsiteY9" fmla="*/ 997538 h 2759911"/>
              <a:gd name="connsiteX10" fmla="*/ 1107440 w 2346960"/>
              <a:gd name="connsiteY10" fmla="*/ 2084658 h 2759911"/>
              <a:gd name="connsiteX11" fmla="*/ 1249680 w 2346960"/>
              <a:gd name="connsiteY11" fmla="*/ 116009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59280 w 2346960"/>
              <a:gd name="connsiteY16" fmla="*/ 209481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640080 w 2346960"/>
              <a:gd name="connsiteY7" fmla="*/ 1871298 h 2759911"/>
              <a:gd name="connsiteX8" fmla="*/ 741680 w 2346960"/>
              <a:gd name="connsiteY8" fmla="*/ 895938 h 2759911"/>
              <a:gd name="connsiteX9" fmla="*/ 955040 w 2346960"/>
              <a:gd name="connsiteY9" fmla="*/ 1302338 h 2759911"/>
              <a:gd name="connsiteX10" fmla="*/ 1107440 w 2346960"/>
              <a:gd name="connsiteY10" fmla="*/ 2084658 h 2759911"/>
              <a:gd name="connsiteX11" fmla="*/ 1249680 w 2346960"/>
              <a:gd name="connsiteY11" fmla="*/ 116009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59280 w 2346960"/>
              <a:gd name="connsiteY16" fmla="*/ 209481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640080 w 2346960"/>
              <a:gd name="connsiteY7" fmla="*/ 1871298 h 2759911"/>
              <a:gd name="connsiteX8" fmla="*/ 853440 w 2346960"/>
              <a:gd name="connsiteY8" fmla="*/ 1028018 h 2759911"/>
              <a:gd name="connsiteX9" fmla="*/ 955040 w 2346960"/>
              <a:gd name="connsiteY9" fmla="*/ 1302338 h 2759911"/>
              <a:gd name="connsiteX10" fmla="*/ 1107440 w 2346960"/>
              <a:gd name="connsiteY10" fmla="*/ 2084658 h 2759911"/>
              <a:gd name="connsiteX11" fmla="*/ 1249680 w 2346960"/>
              <a:gd name="connsiteY11" fmla="*/ 116009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59280 w 2346960"/>
              <a:gd name="connsiteY16" fmla="*/ 209481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640080 w 2346960"/>
              <a:gd name="connsiteY7" fmla="*/ 1871298 h 2759911"/>
              <a:gd name="connsiteX8" fmla="*/ 853440 w 2346960"/>
              <a:gd name="connsiteY8" fmla="*/ 1028018 h 2759911"/>
              <a:gd name="connsiteX9" fmla="*/ 955040 w 2346960"/>
              <a:gd name="connsiteY9" fmla="*/ 1302338 h 2759911"/>
              <a:gd name="connsiteX10" fmla="*/ 924560 w 2346960"/>
              <a:gd name="connsiteY10" fmla="*/ 2074498 h 2759911"/>
              <a:gd name="connsiteX11" fmla="*/ 1249680 w 2346960"/>
              <a:gd name="connsiteY11" fmla="*/ 116009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59280 w 2346960"/>
              <a:gd name="connsiteY16" fmla="*/ 209481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640080 w 2346960"/>
              <a:gd name="connsiteY7" fmla="*/ 1871298 h 2759911"/>
              <a:gd name="connsiteX8" fmla="*/ 853440 w 2346960"/>
              <a:gd name="connsiteY8" fmla="*/ 1028018 h 2759911"/>
              <a:gd name="connsiteX9" fmla="*/ 955040 w 2346960"/>
              <a:gd name="connsiteY9" fmla="*/ 1302338 h 2759911"/>
              <a:gd name="connsiteX10" fmla="*/ 924560 w 2346960"/>
              <a:gd name="connsiteY10" fmla="*/ 2074498 h 2759911"/>
              <a:gd name="connsiteX11" fmla="*/ 1097280 w 2346960"/>
              <a:gd name="connsiteY11" fmla="*/ 1129618 h 2759911"/>
              <a:gd name="connsiteX12" fmla="*/ 1351280 w 2346960"/>
              <a:gd name="connsiteY12" fmla="*/ 208465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59280 w 2346960"/>
              <a:gd name="connsiteY16" fmla="*/ 209481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640080 w 2346960"/>
              <a:gd name="connsiteY7" fmla="*/ 1871298 h 2759911"/>
              <a:gd name="connsiteX8" fmla="*/ 853440 w 2346960"/>
              <a:gd name="connsiteY8" fmla="*/ 1028018 h 2759911"/>
              <a:gd name="connsiteX9" fmla="*/ 955040 w 2346960"/>
              <a:gd name="connsiteY9" fmla="*/ 1302338 h 2759911"/>
              <a:gd name="connsiteX10" fmla="*/ 924560 w 2346960"/>
              <a:gd name="connsiteY10" fmla="*/ 2074498 h 2759911"/>
              <a:gd name="connsiteX11" fmla="*/ 1097280 w 2346960"/>
              <a:gd name="connsiteY11" fmla="*/ 1129618 h 2759911"/>
              <a:gd name="connsiteX12" fmla="*/ 1280160 w 2346960"/>
              <a:gd name="connsiteY12" fmla="*/ 1942418 h 2759911"/>
              <a:gd name="connsiteX13" fmla="*/ 1442720 w 2346960"/>
              <a:gd name="connsiteY13" fmla="*/ 2531698 h 2759911"/>
              <a:gd name="connsiteX14" fmla="*/ 1534160 w 2346960"/>
              <a:gd name="connsiteY14" fmla="*/ 2023698 h 2759911"/>
              <a:gd name="connsiteX15" fmla="*/ 1757680 w 2346960"/>
              <a:gd name="connsiteY15" fmla="*/ 2460578 h 2759911"/>
              <a:gd name="connsiteX16" fmla="*/ 1859280 w 2346960"/>
              <a:gd name="connsiteY16" fmla="*/ 209481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640080 w 2346960"/>
              <a:gd name="connsiteY7" fmla="*/ 1871298 h 2759911"/>
              <a:gd name="connsiteX8" fmla="*/ 853440 w 2346960"/>
              <a:gd name="connsiteY8" fmla="*/ 1028018 h 2759911"/>
              <a:gd name="connsiteX9" fmla="*/ 955040 w 2346960"/>
              <a:gd name="connsiteY9" fmla="*/ 1302338 h 2759911"/>
              <a:gd name="connsiteX10" fmla="*/ 924560 w 2346960"/>
              <a:gd name="connsiteY10" fmla="*/ 2074498 h 2759911"/>
              <a:gd name="connsiteX11" fmla="*/ 1097280 w 2346960"/>
              <a:gd name="connsiteY11" fmla="*/ 1129618 h 2759911"/>
              <a:gd name="connsiteX12" fmla="*/ 1280160 w 2346960"/>
              <a:gd name="connsiteY12" fmla="*/ 1942418 h 2759911"/>
              <a:gd name="connsiteX13" fmla="*/ 1442720 w 2346960"/>
              <a:gd name="connsiteY13" fmla="*/ 2531698 h 2759911"/>
              <a:gd name="connsiteX14" fmla="*/ 1524000 w 2346960"/>
              <a:gd name="connsiteY14" fmla="*/ 1708738 h 2759911"/>
              <a:gd name="connsiteX15" fmla="*/ 1757680 w 2346960"/>
              <a:gd name="connsiteY15" fmla="*/ 2460578 h 2759911"/>
              <a:gd name="connsiteX16" fmla="*/ 1859280 w 2346960"/>
              <a:gd name="connsiteY16" fmla="*/ 209481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724738 h 2759911"/>
              <a:gd name="connsiteX1" fmla="*/ 162560 w 2346960"/>
              <a:gd name="connsiteY1" fmla="*/ 2684098 h 2759911"/>
              <a:gd name="connsiteX2" fmla="*/ 142240 w 2346960"/>
              <a:gd name="connsiteY2" fmla="*/ 2694258 h 2759911"/>
              <a:gd name="connsiteX3" fmla="*/ 243840 w 2346960"/>
              <a:gd name="connsiteY3" fmla="*/ 1749378 h 2759911"/>
              <a:gd name="connsiteX4" fmla="*/ 304800 w 2346960"/>
              <a:gd name="connsiteY4" fmla="*/ 316818 h 2759911"/>
              <a:gd name="connsiteX5" fmla="*/ 386080 w 2346960"/>
              <a:gd name="connsiteY5" fmla="*/ 52658 h 2759911"/>
              <a:gd name="connsiteX6" fmla="*/ 508000 w 2346960"/>
              <a:gd name="connsiteY6" fmla="*/ 1078818 h 2759911"/>
              <a:gd name="connsiteX7" fmla="*/ 640080 w 2346960"/>
              <a:gd name="connsiteY7" fmla="*/ 1871298 h 2759911"/>
              <a:gd name="connsiteX8" fmla="*/ 853440 w 2346960"/>
              <a:gd name="connsiteY8" fmla="*/ 1028018 h 2759911"/>
              <a:gd name="connsiteX9" fmla="*/ 955040 w 2346960"/>
              <a:gd name="connsiteY9" fmla="*/ 1302338 h 2759911"/>
              <a:gd name="connsiteX10" fmla="*/ 924560 w 2346960"/>
              <a:gd name="connsiteY10" fmla="*/ 2074498 h 2759911"/>
              <a:gd name="connsiteX11" fmla="*/ 1097280 w 2346960"/>
              <a:gd name="connsiteY11" fmla="*/ 1129618 h 2759911"/>
              <a:gd name="connsiteX12" fmla="*/ 1280160 w 2346960"/>
              <a:gd name="connsiteY12" fmla="*/ 1942418 h 2759911"/>
              <a:gd name="connsiteX13" fmla="*/ 1442720 w 2346960"/>
              <a:gd name="connsiteY13" fmla="*/ 2531698 h 2759911"/>
              <a:gd name="connsiteX14" fmla="*/ 1513840 w 2346960"/>
              <a:gd name="connsiteY14" fmla="*/ 1464898 h 2759911"/>
              <a:gd name="connsiteX15" fmla="*/ 1757680 w 2346960"/>
              <a:gd name="connsiteY15" fmla="*/ 2460578 h 2759911"/>
              <a:gd name="connsiteX16" fmla="*/ 1859280 w 2346960"/>
              <a:gd name="connsiteY16" fmla="*/ 2094818 h 2759911"/>
              <a:gd name="connsiteX17" fmla="*/ 2011680 w 2346960"/>
              <a:gd name="connsiteY17" fmla="*/ 2592658 h 2759911"/>
              <a:gd name="connsiteX18" fmla="*/ 2174240 w 2346960"/>
              <a:gd name="connsiteY18" fmla="*/ 2287858 h 2759911"/>
              <a:gd name="connsiteX19" fmla="*/ 2346960 w 2346960"/>
              <a:gd name="connsiteY19" fmla="*/ 2552018 h 2759911"/>
              <a:gd name="connsiteX0" fmla="*/ 0 w 2346960"/>
              <a:gd name="connsiteY0" fmla="*/ 2509025 h 2544198"/>
              <a:gd name="connsiteX1" fmla="*/ 162560 w 2346960"/>
              <a:gd name="connsiteY1" fmla="*/ 2468385 h 2544198"/>
              <a:gd name="connsiteX2" fmla="*/ 142240 w 2346960"/>
              <a:gd name="connsiteY2" fmla="*/ 2478545 h 2544198"/>
              <a:gd name="connsiteX3" fmla="*/ 243840 w 2346960"/>
              <a:gd name="connsiteY3" fmla="*/ 1533665 h 2544198"/>
              <a:gd name="connsiteX4" fmla="*/ 304800 w 2346960"/>
              <a:gd name="connsiteY4" fmla="*/ 101105 h 2544198"/>
              <a:gd name="connsiteX5" fmla="*/ 451395 w 2346960"/>
              <a:gd name="connsiteY5" fmla="*/ 200839 h 2544198"/>
              <a:gd name="connsiteX6" fmla="*/ 508000 w 2346960"/>
              <a:gd name="connsiteY6" fmla="*/ 863105 h 2544198"/>
              <a:gd name="connsiteX7" fmla="*/ 640080 w 2346960"/>
              <a:gd name="connsiteY7" fmla="*/ 1655585 h 2544198"/>
              <a:gd name="connsiteX8" fmla="*/ 853440 w 2346960"/>
              <a:gd name="connsiteY8" fmla="*/ 812305 h 2544198"/>
              <a:gd name="connsiteX9" fmla="*/ 955040 w 2346960"/>
              <a:gd name="connsiteY9" fmla="*/ 1086625 h 2544198"/>
              <a:gd name="connsiteX10" fmla="*/ 924560 w 2346960"/>
              <a:gd name="connsiteY10" fmla="*/ 1858785 h 2544198"/>
              <a:gd name="connsiteX11" fmla="*/ 1097280 w 2346960"/>
              <a:gd name="connsiteY11" fmla="*/ 913905 h 2544198"/>
              <a:gd name="connsiteX12" fmla="*/ 1280160 w 2346960"/>
              <a:gd name="connsiteY12" fmla="*/ 1726705 h 2544198"/>
              <a:gd name="connsiteX13" fmla="*/ 1442720 w 2346960"/>
              <a:gd name="connsiteY13" fmla="*/ 2315985 h 2544198"/>
              <a:gd name="connsiteX14" fmla="*/ 1513840 w 2346960"/>
              <a:gd name="connsiteY14" fmla="*/ 1249185 h 2544198"/>
              <a:gd name="connsiteX15" fmla="*/ 1757680 w 2346960"/>
              <a:gd name="connsiteY15" fmla="*/ 2244865 h 2544198"/>
              <a:gd name="connsiteX16" fmla="*/ 1859280 w 2346960"/>
              <a:gd name="connsiteY16" fmla="*/ 1879105 h 2544198"/>
              <a:gd name="connsiteX17" fmla="*/ 2011680 w 2346960"/>
              <a:gd name="connsiteY17" fmla="*/ 2376945 h 2544198"/>
              <a:gd name="connsiteX18" fmla="*/ 2174240 w 2346960"/>
              <a:gd name="connsiteY18" fmla="*/ 2072145 h 2544198"/>
              <a:gd name="connsiteX19" fmla="*/ 2346960 w 2346960"/>
              <a:gd name="connsiteY19" fmla="*/ 2336305 h 2544198"/>
              <a:gd name="connsiteX0" fmla="*/ 0 w 2346960"/>
              <a:gd name="connsiteY0" fmla="*/ 2308744 h 2343917"/>
              <a:gd name="connsiteX1" fmla="*/ 162560 w 2346960"/>
              <a:gd name="connsiteY1" fmla="*/ 2268104 h 2343917"/>
              <a:gd name="connsiteX2" fmla="*/ 142240 w 2346960"/>
              <a:gd name="connsiteY2" fmla="*/ 2278264 h 2343917"/>
              <a:gd name="connsiteX3" fmla="*/ 243840 w 2346960"/>
              <a:gd name="connsiteY3" fmla="*/ 1333384 h 2343917"/>
              <a:gd name="connsiteX4" fmla="*/ 276808 w 2346960"/>
              <a:gd name="connsiteY4" fmla="*/ 563298 h 2343917"/>
              <a:gd name="connsiteX5" fmla="*/ 451395 w 2346960"/>
              <a:gd name="connsiteY5" fmla="*/ 558 h 2343917"/>
              <a:gd name="connsiteX6" fmla="*/ 508000 w 2346960"/>
              <a:gd name="connsiteY6" fmla="*/ 662824 h 2343917"/>
              <a:gd name="connsiteX7" fmla="*/ 640080 w 2346960"/>
              <a:gd name="connsiteY7" fmla="*/ 1455304 h 2343917"/>
              <a:gd name="connsiteX8" fmla="*/ 853440 w 2346960"/>
              <a:gd name="connsiteY8" fmla="*/ 612024 h 2343917"/>
              <a:gd name="connsiteX9" fmla="*/ 955040 w 2346960"/>
              <a:gd name="connsiteY9" fmla="*/ 886344 h 2343917"/>
              <a:gd name="connsiteX10" fmla="*/ 924560 w 2346960"/>
              <a:gd name="connsiteY10" fmla="*/ 1658504 h 2343917"/>
              <a:gd name="connsiteX11" fmla="*/ 1097280 w 2346960"/>
              <a:gd name="connsiteY11" fmla="*/ 713624 h 2343917"/>
              <a:gd name="connsiteX12" fmla="*/ 1280160 w 2346960"/>
              <a:gd name="connsiteY12" fmla="*/ 1526424 h 2343917"/>
              <a:gd name="connsiteX13" fmla="*/ 1442720 w 2346960"/>
              <a:gd name="connsiteY13" fmla="*/ 2115704 h 2343917"/>
              <a:gd name="connsiteX14" fmla="*/ 1513840 w 2346960"/>
              <a:gd name="connsiteY14" fmla="*/ 1048904 h 2343917"/>
              <a:gd name="connsiteX15" fmla="*/ 1757680 w 2346960"/>
              <a:gd name="connsiteY15" fmla="*/ 2044584 h 2343917"/>
              <a:gd name="connsiteX16" fmla="*/ 1859280 w 2346960"/>
              <a:gd name="connsiteY16" fmla="*/ 1678824 h 2343917"/>
              <a:gd name="connsiteX17" fmla="*/ 2011680 w 2346960"/>
              <a:gd name="connsiteY17" fmla="*/ 2176664 h 2343917"/>
              <a:gd name="connsiteX18" fmla="*/ 2174240 w 2346960"/>
              <a:gd name="connsiteY18" fmla="*/ 1871864 h 2343917"/>
              <a:gd name="connsiteX19" fmla="*/ 2346960 w 2346960"/>
              <a:gd name="connsiteY19" fmla="*/ 2136024 h 2343917"/>
              <a:gd name="connsiteX0" fmla="*/ 0 w 2346960"/>
              <a:gd name="connsiteY0" fmla="*/ 2308744 h 2343917"/>
              <a:gd name="connsiteX1" fmla="*/ 162560 w 2346960"/>
              <a:gd name="connsiteY1" fmla="*/ 2268104 h 2343917"/>
              <a:gd name="connsiteX2" fmla="*/ 142240 w 2346960"/>
              <a:gd name="connsiteY2" fmla="*/ 2278264 h 2343917"/>
              <a:gd name="connsiteX3" fmla="*/ 243840 w 2346960"/>
              <a:gd name="connsiteY3" fmla="*/ 1333384 h 2343917"/>
              <a:gd name="connsiteX4" fmla="*/ 276808 w 2346960"/>
              <a:gd name="connsiteY4" fmla="*/ 563298 h 2343917"/>
              <a:gd name="connsiteX5" fmla="*/ 451395 w 2346960"/>
              <a:gd name="connsiteY5" fmla="*/ 558 h 2343917"/>
              <a:gd name="connsiteX6" fmla="*/ 508000 w 2346960"/>
              <a:gd name="connsiteY6" fmla="*/ 662824 h 2343917"/>
              <a:gd name="connsiteX7" fmla="*/ 640080 w 2346960"/>
              <a:gd name="connsiteY7" fmla="*/ 1455304 h 2343917"/>
              <a:gd name="connsiteX8" fmla="*/ 778795 w 2346960"/>
              <a:gd name="connsiteY8" fmla="*/ 294783 h 2343917"/>
              <a:gd name="connsiteX9" fmla="*/ 955040 w 2346960"/>
              <a:gd name="connsiteY9" fmla="*/ 886344 h 2343917"/>
              <a:gd name="connsiteX10" fmla="*/ 924560 w 2346960"/>
              <a:gd name="connsiteY10" fmla="*/ 1658504 h 2343917"/>
              <a:gd name="connsiteX11" fmla="*/ 1097280 w 2346960"/>
              <a:gd name="connsiteY11" fmla="*/ 713624 h 2343917"/>
              <a:gd name="connsiteX12" fmla="*/ 1280160 w 2346960"/>
              <a:gd name="connsiteY12" fmla="*/ 1526424 h 2343917"/>
              <a:gd name="connsiteX13" fmla="*/ 1442720 w 2346960"/>
              <a:gd name="connsiteY13" fmla="*/ 2115704 h 2343917"/>
              <a:gd name="connsiteX14" fmla="*/ 1513840 w 2346960"/>
              <a:gd name="connsiteY14" fmla="*/ 1048904 h 2343917"/>
              <a:gd name="connsiteX15" fmla="*/ 1757680 w 2346960"/>
              <a:gd name="connsiteY15" fmla="*/ 2044584 h 2343917"/>
              <a:gd name="connsiteX16" fmla="*/ 1859280 w 2346960"/>
              <a:gd name="connsiteY16" fmla="*/ 1678824 h 2343917"/>
              <a:gd name="connsiteX17" fmla="*/ 2011680 w 2346960"/>
              <a:gd name="connsiteY17" fmla="*/ 2176664 h 2343917"/>
              <a:gd name="connsiteX18" fmla="*/ 2174240 w 2346960"/>
              <a:gd name="connsiteY18" fmla="*/ 1871864 h 2343917"/>
              <a:gd name="connsiteX19" fmla="*/ 2346960 w 2346960"/>
              <a:gd name="connsiteY19" fmla="*/ 2136024 h 2343917"/>
              <a:gd name="connsiteX0" fmla="*/ 0 w 2346960"/>
              <a:gd name="connsiteY0" fmla="*/ 2308744 h 2343917"/>
              <a:gd name="connsiteX1" fmla="*/ 162560 w 2346960"/>
              <a:gd name="connsiteY1" fmla="*/ 2268104 h 2343917"/>
              <a:gd name="connsiteX2" fmla="*/ 142240 w 2346960"/>
              <a:gd name="connsiteY2" fmla="*/ 2278264 h 2343917"/>
              <a:gd name="connsiteX3" fmla="*/ 243840 w 2346960"/>
              <a:gd name="connsiteY3" fmla="*/ 1333384 h 2343917"/>
              <a:gd name="connsiteX4" fmla="*/ 276808 w 2346960"/>
              <a:gd name="connsiteY4" fmla="*/ 563298 h 2343917"/>
              <a:gd name="connsiteX5" fmla="*/ 451395 w 2346960"/>
              <a:gd name="connsiteY5" fmla="*/ 558 h 2343917"/>
              <a:gd name="connsiteX6" fmla="*/ 508000 w 2346960"/>
              <a:gd name="connsiteY6" fmla="*/ 662824 h 2343917"/>
              <a:gd name="connsiteX7" fmla="*/ 612088 w 2346960"/>
              <a:gd name="connsiteY7" fmla="*/ 1250031 h 2343917"/>
              <a:gd name="connsiteX8" fmla="*/ 778795 w 2346960"/>
              <a:gd name="connsiteY8" fmla="*/ 294783 h 2343917"/>
              <a:gd name="connsiteX9" fmla="*/ 955040 w 2346960"/>
              <a:gd name="connsiteY9" fmla="*/ 886344 h 2343917"/>
              <a:gd name="connsiteX10" fmla="*/ 924560 w 2346960"/>
              <a:gd name="connsiteY10" fmla="*/ 1658504 h 2343917"/>
              <a:gd name="connsiteX11" fmla="*/ 1097280 w 2346960"/>
              <a:gd name="connsiteY11" fmla="*/ 713624 h 2343917"/>
              <a:gd name="connsiteX12" fmla="*/ 1280160 w 2346960"/>
              <a:gd name="connsiteY12" fmla="*/ 1526424 h 2343917"/>
              <a:gd name="connsiteX13" fmla="*/ 1442720 w 2346960"/>
              <a:gd name="connsiteY13" fmla="*/ 2115704 h 2343917"/>
              <a:gd name="connsiteX14" fmla="*/ 1513840 w 2346960"/>
              <a:gd name="connsiteY14" fmla="*/ 1048904 h 2343917"/>
              <a:gd name="connsiteX15" fmla="*/ 1757680 w 2346960"/>
              <a:gd name="connsiteY15" fmla="*/ 2044584 h 2343917"/>
              <a:gd name="connsiteX16" fmla="*/ 1859280 w 2346960"/>
              <a:gd name="connsiteY16" fmla="*/ 1678824 h 2343917"/>
              <a:gd name="connsiteX17" fmla="*/ 2011680 w 2346960"/>
              <a:gd name="connsiteY17" fmla="*/ 2176664 h 2343917"/>
              <a:gd name="connsiteX18" fmla="*/ 2174240 w 2346960"/>
              <a:gd name="connsiteY18" fmla="*/ 1871864 h 2343917"/>
              <a:gd name="connsiteX19" fmla="*/ 2346960 w 2346960"/>
              <a:gd name="connsiteY19" fmla="*/ 2136024 h 2343917"/>
              <a:gd name="connsiteX0" fmla="*/ 0 w 2346960"/>
              <a:gd name="connsiteY0" fmla="*/ 2308744 h 2343917"/>
              <a:gd name="connsiteX1" fmla="*/ 162560 w 2346960"/>
              <a:gd name="connsiteY1" fmla="*/ 2268104 h 2343917"/>
              <a:gd name="connsiteX2" fmla="*/ 142240 w 2346960"/>
              <a:gd name="connsiteY2" fmla="*/ 2278264 h 2343917"/>
              <a:gd name="connsiteX3" fmla="*/ 243840 w 2346960"/>
              <a:gd name="connsiteY3" fmla="*/ 1333384 h 2343917"/>
              <a:gd name="connsiteX4" fmla="*/ 276808 w 2346960"/>
              <a:gd name="connsiteY4" fmla="*/ 563298 h 2343917"/>
              <a:gd name="connsiteX5" fmla="*/ 395411 w 2346960"/>
              <a:gd name="connsiteY5" fmla="*/ 558 h 2343917"/>
              <a:gd name="connsiteX6" fmla="*/ 508000 w 2346960"/>
              <a:gd name="connsiteY6" fmla="*/ 662824 h 2343917"/>
              <a:gd name="connsiteX7" fmla="*/ 612088 w 2346960"/>
              <a:gd name="connsiteY7" fmla="*/ 1250031 h 2343917"/>
              <a:gd name="connsiteX8" fmla="*/ 778795 w 2346960"/>
              <a:gd name="connsiteY8" fmla="*/ 294783 h 2343917"/>
              <a:gd name="connsiteX9" fmla="*/ 955040 w 2346960"/>
              <a:gd name="connsiteY9" fmla="*/ 886344 h 2343917"/>
              <a:gd name="connsiteX10" fmla="*/ 924560 w 2346960"/>
              <a:gd name="connsiteY10" fmla="*/ 1658504 h 2343917"/>
              <a:gd name="connsiteX11" fmla="*/ 1097280 w 2346960"/>
              <a:gd name="connsiteY11" fmla="*/ 713624 h 2343917"/>
              <a:gd name="connsiteX12" fmla="*/ 1280160 w 2346960"/>
              <a:gd name="connsiteY12" fmla="*/ 1526424 h 2343917"/>
              <a:gd name="connsiteX13" fmla="*/ 1442720 w 2346960"/>
              <a:gd name="connsiteY13" fmla="*/ 2115704 h 2343917"/>
              <a:gd name="connsiteX14" fmla="*/ 1513840 w 2346960"/>
              <a:gd name="connsiteY14" fmla="*/ 1048904 h 2343917"/>
              <a:gd name="connsiteX15" fmla="*/ 1757680 w 2346960"/>
              <a:gd name="connsiteY15" fmla="*/ 2044584 h 2343917"/>
              <a:gd name="connsiteX16" fmla="*/ 1859280 w 2346960"/>
              <a:gd name="connsiteY16" fmla="*/ 1678824 h 2343917"/>
              <a:gd name="connsiteX17" fmla="*/ 2011680 w 2346960"/>
              <a:gd name="connsiteY17" fmla="*/ 2176664 h 2343917"/>
              <a:gd name="connsiteX18" fmla="*/ 2174240 w 2346960"/>
              <a:gd name="connsiteY18" fmla="*/ 1871864 h 2343917"/>
              <a:gd name="connsiteX19" fmla="*/ 2346960 w 2346960"/>
              <a:gd name="connsiteY19" fmla="*/ 2136024 h 2343917"/>
              <a:gd name="connsiteX0" fmla="*/ 0 w 2346960"/>
              <a:gd name="connsiteY0" fmla="*/ 2308744 h 2343917"/>
              <a:gd name="connsiteX1" fmla="*/ 162560 w 2346960"/>
              <a:gd name="connsiteY1" fmla="*/ 2268104 h 2343917"/>
              <a:gd name="connsiteX2" fmla="*/ 142240 w 2346960"/>
              <a:gd name="connsiteY2" fmla="*/ 2278264 h 2343917"/>
              <a:gd name="connsiteX3" fmla="*/ 243840 w 2346960"/>
              <a:gd name="connsiteY3" fmla="*/ 1333384 h 2343917"/>
              <a:gd name="connsiteX4" fmla="*/ 276808 w 2346960"/>
              <a:gd name="connsiteY4" fmla="*/ 563298 h 2343917"/>
              <a:gd name="connsiteX5" fmla="*/ 395411 w 2346960"/>
              <a:gd name="connsiteY5" fmla="*/ 558 h 2343917"/>
              <a:gd name="connsiteX6" fmla="*/ 508000 w 2346960"/>
              <a:gd name="connsiteY6" fmla="*/ 662824 h 2343917"/>
              <a:gd name="connsiteX7" fmla="*/ 612088 w 2346960"/>
              <a:gd name="connsiteY7" fmla="*/ 1250031 h 2343917"/>
              <a:gd name="connsiteX8" fmla="*/ 778795 w 2346960"/>
              <a:gd name="connsiteY8" fmla="*/ 294783 h 2343917"/>
              <a:gd name="connsiteX9" fmla="*/ 899056 w 2346960"/>
              <a:gd name="connsiteY9" fmla="*/ 905005 h 2343917"/>
              <a:gd name="connsiteX10" fmla="*/ 924560 w 2346960"/>
              <a:gd name="connsiteY10" fmla="*/ 1658504 h 2343917"/>
              <a:gd name="connsiteX11" fmla="*/ 1097280 w 2346960"/>
              <a:gd name="connsiteY11" fmla="*/ 713624 h 2343917"/>
              <a:gd name="connsiteX12" fmla="*/ 1280160 w 2346960"/>
              <a:gd name="connsiteY12" fmla="*/ 1526424 h 2343917"/>
              <a:gd name="connsiteX13" fmla="*/ 1442720 w 2346960"/>
              <a:gd name="connsiteY13" fmla="*/ 2115704 h 2343917"/>
              <a:gd name="connsiteX14" fmla="*/ 1513840 w 2346960"/>
              <a:gd name="connsiteY14" fmla="*/ 1048904 h 2343917"/>
              <a:gd name="connsiteX15" fmla="*/ 1757680 w 2346960"/>
              <a:gd name="connsiteY15" fmla="*/ 2044584 h 2343917"/>
              <a:gd name="connsiteX16" fmla="*/ 1859280 w 2346960"/>
              <a:gd name="connsiteY16" fmla="*/ 1678824 h 2343917"/>
              <a:gd name="connsiteX17" fmla="*/ 2011680 w 2346960"/>
              <a:gd name="connsiteY17" fmla="*/ 2176664 h 2343917"/>
              <a:gd name="connsiteX18" fmla="*/ 2174240 w 2346960"/>
              <a:gd name="connsiteY18" fmla="*/ 1871864 h 2343917"/>
              <a:gd name="connsiteX19" fmla="*/ 2346960 w 2346960"/>
              <a:gd name="connsiteY19" fmla="*/ 2136024 h 2343917"/>
              <a:gd name="connsiteX0" fmla="*/ 0 w 2346960"/>
              <a:gd name="connsiteY0" fmla="*/ 2308744 h 2343917"/>
              <a:gd name="connsiteX1" fmla="*/ 162560 w 2346960"/>
              <a:gd name="connsiteY1" fmla="*/ 2268104 h 2343917"/>
              <a:gd name="connsiteX2" fmla="*/ 142240 w 2346960"/>
              <a:gd name="connsiteY2" fmla="*/ 2278264 h 2343917"/>
              <a:gd name="connsiteX3" fmla="*/ 243840 w 2346960"/>
              <a:gd name="connsiteY3" fmla="*/ 1333384 h 2343917"/>
              <a:gd name="connsiteX4" fmla="*/ 276808 w 2346960"/>
              <a:gd name="connsiteY4" fmla="*/ 563298 h 2343917"/>
              <a:gd name="connsiteX5" fmla="*/ 395411 w 2346960"/>
              <a:gd name="connsiteY5" fmla="*/ 558 h 2343917"/>
              <a:gd name="connsiteX6" fmla="*/ 508000 w 2346960"/>
              <a:gd name="connsiteY6" fmla="*/ 662824 h 2343917"/>
              <a:gd name="connsiteX7" fmla="*/ 612088 w 2346960"/>
              <a:gd name="connsiteY7" fmla="*/ 1250031 h 2343917"/>
              <a:gd name="connsiteX8" fmla="*/ 778795 w 2346960"/>
              <a:gd name="connsiteY8" fmla="*/ 294783 h 2343917"/>
              <a:gd name="connsiteX9" fmla="*/ 899056 w 2346960"/>
              <a:gd name="connsiteY9" fmla="*/ 905005 h 2343917"/>
              <a:gd name="connsiteX10" fmla="*/ 999205 w 2346960"/>
              <a:gd name="connsiteY10" fmla="*/ 1639843 h 2343917"/>
              <a:gd name="connsiteX11" fmla="*/ 1097280 w 2346960"/>
              <a:gd name="connsiteY11" fmla="*/ 713624 h 2343917"/>
              <a:gd name="connsiteX12" fmla="*/ 1280160 w 2346960"/>
              <a:gd name="connsiteY12" fmla="*/ 1526424 h 2343917"/>
              <a:gd name="connsiteX13" fmla="*/ 1442720 w 2346960"/>
              <a:gd name="connsiteY13" fmla="*/ 2115704 h 2343917"/>
              <a:gd name="connsiteX14" fmla="*/ 1513840 w 2346960"/>
              <a:gd name="connsiteY14" fmla="*/ 1048904 h 2343917"/>
              <a:gd name="connsiteX15" fmla="*/ 1757680 w 2346960"/>
              <a:gd name="connsiteY15" fmla="*/ 2044584 h 2343917"/>
              <a:gd name="connsiteX16" fmla="*/ 1859280 w 2346960"/>
              <a:gd name="connsiteY16" fmla="*/ 1678824 h 2343917"/>
              <a:gd name="connsiteX17" fmla="*/ 2011680 w 2346960"/>
              <a:gd name="connsiteY17" fmla="*/ 2176664 h 2343917"/>
              <a:gd name="connsiteX18" fmla="*/ 2174240 w 2346960"/>
              <a:gd name="connsiteY18" fmla="*/ 1871864 h 2343917"/>
              <a:gd name="connsiteX19" fmla="*/ 2346960 w 2346960"/>
              <a:gd name="connsiteY19" fmla="*/ 2136024 h 2343917"/>
              <a:gd name="connsiteX0" fmla="*/ 0 w 2346960"/>
              <a:gd name="connsiteY0" fmla="*/ 2308744 h 2343917"/>
              <a:gd name="connsiteX1" fmla="*/ 162560 w 2346960"/>
              <a:gd name="connsiteY1" fmla="*/ 2268104 h 2343917"/>
              <a:gd name="connsiteX2" fmla="*/ 142240 w 2346960"/>
              <a:gd name="connsiteY2" fmla="*/ 2278264 h 2343917"/>
              <a:gd name="connsiteX3" fmla="*/ 243840 w 2346960"/>
              <a:gd name="connsiteY3" fmla="*/ 1333384 h 2343917"/>
              <a:gd name="connsiteX4" fmla="*/ 276808 w 2346960"/>
              <a:gd name="connsiteY4" fmla="*/ 563298 h 2343917"/>
              <a:gd name="connsiteX5" fmla="*/ 395411 w 2346960"/>
              <a:gd name="connsiteY5" fmla="*/ 558 h 2343917"/>
              <a:gd name="connsiteX6" fmla="*/ 508000 w 2346960"/>
              <a:gd name="connsiteY6" fmla="*/ 662824 h 2343917"/>
              <a:gd name="connsiteX7" fmla="*/ 612088 w 2346960"/>
              <a:gd name="connsiteY7" fmla="*/ 1250031 h 2343917"/>
              <a:gd name="connsiteX8" fmla="*/ 778795 w 2346960"/>
              <a:gd name="connsiteY8" fmla="*/ 294783 h 2343917"/>
              <a:gd name="connsiteX9" fmla="*/ 899056 w 2346960"/>
              <a:gd name="connsiteY9" fmla="*/ 905005 h 2343917"/>
              <a:gd name="connsiteX10" fmla="*/ 999205 w 2346960"/>
              <a:gd name="connsiteY10" fmla="*/ 1639843 h 2343917"/>
              <a:gd name="connsiteX11" fmla="*/ 1143933 w 2346960"/>
              <a:gd name="connsiteY11" fmla="*/ 629648 h 2343917"/>
              <a:gd name="connsiteX12" fmla="*/ 1280160 w 2346960"/>
              <a:gd name="connsiteY12" fmla="*/ 1526424 h 2343917"/>
              <a:gd name="connsiteX13" fmla="*/ 1442720 w 2346960"/>
              <a:gd name="connsiteY13" fmla="*/ 2115704 h 2343917"/>
              <a:gd name="connsiteX14" fmla="*/ 1513840 w 2346960"/>
              <a:gd name="connsiteY14" fmla="*/ 1048904 h 2343917"/>
              <a:gd name="connsiteX15" fmla="*/ 1757680 w 2346960"/>
              <a:gd name="connsiteY15" fmla="*/ 2044584 h 2343917"/>
              <a:gd name="connsiteX16" fmla="*/ 1859280 w 2346960"/>
              <a:gd name="connsiteY16" fmla="*/ 1678824 h 2343917"/>
              <a:gd name="connsiteX17" fmla="*/ 2011680 w 2346960"/>
              <a:gd name="connsiteY17" fmla="*/ 2176664 h 2343917"/>
              <a:gd name="connsiteX18" fmla="*/ 2174240 w 2346960"/>
              <a:gd name="connsiteY18" fmla="*/ 1871864 h 2343917"/>
              <a:gd name="connsiteX19" fmla="*/ 2346960 w 2346960"/>
              <a:gd name="connsiteY19" fmla="*/ 2136024 h 2343917"/>
              <a:gd name="connsiteX0" fmla="*/ 0 w 2346960"/>
              <a:gd name="connsiteY0" fmla="*/ 2308744 h 2343917"/>
              <a:gd name="connsiteX1" fmla="*/ 162560 w 2346960"/>
              <a:gd name="connsiteY1" fmla="*/ 2268104 h 2343917"/>
              <a:gd name="connsiteX2" fmla="*/ 142240 w 2346960"/>
              <a:gd name="connsiteY2" fmla="*/ 2278264 h 2343917"/>
              <a:gd name="connsiteX3" fmla="*/ 243840 w 2346960"/>
              <a:gd name="connsiteY3" fmla="*/ 1333384 h 2343917"/>
              <a:gd name="connsiteX4" fmla="*/ 276808 w 2346960"/>
              <a:gd name="connsiteY4" fmla="*/ 563298 h 2343917"/>
              <a:gd name="connsiteX5" fmla="*/ 395411 w 2346960"/>
              <a:gd name="connsiteY5" fmla="*/ 558 h 2343917"/>
              <a:gd name="connsiteX6" fmla="*/ 508000 w 2346960"/>
              <a:gd name="connsiteY6" fmla="*/ 662824 h 2343917"/>
              <a:gd name="connsiteX7" fmla="*/ 612088 w 2346960"/>
              <a:gd name="connsiteY7" fmla="*/ 1250031 h 2343917"/>
              <a:gd name="connsiteX8" fmla="*/ 778795 w 2346960"/>
              <a:gd name="connsiteY8" fmla="*/ 294783 h 2343917"/>
              <a:gd name="connsiteX9" fmla="*/ 899056 w 2346960"/>
              <a:gd name="connsiteY9" fmla="*/ 905005 h 2343917"/>
              <a:gd name="connsiteX10" fmla="*/ 999205 w 2346960"/>
              <a:gd name="connsiteY10" fmla="*/ 1639843 h 2343917"/>
              <a:gd name="connsiteX11" fmla="*/ 1143933 w 2346960"/>
              <a:gd name="connsiteY11" fmla="*/ 629648 h 2343917"/>
              <a:gd name="connsiteX12" fmla="*/ 1280160 w 2346960"/>
              <a:gd name="connsiteY12" fmla="*/ 1526424 h 2343917"/>
              <a:gd name="connsiteX13" fmla="*/ 1396067 w 2346960"/>
              <a:gd name="connsiteY13" fmla="*/ 2134366 h 2343917"/>
              <a:gd name="connsiteX14" fmla="*/ 1513840 w 2346960"/>
              <a:gd name="connsiteY14" fmla="*/ 1048904 h 2343917"/>
              <a:gd name="connsiteX15" fmla="*/ 1757680 w 2346960"/>
              <a:gd name="connsiteY15" fmla="*/ 2044584 h 2343917"/>
              <a:gd name="connsiteX16" fmla="*/ 1859280 w 2346960"/>
              <a:gd name="connsiteY16" fmla="*/ 1678824 h 2343917"/>
              <a:gd name="connsiteX17" fmla="*/ 2011680 w 2346960"/>
              <a:gd name="connsiteY17" fmla="*/ 2176664 h 2343917"/>
              <a:gd name="connsiteX18" fmla="*/ 2174240 w 2346960"/>
              <a:gd name="connsiteY18" fmla="*/ 1871864 h 2343917"/>
              <a:gd name="connsiteX19" fmla="*/ 2346960 w 2346960"/>
              <a:gd name="connsiteY19" fmla="*/ 2136024 h 2343917"/>
              <a:gd name="connsiteX0" fmla="*/ 0 w 2346960"/>
              <a:gd name="connsiteY0" fmla="*/ 2308744 h 2343917"/>
              <a:gd name="connsiteX1" fmla="*/ 162560 w 2346960"/>
              <a:gd name="connsiteY1" fmla="*/ 2268104 h 2343917"/>
              <a:gd name="connsiteX2" fmla="*/ 142240 w 2346960"/>
              <a:gd name="connsiteY2" fmla="*/ 2278264 h 2343917"/>
              <a:gd name="connsiteX3" fmla="*/ 243840 w 2346960"/>
              <a:gd name="connsiteY3" fmla="*/ 1333384 h 2343917"/>
              <a:gd name="connsiteX4" fmla="*/ 276808 w 2346960"/>
              <a:gd name="connsiteY4" fmla="*/ 563298 h 2343917"/>
              <a:gd name="connsiteX5" fmla="*/ 395411 w 2346960"/>
              <a:gd name="connsiteY5" fmla="*/ 558 h 2343917"/>
              <a:gd name="connsiteX6" fmla="*/ 508000 w 2346960"/>
              <a:gd name="connsiteY6" fmla="*/ 662824 h 2343917"/>
              <a:gd name="connsiteX7" fmla="*/ 612088 w 2346960"/>
              <a:gd name="connsiteY7" fmla="*/ 1250031 h 2343917"/>
              <a:gd name="connsiteX8" fmla="*/ 778795 w 2346960"/>
              <a:gd name="connsiteY8" fmla="*/ 294783 h 2343917"/>
              <a:gd name="connsiteX9" fmla="*/ 899056 w 2346960"/>
              <a:gd name="connsiteY9" fmla="*/ 905005 h 2343917"/>
              <a:gd name="connsiteX10" fmla="*/ 999205 w 2346960"/>
              <a:gd name="connsiteY10" fmla="*/ 1639843 h 2343917"/>
              <a:gd name="connsiteX11" fmla="*/ 1143933 w 2346960"/>
              <a:gd name="connsiteY11" fmla="*/ 629648 h 2343917"/>
              <a:gd name="connsiteX12" fmla="*/ 1280160 w 2346960"/>
              <a:gd name="connsiteY12" fmla="*/ 1526424 h 2343917"/>
              <a:gd name="connsiteX13" fmla="*/ 1396067 w 2346960"/>
              <a:gd name="connsiteY13" fmla="*/ 2134366 h 2343917"/>
              <a:gd name="connsiteX14" fmla="*/ 1513840 w 2346960"/>
              <a:gd name="connsiteY14" fmla="*/ 1048904 h 2343917"/>
              <a:gd name="connsiteX15" fmla="*/ 1757680 w 2346960"/>
              <a:gd name="connsiteY15" fmla="*/ 2044584 h 2343917"/>
              <a:gd name="connsiteX16" fmla="*/ 1868610 w 2346960"/>
              <a:gd name="connsiteY16" fmla="*/ 1398905 h 2343917"/>
              <a:gd name="connsiteX17" fmla="*/ 2011680 w 2346960"/>
              <a:gd name="connsiteY17" fmla="*/ 2176664 h 2343917"/>
              <a:gd name="connsiteX18" fmla="*/ 2174240 w 2346960"/>
              <a:gd name="connsiteY18" fmla="*/ 1871864 h 2343917"/>
              <a:gd name="connsiteX19" fmla="*/ 2346960 w 2346960"/>
              <a:gd name="connsiteY19" fmla="*/ 2136024 h 2343917"/>
              <a:gd name="connsiteX0" fmla="*/ 0 w 2346960"/>
              <a:gd name="connsiteY0" fmla="*/ 2308744 h 2343917"/>
              <a:gd name="connsiteX1" fmla="*/ 162560 w 2346960"/>
              <a:gd name="connsiteY1" fmla="*/ 2268104 h 2343917"/>
              <a:gd name="connsiteX2" fmla="*/ 142240 w 2346960"/>
              <a:gd name="connsiteY2" fmla="*/ 2278264 h 2343917"/>
              <a:gd name="connsiteX3" fmla="*/ 243840 w 2346960"/>
              <a:gd name="connsiteY3" fmla="*/ 1333384 h 2343917"/>
              <a:gd name="connsiteX4" fmla="*/ 276808 w 2346960"/>
              <a:gd name="connsiteY4" fmla="*/ 563298 h 2343917"/>
              <a:gd name="connsiteX5" fmla="*/ 395411 w 2346960"/>
              <a:gd name="connsiteY5" fmla="*/ 558 h 2343917"/>
              <a:gd name="connsiteX6" fmla="*/ 508000 w 2346960"/>
              <a:gd name="connsiteY6" fmla="*/ 662824 h 2343917"/>
              <a:gd name="connsiteX7" fmla="*/ 612088 w 2346960"/>
              <a:gd name="connsiteY7" fmla="*/ 1250031 h 2343917"/>
              <a:gd name="connsiteX8" fmla="*/ 778795 w 2346960"/>
              <a:gd name="connsiteY8" fmla="*/ 294783 h 2343917"/>
              <a:gd name="connsiteX9" fmla="*/ 899056 w 2346960"/>
              <a:gd name="connsiteY9" fmla="*/ 905005 h 2343917"/>
              <a:gd name="connsiteX10" fmla="*/ 999205 w 2346960"/>
              <a:gd name="connsiteY10" fmla="*/ 1639843 h 2343917"/>
              <a:gd name="connsiteX11" fmla="*/ 1143933 w 2346960"/>
              <a:gd name="connsiteY11" fmla="*/ 629648 h 2343917"/>
              <a:gd name="connsiteX12" fmla="*/ 1280160 w 2346960"/>
              <a:gd name="connsiteY12" fmla="*/ 1526424 h 2343917"/>
              <a:gd name="connsiteX13" fmla="*/ 1396067 w 2346960"/>
              <a:gd name="connsiteY13" fmla="*/ 2134366 h 2343917"/>
              <a:gd name="connsiteX14" fmla="*/ 1513840 w 2346960"/>
              <a:gd name="connsiteY14" fmla="*/ 1048904 h 2343917"/>
              <a:gd name="connsiteX15" fmla="*/ 1757680 w 2346960"/>
              <a:gd name="connsiteY15" fmla="*/ 2044584 h 2343917"/>
              <a:gd name="connsiteX16" fmla="*/ 1859280 w 2346960"/>
              <a:gd name="connsiteY16" fmla="*/ 1249615 h 2343917"/>
              <a:gd name="connsiteX17" fmla="*/ 2011680 w 2346960"/>
              <a:gd name="connsiteY17" fmla="*/ 2176664 h 2343917"/>
              <a:gd name="connsiteX18" fmla="*/ 2174240 w 2346960"/>
              <a:gd name="connsiteY18" fmla="*/ 1871864 h 2343917"/>
              <a:gd name="connsiteX19" fmla="*/ 2346960 w 2346960"/>
              <a:gd name="connsiteY19" fmla="*/ 2136024 h 2343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46960" h="2343917">
                <a:moveTo>
                  <a:pt x="0" y="2308744"/>
                </a:moveTo>
                <a:lnTo>
                  <a:pt x="162560" y="2268104"/>
                </a:lnTo>
                <a:cubicBezTo>
                  <a:pt x="186267" y="2263024"/>
                  <a:pt x="128693" y="2434051"/>
                  <a:pt x="142240" y="2278264"/>
                </a:cubicBezTo>
                <a:cubicBezTo>
                  <a:pt x="155787" y="2122477"/>
                  <a:pt x="221412" y="1619212"/>
                  <a:pt x="243840" y="1333384"/>
                </a:cubicBezTo>
                <a:cubicBezTo>
                  <a:pt x="266268" y="1047556"/>
                  <a:pt x="251546" y="785436"/>
                  <a:pt x="276808" y="563298"/>
                </a:cubicBezTo>
                <a:cubicBezTo>
                  <a:pt x="302070" y="341160"/>
                  <a:pt x="356879" y="-16030"/>
                  <a:pt x="395411" y="558"/>
                </a:cubicBezTo>
                <a:cubicBezTo>
                  <a:pt x="433943" y="17146"/>
                  <a:pt x="471887" y="454579"/>
                  <a:pt x="508000" y="662824"/>
                </a:cubicBezTo>
                <a:cubicBezTo>
                  <a:pt x="544113" y="871069"/>
                  <a:pt x="566956" y="1311371"/>
                  <a:pt x="612088" y="1250031"/>
                </a:cubicBezTo>
                <a:cubicBezTo>
                  <a:pt x="657220" y="1188691"/>
                  <a:pt x="730967" y="352287"/>
                  <a:pt x="778795" y="294783"/>
                </a:cubicBezTo>
                <a:cubicBezTo>
                  <a:pt x="826623" y="237279"/>
                  <a:pt x="862321" y="680828"/>
                  <a:pt x="899056" y="905005"/>
                </a:cubicBezTo>
                <a:cubicBezTo>
                  <a:pt x="935791" y="1129182"/>
                  <a:pt x="958392" y="1685736"/>
                  <a:pt x="999205" y="1639843"/>
                </a:cubicBezTo>
                <a:cubicBezTo>
                  <a:pt x="1040018" y="1593950"/>
                  <a:pt x="1097107" y="648551"/>
                  <a:pt x="1143933" y="629648"/>
                </a:cubicBezTo>
                <a:cubicBezTo>
                  <a:pt x="1190759" y="610745"/>
                  <a:pt x="1238138" y="1275638"/>
                  <a:pt x="1280160" y="1526424"/>
                </a:cubicBezTo>
                <a:cubicBezTo>
                  <a:pt x="1322182" y="1777210"/>
                  <a:pt x="1357120" y="2213953"/>
                  <a:pt x="1396067" y="2134366"/>
                </a:cubicBezTo>
                <a:cubicBezTo>
                  <a:pt x="1435014" y="2054779"/>
                  <a:pt x="1453571" y="1063868"/>
                  <a:pt x="1513840" y="1048904"/>
                </a:cubicBezTo>
                <a:cubicBezTo>
                  <a:pt x="1574109" y="1033940"/>
                  <a:pt x="1700107" y="2011132"/>
                  <a:pt x="1757680" y="2044584"/>
                </a:cubicBezTo>
                <a:cubicBezTo>
                  <a:pt x="1815253" y="2078036"/>
                  <a:pt x="1816947" y="1227602"/>
                  <a:pt x="1859280" y="1249615"/>
                </a:cubicBezTo>
                <a:cubicBezTo>
                  <a:pt x="1901613" y="1271628"/>
                  <a:pt x="1959187" y="2072956"/>
                  <a:pt x="2011680" y="2176664"/>
                </a:cubicBezTo>
                <a:cubicBezTo>
                  <a:pt x="2064173" y="2280372"/>
                  <a:pt x="2118360" y="1878637"/>
                  <a:pt x="2174240" y="1871864"/>
                </a:cubicBezTo>
                <a:cubicBezTo>
                  <a:pt x="2230120" y="1865091"/>
                  <a:pt x="2278380" y="1797357"/>
                  <a:pt x="2346960" y="2136024"/>
                </a:cubicBezTo>
              </a:path>
            </a:pathLst>
          </a:custGeom>
          <a:noFill/>
          <a:ln w="50800">
            <a:solidFill>
              <a:schemeClr val="accent1">
                <a:lumMod val="75000"/>
              </a:schemeClr>
            </a:solidFill>
          </a:ln>
          <a:effectLst>
            <a:glow rad="63500">
              <a:srgbClr val="A7934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17A377-B66A-46B7-A5DA-8504C175DC76}"/>
              </a:ext>
            </a:extLst>
          </p:cNvPr>
          <p:cNvSpPr txBox="1"/>
          <p:nvPr/>
        </p:nvSpPr>
        <p:spPr>
          <a:xfrm>
            <a:off x="0" y="6539498"/>
            <a:ext cx="61414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https://www.pinterest.com.au/pin/361836151311622239/</a:t>
            </a:r>
          </a:p>
        </p:txBody>
      </p:sp>
    </p:spTree>
    <p:extLst>
      <p:ext uri="{BB962C8B-B14F-4D97-AF65-F5344CB8AC3E}">
        <p14:creationId xmlns:p14="http://schemas.microsoft.com/office/powerpoint/2010/main" val="2258661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2668 0.04491 " pathEditMode="relative" rAng="0" ptsTypes="AA">
                                      <p:cBhvr>
                                        <p:cTn id="9" dur="6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224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" grpId="0" animBg="1"/>
      <p:bldP spid="3" grpId="0" animBg="1"/>
      <p:bldP spid="3" grpId="1" animBg="1"/>
      <p:bldP spid="28" grpId="0" animBg="1"/>
      <p:bldP spid="28" grpId="1" animBg="1"/>
      <p:bldP spid="30" grpId="0" animBg="1"/>
      <p:bldP spid="30" grpId="1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BBBE13-9B52-449F-855C-2FC18D6B9B99}"/>
              </a:ext>
            </a:extLst>
          </p:cNvPr>
          <p:cNvSpPr/>
          <p:nvPr/>
        </p:nvSpPr>
        <p:spPr>
          <a:xfrm>
            <a:off x="9494196" y="5593404"/>
            <a:ext cx="2697804" cy="126459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7AFB1B-78A3-41CD-96EC-7058CD7517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7266" y="2200275"/>
            <a:ext cx="10557468" cy="1155700"/>
          </a:xfrm>
        </p:spPr>
        <p:txBody>
          <a:bodyPr/>
          <a:lstStyle/>
          <a:p>
            <a:r>
              <a:rPr lang="en-US" dirty="0"/>
              <a:t>We use the </a:t>
            </a:r>
            <a:r>
              <a:rPr lang="en-US" b="1" dirty="0"/>
              <a:t>changes in channel impulse response</a:t>
            </a:r>
            <a:r>
              <a:rPr lang="en-US" dirty="0"/>
              <a:t> (CIR) to detect intrusion</a:t>
            </a:r>
          </a:p>
        </p:txBody>
      </p:sp>
    </p:spTree>
    <p:extLst>
      <p:ext uri="{BB962C8B-B14F-4D97-AF65-F5344CB8AC3E}">
        <p14:creationId xmlns:p14="http://schemas.microsoft.com/office/powerpoint/2010/main" val="3265396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91117-BC07-4BED-AD41-CE901F59D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Sounds Simple, But…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E4BEF72-C1FE-4BF9-8A4D-79DBDE8F0E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6063825"/>
              </p:ext>
            </p:extLst>
          </p:nvPr>
        </p:nvGraphicFramePr>
        <p:xfrm>
          <a:off x="8611455" y="2031624"/>
          <a:ext cx="2987675" cy="317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8" name="Acrobat Document" r:id="rId3" imgW="2986898" imgH="3177137" progId="Acrobat.Document.DC">
                  <p:embed/>
                </p:oleObj>
              </mc:Choice>
              <mc:Fallback>
                <p:oleObj name="Acrobat Document" r:id="rId3" imgW="2986898" imgH="3177137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E13B224-36AB-4263-A882-50AB473F21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11455" y="2031624"/>
                        <a:ext cx="2987675" cy="3176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370311-8163-4A00-BCF6-492420A3F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5"/>
            <a:ext cx="7808407" cy="5145122"/>
          </a:xfrm>
        </p:spPr>
        <p:txBody>
          <a:bodyPr/>
          <a:lstStyle/>
          <a:p>
            <a:r>
              <a:rPr lang="en-US" dirty="0"/>
              <a:t>Wireless signals travel at speed of light</a:t>
            </a:r>
          </a:p>
          <a:p>
            <a:pPr lvl="1"/>
            <a:r>
              <a:rPr lang="en-US" dirty="0"/>
              <a:t>Distinguishing reflections requires nanosecond level precision (a billionth of a second)</a:t>
            </a:r>
          </a:p>
          <a:p>
            <a:endParaRPr lang="en-US" dirty="0"/>
          </a:p>
          <a:p>
            <a:r>
              <a:rPr lang="en-US" dirty="0"/>
              <a:t>Need a technology that covers a rather large indoor space</a:t>
            </a:r>
          </a:p>
          <a:p>
            <a:pPr lvl="1"/>
            <a:r>
              <a:rPr lang="en-US" dirty="0" err="1"/>
              <a:t>mmWave</a:t>
            </a:r>
            <a:r>
              <a:rPr lang="en-US" dirty="0"/>
              <a:t> vs </a:t>
            </a:r>
            <a:r>
              <a:rPr lang="en-US" dirty="0" err="1"/>
              <a:t>WiFi</a:t>
            </a:r>
            <a:r>
              <a:rPr lang="en-US" dirty="0"/>
              <a:t> vs UWB tradeoffs</a:t>
            </a:r>
          </a:p>
          <a:p>
            <a:endParaRPr lang="en-US" dirty="0"/>
          </a:p>
          <a:p>
            <a:r>
              <a:rPr lang="en-US" dirty="0"/>
              <a:t>How to ignore disturbances of known entities?</a:t>
            </a:r>
          </a:p>
          <a:p>
            <a:pPr lvl="1"/>
            <a:r>
              <a:rPr lang="en-US" dirty="0"/>
              <a:t>Need a localization-based solution</a:t>
            </a:r>
          </a:p>
        </p:txBody>
      </p:sp>
    </p:spTree>
    <p:extLst>
      <p:ext uri="{BB962C8B-B14F-4D97-AF65-F5344CB8AC3E}">
        <p14:creationId xmlns:p14="http://schemas.microsoft.com/office/powerpoint/2010/main" val="2340126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E4BEF72-C1FE-4BF9-8A4D-79DBDE8F0E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1455" y="2031624"/>
          <a:ext cx="2987675" cy="317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6" name="Acrobat Document" r:id="rId3" imgW="2986898" imgH="3177137" progId="Acrobat.Document.DC">
                  <p:embed/>
                </p:oleObj>
              </mc:Choice>
              <mc:Fallback>
                <p:oleObj name="Acrobat Document" r:id="rId3" imgW="2986898" imgH="3177137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E4BEF72-C1FE-4BF9-8A4D-79DBDE8F0E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11455" y="2031624"/>
                        <a:ext cx="2987675" cy="3176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1A03C099-68E4-4C83-B998-9FB4B809E86C}"/>
              </a:ext>
            </a:extLst>
          </p:cNvPr>
          <p:cNvSpPr/>
          <p:nvPr/>
        </p:nvSpPr>
        <p:spPr>
          <a:xfrm>
            <a:off x="8098971" y="1788607"/>
            <a:ext cx="3712029" cy="394900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370311-8163-4A00-BCF6-492420A3F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5"/>
            <a:ext cx="7808407" cy="5145122"/>
          </a:xfrm>
        </p:spPr>
        <p:txBody>
          <a:bodyPr/>
          <a:lstStyle/>
          <a:p>
            <a:r>
              <a:rPr lang="en-US" dirty="0"/>
              <a:t>Wireless signals travel at speed of light</a:t>
            </a:r>
          </a:p>
          <a:p>
            <a:pPr lvl="1"/>
            <a:r>
              <a:rPr lang="en-US" dirty="0"/>
              <a:t>Distinguishing reflections requires nanosecond level precision (a billionth of a second)</a:t>
            </a:r>
          </a:p>
          <a:p>
            <a:endParaRPr lang="en-US" dirty="0"/>
          </a:p>
          <a:p>
            <a:r>
              <a:rPr lang="en-US" dirty="0"/>
              <a:t>Need a technology that covers a rather large indoor space</a:t>
            </a:r>
          </a:p>
          <a:p>
            <a:pPr lvl="1"/>
            <a:r>
              <a:rPr lang="en-US" dirty="0" err="1"/>
              <a:t>mmWave</a:t>
            </a:r>
            <a:r>
              <a:rPr lang="en-US" dirty="0"/>
              <a:t> vs </a:t>
            </a:r>
            <a:r>
              <a:rPr lang="en-US" dirty="0" err="1"/>
              <a:t>WiFi</a:t>
            </a:r>
            <a:r>
              <a:rPr lang="en-US" dirty="0"/>
              <a:t> vs UWB tradeoffs</a:t>
            </a:r>
          </a:p>
          <a:p>
            <a:endParaRPr lang="en-US" dirty="0"/>
          </a:p>
          <a:p>
            <a:r>
              <a:rPr lang="en-US" dirty="0"/>
              <a:t>How to ignore disturbances of known entities?</a:t>
            </a:r>
          </a:p>
          <a:p>
            <a:pPr lvl="1"/>
            <a:r>
              <a:rPr lang="en-US" dirty="0"/>
              <a:t>Need a localization-based solution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791117-BC07-4BED-AD41-CE901F59D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Sounds Simple, But…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E58F7DB-55A9-494A-B502-F83831B7022D}"/>
              </a:ext>
            </a:extLst>
          </p:cNvPr>
          <p:cNvSpPr/>
          <p:nvPr/>
        </p:nvSpPr>
        <p:spPr>
          <a:xfrm>
            <a:off x="381000" y="1215486"/>
            <a:ext cx="7808407" cy="5476716"/>
          </a:xfrm>
          <a:custGeom>
            <a:avLst/>
            <a:gdLst>
              <a:gd name="connsiteX0" fmla="*/ 3884525 w 7808407"/>
              <a:gd name="connsiteY0" fmla="*/ 2522501 h 5476716"/>
              <a:gd name="connsiteX1" fmla="*/ 3447421 w 7808407"/>
              <a:gd name="connsiteY1" fmla="*/ 2768686 h 5476716"/>
              <a:gd name="connsiteX2" fmla="*/ 3884525 w 7808407"/>
              <a:gd name="connsiteY2" fmla="*/ 3014871 h 5476716"/>
              <a:gd name="connsiteX3" fmla="*/ 4321629 w 7808407"/>
              <a:gd name="connsiteY3" fmla="*/ 2768686 h 5476716"/>
              <a:gd name="connsiteX4" fmla="*/ 3884525 w 7808407"/>
              <a:gd name="connsiteY4" fmla="*/ 2522501 h 5476716"/>
              <a:gd name="connsiteX5" fmla="*/ 0 w 7808407"/>
              <a:gd name="connsiteY5" fmla="*/ 0 h 5476716"/>
              <a:gd name="connsiteX6" fmla="*/ 7808407 w 7808407"/>
              <a:gd name="connsiteY6" fmla="*/ 0 h 5476716"/>
              <a:gd name="connsiteX7" fmla="*/ 7808407 w 7808407"/>
              <a:gd name="connsiteY7" fmla="*/ 5476716 h 5476716"/>
              <a:gd name="connsiteX8" fmla="*/ 0 w 7808407"/>
              <a:gd name="connsiteY8" fmla="*/ 5476716 h 5476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8407" h="5476716">
                <a:moveTo>
                  <a:pt x="3884525" y="2522501"/>
                </a:moveTo>
                <a:cubicBezTo>
                  <a:pt x="3643119" y="2522501"/>
                  <a:pt x="3447421" y="2632722"/>
                  <a:pt x="3447421" y="2768686"/>
                </a:cubicBezTo>
                <a:cubicBezTo>
                  <a:pt x="3447421" y="2904650"/>
                  <a:pt x="3643119" y="3014871"/>
                  <a:pt x="3884525" y="3014871"/>
                </a:cubicBezTo>
                <a:cubicBezTo>
                  <a:pt x="4125931" y="3014871"/>
                  <a:pt x="4321629" y="2904650"/>
                  <a:pt x="4321629" y="2768686"/>
                </a:cubicBezTo>
                <a:cubicBezTo>
                  <a:pt x="4321629" y="2632722"/>
                  <a:pt x="4125931" y="2522501"/>
                  <a:pt x="3884525" y="2522501"/>
                </a:cubicBezTo>
                <a:close/>
                <a:moveTo>
                  <a:pt x="0" y="0"/>
                </a:moveTo>
                <a:lnTo>
                  <a:pt x="7808407" y="0"/>
                </a:lnTo>
                <a:lnTo>
                  <a:pt x="7808407" y="5476716"/>
                </a:lnTo>
                <a:lnTo>
                  <a:pt x="0" y="5476716"/>
                </a:lnTo>
                <a:close/>
              </a:path>
            </a:pathLst>
          </a:custGeom>
          <a:gradFill flip="none" rotWithShape="1">
            <a:gsLst>
              <a:gs pos="14000">
                <a:schemeClr val="bg1">
                  <a:alpha val="80000"/>
                </a:schemeClr>
              </a:gs>
              <a:gs pos="0">
                <a:srgbClr val="EEB211"/>
              </a:gs>
              <a:gs pos="100000">
                <a:schemeClr val="bg1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800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37D5723D-B652-44AE-8A32-A9804AFFF7E6}"/>
              </a:ext>
            </a:extLst>
          </p:cNvPr>
          <p:cNvSpPr/>
          <p:nvPr/>
        </p:nvSpPr>
        <p:spPr>
          <a:xfrm>
            <a:off x="5814390" y="1913279"/>
            <a:ext cx="4313583" cy="859738"/>
          </a:xfrm>
          <a:prstGeom prst="borderCallout2">
            <a:avLst>
              <a:gd name="adj1" fmla="val 48939"/>
              <a:gd name="adj2" fmla="val -5171"/>
              <a:gd name="adj3" fmla="val 48939"/>
              <a:gd name="adj4" fmla="val -16667"/>
              <a:gd name="adj5" fmla="val 205968"/>
              <a:gd name="adj6" fmla="val -34693"/>
            </a:avLst>
          </a:prstGeom>
          <a:solidFill>
            <a:schemeClr val="bg1"/>
          </a:solidFill>
          <a:ln>
            <a:solidFill>
              <a:srgbClr val="EEB211"/>
            </a:solidFill>
          </a:ln>
          <a:effectLst>
            <a:glow rad="63500">
              <a:srgbClr val="A7934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Wide-bandwidth provides nanosecond CIR</a:t>
            </a:r>
          </a:p>
        </p:txBody>
      </p:sp>
      <p:sp>
        <p:nvSpPr>
          <p:cNvPr id="13" name="Callout: Bent Line 12">
            <a:extLst>
              <a:ext uri="{FF2B5EF4-FFF2-40B4-BE49-F238E27FC236}">
                <a16:creationId xmlns:a16="http://schemas.microsoft.com/office/drawing/2014/main" id="{1A9DC92C-BE6E-4556-8C7E-A4C12B817932}"/>
              </a:ext>
            </a:extLst>
          </p:cNvPr>
          <p:cNvSpPr/>
          <p:nvPr/>
        </p:nvSpPr>
        <p:spPr>
          <a:xfrm>
            <a:off x="5918479" y="4877871"/>
            <a:ext cx="4471517" cy="859738"/>
          </a:xfrm>
          <a:prstGeom prst="borderCallout2">
            <a:avLst>
              <a:gd name="adj1" fmla="val 47128"/>
              <a:gd name="adj2" fmla="val -2715"/>
              <a:gd name="adj3" fmla="val 47128"/>
              <a:gd name="adj4" fmla="val -15993"/>
              <a:gd name="adj5" fmla="val -72598"/>
              <a:gd name="adj6" fmla="val -33858"/>
            </a:avLst>
          </a:prstGeom>
          <a:solidFill>
            <a:schemeClr val="bg1"/>
          </a:solidFill>
          <a:ln>
            <a:solidFill>
              <a:srgbClr val="EEB211"/>
            </a:solidFill>
          </a:ln>
          <a:effectLst>
            <a:glow rad="63500">
              <a:srgbClr val="A7934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Allows robust localization</a:t>
            </a:r>
          </a:p>
        </p:txBody>
      </p:sp>
      <p:sp>
        <p:nvSpPr>
          <p:cNvPr id="14" name="Callout: Bent Line 13">
            <a:extLst>
              <a:ext uri="{FF2B5EF4-FFF2-40B4-BE49-F238E27FC236}">
                <a16:creationId xmlns:a16="http://schemas.microsoft.com/office/drawing/2014/main" id="{3B535FDC-026F-486E-8D37-7DF21B56FA60}"/>
              </a:ext>
            </a:extLst>
          </p:cNvPr>
          <p:cNvSpPr/>
          <p:nvPr/>
        </p:nvSpPr>
        <p:spPr>
          <a:xfrm>
            <a:off x="169130" y="3559630"/>
            <a:ext cx="2892577" cy="859738"/>
          </a:xfrm>
          <a:prstGeom prst="borderCallout2">
            <a:avLst>
              <a:gd name="adj1" fmla="val 51276"/>
              <a:gd name="adj2" fmla="val 101985"/>
              <a:gd name="adj3" fmla="val 50108"/>
              <a:gd name="adj4" fmla="val 113898"/>
              <a:gd name="adj5" fmla="val 50521"/>
              <a:gd name="adj6" fmla="val 125171"/>
            </a:avLst>
          </a:prstGeom>
          <a:solidFill>
            <a:schemeClr val="bg1"/>
          </a:solidFill>
          <a:ln>
            <a:solidFill>
              <a:srgbClr val="EEB211"/>
            </a:solidFill>
          </a:ln>
          <a:effectLst>
            <a:glow rad="63500">
              <a:srgbClr val="A7934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Large coverage</a:t>
            </a:r>
          </a:p>
        </p:txBody>
      </p:sp>
    </p:spTree>
    <p:extLst>
      <p:ext uri="{BB962C8B-B14F-4D97-AF65-F5344CB8AC3E}">
        <p14:creationId xmlns:p14="http://schemas.microsoft.com/office/powerpoint/2010/main" val="146894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7F7BF-0A58-4600-85FD-506CD5E3F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Ultra-wideband (UWB)?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65111-0283-4D98-86A2-B1AC84114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7217506" cy="2944535"/>
          </a:xfrm>
        </p:spPr>
        <p:txBody>
          <a:bodyPr>
            <a:normAutofit/>
          </a:bodyPr>
          <a:lstStyle/>
          <a:p>
            <a:r>
              <a:rPr lang="en-US" dirty="0"/>
              <a:t>Ultra wide-band is the technology ratified by 802.15.4a and 802.15.4z standards</a:t>
            </a:r>
          </a:p>
          <a:p>
            <a:endParaRPr lang="en-US" dirty="0"/>
          </a:p>
          <a:p>
            <a:r>
              <a:rPr lang="en-US" dirty="0"/>
              <a:t>500MHz or 1GHz bands in the 3.1–10.6 GHz range</a:t>
            </a:r>
          </a:p>
          <a:p>
            <a:r>
              <a:rPr lang="en-US" dirty="0"/>
              <a:t>Very low power -41.3dBm/Hz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14B60A-EAFB-4EB1-9E77-703BE69E1D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554" y="3252147"/>
            <a:ext cx="4260502" cy="360585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E449F58-84D0-4D49-90D5-566A250684F3}"/>
              </a:ext>
            </a:extLst>
          </p:cNvPr>
          <p:cNvSpPr txBox="1">
            <a:spLocks/>
          </p:cNvSpPr>
          <p:nvPr/>
        </p:nvSpPr>
        <p:spPr>
          <a:xfrm>
            <a:off x="379048" y="4360450"/>
            <a:ext cx="7629488" cy="1939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Very low data rates 110kbps/850kbps/6.8Mbps</a:t>
            </a:r>
          </a:p>
          <a:p>
            <a:r>
              <a:rPr lang="en-US" dirty="0"/>
              <a:t>Long Range Indoors 50-70 meters</a:t>
            </a:r>
          </a:p>
          <a:p>
            <a:pPr lvl="1"/>
            <a:r>
              <a:rPr lang="en-US" dirty="0"/>
              <a:t>Receiver sensitivity at -106dB/500MHz (1% err)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EFEF52-5018-434A-A49D-24222E4DD477}"/>
              </a:ext>
            </a:extLst>
          </p:cNvPr>
          <p:cNvSpPr txBox="1"/>
          <p:nvPr/>
        </p:nvSpPr>
        <p:spPr>
          <a:xfrm>
            <a:off x="0" y="6278065"/>
            <a:ext cx="61696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https://www.decawave.com/wp-content/uploads/2020/04/DW1000_Datasheet.pdf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1B48BC-8D6F-4571-98F9-F2D60B1319D7}"/>
              </a:ext>
            </a:extLst>
          </p:cNvPr>
          <p:cNvSpPr txBox="1"/>
          <p:nvPr/>
        </p:nvSpPr>
        <p:spPr>
          <a:xfrm>
            <a:off x="0" y="6555064"/>
            <a:ext cx="50241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https://www.qorvo.com/design-hub/ebooks/ultra-wideband-for-dummies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94CD04-E6B7-4710-B929-933831E77EC1}"/>
              </a:ext>
            </a:extLst>
          </p:cNvPr>
          <p:cNvGrpSpPr/>
          <p:nvPr/>
        </p:nvGrpSpPr>
        <p:grpSpPr>
          <a:xfrm>
            <a:off x="7067516" y="275388"/>
            <a:ext cx="5272522" cy="2776328"/>
            <a:chOff x="7067516" y="275388"/>
            <a:chExt cx="5272522" cy="27763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E68F03-390F-4C7E-8184-7E1EB7E2D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67516" y="275388"/>
              <a:ext cx="5272522" cy="277632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598CD2-2FC5-4A54-8B11-82D605902ABA}"/>
                </a:ext>
              </a:extLst>
            </p:cNvPr>
            <p:cNvSpPr/>
            <p:nvPr/>
          </p:nvSpPr>
          <p:spPr>
            <a:xfrm>
              <a:off x="9260840" y="2226365"/>
              <a:ext cx="2354580" cy="318052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glow rad="63500">
                <a:srgbClr val="A7934B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Callout: Bent Line 14">
              <a:extLst>
                <a:ext uri="{FF2B5EF4-FFF2-40B4-BE49-F238E27FC236}">
                  <a16:creationId xmlns:a16="http://schemas.microsoft.com/office/drawing/2014/main" id="{34343918-C8B8-476A-A03B-103921CC7640}"/>
                </a:ext>
              </a:extLst>
            </p:cNvPr>
            <p:cNvSpPr/>
            <p:nvPr/>
          </p:nvSpPr>
          <p:spPr>
            <a:xfrm>
              <a:off x="10355580" y="1590912"/>
              <a:ext cx="1775460" cy="567216"/>
            </a:xfrm>
            <a:prstGeom prst="borderCallout2">
              <a:avLst>
                <a:gd name="adj1" fmla="val 48305"/>
                <a:gd name="adj2" fmla="val -3183"/>
                <a:gd name="adj3" fmla="val 49648"/>
                <a:gd name="adj4" fmla="val -14521"/>
                <a:gd name="adj5" fmla="val 132651"/>
                <a:gd name="adj6" fmla="val -18341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EEB211"/>
              </a:solidFill>
              <a:tailEnd type="oval"/>
            </a:ln>
            <a:effectLst>
              <a:glow rad="635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3057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UWB</a:t>
              </a:r>
            </a:p>
            <a:p>
              <a:pPr algn="ctr"/>
              <a:r>
                <a:rPr lang="en-US" dirty="0">
                  <a:solidFill>
                    <a:srgbClr val="003057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3.1-10.6GHz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516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7F7BF-0A58-4600-85FD-506CD5E3F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Ultra-wideband (UWB)?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65111-0283-4D98-86A2-B1AC84114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7217506" cy="2944535"/>
          </a:xfrm>
        </p:spPr>
        <p:txBody>
          <a:bodyPr>
            <a:normAutofit/>
          </a:bodyPr>
          <a:lstStyle/>
          <a:p>
            <a:r>
              <a:rPr lang="en-US" dirty="0"/>
              <a:t>Ultra wide-band is the technology ratified by 802.15.4a and 802.15.4z standards</a:t>
            </a:r>
          </a:p>
          <a:p>
            <a:endParaRPr lang="en-US" dirty="0"/>
          </a:p>
          <a:p>
            <a:r>
              <a:rPr lang="en-US" dirty="0"/>
              <a:t>500MHz or 1GHz bands in the 3.1–10.6 GHz range</a:t>
            </a:r>
          </a:p>
          <a:p>
            <a:r>
              <a:rPr lang="en-US" b="1" dirty="0"/>
              <a:t>Very low power </a:t>
            </a:r>
            <a:r>
              <a:rPr lang="en-US" dirty="0"/>
              <a:t>-41.3dBm/Hz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E68F03-390F-4C7E-8184-7E1EB7E2D0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7516" y="275388"/>
            <a:ext cx="5272522" cy="2776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14B60A-EAFB-4EB1-9E77-703BE69E1D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554" y="3252147"/>
            <a:ext cx="4260502" cy="360585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E449F58-84D0-4D49-90D5-566A250684F3}"/>
              </a:ext>
            </a:extLst>
          </p:cNvPr>
          <p:cNvSpPr txBox="1">
            <a:spLocks/>
          </p:cNvSpPr>
          <p:nvPr/>
        </p:nvSpPr>
        <p:spPr>
          <a:xfrm>
            <a:off x="379048" y="4360450"/>
            <a:ext cx="7629488" cy="1939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Very low data</a:t>
            </a:r>
            <a:r>
              <a:rPr lang="en-US" dirty="0"/>
              <a:t> rates 110kbps/850kbps/6.8Mbps</a:t>
            </a:r>
          </a:p>
          <a:p>
            <a:r>
              <a:rPr lang="en-US" b="1" dirty="0"/>
              <a:t>Long Range Indoors</a:t>
            </a:r>
            <a:r>
              <a:rPr lang="en-US" dirty="0"/>
              <a:t> 50-70 meters</a:t>
            </a:r>
          </a:p>
          <a:p>
            <a:pPr lvl="1"/>
            <a:r>
              <a:rPr lang="en-US" dirty="0"/>
              <a:t>Receiver sensitivity at -106dB/500MHz (1% err)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EFEF52-5018-434A-A49D-24222E4DD477}"/>
              </a:ext>
            </a:extLst>
          </p:cNvPr>
          <p:cNvSpPr txBox="1"/>
          <p:nvPr/>
        </p:nvSpPr>
        <p:spPr>
          <a:xfrm>
            <a:off x="0" y="6278065"/>
            <a:ext cx="61696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https://www.decawave.com/wp-content/uploads/2020/04/DW1000_Datasheet.pdf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1B48BC-8D6F-4571-98F9-F2D60B1319D7}"/>
              </a:ext>
            </a:extLst>
          </p:cNvPr>
          <p:cNvSpPr txBox="1"/>
          <p:nvPr/>
        </p:nvSpPr>
        <p:spPr>
          <a:xfrm>
            <a:off x="0" y="6555064"/>
            <a:ext cx="50241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https://www.qorvo.com/design-hub/ebooks/ultra-wideband-for-dummies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598CD2-2FC5-4A54-8B11-82D605902ABA}"/>
              </a:ext>
            </a:extLst>
          </p:cNvPr>
          <p:cNvSpPr/>
          <p:nvPr/>
        </p:nvSpPr>
        <p:spPr>
          <a:xfrm>
            <a:off x="9260840" y="2226365"/>
            <a:ext cx="2354580" cy="31805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63500">
              <a:srgbClr val="A7934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34343918-C8B8-476A-A03B-103921CC7640}"/>
              </a:ext>
            </a:extLst>
          </p:cNvPr>
          <p:cNvSpPr/>
          <p:nvPr/>
        </p:nvSpPr>
        <p:spPr>
          <a:xfrm>
            <a:off x="10355580" y="1590912"/>
            <a:ext cx="1775460" cy="567216"/>
          </a:xfrm>
          <a:prstGeom prst="borderCallout2">
            <a:avLst>
              <a:gd name="adj1" fmla="val 48305"/>
              <a:gd name="adj2" fmla="val -3183"/>
              <a:gd name="adj3" fmla="val 49648"/>
              <a:gd name="adj4" fmla="val -14521"/>
              <a:gd name="adj5" fmla="val 132651"/>
              <a:gd name="adj6" fmla="val -1834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EB211"/>
            </a:solidFill>
            <a:tailEnd type="oval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UWB</a:t>
            </a:r>
          </a:p>
          <a:p>
            <a:pPr algn="ctr"/>
            <a:r>
              <a:rPr lang="en-US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3.1-10.6GHz</a:t>
            </a:r>
          </a:p>
        </p:txBody>
      </p:sp>
    </p:spTree>
    <p:extLst>
      <p:ext uri="{BB962C8B-B14F-4D97-AF65-F5344CB8AC3E}">
        <p14:creationId xmlns:p14="http://schemas.microsoft.com/office/powerpoint/2010/main" val="1765168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7F7BF-0A58-4600-85FD-506CD5E3F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Ultra-wideband (UWB)?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E68F03-390F-4C7E-8184-7E1EB7E2D0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7516" y="275388"/>
            <a:ext cx="5272522" cy="2776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14B60A-EAFB-4EB1-9E77-703BE69E1D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554" y="3252147"/>
            <a:ext cx="4260502" cy="36058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EFEF52-5018-434A-A49D-24222E4DD477}"/>
              </a:ext>
            </a:extLst>
          </p:cNvPr>
          <p:cNvSpPr txBox="1"/>
          <p:nvPr/>
        </p:nvSpPr>
        <p:spPr>
          <a:xfrm>
            <a:off x="0" y="6278065"/>
            <a:ext cx="61696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https://www.decawave.com/wp-content/uploads/2020/04/DW1000_Datasheet.pdf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1B48BC-8D6F-4571-98F9-F2D60B1319D7}"/>
              </a:ext>
            </a:extLst>
          </p:cNvPr>
          <p:cNvSpPr txBox="1"/>
          <p:nvPr/>
        </p:nvSpPr>
        <p:spPr>
          <a:xfrm>
            <a:off x="0" y="6555064"/>
            <a:ext cx="50241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https://www.qorvo.com/design-hub/ebooks/ultra-wideband-for-dummies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598CD2-2FC5-4A54-8B11-82D605902ABA}"/>
              </a:ext>
            </a:extLst>
          </p:cNvPr>
          <p:cNvSpPr/>
          <p:nvPr/>
        </p:nvSpPr>
        <p:spPr>
          <a:xfrm>
            <a:off x="9260840" y="2226365"/>
            <a:ext cx="2354580" cy="31805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63500">
              <a:srgbClr val="A7934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34343918-C8B8-476A-A03B-103921CC7640}"/>
              </a:ext>
            </a:extLst>
          </p:cNvPr>
          <p:cNvSpPr/>
          <p:nvPr/>
        </p:nvSpPr>
        <p:spPr>
          <a:xfrm>
            <a:off x="10355580" y="1590912"/>
            <a:ext cx="1775460" cy="567216"/>
          </a:xfrm>
          <a:prstGeom prst="borderCallout2">
            <a:avLst>
              <a:gd name="adj1" fmla="val 48305"/>
              <a:gd name="adj2" fmla="val -3183"/>
              <a:gd name="adj3" fmla="val 49648"/>
              <a:gd name="adj4" fmla="val -14521"/>
              <a:gd name="adj5" fmla="val 132651"/>
              <a:gd name="adj6" fmla="val -1834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EB211"/>
            </a:solidFill>
            <a:tailEnd type="oval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UWB</a:t>
            </a:r>
          </a:p>
          <a:p>
            <a:pPr algn="ctr"/>
            <a:r>
              <a:rPr lang="en-US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3.1-10.6GHz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51C322-95C9-40E5-80F7-57B070615B8D}"/>
              </a:ext>
            </a:extLst>
          </p:cNvPr>
          <p:cNvSpPr/>
          <p:nvPr/>
        </p:nvSpPr>
        <p:spPr>
          <a:xfrm>
            <a:off x="7067516" y="200722"/>
            <a:ext cx="5124484" cy="665727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65111-0283-4D98-86A2-B1AC84114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7217506" cy="29445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DE8FF"/>
                </a:solidFill>
              </a:rPr>
              <a:t>Ultra wide-band is the technology ratified by 802.15.4a and 802.15.4z standards</a:t>
            </a:r>
          </a:p>
          <a:p>
            <a:endParaRPr lang="en-US" dirty="0">
              <a:solidFill>
                <a:srgbClr val="CDE8FF"/>
              </a:solidFill>
            </a:endParaRPr>
          </a:p>
          <a:p>
            <a:r>
              <a:rPr lang="en-US" dirty="0">
                <a:solidFill>
                  <a:srgbClr val="CDE8FF"/>
                </a:solidFill>
              </a:rPr>
              <a:t>500MHz or 1GHz bands in the 3.1–10.6 GHz range</a:t>
            </a:r>
          </a:p>
          <a:p>
            <a:r>
              <a:rPr lang="en-US" b="1" dirty="0">
                <a:solidFill>
                  <a:srgbClr val="CDE8FF"/>
                </a:solidFill>
              </a:rPr>
              <a:t>Very low power </a:t>
            </a:r>
            <a:r>
              <a:rPr lang="en-US" dirty="0">
                <a:solidFill>
                  <a:srgbClr val="CDE8FF"/>
                </a:solidFill>
              </a:rPr>
              <a:t>-41.3dBm/Hz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E449F58-84D0-4D49-90D5-566A250684F3}"/>
              </a:ext>
            </a:extLst>
          </p:cNvPr>
          <p:cNvSpPr txBox="1">
            <a:spLocks/>
          </p:cNvSpPr>
          <p:nvPr/>
        </p:nvSpPr>
        <p:spPr>
          <a:xfrm>
            <a:off x="379048" y="4360450"/>
            <a:ext cx="7629488" cy="1939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DE8FF"/>
                </a:solidFill>
              </a:rPr>
              <a:t>Very low data</a:t>
            </a:r>
            <a:r>
              <a:rPr lang="en-US" dirty="0">
                <a:solidFill>
                  <a:srgbClr val="CDE8FF"/>
                </a:solidFill>
              </a:rPr>
              <a:t> rates 110kbps/850kbps/6.8Mbps</a:t>
            </a:r>
          </a:p>
          <a:p>
            <a:r>
              <a:rPr lang="en-US" b="1" dirty="0">
                <a:solidFill>
                  <a:srgbClr val="CDE8FF"/>
                </a:solidFill>
              </a:rPr>
              <a:t>Long Range Indoors</a:t>
            </a:r>
            <a:r>
              <a:rPr lang="en-US" dirty="0">
                <a:solidFill>
                  <a:srgbClr val="CDE8FF"/>
                </a:solidFill>
              </a:rPr>
              <a:t> 50-70 meters</a:t>
            </a:r>
          </a:p>
          <a:p>
            <a:pPr lvl="1"/>
            <a:r>
              <a:rPr lang="en-US" dirty="0">
                <a:solidFill>
                  <a:srgbClr val="CDE8FF"/>
                </a:solidFill>
              </a:rPr>
              <a:t>Receiver sensitivity at -106dB/500MHz (1% err)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C7E679-C8E5-4D50-BD10-29678200149A}"/>
              </a:ext>
            </a:extLst>
          </p:cNvPr>
          <p:cNvSpPr/>
          <p:nvPr/>
        </p:nvSpPr>
        <p:spPr>
          <a:xfrm>
            <a:off x="0" y="6177280"/>
            <a:ext cx="7448515" cy="6807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0A7298-A00B-4D75-92F5-EB587A05E616}"/>
              </a:ext>
            </a:extLst>
          </p:cNvPr>
          <p:cNvSpPr txBox="1"/>
          <p:nvPr/>
        </p:nvSpPr>
        <p:spPr>
          <a:xfrm rot="21251343">
            <a:off x="1726589" y="-111642"/>
            <a:ext cx="7617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Blackadder ITC" panose="04020505051007020D02" pitchFamily="82" charset="0"/>
              </a:rPr>
              <a:t>not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B937A2-D895-4EFF-8336-E208415239E5}"/>
              </a:ext>
            </a:extLst>
          </p:cNvPr>
          <p:cNvSpPr txBox="1"/>
          <p:nvPr/>
        </p:nvSpPr>
        <p:spPr>
          <a:xfrm>
            <a:off x="1906926" y="669937"/>
            <a:ext cx="401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^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E597D7-D9CF-4BC9-98FE-637BB8C03DD1}"/>
              </a:ext>
            </a:extLst>
          </p:cNvPr>
          <p:cNvGrpSpPr/>
          <p:nvPr/>
        </p:nvGrpSpPr>
        <p:grpSpPr>
          <a:xfrm>
            <a:off x="590376" y="1519253"/>
            <a:ext cx="11356899" cy="4987677"/>
            <a:chOff x="708114" y="1528708"/>
            <a:chExt cx="11356899" cy="4987677"/>
          </a:xfrm>
        </p:grpSpPr>
        <p:pic>
          <p:nvPicPr>
            <p:cNvPr id="10242" name="Picture 2" descr="Here's how you'll know when you're on Verizon's fast or slow 5G on an  iPhone 12 - The Verge">
              <a:extLst>
                <a:ext uri="{FF2B5EF4-FFF2-40B4-BE49-F238E27FC236}">
                  <a16:creationId xmlns:a16="http://schemas.microsoft.com/office/drawing/2014/main" id="{4482ED65-312C-4A95-92B2-BD875110C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114" y="1628213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4" name="Picture 4" descr="Verizon to release the first PC built for 5G Ultra Wideband">
              <a:extLst>
                <a:ext uri="{FF2B5EF4-FFF2-40B4-BE49-F238E27FC236}">
                  <a16:creationId xmlns:a16="http://schemas.microsoft.com/office/drawing/2014/main" id="{FE0BE323-7873-4B33-88A1-73F56B077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837" y="1624290"/>
              <a:ext cx="3390900" cy="1352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6" name="Picture 6" descr="More Verizon 5G Ultra Wideband service in more places with more smartphones  | About Verizon">
              <a:extLst>
                <a:ext uri="{FF2B5EF4-FFF2-40B4-BE49-F238E27FC236}">
                  <a16:creationId xmlns:a16="http://schemas.microsoft.com/office/drawing/2014/main" id="{8349D219-D07D-4AD3-9BCB-67B3D34C0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7023" y="1528708"/>
              <a:ext cx="4004696" cy="2242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8" name="Picture 8" descr="Verizon&amp;amp;#39;s 5G network will get a surprise gift with the Android 11 update -  PhoneArena">
              <a:extLst>
                <a:ext uri="{FF2B5EF4-FFF2-40B4-BE49-F238E27FC236}">
                  <a16:creationId xmlns:a16="http://schemas.microsoft.com/office/drawing/2014/main" id="{D8C42FE0-58F8-4DA9-9C38-C8C72CB5E8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0" r="24594"/>
            <a:stretch/>
          </p:blipFill>
          <p:spPr bwMode="auto">
            <a:xfrm>
              <a:off x="2505060" y="3580080"/>
              <a:ext cx="3239379" cy="2936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0" name="Picture 10" descr="Introducing 5G mmWave - 5gmmwave">
              <a:extLst>
                <a:ext uri="{FF2B5EF4-FFF2-40B4-BE49-F238E27FC236}">
                  <a16:creationId xmlns:a16="http://schemas.microsoft.com/office/drawing/2014/main" id="{A8764F1C-7BAB-43C4-9334-9E100386E5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714" y="4653776"/>
              <a:ext cx="6317299" cy="1841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DE6BD9-AD15-4018-8F44-D5557820BF18}"/>
              </a:ext>
            </a:extLst>
          </p:cNvPr>
          <p:cNvGrpSpPr/>
          <p:nvPr/>
        </p:nvGrpSpPr>
        <p:grpSpPr>
          <a:xfrm>
            <a:off x="889884" y="1483034"/>
            <a:ext cx="9814509" cy="3846258"/>
            <a:chOff x="889884" y="1483034"/>
            <a:chExt cx="9814509" cy="3846258"/>
          </a:xfrm>
          <a:effectLst>
            <a:glow rad="101600">
              <a:schemeClr val="bg1">
                <a:alpha val="40000"/>
              </a:schemeClr>
            </a:glow>
          </a:effectLst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E8B006-9394-4ABB-9BBB-22A86B6DD2B8}"/>
                </a:ext>
              </a:extLst>
            </p:cNvPr>
            <p:cNvSpPr txBox="1"/>
            <p:nvPr/>
          </p:nvSpPr>
          <p:spPr>
            <a:xfrm>
              <a:off x="889884" y="1736581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4BD402-DBC8-4E95-B368-F594CB3CA15C}"/>
                </a:ext>
              </a:extLst>
            </p:cNvPr>
            <p:cNvSpPr txBox="1"/>
            <p:nvPr/>
          </p:nvSpPr>
          <p:spPr>
            <a:xfrm>
              <a:off x="5878951" y="1604814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7AA161-D474-40D5-888B-B102D26E2A61}"/>
                </a:ext>
              </a:extLst>
            </p:cNvPr>
            <p:cNvSpPr txBox="1"/>
            <p:nvPr/>
          </p:nvSpPr>
          <p:spPr>
            <a:xfrm>
              <a:off x="7467304" y="1483034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01BE22-D0B9-49D1-9630-84F79171968C}"/>
                </a:ext>
              </a:extLst>
            </p:cNvPr>
            <p:cNvSpPr txBox="1"/>
            <p:nvPr/>
          </p:nvSpPr>
          <p:spPr>
            <a:xfrm>
              <a:off x="5108662" y="3529361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ECA348-14A0-43DA-8A3F-106F2B6E5944}"/>
                </a:ext>
              </a:extLst>
            </p:cNvPr>
            <p:cNvSpPr txBox="1"/>
            <p:nvPr/>
          </p:nvSpPr>
          <p:spPr>
            <a:xfrm>
              <a:off x="10006766" y="4313629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5ECE24C-700F-4AF1-975A-8CA2A2ABC7E8}"/>
              </a:ext>
            </a:extLst>
          </p:cNvPr>
          <p:cNvSpPr/>
          <p:nvPr/>
        </p:nvSpPr>
        <p:spPr>
          <a:xfrm>
            <a:off x="254000" y="1316268"/>
            <a:ext cx="11837692" cy="53410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E76E33-4181-4E88-8B39-1E8D0B693024}"/>
              </a:ext>
            </a:extLst>
          </p:cNvPr>
          <p:cNvGrpSpPr/>
          <p:nvPr/>
        </p:nvGrpSpPr>
        <p:grpSpPr>
          <a:xfrm>
            <a:off x="2417238" y="2967385"/>
            <a:ext cx="7301813" cy="2764047"/>
            <a:chOff x="2417238" y="2967385"/>
            <a:chExt cx="7301813" cy="2764047"/>
          </a:xfrm>
          <a:effectLst>
            <a:glow rad="139700">
              <a:srgbClr val="EEB211">
                <a:alpha val="40000"/>
              </a:srgbClr>
            </a:glow>
          </a:effectLst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83380F-AE9F-4D38-98D5-37B43D253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17238" y="2967385"/>
              <a:ext cx="7301813" cy="276404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25B5CAC-F884-4A28-925A-9EEFEAA64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44032" y="4932411"/>
              <a:ext cx="2657475" cy="76200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E3E7163-9003-42A4-8D39-85A1E500225D}"/>
              </a:ext>
            </a:extLst>
          </p:cNvPr>
          <p:cNvSpPr txBox="1"/>
          <p:nvPr/>
        </p:nvSpPr>
        <p:spPr>
          <a:xfrm>
            <a:off x="2474654" y="5780780"/>
            <a:ext cx="6228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https://www.cnet.com/tech/services-and-software/verizon-apple-u1-ultra-wideband-not-related/</a:t>
            </a:r>
          </a:p>
        </p:txBody>
      </p:sp>
    </p:spTree>
    <p:extLst>
      <p:ext uri="{BB962C8B-B14F-4D97-AF65-F5344CB8AC3E}">
        <p14:creationId xmlns:p14="http://schemas.microsoft.com/office/powerpoint/2010/main" val="2065566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Physical Security is a Multi-Billion Dollar Industry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05233C-0954-4493-A713-F5E05EC99308}"/>
              </a:ext>
            </a:extLst>
          </p:cNvPr>
          <p:cNvGrpSpPr/>
          <p:nvPr/>
        </p:nvGrpSpPr>
        <p:grpSpPr>
          <a:xfrm>
            <a:off x="1342982" y="1313352"/>
            <a:ext cx="6483948" cy="1857673"/>
            <a:chOff x="1342982" y="1664952"/>
            <a:chExt cx="6483948" cy="18576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185B062-FDE1-4BBD-8D9C-33FC0B23E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2982" y="1664952"/>
              <a:ext cx="6483948" cy="1426786"/>
            </a:xfrm>
            <a:prstGeom prst="rect">
              <a:avLst/>
            </a:prstGeom>
            <a:effectLst>
              <a:glow rad="101600">
                <a:srgbClr val="A7934B">
                  <a:alpha val="40000"/>
                </a:srgbClr>
              </a:glo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48FDAE-E6B3-421A-B4F6-CD467662C13F}"/>
                </a:ext>
              </a:extLst>
            </p:cNvPr>
            <p:cNvSpPr txBox="1"/>
            <p:nvPr/>
          </p:nvSpPr>
          <p:spPr>
            <a:xfrm>
              <a:off x="1342982" y="3091738"/>
              <a:ext cx="609460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/>
                <a:t>https://www.prnewswire.com/news-releases/physical-security-market-worth-140-0-billion-by-2026--exclusive-research-by-marketsandmarkets-301467445.html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4CA882-4CFA-4C0D-8291-34D2E6997B9C}"/>
              </a:ext>
            </a:extLst>
          </p:cNvPr>
          <p:cNvGrpSpPr/>
          <p:nvPr/>
        </p:nvGrpSpPr>
        <p:grpSpPr>
          <a:xfrm>
            <a:off x="5412996" y="3274486"/>
            <a:ext cx="6484364" cy="1807005"/>
            <a:chOff x="5412996" y="3417588"/>
            <a:chExt cx="6484364" cy="180700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87EF7C4-A70A-42EE-956C-5CDB17DD10E9}"/>
                </a:ext>
              </a:extLst>
            </p:cNvPr>
            <p:cNvGrpSpPr/>
            <p:nvPr/>
          </p:nvGrpSpPr>
          <p:grpSpPr>
            <a:xfrm>
              <a:off x="5412996" y="3417588"/>
              <a:ext cx="5841665" cy="1479270"/>
              <a:chOff x="4281226" y="3755986"/>
              <a:chExt cx="5841665" cy="1479270"/>
            </a:xfrm>
            <a:effectLst>
              <a:glow rad="63500">
                <a:srgbClr val="A7934B">
                  <a:alpha val="40000"/>
                </a:srgbClr>
              </a:glow>
            </a:effectLst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4CC0D41-78E4-4408-8925-6F415E573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1226" y="3755986"/>
                <a:ext cx="5841665" cy="147927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1328B7-88DA-4A9A-8F22-64C5D28AB1D6}"/>
                  </a:ext>
                </a:extLst>
              </p:cNvPr>
              <p:cNvSpPr txBox="1"/>
              <p:nvPr/>
            </p:nvSpPr>
            <p:spPr>
              <a:xfrm>
                <a:off x="5412996" y="4823716"/>
                <a:ext cx="454473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b="0" i="0" dirty="0">
                    <a:solidFill>
                      <a:srgbClr val="454748"/>
                    </a:solidFill>
                    <a:effectLst/>
                    <a:latin typeface="Roboto" panose="02000000000000000000" pitchFamily="2" charset="0"/>
                  </a:rPr>
                  <a:t>We forecast the market will reach $56.76Bn in 2024.</a:t>
                </a:r>
                <a:endParaRPr lang="en-US" sz="1400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B288BA-B338-458D-BB34-F0791D44A6CA}"/>
                </a:ext>
              </a:extLst>
            </p:cNvPr>
            <p:cNvSpPr txBox="1"/>
            <p:nvPr/>
          </p:nvSpPr>
          <p:spPr>
            <a:xfrm>
              <a:off x="5412996" y="4970677"/>
              <a:ext cx="6484364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/>
                <a:t>https://www.researchandmarkets.com/reports/4858655/the-physical-security-business-2019-to-2024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C443D1-43FE-4BD4-A46F-F04DD47DAF4E}"/>
              </a:ext>
            </a:extLst>
          </p:cNvPr>
          <p:cNvGrpSpPr/>
          <p:nvPr/>
        </p:nvGrpSpPr>
        <p:grpSpPr>
          <a:xfrm>
            <a:off x="921067" y="5427073"/>
            <a:ext cx="6404293" cy="1374233"/>
            <a:chOff x="921067" y="5427073"/>
            <a:chExt cx="6404293" cy="137423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1B46421-CCE4-4C0E-98D8-B1CBFAA8A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1067" y="5427073"/>
              <a:ext cx="6089797" cy="1075029"/>
            </a:xfrm>
            <a:prstGeom prst="rect">
              <a:avLst/>
            </a:prstGeom>
            <a:effectLst>
              <a:glow rad="63500">
                <a:srgbClr val="A7934B">
                  <a:alpha val="40000"/>
                </a:srgbClr>
              </a:glo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E82D12-7FD4-48F5-B57D-28D9DC74DF58}"/>
                </a:ext>
              </a:extLst>
            </p:cNvPr>
            <p:cNvSpPr txBox="1"/>
            <p:nvPr/>
          </p:nvSpPr>
          <p:spPr>
            <a:xfrm>
              <a:off x="921067" y="6547390"/>
              <a:ext cx="6404293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/>
                <a:t>https://www.researchandmarkets.com/reports/5302516/home-security-systems-global-market-trajectory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11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A0336-F4DE-43DE-B82B-198866EBC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UWB used?</a:t>
            </a:r>
          </a:p>
        </p:txBody>
      </p:sp>
      <p:pic>
        <p:nvPicPr>
          <p:cNvPr id="11268" name="Picture 4" descr="Buy AirTag - Apple">
            <a:extLst>
              <a:ext uri="{FF2B5EF4-FFF2-40B4-BE49-F238E27FC236}">
                <a16:creationId xmlns:a16="http://schemas.microsoft.com/office/drawing/2014/main" id="{C30E66D6-C4F5-44C9-BC4D-AF98D2EE9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t="20741" r="13111" b="23852"/>
          <a:stretch/>
        </p:blipFill>
        <p:spPr bwMode="auto">
          <a:xfrm>
            <a:off x="2679132" y="1009837"/>
            <a:ext cx="3320663" cy="25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Buy Galaxy SmartTag+ UWB (2 pack) Black + Denim Blue | Samsung Hong Kong">
            <a:extLst>
              <a:ext uri="{FF2B5EF4-FFF2-40B4-BE49-F238E27FC236}">
                <a16:creationId xmlns:a16="http://schemas.microsoft.com/office/drawing/2014/main" id="{002A7DC7-C720-4979-A465-AA98747B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088" y="1009837"/>
            <a:ext cx="4084320" cy="326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Two Important Milestones for UWB - Decawave">
            <a:extLst>
              <a:ext uri="{FF2B5EF4-FFF2-40B4-BE49-F238E27FC236}">
                <a16:creationId xmlns:a16="http://schemas.microsoft.com/office/drawing/2014/main" id="{4185EE33-C42B-443C-B4FE-CCC79273B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218" y="5945657"/>
            <a:ext cx="1804819" cy="9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CCE00-B5B9-4EDF-8233-69771C042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408" y="1851931"/>
            <a:ext cx="2455024" cy="476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06B29C-B925-4711-8217-B3BDC2803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3288" y="4990550"/>
            <a:ext cx="5377498" cy="1017083"/>
          </a:xfrm>
          <a:prstGeom prst="rect">
            <a:avLst/>
          </a:prstGeom>
          <a:effectLst>
            <a:glow rad="101600">
              <a:srgbClr val="EEB211">
                <a:alpha val="40000"/>
              </a:srgb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F4F7F9-C3C8-4725-80DD-BDE69C2FB6B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87360" y="55058"/>
            <a:ext cx="4277360" cy="1743454"/>
          </a:xfrm>
          <a:prstGeom prst="rect">
            <a:avLst/>
          </a:prstGeom>
        </p:spPr>
      </p:pic>
      <p:pic>
        <p:nvPicPr>
          <p:cNvPr id="11278" name="Picture 14" descr="Samsung explains the uses of Galaxy Note 20&amp;amp;#39;s UWB feature in new video -  SamMobile">
            <a:extLst>
              <a:ext uri="{FF2B5EF4-FFF2-40B4-BE49-F238E27FC236}">
                <a16:creationId xmlns:a16="http://schemas.microsoft.com/office/drawing/2014/main" id="{B8FE67C6-3604-47EF-97B6-9052A03E6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8" t="11996" r="12578" b="4523"/>
          <a:stretch/>
        </p:blipFill>
        <p:spPr bwMode="auto">
          <a:xfrm>
            <a:off x="3144006" y="2819100"/>
            <a:ext cx="3198113" cy="203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4FC932-2E38-4877-A958-D283F11472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3815715"/>
            <a:ext cx="5681663" cy="771525"/>
          </a:xfrm>
          <a:prstGeom prst="rect">
            <a:avLst/>
          </a:prstGeom>
          <a:effectLst>
            <a:glow rad="101600">
              <a:srgbClr val="EEB211">
                <a:alpha val="40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6D87C8-01B1-4897-96ED-73E99EE4858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" y="2395771"/>
            <a:ext cx="3085723" cy="446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6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FDA0-0425-4A4C-8F82-032431B0A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Innovations in </a:t>
            </a:r>
            <a:r>
              <a:rPr lang="en-US" dirty="0" err="1"/>
              <a:t>IntruSense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4763A-6904-4759-8FC2-DC0516550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11430000" cy="1202597"/>
          </a:xfrm>
        </p:spPr>
        <p:txBody>
          <a:bodyPr/>
          <a:lstStyle/>
          <a:p>
            <a:r>
              <a:rPr lang="en-US" dirty="0"/>
              <a:t>We develop 4 models of security systems </a:t>
            </a:r>
          </a:p>
          <a:p>
            <a:r>
              <a:rPr lang="en-US" dirty="0"/>
              <a:t>Each uses progressively more complex wireless sensing logic.</a:t>
            </a:r>
          </a:p>
        </p:txBody>
      </p:sp>
    </p:spTree>
    <p:extLst>
      <p:ext uri="{BB962C8B-B14F-4D97-AF65-F5344CB8AC3E}">
        <p14:creationId xmlns:p14="http://schemas.microsoft.com/office/powerpoint/2010/main" val="2883341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D12D-3B72-42E6-817A-74D6CA39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Sneak Preview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03A35A9-6147-4DFB-B756-34B7FD4E1A69}"/>
              </a:ext>
            </a:extLst>
          </p:cNvPr>
          <p:cNvSpPr/>
          <p:nvPr/>
        </p:nvSpPr>
        <p:spPr>
          <a:xfrm>
            <a:off x="1325880" y="2230244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53E9291-A335-4598-B3D7-BA259CB2AF2F}"/>
              </a:ext>
            </a:extLst>
          </p:cNvPr>
          <p:cNvSpPr/>
          <p:nvPr/>
        </p:nvSpPr>
        <p:spPr>
          <a:xfrm>
            <a:off x="4658360" y="2230244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Detects line-of-sight obstruction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4064DC5-6566-41C8-A4D9-0FED64F06ACA}"/>
              </a:ext>
            </a:extLst>
          </p:cNvPr>
          <p:cNvSpPr/>
          <p:nvPr/>
        </p:nvSpPr>
        <p:spPr>
          <a:xfrm>
            <a:off x="1325880" y="3202310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CCF1252-67BF-412D-8F9C-D54953CA449B}"/>
              </a:ext>
            </a:extLst>
          </p:cNvPr>
          <p:cNvSpPr/>
          <p:nvPr/>
        </p:nvSpPr>
        <p:spPr>
          <a:xfrm>
            <a:off x="4658360" y="3202310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Detects disturbances to reflection patterns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A9AA96A-6133-47F1-8C55-5DFD860092CB}"/>
              </a:ext>
            </a:extLst>
          </p:cNvPr>
          <p:cNvSpPr/>
          <p:nvPr/>
        </p:nvSpPr>
        <p:spPr>
          <a:xfrm>
            <a:off x="1325880" y="4174376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0AED9B0-E446-4132-88E8-4C28F68F4301}"/>
              </a:ext>
            </a:extLst>
          </p:cNvPr>
          <p:cNvSpPr/>
          <p:nvPr/>
        </p:nvSpPr>
        <p:spPr>
          <a:xfrm>
            <a:off x="4658360" y="4174376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Ignore movements of friendlies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A72292E-DEAC-479E-AF94-B3BC68D482CC}"/>
              </a:ext>
            </a:extLst>
          </p:cNvPr>
          <p:cNvSpPr/>
          <p:nvPr/>
        </p:nvSpPr>
        <p:spPr>
          <a:xfrm>
            <a:off x="1325880" y="5146442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4C2104F-BB29-4B23-8EC4-AD67A1C7C700}"/>
              </a:ext>
            </a:extLst>
          </p:cNvPr>
          <p:cNvSpPr/>
          <p:nvPr/>
        </p:nvSpPr>
        <p:spPr>
          <a:xfrm>
            <a:off x="4658360" y="5146442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Single central RADAR system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E5F5EAA-ABF2-48D6-B0A1-D6998D7B47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11430000" cy="1202597"/>
          </a:xfrm>
        </p:spPr>
        <p:txBody>
          <a:bodyPr/>
          <a:lstStyle/>
          <a:p>
            <a:r>
              <a:rPr lang="en-US" dirty="0"/>
              <a:t>We develop 4 models of security systems </a:t>
            </a:r>
          </a:p>
          <a:p>
            <a:r>
              <a:rPr lang="en-US" dirty="0"/>
              <a:t>Each uses progressively more complex wireless sensing logic.</a:t>
            </a:r>
          </a:p>
        </p:txBody>
      </p:sp>
    </p:spTree>
    <p:extLst>
      <p:ext uri="{BB962C8B-B14F-4D97-AF65-F5344CB8AC3E}">
        <p14:creationId xmlns:p14="http://schemas.microsoft.com/office/powerpoint/2010/main" val="2984718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FDA0-0425-4A4C-8F82-032431B0A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Innovations in </a:t>
            </a:r>
            <a:r>
              <a:rPr lang="en-US" dirty="0" err="1"/>
              <a:t>IntruSense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4763A-6904-4759-8FC2-DC0516550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11430000" cy="1202597"/>
          </a:xfrm>
        </p:spPr>
        <p:txBody>
          <a:bodyPr/>
          <a:lstStyle/>
          <a:p>
            <a:r>
              <a:rPr lang="en-US" dirty="0"/>
              <a:t>We develop 4 models of security systems </a:t>
            </a:r>
          </a:p>
          <a:p>
            <a:r>
              <a:rPr lang="en-US" dirty="0"/>
              <a:t>Each uses progressively more complex wireless sensing logic.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361D0E-7DE3-4CC6-9757-389B1E6B1AC5}"/>
              </a:ext>
            </a:extLst>
          </p:cNvPr>
          <p:cNvSpPr/>
          <p:nvPr/>
        </p:nvSpPr>
        <p:spPr>
          <a:xfrm>
            <a:off x="1325880" y="2418080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1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B4FF3F-AD3A-442A-AAE2-0E6BE5EE7500}"/>
              </a:ext>
            </a:extLst>
          </p:cNvPr>
          <p:cNvSpPr/>
          <p:nvPr/>
        </p:nvSpPr>
        <p:spPr>
          <a:xfrm>
            <a:off x="4658360" y="2418080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Detects line-of-sight obstruction</a:t>
            </a:r>
          </a:p>
        </p:txBody>
      </p:sp>
    </p:spTree>
    <p:extLst>
      <p:ext uri="{BB962C8B-B14F-4D97-AF65-F5344CB8AC3E}">
        <p14:creationId xmlns:p14="http://schemas.microsoft.com/office/powerpoint/2010/main" val="4106435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39B699-9BCB-4AA3-B511-EFFCAD2EC0AD}"/>
              </a:ext>
            </a:extLst>
          </p:cNvPr>
          <p:cNvSpPr txBox="1">
            <a:spLocks/>
          </p:cNvSpPr>
          <p:nvPr/>
        </p:nvSpPr>
        <p:spPr>
          <a:xfrm>
            <a:off x="5343034" y="2668099"/>
            <a:ext cx="6715924" cy="1029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UWB performs two-way ranging </a:t>
            </a:r>
          </a:p>
          <a:p>
            <a:pPr marL="0" indent="0">
              <a:buNone/>
            </a:pPr>
            <a:r>
              <a:rPr lang="en-US" dirty="0"/>
              <a:t>Calculates distance between two devices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499DC8-8ACB-4E40-A34B-3CFC050A807B}"/>
              </a:ext>
            </a:extLst>
          </p:cNvPr>
          <p:cNvGrpSpPr/>
          <p:nvPr/>
        </p:nvGrpSpPr>
        <p:grpSpPr>
          <a:xfrm>
            <a:off x="790270" y="2115082"/>
            <a:ext cx="4286454" cy="1762105"/>
            <a:chOff x="267750" y="2164276"/>
            <a:chExt cx="4286454" cy="1762105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CF2BA4B-7568-438B-AB31-EC1D8EE70118}"/>
                </a:ext>
              </a:extLst>
            </p:cNvPr>
            <p:cNvSpPr/>
            <p:nvPr/>
          </p:nvSpPr>
          <p:spPr>
            <a:xfrm rot="10800000">
              <a:off x="929867" y="2677685"/>
              <a:ext cx="383458" cy="373626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3E55FC9-72D8-472B-A483-99821582EAC5}"/>
                </a:ext>
              </a:extLst>
            </p:cNvPr>
            <p:cNvCxnSpPr>
              <a:cxnSpLocks/>
            </p:cNvCxnSpPr>
            <p:nvPr/>
          </p:nvCxnSpPr>
          <p:spPr>
            <a:xfrm>
              <a:off x="929866" y="3051311"/>
              <a:ext cx="3834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66755ED-199E-45E6-A57B-AE05DDF049D3}"/>
                </a:ext>
              </a:extLst>
            </p:cNvPr>
            <p:cNvCxnSpPr>
              <a:stCxn id="9" idx="0"/>
            </p:cNvCxnSpPr>
            <p:nvPr/>
          </p:nvCxnSpPr>
          <p:spPr>
            <a:xfrm>
              <a:off x="1121596" y="3051311"/>
              <a:ext cx="4916" cy="5014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317259F-E812-4D99-87E5-7EF2C5207D88}"/>
                </a:ext>
              </a:extLst>
            </p:cNvPr>
            <p:cNvSpPr/>
            <p:nvPr/>
          </p:nvSpPr>
          <p:spPr>
            <a:xfrm rot="10800000">
              <a:off x="3902896" y="2677685"/>
              <a:ext cx="383458" cy="373626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7154FA1-E9DC-4758-978A-64D17012D356}"/>
                </a:ext>
              </a:extLst>
            </p:cNvPr>
            <p:cNvCxnSpPr>
              <a:cxnSpLocks/>
            </p:cNvCxnSpPr>
            <p:nvPr/>
          </p:nvCxnSpPr>
          <p:spPr>
            <a:xfrm>
              <a:off x="3902895" y="3051311"/>
              <a:ext cx="3834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2D22B23-6A6C-4268-9F5B-8BB111B74DDE}"/>
                </a:ext>
              </a:extLst>
            </p:cNvPr>
            <p:cNvCxnSpPr>
              <a:stCxn id="12" idx="0"/>
            </p:cNvCxnSpPr>
            <p:nvPr/>
          </p:nvCxnSpPr>
          <p:spPr>
            <a:xfrm>
              <a:off x="4094625" y="3051311"/>
              <a:ext cx="4916" cy="5014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25FC72F-9184-403F-82EA-390AA34B9977}"/>
                </a:ext>
              </a:extLst>
            </p:cNvPr>
            <p:cNvCxnSpPr>
              <a:cxnSpLocks/>
            </p:cNvCxnSpPr>
            <p:nvPr/>
          </p:nvCxnSpPr>
          <p:spPr>
            <a:xfrm>
              <a:off x="1428200" y="2677685"/>
              <a:ext cx="2346960" cy="0"/>
            </a:xfrm>
            <a:prstGeom prst="straightConnector1">
              <a:avLst/>
            </a:prstGeom>
            <a:ln w="38100"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78196-7B32-4B33-97C7-3DF94FF18666}"/>
                </a:ext>
              </a:extLst>
            </p:cNvPr>
            <p:cNvSpPr txBox="1"/>
            <p:nvPr/>
          </p:nvSpPr>
          <p:spPr>
            <a:xfrm>
              <a:off x="1708885" y="3280050"/>
              <a:ext cx="21632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Across Doorway</a:t>
              </a:r>
            </a:p>
            <a:p>
              <a:pPr algn="ctr"/>
              <a:r>
                <a:rPr lang="en-US" dirty="0"/>
                <a:t>Ingress/egress points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25496B1-3AE7-478C-A375-8313D001D911}"/>
                </a:ext>
              </a:extLst>
            </p:cNvPr>
            <p:cNvCxnSpPr>
              <a:cxnSpLocks/>
            </p:cNvCxnSpPr>
            <p:nvPr/>
          </p:nvCxnSpPr>
          <p:spPr>
            <a:xfrm>
              <a:off x="1131427" y="3533091"/>
              <a:ext cx="0" cy="39329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7E49064-A738-4932-9EF3-A107F4D59F70}"/>
                </a:ext>
              </a:extLst>
            </p:cNvPr>
            <p:cNvCxnSpPr>
              <a:cxnSpLocks/>
            </p:cNvCxnSpPr>
            <p:nvPr/>
          </p:nvCxnSpPr>
          <p:spPr>
            <a:xfrm>
              <a:off x="4099539" y="3551456"/>
              <a:ext cx="0" cy="374925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36690C4-B01D-489C-AED9-8464EB63E70E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00" y="3606831"/>
              <a:ext cx="295582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725067F-04DF-4BFA-B495-B7F17DED7BAD}"/>
                </a:ext>
              </a:extLst>
            </p:cNvPr>
            <p:cNvSpPr txBox="1"/>
            <p:nvPr/>
          </p:nvSpPr>
          <p:spPr>
            <a:xfrm>
              <a:off x="267750" y="2296057"/>
              <a:ext cx="9621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UWB 1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5FD6731-8946-4EEF-8121-4DA189F24ECD}"/>
                </a:ext>
              </a:extLst>
            </p:cNvPr>
            <p:cNvSpPr txBox="1"/>
            <p:nvPr/>
          </p:nvSpPr>
          <p:spPr>
            <a:xfrm>
              <a:off x="3649789" y="2264333"/>
              <a:ext cx="9044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UWB 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ECC99A-5A71-4D69-963B-BD5AF6F93735}"/>
                </a:ext>
              </a:extLst>
            </p:cNvPr>
            <p:cNvSpPr txBox="1"/>
            <p:nvPr/>
          </p:nvSpPr>
          <p:spPr>
            <a:xfrm>
              <a:off x="1871834" y="2164276"/>
              <a:ext cx="1415845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Line of sight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826AC6D-F3D5-4846-A167-90DD8497D9F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9739" y="3697905"/>
            <a:ext cx="4788392" cy="253179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1122E66-429C-46C6-99E8-31CA2313AB80}"/>
              </a:ext>
            </a:extLst>
          </p:cNvPr>
          <p:cNvGrpSpPr/>
          <p:nvPr/>
        </p:nvGrpSpPr>
        <p:grpSpPr>
          <a:xfrm>
            <a:off x="1354783" y="4299971"/>
            <a:ext cx="3611587" cy="2299640"/>
            <a:chOff x="1354783" y="4299971"/>
            <a:chExt cx="3611587" cy="22996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6DD378-6B4A-4D52-A2FD-370680A8C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207"/>
            <a:stretch/>
          </p:blipFill>
          <p:spPr>
            <a:xfrm>
              <a:off x="1452585" y="4624527"/>
              <a:ext cx="3415983" cy="197508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F7CC46D-21BA-491F-A76A-3725A8D25515}"/>
                </a:ext>
              </a:extLst>
            </p:cNvPr>
            <p:cNvSpPr txBox="1"/>
            <p:nvPr/>
          </p:nvSpPr>
          <p:spPr>
            <a:xfrm>
              <a:off x="1354783" y="4304978"/>
              <a:ext cx="9621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UWB 1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09B304F-7DB6-4216-A8B0-8CF9FAC0ED42}"/>
                </a:ext>
              </a:extLst>
            </p:cNvPr>
            <p:cNvSpPr txBox="1"/>
            <p:nvPr/>
          </p:nvSpPr>
          <p:spPr>
            <a:xfrm>
              <a:off x="4061955" y="4299971"/>
              <a:ext cx="9044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UWB 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FF7E7BE-421F-474E-A489-F4FB4936C31C}"/>
              </a:ext>
            </a:extLst>
          </p:cNvPr>
          <p:cNvGrpSpPr/>
          <p:nvPr/>
        </p:nvGrpSpPr>
        <p:grpSpPr>
          <a:xfrm>
            <a:off x="7843520" y="3928289"/>
            <a:ext cx="2743200" cy="1547951"/>
            <a:chOff x="7843520" y="3928289"/>
            <a:chExt cx="2743200" cy="154795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E09A2EB-2A23-49C6-939C-805A897BF023}"/>
                </a:ext>
              </a:extLst>
            </p:cNvPr>
            <p:cNvSpPr/>
            <p:nvPr/>
          </p:nvSpPr>
          <p:spPr>
            <a:xfrm>
              <a:off x="7843520" y="4978400"/>
              <a:ext cx="2743200" cy="497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2D8B362-87E6-453A-901B-AFBB20ED6058}"/>
                </a:ext>
              </a:extLst>
            </p:cNvPr>
            <p:cNvSpPr/>
            <p:nvPr/>
          </p:nvSpPr>
          <p:spPr>
            <a:xfrm>
              <a:off x="8080561" y="3962400"/>
              <a:ext cx="2506159" cy="1109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D02CDFE-C6A3-42F5-BE26-E109DEE9A3C7}"/>
                </a:ext>
              </a:extLst>
            </p:cNvPr>
            <p:cNvSpPr/>
            <p:nvPr/>
          </p:nvSpPr>
          <p:spPr>
            <a:xfrm>
              <a:off x="8355637" y="3928289"/>
              <a:ext cx="2231083" cy="497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5A3DCE7-1A05-4D0C-A3A4-49F1AA04481E}"/>
              </a:ext>
            </a:extLst>
          </p:cNvPr>
          <p:cNvSpPr/>
          <p:nvPr/>
        </p:nvSpPr>
        <p:spPr>
          <a:xfrm>
            <a:off x="1325880" y="300910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81BF2B2-4EE8-47F4-971F-88ED58C03A2C}"/>
              </a:ext>
            </a:extLst>
          </p:cNvPr>
          <p:cNvSpPr/>
          <p:nvPr/>
        </p:nvSpPr>
        <p:spPr>
          <a:xfrm>
            <a:off x="4658360" y="300910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Detects line-of-sight obstruction</a:t>
            </a:r>
          </a:p>
        </p:txBody>
      </p:sp>
    </p:spTree>
    <p:extLst>
      <p:ext uri="{BB962C8B-B14F-4D97-AF65-F5344CB8AC3E}">
        <p14:creationId xmlns:p14="http://schemas.microsoft.com/office/powerpoint/2010/main" val="2218273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361D0E-7DE3-4CC6-9757-389B1E6B1AC5}"/>
              </a:ext>
            </a:extLst>
          </p:cNvPr>
          <p:cNvSpPr/>
          <p:nvPr/>
        </p:nvSpPr>
        <p:spPr>
          <a:xfrm>
            <a:off x="1325880" y="300910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1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B4FF3F-AD3A-442A-AAE2-0E6BE5EE7500}"/>
              </a:ext>
            </a:extLst>
          </p:cNvPr>
          <p:cNvSpPr/>
          <p:nvPr/>
        </p:nvSpPr>
        <p:spPr>
          <a:xfrm>
            <a:off x="4658360" y="300910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Detects line-of-sight obstruction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39B699-9BCB-4AA3-B511-EFFCAD2EC0AD}"/>
              </a:ext>
            </a:extLst>
          </p:cNvPr>
          <p:cNvSpPr txBox="1">
            <a:spLocks/>
          </p:cNvSpPr>
          <p:nvPr/>
        </p:nvSpPr>
        <p:spPr>
          <a:xfrm>
            <a:off x="5343034" y="2668099"/>
            <a:ext cx="6715924" cy="1029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Measured distance changes due to LOS blockage.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499DC8-8ACB-4E40-A34B-3CFC050A807B}"/>
              </a:ext>
            </a:extLst>
          </p:cNvPr>
          <p:cNvGrpSpPr/>
          <p:nvPr/>
        </p:nvGrpSpPr>
        <p:grpSpPr>
          <a:xfrm>
            <a:off x="790270" y="2115082"/>
            <a:ext cx="4286454" cy="1762105"/>
            <a:chOff x="267750" y="2164276"/>
            <a:chExt cx="4286454" cy="1762105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CF2BA4B-7568-438B-AB31-EC1D8EE70118}"/>
                </a:ext>
              </a:extLst>
            </p:cNvPr>
            <p:cNvSpPr/>
            <p:nvPr/>
          </p:nvSpPr>
          <p:spPr>
            <a:xfrm rot="10800000">
              <a:off x="929867" y="2677685"/>
              <a:ext cx="383458" cy="373626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3E55FC9-72D8-472B-A483-99821582EAC5}"/>
                </a:ext>
              </a:extLst>
            </p:cNvPr>
            <p:cNvCxnSpPr>
              <a:cxnSpLocks/>
            </p:cNvCxnSpPr>
            <p:nvPr/>
          </p:nvCxnSpPr>
          <p:spPr>
            <a:xfrm>
              <a:off x="929866" y="3051311"/>
              <a:ext cx="3834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66755ED-199E-45E6-A57B-AE05DDF049D3}"/>
                </a:ext>
              </a:extLst>
            </p:cNvPr>
            <p:cNvCxnSpPr>
              <a:stCxn id="9" idx="0"/>
            </p:cNvCxnSpPr>
            <p:nvPr/>
          </p:nvCxnSpPr>
          <p:spPr>
            <a:xfrm>
              <a:off x="1121596" y="3051311"/>
              <a:ext cx="4916" cy="5014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317259F-E812-4D99-87E5-7EF2C5207D88}"/>
                </a:ext>
              </a:extLst>
            </p:cNvPr>
            <p:cNvSpPr/>
            <p:nvPr/>
          </p:nvSpPr>
          <p:spPr>
            <a:xfrm rot="10800000">
              <a:off x="3902896" y="2677685"/>
              <a:ext cx="383458" cy="373626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7154FA1-E9DC-4758-978A-64D17012D356}"/>
                </a:ext>
              </a:extLst>
            </p:cNvPr>
            <p:cNvCxnSpPr>
              <a:cxnSpLocks/>
            </p:cNvCxnSpPr>
            <p:nvPr/>
          </p:nvCxnSpPr>
          <p:spPr>
            <a:xfrm>
              <a:off x="3902895" y="3051311"/>
              <a:ext cx="3834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2D22B23-6A6C-4268-9F5B-8BB111B74DDE}"/>
                </a:ext>
              </a:extLst>
            </p:cNvPr>
            <p:cNvCxnSpPr>
              <a:stCxn id="12" idx="0"/>
            </p:cNvCxnSpPr>
            <p:nvPr/>
          </p:nvCxnSpPr>
          <p:spPr>
            <a:xfrm>
              <a:off x="4094625" y="3051311"/>
              <a:ext cx="4916" cy="5014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25FC72F-9184-403F-82EA-390AA34B9977}"/>
                </a:ext>
              </a:extLst>
            </p:cNvPr>
            <p:cNvCxnSpPr>
              <a:cxnSpLocks/>
            </p:cNvCxnSpPr>
            <p:nvPr/>
          </p:nvCxnSpPr>
          <p:spPr>
            <a:xfrm>
              <a:off x="1428200" y="2677685"/>
              <a:ext cx="2346960" cy="0"/>
            </a:xfrm>
            <a:prstGeom prst="straightConnector1">
              <a:avLst/>
            </a:prstGeom>
            <a:ln w="38100"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78196-7B32-4B33-97C7-3DF94FF18666}"/>
                </a:ext>
              </a:extLst>
            </p:cNvPr>
            <p:cNvSpPr txBox="1"/>
            <p:nvPr/>
          </p:nvSpPr>
          <p:spPr>
            <a:xfrm>
              <a:off x="1708885" y="3280050"/>
              <a:ext cx="21632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Across Doorway</a:t>
              </a:r>
            </a:p>
            <a:p>
              <a:pPr algn="ctr"/>
              <a:r>
                <a:rPr lang="en-US" dirty="0"/>
                <a:t>Ingress/egress points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25496B1-3AE7-478C-A375-8313D001D911}"/>
                </a:ext>
              </a:extLst>
            </p:cNvPr>
            <p:cNvCxnSpPr>
              <a:cxnSpLocks/>
            </p:cNvCxnSpPr>
            <p:nvPr/>
          </p:nvCxnSpPr>
          <p:spPr>
            <a:xfrm>
              <a:off x="1131427" y="3533091"/>
              <a:ext cx="0" cy="39329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7E49064-A738-4932-9EF3-A107F4D59F70}"/>
                </a:ext>
              </a:extLst>
            </p:cNvPr>
            <p:cNvCxnSpPr>
              <a:cxnSpLocks/>
            </p:cNvCxnSpPr>
            <p:nvPr/>
          </p:nvCxnSpPr>
          <p:spPr>
            <a:xfrm>
              <a:off x="4099539" y="3551456"/>
              <a:ext cx="0" cy="374925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36690C4-B01D-489C-AED9-8464EB63E70E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00" y="3606831"/>
              <a:ext cx="295582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725067F-04DF-4BFA-B495-B7F17DED7BAD}"/>
                </a:ext>
              </a:extLst>
            </p:cNvPr>
            <p:cNvSpPr txBox="1"/>
            <p:nvPr/>
          </p:nvSpPr>
          <p:spPr>
            <a:xfrm>
              <a:off x="267750" y="2296057"/>
              <a:ext cx="9621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UWB 1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5FD6731-8946-4EEF-8121-4DA189F24ECD}"/>
                </a:ext>
              </a:extLst>
            </p:cNvPr>
            <p:cNvSpPr txBox="1"/>
            <p:nvPr/>
          </p:nvSpPr>
          <p:spPr>
            <a:xfrm>
              <a:off x="3649789" y="2264333"/>
              <a:ext cx="9044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UWB 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ECC99A-5A71-4D69-963B-BD5AF6F93735}"/>
                </a:ext>
              </a:extLst>
            </p:cNvPr>
            <p:cNvSpPr txBox="1"/>
            <p:nvPr/>
          </p:nvSpPr>
          <p:spPr>
            <a:xfrm>
              <a:off x="1332904" y="2164276"/>
              <a:ext cx="1415845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Line of sight</a:t>
              </a:r>
            </a:p>
          </p:txBody>
        </p:sp>
      </p:grpSp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F406A16A-3025-40BF-85D3-52124CB0B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02" y="1986094"/>
            <a:ext cx="1219200" cy="1219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A6D370-0D7D-4E42-94F8-B0756AED3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75" y="4683925"/>
            <a:ext cx="6130344" cy="1787364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17BCF36-E2E7-4B9A-9DBE-6121C151E5C5}"/>
              </a:ext>
            </a:extLst>
          </p:cNvPr>
          <p:cNvCxnSpPr>
            <a:cxnSpLocks/>
          </p:cNvCxnSpPr>
          <p:nvPr/>
        </p:nvCxnSpPr>
        <p:spPr>
          <a:xfrm flipV="1">
            <a:off x="1845922" y="1520890"/>
            <a:ext cx="1425347" cy="1050727"/>
          </a:xfrm>
          <a:prstGeom prst="straightConnector1">
            <a:avLst/>
          </a:prstGeom>
          <a:ln w="38100"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975CF65-A90A-42A2-BD35-993436CACAF9}"/>
              </a:ext>
            </a:extLst>
          </p:cNvPr>
          <p:cNvCxnSpPr>
            <a:cxnSpLocks/>
          </p:cNvCxnSpPr>
          <p:nvPr/>
        </p:nvCxnSpPr>
        <p:spPr>
          <a:xfrm>
            <a:off x="3271269" y="1533017"/>
            <a:ext cx="1154147" cy="729886"/>
          </a:xfrm>
          <a:prstGeom prst="straightConnector1">
            <a:avLst/>
          </a:prstGeom>
          <a:ln w="38100"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F9659E1-D776-4EEA-BB2F-1939773B7C24}"/>
              </a:ext>
            </a:extLst>
          </p:cNvPr>
          <p:cNvSpPr/>
          <p:nvPr/>
        </p:nvSpPr>
        <p:spPr>
          <a:xfrm>
            <a:off x="2479722" y="1284172"/>
            <a:ext cx="1583094" cy="208636"/>
          </a:xfrm>
          <a:prstGeom prst="rect">
            <a:avLst/>
          </a:prstGeom>
          <a:pattFill prst="wdDnDiag">
            <a:fgClr>
              <a:schemeClr val="accent2">
                <a:lumMod val="50000"/>
              </a:schemeClr>
            </a:fgClr>
            <a:bgClr>
              <a:schemeClr val="bg1"/>
            </a:bgClr>
          </a:pattFill>
          <a:ln>
            <a:noFill/>
          </a:ln>
          <a:effectLst>
            <a:glow rad="63500">
              <a:srgbClr val="A7934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945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361D0E-7DE3-4CC6-9757-389B1E6B1AC5}"/>
              </a:ext>
            </a:extLst>
          </p:cNvPr>
          <p:cNvSpPr/>
          <p:nvPr/>
        </p:nvSpPr>
        <p:spPr>
          <a:xfrm>
            <a:off x="1325880" y="300910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1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B4FF3F-AD3A-442A-AAE2-0E6BE5EE7500}"/>
              </a:ext>
            </a:extLst>
          </p:cNvPr>
          <p:cNvSpPr/>
          <p:nvPr/>
        </p:nvSpPr>
        <p:spPr>
          <a:xfrm>
            <a:off x="4658360" y="300910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Detects line-of-sight obstruction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39B699-9BCB-4AA3-B511-EFFCAD2EC0AD}"/>
              </a:ext>
            </a:extLst>
          </p:cNvPr>
          <p:cNvSpPr txBox="1">
            <a:spLocks/>
          </p:cNvSpPr>
          <p:nvPr/>
        </p:nvSpPr>
        <p:spPr>
          <a:xfrm>
            <a:off x="5343034" y="2668099"/>
            <a:ext cx="6715924" cy="1029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Measured distance changes due to LOS blockage.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499DC8-8ACB-4E40-A34B-3CFC050A807B}"/>
              </a:ext>
            </a:extLst>
          </p:cNvPr>
          <p:cNvGrpSpPr/>
          <p:nvPr/>
        </p:nvGrpSpPr>
        <p:grpSpPr>
          <a:xfrm>
            <a:off x="790270" y="2115082"/>
            <a:ext cx="4286454" cy="1762105"/>
            <a:chOff x="267750" y="2164276"/>
            <a:chExt cx="4286454" cy="1762105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CF2BA4B-7568-438B-AB31-EC1D8EE70118}"/>
                </a:ext>
              </a:extLst>
            </p:cNvPr>
            <p:cNvSpPr/>
            <p:nvPr/>
          </p:nvSpPr>
          <p:spPr>
            <a:xfrm rot="10800000">
              <a:off x="929867" y="2677685"/>
              <a:ext cx="383458" cy="373626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3E55FC9-72D8-472B-A483-99821582EAC5}"/>
                </a:ext>
              </a:extLst>
            </p:cNvPr>
            <p:cNvCxnSpPr>
              <a:cxnSpLocks/>
            </p:cNvCxnSpPr>
            <p:nvPr/>
          </p:nvCxnSpPr>
          <p:spPr>
            <a:xfrm>
              <a:off x="929866" y="3051311"/>
              <a:ext cx="3834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66755ED-199E-45E6-A57B-AE05DDF049D3}"/>
                </a:ext>
              </a:extLst>
            </p:cNvPr>
            <p:cNvCxnSpPr>
              <a:stCxn id="9" idx="0"/>
            </p:cNvCxnSpPr>
            <p:nvPr/>
          </p:nvCxnSpPr>
          <p:spPr>
            <a:xfrm>
              <a:off x="1121596" y="3051311"/>
              <a:ext cx="4916" cy="5014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317259F-E812-4D99-87E5-7EF2C5207D88}"/>
                </a:ext>
              </a:extLst>
            </p:cNvPr>
            <p:cNvSpPr/>
            <p:nvPr/>
          </p:nvSpPr>
          <p:spPr>
            <a:xfrm rot="10800000">
              <a:off x="3902896" y="2677685"/>
              <a:ext cx="383458" cy="373626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7154FA1-E9DC-4758-978A-64D17012D356}"/>
                </a:ext>
              </a:extLst>
            </p:cNvPr>
            <p:cNvCxnSpPr>
              <a:cxnSpLocks/>
            </p:cNvCxnSpPr>
            <p:nvPr/>
          </p:nvCxnSpPr>
          <p:spPr>
            <a:xfrm>
              <a:off x="3902895" y="3051311"/>
              <a:ext cx="3834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2D22B23-6A6C-4268-9F5B-8BB111B74DDE}"/>
                </a:ext>
              </a:extLst>
            </p:cNvPr>
            <p:cNvCxnSpPr>
              <a:stCxn id="12" idx="0"/>
            </p:cNvCxnSpPr>
            <p:nvPr/>
          </p:nvCxnSpPr>
          <p:spPr>
            <a:xfrm>
              <a:off x="4094625" y="3051311"/>
              <a:ext cx="4916" cy="5014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25FC72F-9184-403F-82EA-390AA34B9977}"/>
                </a:ext>
              </a:extLst>
            </p:cNvPr>
            <p:cNvCxnSpPr>
              <a:cxnSpLocks/>
            </p:cNvCxnSpPr>
            <p:nvPr/>
          </p:nvCxnSpPr>
          <p:spPr>
            <a:xfrm>
              <a:off x="1428200" y="2677685"/>
              <a:ext cx="2346960" cy="0"/>
            </a:xfrm>
            <a:prstGeom prst="straightConnector1">
              <a:avLst/>
            </a:prstGeom>
            <a:ln w="38100"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78196-7B32-4B33-97C7-3DF94FF18666}"/>
                </a:ext>
              </a:extLst>
            </p:cNvPr>
            <p:cNvSpPr txBox="1"/>
            <p:nvPr/>
          </p:nvSpPr>
          <p:spPr>
            <a:xfrm>
              <a:off x="1708885" y="3280050"/>
              <a:ext cx="21632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Across Doorway</a:t>
              </a:r>
            </a:p>
            <a:p>
              <a:pPr algn="ctr"/>
              <a:r>
                <a:rPr lang="en-US" dirty="0"/>
                <a:t>Ingress/egress points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25496B1-3AE7-478C-A375-8313D001D911}"/>
                </a:ext>
              </a:extLst>
            </p:cNvPr>
            <p:cNvCxnSpPr>
              <a:cxnSpLocks/>
            </p:cNvCxnSpPr>
            <p:nvPr/>
          </p:nvCxnSpPr>
          <p:spPr>
            <a:xfrm>
              <a:off x="1131427" y="3533091"/>
              <a:ext cx="0" cy="39329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7E49064-A738-4932-9EF3-A107F4D59F70}"/>
                </a:ext>
              </a:extLst>
            </p:cNvPr>
            <p:cNvCxnSpPr>
              <a:cxnSpLocks/>
            </p:cNvCxnSpPr>
            <p:nvPr/>
          </p:nvCxnSpPr>
          <p:spPr>
            <a:xfrm>
              <a:off x="4099539" y="3551456"/>
              <a:ext cx="0" cy="374925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36690C4-B01D-489C-AED9-8464EB63E70E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00" y="3606831"/>
              <a:ext cx="295582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725067F-04DF-4BFA-B495-B7F17DED7BAD}"/>
                </a:ext>
              </a:extLst>
            </p:cNvPr>
            <p:cNvSpPr txBox="1"/>
            <p:nvPr/>
          </p:nvSpPr>
          <p:spPr>
            <a:xfrm>
              <a:off x="267750" y="2296057"/>
              <a:ext cx="9621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UWB 1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5FD6731-8946-4EEF-8121-4DA189F24ECD}"/>
                </a:ext>
              </a:extLst>
            </p:cNvPr>
            <p:cNvSpPr txBox="1"/>
            <p:nvPr/>
          </p:nvSpPr>
          <p:spPr>
            <a:xfrm>
              <a:off x="3649789" y="2264333"/>
              <a:ext cx="9044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UWB 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ECC99A-5A71-4D69-963B-BD5AF6F93735}"/>
                </a:ext>
              </a:extLst>
            </p:cNvPr>
            <p:cNvSpPr txBox="1"/>
            <p:nvPr/>
          </p:nvSpPr>
          <p:spPr>
            <a:xfrm>
              <a:off x="1332904" y="2164276"/>
              <a:ext cx="1415845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Line of sight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826AC6D-F3D5-4846-A167-90DD8497D9F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2608" y="3252839"/>
            <a:ext cx="4788392" cy="2531794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F406A16A-3025-40BF-85D3-52124CB0B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02" y="1986094"/>
            <a:ext cx="1219200" cy="1219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A6D370-0D7D-4E42-94F8-B0756AED3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75" y="4683925"/>
            <a:ext cx="6130344" cy="1787364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0DCF09E-2F58-4B62-B067-D0855BD0BE68}"/>
              </a:ext>
            </a:extLst>
          </p:cNvPr>
          <p:cNvCxnSpPr>
            <a:cxnSpLocks/>
          </p:cNvCxnSpPr>
          <p:nvPr/>
        </p:nvCxnSpPr>
        <p:spPr>
          <a:xfrm flipV="1">
            <a:off x="1845922" y="1520890"/>
            <a:ext cx="1425347" cy="1050727"/>
          </a:xfrm>
          <a:prstGeom prst="straightConnector1">
            <a:avLst/>
          </a:prstGeom>
          <a:ln w="38100"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0913A0A-E72A-4A52-BBB0-DC1BE95FDC31}"/>
              </a:ext>
            </a:extLst>
          </p:cNvPr>
          <p:cNvCxnSpPr>
            <a:cxnSpLocks/>
          </p:cNvCxnSpPr>
          <p:nvPr/>
        </p:nvCxnSpPr>
        <p:spPr>
          <a:xfrm>
            <a:off x="3271269" y="1533017"/>
            <a:ext cx="1154147" cy="729886"/>
          </a:xfrm>
          <a:prstGeom prst="straightConnector1">
            <a:avLst/>
          </a:prstGeom>
          <a:ln w="38100"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41B728D-CD24-45A5-8304-4F1F560E635A}"/>
              </a:ext>
            </a:extLst>
          </p:cNvPr>
          <p:cNvSpPr/>
          <p:nvPr/>
        </p:nvSpPr>
        <p:spPr>
          <a:xfrm>
            <a:off x="2479722" y="1284172"/>
            <a:ext cx="1583094" cy="208636"/>
          </a:xfrm>
          <a:prstGeom prst="rect">
            <a:avLst/>
          </a:prstGeom>
          <a:pattFill prst="wdDnDiag">
            <a:fgClr>
              <a:schemeClr val="accent2">
                <a:lumMod val="50000"/>
              </a:schemeClr>
            </a:fgClr>
            <a:bgClr>
              <a:schemeClr val="bg1"/>
            </a:bgClr>
          </a:pattFill>
          <a:ln>
            <a:noFill/>
          </a:ln>
          <a:effectLst>
            <a:glow rad="63500">
              <a:srgbClr val="A7934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156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959B5E0-FA2A-4212-94D1-AFD85314FF0D}"/>
              </a:ext>
            </a:extLst>
          </p:cNvPr>
          <p:cNvSpPr/>
          <p:nvPr/>
        </p:nvSpPr>
        <p:spPr>
          <a:xfrm>
            <a:off x="1325880" y="2609334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A272FE1-464A-4D4E-9869-0A86E7BF8E07}"/>
              </a:ext>
            </a:extLst>
          </p:cNvPr>
          <p:cNvSpPr/>
          <p:nvPr/>
        </p:nvSpPr>
        <p:spPr>
          <a:xfrm>
            <a:off x="4658360" y="2609334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Detects disturbances to reflection patterns</a:t>
            </a:r>
          </a:p>
        </p:txBody>
      </p:sp>
    </p:spTree>
    <p:extLst>
      <p:ext uri="{BB962C8B-B14F-4D97-AF65-F5344CB8AC3E}">
        <p14:creationId xmlns:p14="http://schemas.microsoft.com/office/powerpoint/2010/main" val="4091781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39B699-9BCB-4AA3-B511-EFFCAD2EC0AD}"/>
              </a:ext>
            </a:extLst>
          </p:cNvPr>
          <p:cNvSpPr txBox="1">
            <a:spLocks/>
          </p:cNvSpPr>
          <p:nvPr/>
        </p:nvSpPr>
        <p:spPr>
          <a:xfrm>
            <a:off x="6594034" y="2668099"/>
            <a:ext cx="5464924" cy="1029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Measure unoccupied indoor space’s CIR using multiple UWB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7F9CD72-A3F3-411B-8103-77EBE731767A}"/>
              </a:ext>
            </a:extLst>
          </p:cNvPr>
          <p:cNvCxnSpPr>
            <a:stCxn id="28" idx="2"/>
            <a:endCxn id="35" idx="4"/>
          </p:cNvCxnSpPr>
          <p:nvPr/>
        </p:nvCxnSpPr>
        <p:spPr>
          <a:xfrm flipV="1">
            <a:off x="1362794" y="2845208"/>
            <a:ext cx="3072841" cy="847557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A62C18A-EDBB-4BEB-B0DC-FD07F5DBEFFB}"/>
              </a:ext>
            </a:extLst>
          </p:cNvPr>
          <p:cNvGrpSpPr/>
          <p:nvPr/>
        </p:nvGrpSpPr>
        <p:grpSpPr>
          <a:xfrm>
            <a:off x="814855" y="3292654"/>
            <a:ext cx="962123" cy="919794"/>
            <a:chOff x="-36662" y="150495"/>
            <a:chExt cx="962123" cy="919794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8B90376-498F-46FE-ACC3-A93790A3C0E9}"/>
                </a:ext>
              </a:extLst>
            </p:cNvPr>
            <p:cNvSpPr/>
            <p:nvPr/>
          </p:nvSpPr>
          <p:spPr>
            <a:xfrm rot="10800000">
              <a:off x="127819" y="550606"/>
              <a:ext cx="383458" cy="373626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4F8C074-2CE6-41B0-B7F0-2DEB02410D4E}"/>
                </a:ext>
              </a:extLst>
            </p:cNvPr>
            <p:cNvCxnSpPr>
              <a:cxnSpLocks/>
            </p:cNvCxnSpPr>
            <p:nvPr/>
          </p:nvCxnSpPr>
          <p:spPr>
            <a:xfrm>
              <a:off x="127818" y="924232"/>
              <a:ext cx="3834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DAA206D-3387-4485-BF6A-3C9E83C2E94E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>
              <a:off x="319548" y="924232"/>
              <a:ext cx="0" cy="1460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B32B2F-E143-416F-BA4A-9A056283F9DE}"/>
                </a:ext>
              </a:extLst>
            </p:cNvPr>
            <p:cNvSpPr txBox="1"/>
            <p:nvPr/>
          </p:nvSpPr>
          <p:spPr>
            <a:xfrm>
              <a:off x="-36662" y="150495"/>
              <a:ext cx="9621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UWB 1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6AD636-7D74-46BB-B537-6555FBDBD631}"/>
              </a:ext>
            </a:extLst>
          </p:cNvPr>
          <p:cNvGrpSpPr/>
          <p:nvPr/>
        </p:nvGrpSpPr>
        <p:grpSpPr>
          <a:xfrm>
            <a:off x="4182528" y="2431856"/>
            <a:ext cx="904415" cy="941179"/>
            <a:chOff x="3261925" y="137254"/>
            <a:chExt cx="904415" cy="941179"/>
          </a:xfrm>
        </p:grpSpPr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44F35371-90E1-4282-8368-1531D2A14D5A}"/>
                </a:ext>
              </a:extLst>
            </p:cNvPr>
            <p:cNvSpPr/>
            <p:nvPr/>
          </p:nvSpPr>
          <p:spPr>
            <a:xfrm rot="10800000">
              <a:off x="3515032" y="550606"/>
              <a:ext cx="383458" cy="373626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B66FEE-74D0-4327-83B6-F4384AD2C3C6}"/>
                </a:ext>
              </a:extLst>
            </p:cNvPr>
            <p:cNvCxnSpPr>
              <a:cxnSpLocks/>
            </p:cNvCxnSpPr>
            <p:nvPr/>
          </p:nvCxnSpPr>
          <p:spPr>
            <a:xfrm>
              <a:off x="3515031" y="924232"/>
              <a:ext cx="3834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09CE31D-0F53-4220-A184-4E4FFA230F59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>
              <a:off x="3706761" y="924232"/>
              <a:ext cx="0" cy="1542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2A1CB64-7B3F-422E-8FA8-969C9A5E368E}"/>
                </a:ext>
              </a:extLst>
            </p:cNvPr>
            <p:cNvSpPr txBox="1"/>
            <p:nvPr/>
          </p:nvSpPr>
          <p:spPr>
            <a:xfrm>
              <a:off x="3261925" y="137254"/>
              <a:ext cx="9044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UWB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1CFC6ED-2803-4E8C-B548-DE970A157242}"/>
              </a:ext>
            </a:extLst>
          </p:cNvPr>
          <p:cNvGrpSpPr/>
          <p:nvPr/>
        </p:nvGrpSpPr>
        <p:grpSpPr>
          <a:xfrm>
            <a:off x="3913585" y="3620769"/>
            <a:ext cx="1349825" cy="511641"/>
            <a:chOff x="3515031" y="550606"/>
            <a:chExt cx="1349825" cy="511641"/>
          </a:xfrm>
        </p:grpSpPr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086C9902-9186-40F8-83DC-6F599AA35DF7}"/>
                </a:ext>
              </a:extLst>
            </p:cNvPr>
            <p:cNvSpPr/>
            <p:nvPr/>
          </p:nvSpPr>
          <p:spPr>
            <a:xfrm rot="10800000">
              <a:off x="3515032" y="550606"/>
              <a:ext cx="383458" cy="373626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CE935E2-634C-4F29-A563-E3994DF60AFE}"/>
                </a:ext>
              </a:extLst>
            </p:cNvPr>
            <p:cNvCxnSpPr>
              <a:cxnSpLocks/>
            </p:cNvCxnSpPr>
            <p:nvPr/>
          </p:nvCxnSpPr>
          <p:spPr>
            <a:xfrm>
              <a:off x="3515031" y="924232"/>
              <a:ext cx="3834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C5C5F40-A46B-411D-A056-43C112DBCF63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>
              <a:off x="3706761" y="924232"/>
              <a:ext cx="0" cy="1380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8A4482-71BF-4764-A5A7-6FB3A23D986A}"/>
                </a:ext>
              </a:extLst>
            </p:cNvPr>
            <p:cNvSpPr txBox="1"/>
            <p:nvPr/>
          </p:nvSpPr>
          <p:spPr>
            <a:xfrm>
              <a:off x="3960441" y="551198"/>
              <a:ext cx="9044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UWB 3</a:t>
              </a: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D0DF002-3166-460B-A7B8-DA906C46938D}"/>
              </a:ext>
            </a:extLst>
          </p:cNvPr>
          <p:cNvCxnSpPr>
            <a:cxnSpLocks/>
          </p:cNvCxnSpPr>
          <p:nvPr/>
        </p:nvCxnSpPr>
        <p:spPr>
          <a:xfrm>
            <a:off x="1319840" y="3747795"/>
            <a:ext cx="2671818" cy="172539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F5E767A-6A91-4331-B533-85CD97A35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838" y="4554807"/>
            <a:ext cx="6207760" cy="22616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510BC4-DFB0-46D4-87E3-043963DB280E}"/>
              </a:ext>
            </a:extLst>
          </p:cNvPr>
          <p:cNvSpPr/>
          <p:nvPr/>
        </p:nvSpPr>
        <p:spPr>
          <a:xfrm>
            <a:off x="4947920" y="4554807"/>
            <a:ext cx="4100678" cy="226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959B5E0-FA2A-4212-94D1-AFD85314FF0D}"/>
              </a:ext>
            </a:extLst>
          </p:cNvPr>
          <p:cNvSpPr/>
          <p:nvPr/>
        </p:nvSpPr>
        <p:spPr>
          <a:xfrm>
            <a:off x="1325880" y="300910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A272FE1-464A-4D4E-9869-0A86E7BF8E07}"/>
              </a:ext>
            </a:extLst>
          </p:cNvPr>
          <p:cNvSpPr/>
          <p:nvPr/>
        </p:nvSpPr>
        <p:spPr>
          <a:xfrm>
            <a:off x="4658360" y="300910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Detects disturbances to reflection patterns</a:t>
            </a:r>
          </a:p>
        </p:txBody>
      </p:sp>
    </p:spTree>
    <p:extLst>
      <p:ext uri="{BB962C8B-B14F-4D97-AF65-F5344CB8AC3E}">
        <p14:creationId xmlns:p14="http://schemas.microsoft.com/office/powerpoint/2010/main" val="4079046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39B699-9BCB-4AA3-B511-EFFCAD2EC0AD}"/>
              </a:ext>
            </a:extLst>
          </p:cNvPr>
          <p:cNvSpPr txBox="1">
            <a:spLocks/>
          </p:cNvSpPr>
          <p:nvPr/>
        </p:nvSpPr>
        <p:spPr>
          <a:xfrm>
            <a:off x="6594034" y="2668099"/>
            <a:ext cx="5464924" cy="1029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Measured disturbances to the observed CIR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7F9CD72-A3F3-411B-8103-77EBE731767A}"/>
              </a:ext>
            </a:extLst>
          </p:cNvPr>
          <p:cNvCxnSpPr>
            <a:stCxn id="28" idx="2"/>
            <a:endCxn id="35" idx="4"/>
          </p:cNvCxnSpPr>
          <p:nvPr/>
        </p:nvCxnSpPr>
        <p:spPr>
          <a:xfrm flipV="1">
            <a:off x="1362794" y="2845208"/>
            <a:ext cx="3072841" cy="847557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8B3D366E-E7B2-44C7-B4CF-C69AD2AEF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16" y="2283644"/>
            <a:ext cx="1148510" cy="114851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A62C18A-EDBB-4BEB-B0DC-FD07F5DBEFFB}"/>
              </a:ext>
            </a:extLst>
          </p:cNvPr>
          <p:cNvGrpSpPr/>
          <p:nvPr/>
        </p:nvGrpSpPr>
        <p:grpSpPr>
          <a:xfrm>
            <a:off x="814855" y="3292654"/>
            <a:ext cx="962123" cy="919794"/>
            <a:chOff x="-36662" y="150495"/>
            <a:chExt cx="962123" cy="919794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8B90376-498F-46FE-ACC3-A93790A3C0E9}"/>
                </a:ext>
              </a:extLst>
            </p:cNvPr>
            <p:cNvSpPr/>
            <p:nvPr/>
          </p:nvSpPr>
          <p:spPr>
            <a:xfrm rot="10800000">
              <a:off x="127819" y="550606"/>
              <a:ext cx="383458" cy="373626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4F8C074-2CE6-41B0-B7F0-2DEB02410D4E}"/>
                </a:ext>
              </a:extLst>
            </p:cNvPr>
            <p:cNvCxnSpPr>
              <a:cxnSpLocks/>
            </p:cNvCxnSpPr>
            <p:nvPr/>
          </p:nvCxnSpPr>
          <p:spPr>
            <a:xfrm>
              <a:off x="127818" y="924232"/>
              <a:ext cx="3834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DAA206D-3387-4485-BF6A-3C9E83C2E94E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>
              <a:off x="319548" y="924232"/>
              <a:ext cx="0" cy="14605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B32B2F-E143-416F-BA4A-9A056283F9DE}"/>
                </a:ext>
              </a:extLst>
            </p:cNvPr>
            <p:cNvSpPr txBox="1"/>
            <p:nvPr/>
          </p:nvSpPr>
          <p:spPr>
            <a:xfrm>
              <a:off x="-36662" y="150495"/>
              <a:ext cx="9621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UWB 1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6AD636-7D74-46BB-B537-6555FBDBD631}"/>
              </a:ext>
            </a:extLst>
          </p:cNvPr>
          <p:cNvGrpSpPr/>
          <p:nvPr/>
        </p:nvGrpSpPr>
        <p:grpSpPr>
          <a:xfrm>
            <a:off x="4182528" y="2431856"/>
            <a:ext cx="904415" cy="941179"/>
            <a:chOff x="3261925" y="137254"/>
            <a:chExt cx="904415" cy="941179"/>
          </a:xfrm>
        </p:grpSpPr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44F35371-90E1-4282-8368-1531D2A14D5A}"/>
                </a:ext>
              </a:extLst>
            </p:cNvPr>
            <p:cNvSpPr/>
            <p:nvPr/>
          </p:nvSpPr>
          <p:spPr>
            <a:xfrm rot="10800000">
              <a:off x="3515032" y="550606"/>
              <a:ext cx="383458" cy="373626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B66FEE-74D0-4327-83B6-F4384AD2C3C6}"/>
                </a:ext>
              </a:extLst>
            </p:cNvPr>
            <p:cNvCxnSpPr>
              <a:cxnSpLocks/>
            </p:cNvCxnSpPr>
            <p:nvPr/>
          </p:nvCxnSpPr>
          <p:spPr>
            <a:xfrm>
              <a:off x="3515031" y="924232"/>
              <a:ext cx="3834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09CE31D-0F53-4220-A184-4E4FFA230F59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>
              <a:off x="3706761" y="924232"/>
              <a:ext cx="0" cy="1542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2A1CB64-7B3F-422E-8FA8-969C9A5E368E}"/>
                </a:ext>
              </a:extLst>
            </p:cNvPr>
            <p:cNvSpPr txBox="1"/>
            <p:nvPr/>
          </p:nvSpPr>
          <p:spPr>
            <a:xfrm>
              <a:off x="3261925" y="137254"/>
              <a:ext cx="9044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UWB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1CFC6ED-2803-4E8C-B548-DE970A157242}"/>
              </a:ext>
            </a:extLst>
          </p:cNvPr>
          <p:cNvGrpSpPr/>
          <p:nvPr/>
        </p:nvGrpSpPr>
        <p:grpSpPr>
          <a:xfrm>
            <a:off x="3913585" y="3620769"/>
            <a:ext cx="1349825" cy="511641"/>
            <a:chOff x="3515031" y="550606"/>
            <a:chExt cx="1349825" cy="511641"/>
          </a:xfrm>
        </p:grpSpPr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086C9902-9186-40F8-83DC-6F599AA35DF7}"/>
                </a:ext>
              </a:extLst>
            </p:cNvPr>
            <p:cNvSpPr/>
            <p:nvPr/>
          </p:nvSpPr>
          <p:spPr>
            <a:xfrm rot="10800000">
              <a:off x="3515032" y="550606"/>
              <a:ext cx="383458" cy="373626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CE935E2-634C-4F29-A563-E3994DF60AFE}"/>
                </a:ext>
              </a:extLst>
            </p:cNvPr>
            <p:cNvCxnSpPr>
              <a:cxnSpLocks/>
            </p:cNvCxnSpPr>
            <p:nvPr/>
          </p:nvCxnSpPr>
          <p:spPr>
            <a:xfrm>
              <a:off x="3515031" y="924232"/>
              <a:ext cx="3834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C5C5F40-A46B-411D-A056-43C112DBCF63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>
              <a:off x="3706761" y="924232"/>
              <a:ext cx="0" cy="1380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8A4482-71BF-4764-A5A7-6FB3A23D986A}"/>
                </a:ext>
              </a:extLst>
            </p:cNvPr>
            <p:cNvSpPr txBox="1"/>
            <p:nvPr/>
          </p:nvSpPr>
          <p:spPr>
            <a:xfrm>
              <a:off x="3960441" y="551198"/>
              <a:ext cx="9044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UWB 3</a:t>
              </a: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D0DF002-3166-460B-A7B8-DA906C46938D}"/>
              </a:ext>
            </a:extLst>
          </p:cNvPr>
          <p:cNvCxnSpPr>
            <a:cxnSpLocks/>
          </p:cNvCxnSpPr>
          <p:nvPr/>
        </p:nvCxnSpPr>
        <p:spPr>
          <a:xfrm>
            <a:off x="1319840" y="3747795"/>
            <a:ext cx="2671818" cy="172539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4D1A9BB-6B56-4E80-A50B-8AC9C1A478DA}"/>
              </a:ext>
            </a:extLst>
          </p:cNvPr>
          <p:cNvCxnSpPr>
            <a:cxnSpLocks/>
          </p:cNvCxnSpPr>
          <p:nvPr/>
        </p:nvCxnSpPr>
        <p:spPr>
          <a:xfrm>
            <a:off x="2153751" y="2963750"/>
            <a:ext cx="2281883" cy="2751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BC8F2EB-4BFE-4AB0-936E-1FE7C3E0BB6C}"/>
              </a:ext>
            </a:extLst>
          </p:cNvPr>
          <p:cNvCxnSpPr>
            <a:cxnSpLocks/>
          </p:cNvCxnSpPr>
          <p:nvPr/>
        </p:nvCxnSpPr>
        <p:spPr>
          <a:xfrm>
            <a:off x="2117482" y="2977507"/>
            <a:ext cx="1798633" cy="61417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E1255EF-178F-4FFA-B2A2-D836A9E6280D}"/>
              </a:ext>
            </a:extLst>
          </p:cNvPr>
          <p:cNvCxnSpPr>
            <a:cxnSpLocks/>
          </p:cNvCxnSpPr>
          <p:nvPr/>
        </p:nvCxnSpPr>
        <p:spPr>
          <a:xfrm flipV="1">
            <a:off x="1587018" y="2942606"/>
            <a:ext cx="566733" cy="44744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289DE95-0CC7-4DC8-BF45-5AAEE80509B2}"/>
              </a:ext>
            </a:extLst>
          </p:cNvPr>
          <p:cNvSpPr txBox="1"/>
          <p:nvPr/>
        </p:nvSpPr>
        <p:spPr>
          <a:xfrm>
            <a:off x="4946660" y="2668099"/>
            <a:ext cx="153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Intruder disturbs NLOS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E60557-CEB8-4EE7-9A9C-49B0761CE3EB}"/>
              </a:ext>
            </a:extLst>
          </p:cNvPr>
          <p:cNvSpPr txBox="1"/>
          <p:nvPr/>
        </p:nvSpPr>
        <p:spPr>
          <a:xfrm>
            <a:off x="2828144" y="2628554"/>
            <a:ext cx="1531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5E767A-6A91-4331-B533-85CD97A35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38" y="4554807"/>
            <a:ext cx="6207760" cy="2261675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FFC9EB2-E716-47DE-BBBE-918BB088AFF5}"/>
              </a:ext>
            </a:extLst>
          </p:cNvPr>
          <p:cNvSpPr/>
          <p:nvPr/>
        </p:nvSpPr>
        <p:spPr>
          <a:xfrm>
            <a:off x="1325880" y="300910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B33D587-A66A-45F1-8F64-0021697DE50F}"/>
              </a:ext>
            </a:extLst>
          </p:cNvPr>
          <p:cNvSpPr/>
          <p:nvPr/>
        </p:nvSpPr>
        <p:spPr>
          <a:xfrm>
            <a:off x="4658360" y="300910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Detects disturbances to reflection patterns</a:t>
            </a:r>
          </a:p>
        </p:txBody>
      </p:sp>
    </p:spTree>
    <p:extLst>
      <p:ext uri="{BB962C8B-B14F-4D97-AF65-F5344CB8AC3E}">
        <p14:creationId xmlns:p14="http://schemas.microsoft.com/office/powerpoint/2010/main" val="2627271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Physical Security is a Multi-Billion Dollar Industry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05233C-0954-4493-A713-F5E05EC99308}"/>
              </a:ext>
            </a:extLst>
          </p:cNvPr>
          <p:cNvGrpSpPr/>
          <p:nvPr/>
        </p:nvGrpSpPr>
        <p:grpSpPr>
          <a:xfrm>
            <a:off x="1342982" y="1313352"/>
            <a:ext cx="6483948" cy="1857673"/>
            <a:chOff x="1342982" y="1664952"/>
            <a:chExt cx="6483948" cy="18576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185B062-FDE1-4BBD-8D9C-33FC0B23E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2982" y="1664952"/>
              <a:ext cx="6483948" cy="1426786"/>
            </a:xfrm>
            <a:prstGeom prst="rect">
              <a:avLst/>
            </a:prstGeom>
            <a:effectLst>
              <a:glow rad="101600">
                <a:srgbClr val="A7934B">
                  <a:alpha val="40000"/>
                </a:srgbClr>
              </a:glo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48FDAE-E6B3-421A-B4F6-CD467662C13F}"/>
                </a:ext>
              </a:extLst>
            </p:cNvPr>
            <p:cNvSpPr txBox="1"/>
            <p:nvPr/>
          </p:nvSpPr>
          <p:spPr>
            <a:xfrm>
              <a:off x="1342982" y="3091738"/>
              <a:ext cx="609460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/>
                <a:t>https://www.prnewswire.com/news-releases/physical-security-market-worth-140-0-billion-by-2026--exclusive-research-by-marketsandmarkets-301467445.html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4CA882-4CFA-4C0D-8291-34D2E6997B9C}"/>
              </a:ext>
            </a:extLst>
          </p:cNvPr>
          <p:cNvGrpSpPr/>
          <p:nvPr/>
        </p:nvGrpSpPr>
        <p:grpSpPr>
          <a:xfrm>
            <a:off x="5412996" y="3274486"/>
            <a:ext cx="6484364" cy="1807005"/>
            <a:chOff x="5412996" y="3417588"/>
            <a:chExt cx="6484364" cy="180700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87EF7C4-A70A-42EE-956C-5CDB17DD10E9}"/>
                </a:ext>
              </a:extLst>
            </p:cNvPr>
            <p:cNvGrpSpPr/>
            <p:nvPr/>
          </p:nvGrpSpPr>
          <p:grpSpPr>
            <a:xfrm>
              <a:off x="5412996" y="3417588"/>
              <a:ext cx="5841665" cy="1479270"/>
              <a:chOff x="4281226" y="3755986"/>
              <a:chExt cx="5841665" cy="1479270"/>
            </a:xfrm>
            <a:effectLst>
              <a:glow rad="63500">
                <a:srgbClr val="A7934B">
                  <a:alpha val="40000"/>
                </a:srgbClr>
              </a:glow>
            </a:effectLst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4CC0D41-78E4-4408-8925-6F415E573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1226" y="3755986"/>
                <a:ext cx="5841665" cy="147927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1328B7-88DA-4A9A-8F22-64C5D28AB1D6}"/>
                  </a:ext>
                </a:extLst>
              </p:cNvPr>
              <p:cNvSpPr txBox="1"/>
              <p:nvPr/>
            </p:nvSpPr>
            <p:spPr>
              <a:xfrm>
                <a:off x="5412996" y="4823716"/>
                <a:ext cx="454473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b="0" i="0" dirty="0">
                    <a:solidFill>
                      <a:srgbClr val="454748"/>
                    </a:solidFill>
                    <a:effectLst/>
                    <a:latin typeface="Roboto" panose="02000000000000000000" pitchFamily="2" charset="0"/>
                  </a:rPr>
                  <a:t>We forecast the market will reach $56.76Bn in 2024.</a:t>
                </a:r>
                <a:endParaRPr lang="en-US" sz="1400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B288BA-B338-458D-BB34-F0791D44A6CA}"/>
                </a:ext>
              </a:extLst>
            </p:cNvPr>
            <p:cNvSpPr txBox="1"/>
            <p:nvPr/>
          </p:nvSpPr>
          <p:spPr>
            <a:xfrm>
              <a:off x="5412996" y="4970677"/>
              <a:ext cx="6484364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/>
                <a:t>https://www.researchandmarkets.com/reports/4858655/the-physical-security-business-2019-to-2024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C443D1-43FE-4BD4-A46F-F04DD47DAF4E}"/>
              </a:ext>
            </a:extLst>
          </p:cNvPr>
          <p:cNvGrpSpPr/>
          <p:nvPr/>
        </p:nvGrpSpPr>
        <p:grpSpPr>
          <a:xfrm>
            <a:off x="921067" y="5427073"/>
            <a:ext cx="6404293" cy="1374233"/>
            <a:chOff x="921067" y="5427073"/>
            <a:chExt cx="6404293" cy="137423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1B46421-CCE4-4C0E-98D8-B1CBFAA8A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1067" y="5427073"/>
              <a:ext cx="6089797" cy="1075029"/>
            </a:xfrm>
            <a:prstGeom prst="rect">
              <a:avLst/>
            </a:prstGeom>
            <a:effectLst>
              <a:glow rad="63500">
                <a:srgbClr val="A7934B">
                  <a:alpha val="40000"/>
                </a:srgbClr>
              </a:glo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E82D12-7FD4-48F5-B57D-28D9DC74DF58}"/>
                </a:ext>
              </a:extLst>
            </p:cNvPr>
            <p:cNvSpPr txBox="1"/>
            <p:nvPr/>
          </p:nvSpPr>
          <p:spPr>
            <a:xfrm>
              <a:off x="921067" y="6547390"/>
              <a:ext cx="6404293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/>
                <a:t>https://www.researchandmarkets.com/reports/5302516/home-security-systems-global-market-trajectory</a:t>
              </a:r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5ED4A7A-3F86-456E-87A3-960CB249B788}"/>
              </a:ext>
            </a:extLst>
          </p:cNvPr>
          <p:cNvSpPr/>
          <p:nvPr/>
        </p:nvSpPr>
        <p:spPr>
          <a:xfrm>
            <a:off x="0" y="1169763"/>
            <a:ext cx="11811000" cy="5688236"/>
          </a:xfrm>
          <a:custGeom>
            <a:avLst/>
            <a:gdLst>
              <a:gd name="connsiteX0" fmla="*/ 0 w 11221720"/>
              <a:gd name="connsiteY0" fmla="*/ 0 h 5688236"/>
              <a:gd name="connsiteX1" fmla="*/ 8747760 w 11221720"/>
              <a:gd name="connsiteY1" fmla="*/ 0 h 5688236"/>
              <a:gd name="connsiteX2" fmla="*/ 8747760 w 11221720"/>
              <a:gd name="connsiteY2" fmla="*/ 1918876 h 5688236"/>
              <a:gd name="connsiteX3" fmla="*/ 11221720 w 11221720"/>
              <a:gd name="connsiteY3" fmla="*/ 1918876 h 5688236"/>
              <a:gd name="connsiteX4" fmla="*/ 11221720 w 11221720"/>
              <a:gd name="connsiteY4" fmla="*/ 4200615 h 5688236"/>
              <a:gd name="connsiteX5" fmla="*/ 8747760 w 11221720"/>
              <a:gd name="connsiteY5" fmla="*/ 4200615 h 5688236"/>
              <a:gd name="connsiteX6" fmla="*/ 8747760 w 11221720"/>
              <a:gd name="connsiteY6" fmla="*/ 5688236 h 5688236"/>
              <a:gd name="connsiteX7" fmla="*/ 0 w 11221720"/>
              <a:gd name="connsiteY7" fmla="*/ 5688236 h 5688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21720" h="5688236">
                <a:moveTo>
                  <a:pt x="0" y="0"/>
                </a:moveTo>
                <a:lnTo>
                  <a:pt x="8747760" y="0"/>
                </a:lnTo>
                <a:lnTo>
                  <a:pt x="8747760" y="1918876"/>
                </a:lnTo>
                <a:lnTo>
                  <a:pt x="11221720" y="1918876"/>
                </a:lnTo>
                <a:lnTo>
                  <a:pt x="11221720" y="4200615"/>
                </a:lnTo>
                <a:lnTo>
                  <a:pt x="8747760" y="4200615"/>
                </a:lnTo>
                <a:lnTo>
                  <a:pt x="8747760" y="5688236"/>
                </a:lnTo>
                <a:lnTo>
                  <a:pt x="0" y="5688236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Vivint Smart Home Security &amp; Alarm Systems | 855.832.1550">
            <a:extLst>
              <a:ext uri="{FF2B5EF4-FFF2-40B4-BE49-F238E27FC236}">
                <a16:creationId xmlns:a16="http://schemas.microsoft.com/office/drawing/2014/main" id="{89CEEA10-47E8-4E11-9E6A-F1AD85E03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82" y="3583543"/>
            <a:ext cx="4562475" cy="1000125"/>
          </a:xfrm>
          <a:prstGeom prst="rect">
            <a:avLst/>
          </a:prstGeom>
          <a:noFill/>
          <a:effectLst>
            <a:glow rad="101600">
              <a:srgbClr val="EEB211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 | SimpliSafe Careers">
            <a:extLst>
              <a:ext uri="{FF2B5EF4-FFF2-40B4-BE49-F238E27FC236}">
                <a16:creationId xmlns:a16="http://schemas.microsoft.com/office/drawing/2014/main" id="{E111E5AA-BEC7-40F0-BF02-D55F85D90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t="32646" r="19956" b="30757"/>
          <a:stretch/>
        </p:blipFill>
        <p:spPr bwMode="auto">
          <a:xfrm>
            <a:off x="6883262" y="1646964"/>
            <a:ext cx="4206240" cy="1342943"/>
          </a:xfrm>
          <a:prstGeom prst="rect">
            <a:avLst/>
          </a:prstGeom>
          <a:noFill/>
          <a:effectLst>
            <a:glow rad="101600">
              <a:srgbClr val="EEB211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DT® Security Alarm Systems for Home &amp; Business">
            <a:extLst>
              <a:ext uri="{FF2B5EF4-FFF2-40B4-BE49-F238E27FC236}">
                <a16:creationId xmlns:a16="http://schemas.microsoft.com/office/drawing/2014/main" id="{2D02E8CA-9BFB-499B-B833-6E1016E45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265" y="4137129"/>
            <a:ext cx="2143125" cy="2143125"/>
          </a:xfrm>
          <a:prstGeom prst="rect">
            <a:avLst/>
          </a:prstGeom>
          <a:noFill/>
          <a:effectLst>
            <a:glow rad="101600">
              <a:srgbClr val="EEB211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ve Logo">
            <a:extLst>
              <a:ext uri="{FF2B5EF4-FFF2-40B4-BE49-F238E27FC236}">
                <a16:creationId xmlns:a16="http://schemas.microsoft.com/office/drawing/2014/main" id="{4F88CBCA-C34F-4E97-85A6-0C188C8C9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19" y="1071317"/>
            <a:ext cx="3420728" cy="90649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 title=">
            <a:extLst>
              <a:ext uri="{FF2B5EF4-FFF2-40B4-BE49-F238E27FC236}">
                <a16:creationId xmlns:a16="http://schemas.microsoft.com/office/drawing/2014/main" id="{BDEEB69E-6845-4FAA-83C6-F36F045E1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601" y="5220313"/>
            <a:ext cx="3943639" cy="1183092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glow rad="101600">
              <a:srgbClr val="EEB211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080431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AB943C3-26B3-479A-A36F-9BD3ADFB7D13}"/>
              </a:ext>
            </a:extLst>
          </p:cNvPr>
          <p:cNvSpPr/>
          <p:nvPr/>
        </p:nvSpPr>
        <p:spPr>
          <a:xfrm>
            <a:off x="1325880" y="2609334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2145FF0-E649-4A29-9C1E-465BF61E258E}"/>
              </a:ext>
            </a:extLst>
          </p:cNvPr>
          <p:cNvSpPr/>
          <p:nvPr/>
        </p:nvSpPr>
        <p:spPr>
          <a:xfrm>
            <a:off x="4658360" y="2609334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Ignore movements of friendlies</a:t>
            </a:r>
          </a:p>
        </p:txBody>
      </p:sp>
    </p:spTree>
    <p:extLst>
      <p:ext uri="{BB962C8B-B14F-4D97-AF65-F5344CB8AC3E}">
        <p14:creationId xmlns:p14="http://schemas.microsoft.com/office/powerpoint/2010/main" val="2365574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AB943C3-26B3-479A-A36F-9BD3ADFB7D13}"/>
              </a:ext>
            </a:extLst>
          </p:cNvPr>
          <p:cNvSpPr/>
          <p:nvPr/>
        </p:nvSpPr>
        <p:spPr>
          <a:xfrm>
            <a:off x="1325880" y="300910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2145FF0-E649-4A29-9C1E-465BF61E258E}"/>
              </a:ext>
            </a:extLst>
          </p:cNvPr>
          <p:cNvSpPr/>
          <p:nvPr/>
        </p:nvSpPr>
        <p:spPr>
          <a:xfrm>
            <a:off x="4658360" y="300910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Ignore movements of friendlies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2D5226-23FC-481F-9177-A31E5A3ACB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8960" y="2175915"/>
            <a:ext cx="8514080" cy="1205886"/>
          </a:xfrm>
        </p:spPr>
        <p:txBody>
          <a:bodyPr/>
          <a:lstStyle/>
          <a:p>
            <a:r>
              <a:rPr lang="en-US" dirty="0"/>
              <a:t>Can we arm the security system even when the space is occupied?</a:t>
            </a:r>
          </a:p>
        </p:txBody>
      </p:sp>
    </p:spTree>
    <p:extLst>
      <p:ext uri="{BB962C8B-B14F-4D97-AF65-F5344CB8AC3E}">
        <p14:creationId xmlns:p14="http://schemas.microsoft.com/office/powerpoint/2010/main" val="1426442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AB943C3-26B3-479A-A36F-9BD3ADFB7D13}"/>
              </a:ext>
            </a:extLst>
          </p:cNvPr>
          <p:cNvSpPr/>
          <p:nvPr/>
        </p:nvSpPr>
        <p:spPr>
          <a:xfrm>
            <a:off x="1325880" y="300910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2145FF0-E649-4A29-9C1E-465BF61E258E}"/>
              </a:ext>
            </a:extLst>
          </p:cNvPr>
          <p:cNvSpPr/>
          <p:nvPr/>
        </p:nvSpPr>
        <p:spPr>
          <a:xfrm>
            <a:off x="4658360" y="300910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Ignore movements of friendlies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2D5226-23FC-481F-9177-A31E5A3ACB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8960" y="2175915"/>
            <a:ext cx="8514080" cy="1205886"/>
          </a:xfrm>
        </p:spPr>
        <p:txBody>
          <a:bodyPr/>
          <a:lstStyle/>
          <a:p>
            <a:r>
              <a:rPr lang="en-US" dirty="0"/>
              <a:t>Can we arm the security system even when the space is occupied?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5EEC5B-8179-4A6B-943E-27255C895588}"/>
              </a:ext>
            </a:extLst>
          </p:cNvPr>
          <p:cNvGrpSpPr/>
          <p:nvPr/>
        </p:nvGrpSpPr>
        <p:grpSpPr>
          <a:xfrm>
            <a:off x="2636520" y="4265174"/>
            <a:ext cx="1591828" cy="1806493"/>
            <a:chOff x="2636520" y="4265174"/>
            <a:chExt cx="1591828" cy="1806493"/>
          </a:xfrm>
        </p:grpSpPr>
        <p:pic>
          <p:nvPicPr>
            <p:cNvPr id="5" name="Picture 8" descr="is Dog | Dog animation, Cartoon dog, Walking cartoon">
              <a:extLst>
                <a:ext uri="{FF2B5EF4-FFF2-40B4-BE49-F238E27FC236}">
                  <a16:creationId xmlns:a16="http://schemas.microsoft.com/office/drawing/2014/main" id="{8DF0F9F6-67DA-4FDB-AF2B-1FCAA76936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6" t="31429" r="24615" b="13915"/>
            <a:stretch/>
          </p:blipFill>
          <p:spPr bwMode="auto">
            <a:xfrm>
              <a:off x="2636520" y="4265174"/>
              <a:ext cx="1591828" cy="128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AFB354-2CCB-41BA-869E-E2C7B9B77461}"/>
                </a:ext>
              </a:extLst>
            </p:cNvPr>
            <p:cNvSpPr txBox="1"/>
            <p:nvPr/>
          </p:nvSpPr>
          <p:spPr>
            <a:xfrm>
              <a:off x="3109268" y="5702335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Pets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18E25FB-4F0A-44FD-AB74-26C9C08ACEFA}"/>
              </a:ext>
            </a:extLst>
          </p:cNvPr>
          <p:cNvGrpSpPr/>
          <p:nvPr/>
        </p:nvGrpSpPr>
        <p:grpSpPr>
          <a:xfrm>
            <a:off x="5147686" y="4110507"/>
            <a:ext cx="1591828" cy="1961160"/>
            <a:chOff x="5147686" y="4110507"/>
            <a:chExt cx="1591828" cy="1961160"/>
          </a:xfrm>
        </p:grpSpPr>
        <p:pic>
          <p:nvPicPr>
            <p:cNvPr id="6" name="Picture 2" descr="elderly people Icon - Download elderly people Icon 750572 | Noun Project">
              <a:extLst>
                <a:ext uri="{FF2B5EF4-FFF2-40B4-BE49-F238E27FC236}">
                  <a16:creationId xmlns:a16="http://schemas.microsoft.com/office/drawing/2014/main" id="{F6298525-DE40-4E64-86EF-A4C5EC6200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7686" y="4110507"/>
              <a:ext cx="1591828" cy="1591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B91BAA-1F33-4D64-A7CD-63118A828ACC}"/>
                </a:ext>
              </a:extLst>
            </p:cNvPr>
            <p:cNvSpPr txBox="1"/>
            <p:nvPr/>
          </p:nvSpPr>
          <p:spPr>
            <a:xfrm>
              <a:off x="5498606" y="5702335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Elderly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A89EA5-FE68-48E8-8F62-714709261D7D}"/>
              </a:ext>
            </a:extLst>
          </p:cNvPr>
          <p:cNvGrpSpPr/>
          <p:nvPr/>
        </p:nvGrpSpPr>
        <p:grpSpPr>
          <a:xfrm>
            <a:off x="7831572" y="3953921"/>
            <a:ext cx="1905000" cy="2117746"/>
            <a:chOff x="7831572" y="3953921"/>
            <a:chExt cx="1905000" cy="2117746"/>
          </a:xfrm>
        </p:grpSpPr>
        <p:pic>
          <p:nvPicPr>
            <p:cNvPr id="7" name="Picture 4" descr="security guard Icon - Download security guard Icon 395486 | Noun Project">
              <a:extLst>
                <a:ext uri="{FF2B5EF4-FFF2-40B4-BE49-F238E27FC236}">
                  <a16:creationId xmlns:a16="http://schemas.microsoft.com/office/drawing/2014/main" id="{82BE75FF-9AA7-4792-918C-84EFABAFA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1572" y="3953921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33B726-9D36-4E81-83F8-4AE20FB875DC}"/>
                </a:ext>
              </a:extLst>
            </p:cNvPr>
            <p:cNvSpPr txBox="1"/>
            <p:nvPr/>
          </p:nvSpPr>
          <p:spPr>
            <a:xfrm>
              <a:off x="8339078" y="5702335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Guards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7942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AB943C3-26B3-479A-A36F-9BD3ADFB7D13}"/>
              </a:ext>
            </a:extLst>
          </p:cNvPr>
          <p:cNvSpPr/>
          <p:nvPr/>
        </p:nvSpPr>
        <p:spPr>
          <a:xfrm>
            <a:off x="1325880" y="300910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2145FF0-E649-4A29-9C1E-465BF61E258E}"/>
              </a:ext>
            </a:extLst>
          </p:cNvPr>
          <p:cNvSpPr/>
          <p:nvPr/>
        </p:nvSpPr>
        <p:spPr>
          <a:xfrm>
            <a:off x="4658360" y="300910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Ignore movements of friendlies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2D5226-23FC-481F-9177-A31E5A3ACB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8960" y="1543282"/>
            <a:ext cx="8514080" cy="1205886"/>
          </a:xfrm>
        </p:spPr>
        <p:txBody>
          <a:bodyPr/>
          <a:lstStyle/>
          <a:p>
            <a:r>
              <a:rPr lang="en-US" dirty="0"/>
              <a:t>Can we arm the security system even when the space is occupied?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5EEC5B-8179-4A6B-943E-27255C895588}"/>
              </a:ext>
            </a:extLst>
          </p:cNvPr>
          <p:cNvGrpSpPr/>
          <p:nvPr/>
        </p:nvGrpSpPr>
        <p:grpSpPr>
          <a:xfrm>
            <a:off x="2636520" y="3206301"/>
            <a:ext cx="1591828" cy="1806493"/>
            <a:chOff x="2636520" y="4265174"/>
            <a:chExt cx="1591828" cy="1806493"/>
          </a:xfrm>
        </p:grpSpPr>
        <p:pic>
          <p:nvPicPr>
            <p:cNvPr id="5" name="Picture 8" descr="is Dog | Dog animation, Cartoon dog, Walking cartoon">
              <a:extLst>
                <a:ext uri="{FF2B5EF4-FFF2-40B4-BE49-F238E27FC236}">
                  <a16:creationId xmlns:a16="http://schemas.microsoft.com/office/drawing/2014/main" id="{8DF0F9F6-67DA-4FDB-AF2B-1FCAA76936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6" t="31429" r="24615" b="13915"/>
            <a:stretch/>
          </p:blipFill>
          <p:spPr bwMode="auto">
            <a:xfrm>
              <a:off x="2636520" y="4265174"/>
              <a:ext cx="1591828" cy="128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AFB354-2CCB-41BA-869E-E2C7B9B77461}"/>
                </a:ext>
              </a:extLst>
            </p:cNvPr>
            <p:cNvSpPr txBox="1"/>
            <p:nvPr/>
          </p:nvSpPr>
          <p:spPr>
            <a:xfrm>
              <a:off x="3109268" y="5702335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Pets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18E25FB-4F0A-44FD-AB74-26C9C08ACEFA}"/>
              </a:ext>
            </a:extLst>
          </p:cNvPr>
          <p:cNvGrpSpPr/>
          <p:nvPr/>
        </p:nvGrpSpPr>
        <p:grpSpPr>
          <a:xfrm>
            <a:off x="5147686" y="3051634"/>
            <a:ext cx="1591828" cy="1961160"/>
            <a:chOff x="5147686" y="4110507"/>
            <a:chExt cx="1591828" cy="1961160"/>
          </a:xfrm>
        </p:grpSpPr>
        <p:pic>
          <p:nvPicPr>
            <p:cNvPr id="6" name="Picture 2" descr="elderly people Icon - Download elderly people Icon 750572 | Noun Project">
              <a:extLst>
                <a:ext uri="{FF2B5EF4-FFF2-40B4-BE49-F238E27FC236}">
                  <a16:creationId xmlns:a16="http://schemas.microsoft.com/office/drawing/2014/main" id="{F6298525-DE40-4E64-86EF-A4C5EC6200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7686" y="4110507"/>
              <a:ext cx="1591828" cy="1591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B91BAA-1F33-4D64-A7CD-63118A828ACC}"/>
                </a:ext>
              </a:extLst>
            </p:cNvPr>
            <p:cNvSpPr txBox="1"/>
            <p:nvPr/>
          </p:nvSpPr>
          <p:spPr>
            <a:xfrm>
              <a:off x="5498606" y="5702335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Elderly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A89EA5-FE68-48E8-8F62-714709261D7D}"/>
              </a:ext>
            </a:extLst>
          </p:cNvPr>
          <p:cNvGrpSpPr/>
          <p:nvPr/>
        </p:nvGrpSpPr>
        <p:grpSpPr>
          <a:xfrm>
            <a:off x="7831572" y="2895048"/>
            <a:ext cx="1905000" cy="2117746"/>
            <a:chOff x="7831572" y="3953921"/>
            <a:chExt cx="1905000" cy="2117746"/>
          </a:xfrm>
        </p:grpSpPr>
        <p:pic>
          <p:nvPicPr>
            <p:cNvPr id="7" name="Picture 4" descr="security guard Icon - Download security guard Icon 395486 | Noun Project">
              <a:extLst>
                <a:ext uri="{FF2B5EF4-FFF2-40B4-BE49-F238E27FC236}">
                  <a16:creationId xmlns:a16="http://schemas.microsoft.com/office/drawing/2014/main" id="{82BE75FF-9AA7-4792-918C-84EFABAFA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1572" y="3953921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33B726-9D36-4E81-83F8-4AE20FB875DC}"/>
                </a:ext>
              </a:extLst>
            </p:cNvPr>
            <p:cNvSpPr txBox="1"/>
            <p:nvPr/>
          </p:nvSpPr>
          <p:spPr>
            <a:xfrm>
              <a:off x="8339078" y="5702335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Guards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9E619A3-CCDA-4F83-BC35-0A1F4D2020A6}"/>
              </a:ext>
            </a:extLst>
          </p:cNvPr>
          <p:cNvSpPr txBox="1">
            <a:spLocks/>
          </p:cNvSpPr>
          <p:nvPr/>
        </p:nvSpPr>
        <p:spPr>
          <a:xfrm>
            <a:off x="934720" y="5598914"/>
            <a:ext cx="10835640" cy="1246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Not possible using IR motion detectors, cameras, etc.</a:t>
            </a:r>
          </a:p>
          <a:p>
            <a:pPr marL="0" indent="0">
              <a:buNone/>
            </a:pPr>
            <a:r>
              <a:rPr lang="en-US" dirty="0"/>
              <a:t>False alarms are frequent</a:t>
            </a:r>
          </a:p>
        </p:txBody>
      </p:sp>
    </p:spTree>
    <p:extLst>
      <p:ext uri="{BB962C8B-B14F-4D97-AF65-F5344CB8AC3E}">
        <p14:creationId xmlns:p14="http://schemas.microsoft.com/office/powerpoint/2010/main" val="3577978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AB943C3-26B3-479A-A36F-9BD3ADFB7D13}"/>
              </a:ext>
            </a:extLst>
          </p:cNvPr>
          <p:cNvSpPr/>
          <p:nvPr/>
        </p:nvSpPr>
        <p:spPr>
          <a:xfrm>
            <a:off x="1325880" y="300910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2145FF0-E649-4A29-9C1E-465BF61E258E}"/>
              </a:ext>
            </a:extLst>
          </p:cNvPr>
          <p:cNvSpPr/>
          <p:nvPr/>
        </p:nvSpPr>
        <p:spPr>
          <a:xfrm>
            <a:off x="4658360" y="300910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Ignore movements of friendlies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5EEC5B-8179-4A6B-943E-27255C895588}"/>
              </a:ext>
            </a:extLst>
          </p:cNvPr>
          <p:cNvGrpSpPr/>
          <p:nvPr/>
        </p:nvGrpSpPr>
        <p:grpSpPr>
          <a:xfrm>
            <a:off x="1742440" y="1265741"/>
            <a:ext cx="1591828" cy="1806493"/>
            <a:chOff x="2636520" y="4265174"/>
            <a:chExt cx="1591828" cy="1806493"/>
          </a:xfrm>
        </p:grpSpPr>
        <p:pic>
          <p:nvPicPr>
            <p:cNvPr id="5" name="Picture 8" descr="is Dog | Dog animation, Cartoon dog, Walking cartoon">
              <a:extLst>
                <a:ext uri="{FF2B5EF4-FFF2-40B4-BE49-F238E27FC236}">
                  <a16:creationId xmlns:a16="http://schemas.microsoft.com/office/drawing/2014/main" id="{8DF0F9F6-67DA-4FDB-AF2B-1FCAA76936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6" t="31429" r="24615" b="13915"/>
            <a:stretch/>
          </p:blipFill>
          <p:spPr bwMode="auto">
            <a:xfrm>
              <a:off x="2636520" y="4265174"/>
              <a:ext cx="1591828" cy="128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AFB354-2CCB-41BA-869E-E2C7B9B77461}"/>
                </a:ext>
              </a:extLst>
            </p:cNvPr>
            <p:cNvSpPr txBox="1"/>
            <p:nvPr/>
          </p:nvSpPr>
          <p:spPr>
            <a:xfrm>
              <a:off x="3109268" y="5702335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Pets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9E619A3-CCDA-4F83-BC35-0A1F4D2020A6}"/>
              </a:ext>
            </a:extLst>
          </p:cNvPr>
          <p:cNvSpPr txBox="1">
            <a:spLocks/>
          </p:cNvSpPr>
          <p:nvPr/>
        </p:nvSpPr>
        <p:spPr>
          <a:xfrm>
            <a:off x="4150360" y="1470996"/>
            <a:ext cx="7228840" cy="2176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Friendlies wear a UWB device</a:t>
            </a:r>
          </a:p>
          <a:p>
            <a:pPr marL="0" indent="0">
              <a:buNone/>
            </a:pPr>
            <a:r>
              <a:rPr lang="en-US" dirty="0" err="1"/>
              <a:t>IntruSense</a:t>
            </a:r>
            <a:r>
              <a:rPr lang="en-US" dirty="0"/>
              <a:t> </a:t>
            </a:r>
            <a:r>
              <a:rPr lang="en-US" b="1" dirty="0"/>
              <a:t>localizes</a:t>
            </a:r>
            <a:r>
              <a:rPr lang="en-US" dirty="0"/>
              <a:t> this friendly device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Ignores CIR changes in those locations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7DA1CB-C4C7-4599-897E-9F1347F8C08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6160" y="3569209"/>
            <a:ext cx="6746240" cy="328879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70DEB8A-EFEA-416A-8088-E63834A0B09A}"/>
              </a:ext>
            </a:extLst>
          </p:cNvPr>
          <p:cNvGrpSpPr/>
          <p:nvPr/>
        </p:nvGrpSpPr>
        <p:grpSpPr>
          <a:xfrm>
            <a:off x="2661920" y="1717040"/>
            <a:ext cx="1144513" cy="697131"/>
            <a:chOff x="2661920" y="1717040"/>
            <a:chExt cx="1144513" cy="69713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4B077AC-3E54-4D21-811B-41891BFF18BC}"/>
                </a:ext>
              </a:extLst>
            </p:cNvPr>
            <p:cNvSpPr/>
            <p:nvPr/>
          </p:nvSpPr>
          <p:spPr>
            <a:xfrm>
              <a:off x="2744679" y="1789016"/>
              <a:ext cx="233680" cy="1930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glow rad="63500">
                <a:srgbClr val="A7934B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A61307D-5D25-4427-A681-4A05E7FF78C4}"/>
                </a:ext>
              </a:extLst>
            </p:cNvPr>
            <p:cNvSpPr/>
            <p:nvPr/>
          </p:nvSpPr>
          <p:spPr>
            <a:xfrm>
              <a:off x="2661920" y="1717040"/>
              <a:ext cx="121920" cy="101600"/>
            </a:xfrm>
            <a:custGeom>
              <a:avLst/>
              <a:gdLst>
                <a:gd name="connsiteX0" fmla="*/ 121920 w 121920"/>
                <a:gd name="connsiteY0" fmla="*/ 101600 h 101600"/>
                <a:gd name="connsiteX1" fmla="*/ 60960 w 121920"/>
                <a:gd name="connsiteY1" fmla="*/ 30480 h 101600"/>
                <a:gd name="connsiteX2" fmla="*/ 30480 w 121920"/>
                <a:gd name="connsiteY2" fmla="*/ 20320 h 101600"/>
                <a:gd name="connsiteX3" fmla="*/ 0 w 121920"/>
                <a:gd name="connsiteY3" fmla="*/ 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" h="101600">
                  <a:moveTo>
                    <a:pt x="121920" y="101600"/>
                  </a:moveTo>
                  <a:cubicBezTo>
                    <a:pt x="95995" y="58392"/>
                    <a:pt x="101169" y="50585"/>
                    <a:pt x="60960" y="30480"/>
                  </a:cubicBezTo>
                  <a:cubicBezTo>
                    <a:pt x="51381" y="25691"/>
                    <a:pt x="40059" y="25109"/>
                    <a:pt x="30480" y="20320"/>
                  </a:cubicBezTo>
                  <a:cubicBezTo>
                    <a:pt x="19558" y="14859"/>
                    <a:pt x="0" y="0"/>
                    <a:pt x="0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  <a:effectLst>
              <a:glow rad="63500">
                <a:srgbClr val="A7934B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402E85-B896-4700-AC1F-1A85C41FFED4}"/>
                </a:ext>
              </a:extLst>
            </p:cNvPr>
            <p:cNvSpPr txBox="1"/>
            <p:nvPr/>
          </p:nvSpPr>
          <p:spPr>
            <a:xfrm>
              <a:off x="3019038" y="1767840"/>
              <a:ext cx="7873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UWB</a:t>
              </a:r>
            </a:p>
            <a:p>
              <a:r>
                <a:rPr lang="en-US" dirty="0"/>
                <a:t>Collar</a:t>
              </a:r>
            </a:p>
          </p:txBody>
        </p:sp>
      </p:grpSp>
      <p:sp>
        <p:nvSpPr>
          <p:cNvPr id="26" name="Callout: Bent Line 25">
            <a:extLst>
              <a:ext uri="{FF2B5EF4-FFF2-40B4-BE49-F238E27FC236}">
                <a16:creationId xmlns:a16="http://schemas.microsoft.com/office/drawing/2014/main" id="{E7BBED5E-996B-426D-956E-E465A0CA4277}"/>
              </a:ext>
            </a:extLst>
          </p:cNvPr>
          <p:cNvSpPr/>
          <p:nvPr/>
        </p:nvSpPr>
        <p:spPr>
          <a:xfrm>
            <a:off x="8107680" y="4287520"/>
            <a:ext cx="3423920" cy="931426"/>
          </a:xfrm>
          <a:prstGeom prst="borderCallout2">
            <a:avLst>
              <a:gd name="adj1" fmla="val 13792"/>
              <a:gd name="adj2" fmla="val -2398"/>
              <a:gd name="adj3" fmla="val 18750"/>
              <a:gd name="adj4" fmla="val -16667"/>
              <a:gd name="adj5" fmla="val -12047"/>
              <a:gd name="adj6" fmla="val -53492"/>
            </a:avLst>
          </a:prstGeom>
          <a:noFill/>
          <a:ln w="25400">
            <a:solidFill>
              <a:srgbClr val="EEB211"/>
            </a:solidFill>
            <a:headEnd type="none"/>
            <a:tailEnd type="oval" w="lg" len="lg"/>
          </a:ln>
          <a:effectLst>
            <a:glow rad="63500">
              <a:srgbClr val="EEB21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Detected Pet Location</a:t>
            </a:r>
          </a:p>
        </p:txBody>
      </p:sp>
    </p:spTree>
    <p:extLst>
      <p:ext uri="{BB962C8B-B14F-4D97-AF65-F5344CB8AC3E}">
        <p14:creationId xmlns:p14="http://schemas.microsoft.com/office/powerpoint/2010/main" val="1235728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AB943C3-26B3-479A-A36F-9BD3ADFB7D13}"/>
              </a:ext>
            </a:extLst>
          </p:cNvPr>
          <p:cNvSpPr/>
          <p:nvPr/>
        </p:nvSpPr>
        <p:spPr>
          <a:xfrm>
            <a:off x="1325880" y="300910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2145FF0-E649-4A29-9C1E-465BF61E258E}"/>
              </a:ext>
            </a:extLst>
          </p:cNvPr>
          <p:cNvSpPr/>
          <p:nvPr/>
        </p:nvSpPr>
        <p:spPr>
          <a:xfrm>
            <a:off x="4658360" y="300910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Ignore movements of friendlies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9E619A3-CCDA-4F83-BC35-0A1F4D2020A6}"/>
              </a:ext>
            </a:extLst>
          </p:cNvPr>
          <p:cNvSpPr txBox="1">
            <a:spLocks/>
          </p:cNvSpPr>
          <p:nvPr/>
        </p:nvSpPr>
        <p:spPr>
          <a:xfrm>
            <a:off x="1989574" y="3756441"/>
            <a:ext cx="8239648" cy="3101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Friendly UWB device performs active localization with the security system</a:t>
            </a:r>
          </a:p>
          <a:p>
            <a:pPr marL="0" indent="0">
              <a:buNone/>
            </a:pPr>
            <a:r>
              <a:rPr lang="en-US" dirty="0"/>
              <a:t>Security system ignores CIR changes in the vicinity of expected location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Raises alarm when unmatched reflections occur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1D018B-AE21-45E3-9C46-F0FBF3A9FDCE}"/>
              </a:ext>
            </a:extLst>
          </p:cNvPr>
          <p:cNvGrpSpPr/>
          <p:nvPr/>
        </p:nvGrpSpPr>
        <p:grpSpPr>
          <a:xfrm>
            <a:off x="3056948" y="1360720"/>
            <a:ext cx="6039544" cy="2332017"/>
            <a:chOff x="3056948" y="1360720"/>
            <a:chExt cx="6039544" cy="2332017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085ED7C0-8B0E-41DD-B8DF-23BB55F27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044" y="1580437"/>
              <a:ext cx="934946" cy="934946"/>
            </a:xfrm>
            <a:prstGeom prst="rect">
              <a:avLst/>
            </a:prstGeom>
          </p:spPr>
        </p:pic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31AA3C5-DBFF-4141-B701-48226D29D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6027" y="1960257"/>
              <a:ext cx="1219200" cy="1219200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F9BA2B6-4894-469B-8593-5A19AB91D1D4}"/>
                </a:ext>
              </a:extLst>
            </p:cNvPr>
            <p:cNvGrpSpPr/>
            <p:nvPr/>
          </p:nvGrpSpPr>
          <p:grpSpPr>
            <a:xfrm>
              <a:off x="3056948" y="2595835"/>
              <a:ext cx="962123" cy="979022"/>
              <a:chOff x="-36662" y="150495"/>
              <a:chExt cx="962123" cy="979022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0463963C-F330-4CEB-A84D-AF31F67BC2B8}"/>
                  </a:ext>
                </a:extLst>
              </p:cNvPr>
              <p:cNvSpPr/>
              <p:nvPr/>
            </p:nvSpPr>
            <p:spPr>
              <a:xfrm rot="10800000">
                <a:off x="127819" y="550606"/>
                <a:ext cx="383458" cy="373626"/>
              </a:xfrm>
              <a:prstGeom prst="triangl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BDE21D2-F846-405A-AB73-E8583C1600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818" y="924232"/>
                <a:ext cx="38345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B5A4D18-D83F-4A59-82E8-E3D9B0DB68DF}"/>
                  </a:ext>
                </a:extLst>
              </p:cNvPr>
              <p:cNvCxnSpPr>
                <a:cxnSpLocks/>
                <a:stCxn id="20" idx="0"/>
              </p:cNvCxnSpPr>
              <p:nvPr/>
            </p:nvCxnSpPr>
            <p:spPr>
              <a:xfrm>
                <a:off x="319548" y="924232"/>
                <a:ext cx="0" cy="20528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066110-9B1E-4A59-A458-BB48B3FC6B46}"/>
                  </a:ext>
                </a:extLst>
              </p:cNvPr>
              <p:cNvSpPr txBox="1"/>
              <p:nvPr/>
            </p:nvSpPr>
            <p:spPr>
              <a:xfrm>
                <a:off x="-36662" y="150495"/>
                <a:ext cx="96212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UWB 1 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118944C-9AE3-4A00-A3CE-C8B47188FA95}"/>
                </a:ext>
              </a:extLst>
            </p:cNvPr>
            <p:cNvGrpSpPr/>
            <p:nvPr/>
          </p:nvGrpSpPr>
          <p:grpSpPr>
            <a:xfrm>
              <a:off x="6424621" y="1735037"/>
              <a:ext cx="904415" cy="939266"/>
              <a:chOff x="3261925" y="137254"/>
              <a:chExt cx="904415" cy="939266"/>
            </a:xfrm>
          </p:grpSpPr>
          <p:sp>
            <p:nvSpPr>
              <p:cNvPr id="29" name="Isosceles Triangle 28">
                <a:extLst>
                  <a:ext uri="{FF2B5EF4-FFF2-40B4-BE49-F238E27FC236}">
                    <a16:creationId xmlns:a16="http://schemas.microsoft.com/office/drawing/2014/main" id="{DCFF9DE6-EC42-40A5-BBC6-891FBA88DB1C}"/>
                  </a:ext>
                </a:extLst>
              </p:cNvPr>
              <p:cNvSpPr/>
              <p:nvPr/>
            </p:nvSpPr>
            <p:spPr>
              <a:xfrm rot="10800000">
                <a:off x="3515032" y="550606"/>
                <a:ext cx="383458" cy="373626"/>
              </a:xfrm>
              <a:prstGeom prst="triangl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313A33C-36FD-4E68-A203-A425B324F6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5031" y="924232"/>
                <a:ext cx="38345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4119556-0279-4DC2-941A-DC728185EC86}"/>
                  </a:ext>
                </a:extLst>
              </p:cNvPr>
              <p:cNvCxnSpPr>
                <a:cxnSpLocks/>
                <a:stCxn id="29" idx="0"/>
              </p:cNvCxnSpPr>
              <p:nvPr/>
            </p:nvCxnSpPr>
            <p:spPr>
              <a:xfrm>
                <a:off x="3706761" y="924232"/>
                <a:ext cx="0" cy="1522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CA950E1-724E-4AA4-B271-5C31B0CDBAD5}"/>
                  </a:ext>
                </a:extLst>
              </p:cNvPr>
              <p:cNvSpPr txBox="1"/>
              <p:nvPr/>
            </p:nvSpPr>
            <p:spPr>
              <a:xfrm>
                <a:off x="3261925" y="137254"/>
                <a:ext cx="9044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UWB 2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BAFB5A9-A12D-4778-A9B1-3E5A38A71EA7}"/>
                </a:ext>
              </a:extLst>
            </p:cNvPr>
            <p:cNvGrpSpPr/>
            <p:nvPr/>
          </p:nvGrpSpPr>
          <p:grpSpPr>
            <a:xfrm>
              <a:off x="6435060" y="2695792"/>
              <a:ext cx="904415" cy="924993"/>
              <a:chOff x="3261925" y="137254"/>
              <a:chExt cx="904415" cy="924993"/>
            </a:xfrm>
          </p:grpSpPr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81CFD66E-A65A-4140-B273-3353D01D0603}"/>
                  </a:ext>
                </a:extLst>
              </p:cNvPr>
              <p:cNvSpPr/>
              <p:nvPr/>
            </p:nvSpPr>
            <p:spPr>
              <a:xfrm rot="10800000">
                <a:off x="3515032" y="550606"/>
                <a:ext cx="383458" cy="373626"/>
              </a:xfrm>
              <a:prstGeom prst="triangl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004C085-0BC8-4F54-8B67-5D95934090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5031" y="924232"/>
                <a:ext cx="38345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1AC4CB0-4AC0-49A5-BEBB-D060FBEC4023}"/>
                  </a:ext>
                </a:extLst>
              </p:cNvPr>
              <p:cNvCxnSpPr>
                <a:cxnSpLocks/>
                <a:stCxn id="36" idx="0"/>
              </p:cNvCxnSpPr>
              <p:nvPr/>
            </p:nvCxnSpPr>
            <p:spPr>
              <a:xfrm>
                <a:off x="3706761" y="924232"/>
                <a:ext cx="0" cy="13801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207AD1E-3854-42D8-979F-6D1D76910114}"/>
                  </a:ext>
                </a:extLst>
              </p:cNvPr>
              <p:cNvSpPr txBox="1"/>
              <p:nvPr/>
            </p:nvSpPr>
            <p:spPr>
              <a:xfrm>
                <a:off x="3261925" y="137254"/>
                <a:ext cx="9044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UWB 3</a:t>
                </a:r>
              </a:p>
            </p:txBody>
          </p:sp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EFDD3D6-DC12-4D4A-9B67-D1816F9F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061186" y="2328003"/>
              <a:ext cx="1054946" cy="40114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E151E94-96AA-43DE-926C-93A0150332AE}"/>
                </a:ext>
              </a:extLst>
            </p:cNvPr>
            <p:cNvSpPr txBox="1"/>
            <p:nvPr/>
          </p:nvSpPr>
          <p:spPr>
            <a:xfrm>
              <a:off x="7564916" y="3046406"/>
              <a:ext cx="1531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Unmatched Reflection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B64CAA9-E521-4AA9-AC39-AFBA10DD7FDB}"/>
                </a:ext>
              </a:extLst>
            </p:cNvPr>
            <p:cNvSpPr txBox="1"/>
            <p:nvPr/>
          </p:nvSpPr>
          <p:spPr>
            <a:xfrm rot="1778739">
              <a:off x="4332121" y="2744049"/>
              <a:ext cx="21729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Reflection matches known location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24BA83B-8DB4-47FE-83B2-76BB7A0FC8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4888" y="2016923"/>
              <a:ext cx="313067" cy="578912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60A5BD4-716A-4D99-A274-6F3B1A98FEFE}"/>
                </a:ext>
              </a:extLst>
            </p:cNvPr>
            <p:cNvCxnSpPr>
              <a:cxnSpLocks/>
            </p:cNvCxnSpPr>
            <p:nvPr/>
          </p:nvCxnSpPr>
          <p:spPr>
            <a:xfrm>
              <a:off x="3917956" y="2016924"/>
              <a:ext cx="2489354" cy="106839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1673B33-60A5-4733-8060-4341334E7D71}"/>
                </a:ext>
              </a:extLst>
            </p:cNvPr>
            <p:cNvSpPr txBox="1"/>
            <p:nvPr/>
          </p:nvSpPr>
          <p:spPr>
            <a:xfrm>
              <a:off x="4109218" y="1360720"/>
              <a:ext cx="1917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Active Localization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6B5B6A9-44E6-49C1-AEFC-6285D95113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2520" y="2016922"/>
              <a:ext cx="372312" cy="620906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1B167AA-459A-417B-863E-CCB62595F398}"/>
                </a:ext>
              </a:extLst>
            </p:cNvPr>
            <p:cNvCxnSpPr>
              <a:cxnSpLocks/>
            </p:cNvCxnSpPr>
            <p:nvPr/>
          </p:nvCxnSpPr>
          <p:spPr>
            <a:xfrm>
              <a:off x="3917955" y="2016923"/>
              <a:ext cx="2581398" cy="776521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7C6443B-260E-432A-8B31-373318C7E166}"/>
                </a:ext>
              </a:extLst>
            </p:cNvPr>
            <p:cNvCxnSpPr>
              <a:cxnSpLocks/>
            </p:cNvCxnSpPr>
            <p:nvPr/>
          </p:nvCxnSpPr>
          <p:spPr>
            <a:xfrm>
              <a:off x="4141891" y="2052423"/>
              <a:ext cx="2309694" cy="122808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8417F91-C27C-4C3F-94DF-DA5A81A4D4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7066" y="2793444"/>
              <a:ext cx="809402" cy="488684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1798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AB943C3-26B3-479A-A36F-9BD3ADFB7D13}"/>
              </a:ext>
            </a:extLst>
          </p:cNvPr>
          <p:cNvSpPr/>
          <p:nvPr/>
        </p:nvSpPr>
        <p:spPr>
          <a:xfrm>
            <a:off x="1325880" y="2609334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2145FF0-E649-4A29-9C1E-465BF61E258E}"/>
              </a:ext>
            </a:extLst>
          </p:cNvPr>
          <p:cNvSpPr/>
          <p:nvPr/>
        </p:nvSpPr>
        <p:spPr>
          <a:xfrm>
            <a:off x="4658360" y="2609334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Single central RADAR system </a:t>
            </a:r>
          </a:p>
        </p:txBody>
      </p:sp>
    </p:spTree>
    <p:extLst>
      <p:ext uri="{BB962C8B-B14F-4D97-AF65-F5344CB8AC3E}">
        <p14:creationId xmlns:p14="http://schemas.microsoft.com/office/powerpoint/2010/main" val="4111750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AB943C3-26B3-479A-A36F-9BD3ADFB7D13}"/>
              </a:ext>
            </a:extLst>
          </p:cNvPr>
          <p:cNvSpPr/>
          <p:nvPr/>
        </p:nvSpPr>
        <p:spPr>
          <a:xfrm>
            <a:off x="1325880" y="300910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2145FF0-E649-4A29-9C1E-465BF61E258E}"/>
              </a:ext>
            </a:extLst>
          </p:cNvPr>
          <p:cNvSpPr/>
          <p:nvPr/>
        </p:nvSpPr>
        <p:spPr>
          <a:xfrm>
            <a:off x="4658360" y="300910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Single central RADAR system 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88D52F40-DF33-46A0-B2EC-9837AF8BC2B5}"/>
              </a:ext>
            </a:extLst>
          </p:cNvPr>
          <p:cNvSpPr txBox="1">
            <a:spLocks/>
          </p:cNvSpPr>
          <p:nvPr/>
        </p:nvSpPr>
        <p:spPr>
          <a:xfrm>
            <a:off x="2249583" y="1508331"/>
            <a:ext cx="8877168" cy="1597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Model 3 requires multiple UWB devices.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 we create a single central system, instead?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683047-E448-442A-A4FD-DCA890060309}"/>
              </a:ext>
            </a:extLst>
          </p:cNvPr>
          <p:cNvGrpSpPr/>
          <p:nvPr/>
        </p:nvGrpSpPr>
        <p:grpSpPr>
          <a:xfrm>
            <a:off x="3647064" y="3693624"/>
            <a:ext cx="4897871" cy="2360543"/>
            <a:chOff x="3287317" y="3710752"/>
            <a:chExt cx="4897871" cy="2360543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AEBA995F-7918-47C7-BF19-F8AF4676F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0140" y="3871477"/>
              <a:ext cx="934946" cy="934946"/>
            </a:xfrm>
            <a:prstGeom prst="rect">
              <a:avLst/>
            </a:prstGeom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FF35CD4-0FF6-44F7-B038-DD5E86A313E1}"/>
                </a:ext>
              </a:extLst>
            </p:cNvPr>
            <p:cNvSpPr/>
            <p:nvPr/>
          </p:nvSpPr>
          <p:spPr>
            <a:xfrm>
              <a:off x="3287317" y="3881120"/>
              <a:ext cx="986802" cy="21901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83" name="Picture 8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5546FAA-5831-4946-9661-630FDF51E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5988" y="4834967"/>
              <a:ext cx="1219200" cy="1219200"/>
            </a:xfrm>
            <a:prstGeom prst="rect">
              <a:avLst/>
            </a:prstGeom>
          </p:spPr>
        </p:pic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6F89A8A-3C87-4335-A29C-6D3CA65A7C7A}"/>
                </a:ext>
              </a:extLst>
            </p:cNvPr>
            <p:cNvGrpSpPr/>
            <p:nvPr/>
          </p:nvGrpSpPr>
          <p:grpSpPr>
            <a:xfrm>
              <a:off x="3378019" y="4353593"/>
              <a:ext cx="553052" cy="895109"/>
              <a:chOff x="-41775" y="171026"/>
              <a:chExt cx="553052" cy="895109"/>
            </a:xfrm>
          </p:grpSpPr>
          <p:sp>
            <p:nvSpPr>
              <p:cNvPr id="85" name="Isosceles Triangle 84">
                <a:extLst>
                  <a:ext uri="{FF2B5EF4-FFF2-40B4-BE49-F238E27FC236}">
                    <a16:creationId xmlns:a16="http://schemas.microsoft.com/office/drawing/2014/main" id="{C37C8B26-5FB1-4B6E-927B-26F55462ECC4}"/>
                  </a:ext>
                </a:extLst>
              </p:cNvPr>
              <p:cNvSpPr/>
              <p:nvPr/>
            </p:nvSpPr>
            <p:spPr>
              <a:xfrm rot="10800000">
                <a:off x="127819" y="550606"/>
                <a:ext cx="383458" cy="373626"/>
              </a:xfrm>
              <a:prstGeom prst="triangl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BC808C7-06DB-4B95-8F4E-CF2398A279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818" y="924232"/>
                <a:ext cx="38345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B94997A-D78B-4E39-83BF-8DD5269D1354}"/>
                  </a:ext>
                </a:extLst>
              </p:cNvPr>
              <p:cNvCxnSpPr>
                <a:cxnSpLocks/>
                <a:stCxn id="85" idx="0"/>
              </p:cNvCxnSpPr>
              <p:nvPr/>
            </p:nvCxnSpPr>
            <p:spPr>
              <a:xfrm>
                <a:off x="319548" y="924232"/>
                <a:ext cx="0" cy="14190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DC16FFD-CC6C-4B29-88D8-168AF1BE24FB}"/>
                  </a:ext>
                </a:extLst>
              </p:cNvPr>
              <p:cNvSpPr txBox="1"/>
              <p:nvPr/>
            </p:nvSpPr>
            <p:spPr>
              <a:xfrm>
                <a:off x="-41775" y="171026"/>
                <a:ext cx="1847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000" dirty="0"/>
              </a:p>
            </p:txBody>
          </p:sp>
        </p:grp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9B81FA02-C337-45A2-BDC4-2F913BFB3F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68472" y="5483766"/>
              <a:ext cx="2836505" cy="31448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B65B35D-411C-4FA6-8C08-83C4A05E72C8}"/>
                </a:ext>
              </a:extLst>
            </p:cNvPr>
            <p:cNvGrpSpPr/>
            <p:nvPr/>
          </p:nvGrpSpPr>
          <p:grpSpPr>
            <a:xfrm>
              <a:off x="3328509" y="5089899"/>
              <a:ext cx="595373" cy="859094"/>
              <a:chOff x="3303117" y="193800"/>
              <a:chExt cx="595373" cy="859094"/>
            </a:xfrm>
          </p:grpSpPr>
          <p:sp>
            <p:nvSpPr>
              <p:cNvPr id="91" name="Isosceles Triangle 90">
                <a:extLst>
                  <a:ext uri="{FF2B5EF4-FFF2-40B4-BE49-F238E27FC236}">
                    <a16:creationId xmlns:a16="http://schemas.microsoft.com/office/drawing/2014/main" id="{D3B73ECC-9A87-4F33-B49E-74885CD43C78}"/>
                  </a:ext>
                </a:extLst>
              </p:cNvPr>
              <p:cNvSpPr/>
              <p:nvPr/>
            </p:nvSpPr>
            <p:spPr>
              <a:xfrm rot="10800000">
                <a:off x="3515032" y="550606"/>
                <a:ext cx="383458" cy="37362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6D768089-F294-4B98-B279-5C73EDA5F6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5031" y="924232"/>
                <a:ext cx="38345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DE29F60C-10C5-4E5F-A6E1-5086AA006CEB}"/>
                  </a:ext>
                </a:extLst>
              </p:cNvPr>
              <p:cNvCxnSpPr>
                <a:cxnSpLocks/>
                <a:stCxn id="91" idx="0"/>
              </p:cNvCxnSpPr>
              <p:nvPr/>
            </p:nvCxnSpPr>
            <p:spPr>
              <a:xfrm flipH="1">
                <a:off x="3706760" y="924232"/>
                <a:ext cx="1" cy="12866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FC22908F-E4C6-4AB2-8F0E-7488A1DB8CAA}"/>
                  </a:ext>
                </a:extLst>
              </p:cNvPr>
              <p:cNvSpPr txBox="1"/>
              <p:nvPr/>
            </p:nvSpPr>
            <p:spPr>
              <a:xfrm>
                <a:off x="3303117" y="193800"/>
                <a:ext cx="1847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000" dirty="0"/>
              </a:p>
            </p:txBody>
          </p:sp>
        </p:grp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C6159784-6BFC-4C21-BA7E-FED36E49F2D4}"/>
                </a:ext>
              </a:extLst>
            </p:cNvPr>
            <p:cNvCxnSpPr>
              <a:cxnSpLocks/>
              <a:stCxn id="83" idx="1"/>
            </p:cNvCxnSpPr>
            <p:nvPr/>
          </p:nvCxnSpPr>
          <p:spPr>
            <a:xfrm flipH="1" flipV="1">
              <a:off x="4100665" y="4234804"/>
              <a:ext cx="2865323" cy="120976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060F4B6-36BB-4079-AF89-D2C6F602B03A}"/>
                </a:ext>
              </a:extLst>
            </p:cNvPr>
            <p:cNvCxnSpPr>
              <a:cxnSpLocks/>
              <a:endCxn id="83" idx="1"/>
            </p:cNvCxnSpPr>
            <p:nvPr/>
          </p:nvCxnSpPr>
          <p:spPr>
            <a:xfrm>
              <a:off x="4004373" y="5395652"/>
              <a:ext cx="2961615" cy="4891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9AC99D23-B54B-4DB0-B00E-B855397FC3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2850" y="4234804"/>
              <a:ext cx="1267123" cy="32214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786538E0-05CB-4C12-A479-5869B1F25B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11012" y="4312770"/>
              <a:ext cx="1161804" cy="335598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B2719096-AD49-4994-BF15-613E39A5AB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83111" y="4285772"/>
              <a:ext cx="1420494" cy="962930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9838CD1-2418-403E-BFCA-02EFBAE8715A}"/>
                </a:ext>
              </a:extLst>
            </p:cNvPr>
            <p:cNvSpPr txBox="1"/>
            <p:nvPr/>
          </p:nvSpPr>
          <p:spPr>
            <a:xfrm rot="21407965">
              <a:off x="4712175" y="3952780"/>
              <a:ext cx="16075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Active Localization</a:t>
              </a: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4D71AFED-F39F-45F7-A1DD-C318F8EA41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00833" y="4398843"/>
              <a:ext cx="3113532" cy="96751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D2126446-826B-4CD6-B8E3-22E579BD48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3990" y="4386416"/>
              <a:ext cx="970375" cy="600027"/>
            </a:xfrm>
            <a:prstGeom prst="straightConnector1">
              <a:avLst/>
            </a:prstGeom>
            <a:ln w="50800">
              <a:solidFill>
                <a:schemeClr val="tx1"/>
              </a:solidFill>
              <a:prstDash val="sysDash"/>
              <a:tailEnd type="triangle"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53DCCA3-67AF-44C7-B7AC-6ABCFCF5A22D}"/>
                </a:ext>
              </a:extLst>
            </p:cNvPr>
            <p:cNvSpPr txBox="1"/>
            <p:nvPr/>
          </p:nvSpPr>
          <p:spPr>
            <a:xfrm>
              <a:off x="6307867" y="4648368"/>
              <a:ext cx="12035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Ignored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2832D6A-0222-4295-89BD-F69A3881D36D}"/>
                </a:ext>
              </a:extLst>
            </p:cNvPr>
            <p:cNvSpPr txBox="1"/>
            <p:nvPr/>
          </p:nvSpPr>
          <p:spPr>
            <a:xfrm rot="21271679">
              <a:off x="4705193" y="5590106"/>
              <a:ext cx="23606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Reflection raises alarm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BAD90456-403B-4919-9F1D-6FC81B2BA8E5}"/>
                </a:ext>
              </a:extLst>
            </p:cNvPr>
            <p:cNvGrpSpPr/>
            <p:nvPr/>
          </p:nvGrpSpPr>
          <p:grpSpPr>
            <a:xfrm>
              <a:off x="3348340" y="3710752"/>
              <a:ext cx="595372" cy="863103"/>
              <a:chOff x="3303118" y="189791"/>
              <a:chExt cx="595372" cy="863103"/>
            </a:xfrm>
          </p:grpSpPr>
          <p:sp>
            <p:nvSpPr>
              <p:cNvPr id="107" name="Isosceles Triangle 106">
                <a:extLst>
                  <a:ext uri="{FF2B5EF4-FFF2-40B4-BE49-F238E27FC236}">
                    <a16:creationId xmlns:a16="http://schemas.microsoft.com/office/drawing/2014/main" id="{8CF145EA-4765-40E3-911A-D5D5DED2E323}"/>
                  </a:ext>
                </a:extLst>
              </p:cNvPr>
              <p:cNvSpPr/>
              <p:nvPr/>
            </p:nvSpPr>
            <p:spPr>
              <a:xfrm rot="10800000">
                <a:off x="3515032" y="550606"/>
                <a:ext cx="383458" cy="37362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94C4ED62-D29A-49D1-B829-963FF4232D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5031" y="924232"/>
                <a:ext cx="38345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1206EDA3-FFBC-4BD2-A2E9-06DF51BEE950}"/>
                  </a:ext>
                </a:extLst>
              </p:cNvPr>
              <p:cNvCxnSpPr>
                <a:cxnSpLocks/>
                <a:stCxn id="107" idx="0"/>
              </p:cNvCxnSpPr>
              <p:nvPr/>
            </p:nvCxnSpPr>
            <p:spPr>
              <a:xfrm flipH="1">
                <a:off x="3706760" y="924232"/>
                <a:ext cx="1" cy="12866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CEB9AFA-73BB-412F-AAA2-39BA8A4F6516}"/>
                  </a:ext>
                </a:extLst>
              </p:cNvPr>
              <p:cNvSpPr txBox="1"/>
              <p:nvPr/>
            </p:nvSpPr>
            <p:spPr>
              <a:xfrm>
                <a:off x="3303118" y="189791"/>
                <a:ext cx="1847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5396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AB943C3-26B3-479A-A36F-9BD3ADFB7D13}"/>
              </a:ext>
            </a:extLst>
          </p:cNvPr>
          <p:cNvSpPr/>
          <p:nvPr/>
        </p:nvSpPr>
        <p:spPr>
          <a:xfrm>
            <a:off x="1325880" y="300910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2145FF0-E649-4A29-9C1E-465BF61E258E}"/>
              </a:ext>
            </a:extLst>
          </p:cNvPr>
          <p:cNvSpPr/>
          <p:nvPr/>
        </p:nvSpPr>
        <p:spPr>
          <a:xfrm>
            <a:off x="4658360" y="300910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Single central RADAR system 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88D52F40-DF33-46A0-B2EC-9837AF8BC2B5}"/>
              </a:ext>
            </a:extLst>
          </p:cNvPr>
          <p:cNvSpPr txBox="1">
            <a:spLocks/>
          </p:cNvSpPr>
          <p:nvPr/>
        </p:nvSpPr>
        <p:spPr>
          <a:xfrm>
            <a:off x="2249583" y="1508331"/>
            <a:ext cx="8877168" cy="1597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Model 3 requires multiple UWB devices.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 we create a single central system, instead?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683047-E448-442A-A4FD-DCA890060309}"/>
              </a:ext>
            </a:extLst>
          </p:cNvPr>
          <p:cNvGrpSpPr/>
          <p:nvPr/>
        </p:nvGrpSpPr>
        <p:grpSpPr>
          <a:xfrm>
            <a:off x="2265481" y="3693624"/>
            <a:ext cx="4897871" cy="2360543"/>
            <a:chOff x="3287317" y="3710752"/>
            <a:chExt cx="4897871" cy="2360543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AEBA995F-7918-47C7-BF19-F8AF4676F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0140" y="3871477"/>
              <a:ext cx="934946" cy="934946"/>
            </a:xfrm>
            <a:prstGeom prst="rect">
              <a:avLst/>
            </a:prstGeom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FF35CD4-0FF6-44F7-B038-DD5E86A313E1}"/>
                </a:ext>
              </a:extLst>
            </p:cNvPr>
            <p:cNvSpPr/>
            <p:nvPr/>
          </p:nvSpPr>
          <p:spPr>
            <a:xfrm>
              <a:off x="3287317" y="3881120"/>
              <a:ext cx="986802" cy="21901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83" name="Picture 8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5546FAA-5831-4946-9661-630FDF51E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5988" y="4834967"/>
              <a:ext cx="1219200" cy="1219200"/>
            </a:xfrm>
            <a:prstGeom prst="rect">
              <a:avLst/>
            </a:prstGeom>
          </p:spPr>
        </p:pic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6F89A8A-3C87-4335-A29C-6D3CA65A7C7A}"/>
                </a:ext>
              </a:extLst>
            </p:cNvPr>
            <p:cNvGrpSpPr/>
            <p:nvPr/>
          </p:nvGrpSpPr>
          <p:grpSpPr>
            <a:xfrm>
              <a:off x="3378019" y="4353593"/>
              <a:ext cx="553052" cy="895109"/>
              <a:chOff x="-41775" y="171026"/>
              <a:chExt cx="553052" cy="895109"/>
            </a:xfrm>
          </p:grpSpPr>
          <p:sp>
            <p:nvSpPr>
              <p:cNvPr id="85" name="Isosceles Triangle 84">
                <a:extLst>
                  <a:ext uri="{FF2B5EF4-FFF2-40B4-BE49-F238E27FC236}">
                    <a16:creationId xmlns:a16="http://schemas.microsoft.com/office/drawing/2014/main" id="{C37C8B26-5FB1-4B6E-927B-26F55462ECC4}"/>
                  </a:ext>
                </a:extLst>
              </p:cNvPr>
              <p:cNvSpPr/>
              <p:nvPr/>
            </p:nvSpPr>
            <p:spPr>
              <a:xfrm rot="10800000">
                <a:off x="127819" y="550606"/>
                <a:ext cx="383458" cy="373626"/>
              </a:xfrm>
              <a:prstGeom prst="triangl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BC808C7-06DB-4B95-8F4E-CF2398A279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818" y="924232"/>
                <a:ext cx="38345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B94997A-D78B-4E39-83BF-8DD5269D1354}"/>
                  </a:ext>
                </a:extLst>
              </p:cNvPr>
              <p:cNvCxnSpPr>
                <a:cxnSpLocks/>
                <a:stCxn id="85" idx="0"/>
              </p:cNvCxnSpPr>
              <p:nvPr/>
            </p:nvCxnSpPr>
            <p:spPr>
              <a:xfrm>
                <a:off x="319548" y="924232"/>
                <a:ext cx="0" cy="14190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DC16FFD-CC6C-4B29-88D8-168AF1BE24FB}"/>
                  </a:ext>
                </a:extLst>
              </p:cNvPr>
              <p:cNvSpPr txBox="1"/>
              <p:nvPr/>
            </p:nvSpPr>
            <p:spPr>
              <a:xfrm>
                <a:off x="-41775" y="171026"/>
                <a:ext cx="1847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000" dirty="0"/>
              </a:p>
            </p:txBody>
          </p:sp>
        </p:grp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9B81FA02-C337-45A2-BDC4-2F913BFB3F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68472" y="5483766"/>
              <a:ext cx="2836505" cy="31448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B65B35D-411C-4FA6-8C08-83C4A05E72C8}"/>
                </a:ext>
              </a:extLst>
            </p:cNvPr>
            <p:cNvGrpSpPr/>
            <p:nvPr/>
          </p:nvGrpSpPr>
          <p:grpSpPr>
            <a:xfrm>
              <a:off x="3328509" y="5089899"/>
              <a:ext cx="595373" cy="859094"/>
              <a:chOff x="3303117" y="193800"/>
              <a:chExt cx="595373" cy="859094"/>
            </a:xfrm>
          </p:grpSpPr>
          <p:sp>
            <p:nvSpPr>
              <p:cNvPr id="91" name="Isosceles Triangle 90">
                <a:extLst>
                  <a:ext uri="{FF2B5EF4-FFF2-40B4-BE49-F238E27FC236}">
                    <a16:creationId xmlns:a16="http://schemas.microsoft.com/office/drawing/2014/main" id="{D3B73ECC-9A87-4F33-B49E-74885CD43C78}"/>
                  </a:ext>
                </a:extLst>
              </p:cNvPr>
              <p:cNvSpPr/>
              <p:nvPr/>
            </p:nvSpPr>
            <p:spPr>
              <a:xfrm rot="10800000">
                <a:off x="3515032" y="550606"/>
                <a:ext cx="383458" cy="37362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6D768089-F294-4B98-B279-5C73EDA5F6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5031" y="924232"/>
                <a:ext cx="38345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DE29F60C-10C5-4E5F-A6E1-5086AA006CEB}"/>
                  </a:ext>
                </a:extLst>
              </p:cNvPr>
              <p:cNvCxnSpPr>
                <a:cxnSpLocks/>
                <a:stCxn id="91" idx="0"/>
              </p:cNvCxnSpPr>
              <p:nvPr/>
            </p:nvCxnSpPr>
            <p:spPr>
              <a:xfrm flipH="1">
                <a:off x="3706760" y="924232"/>
                <a:ext cx="1" cy="12866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FC22908F-E4C6-4AB2-8F0E-7488A1DB8CAA}"/>
                  </a:ext>
                </a:extLst>
              </p:cNvPr>
              <p:cNvSpPr txBox="1"/>
              <p:nvPr/>
            </p:nvSpPr>
            <p:spPr>
              <a:xfrm>
                <a:off x="3303117" y="193800"/>
                <a:ext cx="1847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000" dirty="0"/>
              </a:p>
            </p:txBody>
          </p:sp>
        </p:grp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C6159784-6BFC-4C21-BA7E-FED36E49F2D4}"/>
                </a:ext>
              </a:extLst>
            </p:cNvPr>
            <p:cNvCxnSpPr>
              <a:cxnSpLocks/>
              <a:stCxn id="83" idx="1"/>
            </p:cNvCxnSpPr>
            <p:nvPr/>
          </p:nvCxnSpPr>
          <p:spPr>
            <a:xfrm flipH="1" flipV="1">
              <a:off x="4100665" y="4234804"/>
              <a:ext cx="2865323" cy="120976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060F4B6-36BB-4079-AF89-D2C6F602B03A}"/>
                </a:ext>
              </a:extLst>
            </p:cNvPr>
            <p:cNvCxnSpPr>
              <a:cxnSpLocks/>
              <a:endCxn id="83" idx="1"/>
            </p:cNvCxnSpPr>
            <p:nvPr/>
          </p:nvCxnSpPr>
          <p:spPr>
            <a:xfrm>
              <a:off x="4004373" y="5395652"/>
              <a:ext cx="2961615" cy="4891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9AC99D23-B54B-4DB0-B00E-B855397FC3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2850" y="4234804"/>
              <a:ext cx="1267123" cy="32214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786538E0-05CB-4C12-A479-5869B1F25B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11012" y="4312770"/>
              <a:ext cx="1161804" cy="335598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B2719096-AD49-4994-BF15-613E39A5AB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83111" y="4285772"/>
              <a:ext cx="1420494" cy="962930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9838CD1-2418-403E-BFCA-02EFBAE8715A}"/>
                </a:ext>
              </a:extLst>
            </p:cNvPr>
            <p:cNvSpPr txBox="1"/>
            <p:nvPr/>
          </p:nvSpPr>
          <p:spPr>
            <a:xfrm rot="21407965">
              <a:off x="4712175" y="3952780"/>
              <a:ext cx="16075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Active Localization</a:t>
              </a: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4D71AFED-F39F-45F7-A1DD-C318F8EA41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00833" y="4398843"/>
              <a:ext cx="3113532" cy="96751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D2126446-826B-4CD6-B8E3-22E579BD48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3990" y="4386416"/>
              <a:ext cx="970375" cy="600027"/>
            </a:xfrm>
            <a:prstGeom prst="straightConnector1">
              <a:avLst/>
            </a:prstGeom>
            <a:ln w="50800">
              <a:solidFill>
                <a:schemeClr val="tx1"/>
              </a:solidFill>
              <a:prstDash val="sysDash"/>
              <a:tailEnd type="triangle"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53DCCA3-67AF-44C7-B7AC-6ABCFCF5A22D}"/>
                </a:ext>
              </a:extLst>
            </p:cNvPr>
            <p:cNvSpPr txBox="1"/>
            <p:nvPr/>
          </p:nvSpPr>
          <p:spPr>
            <a:xfrm>
              <a:off x="6307867" y="4648368"/>
              <a:ext cx="12035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Ignored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2832D6A-0222-4295-89BD-F69A3881D36D}"/>
                </a:ext>
              </a:extLst>
            </p:cNvPr>
            <p:cNvSpPr txBox="1"/>
            <p:nvPr/>
          </p:nvSpPr>
          <p:spPr>
            <a:xfrm rot="21271679">
              <a:off x="4705193" y="5590106"/>
              <a:ext cx="23606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Reflection raises alarm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BAD90456-403B-4919-9F1D-6FC81B2BA8E5}"/>
                </a:ext>
              </a:extLst>
            </p:cNvPr>
            <p:cNvGrpSpPr/>
            <p:nvPr/>
          </p:nvGrpSpPr>
          <p:grpSpPr>
            <a:xfrm>
              <a:off x="3348340" y="3710752"/>
              <a:ext cx="595372" cy="863103"/>
              <a:chOff x="3303118" y="189791"/>
              <a:chExt cx="595372" cy="863103"/>
            </a:xfrm>
          </p:grpSpPr>
          <p:sp>
            <p:nvSpPr>
              <p:cNvPr id="107" name="Isosceles Triangle 106">
                <a:extLst>
                  <a:ext uri="{FF2B5EF4-FFF2-40B4-BE49-F238E27FC236}">
                    <a16:creationId xmlns:a16="http://schemas.microsoft.com/office/drawing/2014/main" id="{8CF145EA-4765-40E3-911A-D5D5DED2E323}"/>
                  </a:ext>
                </a:extLst>
              </p:cNvPr>
              <p:cNvSpPr/>
              <p:nvPr/>
            </p:nvSpPr>
            <p:spPr>
              <a:xfrm rot="10800000">
                <a:off x="3515032" y="550606"/>
                <a:ext cx="383458" cy="37362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94C4ED62-D29A-49D1-B829-963FF4232D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5031" y="924232"/>
                <a:ext cx="38345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1206EDA3-FFBC-4BD2-A2E9-06DF51BEE950}"/>
                  </a:ext>
                </a:extLst>
              </p:cNvPr>
              <p:cNvCxnSpPr>
                <a:cxnSpLocks/>
                <a:stCxn id="107" idx="0"/>
              </p:cNvCxnSpPr>
              <p:nvPr/>
            </p:nvCxnSpPr>
            <p:spPr>
              <a:xfrm flipH="1">
                <a:off x="3706760" y="924232"/>
                <a:ext cx="1" cy="12866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CEB9AFA-73BB-412F-AAA2-39BA8A4F6516}"/>
                  </a:ext>
                </a:extLst>
              </p:cNvPr>
              <p:cNvSpPr txBox="1"/>
              <p:nvPr/>
            </p:nvSpPr>
            <p:spPr>
              <a:xfrm>
                <a:off x="3303118" y="189791"/>
                <a:ext cx="1847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000" dirty="0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93BDD8D-4D07-4B35-8FD3-1559E494B73A}"/>
              </a:ext>
            </a:extLst>
          </p:cNvPr>
          <p:cNvGrpSpPr/>
          <p:nvPr/>
        </p:nvGrpSpPr>
        <p:grpSpPr>
          <a:xfrm>
            <a:off x="8062543" y="3613042"/>
            <a:ext cx="3855137" cy="2431482"/>
            <a:chOff x="8062543" y="3613042"/>
            <a:chExt cx="3855137" cy="243148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AF2A17F-C65B-4A7F-AA04-907F97B45A86}"/>
                </a:ext>
              </a:extLst>
            </p:cNvPr>
            <p:cNvSpPr/>
            <p:nvPr/>
          </p:nvSpPr>
          <p:spPr>
            <a:xfrm>
              <a:off x="8062543" y="3854349"/>
              <a:ext cx="986802" cy="21901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CA1AAC6-443E-410B-91C9-A48CEDBDBBDC}"/>
                </a:ext>
              </a:extLst>
            </p:cNvPr>
            <p:cNvGrpSpPr/>
            <p:nvPr/>
          </p:nvGrpSpPr>
          <p:grpSpPr>
            <a:xfrm>
              <a:off x="8153245" y="4326822"/>
              <a:ext cx="553052" cy="895109"/>
              <a:chOff x="-41775" y="171026"/>
              <a:chExt cx="553052" cy="895109"/>
            </a:xfrm>
          </p:grpSpPr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F14090C5-092C-4D3F-95CB-47EDE9829EB3}"/>
                  </a:ext>
                </a:extLst>
              </p:cNvPr>
              <p:cNvSpPr/>
              <p:nvPr/>
            </p:nvSpPr>
            <p:spPr>
              <a:xfrm rot="10800000">
                <a:off x="127819" y="550606"/>
                <a:ext cx="383458" cy="373626"/>
              </a:xfrm>
              <a:prstGeom prst="triangl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B259050-4715-4B31-9E0F-77200A863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818" y="924232"/>
                <a:ext cx="38345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039FD59C-E9A5-4C58-87DA-A388CA3DB347}"/>
                  </a:ext>
                </a:extLst>
              </p:cNvPr>
              <p:cNvCxnSpPr>
                <a:cxnSpLocks/>
                <a:stCxn id="37" idx="0"/>
              </p:cNvCxnSpPr>
              <p:nvPr/>
            </p:nvCxnSpPr>
            <p:spPr>
              <a:xfrm>
                <a:off x="319548" y="924232"/>
                <a:ext cx="0" cy="14190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15FFEB-BA54-46EE-9C6E-AE599BF682EE}"/>
                  </a:ext>
                </a:extLst>
              </p:cNvPr>
              <p:cNvSpPr txBox="1"/>
              <p:nvPr/>
            </p:nvSpPr>
            <p:spPr>
              <a:xfrm>
                <a:off x="-41775" y="171026"/>
                <a:ext cx="1847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000" dirty="0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4C79A44-B62D-4863-B873-6B803F7EEAF0}"/>
                </a:ext>
              </a:extLst>
            </p:cNvPr>
            <p:cNvGrpSpPr/>
            <p:nvPr/>
          </p:nvGrpSpPr>
          <p:grpSpPr>
            <a:xfrm>
              <a:off x="8124446" y="3613042"/>
              <a:ext cx="595372" cy="863103"/>
              <a:chOff x="3303118" y="189791"/>
              <a:chExt cx="595372" cy="863103"/>
            </a:xfrm>
          </p:grpSpPr>
          <p:sp>
            <p:nvSpPr>
              <p:cNvPr id="42" name="Isosceles Triangle 41">
                <a:extLst>
                  <a:ext uri="{FF2B5EF4-FFF2-40B4-BE49-F238E27FC236}">
                    <a16:creationId xmlns:a16="http://schemas.microsoft.com/office/drawing/2014/main" id="{09C56A50-D5B4-40A9-B167-4AAB101ED0CB}"/>
                  </a:ext>
                </a:extLst>
              </p:cNvPr>
              <p:cNvSpPr/>
              <p:nvPr/>
            </p:nvSpPr>
            <p:spPr>
              <a:xfrm rot="10800000">
                <a:off x="3515032" y="550606"/>
                <a:ext cx="383458" cy="37362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A931BE3-7456-4ABB-AE9C-C5058EC2E8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5031" y="924232"/>
                <a:ext cx="38345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C39A9A8-BF80-4CC7-8DC7-E7739B1D59B6}"/>
                  </a:ext>
                </a:extLst>
              </p:cNvPr>
              <p:cNvCxnSpPr>
                <a:cxnSpLocks/>
                <a:stCxn id="42" idx="0"/>
              </p:cNvCxnSpPr>
              <p:nvPr/>
            </p:nvCxnSpPr>
            <p:spPr>
              <a:xfrm flipH="1">
                <a:off x="3706760" y="924232"/>
                <a:ext cx="1" cy="12866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94E7C4F-A1F7-4ED2-9BE0-1A67E1CBDB9F}"/>
                  </a:ext>
                </a:extLst>
              </p:cNvPr>
              <p:cNvSpPr txBox="1"/>
              <p:nvPr/>
            </p:nvSpPr>
            <p:spPr>
              <a:xfrm>
                <a:off x="3303118" y="189791"/>
                <a:ext cx="1847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000" dirty="0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317A106-FB48-4967-BB71-F4B4AA9E44BC}"/>
                </a:ext>
              </a:extLst>
            </p:cNvPr>
            <p:cNvGrpSpPr/>
            <p:nvPr/>
          </p:nvGrpSpPr>
          <p:grpSpPr>
            <a:xfrm>
              <a:off x="8103735" y="5063128"/>
              <a:ext cx="595373" cy="859094"/>
              <a:chOff x="3303117" y="193800"/>
              <a:chExt cx="595373" cy="859094"/>
            </a:xfrm>
          </p:grpSpPr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C27A67D4-A498-49CB-BBB1-891D87F0CCF1}"/>
                  </a:ext>
                </a:extLst>
              </p:cNvPr>
              <p:cNvSpPr/>
              <p:nvPr/>
            </p:nvSpPr>
            <p:spPr>
              <a:xfrm rot="10800000">
                <a:off x="3515032" y="550606"/>
                <a:ext cx="383458" cy="37362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0D73F9E-AD61-41D6-BF44-E5D0BCF893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5031" y="924232"/>
                <a:ext cx="38345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2393FCC-A5D3-4A9B-90D6-5796B6973E68}"/>
                  </a:ext>
                </a:extLst>
              </p:cNvPr>
              <p:cNvCxnSpPr>
                <a:cxnSpLocks/>
                <a:stCxn id="47" idx="0"/>
              </p:cNvCxnSpPr>
              <p:nvPr/>
            </p:nvCxnSpPr>
            <p:spPr>
              <a:xfrm flipH="1">
                <a:off x="3706760" y="924232"/>
                <a:ext cx="1" cy="12866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F4856CE-15C4-4405-8D4A-220E1715F86A}"/>
                  </a:ext>
                </a:extLst>
              </p:cNvPr>
              <p:cNvSpPr txBox="1"/>
              <p:nvPr/>
            </p:nvSpPr>
            <p:spPr>
              <a:xfrm>
                <a:off x="3303117" y="193800"/>
                <a:ext cx="1847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000" dirty="0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DB5511D-93DD-447C-95B7-734A589CB4D4}"/>
                </a:ext>
              </a:extLst>
            </p:cNvPr>
            <p:cNvSpPr/>
            <p:nvPr/>
          </p:nvSpPr>
          <p:spPr>
            <a:xfrm>
              <a:off x="8733480" y="4163858"/>
              <a:ext cx="646331" cy="758444"/>
            </a:xfrm>
            <a:custGeom>
              <a:avLst/>
              <a:gdLst>
                <a:gd name="connsiteX0" fmla="*/ 132080 w 1047227"/>
                <a:gd name="connsiteY0" fmla="*/ 955040 h 955040"/>
                <a:gd name="connsiteX1" fmla="*/ 1046480 w 1047227"/>
                <a:gd name="connsiteY1" fmla="*/ 579120 h 955040"/>
                <a:gd name="connsiteX2" fmla="*/ 0 w 1047227"/>
                <a:gd name="connsiteY2" fmla="*/ 0 h 955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227" h="955040">
                  <a:moveTo>
                    <a:pt x="132080" y="955040"/>
                  </a:moveTo>
                  <a:cubicBezTo>
                    <a:pt x="600286" y="846666"/>
                    <a:pt x="1068493" y="738293"/>
                    <a:pt x="1046480" y="579120"/>
                  </a:cubicBezTo>
                  <a:cubicBezTo>
                    <a:pt x="1024467" y="419947"/>
                    <a:pt x="512233" y="209973"/>
                    <a:pt x="0" y="0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7827C85-D65F-4561-89FE-F6C0373F7992}"/>
                </a:ext>
              </a:extLst>
            </p:cNvPr>
            <p:cNvSpPr/>
            <p:nvPr/>
          </p:nvSpPr>
          <p:spPr>
            <a:xfrm flipV="1">
              <a:off x="8715197" y="4893214"/>
              <a:ext cx="646332" cy="758443"/>
            </a:xfrm>
            <a:custGeom>
              <a:avLst/>
              <a:gdLst>
                <a:gd name="connsiteX0" fmla="*/ 132080 w 1047227"/>
                <a:gd name="connsiteY0" fmla="*/ 955040 h 955040"/>
                <a:gd name="connsiteX1" fmla="*/ 1046480 w 1047227"/>
                <a:gd name="connsiteY1" fmla="*/ 579120 h 955040"/>
                <a:gd name="connsiteX2" fmla="*/ 0 w 1047227"/>
                <a:gd name="connsiteY2" fmla="*/ 0 h 955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227" h="955040">
                  <a:moveTo>
                    <a:pt x="132080" y="955040"/>
                  </a:moveTo>
                  <a:cubicBezTo>
                    <a:pt x="600286" y="846666"/>
                    <a:pt x="1068493" y="738293"/>
                    <a:pt x="1046480" y="579120"/>
                  </a:cubicBezTo>
                  <a:cubicBezTo>
                    <a:pt x="1024467" y="419947"/>
                    <a:pt x="512233" y="209973"/>
                    <a:pt x="0" y="0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D21CC61-29BA-44B8-98E7-21394ACC95C0}"/>
                </a:ext>
              </a:extLst>
            </p:cNvPr>
            <p:cNvSpPr txBox="1"/>
            <p:nvPr/>
          </p:nvSpPr>
          <p:spPr>
            <a:xfrm>
              <a:off x="9562157" y="4325981"/>
              <a:ext cx="2355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Receivers saturate, need to ignore direct signal.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F8ED8B1-4FFF-4111-92EE-AE81CA9A9DAA}"/>
              </a:ext>
            </a:extLst>
          </p:cNvPr>
          <p:cNvSpPr/>
          <p:nvPr/>
        </p:nvSpPr>
        <p:spPr>
          <a:xfrm>
            <a:off x="9562157" y="3429000"/>
            <a:ext cx="2426643" cy="664734"/>
          </a:xfrm>
          <a:prstGeom prst="rect">
            <a:avLst/>
          </a:prstGeom>
          <a:noFill/>
          <a:ln>
            <a:solidFill>
              <a:srgbClr val="A7934B"/>
            </a:solidFill>
          </a:ln>
          <a:effectLst>
            <a:glow rad="63500">
              <a:srgbClr val="A7934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913122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7BACA-19BD-425E-B90D-56E266D12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5613400" cy="1014761"/>
          </a:xfrm>
        </p:spPr>
        <p:txBody>
          <a:bodyPr/>
          <a:lstStyle/>
          <a:p>
            <a:r>
              <a:rPr lang="en-US" dirty="0"/>
              <a:t>Implementation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E23ED4-0739-4B49-AB16-0CB66054327B}"/>
              </a:ext>
            </a:extLst>
          </p:cNvPr>
          <p:cNvGrpSpPr/>
          <p:nvPr/>
        </p:nvGrpSpPr>
        <p:grpSpPr>
          <a:xfrm>
            <a:off x="0" y="1072953"/>
            <a:ext cx="7930657" cy="4584879"/>
            <a:chOff x="0" y="1394925"/>
            <a:chExt cx="7930657" cy="45848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7CF3ED-D7B7-4279-9CAA-3060BDB95E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99"/>
            <a:stretch/>
          </p:blipFill>
          <p:spPr>
            <a:xfrm>
              <a:off x="0" y="1394925"/>
              <a:ext cx="7930657" cy="4584879"/>
            </a:xfrm>
            <a:prstGeom prst="rect">
              <a:avLst/>
            </a:prstGeom>
          </p:spPr>
        </p:pic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F9C5A877-0220-42D3-91F4-68DE022CA8D5}"/>
                </a:ext>
              </a:extLst>
            </p:cNvPr>
            <p:cNvSpPr/>
            <p:nvPr/>
          </p:nvSpPr>
          <p:spPr>
            <a:xfrm rot="21316890">
              <a:off x="529818" y="2130235"/>
              <a:ext cx="6286021" cy="747996"/>
            </a:xfrm>
            <a:prstGeom prst="triangle">
              <a:avLst>
                <a:gd name="adj" fmla="val 44850"/>
              </a:avLst>
            </a:prstGeom>
            <a:noFill/>
            <a:ln w="571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3BA821D-47D4-40CC-9FB1-4D3E616DB329}"/>
                </a:ext>
              </a:extLst>
            </p:cNvPr>
            <p:cNvSpPr/>
            <p:nvPr/>
          </p:nvSpPr>
          <p:spPr>
            <a:xfrm>
              <a:off x="3845513" y="2850238"/>
              <a:ext cx="412124" cy="51515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90597CC-38B7-40C3-8446-592F28F30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359" y="3860801"/>
            <a:ext cx="6522642" cy="299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9C01D5-7086-41B3-B18A-5386DED0C3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5932" r="13709" b="3678"/>
          <a:stretch/>
        </p:blipFill>
        <p:spPr>
          <a:xfrm rot="10800000">
            <a:off x="8985160" y="1008559"/>
            <a:ext cx="3206841" cy="3335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5453E8-B441-4A65-AAB9-72FA9F9E82E3}"/>
              </a:ext>
            </a:extLst>
          </p:cNvPr>
          <p:cNvSpPr txBox="1"/>
          <p:nvPr/>
        </p:nvSpPr>
        <p:spPr>
          <a:xfrm>
            <a:off x="7690597" y="226156"/>
            <a:ext cx="228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Decawave</a:t>
            </a:r>
            <a:r>
              <a:rPr lang="en-US" dirty="0"/>
              <a:t> DWM1000 UWB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4D85875-11AF-47F9-A6DB-8FE699BC71A0}"/>
              </a:ext>
            </a:extLst>
          </p:cNvPr>
          <p:cNvSpPr/>
          <p:nvPr/>
        </p:nvSpPr>
        <p:spPr>
          <a:xfrm>
            <a:off x="8181422" y="873760"/>
            <a:ext cx="1094658" cy="2092960"/>
          </a:xfrm>
          <a:custGeom>
            <a:avLst/>
            <a:gdLst>
              <a:gd name="connsiteX0" fmla="*/ 68498 w 1094658"/>
              <a:gd name="connsiteY0" fmla="*/ 0 h 2092960"/>
              <a:gd name="connsiteX1" fmla="*/ 109138 w 1094658"/>
              <a:gd name="connsiteY1" fmla="*/ 1473200 h 2092960"/>
              <a:gd name="connsiteX2" fmla="*/ 1094658 w 1094658"/>
              <a:gd name="connsiteY2" fmla="*/ 2092960 h 20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658" h="2092960">
                <a:moveTo>
                  <a:pt x="68498" y="0"/>
                </a:moveTo>
                <a:cubicBezTo>
                  <a:pt x="3304" y="562186"/>
                  <a:pt x="-61889" y="1124373"/>
                  <a:pt x="109138" y="1473200"/>
                </a:cubicBezTo>
                <a:cubicBezTo>
                  <a:pt x="280165" y="1822027"/>
                  <a:pt x="687411" y="1957493"/>
                  <a:pt x="1094658" y="2092960"/>
                </a:cubicBezTo>
              </a:path>
            </a:pathLst>
          </a:custGeom>
          <a:noFill/>
          <a:ln>
            <a:solidFill>
              <a:srgbClr val="EEB211"/>
            </a:solidFill>
            <a:tailEnd type="oval" w="lg" len="lg"/>
          </a:ln>
          <a:effectLst>
            <a:glow rad="63500">
              <a:srgbClr val="EEB21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F8C7A7-EAEA-40E3-A874-1A3EDBF3CC46}"/>
              </a:ext>
            </a:extLst>
          </p:cNvPr>
          <p:cNvSpPr txBox="1"/>
          <p:nvPr/>
        </p:nvSpPr>
        <p:spPr>
          <a:xfrm>
            <a:off x="10129521" y="243998"/>
            <a:ext cx="119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Buzzer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D44C2CE-2702-42D7-A379-6439D2ABF90A}"/>
              </a:ext>
            </a:extLst>
          </p:cNvPr>
          <p:cNvSpPr/>
          <p:nvPr/>
        </p:nvSpPr>
        <p:spPr>
          <a:xfrm>
            <a:off x="10034289" y="613330"/>
            <a:ext cx="518502" cy="2296160"/>
          </a:xfrm>
          <a:custGeom>
            <a:avLst/>
            <a:gdLst>
              <a:gd name="connsiteX0" fmla="*/ 68498 w 1094658"/>
              <a:gd name="connsiteY0" fmla="*/ 0 h 2092960"/>
              <a:gd name="connsiteX1" fmla="*/ 109138 w 1094658"/>
              <a:gd name="connsiteY1" fmla="*/ 1473200 h 2092960"/>
              <a:gd name="connsiteX2" fmla="*/ 1094658 w 1094658"/>
              <a:gd name="connsiteY2" fmla="*/ 2092960 h 2092960"/>
              <a:gd name="connsiteX0" fmla="*/ 391046 w 453501"/>
              <a:gd name="connsiteY0" fmla="*/ 0 h 2296160"/>
              <a:gd name="connsiteX1" fmla="*/ 431686 w 453501"/>
              <a:gd name="connsiteY1" fmla="*/ 1473200 h 2296160"/>
              <a:gd name="connsiteX2" fmla="*/ 106566 w 453501"/>
              <a:gd name="connsiteY2" fmla="*/ 2296160 h 2296160"/>
              <a:gd name="connsiteX0" fmla="*/ 518502 w 518502"/>
              <a:gd name="connsiteY0" fmla="*/ 0 h 2296160"/>
              <a:gd name="connsiteX1" fmla="*/ 30822 w 518502"/>
              <a:gd name="connsiteY1" fmla="*/ 1767840 h 2296160"/>
              <a:gd name="connsiteX2" fmla="*/ 234022 w 518502"/>
              <a:gd name="connsiteY2" fmla="*/ 2296160 h 229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8502" h="2296160">
                <a:moveTo>
                  <a:pt x="518502" y="0"/>
                </a:moveTo>
                <a:cubicBezTo>
                  <a:pt x="453308" y="562186"/>
                  <a:pt x="-140205" y="1419013"/>
                  <a:pt x="30822" y="1767840"/>
                </a:cubicBezTo>
                <a:cubicBezTo>
                  <a:pt x="201849" y="2116667"/>
                  <a:pt x="-173225" y="2160693"/>
                  <a:pt x="234022" y="2296160"/>
                </a:cubicBezTo>
              </a:path>
            </a:pathLst>
          </a:custGeom>
          <a:noFill/>
          <a:ln>
            <a:solidFill>
              <a:srgbClr val="EEB211"/>
            </a:solidFill>
            <a:tailEnd type="oval" w="lg" len="lg"/>
          </a:ln>
          <a:effectLst>
            <a:glow rad="63500">
              <a:srgbClr val="EEB21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E7D9279-ACEC-4A0B-80F8-A5A634C90315}"/>
              </a:ext>
            </a:extLst>
          </p:cNvPr>
          <p:cNvSpPr/>
          <p:nvPr/>
        </p:nvSpPr>
        <p:spPr>
          <a:xfrm>
            <a:off x="4131390" y="823965"/>
            <a:ext cx="1385155" cy="1929283"/>
          </a:xfrm>
          <a:custGeom>
            <a:avLst/>
            <a:gdLst>
              <a:gd name="connsiteX0" fmla="*/ 0 w 1457011"/>
              <a:gd name="connsiteY0" fmla="*/ 1929283 h 1929283"/>
              <a:gd name="connsiteX1" fmla="*/ 1115367 w 1457011"/>
              <a:gd name="connsiteY1" fmla="*/ 1406769 h 1929283"/>
              <a:gd name="connsiteX2" fmla="*/ 1457011 w 1457011"/>
              <a:gd name="connsiteY2" fmla="*/ 0 h 19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7011" h="1929283">
                <a:moveTo>
                  <a:pt x="0" y="1929283"/>
                </a:moveTo>
                <a:cubicBezTo>
                  <a:pt x="436266" y="1828799"/>
                  <a:pt x="872532" y="1728316"/>
                  <a:pt x="1115367" y="1406769"/>
                </a:cubicBezTo>
                <a:cubicBezTo>
                  <a:pt x="1358202" y="1085222"/>
                  <a:pt x="1407606" y="542611"/>
                  <a:pt x="1457011" y="0"/>
                </a:cubicBezTo>
              </a:path>
            </a:pathLst>
          </a:custGeom>
          <a:noFill/>
          <a:ln>
            <a:solidFill>
              <a:schemeClr val="tx1"/>
            </a:solidFill>
            <a:headEnd type="oval"/>
            <a:tailEnd type="non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\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21F8D3-B220-4EA0-8593-3C44ACABF2CB}"/>
              </a:ext>
            </a:extLst>
          </p:cNvPr>
          <p:cNvSpPr txBox="1"/>
          <p:nvPr/>
        </p:nvSpPr>
        <p:spPr>
          <a:xfrm>
            <a:off x="4832430" y="177634"/>
            <a:ext cx="155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 to be protected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07C421-3A49-4858-A243-C9012C38A097}"/>
              </a:ext>
            </a:extLst>
          </p:cNvPr>
          <p:cNvSpPr/>
          <p:nvPr/>
        </p:nvSpPr>
        <p:spPr>
          <a:xfrm>
            <a:off x="8500906" y="6413035"/>
            <a:ext cx="3837474" cy="40193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 home preliminary tests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720CFE-98BD-47D4-9EA6-FE84C0CF0023}"/>
              </a:ext>
            </a:extLst>
          </p:cNvPr>
          <p:cNvSpPr/>
          <p:nvPr/>
        </p:nvSpPr>
        <p:spPr>
          <a:xfrm>
            <a:off x="90435" y="5255898"/>
            <a:ext cx="5217627" cy="40193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Attempting to 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steal an 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object demo</a:t>
            </a:r>
          </a:p>
        </p:txBody>
      </p:sp>
    </p:spTree>
    <p:extLst>
      <p:ext uri="{BB962C8B-B14F-4D97-AF65-F5344CB8AC3E}">
        <p14:creationId xmlns:p14="http://schemas.microsoft.com/office/powerpoint/2010/main" val="2840967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D3A94F7-F877-4F66-8803-847666473D46}"/>
              </a:ext>
            </a:extLst>
          </p:cNvPr>
          <p:cNvGrpSpPr/>
          <p:nvPr/>
        </p:nvGrpSpPr>
        <p:grpSpPr>
          <a:xfrm>
            <a:off x="1155560" y="912911"/>
            <a:ext cx="3647152" cy="2826343"/>
            <a:chOff x="1155560" y="912911"/>
            <a:chExt cx="3647152" cy="2826343"/>
          </a:xfrm>
        </p:grpSpPr>
        <p:pic>
          <p:nvPicPr>
            <p:cNvPr id="1026" name="Picture 2" descr="Door &amp;amp;amp; Window Sensors at Lowes.com">
              <a:extLst>
                <a:ext uri="{FF2B5EF4-FFF2-40B4-BE49-F238E27FC236}">
                  <a16:creationId xmlns:a16="http://schemas.microsoft.com/office/drawing/2014/main" id="{03319C44-E75C-4ECB-8C00-01EAA12E4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089" y="912911"/>
              <a:ext cx="2732314" cy="2732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AA1120-BD57-49BB-9291-F4DD4BD03E9A}"/>
                </a:ext>
              </a:extLst>
            </p:cNvPr>
            <p:cNvSpPr txBox="1"/>
            <p:nvPr/>
          </p:nvSpPr>
          <p:spPr>
            <a:xfrm>
              <a:off x="1155560" y="3369922"/>
              <a:ext cx="3647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Magnetic Ingress-Egress Sensors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291047-B764-4DBE-9035-B7D057BD3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at our Disposal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F6FF25-11C9-484C-8963-3000E3BA6220}"/>
              </a:ext>
            </a:extLst>
          </p:cNvPr>
          <p:cNvGrpSpPr/>
          <p:nvPr/>
        </p:nvGrpSpPr>
        <p:grpSpPr>
          <a:xfrm>
            <a:off x="8291074" y="807932"/>
            <a:ext cx="2082621" cy="2931322"/>
            <a:chOff x="8291074" y="807932"/>
            <a:chExt cx="2082621" cy="2931322"/>
          </a:xfrm>
        </p:grpSpPr>
        <p:pic>
          <p:nvPicPr>
            <p:cNvPr id="1032" name="Picture 8" descr="CT60W Smart Home Security System WIFI Wireless PIR Motion Sensor">
              <a:extLst>
                <a:ext uri="{FF2B5EF4-FFF2-40B4-BE49-F238E27FC236}">
                  <a16:creationId xmlns:a16="http://schemas.microsoft.com/office/drawing/2014/main" id="{AE0F9293-877E-4B5B-BDA2-5C4C41DFE0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57" t="15956" r="28266" b="15956"/>
            <a:stretch/>
          </p:blipFill>
          <p:spPr bwMode="auto">
            <a:xfrm>
              <a:off x="8503237" y="807932"/>
              <a:ext cx="1658293" cy="2621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EE85DC-04B6-40E5-A427-61B288E78249}"/>
                </a:ext>
              </a:extLst>
            </p:cNvPr>
            <p:cNvSpPr txBox="1"/>
            <p:nvPr/>
          </p:nvSpPr>
          <p:spPr>
            <a:xfrm>
              <a:off x="8291074" y="3369922"/>
              <a:ext cx="2082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IR Motion Sensors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7D3D6E5-1616-4DFA-9CCA-7906D592B40A}"/>
              </a:ext>
            </a:extLst>
          </p:cNvPr>
          <p:cNvGrpSpPr/>
          <p:nvPr/>
        </p:nvGrpSpPr>
        <p:grpSpPr>
          <a:xfrm>
            <a:off x="4115917" y="3369922"/>
            <a:ext cx="3950955" cy="3001655"/>
            <a:chOff x="4115917" y="3369922"/>
            <a:chExt cx="3950955" cy="3001655"/>
          </a:xfrm>
        </p:grpSpPr>
        <p:pic>
          <p:nvPicPr>
            <p:cNvPr id="1040" name="Picture 16" descr="Lorex Security Camera Systems | Lorex">
              <a:extLst>
                <a:ext uri="{FF2B5EF4-FFF2-40B4-BE49-F238E27FC236}">
                  <a16:creationId xmlns:a16="http://schemas.microsoft.com/office/drawing/2014/main" id="{211C4ADF-7F38-4ED9-9010-C9FB634F7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917" y="3739254"/>
              <a:ext cx="3950955" cy="2632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62AE77-C9FB-48C8-96CD-62753B1DE33E}"/>
                </a:ext>
              </a:extLst>
            </p:cNvPr>
            <p:cNvSpPr txBox="1"/>
            <p:nvPr/>
          </p:nvSpPr>
          <p:spPr>
            <a:xfrm>
              <a:off x="5599246" y="3369922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Cameras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6959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D5378-6F5D-4014-BED5-DD07EA2B6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Demo Video of </a:t>
            </a:r>
            <a:r>
              <a:rPr lang="en-US" dirty="0" err="1"/>
              <a:t>IntruSense</a:t>
            </a:r>
            <a:endParaRPr lang="en-US" dirty="0"/>
          </a:p>
        </p:txBody>
      </p:sp>
      <p:pic>
        <p:nvPicPr>
          <p:cNvPr id="5" name="Demo Video">
            <a:hlinkClick r:id="" action="ppaction://media"/>
            <a:extLst>
              <a:ext uri="{FF2B5EF4-FFF2-40B4-BE49-F238E27FC236}">
                <a16:creationId xmlns:a16="http://schemas.microsoft.com/office/drawing/2014/main" id="{EC1F8680-16CA-476E-870F-6595747DDF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578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7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7942-64BD-4CE5-B7E4-4892005BD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Potential Solution to the UWB Radar problem</a:t>
            </a: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BB0825F9-FC8A-4336-B087-456E6A7BD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7974" r="9506" b="15842"/>
          <a:stretch/>
        </p:blipFill>
        <p:spPr>
          <a:xfrm>
            <a:off x="1799650" y="1927191"/>
            <a:ext cx="9317621" cy="3530279"/>
          </a:xfrm>
          <a:prstGeom prst="rect">
            <a:avLst/>
          </a:prstGeom>
        </p:spPr>
      </p:pic>
      <p:pic>
        <p:nvPicPr>
          <p:cNvPr id="6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A05EFB5D-19E9-48E8-AEC4-FDF74F0F1C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11012" r="9506" b="48577"/>
          <a:stretch/>
        </p:blipFill>
        <p:spPr>
          <a:xfrm>
            <a:off x="1799649" y="1757422"/>
            <a:ext cx="9317622" cy="18726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A8E444-03D7-4F5F-8C95-F854042E1C5C}"/>
              </a:ext>
            </a:extLst>
          </p:cNvPr>
          <p:cNvSpPr txBox="1"/>
          <p:nvPr/>
        </p:nvSpPr>
        <p:spPr>
          <a:xfrm>
            <a:off x="5287815" y="4905043"/>
            <a:ext cx="4091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Time in nanoseconds (within a packet) </a:t>
            </a:r>
            <a:r>
              <a:rPr lang="en-US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</a:t>
            </a:r>
            <a:endParaRPr lang="en-US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F9636C-7C68-48EB-950F-E27783BC21B4}"/>
              </a:ext>
            </a:extLst>
          </p:cNvPr>
          <p:cNvCxnSpPr/>
          <p:nvPr/>
        </p:nvCxnSpPr>
        <p:spPr>
          <a:xfrm>
            <a:off x="1799649" y="3616618"/>
            <a:ext cx="93176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DFA6A34A-1155-4810-A54F-0702263CE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2" t="7318" r="12718" b="10947"/>
          <a:stretch/>
        </p:blipFill>
        <p:spPr>
          <a:xfrm>
            <a:off x="11193874" y="1750604"/>
            <a:ext cx="286942" cy="37270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48A4E6-EF0D-49E7-A1F2-6FB2B9634E0F}"/>
              </a:ext>
            </a:extLst>
          </p:cNvPr>
          <p:cNvSpPr txBox="1"/>
          <p:nvPr/>
        </p:nvSpPr>
        <p:spPr>
          <a:xfrm rot="5400000">
            <a:off x="10955311" y="2258115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High Amplitude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8FA21F-B4D5-4777-865E-1614BC5B8AD7}"/>
              </a:ext>
            </a:extLst>
          </p:cNvPr>
          <p:cNvSpPr txBox="1"/>
          <p:nvPr/>
        </p:nvSpPr>
        <p:spPr>
          <a:xfrm rot="16200000">
            <a:off x="10973297" y="4702910"/>
            <a:ext cx="1286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Low Amplitude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AD647D-EFBE-4B7F-8BBD-D9C79C92EA75}"/>
              </a:ext>
            </a:extLst>
          </p:cNvPr>
          <p:cNvSpPr txBox="1"/>
          <p:nvPr/>
        </p:nvSpPr>
        <p:spPr>
          <a:xfrm>
            <a:off x="1832770" y="1899599"/>
            <a:ext cx="1400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Strong direct-path signal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F2547-1F46-41CC-94DB-817991C8F09E}"/>
              </a:ext>
            </a:extLst>
          </p:cNvPr>
          <p:cNvSpPr txBox="1"/>
          <p:nvPr/>
        </p:nvSpPr>
        <p:spPr>
          <a:xfrm>
            <a:off x="1799648" y="3754630"/>
            <a:ext cx="1504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Weaker direct-path signal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3D982E-25EB-499C-8B40-6FEFC681A722}"/>
              </a:ext>
            </a:extLst>
          </p:cNvPr>
          <p:cNvSpPr txBox="1"/>
          <p:nvPr/>
        </p:nvSpPr>
        <p:spPr>
          <a:xfrm>
            <a:off x="8084701" y="1877102"/>
            <a:ext cx="2060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Other reflections appear weak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E62541-6707-4F7E-8415-E56D9EA57DE5}"/>
              </a:ext>
            </a:extLst>
          </p:cNvPr>
          <p:cNvSpPr txBox="1"/>
          <p:nvPr/>
        </p:nvSpPr>
        <p:spPr>
          <a:xfrm>
            <a:off x="8084701" y="3792499"/>
            <a:ext cx="2060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Other reflections appear stronger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EC271E-F459-40CD-A2CD-26F3942160F2}"/>
              </a:ext>
            </a:extLst>
          </p:cNvPr>
          <p:cNvCxnSpPr/>
          <p:nvPr/>
        </p:nvCxnSpPr>
        <p:spPr>
          <a:xfrm>
            <a:off x="2700873" y="2673049"/>
            <a:ext cx="879676" cy="14988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F2CB25-D848-4969-B48C-74E1E9B745AE}"/>
              </a:ext>
            </a:extLst>
          </p:cNvPr>
          <p:cNvCxnSpPr/>
          <p:nvPr/>
        </p:nvCxnSpPr>
        <p:spPr>
          <a:xfrm>
            <a:off x="2667751" y="4523318"/>
            <a:ext cx="879676" cy="14988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EB8C74C-0B9E-4135-9B7C-8CCB07E9060D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5254693" y="4115665"/>
            <a:ext cx="2830008" cy="48259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BD67794-D6C6-4C93-A49E-807AEB0FBC92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6784199" y="4115665"/>
            <a:ext cx="1300502" cy="63213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3A7C00-EF0C-45DF-B757-396C1914AC27}"/>
              </a:ext>
            </a:extLst>
          </p:cNvPr>
          <p:cNvCxnSpPr>
            <a:cxnSpLocks/>
          </p:cNvCxnSpPr>
          <p:nvPr/>
        </p:nvCxnSpPr>
        <p:spPr>
          <a:xfrm flipH="1">
            <a:off x="7655542" y="4134326"/>
            <a:ext cx="429159" cy="56905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190E740-DFD3-4D93-8030-F3D38829BDEE}"/>
              </a:ext>
            </a:extLst>
          </p:cNvPr>
          <p:cNvCxnSpPr>
            <a:cxnSpLocks/>
          </p:cNvCxnSpPr>
          <p:nvPr/>
        </p:nvCxnSpPr>
        <p:spPr>
          <a:xfrm flipH="1">
            <a:off x="5287815" y="2005790"/>
            <a:ext cx="2830008" cy="48259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7D862C-AE84-4405-AC05-5587E23A3770}"/>
              </a:ext>
            </a:extLst>
          </p:cNvPr>
          <p:cNvSpPr txBox="1"/>
          <p:nvPr/>
        </p:nvSpPr>
        <p:spPr>
          <a:xfrm rot="16200000">
            <a:off x="388461" y="4223123"/>
            <a:ext cx="2176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  <a:p>
            <a:pPr algn="ctr"/>
            <a:r>
              <a:rPr lang="en-US" dirty="0"/>
              <a:t>2-antenna system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E1A44C-BBE0-4764-B23A-EDFE26E39686}"/>
              </a:ext>
            </a:extLst>
          </p:cNvPr>
          <p:cNvSpPr txBox="1"/>
          <p:nvPr/>
        </p:nvSpPr>
        <p:spPr>
          <a:xfrm rot="16200000">
            <a:off x="512939" y="2444306"/>
            <a:ext cx="2176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1-antenna system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801AA3-086B-4911-BA59-1ECFB0BDB787}"/>
              </a:ext>
            </a:extLst>
          </p:cNvPr>
          <p:cNvCxnSpPr>
            <a:cxnSpLocks/>
          </p:cNvCxnSpPr>
          <p:nvPr/>
        </p:nvCxnSpPr>
        <p:spPr>
          <a:xfrm>
            <a:off x="113365" y="3619871"/>
            <a:ext cx="16862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B4F4A77-4B04-43BB-8390-4BCCDC6EE44C}"/>
              </a:ext>
            </a:extLst>
          </p:cNvPr>
          <p:cNvCxnSpPr>
            <a:cxnSpLocks/>
          </p:cNvCxnSpPr>
          <p:nvPr/>
        </p:nvCxnSpPr>
        <p:spPr>
          <a:xfrm flipH="1">
            <a:off x="6721002" y="2019581"/>
            <a:ext cx="1410845" cy="68576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D1E9326-A491-4F70-BF36-8EEF61B06EC5}"/>
              </a:ext>
            </a:extLst>
          </p:cNvPr>
          <p:cNvCxnSpPr>
            <a:cxnSpLocks/>
          </p:cNvCxnSpPr>
          <p:nvPr/>
        </p:nvCxnSpPr>
        <p:spPr>
          <a:xfrm flipH="1">
            <a:off x="7669566" y="2028146"/>
            <a:ext cx="429159" cy="56905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circuit board&#10;&#10;Description automatically generated">
            <a:extLst>
              <a:ext uri="{FF2B5EF4-FFF2-40B4-BE49-F238E27FC236}">
                <a16:creationId xmlns:a16="http://schemas.microsoft.com/office/drawing/2014/main" id="{F063F896-193B-4DC8-AC2D-E47364AF75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7" t="20314" r="20084" b="15214"/>
          <a:stretch/>
        </p:blipFill>
        <p:spPr>
          <a:xfrm>
            <a:off x="267811" y="3981021"/>
            <a:ext cx="910425" cy="1402356"/>
          </a:xfrm>
          <a:prstGeom prst="rect">
            <a:avLst/>
          </a:prstGeom>
        </p:spPr>
      </p:pic>
      <p:pic>
        <p:nvPicPr>
          <p:cNvPr id="28" name="Picture 27" descr="A circuit board&#10;&#10;Description automatically generated">
            <a:extLst>
              <a:ext uri="{FF2B5EF4-FFF2-40B4-BE49-F238E27FC236}">
                <a16:creationId xmlns:a16="http://schemas.microsoft.com/office/drawing/2014/main" id="{56F9BE3F-DB5A-49DF-B7A0-6BA9BF0F4A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5" t="19491" r="23556" b="16060"/>
          <a:stretch/>
        </p:blipFill>
        <p:spPr>
          <a:xfrm>
            <a:off x="263797" y="2016249"/>
            <a:ext cx="897852" cy="14637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5B1F5D8-A40B-4229-9A51-405B4E3790FD}"/>
                  </a:ext>
                </a:extLst>
              </p:cNvPr>
              <p:cNvSpPr txBox="1"/>
              <p:nvPr/>
            </p:nvSpPr>
            <p:spPr>
              <a:xfrm>
                <a:off x="652915" y="3661947"/>
                <a:ext cx="3309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/2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5B1F5D8-A40B-4229-9A51-405B4E379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15" y="3661947"/>
                <a:ext cx="330988" cy="276999"/>
              </a:xfrm>
              <a:prstGeom prst="rect">
                <a:avLst/>
              </a:prstGeom>
              <a:blipFill>
                <a:blip r:embed="rId7"/>
                <a:stretch>
                  <a:fillRect l="-25926" t="-28889" r="-40741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714E02A-A68A-4D18-88F2-50E1597AE3B7}"/>
              </a:ext>
            </a:extLst>
          </p:cNvPr>
          <p:cNvCxnSpPr>
            <a:cxnSpLocks/>
          </p:cNvCxnSpPr>
          <p:nvPr/>
        </p:nvCxnSpPr>
        <p:spPr>
          <a:xfrm>
            <a:off x="564778" y="3938946"/>
            <a:ext cx="41912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134A50D4-A213-4A88-9CA7-83FC491BB84F}"/>
              </a:ext>
            </a:extLst>
          </p:cNvPr>
          <p:cNvSpPr/>
          <p:nvPr/>
        </p:nvSpPr>
        <p:spPr>
          <a:xfrm>
            <a:off x="4301961" y="6031166"/>
            <a:ext cx="3588077" cy="664734"/>
          </a:xfrm>
          <a:prstGeom prst="rect">
            <a:avLst/>
          </a:prstGeom>
          <a:noFill/>
          <a:ln>
            <a:solidFill>
              <a:srgbClr val="A7934B"/>
            </a:solidFill>
          </a:ln>
          <a:effectLst>
            <a:glow rad="63500">
              <a:srgbClr val="A7934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3712829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D12D-3B72-42E6-817A-74D6CA39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03A35A9-6147-4DFB-B756-34B7FD4E1A69}"/>
              </a:ext>
            </a:extLst>
          </p:cNvPr>
          <p:cNvSpPr/>
          <p:nvPr/>
        </p:nvSpPr>
        <p:spPr>
          <a:xfrm>
            <a:off x="1325880" y="1791454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53E9291-A335-4598-B3D7-BA259CB2AF2F}"/>
              </a:ext>
            </a:extLst>
          </p:cNvPr>
          <p:cNvSpPr/>
          <p:nvPr/>
        </p:nvSpPr>
        <p:spPr>
          <a:xfrm>
            <a:off x="4658360" y="1791454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Detects line-of-sight obstruction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4064DC5-6566-41C8-A4D9-0FED64F06ACA}"/>
              </a:ext>
            </a:extLst>
          </p:cNvPr>
          <p:cNvSpPr/>
          <p:nvPr/>
        </p:nvSpPr>
        <p:spPr>
          <a:xfrm>
            <a:off x="1325880" y="2763520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CCF1252-67BF-412D-8F9C-D54953CA449B}"/>
              </a:ext>
            </a:extLst>
          </p:cNvPr>
          <p:cNvSpPr/>
          <p:nvPr/>
        </p:nvSpPr>
        <p:spPr>
          <a:xfrm>
            <a:off x="4658360" y="2763520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Detects disturbances to reflection patterns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A9AA96A-6133-47F1-8C55-5DFD860092CB}"/>
              </a:ext>
            </a:extLst>
          </p:cNvPr>
          <p:cNvSpPr/>
          <p:nvPr/>
        </p:nvSpPr>
        <p:spPr>
          <a:xfrm>
            <a:off x="1325880" y="3735586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0AED9B0-E446-4132-88E8-4C28F68F4301}"/>
              </a:ext>
            </a:extLst>
          </p:cNvPr>
          <p:cNvSpPr/>
          <p:nvPr/>
        </p:nvSpPr>
        <p:spPr>
          <a:xfrm>
            <a:off x="4658360" y="3735586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Ignore movements of friendlies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A72292E-DEAC-479E-AF94-B3BC68D482CC}"/>
              </a:ext>
            </a:extLst>
          </p:cNvPr>
          <p:cNvSpPr/>
          <p:nvPr/>
        </p:nvSpPr>
        <p:spPr>
          <a:xfrm>
            <a:off x="1325880" y="4707652"/>
            <a:ext cx="3530600" cy="819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3057"/>
                </a:solidFill>
              </a:rPr>
              <a:t>IntruSense</a:t>
            </a:r>
            <a:r>
              <a:rPr lang="en-US" sz="2800" dirty="0">
                <a:solidFill>
                  <a:srgbClr val="003057"/>
                </a:solidFill>
              </a:rPr>
              <a:t> Model 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4C2104F-BB29-4B23-8EC4-AD67A1C7C700}"/>
              </a:ext>
            </a:extLst>
          </p:cNvPr>
          <p:cNvSpPr/>
          <p:nvPr/>
        </p:nvSpPr>
        <p:spPr>
          <a:xfrm>
            <a:off x="4658360" y="4707652"/>
            <a:ext cx="6720840" cy="819666"/>
          </a:xfrm>
          <a:prstGeom prst="roundRect">
            <a:avLst/>
          </a:prstGeom>
          <a:solidFill>
            <a:srgbClr val="A7934B"/>
          </a:solidFill>
          <a:ln>
            <a:solidFill>
              <a:srgbClr val="00305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Single central RADAR system </a:t>
            </a:r>
          </a:p>
        </p:txBody>
      </p:sp>
    </p:spTree>
    <p:extLst>
      <p:ext uri="{BB962C8B-B14F-4D97-AF65-F5344CB8AC3E}">
        <p14:creationId xmlns:p14="http://schemas.microsoft.com/office/powerpoint/2010/main" val="14727729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5510C-D97F-4BE8-AAB8-57C32A9A5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11430000" cy="4860195"/>
          </a:xfrm>
        </p:spPr>
        <p:txBody>
          <a:bodyPr>
            <a:normAutofit/>
          </a:bodyPr>
          <a:lstStyle/>
          <a:p>
            <a:r>
              <a:rPr lang="en-US" dirty="0"/>
              <a:t>We are just getting started. </a:t>
            </a:r>
          </a:p>
          <a:p>
            <a:endParaRPr lang="en-US" dirty="0"/>
          </a:p>
          <a:p>
            <a:r>
              <a:rPr lang="en-US" dirty="0"/>
              <a:t>Perimeter fencing, home security, safeguarding valuables at a museum, etc. could all benefit from </a:t>
            </a:r>
            <a:r>
              <a:rPr lang="en-US" dirty="0" err="1"/>
              <a:t>IntruSense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IntruSense</a:t>
            </a:r>
            <a:r>
              <a:rPr lang="en-US" dirty="0"/>
              <a:t> ignores friendlies while still monitoring an indoor space</a:t>
            </a:r>
          </a:p>
          <a:p>
            <a:endParaRPr lang="en-US" dirty="0"/>
          </a:p>
          <a:p>
            <a:r>
              <a:rPr lang="en-US" dirty="0"/>
              <a:t>We see a promise in using </a:t>
            </a:r>
            <a:r>
              <a:rPr lang="en-US" b="1" dirty="0"/>
              <a:t>wireless sensing approach for physical security</a:t>
            </a:r>
            <a:r>
              <a:rPr lang="en-US" dirty="0"/>
              <a:t> problems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34D12D-3B72-42E6-817A-74D6CA39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714845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D3A94F7-F877-4F66-8803-847666473D46}"/>
              </a:ext>
            </a:extLst>
          </p:cNvPr>
          <p:cNvGrpSpPr/>
          <p:nvPr/>
        </p:nvGrpSpPr>
        <p:grpSpPr>
          <a:xfrm>
            <a:off x="1155560" y="602657"/>
            <a:ext cx="3647152" cy="2826343"/>
            <a:chOff x="1155560" y="912911"/>
            <a:chExt cx="3647152" cy="2826343"/>
          </a:xfrm>
        </p:grpSpPr>
        <p:pic>
          <p:nvPicPr>
            <p:cNvPr id="1026" name="Picture 2" descr="Door &amp;amp;amp; Window Sensors at Lowes.com">
              <a:extLst>
                <a:ext uri="{FF2B5EF4-FFF2-40B4-BE49-F238E27FC236}">
                  <a16:creationId xmlns:a16="http://schemas.microsoft.com/office/drawing/2014/main" id="{03319C44-E75C-4ECB-8C00-01EAA12E4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089" y="912911"/>
              <a:ext cx="2732314" cy="2732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AA1120-BD57-49BB-9291-F4DD4BD03E9A}"/>
                </a:ext>
              </a:extLst>
            </p:cNvPr>
            <p:cNvSpPr txBox="1"/>
            <p:nvPr/>
          </p:nvSpPr>
          <p:spPr>
            <a:xfrm>
              <a:off x="1155560" y="3369922"/>
              <a:ext cx="3647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Magnetic Ingress-Egress Sensors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291047-B764-4DBE-9035-B7D057BD3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at our Disposal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F6FF25-11C9-484C-8963-3000E3BA6220}"/>
              </a:ext>
            </a:extLst>
          </p:cNvPr>
          <p:cNvGrpSpPr/>
          <p:nvPr/>
        </p:nvGrpSpPr>
        <p:grpSpPr>
          <a:xfrm>
            <a:off x="5548533" y="1367769"/>
            <a:ext cx="2082621" cy="2931322"/>
            <a:chOff x="8291074" y="807932"/>
            <a:chExt cx="2082621" cy="2931322"/>
          </a:xfrm>
        </p:grpSpPr>
        <p:pic>
          <p:nvPicPr>
            <p:cNvPr id="1032" name="Picture 8" descr="CT60W Smart Home Security System WIFI Wireless PIR Motion Sensor">
              <a:extLst>
                <a:ext uri="{FF2B5EF4-FFF2-40B4-BE49-F238E27FC236}">
                  <a16:creationId xmlns:a16="http://schemas.microsoft.com/office/drawing/2014/main" id="{AE0F9293-877E-4B5B-BDA2-5C4C41DFE0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57" t="15956" r="28266" b="15956"/>
            <a:stretch/>
          </p:blipFill>
          <p:spPr bwMode="auto">
            <a:xfrm>
              <a:off x="8503237" y="807932"/>
              <a:ext cx="1658293" cy="2621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EE85DC-04B6-40E5-A427-61B288E78249}"/>
                </a:ext>
              </a:extLst>
            </p:cNvPr>
            <p:cNvSpPr txBox="1"/>
            <p:nvPr/>
          </p:nvSpPr>
          <p:spPr>
            <a:xfrm>
              <a:off x="8291074" y="3369922"/>
              <a:ext cx="2082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IR Motion Sensors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7D3D6E5-1616-4DFA-9CCA-7906D592B40A}"/>
              </a:ext>
            </a:extLst>
          </p:cNvPr>
          <p:cNvGrpSpPr/>
          <p:nvPr/>
        </p:nvGrpSpPr>
        <p:grpSpPr>
          <a:xfrm>
            <a:off x="1155560" y="3856345"/>
            <a:ext cx="3950955" cy="3001655"/>
            <a:chOff x="4115917" y="3369922"/>
            <a:chExt cx="3950955" cy="3001655"/>
          </a:xfrm>
        </p:grpSpPr>
        <p:pic>
          <p:nvPicPr>
            <p:cNvPr id="1040" name="Picture 16" descr="Lorex Security Camera Systems | Lorex">
              <a:extLst>
                <a:ext uri="{FF2B5EF4-FFF2-40B4-BE49-F238E27FC236}">
                  <a16:creationId xmlns:a16="http://schemas.microsoft.com/office/drawing/2014/main" id="{211C4ADF-7F38-4ED9-9010-C9FB634F7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917" y="3739254"/>
              <a:ext cx="3950955" cy="2632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62AE77-C9FB-48C8-96CD-62753B1DE33E}"/>
                </a:ext>
              </a:extLst>
            </p:cNvPr>
            <p:cNvSpPr txBox="1"/>
            <p:nvPr/>
          </p:nvSpPr>
          <p:spPr>
            <a:xfrm>
              <a:off x="5599246" y="3369922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Cameras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D9DCF3A-0BEE-4D03-BFA5-C4F64C7305BA}"/>
              </a:ext>
            </a:extLst>
          </p:cNvPr>
          <p:cNvCxnSpPr>
            <a:cxnSpLocks/>
          </p:cNvCxnSpPr>
          <p:nvPr/>
        </p:nvCxnSpPr>
        <p:spPr>
          <a:xfrm>
            <a:off x="7865706" y="813916"/>
            <a:ext cx="0" cy="4849766"/>
          </a:xfrm>
          <a:prstGeom prst="line">
            <a:avLst/>
          </a:prstGeom>
          <a:ln w="12700">
            <a:solidFill>
              <a:srgbClr val="A7934B"/>
            </a:solidFill>
          </a:ln>
          <a:effectLst>
            <a:glow rad="63500">
              <a:srgbClr val="A7934B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268F350-A19D-4658-9A72-F5693BA89E28}"/>
              </a:ext>
            </a:extLst>
          </p:cNvPr>
          <p:cNvSpPr txBox="1"/>
          <p:nvPr/>
        </p:nvSpPr>
        <p:spPr>
          <a:xfrm>
            <a:off x="7938199" y="1990767"/>
            <a:ext cx="41392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7934B"/>
                </a:solidFill>
              </a:rPr>
              <a:t>Room-level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7934B"/>
                </a:solidFill>
              </a:rPr>
              <a:t>Multiple expensive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7934B"/>
                </a:solidFill>
              </a:rPr>
              <a:t>Triggered by friendlies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7934B"/>
                </a:solidFill>
              </a:rPr>
              <a:t>Large data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7934B"/>
                </a:solidFill>
              </a:rPr>
              <a:t>Large bandwidth needs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981B126-F621-4EE2-BF29-EF944D6BEA30}"/>
              </a:ext>
            </a:extLst>
          </p:cNvPr>
          <p:cNvSpPr txBox="1">
            <a:spLocks/>
          </p:cNvSpPr>
          <p:nvPr/>
        </p:nvSpPr>
        <p:spPr>
          <a:xfrm>
            <a:off x="7938199" y="1095745"/>
            <a:ext cx="2100104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Issues</a:t>
            </a:r>
          </a:p>
        </p:txBody>
      </p:sp>
    </p:spTree>
    <p:extLst>
      <p:ext uri="{BB962C8B-B14F-4D97-AF65-F5344CB8AC3E}">
        <p14:creationId xmlns:p14="http://schemas.microsoft.com/office/powerpoint/2010/main" val="3895014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17D866-C7E8-44A2-900F-38DC7A120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  <p:pic>
        <p:nvPicPr>
          <p:cNvPr id="2054" name="Picture 6" descr="Housing and Residence Life | Georgia Institute of Technology | Atlanta, GA">
            <a:extLst>
              <a:ext uri="{FF2B5EF4-FFF2-40B4-BE49-F238E27FC236}">
                <a16:creationId xmlns:a16="http://schemas.microsoft.com/office/drawing/2014/main" id="{F0355041-7EFD-4D05-8DBF-D7CE4B567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CCDC8"/>
              </a:clrFrom>
              <a:clrTo>
                <a:srgbClr val="CCCDC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232" y="0"/>
            <a:ext cx="6726768" cy="575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3D510D-07DD-4881-B994-E76B767633AE}"/>
              </a:ext>
            </a:extLst>
          </p:cNvPr>
          <p:cNvSpPr txBox="1"/>
          <p:nvPr/>
        </p:nvSpPr>
        <p:spPr>
          <a:xfrm>
            <a:off x="5722643" y="6610599"/>
            <a:ext cx="39811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https://housing.gatech.edu/building/tenth-and-home-bldg-f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7A767A-0BA3-4377-B170-FD0DF52EF85B}"/>
              </a:ext>
            </a:extLst>
          </p:cNvPr>
          <p:cNvSpPr/>
          <p:nvPr/>
        </p:nvSpPr>
        <p:spPr>
          <a:xfrm>
            <a:off x="5657222" y="0"/>
            <a:ext cx="6534778" cy="575298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DD85BB-8988-43A1-9705-153955A363A9}"/>
              </a:ext>
            </a:extLst>
          </p:cNvPr>
          <p:cNvSpPr/>
          <p:nvPr/>
        </p:nvSpPr>
        <p:spPr>
          <a:xfrm>
            <a:off x="8309987" y="2592475"/>
            <a:ext cx="140677" cy="1406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00D6AA-67A6-400C-804D-9D77AA066566}"/>
              </a:ext>
            </a:extLst>
          </p:cNvPr>
          <p:cNvSpPr/>
          <p:nvPr/>
        </p:nvSpPr>
        <p:spPr>
          <a:xfrm>
            <a:off x="8030307" y="2312795"/>
            <a:ext cx="700036" cy="700036"/>
          </a:xfrm>
          <a:prstGeom prst="ellipse">
            <a:avLst/>
          </a:prstGeom>
          <a:gradFill flip="none" rotWithShape="1">
            <a:gsLst>
              <a:gs pos="63000">
                <a:srgbClr val="323232">
                  <a:alpha val="0"/>
                </a:srgbClr>
              </a:gs>
              <a:gs pos="100000">
                <a:schemeClr val="tx1"/>
              </a:gs>
              <a:gs pos="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2DB9380-DD55-4B71-B998-1DA33DA01830}"/>
              </a:ext>
            </a:extLst>
          </p:cNvPr>
          <p:cNvSpPr/>
          <p:nvPr/>
        </p:nvSpPr>
        <p:spPr>
          <a:xfrm>
            <a:off x="7586505" y="1868992"/>
            <a:ext cx="1587640" cy="1587640"/>
          </a:xfrm>
          <a:prstGeom prst="ellipse">
            <a:avLst/>
          </a:prstGeom>
          <a:gradFill flip="none" rotWithShape="1">
            <a:gsLst>
              <a:gs pos="63000">
                <a:srgbClr val="323232">
                  <a:alpha val="0"/>
                </a:srgbClr>
              </a:gs>
              <a:gs pos="100000">
                <a:schemeClr val="tx1"/>
              </a:gs>
              <a:gs pos="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FBFA904-1447-494F-9322-C2E1871B9BCA}"/>
              </a:ext>
            </a:extLst>
          </p:cNvPr>
          <p:cNvSpPr/>
          <p:nvPr/>
        </p:nvSpPr>
        <p:spPr>
          <a:xfrm>
            <a:off x="7204667" y="1487154"/>
            <a:ext cx="2351316" cy="2351316"/>
          </a:xfrm>
          <a:prstGeom prst="ellipse">
            <a:avLst/>
          </a:prstGeom>
          <a:gradFill flip="none" rotWithShape="1">
            <a:gsLst>
              <a:gs pos="63000">
                <a:srgbClr val="323232">
                  <a:alpha val="0"/>
                </a:srgbClr>
              </a:gs>
              <a:gs pos="100000">
                <a:schemeClr val="tx1"/>
              </a:gs>
              <a:gs pos="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0F6E16-FB1F-431B-926E-F03677A449A4}"/>
              </a:ext>
            </a:extLst>
          </p:cNvPr>
          <p:cNvSpPr/>
          <p:nvPr/>
        </p:nvSpPr>
        <p:spPr>
          <a:xfrm>
            <a:off x="6883120" y="1165607"/>
            <a:ext cx="2994410" cy="2994410"/>
          </a:xfrm>
          <a:prstGeom prst="ellipse">
            <a:avLst/>
          </a:prstGeom>
          <a:gradFill flip="none" rotWithShape="1">
            <a:gsLst>
              <a:gs pos="63000">
                <a:srgbClr val="323232">
                  <a:alpha val="0"/>
                </a:srgbClr>
              </a:gs>
              <a:gs pos="100000">
                <a:schemeClr val="tx1"/>
              </a:gs>
              <a:gs pos="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4657555-3438-474E-91D4-A0EBC03DE3A6}"/>
              </a:ext>
            </a:extLst>
          </p:cNvPr>
          <p:cNvSpPr/>
          <p:nvPr/>
        </p:nvSpPr>
        <p:spPr>
          <a:xfrm>
            <a:off x="6420896" y="668030"/>
            <a:ext cx="3918858" cy="3918858"/>
          </a:xfrm>
          <a:prstGeom prst="ellipse">
            <a:avLst/>
          </a:prstGeom>
          <a:gradFill flip="none" rotWithShape="1">
            <a:gsLst>
              <a:gs pos="63000">
                <a:srgbClr val="323232">
                  <a:alpha val="0"/>
                </a:srgbClr>
              </a:gs>
              <a:gs pos="100000">
                <a:schemeClr val="tx1"/>
              </a:gs>
              <a:gs pos="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1AB5B42-BA89-4DE9-A0F0-E42CDF4E7D25}"/>
              </a:ext>
            </a:extLst>
          </p:cNvPr>
          <p:cNvSpPr/>
          <p:nvPr/>
        </p:nvSpPr>
        <p:spPr>
          <a:xfrm>
            <a:off x="5898382" y="145515"/>
            <a:ext cx="4963886" cy="4963886"/>
          </a:xfrm>
          <a:prstGeom prst="ellipse">
            <a:avLst/>
          </a:prstGeom>
          <a:gradFill flip="none" rotWithShape="1">
            <a:gsLst>
              <a:gs pos="63000">
                <a:srgbClr val="323232">
                  <a:alpha val="0"/>
                </a:srgbClr>
              </a:gs>
              <a:gs pos="100000">
                <a:schemeClr val="tx1"/>
              </a:gs>
              <a:gs pos="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78F6A7-7B37-4D03-836C-54729E93B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0" y="1215485"/>
            <a:ext cx="6025381" cy="4217325"/>
          </a:xfrm>
        </p:spPr>
        <p:txBody>
          <a:bodyPr/>
          <a:lstStyle/>
          <a:p>
            <a:r>
              <a:rPr lang="en-US" dirty="0"/>
              <a:t>Beyond a room – cover a large indoor space</a:t>
            </a:r>
          </a:p>
          <a:p>
            <a:endParaRPr lang="en-US" dirty="0"/>
          </a:p>
          <a:p>
            <a:r>
              <a:rPr lang="en-US" dirty="0"/>
              <a:t>Inexpensive, easy to deploy</a:t>
            </a:r>
          </a:p>
          <a:p>
            <a:endParaRPr lang="en-US" dirty="0"/>
          </a:p>
          <a:p>
            <a:r>
              <a:rPr lang="en-US" dirty="0"/>
              <a:t>Low data and bandwidth overhead</a:t>
            </a:r>
          </a:p>
          <a:p>
            <a:endParaRPr lang="en-US" dirty="0"/>
          </a:p>
          <a:p>
            <a:r>
              <a:rPr lang="en-US" dirty="0"/>
              <a:t>Allow presence of friendly entities</a:t>
            </a:r>
          </a:p>
        </p:txBody>
      </p:sp>
      <p:pic>
        <p:nvPicPr>
          <p:cNvPr id="2056" name="Picture 8" descr="is Dog | Dog animation, Cartoon dog, Walking cartoon">
            <a:extLst>
              <a:ext uri="{FF2B5EF4-FFF2-40B4-BE49-F238E27FC236}">
                <a16:creationId xmlns:a16="http://schemas.microsoft.com/office/drawing/2014/main" id="{682B453E-1381-4A8E-A3A0-32D8CE4FF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6" t="31429" r="24615" b="13915"/>
          <a:stretch/>
        </p:blipFill>
        <p:spPr bwMode="auto">
          <a:xfrm>
            <a:off x="381000" y="5229660"/>
            <a:ext cx="1591828" cy="128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D9AFF5-A789-4B32-9324-472E36C28395}"/>
              </a:ext>
            </a:extLst>
          </p:cNvPr>
          <p:cNvSpPr txBox="1"/>
          <p:nvPr/>
        </p:nvSpPr>
        <p:spPr>
          <a:xfrm>
            <a:off x="0" y="6596190"/>
            <a:ext cx="35127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i="0" dirty="0">
                <a:solidFill>
                  <a:srgbClr val="211922"/>
                </a:solidFill>
                <a:effectLst/>
                <a:latin typeface="var(--font-family-default-latin)"/>
              </a:rPr>
              <a:t>http://www.tyler-morgan.com</a:t>
            </a:r>
            <a:r>
              <a:rPr lang="en-US" sz="1200" i="0" dirty="0">
                <a:solidFill>
                  <a:srgbClr val="2119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/#/</a:t>
            </a:r>
            <a:r>
              <a:rPr lang="en-US" sz="1200" i="0" dirty="0">
                <a:solidFill>
                  <a:srgbClr val="211922"/>
                </a:solidFill>
                <a:effectLst/>
                <a:latin typeface="var(--font-family-default-latin)"/>
              </a:rPr>
              <a:t>smile-train/</a:t>
            </a:r>
            <a:endParaRPr lang="en-US" sz="1200" i="0" dirty="0">
              <a:solidFill>
                <a:srgbClr val="211922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406330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64857 0.0006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2" y="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8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C6C102-87E2-4FFD-A3C1-FFDE56B5A3DC}"/>
              </a:ext>
            </a:extLst>
          </p:cNvPr>
          <p:cNvSpPr/>
          <p:nvPr/>
        </p:nvSpPr>
        <p:spPr>
          <a:xfrm>
            <a:off x="9494196" y="5593404"/>
            <a:ext cx="2697804" cy="126459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1FA00-B946-401E-82F7-246D45914F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6444" y="2201008"/>
            <a:ext cx="10899112" cy="1155700"/>
          </a:xfrm>
        </p:spPr>
        <p:txBody>
          <a:bodyPr/>
          <a:lstStyle/>
          <a:p>
            <a:r>
              <a:rPr lang="en-US" sz="32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Through a </a:t>
            </a:r>
            <a:r>
              <a:rPr lang="en-US" sz="3200" b="1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wireless sensing </a:t>
            </a:r>
            <a:r>
              <a:rPr lang="en-US" sz="32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approach to physical security</a:t>
            </a:r>
          </a:p>
        </p:txBody>
      </p:sp>
    </p:spTree>
    <p:extLst>
      <p:ext uri="{BB962C8B-B14F-4D97-AF65-F5344CB8AC3E}">
        <p14:creationId xmlns:p14="http://schemas.microsoft.com/office/powerpoint/2010/main" val="2739890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C7BB31-74F9-4272-9AF2-08A79F5051BB}"/>
              </a:ext>
            </a:extLst>
          </p:cNvPr>
          <p:cNvSpPr/>
          <p:nvPr/>
        </p:nvSpPr>
        <p:spPr>
          <a:xfrm>
            <a:off x="9494196" y="5593404"/>
            <a:ext cx="2697804" cy="126459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701934-DB4F-413E-B550-A22F76151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2218" y="2241620"/>
            <a:ext cx="9787563" cy="1386254"/>
          </a:xfrm>
        </p:spPr>
        <p:txBody>
          <a:bodyPr/>
          <a:lstStyle/>
          <a:p>
            <a:pPr algn="ctr"/>
            <a:r>
              <a:rPr lang="en-US" sz="3200" b="0" i="0" dirty="0" err="1">
                <a:solidFill>
                  <a:srgbClr val="00305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IntruSense</a:t>
            </a:r>
            <a:r>
              <a:rPr lang="en-US" sz="3200" b="0" i="0" dirty="0">
                <a:solidFill>
                  <a:srgbClr val="00305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</a:p>
          <a:p>
            <a:pPr algn="ctr"/>
            <a:r>
              <a:rPr lang="en-US" sz="3200" b="0" i="0" dirty="0">
                <a:solidFill>
                  <a:srgbClr val="00305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An Enhanced Physical Security System using UWB</a:t>
            </a:r>
            <a:endParaRPr lang="en-US" sz="1200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741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8A209-8CDA-46FC-8963-C0026F61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Intuition</a:t>
            </a:r>
          </a:p>
        </p:txBody>
      </p:sp>
      <p:pic>
        <p:nvPicPr>
          <p:cNvPr id="5" name="Picture 6" descr="Housing and Residence Life | Georgia Institute of Technology | Atlanta, GA">
            <a:extLst>
              <a:ext uri="{FF2B5EF4-FFF2-40B4-BE49-F238E27FC236}">
                <a16:creationId xmlns:a16="http://schemas.microsoft.com/office/drawing/2014/main" id="{DBF359BE-FE63-46E0-BB95-9D375D332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CCDC8"/>
              </a:clrFrom>
              <a:clrTo>
                <a:srgbClr val="CCCDC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26" y="1059011"/>
            <a:ext cx="6726768" cy="575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CD86F8-DC31-4513-B834-E94C197E36D0}"/>
              </a:ext>
            </a:extLst>
          </p:cNvPr>
          <p:cNvSpPr/>
          <p:nvPr/>
        </p:nvSpPr>
        <p:spPr>
          <a:xfrm>
            <a:off x="3058116" y="1059011"/>
            <a:ext cx="6534778" cy="57529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8DDAAD-7BDE-4F1E-A571-E62A9CD65327}"/>
              </a:ext>
            </a:extLst>
          </p:cNvPr>
          <p:cNvGrpSpPr/>
          <p:nvPr/>
        </p:nvGrpSpPr>
        <p:grpSpPr>
          <a:xfrm>
            <a:off x="3355213" y="1146664"/>
            <a:ext cx="4963886" cy="4963886"/>
            <a:chOff x="5898382" y="145515"/>
            <a:chExt cx="4963886" cy="496388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A76C7EC-9454-48C8-8287-D88B5366089A}"/>
                </a:ext>
              </a:extLst>
            </p:cNvPr>
            <p:cNvSpPr/>
            <p:nvPr/>
          </p:nvSpPr>
          <p:spPr>
            <a:xfrm>
              <a:off x="8309987" y="2592475"/>
              <a:ext cx="140677" cy="1406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62AB724-F582-4741-B86D-EC871A1A2091}"/>
                </a:ext>
              </a:extLst>
            </p:cNvPr>
            <p:cNvSpPr/>
            <p:nvPr/>
          </p:nvSpPr>
          <p:spPr>
            <a:xfrm>
              <a:off x="8030307" y="2312795"/>
              <a:ext cx="700036" cy="700036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8778B50-93B2-4D7C-A108-1BF89307A01B}"/>
                </a:ext>
              </a:extLst>
            </p:cNvPr>
            <p:cNvSpPr/>
            <p:nvPr/>
          </p:nvSpPr>
          <p:spPr>
            <a:xfrm>
              <a:off x="7586505" y="1868992"/>
              <a:ext cx="1587640" cy="1587640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937E6D5-4655-4462-A7E5-D68E6E9C4373}"/>
                </a:ext>
              </a:extLst>
            </p:cNvPr>
            <p:cNvSpPr/>
            <p:nvPr/>
          </p:nvSpPr>
          <p:spPr>
            <a:xfrm>
              <a:off x="7204667" y="1487154"/>
              <a:ext cx="2351316" cy="2351316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8980CA4-C762-46D3-97C9-D161494E5190}"/>
                </a:ext>
              </a:extLst>
            </p:cNvPr>
            <p:cNvSpPr/>
            <p:nvPr/>
          </p:nvSpPr>
          <p:spPr>
            <a:xfrm>
              <a:off x="6883120" y="1165607"/>
              <a:ext cx="2994410" cy="2994410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6F5A36-1977-44B7-B438-51B8BFD41A18}"/>
                </a:ext>
              </a:extLst>
            </p:cNvPr>
            <p:cNvSpPr/>
            <p:nvPr/>
          </p:nvSpPr>
          <p:spPr>
            <a:xfrm>
              <a:off x="6420896" y="668030"/>
              <a:ext cx="3918858" cy="3918858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BE8B890-6878-4F86-B09D-33E3E1498078}"/>
                </a:ext>
              </a:extLst>
            </p:cNvPr>
            <p:cNvSpPr/>
            <p:nvPr/>
          </p:nvSpPr>
          <p:spPr>
            <a:xfrm>
              <a:off x="5898382" y="145515"/>
              <a:ext cx="4963886" cy="4963886"/>
            </a:xfrm>
            <a:prstGeom prst="ellipse">
              <a:avLst/>
            </a:prstGeom>
            <a:gradFill flip="none" rotWithShape="1">
              <a:gsLst>
                <a:gs pos="63000">
                  <a:srgbClr val="323232">
                    <a:alpha val="0"/>
                  </a:srgbClr>
                </a:gs>
                <a:gs pos="100000">
                  <a:schemeClr val="tx1"/>
                </a:gs>
                <a:gs pos="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525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rgbClr val="A7934B"/>
          </a:solidFill>
        </a:ln>
        <a:effectLst>
          <a:glow rad="63500">
            <a:srgbClr val="A7934B">
              <a:alpha val="40000"/>
            </a:srgbClr>
          </a:glow>
        </a:effectLst>
      </a:spPr>
      <a:bodyPr rtlCol="0" anchor="ctr"/>
      <a:lstStyle>
        <a:defPPr algn="ctr">
          <a:defRPr sz="2800" dirty="0" smtClean="0">
            <a:solidFill>
              <a:srgbClr val="003057"/>
            </a:solidFill>
            <a:latin typeface="Roboto" panose="02000000000000000000" pitchFamily="2" charset="0"/>
            <a:ea typeface="Roboto" panose="02000000000000000000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C86BDF43-62E5-5C4C-BBB8-C9F54843079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GATech_PPTtemplate_2021_wide</Template>
  <TotalTime>1511</TotalTime>
  <Words>1354</Words>
  <Application>Microsoft Office PowerPoint</Application>
  <PresentationFormat>Widescreen</PresentationFormat>
  <Paragraphs>291</Paragraphs>
  <Slides>43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-apple-system</vt:lpstr>
      <vt:lpstr>Arial</vt:lpstr>
      <vt:lpstr>Blackadder ITC</vt:lpstr>
      <vt:lpstr>Calibri</vt:lpstr>
      <vt:lpstr>Cambria Math</vt:lpstr>
      <vt:lpstr>Roboto</vt:lpstr>
      <vt:lpstr>var(--font-family-default-latin)</vt:lpstr>
      <vt:lpstr>Custom Design</vt:lpstr>
      <vt:lpstr>1_Custom Design</vt:lpstr>
      <vt:lpstr>Acrobat Document</vt:lpstr>
      <vt:lpstr>IntruSense: An Enhanced Physical Security System using UWB</vt:lpstr>
      <vt:lpstr>Physical Security is a Multi-Billion Dollar Industry</vt:lpstr>
      <vt:lpstr>Physical Security is a Multi-Billion Dollar Industry</vt:lpstr>
      <vt:lpstr>Tools at our Disposal</vt:lpstr>
      <vt:lpstr>Tools at our Disposal</vt:lpstr>
      <vt:lpstr>Our Goal</vt:lpstr>
      <vt:lpstr>PowerPoint Presentation</vt:lpstr>
      <vt:lpstr>PowerPoint Presentation</vt:lpstr>
      <vt:lpstr>Core Intuition</vt:lpstr>
      <vt:lpstr>Core Intuition</vt:lpstr>
      <vt:lpstr>Core Intuition</vt:lpstr>
      <vt:lpstr>Core Intuition</vt:lpstr>
      <vt:lpstr>Core Intuition</vt:lpstr>
      <vt:lpstr>PowerPoint Presentation</vt:lpstr>
      <vt:lpstr>Sounds Simple, But…</vt:lpstr>
      <vt:lpstr>Sounds Simple, But…</vt:lpstr>
      <vt:lpstr>What is Ultra-wideband (UWB)?</vt:lpstr>
      <vt:lpstr>What is Ultra-wideband (UWB)?</vt:lpstr>
      <vt:lpstr>What is Ultra-wideband (UWB)?</vt:lpstr>
      <vt:lpstr>Where is UWB used?</vt:lpstr>
      <vt:lpstr>Innovations in IntruSense</vt:lpstr>
      <vt:lpstr>Sneak Preview</vt:lpstr>
      <vt:lpstr>Innovations in IntruSense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</vt:lpstr>
      <vt:lpstr>Short Demo Video of IntruSense</vt:lpstr>
      <vt:lpstr>A Potential Solution to the UWB Radar problem</vt:lpstr>
      <vt:lpstr>Summary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Here</dc:title>
  <dc:creator>Dhekne, Ashutosh M</dc:creator>
  <cp:lastModifiedBy>Dhekne, Ashutosh M</cp:lastModifiedBy>
  <cp:revision>63</cp:revision>
  <dcterms:created xsi:type="dcterms:W3CDTF">2022-03-04T06:03:59Z</dcterms:created>
  <dcterms:modified xsi:type="dcterms:W3CDTF">2022-03-09T07:10:00Z</dcterms:modified>
</cp:coreProperties>
</file>