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5" r:id="rId1"/>
    <p:sldMasterId id="2147483697" r:id="rId2"/>
    <p:sldMasterId id="2147483683" r:id="rId3"/>
  </p:sldMasterIdLst>
  <p:notesMasterIdLst>
    <p:notesMasterId r:id="rId39"/>
  </p:notesMasterIdLst>
  <p:handoutMasterIdLst>
    <p:handoutMasterId r:id="rId40"/>
  </p:handoutMasterIdLst>
  <p:sldIdLst>
    <p:sldId id="307" r:id="rId4"/>
    <p:sldId id="308" r:id="rId5"/>
    <p:sldId id="378" r:id="rId6"/>
    <p:sldId id="397" r:id="rId7"/>
    <p:sldId id="399" r:id="rId8"/>
    <p:sldId id="400" r:id="rId9"/>
    <p:sldId id="310" r:id="rId10"/>
    <p:sldId id="311" r:id="rId11"/>
    <p:sldId id="312" r:id="rId12"/>
    <p:sldId id="386" r:id="rId13"/>
    <p:sldId id="316" r:id="rId14"/>
    <p:sldId id="317" r:id="rId15"/>
    <p:sldId id="402" r:id="rId16"/>
    <p:sldId id="405" r:id="rId17"/>
    <p:sldId id="401" r:id="rId18"/>
    <p:sldId id="313" r:id="rId19"/>
    <p:sldId id="318" r:id="rId20"/>
    <p:sldId id="319" r:id="rId21"/>
    <p:sldId id="314" r:id="rId22"/>
    <p:sldId id="315" r:id="rId23"/>
    <p:sldId id="322" r:id="rId24"/>
    <p:sldId id="321" r:id="rId25"/>
    <p:sldId id="280" r:id="rId26"/>
    <p:sldId id="325" r:id="rId27"/>
    <p:sldId id="323" r:id="rId28"/>
    <p:sldId id="327" r:id="rId29"/>
    <p:sldId id="389" r:id="rId30"/>
    <p:sldId id="390" r:id="rId31"/>
    <p:sldId id="391" r:id="rId32"/>
    <p:sldId id="392" r:id="rId33"/>
    <p:sldId id="393" r:id="rId34"/>
    <p:sldId id="330" r:id="rId35"/>
    <p:sldId id="331" r:id="rId36"/>
    <p:sldId id="403" r:id="rId37"/>
    <p:sldId id="404" r:id="rId38"/>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Cambria Math" panose="02040503050406030204" pitchFamily="18" charset="0"/>
      <p:regular r:id="rId45"/>
    </p:embeddedFont>
    <p:embeddedFont>
      <p:font typeface="Roboto" panose="02000000000000000000" pitchFamily="2" charset="0"/>
      <p:regular r:id="rId46"/>
      <p:bold r:id="rId47"/>
      <p:italic r:id="rId48"/>
      <p:boldItalic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305511-DB86-4B86-8BEA-495B6DB27813}">
          <p14:sldIdLst>
            <p14:sldId id="307"/>
            <p14:sldId id="308"/>
            <p14:sldId id="378"/>
            <p14:sldId id="397"/>
            <p14:sldId id="399"/>
            <p14:sldId id="400"/>
            <p14:sldId id="310"/>
            <p14:sldId id="311"/>
            <p14:sldId id="312"/>
            <p14:sldId id="386"/>
            <p14:sldId id="316"/>
            <p14:sldId id="317"/>
            <p14:sldId id="402"/>
            <p14:sldId id="405"/>
            <p14:sldId id="401"/>
            <p14:sldId id="313"/>
            <p14:sldId id="318"/>
            <p14:sldId id="319"/>
            <p14:sldId id="314"/>
            <p14:sldId id="315"/>
            <p14:sldId id="322"/>
            <p14:sldId id="321"/>
            <p14:sldId id="280"/>
            <p14:sldId id="325"/>
            <p14:sldId id="323"/>
            <p14:sldId id="327"/>
            <p14:sldId id="389"/>
            <p14:sldId id="390"/>
            <p14:sldId id="391"/>
            <p14:sldId id="392"/>
            <p14:sldId id="393"/>
            <p14:sldId id="330"/>
            <p14:sldId id="331"/>
            <p14:sldId id="403"/>
          </p14:sldIdLst>
        </p14:section>
        <p14:section name="Q&amp;A slides" id="{75A70190-0AAB-4B1B-A0D5-5456AA8D00CA}">
          <p14:sldIdLst/>
        </p14:section>
        <p14:section name="Not used" id="{877F3B31-C6F6-4BDF-9397-9DB4D45810D7}">
          <p14:sldIdLst>
            <p14:sldId id="4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FF0C8"/>
    <a:srgbClr val="000000"/>
    <a:srgbClr val="CC3300"/>
    <a:srgbClr val="FFCC99"/>
    <a:srgbClr val="CCFFCC"/>
    <a:srgbClr val="CCFF99"/>
    <a:srgbClr val="00437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E5043-1AEB-48D7-B18C-0A7193B38458}" v="1" dt="2023-05-24T14:40:55.9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26" autoAdjust="0"/>
    <p:restoredTop sz="96622" autoAdjust="0"/>
  </p:normalViewPr>
  <p:slideViewPr>
    <p:cSldViewPr snapToGrid="0" snapToObjects="1">
      <p:cViewPr varScale="1">
        <p:scale>
          <a:sx n="85" d="100"/>
          <a:sy n="85" d="100"/>
        </p:scale>
        <p:origin x="528" y="53"/>
      </p:cViewPr>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o Yifeng" userId="38b429fa3ea15cef" providerId="LiveId" clId="{5A4E5043-1AEB-48D7-B18C-0A7193B38458}"/>
    <pc:docChg chg="modSld">
      <pc:chgData name="Cao Yifeng" userId="38b429fa3ea15cef" providerId="LiveId" clId="{5A4E5043-1AEB-48D7-B18C-0A7193B38458}" dt="2023-05-24T14:40:55.942" v="0"/>
      <pc:docMkLst>
        <pc:docMk/>
      </pc:docMkLst>
      <pc:sldChg chg="addSp modSp modAnim">
        <pc:chgData name="Cao Yifeng" userId="38b429fa3ea15cef" providerId="LiveId" clId="{5A4E5043-1AEB-48D7-B18C-0A7193B38458}" dt="2023-05-24T14:40:55.942" v="0"/>
        <pc:sldMkLst>
          <pc:docMk/>
          <pc:sldMk cId="2477509576" sldId="352"/>
        </pc:sldMkLst>
        <pc:picChg chg="add mod">
          <ac:chgData name="Cao Yifeng" userId="38b429fa3ea15cef" providerId="LiveId" clId="{5A4E5043-1AEB-48D7-B18C-0A7193B38458}" dt="2023-05-24T14:40:55.942" v="0"/>
          <ac:picMkLst>
            <pc:docMk/>
            <pc:sldMk cId="2477509576" sldId="352"/>
            <ac:picMk id="2" creationId="{50C2593E-D77F-55EC-ECE1-9ABA8EFCA60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10/11/2023</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90FB0-7803-314F-9BE0-3772887DCBDE}"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3min + 10min + 10min + 25min + 5min</a:t>
            </a:r>
          </a:p>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a:t>
            </a:fld>
            <a:endParaRPr lang="en-US"/>
          </a:p>
        </p:txBody>
      </p:sp>
    </p:spTree>
    <p:extLst>
      <p:ext uri="{BB962C8B-B14F-4D97-AF65-F5344CB8AC3E}">
        <p14:creationId xmlns:p14="http://schemas.microsoft.com/office/powerpoint/2010/main" val="3565110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it is natural to ask, what is the best solution for automatic body signal interpretation? For the best solution, we believe it should firstly interpret the body signals accurately with little confusion. This system will be used in areas involving safety, so the accuracy is a fundamental. We also hope this system able to provide a real-time feedback. For example, when an umpire gives a judgement, this system will quickly review this decision.  Then we hope the data can be efficiently used. We think camera is not a good option from this end because using a camera can record  a lot of irrelevant information, but what really matters is only the human skeleton joints. Finally, we want to find a small set of sensors to reduce the cost of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Remainder -&gt;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“Body signal”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Bandwidth (data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the whole page, bold in turn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data efficiency, have a picture</a:t>
            </a:r>
          </a:p>
        </p:txBody>
      </p:sp>
      <p:sp>
        <p:nvSpPr>
          <p:cNvPr id="4" name="Slide Number Placeholder 3"/>
          <p:cNvSpPr>
            <a:spLocks noGrp="1"/>
          </p:cNvSpPr>
          <p:nvPr>
            <p:ph type="sldNum" sz="quarter" idx="5"/>
          </p:nvPr>
        </p:nvSpPr>
        <p:spPr/>
        <p:txBody>
          <a:bodyPr/>
          <a:lstStyle/>
          <a:p>
            <a:fld id="{7AA5D7CC-4584-7D4D-9AC5-26861B0A276E}" type="slidenum">
              <a:rPr lang="en-US" smtClean="0"/>
              <a:t>10</a:t>
            </a:fld>
            <a:endParaRPr lang="en-US"/>
          </a:p>
        </p:txBody>
      </p:sp>
    </p:spTree>
    <p:extLst>
      <p:ext uri="{BB962C8B-B14F-4D97-AF65-F5344CB8AC3E}">
        <p14:creationId xmlns:p14="http://schemas.microsoft.com/office/powerpoint/2010/main" val="163416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design principles, we propose our solution </a:t>
            </a:r>
            <a:r>
              <a:rPr lang="en-US" dirty="0" err="1"/>
              <a:t>ViSig</a:t>
            </a:r>
            <a:r>
              <a:rPr lang="en-US" dirty="0"/>
              <a:t>.  </a:t>
            </a:r>
            <a:r>
              <a:rPr lang="en-US" dirty="0" err="1"/>
              <a:t>Visig</a:t>
            </a:r>
            <a:r>
              <a:rPr lang="en-US" dirty="0"/>
              <a:t> is an end-to-end wearable system for body signal interpretation. The sensors are sparsely distributed over the key joints of the signalman’s body.  These sensors will collect raw data and sent the raw data via wireless communication to some edge device for signal interpretation. The interpreted signal will feed a lot of client-end applications, records, media, showing to audience, or providing a feedback.</a:t>
            </a:r>
          </a:p>
        </p:txBody>
      </p:sp>
      <p:sp>
        <p:nvSpPr>
          <p:cNvPr id="4" name="Slide Number Placeholder 3"/>
          <p:cNvSpPr>
            <a:spLocks noGrp="1"/>
          </p:cNvSpPr>
          <p:nvPr>
            <p:ph type="sldNum" sz="quarter" idx="5"/>
          </p:nvPr>
        </p:nvSpPr>
        <p:spPr/>
        <p:txBody>
          <a:bodyPr/>
          <a:lstStyle/>
          <a:p>
            <a:fld id="{7AA5D7CC-4584-7D4D-9AC5-26861B0A276E}" type="slidenum">
              <a:rPr lang="en-US" smtClean="0"/>
              <a:t>11</a:t>
            </a:fld>
            <a:endParaRPr lang="en-US"/>
          </a:p>
        </p:txBody>
      </p:sp>
    </p:spTree>
    <p:extLst>
      <p:ext uri="{BB962C8B-B14F-4D97-AF65-F5344CB8AC3E}">
        <p14:creationId xmlns:p14="http://schemas.microsoft.com/office/powerpoint/2010/main" val="1414294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overall design of the </a:t>
            </a:r>
            <a:r>
              <a:rPr lang="en-US" dirty="0" err="1"/>
              <a:t>V</a:t>
            </a:r>
            <a:r>
              <a:rPr lang="en-US" altLang="zh-CN" dirty="0" err="1"/>
              <a:t>iSig</a:t>
            </a:r>
            <a:r>
              <a:rPr lang="en-US" altLang="zh-CN" dirty="0"/>
              <a:t> sensor system. We place on 6 key joints on the body, waist, two wrists, two ankles, and the head. We choose those key joints because most of the body signals can be inferred from the motion, and the state of these 6 joints. The sensors on each of these 6 joints have an IMU chip. The IMU sensor provides acceleration, and angular velocity, with which we can get the motion state and orientation of each joint. Of course, just as I mentioned before, an IMU-only system cannot distinguish signals with the same IMU readings, like hand-up, hand-down. Obviously, some degree of freedom is not captured or constrained by an IMU-only system. This is why we believe UWB can provide a good complement here. In our system, apart from Imu, we additionally put a UWB chip which can measure the distance with UWB chips placed on other key joints. In this way, we can get a distance matrix which measures the distance between every pair of joints. This distance turns out to be very important information because it removes the confusion of hands-up and hands-down-like signal. At this point, current setup</a:t>
            </a:r>
            <a:r>
              <a:rPr lang="en-US" dirty="0"/>
              <a:t> can be enough for many applications, but depend on the codebook, </a:t>
            </a:r>
            <a:r>
              <a:rPr lang="en-US" altLang="zh-CN" dirty="0"/>
              <a:t>some body signals use finger states to represent some special meaning, like indicating a number. To detect the finger state, we additionally put 5 photodiodes on hand. The light intensity collected by each photodiode can help us judge if each finger is closed or stretched out. All these collected data, the distance matrix, IMU data, light intensity will be sent over a UWB channel, to a UWB eavesdropper for signal interpretation.</a:t>
            </a:r>
          </a:p>
          <a:p>
            <a:endParaRPr lang="en-US" dirty="0"/>
          </a:p>
          <a:p>
            <a:endParaRPr lang="en-US" dirty="0"/>
          </a:p>
          <a:p>
            <a:r>
              <a:rPr lang="en-US" dirty="0"/>
              <a:t>Bring numbers out when you say “waist”, “wrist”…</a:t>
            </a:r>
          </a:p>
          <a:p>
            <a:r>
              <a:rPr lang="en-US" dirty="0"/>
              <a:t>Bring the photodiode</a:t>
            </a:r>
          </a:p>
          <a:p>
            <a:r>
              <a:rPr lang="en-US" dirty="0"/>
              <a:t>===========</a:t>
            </a:r>
          </a:p>
        </p:txBody>
      </p:sp>
      <p:sp>
        <p:nvSpPr>
          <p:cNvPr id="4" name="Slide Number Placeholder 3"/>
          <p:cNvSpPr>
            <a:spLocks noGrp="1"/>
          </p:cNvSpPr>
          <p:nvPr>
            <p:ph type="sldNum" sz="quarter" idx="5"/>
          </p:nvPr>
        </p:nvSpPr>
        <p:spPr/>
        <p:txBody>
          <a:bodyPr/>
          <a:lstStyle/>
          <a:p>
            <a:fld id="{7AA5D7CC-4584-7D4D-9AC5-26861B0A276E}" type="slidenum">
              <a:rPr lang="en-US" smtClean="0"/>
              <a:t>12</a:t>
            </a:fld>
            <a:endParaRPr lang="en-US"/>
          </a:p>
        </p:txBody>
      </p:sp>
    </p:spTree>
    <p:extLst>
      <p:ext uri="{BB962C8B-B14F-4D97-AF65-F5344CB8AC3E}">
        <p14:creationId xmlns:p14="http://schemas.microsoft.com/office/powerpoint/2010/main" val="2052517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overall design of the </a:t>
            </a:r>
            <a:r>
              <a:rPr lang="en-US" dirty="0" err="1"/>
              <a:t>V</a:t>
            </a:r>
            <a:r>
              <a:rPr lang="en-US" altLang="zh-CN" dirty="0" err="1"/>
              <a:t>iSig</a:t>
            </a:r>
            <a:r>
              <a:rPr lang="en-US" altLang="zh-CN" dirty="0"/>
              <a:t> sensor system. We place on 6 key joints on the body, waist, two wrists, two ankles, and the head. We choose those key joints because most of the body signals can be inferred from the motion, and the state of these 6 joints. The sensors on each of these 6 joints have an IMU chip. The IMU sensor provides acceleration, and angular velocity, with which we can get the motion state and orientation of each joint. Of course, just as I mentioned before, an IMU-only system cannot distinguish signals with the same IMU readings, like hand-up, hand-down. Obviously, some degree of freedom is not captured or constrained by an IMU-only system. This is why we believe UWB can provide a good complement here. In our system, apart from Imu, we additionally put a UWB chip which can measure the distance with UWB chips placed on other key joints. In this way, we can get a distance matrix which measures the distance between every pair of joints. This distance turns out to be very important information because it removes the confusion of hands-up and hands-down-like signal. At this point, current setup</a:t>
            </a:r>
            <a:r>
              <a:rPr lang="en-US" dirty="0"/>
              <a:t> can be enough for many applications, but depend on the codebook, </a:t>
            </a:r>
            <a:r>
              <a:rPr lang="en-US" altLang="zh-CN" dirty="0"/>
              <a:t>some body signals use finger states to represent some special meaning, like indicating a number. To detect the finger state, we additionally put 5 photodiodes on hand. The light intensity collected by each photodiode can help us judge if each finger is closed or stretched out. All these collected data, the distance matrix, IMU data, light intensity will be sent over a UWB channel, to a UWB eavesdropper for signal interpretation.</a:t>
            </a:r>
          </a:p>
          <a:p>
            <a:endParaRPr lang="en-US" dirty="0"/>
          </a:p>
          <a:p>
            <a:endParaRPr lang="en-US" dirty="0"/>
          </a:p>
          <a:p>
            <a:r>
              <a:rPr lang="en-US" dirty="0"/>
              <a:t>Bring numbers out when you say “waist”, “wrist”…</a:t>
            </a:r>
          </a:p>
          <a:p>
            <a:r>
              <a:rPr lang="en-US" dirty="0"/>
              <a:t>Bring the photodiode</a:t>
            </a:r>
          </a:p>
          <a:p>
            <a:r>
              <a:rPr lang="en-US" dirty="0"/>
              <a:t>===========</a:t>
            </a:r>
          </a:p>
        </p:txBody>
      </p:sp>
      <p:sp>
        <p:nvSpPr>
          <p:cNvPr id="4" name="Slide Number Placeholder 3"/>
          <p:cNvSpPr>
            <a:spLocks noGrp="1"/>
          </p:cNvSpPr>
          <p:nvPr>
            <p:ph type="sldNum" sz="quarter" idx="5"/>
          </p:nvPr>
        </p:nvSpPr>
        <p:spPr/>
        <p:txBody>
          <a:bodyPr/>
          <a:lstStyle/>
          <a:p>
            <a:fld id="{7AA5D7CC-4584-7D4D-9AC5-26861B0A276E}" type="slidenum">
              <a:rPr lang="en-US" smtClean="0"/>
              <a:t>13</a:t>
            </a:fld>
            <a:endParaRPr lang="en-US"/>
          </a:p>
        </p:txBody>
      </p:sp>
    </p:spTree>
    <p:extLst>
      <p:ext uri="{BB962C8B-B14F-4D97-AF65-F5344CB8AC3E}">
        <p14:creationId xmlns:p14="http://schemas.microsoft.com/office/powerpoint/2010/main" val="67973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overall design of the </a:t>
            </a:r>
            <a:r>
              <a:rPr lang="en-US" dirty="0" err="1"/>
              <a:t>V</a:t>
            </a:r>
            <a:r>
              <a:rPr lang="en-US" altLang="zh-CN" dirty="0" err="1"/>
              <a:t>iSig</a:t>
            </a:r>
            <a:r>
              <a:rPr lang="en-US" altLang="zh-CN" dirty="0"/>
              <a:t> sensor system. We place on 6 key joints on the body, waist, two wrists, two ankles, and the head. We choose those key joints because most of the body signals can be inferred from the motion, and the state of these 6 joints. The sensors on each of these 6 joints have an IMU chip. The IMU sensor provides acceleration, and angular velocity, with which we can get the motion state and orientation of each joint. Of course, just as I mentioned before, an IMU-only system cannot distinguish signals with the same IMU readings, like hand-up, hand-down. Obviously, some degree of freedom is not captured or constrained by an IMU-only system. This is why we believe UWB can provide a good complement here. In our system, apart from Imu, we additionally put a UWB chip which can measure the distance with UWB chips placed on other key joints. In this way, we can get a distance matrix which measures the distance between every pair of joints. This distance turns out to be very important information because it removes the confusion of hands-up and hands-down-like signal. At this point, current setup</a:t>
            </a:r>
            <a:r>
              <a:rPr lang="en-US" dirty="0"/>
              <a:t> can be enough for many applications, but depend on the codebook, </a:t>
            </a:r>
            <a:r>
              <a:rPr lang="en-US" altLang="zh-CN" dirty="0"/>
              <a:t>some body signals use finger states to represent some special meaning, like indicating a number. To detect the finger state, we additionally put 5 photodiodes on hand. The light intensity collected by each photodiode can help us judge if each finger is closed or stretched out. All these collected data, the distance matrix, IMU data, light intensity will be sent over a UWB channel, to a UWB eavesdropper for signal interpretation.</a:t>
            </a:r>
          </a:p>
          <a:p>
            <a:endParaRPr lang="en-US" dirty="0"/>
          </a:p>
          <a:p>
            <a:endParaRPr lang="en-US" dirty="0"/>
          </a:p>
          <a:p>
            <a:r>
              <a:rPr lang="en-US" dirty="0"/>
              <a:t>Bring numbers out when you say “waist”, “wrist”…</a:t>
            </a:r>
          </a:p>
          <a:p>
            <a:r>
              <a:rPr lang="en-US" dirty="0"/>
              <a:t>Bring the photodiode</a:t>
            </a:r>
          </a:p>
          <a:p>
            <a:r>
              <a:rPr lang="en-US" dirty="0"/>
              <a:t>===========</a:t>
            </a:r>
          </a:p>
        </p:txBody>
      </p:sp>
      <p:sp>
        <p:nvSpPr>
          <p:cNvPr id="4" name="Slide Number Placeholder 3"/>
          <p:cNvSpPr>
            <a:spLocks noGrp="1"/>
          </p:cNvSpPr>
          <p:nvPr>
            <p:ph type="sldNum" sz="quarter" idx="5"/>
          </p:nvPr>
        </p:nvSpPr>
        <p:spPr/>
        <p:txBody>
          <a:bodyPr/>
          <a:lstStyle/>
          <a:p>
            <a:fld id="{7AA5D7CC-4584-7D4D-9AC5-26861B0A276E}" type="slidenum">
              <a:rPr lang="en-US" smtClean="0"/>
              <a:t>14</a:t>
            </a:fld>
            <a:endParaRPr lang="en-US"/>
          </a:p>
        </p:txBody>
      </p:sp>
    </p:spTree>
    <p:extLst>
      <p:ext uri="{BB962C8B-B14F-4D97-AF65-F5344CB8AC3E}">
        <p14:creationId xmlns:p14="http://schemas.microsoft.com/office/powerpoint/2010/main" val="1315276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overall design of the </a:t>
            </a:r>
            <a:r>
              <a:rPr lang="en-US" dirty="0" err="1"/>
              <a:t>V</a:t>
            </a:r>
            <a:r>
              <a:rPr lang="en-US" altLang="zh-CN" dirty="0" err="1"/>
              <a:t>iSig</a:t>
            </a:r>
            <a:r>
              <a:rPr lang="en-US" altLang="zh-CN" dirty="0"/>
              <a:t> sensor system. We place on 6 key joints on the body, waist, two wrists, two ankles, and the head. We choose those key joints because most of the body signals can be inferred from the motion, and the state of these 6 joints. The sensors on each of these 6 joints have an IMU chip. The IMU sensor provides acceleration, and angular velocity, with which we can get the motion state and orientation of each joint. Of course, just as I mentioned before, an IMU-only system cannot distinguish signals with the same IMU readings, like hand-up, hand-down. Obviously, some degree of freedom is not captured or constrained by an IMU-only system. This is why we believe UWB can provide a good complement here. In our system, apart from Imu, we additionally put a UWB chip which can measure the distance with UWB chips placed on other key joints. In this way, we can get a distance matrix which measures the distance between every pair of joints. This distance turns out to be very important information because it removes the confusion of hands-up and hands-down-like signal. At this point, current setup</a:t>
            </a:r>
            <a:r>
              <a:rPr lang="en-US" dirty="0"/>
              <a:t> can be enough for many applications, but depend on the codebook, </a:t>
            </a:r>
            <a:r>
              <a:rPr lang="en-US" altLang="zh-CN" dirty="0"/>
              <a:t>some body signals use finger states to represent some special meaning, like indicating a number. To detect the finger state, we additionally put 5 photodiodes on hand. The light intensity collected by each photodiode can help us judge if each finger is closed or stretched out. All these collected data, the distance matrix, IMU data, light intensity will be sent over a UWB channel, to a UWB eavesdropper for signal interpretation.</a:t>
            </a:r>
          </a:p>
          <a:p>
            <a:endParaRPr lang="en-US" dirty="0"/>
          </a:p>
          <a:p>
            <a:endParaRPr lang="en-US" dirty="0"/>
          </a:p>
          <a:p>
            <a:r>
              <a:rPr lang="en-US" dirty="0"/>
              <a:t>Bring numbers out when you say “waist”, “wrist”…</a:t>
            </a:r>
          </a:p>
          <a:p>
            <a:r>
              <a:rPr lang="en-US" dirty="0"/>
              <a:t>Bring the photodiode</a:t>
            </a:r>
          </a:p>
          <a:p>
            <a:r>
              <a:rPr lang="en-US" dirty="0"/>
              <a:t>===========</a:t>
            </a:r>
          </a:p>
        </p:txBody>
      </p:sp>
      <p:sp>
        <p:nvSpPr>
          <p:cNvPr id="4" name="Slide Number Placeholder 3"/>
          <p:cNvSpPr>
            <a:spLocks noGrp="1"/>
          </p:cNvSpPr>
          <p:nvPr>
            <p:ph type="sldNum" sz="quarter" idx="5"/>
          </p:nvPr>
        </p:nvSpPr>
        <p:spPr/>
        <p:txBody>
          <a:bodyPr/>
          <a:lstStyle/>
          <a:p>
            <a:fld id="{7AA5D7CC-4584-7D4D-9AC5-26861B0A276E}" type="slidenum">
              <a:rPr lang="en-US" smtClean="0"/>
              <a:t>15</a:t>
            </a:fld>
            <a:endParaRPr lang="en-US"/>
          </a:p>
        </p:txBody>
      </p:sp>
    </p:spTree>
    <p:extLst>
      <p:ext uri="{BB962C8B-B14F-4D97-AF65-F5344CB8AC3E}">
        <p14:creationId xmlns:p14="http://schemas.microsoft.com/office/powerpoint/2010/main" val="3481749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edge device, the distances and IMU data will firstly stream to a detection module, in which an algorithm is run to judge if there is a signal in the current data stream. If a signal is detected,  the IMU data, the distance and the detected finger state will be fed into the interpretation module for signal interpretation.  So from this overview page, we can clearly see, as an end-to-end solution, our design is divided into two main parts: data streaming and signal interpretation. There are a few challenges in each part so next we will dive into a bit to discuss them.</a:t>
            </a:r>
          </a:p>
          <a:p>
            <a:endParaRPr lang="en-US" dirty="0"/>
          </a:p>
          <a:p>
            <a:r>
              <a:rPr lang="en-US" dirty="0"/>
              <a:t>Say “distance measurements”</a:t>
            </a:r>
          </a:p>
          <a:p>
            <a:endParaRPr lang="en-US" dirty="0"/>
          </a:p>
          <a:p>
            <a:r>
              <a:rPr lang="en-US" dirty="0"/>
              <a:t>Potential question:</a:t>
            </a:r>
          </a:p>
          <a:p>
            <a:r>
              <a:rPr lang="en-US" dirty="0"/>
              <a:t>1. Why not put detection and interpretation into one module</a:t>
            </a:r>
          </a:p>
        </p:txBody>
      </p:sp>
      <p:sp>
        <p:nvSpPr>
          <p:cNvPr id="4" name="Slide Number Placeholder 3"/>
          <p:cNvSpPr>
            <a:spLocks noGrp="1"/>
          </p:cNvSpPr>
          <p:nvPr>
            <p:ph type="sldNum" sz="quarter" idx="5"/>
          </p:nvPr>
        </p:nvSpPr>
        <p:spPr/>
        <p:txBody>
          <a:bodyPr/>
          <a:lstStyle/>
          <a:p>
            <a:fld id="{7AA5D7CC-4584-7D4D-9AC5-26861B0A276E}" type="slidenum">
              <a:rPr lang="en-US" smtClean="0"/>
              <a:t>16</a:t>
            </a:fld>
            <a:endParaRPr lang="en-US"/>
          </a:p>
        </p:txBody>
      </p:sp>
    </p:spTree>
    <p:extLst>
      <p:ext uri="{BB962C8B-B14F-4D97-AF65-F5344CB8AC3E}">
        <p14:creationId xmlns:p14="http://schemas.microsoft.com/office/powerpoint/2010/main" val="3666575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with the data streaming part.</a:t>
            </a:r>
          </a:p>
        </p:txBody>
      </p:sp>
      <p:sp>
        <p:nvSpPr>
          <p:cNvPr id="4" name="Slide Number Placeholder 3"/>
          <p:cNvSpPr>
            <a:spLocks noGrp="1"/>
          </p:cNvSpPr>
          <p:nvPr>
            <p:ph type="sldNum" sz="quarter" idx="5"/>
          </p:nvPr>
        </p:nvSpPr>
        <p:spPr/>
        <p:txBody>
          <a:bodyPr/>
          <a:lstStyle/>
          <a:p>
            <a:fld id="{7AA5D7CC-4584-7D4D-9AC5-26861B0A276E}" type="slidenum">
              <a:rPr lang="en-US" smtClean="0"/>
              <a:t>17</a:t>
            </a:fld>
            <a:endParaRPr lang="en-US"/>
          </a:p>
        </p:txBody>
      </p:sp>
    </p:spTree>
    <p:extLst>
      <p:ext uri="{BB962C8B-B14F-4D97-AF65-F5344CB8AC3E}">
        <p14:creationId xmlns:p14="http://schemas.microsoft.com/office/powerpoint/2010/main" val="1279017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 the main questions we are concerned about: With sensor data of three modalities, How can we synchronize them? Can we collect a fair size of data a short time so they can be used for interpretation? For photodiodes and IMU sensor, the answers will be Yes because these data are directly read from sensor via SPI. They have a very high data rate. But for UWB distances, we will encounter a similar problem in 6Fit-a-part: which is UWB relies on Two way ranging message communication to measure the distance. To get a full 6x6 distance matrix, each node has to perform two way ranging with every other node, which is eventually a n square complexity. This process turns out to be very slow. The distance matrix updating rate is only 3Hz. This updating rate cannot capture body signals which involve some quick motion of the hand.</a:t>
            </a:r>
          </a:p>
          <a:p>
            <a:endParaRPr lang="en-US" dirty="0"/>
          </a:p>
          <a:p>
            <a:r>
              <a:rPr lang="en-US" dirty="0"/>
              <a:t>Check: Will this animation show normally in online meeting?</a:t>
            </a:r>
          </a:p>
          <a:p>
            <a:endParaRPr lang="en-US" dirty="0"/>
          </a:p>
          <a:p>
            <a:r>
              <a:rPr lang="en-US" dirty="0"/>
              <a:t>Potential question:</a:t>
            </a:r>
          </a:p>
          <a:p>
            <a:r>
              <a:rPr lang="en-US" dirty="0"/>
              <a:t>What signal can’t be captured by a 3Hz updating rate: emergency </a:t>
            </a:r>
          </a:p>
          <a:p>
            <a:r>
              <a:rPr lang="en-US" dirty="0"/>
              <a:t>IMU has high data rate, why not use IMU to detection the motion?</a:t>
            </a:r>
          </a:p>
          <a:p>
            <a:endParaRPr lang="en-US" dirty="0"/>
          </a:p>
          <a:p>
            <a:endParaRPr lang="en-US" dirty="0"/>
          </a:p>
          <a:p>
            <a:r>
              <a:rPr lang="en-US" dirty="0"/>
              <a:t>SPI bus</a:t>
            </a:r>
          </a:p>
        </p:txBody>
      </p:sp>
      <p:sp>
        <p:nvSpPr>
          <p:cNvPr id="4" name="Slide Number Placeholder 3"/>
          <p:cNvSpPr>
            <a:spLocks noGrp="1"/>
          </p:cNvSpPr>
          <p:nvPr>
            <p:ph type="sldNum" sz="quarter" idx="5"/>
          </p:nvPr>
        </p:nvSpPr>
        <p:spPr/>
        <p:txBody>
          <a:bodyPr/>
          <a:lstStyle/>
          <a:p>
            <a:fld id="{7AA5D7CC-4584-7D4D-9AC5-26861B0A276E}" type="slidenum">
              <a:rPr lang="en-US" smtClean="0"/>
              <a:t>18</a:t>
            </a:fld>
            <a:endParaRPr lang="en-US"/>
          </a:p>
        </p:txBody>
      </p:sp>
    </p:spTree>
    <p:extLst>
      <p:ext uri="{BB962C8B-B14F-4D97-AF65-F5344CB8AC3E}">
        <p14:creationId xmlns:p14="http://schemas.microsoft.com/office/powerpoint/2010/main" val="626986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speed up the ranging process, we propose to do two way ranging in a N-way time transfer way. This protocol makes a few improvements on top of original two way ranging. </a:t>
            </a:r>
          </a:p>
          <a:p>
            <a:endParaRPr lang="en-US" dirty="0"/>
          </a:p>
          <a:p>
            <a:r>
              <a:rPr lang="en-US" dirty="0"/>
              <a:t>Firstly, we again use the broadcasting nature of the wireless signal. When one node sends a signal, other nodes in the vicinity will all receive this message. N</a:t>
            </a:r>
            <a:r>
              <a:rPr lang="en-US" altLang="zh-CN" dirty="0"/>
              <a:t>o</a:t>
            </a:r>
            <a:r>
              <a:rPr lang="en-US" dirty="0"/>
              <a:t> need to repeat sending messages to other nodes. </a:t>
            </a:r>
          </a:p>
          <a:p>
            <a:endParaRPr lang="en-US" dirty="0"/>
          </a:p>
          <a:p>
            <a:r>
              <a:rPr lang="en-US" dirty="0"/>
              <a:t>Apart from the broadcasting nature, there is still room for improvement. Originally, two way ranging needs to exchange 3 messages, POLL, Response, and FINAL between two devices.  But we can see, what really matters is the sending and receiving timestamps of each message, not content. From this end, the function of these three different messages are the same in nature. </a:t>
            </a:r>
          </a:p>
          <a:p>
            <a:endParaRPr lang="en-US" dirty="0"/>
          </a:p>
          <a:p>
            <a:r>
              <a:rPr lang="en-US" dirty="0"/>
              <a:t>In the co</a:t>
            </a:r>
            <a:r>
              <a:rPr lang="en-US" altLang="zh-CN" dirty="0"/>
              <a:t>mmunication, we now use the same message to represent POLL, RESP and FINAL in the standard protocol. </a:t>
            </a:r>
            <a:r>
              <a:rPr lang="en-US" dirty="0"/>
              <a:t>Different messages only differ in sequence number and the source ID. With this conceptual change, we can actually design a much more efficient ranging protocol. Here is how it works. Node 1 will initialize a POLL, which is received by other nodes. Then </a:t>
            </a:r>
            <a:r>
              <a:rPr lang="en-US" dirty="0" err="1"/>
              <a:t>ndoe</a:t>
            </a:r>
            <a:r>
              <a:rPr lang="en-US" dirty="0"/>
              <a:t> 2 initializes the poll. And then node 3, node 4, mode 5 and node 6. When the node 1 polls again, we can see the part bounded by the black box, which is exactly the two way ranging process we have seen on the left. In this protocol, what each node needs to do is only send poll in turn, which makes the all-to-all ranging having a linear complexity. The theoretical updating rat is 45Hz which is sufficient to describe the motion of the joints.</a:t>
            </a:r>
          </a:p>
          <a:p>
            <a:endParaRPr lang="en-US" dirty="0"/>
          </a:p>
          <a:p>
            <a:r>
              <a:rPr lang="en-US" dirty="0"/>
              <a:t>With this protocol, we can send sufficient distance, IMU and photodiode data to the edge device. So the edge device can start the data processing.</a:t>
            </a:r>
          </a:p>
          <a:p>
            <a:endParaRPr lang="en-US" dirty="0"/>
          </a:p>
          <a:p>
            <a:r>
              <a:rPr lang="en-US" dirty="0"/>
              <a:t>“stop for a while. Ask if there is any question.”</a:t>
            </a:r>
          </a:p>
          <a:p>
            <a:endParaRPr lang="en-US" dirty="0"/>
          </a:p>
          <a:p>
            <a:r>
              <a:rPr lang="en-US" dirty="0"/>
              <a:t>The contents of the message is less important than the timestamps. </a:t>
            </a:r>
          </a:p>
          <a:p>
            <a:endParaRPr lang="en-US" dirty="0"/>
          </a:p>
          <a:p>
            <a:endParaRPr lang="en-US" dirty="0"/>
          </a:p>
          <a:p>
            <a:r>
              <a:rPr lang="en-US" dirty="0"/>
              <a:t>Use msg instead of poll</a:t>
            </a:r>
          </a:p>
        </p:txBody>
      </p:sp>
      <p:sp>
        <p:nvSpPr>
          <p:cNvPr id="4" name="Slide Number Placeholder 3"/>
          <p:cNvSpPr>
            <a:spLocks noGrp="1"/>
          </p:cNvSpPr>
          <p:nvPr>
            <p:ph type="sldNum" sz="quarter" idx="5"/>
          </p:nvPr>
        </p:nvSpPr>
        <p:spPr/>
        <p:txBody>
          <a:bodyPr/>
          <a:lstStyle/>
          <a:p>
            <a:fld id="{7AA5D7CC-4584-7D4D-9AC5-26861B0A276E}" type="slidenum">
              <a:rPr lang="en-US" smtClean="0"/>
              <a:t>19</a:t>
            </a:fld>
            <a:endParaRPr lang="en-US"/>
          </a:p>
        </p:txBody>
      </p:sp>
    </p:spTree>
    <p:extLst>
      <p:ext uri="{BB962C8B-B14F-4D97-AF65-F5344CB8AC3E}">
        <p14:creationId xmlns:p14="http://schemas.microsoft.com/office/powerpoint/2010/main" val="285643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body signals are widely used in our life. Some of them are designed for the safety purpose like crane signal, aircraft marshalling,  and some of them are designed in a certain domain as a practice, like umpire signals. But All of them are designed for the ease of communication in the case when audio communication is </a:t>
            </a:r>
            <a:r>
              <a:rPr lang="en-US" altLang="zh-CN" dirty="0"/>
              <a:t>not</a:t>
            </a:r>
            <a:r>
              <a:rPr lang="en-US" dirty="0"/>
              <a:t> available. According to the report from BLS, there are six hundred thousand people who are actively using body signals in more than 10 occupations</a:t>
            </a:r>
          </a:p>
        </p:txBody>
      </p:sp>
      <p:sp>
        <p:nvSpPr>
          <p:cNvPr id="4" name="Slide Number Placeholder 3"/>
          <p:cNvSpPr>
            <a:spLocks noGrp="1"/>
          </p:cNvSpPr>
          <p:nvPr>
            <p:ph type="sldNum" sz="quarter" idx="5"/>
          </p:nvPr>
        </p:nvSpPr>
        <p:spPr/>
        <p:txBody>
          <a:bodyPr/>
          <a:lstStyle/>
          <a:p>
            <a:fld id="{7AA5D7CC-4584-7D4D-9AC5-26861B0A276E}" type="slidenum">
              <a:rPr lang="en-US" smtClean="0"/>
              <a:t>2</a:t>
            </a:fld>
            <a:endParaRPr lang="en-US"/>
          </a:p>
        </p:txBody>
      </p:sp>
    </p:spTree>
    <p:extLst>
      <p:ext uri="{BB962C8B-B14F-4D97-AF65-F5344CB8AC3E}">
        <p14:creationId xmlns:p14="http://schemas.microsoft.com/office/powerpoint/2010/main" val="151170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a:t>
            </a:r>
            <a:r>
              <a:rPr lang="zh-CN" altLang="en-US" dirty="0"/>
              <a:t> </a:t>
            </a:r>
            <a:r>
              <a:rPr lang="en-US" altLang="zh-CN" dirty="0"/>
              <a:t>we</a:t>
            </a:r>
            <a:r>
              <a:rPr lang="zh-CN" altLang="en-US" dirty="0"/>
              <a:t> </a:t>
            </a:r>
            <a:r>
              <a:rPr lang="en-US" altLang="zh-CN" dirty="0"/>
              <a:t>got</a:t>
            </a:r>
            <a:r>
              <a:rPr lang="zh-CN" altLang="en-US" dirty="0"/>
              <a:t> </a:t>
            </a:r>
            <a:r>
              <a:rPr lang="en-US" altLang="zh-CN" dirty="0"/>
              <a:t>distances,</a:t>
            </a:r>
            <a:r>
              <a:rPr lang="zh-CN" altLang="en-US" dirty="0"/>
              <a:t> </a:t>
            </a:r>
            <a:r>
              <a:rPr lang="en-US" altLang="zh-CN" dirty="0"/>
              <a:t>IMU</a:t>
            </a:r>
            <a:r>
              <a:rPr lang="zh-CN" altLang="en-US" dirty="0"/>
              <a:t> </a:t>
            </a:r>
            <a:r>
              <a:rPr lang="en-US" altLang="zh-CN" dirty="0"/>
              <a:t>data. The first step for a signal interpretation system is to determine if a valid signal is in  the current stream.</a:t>
            </a:r>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20</a:t>
            </a:fld>
            <a:endParaRPr lang="en-US"/>
          </a:p>
        </p:txBody>
      </p:sp>
    </p:spTree>
    <p:extLst>
      <p:ext uri="{BB962C8B-B14F-4D97-AF65-F5344CB8AC3E}">
        <p14:creationId xmlns:p14="http://schemas.microsoft.com/office/powerpoint/2010/main" val="3341682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wish to build a machine learning model, it takes distances and IMU data as input, and outputs a 0/1 binary mask indicating if a valid signal is included in a given time-window. We take some considerations when designing the machine learning model. The first issue is class imbalance, the number of non-signal data, has a much </a:t>
            </a:r>
            <a:r>
              <a:rPr lang="en-US" dirty="0" err="1"/>
              <a:t>much</a:t>
            </a:r>
            <a:r>
              <a:rPr lang="en-US" dirty="0"/>
              <a:t> larger space than the space of body signals. It is almost impossible for our data collection to enumerate every possible irrelevant action. So from this sense, if we, for example, simply build a neural network, followed by a </a:t>
            </a:r>
            <a:r>
              <a:rPr lang="en-US" dirty="0" err="1"/>
              <a:t>softmax</a:t>
            </a:r>
            <a:r>
              <a:rPr lang="en-US" dirty="0"/>
              <a:t> classifier, we will find a significant part of non-signal data will be mis-</a:t>
            </a:r>
            <a:r>
              <a:rPr lang="en-US" dirty="0" err="1"/>
              <a:t>intepretated</a:t>
            </a:r>
            <a:r>
              <a:rPr lang="en-US" dirty="0"/>
              <a:t> as signal data. </a:t>
            </a:r>
          </a:p>
        </p:txBody>
      </p:sp>
      <p:sp>
        <p:nvSpPr>
          <p:cNvPr id="4" name="Slide Number Placeholder 3"/>
          <p:cNvSpPr>
            <a:spLocks noGrp="1"/>
          </p:cNvSpPr>
          <p:nvPr>
            <p:ph type="sldNum" sz="quarter" idx="5"/>
          </p:nvPr>
        </p:nvSpPr>
        <p:spPr/>
        <p:txBody>
          <a:bodyPr/>
          <a:lstStyle/>
          <a:p>
            <a:fld id="{7AA5D7CC-4584-7D4D-9AC5-26861B0A276E}" type="slidenum">
              <a:rPr lang="en-US" smtClean="0"/>
              <a:t>21</a:t>
            </a:fld>
            <a:endParaRPr lang="en-US"/>
          </a:p>
        </p:txBody>
      </p:sp>
    </p:spTree>
    <p:extLst>
      <p:ext uri="{BB962C8B-B14F-4D97-AF65-F5344CB8AC3E}">
        <p14:creationId xmlns:p14="http://schemas.microsoft.com/office/powerpoint/2010/main" val="2055418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fact we are considering is some body signals have larger variance than others, </a:t>
            </a:r>
            <a:r>
              <a:rPr lang="en-US" altLang="zh-CN" dirty="0"/>
              <a:t>it is also very difficult to enumerate all the potential possibilities for these signals, just like  non-signal data.  For example, the football official signals typically have much larger variance than flag semaphore. If we ignore this variance, a lot of signal samples will be mis-interpreted as irrelevant signals.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 </a:t>
            </a:r>
            <a:r>
              <a:rPr lang="en-US" altLang="zh-CN" dirty="0" err="1"/>
              <a:t>ButLearning</a:t>
            </a:r>
            <a:r>
              <a:rPr lang="en-US" altLang="zh-CN" dirty="0"/>
              <a:t> such variance of the football signals needs a very large dataset, which is out of our data collection capability. </a:t>
            </a:r>
          </a:p>
          <a:p>
            <a:endParaRPr lang="en-US" altLang="zh-CN" dirty="0"/>
          </a:p>
          <a:p>
            <a:endParaRPr lang="en-US" altLang="zh-CN" dirty="0"/>
          </a:p>
          <a:p>
            <a:r>
              <a:rPr lang="en-US" altLang="zh-CN" dirty="0"/>
              <a:t>Bright takeaway larger box</a:t>
            </a:r>
          </a:p>
        </p:txBody>
      </p:sp>
      <p:sp>
        <p:nvSpPr>
          <p:cNvPr id="4" name="Slide Number Placeholder 3"/>
          <p:cNvSpPr>
            <a:spLocks noGrp="1"/>
          </p:cNvSpPr>
          <p:nvPr>
            <p:ph type="sldNum" sz="quarter" idx="5"/>
          </p:nvPr>
        </p:nvSpPr>
        <p:spPr/>
        <p:txBody>
          <a:bodyPr/>
          <a:lstStyle/>
          <a:p>
            <a:fld id="{7AA5D7CC-4584-7D4D-9AC5-26861B0A276E}" type="slidenum">
              <a:rPr lang="en-US" smtClean="0"/>
              <a:t>22</a:t>
            </a:fld>
            <a:endParaRPr lang="en-US"/>
          </a:p>
        </p:txBody>
      </p:sp>
    </p:spTree>
    <p:extLst>
      <p:ext uri="{BB962C8B-B14F-4D97-AF65-F5344CB8AC3E}">
        <p14:creationId xmlns:p14="http://schemas.microsoft.com/office/powerpoint/2010/main" val="466977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considerations, we employ  a neural network architecture that trained with a soft boundary as our detection module.  The input data are distances and IMU measurements. They are fed into a neural network for feature encoding. In the feature space, we will create a </a:t>
            </a:r>
            <a:r>
              <a:rPr lang="en-US" altLang="zh-CN" dirty="0"/>
              <a:t>shell-like</a:t>
            </a:r>
            <a:r>
              <a:rPr lang="en-US" dirty="0"/>
              <a:t> soft boundary. Of course, in 2D, a shell is a ring for the ease of visualization. All the non-signals should be outside of the outer circle of the shell, and all the signals should lie in the inner circle of the shell. Any signal lying out of the inner circle, and non-signals lying in the outer circle will be punished with a loss. This loss will be backpropagated to train the network. </a:t>
            </a:r>
          </a:p>
          <a:p>
            <a:endParaRPr lang="en-US" dirty="0"/>
          </a:p>
          <a:p>
            <a:r>
              <a:rPr lang="en-US" dirty="0"/>
              <a:t>In the detection stage, we need a hard threshold with which we determine whether current data stream include a meaningful signal. And in this stage, we can have some insight in the threshold selection. For a body signal application with small variance, like flag semaphore, we can use a small threshold because the flag semaphore signal samples are expected to be compact in the inner circle. For body signals like football official signals which can have large variance, we choose a larger threshold to allow some freedom in performing the signal. We can say the soft boundary in training phase, and an application-specific threshold in detection phase to solve the class imbalance and application-specific signal variance.</a:t>
            </a:r>
          </a:p>
        </p:txBody>
      </p:sp>
      <p:sp>
        <p:nvSpPr>
          <p:cNvPr id="4" name="Slide Number Placeholder 3"/>
          <p:cNvSpPr>
            <a:spLocks noGrp="1"/>
          </p:cNvSpPr>
          <p:nvPr>
            <p:ph type="sldNum" sz="quarter" idx="5"/>
          </p:nvPr>
        </p:nvSpPr>
        <p:spPr/>
        <p:txBody>
          <a:bodyPr/>
          <a:lstStyle/>
          <a:p>
            <a:fld id="{7AA5D7CC-4584-7D4D-9AC5-26861B0A276E}" type="slidenum">
              <a:rPr lang="en-US" smtClean="0"/>
              <a:t>23</a:t>
            </a:fld>
            <a:endParaRPr lang="en-US"/>
          </a:p>
        </p:txBody>
      </p:sp>
    </p:spTree>
    <p:extLst>
      <p:ext uri="{BB962C8B-B14F-4D97-AF65-F5344CB8AC3E}">
        <p14:creationId xmlns:p14="http://schemas.microsoft.com/office/powerpoint/2010/main" val="2117793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system judges that a valid signal in included, the distances and IMU data will be sent to another network for signal interpretation. To extract both temporal and space features, we employ an architecture consisting of long short term memory and multi-layer perceptron.  A </a:t>
            </a:r>
            <a:r>
              <a:rPr lang="en-US" dirty="0" err="1"/>
              <a:t>softmax</a:t>
            </a:r>
            <a:r>
              <a:rPr lang="en-US" dirty="0"/>
              <a:t> layer is added to classify the body signal.</a:t>
            </a:r>
          </a:p>
        </p:txBody>
      </p:sp>
      <p:sp>
        <p:nvSpPr>
          <p:cNvPr id="4" name="Slide Number Placeholder 3"/>
          <p:cNvSpPr>
            <a:spLocks noGrp="1"/>
          </p:cNvSpPr>
          <p:nvPr>
            <p:ph type="sldNum" sz="quarter" idx="5"/>
          </p:nvPr>
        </p:nvSpPr>
        <p:spPr/>
        <p:txBody>
          <a:bodyPr/>
          <a:lstStyle/>
          <a:p>
            <a:fld id="{7AA5D7CC-4584-7D4D-9AC5-26861B0A276E}" type="slidenum">
              <a:rPr lang="en-US" smtClean="0"/>
              <a:t>24</a:t>
            </a:fld>
            <a:endParaRPr lang="en-US"/>
          </a:p>
        </p:txBody>
      </p:sp>
    </p:spTree>
    <p:extLst>
      <p:ext uri="{BB962C8B-B14F-4D97-AF65-F5344CB8AC3E}">
        <p14:creationId xmlns:p14="http://schemas.microsoft.com/office/powerpoint/2010/main" val="3935326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some signals body will need finger state detection for distinguishment. For example, in cricket, umpire signal out and bye are only different in how many fingers are stretched out. We use our photodiodes to detect the finger state. The intuition is that if a finger is closed, the photodiode on this finger will receive less light than others. This turns out to be very useful and we observe a quite good accuracy of this scheme to judge the state of the finger. Of course, in this project, the on-finger sensor is only a complement, or extension of on-body sensors. It is open research that maybe we can have more sophisticated sensors like IMU to detect more complicated finger signs. </a:t>
            </a:r>
          </a:p>
        </p:txBody>
      </p:sp>
      <p:sp>
        <p:nvSpPr>
          <p:cNvPr id="4" name="Slide Number Placeholder 3"/>
          <p:cNvSpPr>
            <a:spLocks noGrp="1"/>
          </p:cNvSpPr>
          <p:nvPr>
            <p:ph type="sldNum" sz="quarter" idx="5"/>
          </p:nvPr>
        </p:nvSpPr>
        <p:spPr/>
        <p:txBody>
          <a:bodyPr/>
          <a:lstStyle/>
          <a:p>
            <a:fld id="{7AA5D7CC-4584-7D4D-9AC5-26861B0A276E}" type="slidenum">
              <a:rPr lang="en-US" smtClean="0"/>
              <a:t>25</a:t>
            </a:fld>
            <a:endParaRPr lang="en-US"/>
          </a:p>
        </p:txBody>
      </p:sp>
    </p:spTree>
    <p:extLst>
      <p:ext uri="{BB962C8B-B14F-4D97-AF65-F5344CB8AC3E}">
        <p14:creationId xmlns:p14="http://schemas.microsoft.com/office/powerpoint/2010/main" val="1113987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the process of body signal interpretation process. After the user gives a signal, the end device should quickly interpret the signal in a few seconds.</a:t>
            </a:r>
          </a:p>
        </p:txBody>
      </p:sp>
      <p:sp>
        <p:nvSpPr>
          <p:cNvPr id="4" name="Slide Number Placeholder 3"/>
          <p:cNvSpPr>
            <a:spLocks noGrp="1"/>
          </p:cNvSpPr>
          <p:nvPr>
            <p:ph type="sldNum" sz="quarter" idx="5"/>
          </p:nvPr>
        </p:nvSpPr>
        <p:spPr/>
        <p:txBody>
          <a:bodyPr/>
          <a:lstStyle/>
          <a:p>
            <a:fld id="{7AA5D7CC-4584-7D4D-9AC5-26861B0A276E}" type="slidenum">
              <a:rPr lang="en-US" smtClean="0"/>
              <a:t>26</a:t>
            </a:fld>
            <a:endParaRPr lang="en-US"/>
          </a:p>
        </p:txBody>
      </p:sp>
    </p:spTree>
    <p:extLst>
      <p:ext uri="{BB962C8B-B14F-4D97-AF65-F5344CB8AC3E}">
        <p14:creationId xmlns:p14="http://schemas.microsoft.com/office/powerpoint/2010/main" val="850150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compare </a:t>
            </a:r>
            <a:r>
              <a:rPr lang="en-US" dirty="0" err="1"/>
              <a:t>ViSig’s</a:t>
            </a:r>
            <a:r>
              <a:rPr lang="en-US" dirty="0"/>
              <a:t> detection accuracy with a simple binary </a:t>
            </a:r>
            <a:r>
              <a:rPr lang="en-US" dirty="0" err="1"/>
              <a:t>softmax</a:t>
            </a:r>
            <a:r>
              <a:rPr lang="en-US" dirty="0"/>
              <a:t> classifier and deep SVDD. </a:t>
            </a:r>
            <a:r>
              <a:rPr lang="en-US" dirty="0" err="1"/>
              <a:t>Softmax</a:t>
            </a:r>
            <a:r>
              <a:rPr lang="en-US" dirty="0"/>
              <a:t> binary classifier can be assumed as a special case of </a:t>
            </a:r>
            <a:r>
              <a:rPr lang="en-US" dirty="0" err="1"/>
              <a:t>ViSig</a:t>
            </a:r>
            <a:r>
              <a:rPr lang="en-US" dirty="0"/>
              <a:t> when the inner circle equals the outer circle. It is an one-class classifier proposed in 2018.  The pictures in top-right corner shows the difference of these three models. </a:t>
            </a:r>
            <a:r>
              <a:rPr lang="en-US" dirty="0" err="1"/>
              <a:t>Softmax</a:t>
            </a:r>
            <a:r>
              <a:rPr lang="en-US" dirty="0"/>
              <a:t> classifier directly outputs the probability that an input is a signal sample or non-signal sample.  We can clearly observe that </a:t>
            </a:r>
            <a:r>
              <a:rPr lang="en-US" dirty="0" err="1"/>
              <a:t>ViSig</a:t>
            </a:r>
            <a:r>
              <a:rPr lang="en-US" dirty="0"/>
              <a:t> is better than these two baselines. This out-performance comes from the soft-boundary we use to punish in training, and also the application-specific threshold in detection.</a:t>
            </a:r>
          </a:p>
        </p:txBody>
      </p:sp>
      <p:sp>
        <p:nvSpPr>
          <p:cNvPr id="4" name="Slide Number Placeholder 3"/>
          <p:cNvSpPr>
            <a:spLocks noGrp="1"/>
          </p:cNvSpPr>
          <p:nvPr>
            <p:ph type="sldNum" sz="quarter" idx="5"/>
          </p:nvPr>
        </p:nvSpPr>
        <p:spPr/>
        <p:txBody>
          <a:bodyPr/>
          <a:lstStyle/>
          <a:p>
            <a:fld id="{7AA5D7CC-4584-7D4D-9AC5-26861B0A276E}" type="slidenum">
              <a:rPr lang="en-US" smtClean="0"/>
              <a:t>32</a:t>
            </a:fld>
            <a:endParaRPr lang="en-US"/>
          </a:p>
        </p:txBody>
      </p:sp>
    </p:spTree>
    <p:extLst>
      <p:ext uri="{BB962C8B-B14F-4D97-AF65-F5344CB8AC3E}">
        <p14:creationId xmlns:p14="http://schemas.microsoft.com/office/powerpoint/2010/main" val="938047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interpretation accuracy, we evaluate in an ablation study manner. We try to remove UWB or IMU to see whether the performance will drop. We divide our evaluation on interpretation accuracy into single user evaluation and cross user evaluation. Both of them have practical sense. For single user evaluation, the same wearable setup will only be worn by the same user, so it forms a user-specific model for one user. We will collect training data and test data from the same user in single-user evaluation. On the other hand, cross-user evaluation gives the generality of the model. We collect data from several users, and test on a group of different users.  From the two tables in this page, we can see the power of fusing IMU with UWB. The fusion clears the ambiguity encountered by a single-modality, and thereby can have a much better performance.</a:t>
            </a:r>
          </a:p>
          <a:p>
            <a:endParaRPr lang="en-US" dirty="0"/>
          </a:p>
          <a:p>
            <a:endParaRPr lang="en-US" dirty="0"/>
          </a:p>
          <a:p>
            <a:r>
              <a:rPr lang="en-US" dirty="0"/>
              <a:t>Bring tables later</a:t>
            </a:r>
          </a:p>
          <a:p>
            <a:r>
              <a:rPr lang="en-US" dirty="0"/>
              <a:t>========================</a:t>
            </a:r>
          </a:p>
          <a:p>
            <a:r>
              <a:rPr lang="en-US" dirty="0"/>
              <a:t>p</a:t>
            </a:r>
          </a:p>
        </p:txBody>
      </p:sp>
      <p:sp>
        <p:nvSpPr>
          <p:cNvPr id="4" name="Slide Number Placeholder 3"/>
          <p:cNvSpPr>
            <a:spLocks noGrp="1"/>
          </p:cNvSpPr>
          <p:nvPr>
            <p:ph type="sldNum" sz="quarter" idx="5"/>
          </p:nvPr>
        </p:nvSpPr>
        <p:spPr/>
        <p:txBody>
          <a:bodyPr/>
          <a:lstStyle/>
          <a:p>
            <a:fld id="{7AA5D7CC-4584-7D4D-9AC5-26861B0A276E}" type="slidenum">
              <a:rPr lang="en-US" smtClean="0"/>
              <a:t>33</a:t>
            </a:fld>
            <a:endParaRPr lang="en-US"/>
          </a:p>
        </p:txBody>
      </p:sp>
    </p:spTree>
    <p:extLst>
      <p:ext uri="{BB962C8B-B14F-4D97-AF65-F5344CB8AC3E}">
        <p14:creationId xmlns:p14="http://schemas.microsoft.com/office/powerpoint/2010/main" val="3309730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scenarios </a:t>
            </a:r>
            <a:r>
              <a:rPr lang="en-US" altLang="zh-CN" dirty="0"/>
              <a:t>where body signals are designed for safety</a:t>
            </a:r>
            <a:r>
              <a:rPr lang="en-US" dirty="0"/>
              <a:t>, if the signal is not given, or understood correctly, it will lead to severe consequence. For example, if a crane signal, or an aircraft marshaller signal is mis-interpreted, it would be an accident at a loss of billions of dollars, or even at cost of human lives.  In </a:t>
            </a:r>
            <a:r>
              <a:rPr lang="en-US" altLang="zh-CN" dirty="0"/>
              <a:t>this case </a:t>
            </a:r>
            <a:r>
              <a:rPr lang="en-US" dirty="0"/>
              <a:t> applications, automatic interpretation is very helpful in providing a feedback to the signalman and those who needs to read signals, or simply keep a record for auditing in the future.</a:t>
            </a:r>
          </a:p>
          <a:p>
            <a:endParaRPr lang="en-US" dirty="0"/>
          </a:p>
          <a:p>
            <a:endParaRPr lang="en-US" dirty="0"/>
          </a:p>
          <a:p>
            <a:endParaRPr lang="en-US" dirty="0"/>
          </a:p>
          <a:p>
            <a:r>
              <a:rPr lang="en-US" dirty="0"/>
              <a:t>(Mention an immediate feedback, record keeping, audit (who’s duty))</a:t>
            </a:r>
          </a:p>
          <a:p>
            <a:endParaRPr lang="en-US" dirty="0"/>
          </a:p>
          <a:p>
            <a:r>
              <a:rPr lang="en-US" dirty="0"/>
              <a:t>Crane signal should be replaced (it is not mechanical ), put static images  costly</a:t>
            </a:r>
          </a:p>
          <a:p>
            <a:endParaRPr lang="en-US" dirty="0"/>
          </a:p>
          <a:p>
            <a:r>
              <a:rPr lang="en-US" dirty="0"/>
              <a:t>Airplane </a:t>
            </a:r>
          </a:p>
          <a:p>
            <a:endParaRPr lang="en-US" dirty="0"/>
          </a:p>
          <a:p>
            <a:r>
              <a:rPr lang="en-US" dirty="0"/>
              <a:t>Red color</a:t>
            </a:r>
          </a:p>
        </p:txBody>
      </p:sp>
      <p:sp>
        <p:nvSpPr>
          <p:cNvPr id="4" name="Slide Number Placeholder 3"/>
          <p:cNvSpPr>
            <a:spLocks noGrp="1"/>
          </p:cNvSpPr>
          <p:nvPr>
            <p:ph type="sldNum" sz="quarter" idx="5"/>
          </p:nvPr>
        </p:nvSpPr>
        <p:spPr/>
        <p:txBody>
          <a:bodyPr/>
          <a:lstStyle/>
          <a:p>
            <a:fld id="{7AA5D7CC-4584-7D4D-9AC5-26861B0A276E}" type="slidenum">
              <a:rPr lang="en-US" smtClean="0"/>
              <a:t>3</a:t>
            </a:fld>
            <a:endParaRPr lang="en-US"/>
          </a:p>
        </p:txBody>
      </p:sp>
    </p:spTree>
    <p:extLst>
      <p:ext uri="{BB962C8B-B14F-4D97-AF65-F5344CB8AC3E}">
        <p14:creationId xmlns:p14="http://schemas.microsoft.com/office/powerpoint/2010/main" val="384610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scenarios </a:t>
            </a:r>
            <a:r>
              <a:rPr lang="en-US" altLang="zh-CN" dirty="0"/>
              <a:t>where body signals are designed for safety</a:t>
            </a:r>
            <a:r>
              <a:rPr lang="en-US" dirty="0"/>
              <a:t>, if the signal is not given, or understood correctly, it will lead to severe consequence. For example, if a crane signal, or an aircraft marshaller signal is mis-interpreted, it would be an accident at a loss of billions of dollars, or even at cost of human lives.  In </a:t>
            </a:r>
            <a:r>
              <a:rPr lang="en-US" altLang="zh-CN" dirty="0"/>
              <a:t>this case </a:t>
            </a:r>
            <a:r>
              <a:rPr lang="en-US" dirty="0"/>
              <a:t> applications, automatic interpretation is very helpful in providing a feedback to the signalman and those who needs to read signals, or simply keep a record for auditing in the future.</a:t>
            </a:r>
          </a:p>
          <a:p>
            <a:endParaRPr lang="en-US" dirty="0"/>
          </a:p>
          <a:p>
            <a:endParaRPr lang="en-US" dirty="0"/>
          </a:p>
          <a:p>
            <a:endParaRPr lang="en-US" dirty="0"/>
          </a:p>
          <a:p>
            <a:r>
              <a:rPr lang="en-US" dirty="0"/>
              <a:t>(Mention an immediate feedback, record keeping, audit (who’s duty))</a:t>
            </a:r>
          </a:p>
          <a:p>
            <a:endParaRPr lang="en-US" dirty="0"/>
          </a:p>
          <a:p>
            <a:r>
              <a:rPr lang="en-US" dirty="0"/>
              <a:t>Crane signal should be replaced (it is not mechanical ), put static images  costly</a:t>
            </a:r>
          </a:p>
          <a:p>
            <a:endParaRPr lang="en-US" dirty="0"/>
          </a:p>
          <a:p>
            <a:r>
              <a:rPr lang="en-US" dirty="0"/>
              <a:t>Airplane </a:t>
            </a:r>
          </a:p>
          <a:p>
            <a:endParaRPr lang="en-US" dirty="0"/>
          </a:p>
          <a:p>
            <a:r>
              <a:rPr lang="en-US" dirty="0"/>
              <a:t>Red color</a:t>
            </a:r>
          </a:p>
        </p:txBody>
      </p:sp>
      <p:sp>
        <p:nvSpPr>
          <p:cNvPr id="4" name="Slide Number Placeholder 3"/>
          <p:cNvSpPr>
            <a:spLocks noGrp="1"/>
          </p:cNvSpPr>
          <p:nvPr>
            <p:ph type="sldNum" sz="quarter" idx="5"/>
          </p:nvPr>
        </p:nvSpPr>
        <p:spPr/>
        <p:txBody>
          <a:bodyPr/>
          <a:lstStyle/>
          <a:p>
            <a:fld id="{7AA5D7CC-4584-7D4D-9AC5-26861B0A276E}" type="slidenum">
              <a:rPr lang="en-US" smtClean="0"/>
              <a:t>4</a:t>
            </a:fld>
            <a:endParaRPr lang="en-US"/>
          </a:p>
        </p:txBody>
      </p:sp>
    </p:spTree>
    <p:extLst>
      <p:ext uri="{BB962C8B-B14F-4D97-AF65-F5344CB8AC3E}">
        <p14:creationId xmlns:p14="http://schemas.microsoft.com/office/powerpoint/2010/main" val="225080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scenarios </a:t>
            </a:r>
            <a:r>
              <a:rPr lang="en-US" altLang="zh-CN" dirty="0"/>
              <a:t>where body signals are designed for safety</a:t>
            </a:r>
            <a:r>
              <a:rPr lang="en-US" dirty="0"/>
              <a:t>, if the signal is not given, or understood correctly, it will lead to severe consequence. For example, if a crane signal, or an aircraft marshaller signal is mis-interpreted, it would be an accident at a loss of billions of dollars, or even at cost of human lives.  In </a:t>
            </a:r>
            <a:r>
              <a:rPr lang="en-US" altLang="zh-CN" dirty="0"/>
              <a:t>this case </a:t>
            </a:r>
            <a:r>
              <a:rPr lang="en-US" dirty="0"/>
              <a:t> applications, automatic interpretation is very helpful in providing a feedback to the signalman and those who needs to read signals, or simply keep a record for auditing in the future.</a:t>
            </a:r>
          </a:p>
          <a:p>
            <a:endParaRPr lang="en-US" dirty="0"/>
          </a:p>
          <a:p>
            <a:endParaRPr lang="en-US" dirty="0"/>
          </a:p>
          <a:p>
            <a:endParaRPr lang="en-US" dirty="0"/>
          </a:p>
          <a:p>
            <a:r>
              <a:rPr lang="en-US" dirty="0"/>
              <a:t>(Mention an immediate feedback, record keeping, audit (who’s duty))</a:t>
            </a:r>
          </a:p>
          <a:p>
            <a:endParaRPr lang="en-US" dirty="0"/>
          </a:p>
          <a:p>
            <a:r>
              <a:rPr lang="en-US" dirty="0"/>
              <a:t>Crane signal should be replaced (it is not mechanical ), put static images  costly</a:t>
            </a:r>
          </a:p>
          <a:p>
            <a:endParaRPr lang="en-US" dirty="0"/>
          </a:p>
          <a:p>
            <a:r>
              <a:rPr lang="en-US" dirty="0"/>
              <a:t>Airplane </a:t>
            </a:r>
          </a:p>
          <a:p>
            <a:endParaRPr lang="en-US" dirty="0"/>
          </a:p>
          <a:p>
            <a:r>
              <a:rPr lang="en-US" dirty="0"/>
              <a:t>Red color</a:t>
            </a:r>
          </a:p>
        </p:txBody>
      </p:sp>
      <p:sp>
        <p:nvSpPr>
          <p:cNvPr id="4" name="Slide Number Placeholder 3"/>
          <p:cNvSpPr>
            <a:spLocks noGrp="1"/>
          </p:cNvSpPr>
          <p:nvPr>
            <p:ph type="sldNum" sz="quarter" idx="5"/>
          </p:nvPr>
        </p:nvSpPr>
        <p:spPr/>
        <p:txBody>
          <a:bodyPr/>
          <a:lstStyle/>
          <a:p>
            <a:fld id="{7AA5D7CC-4584-7D4D-9AC5-26861B0A276E}" type="slidenum">
              <a:rPr lang="en-US" smtClean="0"/>
              <a:t>5</a:t>
            </a:fld>
            <a:endParaRPr lang="en-US"/>
          </a:p>
        </p:txBody>
      </p:sp>
    </p:spTree>
    <p:extLst>
      <p:ext uri="{BB962C8B-B14F-4D97-AF65-F5344CB8AC3E}">
        <p14:creationId xmlns:p14="http://schemas.microsoft.com/office/powerpoint/2010/main" val="309525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scenarios </a:t>
            </a:r>
            <a:r>
              <a:rPr lang="en-US" altLang="zh-CN" dirty="0"/>
              <a:t>where body signals are designed for safety</a:t>
            </a:r>
            <a:r>
              <a:rPr lang="en-US" dirty="0"/>
              <a:t>, if the signal is not given, or understood correctly, it will lead to severe consequence. For example, if a crane signal, or an aircraft marshaller signal is mis-interpreted, it would be an accident at a loss of billions of dollars, or even at cost of human lives.  In </a:t>
            </a:r>
            <a:r>
              <a:rPr lang="en-US" altLang="zh-CN" dirty="0"/>
              <a:t>this case </a:t>
            </a:r>
            <a:r>
              <a:rPr lang="en-US" dirty="0"/>
              <a:t> applications, automatic interpretation is very helpful in providing a feedback to the signalman and those who needs to read signals, or simply keep a record for auditing in the future.</a:t>
            </a:r>
          </a:p>
          <a:p>
            <a:endParaRPr lang="en-US" dirty="0"/>
          </a:p>
          <a:p>
            <a:endParaRPr lang="en-US" dirty="0"/>
          </a:p>
          <a:p>
            <a:endParaRPr lang="en-US" dirty="0"/>
          </a:p>
          <a:p>
            <a:r>
              <a:rPr lang="en-US" dirty="0"/>
              <a:t>(Mention an immediate feedback, record keeping, audit (who’s duty))</a:t>
            </a:r>
          </a:p>
          <a:p>
            <a:endParaRPr lang="en-US" dirty="0"/>
          </a:p>
          <a:p>
            <a:r>
              <a:rPr lang="en-US" dirty="0"/>
              <a:t>Crane signal should be replaced (it is not mechanical ), put static images  costly</a:t>
            </a:r>
          </a:p>
          <a:p>
            <a:endParaRPr lang="en-US" dirty="0"/>
          </a:p>
          <a:p>
            <a:r>
              <a:rPr lang="en-US" dirty="0"/>
              <a:t>Airplane </a:t>
            </a:r>
          </a:p>
          <a:p>
            <a:endParaRPr lang="en-US" dirty="0"/>
          </a:p>
          <a:p>
            <a:r>
              <a:rPr lang="en-US" dirty="0"/>
              <a:t>Red color</a:t>
            </a:r>
          </a:p>
        </p:txBody>
      </p:sp>
      <p:sp>
        <p:nvSpPr>
          <p:cNvPr id="4" name="Slide Number Placeholder 3"/>
          <p:cNvSpPr>
            <a:spLocks noGrp="1"/>
          </p:cNvSpPr>
          <p:nvPr>
            <p:ph type="sldNum" sz="quarter" idx="5"/>
          </p:nvPr>
        </p:nvSpPr>
        <p:spPr/>
        <p:txBody>
          <a:bodyPr/>
          <a:lstStyle/>
          <a:p>
            <a:fld id="{7AA5D7CC-4584-7D4D-9AC5-26861B0A276E}" type="slidenum">
              <a:rPr lang="en-US" smtClean="0"/>
              <a:t>6</a:t>
            </a:fld>
            <a:endParaRPr lang="en-US"/>
          </a:p>
        </p:txBody>
      </p:sp>
    </p:spTree>
    <p:extLst>
      <p:ext uri="{BB962C8B-B14F-4D97-AF65-F5344CB8AC3E}">
        <p14:creationId xmlns:p14="http://schemas.microsoft.com/office/powerpoint/2010/main" val="294200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even in other domains where body signals are not designed for safety, an automatic interpretation system will be very useful. For example, we can realize more automation in a ball game if we can automatically interpret the umpire’s signal. The umpire’s actions can be captioned for audience to better understand what is going on in the game. Also, the umpire’s judgement can be automatically reviewed by a decision review system to check if it is reasonable. Some other functions can also be available with automatic interpretation like record keeping, umpire training, statistics analysis, etc. So we believe an end-to-end body signal interpretation system is in high demand.</a:t>
            </a:r>
          </a:p>
        </p:txBody>
      </p:sp>
      <p:sp>
        <p:nvSpPr>
          <p:cNvPr id="4" name="Slide Number Placeholder 3"/>
          <p:cNvSpPr>
            <a:spLocks noGrp="1"/>
          </p:cNvSpPr>
          <p:nvPr>
            <p:ph type="sldNum" sz="quarter" idx="5"/>
          </p:nvPr>
        </p:nvSpPr>
        <p:spPr/>
        <p:txBody>
          <a:bodyPr/>
          <a:lstStyle/>
          <a:p>
            <a:fld id="{7AA5D7CC-4584-7D4D-9AC5-26861B0A276E}" type="slidenum">
              <a:rPr lang="en-US" smtClean="0"/>
              <a:t>7</a:t>
            </a:fld>
            <a:endParaRPr lang="en-US"/>
          </a:p>
        </p:txBody>
      </p:sp>
    </p:spTree>
    <p:extLst>
      <p:ext uri="{BB962C8B-B14F-4D97-AF65-F5344CB8AC3E}">
        <p14:creationId xmlns:p14="http://schemas.microsoft.com/office/powerpoint/2010/main" val="683842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this problem is treated as a sub-problem of human action recognition. It is solved from the viewer perspective. The natural solution is to take a picture, extract skeletons and sends the skeleton to a classifier for interpretation. But with a single camera, the issue is also very prominent. Its interpretation quality heavily depend on the camera’s position, perspective, occlusion, etc. In the example I give here, when viewing from the side, two different signals cannot be distinguished by a single camera. So the actual commercial solution is to use camera group with a lot of cameras distributed in a scenario. They jointly interpret the signal by taking pictures from different angles. Of course, this system is not always a good idea. In a construction site, even if we deploy a camera group, there will still be a lot of </a:t>
            </a:r>
            <a:r>
              <a:rPr lang="en-US" dirty="0" err="1"/>
              <a:t>blindspot</a:t>
            </a:r>
            <a:r>
              <a:rPr lang="en-US" dirty="0"/>
              <a:t>. This solution also brings large deployment cost, memory usage, and need complicated architecture. </a:t>
            </a:r>
          </a:p>
          <a:p>
            <a:endParaRPr lang="en-US" dirty="0"/>
          </a:p>
          <a:p>
            <a:endParaRPr lang="en-US" dirty="0"/>
          </a:p>
          <a:p>
            <a:r>
              <a:rPr lang="en-US" dirty="0"/>
              <a:t>Obvious solution is to solve the problem from the viewer side. (before you show anything)   View-center approach</a:t>
            </a:r>
          </a:p>
          <a:p>
            <a:endParaRPr lang="en-US" dirty="0"/>
          </a:p>
          <a:p>
            <a:r>
              <a:rPr lang="en-US" dirty="0"/>
              <a:t>Occlusion</a:t>
            </a:r>
          </a:p>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8</a:t>
            </a:fld>
            <a:endParaRPr lang="en-US"/>
          </a:p>
        </p:txBody>
      </p:sp>
    </p:spTree>
    <p:extLst>
      <p:ext uri="{BB962C8B-B14F-4D97-AF65-F5344CB8AC3E}">
        <p14:creationId xmlns:p14="http://schemas.microsoft.com/office/powerpoint/2010/main" val="3604847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zh-CN" altLang="en-US" dirty="0"/>
              <a:t> </a:t>
            </a:r>
            <a:r>
              <a:rPr lang="en-US" altLang="zh-CN" dirty="0"/>
              <a:t>think</a:t>
            </a:r>
            <a:r>
              <a:rPr lang="zh-CN" altLang="en-US" dirty="0"/>
              <a:t> </a:t>
            </a:r>
            <a:r>
              <a:rPr lang="en-US" altLang="zh-CN" dirty="0"/>
              <a:t>a</a:t>
            </a:r>
            <a:r>
              <a:rPr lang="zh-CN" altLang="en-US" dirty="0"/>
              <a:t> </a:t>
            </a:r>
            <a:r>
              <a:rPr lang="en-US" altLang="zh-CN" dirty="0"/>
              <a:t>more</a:t>
            </a:r>
            <a:r>
              <a:rPr lang="zh-CN" altLang="en-US" dirty="0"/>
              <a:t> </a:t>
            </a:r>
            <a:r>
              <a:rPr lang="en-US" altLang="zh-CN" dirty="0"/>
              <a:t>promising</a:t>
            </a:r>
            <a:r>
              <a:rPr lang="zh-CN" altLang="en-US" dirty="0"/>
              <a:t> </a:t>
            </a:r>
            <a:r>
              <a:rPr lang="en-US" altLang="zh-CN" dirty="0"/>
              <a:t>solution is signalman-centered solution using wearable sensors. </a:t>
            </a:r>
            <a:r>
              <a:rPr lang="en-US" dirty="0"/>
              <a:t>Some research work place only IMU to measure the acceleration and the angular velocity of key joints of signalman’s body. The downside of such solution is, to comprehensively understand the action of the signalman, we need to place more than 20 IMU sensors on body, which is not very user-friendly. There are also a few works studying how to recognize human action with only sparse sensors, for example, only putting IMU on wrists and ankles. But we observe that sparse IMU sensors can’t distinguish signals like hand-down and hand-up because they have the same IMU measurements. So an IMU-only system will not work well.</a:t>
            </a:r>
          </a:p>
          <a:p>
            <a:endParaRPr lang="en-US" dirty="0"/>
          </a:p>
          <a:p>
            <a:endParaRPr lang="en-US" dirty="0"/>
          </a:p>
          <a:p>
            <a:r>
              <a:rPr lang="en-US" dirty="0"/>
              <a:t>Shouldn’t say on a blank slide for long</a:t>
            </a:r>
          </a:p>
          <a:p>
            <a:endParaRPr lang="en-US" dirty="0"/>
          </a:p>
          <a:p>
            <a:r>
              <a:rPr lang="en-US" dirty="0"/>
              <a:t>Imu-alone</a:t>
            </a:r>
          </a:p>
          <a:p>
            <a:endParaRPr lang="en-US" dirty="0"/>
          </a:p>
          <a:p>
            <a:r>
              <a:rPr lang="en-US" dirty="0"/>
              <a:t>Contrast </a:t>
            </a:r>
          </a:p>
        </p:txBody>
      </p:sp>
      <p:sp>
        <p:nvSpPr>
          <p:cNvPr id="4" name="Slide Number Placeholder 3"/>
          <p:cNvSpPr>
            <a:spLocks noGrp="1"/>
          </p:cNvSpPr>
          <p:nvPr>
            <p:ph type="sldNum" sz="quarter" idx="5"/>
          </p:nvPr>
        </p:nvSpPr>
        <p:spPr/>
        <p:txBody>
          <a:bodyPr/>
          <a:lstStyle/>
          <a:p>
            <a:fld id="{7AA5D7CC-4584-7D4D-9AC5-26861B0A276E}" type="slidenum">
              <a:rPr lang="en-US" smtClean="0"/>
              <a:t>9</a:t>
            </a:fld>
            <a:endParaRPr lang="en-US"/>
          </a:p>
        </p:txBody>
      </p:sp>
    </p:spTree>
    <p:extLst>
      <p:ext uri="{BB962C8B-B14F-4D97-AF65-F5344CB8AC3E}">
        <p14:creationId xmlns:p14="http://schemas.microsoft.com/office/powerpoint/2010/main" val="2421860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5F195D62-A8B9-42A1-92F1-BDE0A5FC7BE3}" type="datetime1">
              <a:rPr lang="en-US" smtClean="0"/>
              <a:t>10/11/2023</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B275B159-A39A-45EC-A8EB-2C25C1DB9A90}" type="datetime1">
              <a:rPr lang="en-US" smtClean="0"/>
              <a:t>10/11/2023</a:t>
            </a:fld>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D9435CC3-2727-4E69-B28B-60F67C4FFBA0}" type="datetime1">
              <a:rPr lang="en-US" smtClean="0"/>
              <a:t>10/11/2023</a:t>
            </a:fld>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73437AC4-435C-4B98-98DF-84BEDF421576}" type="datetime1">
              <a:rPr lang="en-US" smtClean="0"/>
              <a:t>10/11/2023</a:t>
            </a:fld>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fld id="{DE6C0CF7-6FD5-4173-9109-E2EE80EF4E7D}" type="datetime1">
              <a:rPr lang="en-US" smtClean="0"/>
              <a:t>10/11/2023</a:t>
            </a:fld>
            <a:endParaRPr lang="en-US" dirty="0"/>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dirty="0"/>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dirty="0"/>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781624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883908B7-92B4-4000-A670-766310977B10}" type="datetime1">
              <a:rPr lang="en-US" smtClean="0"/>
              <a:t>10/11/2023</a:t>
            </a:fld>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3F2AFD6E-8540-40A2-AEB1-1F10BADF31D6}" type="datetime1">
              <a:rPr lang="en-US" smtClean="0"/>
              <a:t>10/11/2023</a:t>
            </a:fld>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75D31EB7-0DF7-4115-A54A-46DBE31597B3}" type="datetime1">
              <a:rPr lang="en-US" smtClean="0"/>
              <a:t>10/11/2023</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8.png"/><Relationship Id="rId4" Type="http://schemas.openxmlformats.org/officeDocument/2006/relationships/slideLayout" Target="../slideLayouts/slideLayout1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Lst>
  <p:hf hdr="0" ftr="0" dt="0"/>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hf hdr="0" ftr="0" dt="0"/>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D72B041B-47E4-4C1B-B958-D1E5E6412A1E}" type="datetime1">
              <a:rPr lang="en-US" smtClean="0"/>
              <a:t>10/11/2023</a:t>
            </a:fld>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Lst>
  <p:hf hdr="0" ftr="0" dt="0"/>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emf"/><Relationship Id="rId4" Type="http://schemas.microsoft.com/office/2007/relationships/hdphoto" Target="../media/hdphoto1.wdp"/><Relationship Id="rId9" Type="http://schemas.openxmlformats.org/officeDocument/2006/relationships/image" Target="../media/image53.emf"/></Relationships>
</file>

<file path=ppt/slides/_rels/slide16.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54.emf"/><Relationship Id="rId3" Type="http://schemas.openxmlformats.org/officeDocument/2006/relationships/image" Target="../media/image49.png"/><Relationship Id="rId7" Type="http://schemas.openxmlformats.org/officeDocument/2006/relationships/image" Target="../media/image55.png"/><Relationship Id="rId12"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53.emf"/><Relationship Id="rId5" Type="http://schemas.openxmlformats.org/officeDocument/2006/relationships/image" Target="../media/image50.png"/><Relationship Id="rId10" Type="http://schemas.openxmlformats.org/officeDocument/2006/relationships/image" Target="../media/image59.emf"/><Relationship Id="rId4" Type="http://schemas.microsoft.com/office/2007/relationships/hdphoto" Target="../media/hdphoto1.wdp"/><Relationship Id="rId9" Type="http://schemas.openxmlformats.org/officeDocument/2006/relationships/image" Target="../media/image58.emf"/></Relationships>
</file>

<file path=ppt/slides/_rels/slide17.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54.emf"/><Relationship Id="rId3" Type="http://schemas.openxmlformats.org/officeDocument/2006/relationships/image" Target="../media/image49.png"/><Relationship Id="rId7" Type="http://schemas.openxmlformats.org/officeDocument/2006/relationships/image" Target="../media/image55.png"/><Relationship Id="rId12"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53.emf"/><Relationship Id="rId5" Type="http://schemas.openxmlformats.org/officeDocument/2006/relationships/image" Target="../media/image50.png"/><Relationship Id="rId10" Type="http://schemas.openxmlformats.org/officeDocument/2006/relationships/image" Target="../media/image59.emf"/><Relationship Id="rId4" Type="http://schemas.microsoft.com/office/2007/relationships/hdphoto" Target="../media/hdphoto1.wdp"/><Relationship Id="rId9" Type="http://schemas.openxmlformats.org/officeDocument/2006/relationships/image" Target="../media/image58.emf"/></Relationships>
</file>

<file path=ppt/slides/_rels/slide1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60.png"/></Relationships>
</file>

<file path=ppt/slides/_rels/slide19.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53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emf"/><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emf"/><Relationship Id="rId7" Type="http://schemas.openxmlformats.org/officeDocument/2006/relationships/image" Target="../media/image79.emf"/><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25.xml"/><Relationship Id="rId16"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gif"/><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gif"/><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8.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ACC4-8BA4-D145-6D28-7181D4BBF84B}"/>
              </a:ext>
            </a:extLst>
          </p:cNvPr>
          <p:cNvSpPr>
            <a:spLocks noGrp="1"/>
          </p:cNvSpPr>
          <p:nvPr>
            <p:ph type="title"/>
          </p:nvPr>
        </p:nvSpPr>
        <p:spPr>
          <a:xfrm>
            <a:off x="2108148" y="1311617"/>
            <a:ext cx="9744893" cy="2595153"/>
          </a:xfrm>
        </p:spPr>
        <p:txBody>
          <a:bodyPr>
            <a:normAutofit/>
          </a:bodyPr>
          <a:lstStyle/>
          <a:p>
            <a:pPr algn="ctr"/>
            <a:r>
              <a:rPr lang="en-US" sz="2800" b="0" i="0" dirty="0" err="1">
                <a:effectLst/>
                <a:latin typeface="Arial" panose="020B0604020202020204" pitchFamily="34" charset="0"/>
              </a:rPr>
              <a:t>ViSig</a:t>
            </a:r>
            <a:r>
              <a:rPr lang="en-US" sz="2800" b="0" i="0" dirty="0">
                <a:effectLst/>
                <a:latin typeface="Arial" panose="020B0604020202020204" pitchFamily="34" charset="0"/>
              </a:rPr>
              <a:t>: Automatic Interpretation of Visual Body Signals Using On-Body Sensors</a:t>
            </a:r>
          </a:p>
        </p:txBody>
      </p:sp>
      <p:sp>
        <p:nvSpPr>
          <p:cNvPr id="3" name="Content Placeholder 2">
            <a:extLst>
              <a:ext uri="{FF2B5EF4-FFF2-40B4-BE49-F238E27FC236}">
                <a16:creationId xmlns:a16="http://schemas.microsoft.com/office/drawing/2014/main" id="{C0E02467-1D6D-30DE-402A-35783DB9D563}"/>
              </a:ext>
            </a:extLst>
          </p:cNvPr>
          <p:cNvSpPr>
            <a:spLocks noGrp="1"/>
          </p:cNvSpPr>
          <p:nvPr>
            <p:ph idx="1"/>
          </p:nvPr>
        </p:nvSpPr>
        <p:spPr>
          <a:xfrm>
            <a:off x="2383541" y="5659525"/>
            <a:ext cx="8906692" cy="625930"/>
          </a:xfrm>
        </p:spPr>
        <p:txBody>
          <a:bodyPr>
            <a:noAutofit/>
          </a:bodyPr>
          <a:lstStyle/>
          <a:p>
            <a:pPr algn="ctr"/>
            <a:r>
              <a:rPr lang="en-US" sz="2000" dirty="0"/>
              <a:t>Presenter: A</a:t>
            </a:r>
            <a:r>
              <a:rPr lang="en-US" altLang="zh-CN" sz="2000" dirty="0"/>
              <a:t>shutosh Dhekne</a:t>
            </a:r>
            <a:endParaRPr lang="en-US" sz="2000" dirty="0"/>
          </a:p>
        </p:txBody>
      </p:sp>
      <p:sp>
        <p:nvSpPr>
          <p:cNvPr id="5" name="TextBox 4">
            <a:extLst>
              <a:ext uri="{FF2B5EF4-FFF2-40B4-BE49-F238E27FC236}">
                <a16:creationId xmlns:a16="http://schemas.microsoft.com/office/drawing/2014/main" id="{A12F8CC6-EB04-C912-A043-FA9E530FE7C4}"/>
              </a:ext>
            </a:extLst>
          </p:cNvPr>
          <p:cNvSpPr txBox="1"/>
          <p:nvPr/>
        </p:nvSpPr>
        <p:spPr>
          <a:xfrm>
            <a:off x="5430815" y="4757091"/>
            <a:ext cx="2719290" cy="400110"/>
          </a:xfrm>
          <a:prstGeom prst="rect">
            <a:avLst/>
          </a:prstGeom>
          <a:noFill/>
        </p:spPr>
        <p:txBody>
          <a:bodyPr wrap="square" rtlCol="0">
            <a:spAutoFit/>
          </a:bodyPr>
          <a:lstStyle/>
          <a:p>
            <a:pPr algn="ctr"/>
            <a:r>
              <a:rPr lang="en-US" altLang="zh-CN" sz="2000" dirty="0"/>
              <a:t>Ashutosh Dhekne</a:t>
            </a:r>
            <a:endParaRPr lang="en-GB" sz="2000" dirty="0"/>
          </a:p>
        </p:txBody>
      </p:sp>
      <p:sp>
        <p:nvSpPr>
          <p:cNvPr id="6" name="TextBox 5">
            <a:extLst>
              <a:ext uri="{FF2B5EF4-FFF2-40B4-BE49-F238E27FC236}">
                <a16:creationId xmlns:a16="http://schemas.microsoft.com/office/drawing/2014/main" id="{C98B1479-0A65-EEBF-91EB-34B436015A78}"/>
              </a:ext>
            </a:extLst>
          </p:cNvPr>
          <p:cNvSpPr txBox="1"/>
          <p:nvPr/>
        </p:nvSpPr>
        <p:spPr>
          <a:xfrm>
            <a:off x="8254108" y="4721391"/>
            <a:ext cx="2781456" cy="400110"/>
          </a:xfrm>
          <a:prstGeom prst="rect">
            <a:avLst/>
          </a:prstGeom>
          <a:noFill/>
        </p:spPr>
        <p:txBody>
          <a:bodyPr wrap="square" rtlCol="0">
            <a:spAutoFit/>
          </a:bodyPr>
          <a:lstStyle/>
          <a:p>
            <a:pPr algn="ctr"/>
            <a:r>
              <a:rPr lang="en-US" altLang="zh-CN" sz="2000" dirty="0"/>
              <a:t>Mostafa Ammar</a:t>
            </a:r>
            <a:endParaRPr lang="en-GB" sz="2000" dirty="0"/>
          </a:p>
        </p:txBody>
      </p:sp>
      <p:pic>
        <p:nvPicPr>
          <p:cNvPr id="7" name="Picture 6" descr="A person wearing glasses&#10;&#10;Description automatically generated with medium confidence">
            <a:extLst>
              <a:ext uri="{FF2B5EF4-FFF2-40B4-BE49-F238E27FC236}">
                <a16:creationId xmlns:a16="http://schemas.microsoft.com/office/drawing/2014/main" id="{3C5A423E-F8FF-85F1-8056-673A999972FE}"/>
              </a:ext>
            </a:extLst>
          </p:cNvPr>
          <p:cNvPicPr>
            <a:picLocks noChangeAspect="1"/>
          </p:cNvPicPr>
          <p:nvPr/>
        </p:nvPicPr>
        <p:blipFill rotWithShape="1">
          <a:blip r:embed="rId3">
            <a:extLst>
              <a:ext uri="{28A0092B-C50C-407E-A947-70E740481C1C}">
                <a14:useLocalDpi xmlns:a14="http://schemas.microsoft.com/office/drawing/2010/main" val="0"/>
              </a:ext>
            </a:extLst>
          </a:blip>
          <a:srcRect l="12752" t="-353" r="52435" b="38463"/>
          <a:stretch/>
        </p:blipFill>
        <p:spPr>
          <a:xfrm>
            <a:off x="3538665" y="3327823"/>
            <a:ext cx="1043966" cy="1391955"/>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person wearing glasses&#10;&#10;Description automatically generated with medium confidence">
            <a:extLst>
              <a:ext uri="{FF2B5EF4-FFF2-40B4-BE49-F238E27FC236}">
                <a16:creationId xmlns:a16="http://schemas.microsoft.com/office/drawing/2014/main" id="{9D8D4363-644E-1463-0288-9ECCF5ABA216}"/>
              </a:ext>
            </a:extLst>
          </p:cNvPr>
          <p:cNvPicPr>
            <a:picLocks noChangeAspect="1"/>
          </p:cNvPicPr>
          <p:nvPr/>
        </p:nvPicPr>
        <p:blipFill rotWithShape="1">
          <a:blip r:embed="rId4">
            <a:extLst>
              <a:ext uri="{28A0092B-C50C-407E-A947-70E740481C1C}">
                <a14:useLocalDpi xmlns:a14="http://schemas.microsoft.com/office/drawing/2010/main" val="0"/>
              </a:ext>
            </a:extLst>
          </a:blip>
          <a:srcRect l="31131" t="8351" r="31041" b="24324"/>
          <a:stretch/>
        </p:blipFill>
        <p:spPr>
          <a:xfrm>
            <a:off x="6314904" y="3368695"/>
            <a:ext cx="1043966" cy="1391954"/>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person wearing glasses and a suit&#10;&#10;Description automatically generated with low confidence">
            <a:extLst>
              <a:ext uri="{FF2B5EF4-FFF2-40B4-BE49-F238E27FC236}">
                <a16:creationId xmlns:a16="http://schemas.microsoft.com/office/drawing/2014/main" id="{0B7163C7-2835-E019-573C-CD603B0AE7E0}"/>
              </a:ext>
            </a:extLst>
          </p:cNvPr>
          <p:cNvPicPr>
            <a:picLocks noChangeAspect="1"/>
          </p:cNvPicPr>
          <p:nvPr/>
        </p:nvPicPr>
        <p:blipFill rotWithShape="1">
          <a:blip r:embed="rId5">
            <a:extLst>
              <a:ext uri="{28A0092B-C50C-407E-A947-70E740481C1C}">
                <a14:useLocalDpi xmlns:a14="http://schemas.microsoft.com/office/drawing/2010/main" val="0"/>
              </a:ext>
            </a:extLst>
          </a:blip>
          <a:srcRect l="1326" t="4751" r="234" b="7869"/>
          <a:stretch/>
        </p:blipFill>
        <p:spPr>
          <a:xfrm>
            <a:off x="9122853" y="3365135"/>
            <a:ext cx="1043967" cy="1391956"/>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41FCCEDF-F29C-B3AF-0D64-287BE29E8688}"/>
              </a:ext>
            </a:extLst>
          </p:cNvPr>
          <p:cNvSpPr txBox="1"/>
          <p:nvPr/>
        </p:nvSpPr>
        <p:spPr>
          <a:xfrm>
            <a:off x="2664704" y="4757091"/>
            <a:ext cx="2781456" cy="400110"/>
          </a:xfrm>
          <a:prstGeom prst="rect">
            <a:avLst/>
          </a:prstGeom>
          <a:noFill/>
        </p:spPr>
        <p:txBody>
          <a:bodyPr wrap="square" rtlCol="0">
            <a:spAutoFit/>
          </a:bodyPr>
          <a:lstStyle/>
          <a:p>
            <a:pPr algn="ctr"/>
            <a:r>
              <a:rPr lang="en-US" altLang="zh-CN" sz="2000" dirty="0"/>
              <a:t>Yifeng Cao</a:t>
            </a:r>
            <a:endParaRPr lang="en-GB" sz="2000" dirty="0"/>
          </a:p>
        </p:txBody>
      </p:sp>
      <p:sp>
        <p:nvSpPr>
          <p:cNvPr id="11" name="TextBox 10">
            <a:extLst>
              <a:ext uri="{FF2B5EF4-FFF2-40B4-BE49-F238E27FC236}">
                <a16:creationId xmlns:a16="http://schemas.microsoft.com/office/drawing/2014/main" id="{A00D4CA6-AB88-C588-D8A9-69304862C831}"/>
              </a:ext>
            </a:extLst>
          </p:cNvPr>
          <p:cNvSpPr txBox="1"/>
          <p:nvPr/>
        </p:nvSpPr>
        <p:spPr>
          <a:xfrm>
            <a:off x="2955146" y="5201435"/>
            <a:ext cx="2475669" cy="369332"/>
          </a:xfrm>
          <a:prstGeom prst="rect">
            <a:avLst/>
          </a:prstGeom>
          <a:noFill/>
        </p:spPr>
        <p:txBody>
          <a:bodyPr wrap="square">
            <a:spAutoFit/>
          </a:bodyPr>
          <a:lstStyle/>
          <a:p>
            <a:r>
              <a:rPr lang="en-US" dirty="0"/>
              <a:t>ycao361@gatech.edu</a:t>
            </a:r>
          </a:p>
        </p:txBody>
      </p:sp>
      <p:sp>
        <p:nvSpPr>
          <p:cNvPr id="12" name="TextBox 11">
            <a:extLst>
              <a:ext uri="{FF2B5EF4-FFF2-40B4-BE49-F238E27FC236}">
                <a16:creationId xmlns:a16="http://schemas.microsoft.com/office/drawing/2014/main" id="{BC86D57D-22D2-2279-EA08-9C15BBEA132C}"/>
              </a:ext>
            </a:extLst>
          </p:cNvPr>
          <p:cNvSpPr txBox="1"/>
          <p:nvPr/>
        </p:nvSpPr>
        <p:spPr>
          <a:xfrm>
            <a:off x="5778439" y="5201435"/>
            <a:ext cx="2475669" cy="369332"/>
          </a:xfrm>
          <a:prstGeom prst="rect">
            <a:avLst/>
          </a:prstGeom>
          <a:noFill/>
        </p:spPr>
        <p:txBody>
          <a:bodyPr wrap="square">
            <a:spAutoFit/>
          </a:bodyPr>
          <a:lstStyle/>
          <a:p>
            <a:r>
              <a:rPr lang="en-US" dirty="0"/>
              <a:t>dhekne@gatech.edu</a:t>
            </a:r>
          </a:p>
        </p:txBody>
      </p:sp>
      <p:sp>
        <p:nvSpPr>
          <p:cNvPr id="13" name="TextBox 12">
            <a:extLst>
              <a:ext uri="{FF2B5EF4-FFF2-40B4-BE49-F238E27FC236}">
                <a16:creationId xmlns:a16="http://schemas.microsoft.com/office/drawing/2014/main" id="{D6FBA8BF-7AC5-21E3-98B8-76CB0C471CEF}"/>
              </a:ext>
            </a:extLst>
          </p:cNvPr>
          <p:cNvSpPr txBox="1"/>
          <p:nvPr/>
        </p:nvSpPr>
        <p:spPr>
          <a:xfrm>
            <a:off x="8407001" y="5201435"/>
            <a:ext cx="2781456" cy="369332"/>
          </a:xfrm>
          <a:prstGeom prst="rect">
            <a:avLst/>
          </a:prstGeom>
          <a:noFill/>
        </p:spPr>
        <p:txBody>
          <a:bodyPr wrap="square">
            <a:spAutoFit/>
          </a:bodyPr>
          <a:lstStyle/>
          <a:p>
            <a:r>
              <a:rPr lang="en-US" dirty="0"/>
              <a:t>ammar@cc.gatech.edu</a:t>
            </a:r>
          </a:p>
        </p:txBody>
      </p:sp>
    </p:spTree>
    <p:extLst>
      <p:ext uri="{BB962C8B-B14F-4D97-AF65-F5344CB8AC3E}">
        <p14:creationId xmlns:p14="http://schemas.microsoft.com/office/powerpoint/2010/main" val="3862558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0171-4681-71FF-540A-F3033A0AC611}"/>
              </a:ext>
            </a:extLst>
          </p:cNvPr>
          <p:cNvSpPr>
            <a:spLocks noGrp="1"/>
          </p:cNvSpPr>
          <p:nvPr>
            <p:ph type="title"/>
          </p:nvPr>
        </p:nvSpPr>
        <p:spPr/>
        <p:txBody>
          <a:bodyPr/>
          <a:lstStyle/>
          <a:p>
            <a:r>
              <a:rPr lang="en-US" dirty="0"/>
              <a:t>Goal</a:t>
            </a:r>
          </a:p>
        </p:txBody>
      </p:sp>
      <p:sp>
        <p:nvSpPr>
          <p:cNvPr id="49" name="TextBox 48">
            <a:extLst>
              <a:ext uri="{FF2B5EF4-FFF2-40B4-BE49-F238E27FC236}">
                <a16:creationId xmlns:a16="http://schemas.microsoft.com/office/drawing/2014/main" id="{29C2F53D-9A77-7B60-A21C-9BF69DEFA270}"/>
              </a:ext>
            </a:extLst>
          </p:cNvPr>
          <p:cNvSpPr txBox="1"/>
          <p:nvPr/>
        </p:nvSpPr>
        <p:spPr>
          <a:xfrm>
            <a:off x="482321" y="1455401"/>
            <a:ext cx="3808325"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Accurate interpretation</a:t>
            </a:r>
          </a:p>
        </p:txBody>
      </p:sp>
      <p:sp>
        <p:nvSpPr>
          <p:cNvPr id="50" name="TextBox 49">
            <a:extLst>
              <a:ext uri="{FF2B5EF4-FFF2-40B4-BE49-F238E27FC236}">
                <a16:creationId xmlns:a16="http://schemas.microsoft.com/office/drawing/2014/main" id="{4A2C37AF-D037-4355-FE8A-922CF1BBC23A}"/>
              </a:ext>
            </a:extLst>
          </p:cNvPr>
          <p:cNvSpPr txBox="1"/>
          <p:nvPr/>
        </p:nvSpPr>
        <p:spPr>
          <a:xfrm>
            <a:off x="482321" y="2340281"/>
            <a:ext cx="4190163"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Real-time interpretation</a:t>
            </a:r>
          </a:p>
        </p:txBody>
      </p:sp>
      <p:sp>
        <p:nvSpPr>
          <p:cNvPr id="51" name="TextBox 50">
            <a:extLst>
              <a:ext uri="{FF2B5EF4-FFF2-40B4-BE49-F238E27FC236}">
                <a16:creationId xmlns:a16="http://schemas.microsoft.com/office/drawing/2014/main" id="{38C1231C-0412-AA22-9857-9524DF3369FB}"/>
              </a:ext>
            </a:extLst>
          </p:cNvPr>
          <p:cNvSpPr txBox="1"/>
          <p:nvPr/>
        </p:nvSpPr>
        <p:spPr>
          <a:xfrm>
            <a:off x="482321" y="3226534"/>
            <a:ext cx="3336053"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Data efficiency</a:t>
            </a:r>
          </a:p>
        </p:txBody>
      </p:sp>
      <p:sp>
        <p:nvSpPr>
          <p:cNvPr id="52" name="TextBox 51">
            <a:extLst>
              <a:ext uri="{FF2B5EF4-FFF2-40B4-BE49-F238E27FC236}">
                <a16:creationId xmlns:a16="http://schemas.microsoft.com/office/drawing/2014/main" id="{3E0DC32E-CC9C-4658-A390-E6E641F01BF1}"/>
              </a:ext>
            </a:extLst>
          </p:cNvPr>
          <p:cNvSpPr txBox="1"/>
          <p:nvPr/>
        </p:nvSpPr>
        <p:spPr>
          <a:xfrm>
            <a:off x="482321" y="4136255"/>
            <a:ext cx="4099727"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Small number of sensors</a:t>
            </a:r>
          </a:p>
        </p:txBody>
      </p:sp>
      <p:sp>
        <p:nvSpPr>
          <p:cNvPr id="4" name="Slide Number Placeholder 3">
            <a:extLst>
              <a:ext uri="{FF2B5EF4-FFF2-40B4-BE49-F238E27FC236}">
                <a16:creationId xmlns:a16="http://schemas.microsoft.com/office/drawing/2014/main" id="{30A653F3-D929-F511-6424-F4051B89F8CD}"/>
              </a:ext>
            </a:extLst>
          </p:cNvPr>
          <p:cNvSpPr>
            <a:spLocks noGrp="1"/>
          </p:cNvSpPr>
          <p:nvPr>
            <p:ph type="sldNum" sz="quarter" idx="12"/>
          </p:nvPr>
        </p:nvSpPr>
        <p:spPr/>
        <p:txBody>
          <a:bodyPr/>
          <a:lstStyle/>
          <a:p>
            <a:fld id="{AE678206-0642-9F48-9727-6B519CB285FA}" type="slidenum">
              <a:rPr lang="en-US" smtClean="0"/>
              <a:t>10</a:t>
            </a:fld>
            <a:r>
              <a:rPr lang="en-US" dirty="0"/>
              <a:t>/65</a:t>
            </a:r>
          </a:p>
        </p:txBody>
      </p:sp>
      <p:grpSp>
        <p:nvGrpSpPr>
          <p:cNvPr id="18" name="Group 17">
            <a:extLst>
              <a:ext uri="{FF2B5EF4-FFF2-40B4-BE49-F238E27FC236}">
                <a16:creationId xmlns:a16="http://schemas.microsoft.com/office/drawing/2014/main" id="{8BC75502-6BF1-8B5B-FC94-8422532E82EA}"/>
              </a:ext>
            </a:extLst>
          </p:cNvPr>
          <p:cNvGrpSpPr/>
          <p:nvPr/>
        </p:nvGrpSpPr>
        <p:grpSpPr>
          <a:xfrm>
            <a:off x="5818519" y="3688199"/>
            <a:ext cx="2769088" cy="1848341"/>
            <a:chOff x="6096000" y="3226534"/>
            <a:chExt cx="2769088" cy="1848341"/>
          </a:xfrm>
        </p:grpSpPr>
        <p:pic>
          <p:nvPicPr>
            <p:cNvPr id="4098" name="Picture 2" descr="Hand Signals Contractors Need to Know for Crane Operation| Concrete  Construction Magazine">
              <a:extLst>
                <a:ext uri="{FF2B5EF4-FFF2-40B4-BE49-F238E27FC236}">
                  <a16:creationId xmlns:a16="http://schemas.microsoft.com/office/drawing/2014/main" id="{1646B89A-F50E-4CF5-FB3C-40794BDD5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26534"/>
              <a:ext cx="2769088" cy="18483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1E63527-7894-CE55-3F04-6C9CECE2D7C8}"/>
                </a:ext>
              </a:extLst>
            </p:cNvPr>
            <p:cNvSpPr/>
            <p:nvPr/>
          </p:nvSpPr>
          <p:spPr>
            <a:xfrm>
              <a:off x="6131553" y="3308441"/>
              <a:ext cx="2697982" cy="4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99% pixels are irrelevant</a:t>
              </a:r>
            </a:p>
          </p:txBody>
        </p:sp>
      </p:grpSp>
      <p:grpSp>
        <p:nvGrpSpPr>
          <p:cNvPr id="10" name="Group 9">
            <a:extLst>
              <a:ext uri="{FF2B5EF4-FFF2-40B4-BE49-F238E27FC236}">
                <a16:creationId xmlns:a16="http://schemas.microsoft.com/office/drawing/2014/main" id="{C71FC0BD-89A5-6197-51E2-FC9D47BCEE4A}"/>
              </a:ext>
            </a:extLst>
          </p:cNvPr>
          <p:cNvGrpSpPr/>
          <p:nvPr/>
        </p:nvGrpSpPr>
        <p:grpSpPr>
          <a:xfrm>
            <a:off x="8884883" y="3291319"/>
            <a:ext cx="3583910" cy="2494975"/>
            <a:chOff x="-238610" y="484732"/>
            <a:chExt cx="2827444" cy="1968354"/>
          </a:xfrm>
        </p:grpSpPr>
        <p:pic>
          <p:nvPicPr>
            <p:cNvPr id="11" name="Picture 10">
              <a:extLst>
                <a:ext uri="{FF2B5EF4-FFF2-40B4-BE49-F238E27FC236}">
                  <a16:creationId xmlns:a16="http://schemas.microsoft.com/office/drawing/2014/main" id="{FAE649F5-CD94-1D36-1AC8-254DC23D1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10" y="484732"/>
              <a:ext cx="2827444" cy="1968354"/>
            </a:xfrm>
            <a:prstGeom prst="rect">
              <a:avLst/>
            </a:prstGeom>
          </p:spPr>
        </p:pic>
        <p:sp>
          <p:nvSpPr>
            <p:cNvPr id="12" name="Oval 11">
              <a:extLst>
                <a:ext uri="{FF2B5EF4-FFF2-40B4-BE49-F238E27FC236}">
                  <a16:creationId xmlns:a16="http://schemas.microsoft.com/office/drawing/2014/main" id="{1F567F75-57BA-6618-B859-987959F597DF}"/>
                </a:ext>
              </a:extLst>
            </p:cNvPr>
            <p:cNvSpPr/>
            <p:nvPr/>
          </p:nvSpPr>
          <p:spPr>
            <a:xfrm>
              <a:off x="1094851" y="886323"/>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918DA4A-9D4F-7131-5B52-5C381C975E3B}"/>
                </a:ext>
              </a:extLst>
            </p:cNvPr>
            <p:cNvSpPr/>
            <p:nvPr/>
          </p:nvSpPr>
          <p:spPr>
            <a:xfrm>
              <a:off x="1384188" y="675559"/>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DFBCB91-BE27-5C7C-0767-E76F474754DD}"/>
                </a:ext>
              </a:extLst>
            </p:cNvPr>
            <p:cNvSpPr/>
            <p:nvPr/>
          </p:nvSpPr>
          <p:spPr>
            <a:xfrm>
              <a:off x="791830" y="673418"/>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C031C1E-6F26-98D6-8194-0A7E7031DA8C}"/>
                </a:ext>
              </a:extLst>
            </p:cNvPr>
            <p:cNvSpPr/>
            <p:nvPr/>
          </p:nvSpPr>
          <p:spPr>
            <a:xfrm>
              <a:off x="993153" y="1979912"/>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C8DEB40-CA05-9EF2-D922-05DA40FA8602}"/>
                </a:ext>
              </a:extLst>
            </p:cNvPr>
            <p:cNvSpPr/>
            <p:nvPr/>
          </p:nvSpPr>
          <p:spPr>
            <a:xfrm>
              <a:off x="1176383" y="1979912"/>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C58D3B2-AF29-AAC2-6FD9-CD96388816C3}"/>
                </a:ext>
              </a:extLst>
            </p:cNvPr>
            <p:cNvSpPr/>
            <p:nvPr/>
          </p:nvSpPr>
          <p:spPr>
            <a:xfrm>
              <a:off x="1091537" y="1418504"/>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86F2BE9-F2C5-BB73-575D-A7D7C8BA699D}"/>
              </a:ext>
            </a:extLst>
          </p:cNvPr>
          <p:cNvGrpSpPr/>
          <p:nvPr/>
        </p:nvGrpSpPr>
        <p:grpSpPr>
          <a:xfrm>
            <a:off x="9066550" y="1354527"/>
            <a:ext cx="2971162" cy="1546616"/>
            <a:chOff x="9132450" y="1230157"/>
            <a:chExt cx="2971162" cy="1546616"/>
          </a:xfrm>
        </p:grpSpPr>
        <p:pic>
          <p:nvPicPr>
            <p:cNvPr id="4100" name="Picture 4" descr="Laptop icon - Free download on Iconfinder">
              <a:extLst>
                <a:ext uri="{FF2B5EF4-FFF2-40B4-BE49-F238E27FC236}">
                  <a16:creationId xmlns:a16="http://schemas.microsoft.com/office/drawing/2014/main" id="{5011DC10-8323-5151-135C-35EA6F5AD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851" y="1406346"/>
              <a:ext cx="1014761" cy="10147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mpire Asoka de Silva signals a no-ball | ESPNcricinfo.com">
              <a:extLst>
                <a:ext uri="{FF2B5EF4-FFF2-40B4-BE49-F238E27FC236}">
                  <a16:creationId xmlns:a16="http://schemas.microsoft.com/office/drawing/2014/main" id="{9FB963F8-6EED-83FA-700B-A2D061B40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2450" y="1230157"/>
              <a:ext cx="1149222" cy="1546616"/>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E1C796A9-2DFB-3986-2C51-671FCAEF626E}"/>
                </a:ext>
              </a:extLst>
            </p:cNvPr>
            <p:cNvSpPr/>
            <p:nvPr/>
          </p:nvSpPr>
          <p:spPr>
            <a:xfrm>
              <a:off x="10335224" y="2371411"/>
              <a:ext cx="753627" cy="243387"/>
            </a:xfrm>
            <a:custGeom>
              <a:avLst/>
              <a:gdLst>
                <a:gd name="connsiteX0" fmla="*/ 0 w 753627"/>
                <a:gd name="connsiteY0" fmla="*/ 190919 h 243387"/>
                <a:gd name="connsiteX1" fmla="*/ 502418 w 753627"/>
                <a:gd name="connsiteY1" fmla="*/ 231112 h 243387"/>
                <a:gd name="connsiteX2" fmla="*/ 753627 w 753627"/>
                <a:gd name="connsiteY2" fmla="*/ 0 h 243387"/>
              </a:gdLst>
              <a:ahLst/>
              <a:cxnLst>
                <a:cxn ang="0">
                  <a:pos x="connsiteX0" y="connsiteY0"/>
                </a:cxn>
                <a:cxn ang="0">
                  <a:pos x="connsiteX1" y="connsiteY1"/>
                </a:cxn>
                <a:cxn ang="0">
                  <a:pos x="connsiteX2" y="connsiteY2"/>
                </a:cxn>
              </a:cxnLst>
              <a:rect l="l" t="t" r="r" b="b"/>
              <a:pathLst>
                <a:path w="753627" h="243387">
                  <a:moveTo>
                    <a:pt x="0" y="190919"/>
                  </a:moveTo>
                  <a:cubicBezTo>
                    <a:pt x="188407" y="226925"/>
                    <a:pt x="376814" y="262932"/>
                    <a:pt x="502418" y="231112"/>
                  </a:cubicBezTo>
                  <a:cubicBezTo>
                    <a:pt x="628022" y="199292"/>
                    <a:pt x="690824" y="99646"/>
                    <a:pt x="753627" y="0"/>
                  </a:cubicBez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59447E12-4711-17B5-324D-1BBF00F53264}"/>
                </a:ext>
              </a:extLst>
            </p:cNvPr>
            <p:cNvSpPr txBox="1"/>
            <p:nvPr/>
          </p:nvSpPr>
          <p:spPr>
            <a:xfrm>
              <a:off x="11142403" y="2451524"/>
              <a:ext cx="946890"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dirty="0"/>
                <a:t>N</a:t>
              </a:r>
              <a:r>
                <a:rPr lang="en-US" altLang="zh-CN" sz="1400" dirty="0"/>
                <a:t>o ball</a:t>
              </a:r>
              <a:endParaRPr lang="en-US" sz="1400" dirty="0"/>
            </a:p>
          </p:txBody>
        </p:sp>
        <p:sp>
          <p:nvSpPr>
            <p:cNvPr id="21" name="TextBox 20">
              <a:extLst>
                <a:ext uri="{FF2B5EF4-FFF2-40B4-BE49-F238E27FC236}">
                  <a16:creationId xmlns:a16="http://schemas.microsoft.com/office/drawing/2014/main" id="{77C021B3-3D54-A96B-785F-CD1D72F8ED00}"/>
                </a:ext>
              </a:extLst>
            </p:cNvPr>
            <p:cNvSpPr txBox="1"/>
            <p:nvPr/>
          </p:nvSpPr>
          <p:spPr>
            <a:xfrm>
              <a:off x="10209783" y="2113330"/>
              <a:ext cx="1708183" cy="307777"/>
            </a:xfrm>
            <a:prstGeom prst="rect">
              <a:avLst/>
            </a:prstGeom>
            <a:noFill/>
          </p:spPr>
          <p:txBody>
            <a:bodyPr wrap="square" rtlCol="0">
              <a:spAutoFit/>
            </a:bodyPr>
            <a:lstStyle/>
            <a:p>
              <a:r>
                <a:rPr lang="en-US" sz="1400" dirty="0"/>
                <a:t>2-3 seconds</a:t>
              </a:r>
            </a:p>
          </p:txBody>
        </p:sp>
      </p:grpSp>
      <p:pic>
        <p:nvPicPr>
          <p:cNvPr id="24" name="Picture 23">
            <a:extLst>
              <a:ext uri="{FF2B5EF4-FFF2-40B4-BE49-F238E27FC236}">
                <a16:creationId xmlns:a16="http://schemas.microsoft.com/office/drawing/2014/main" id="{CFFC5ABA-1C63-C201-81C1-4BCAFC97A1B2}"/>
              </a:ext>
            </a:extLst>
          </p:cNvPr>
          <p:cNvPicPr>
            <a:picLocks noChangeAspect="1"/>
          </p:cNvPicPr>
          <p:nvPr/>
        </p:nvPicPr>
        <p:blipFill>
          <a:blip r:embed="rId7"/>
          <a:stretch>
            <a:fillRect/>
          </a:stretch>
        </p:blipFill>
        <p:spPr>
          <a:xfrm>
            <a:off x="5856094" y="1297390"/>
            <a:ext cx="2679186" cy="1777537"/>
          </a:xfrm>
          <a:prstGeom prst="rect">
            <a:avLst/>
          </a:prstGeom>
        </p:spPr>
      </p:pic>
      <p:sp>
        <p:nvSpPr>
          <p:cNvPr id="27" name="Speech Bubble: Rectangle with Corners Rounded 26">
            <a:extLst>
              <a:ext uri="{FF2B5EF4-FFF2-40B4-BE49-F238E27FC236}">
                <a16:creationId xmlns:a16="http://schemas.microsoft.com/office/drawing/2014/main" id="{1532640B-4E3A-132C-D4C6-DF76D5CDE3D6}"/>
              </a:ext>
            </a:extLst>
          </p:cNvPr>
          <p:cNvSpPr/>
          <p:nvPr/>
        </p:nvSpPr>
        <p:spPr>
          <a:xfrm>
            <a:off x="5946775" y="1581151"/>
            <a:ext cx="863600" cy="465728"/>
          </a:xfrm>
          <a:prstGeom prst="wedgeRoundRectCallout">
            <a:avLst>
              <a:gd name="adj1" fmla="val -5402"/>
              <a:gd name="adj2" fmla="val 676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Raise boom!</a:t>
            </a:r>
          </a:p>
        </p:txBody>
      </p:sp>
      <p:sp>
        <p:nvSpPr>
          <p:cNvPr id="29" name="Speech Bubble: Rectangle with Corners Rounded 28">
            <a:extLst>
              <a:ext uri="{FF2B5EF4-FFF2-40B4-BE49-F238E27FC236}">
                <a16:creationId xmlns:a16="http://schemas.microsoft.com/office/drawing/2014/main" id="{CFE5B15E-428E-75F3-C4EF-4F255E5EAC41}"/>
              </a:ext>
            </a:extLst>
          </p:cNvPr>
          <p:cNvSpPr/>
          <p:nvPr/>
        </p:nvSpPr>
        <p:spPr>
          <a:xfrm>
            <a:off x="7375525" y="1348287"/>
            <a:ext cx="1076325" cy="465728"/>
          </a:xfrm>
          <a:prstGeom prst="wedgeRoundRectCallout">
            <a:avLst>
              <a:gd name="adj1" fmla="val 33569"/>
              <a:gd name="adj2" fmla="val -687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OK! Raise boom!</a:t>
            </a:r>
          </a:p>
        </p:txBody>
      </p:sp>
      <p:sp>
        <p:nvSpPr>
          <p:cNvPr id="33" name="Rectangle 32">
            <a:extLst>
              <a:ext uri="{FF2B5EF4-FFF2-40B4-BE49-F238E27FC236}">
                <a16:creationId xmlns:a16="http://schemas.microsoft.com/office/drawing/2014/main" id="{C3E30756-1996-18C4-CA64-7C389ED91EB9}"/>
              </a:ext>
            </a:extLst>
          </p:cNvPr>
          <p:cNvSpPr/>
          <p:nvPr/>
        </p:nvSpPr>
        <p:spPr>
          <a:xfrm>
            <a:off x="482321" y="1447115"/>
            <a:ext cx="3739549" cy="4616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CFD4FB-2A49-4442-0E1A-82D3A3E7B64A}"/>
              </a:ext>
            </a:extLst>
          </p:cNvPr>
          <p:cNvSpPr/>
          <p:nvPr/>
        </p:nvSpPr>
        <p:spPr>
          <a:xfrm>
            <a:off x="430917" y="2314644"/>
            <a:ext cx="3808325" cy="4616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15C522F-AAA7-E8F3-3BBD-919445AF0A5E}"/>
              </a:ext>
            </a:extLst>
          </p:cNvPr>
          <p:cNvSpPr/>
          <p:nvPr/>
        </p:nvSpPr>
        <p:spPr>
          <a:xfrm>
            <a:off x="430917" y="3250002"/>
            <a:ext cx="3808325" cy="4616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4D1FEF4-5C3E-0012-3B2E-C04967703019}"/>
              </a:ext>
            </a:extLst>
          </p:cNvPr>
          <p:cNvSpPr/>
          <p:nvPr/>
        </p:nvSpPr>
        <p:spPr>
          <a:xfrm>
            <a:off x="488195" y="4161852"/>
            <a:ext cx="3933080" cy="4616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44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3" grpId="0" animBg="1"/>
      <p:bldP spid="33" grpId="1" animBg="1"/>
      <p:bldP spid="36" grpId="0" animBg="1"/>
      <p:bldP spid="36" grpId="1" animBg="1"/>
      <p:bldP spid="37" grpId="0" animBg="1"/>
      <p:bldP spid="37" grpId="1"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9C354A-90DE-23E1-7DA9-686BAE1F5408}"/>
              </a:ext>
            </a:extLst>
          </p:cNvPr>
          <p:cNvSpPr/>
          <p:nvPr/>
        </p:nvSpPr>
        <p:spPr>
          <a:xfrm>
            <a:off x="4062961" y="1226394"/>
            <a:ext cx="5900033" cy="2376604"/>
          </a:xfrm>
          <a:prstGeom prst="rect">
            <a:avLst/>
          </a:prstGeom>
          <a:solidFill>
            <a:schemeClr val="bg1">
              <a:lumMod val="95000"/>
            </a:schemeClr>
          </a:solid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6A12E54D-505F-6998-D131-3283858F04D7}"/>
              </a:ext>
            </a:extLst>
          </p:cNvPr>
          <p:cNvSpPr/>
          <p:nvPr/>
        </p:nvSpPr>
        <p:spPr>
          <a:xfrm>
            <a:off x="1238477" y="1215483"/>
            <a:ext cx="8724517" cy="3607963"/>
          </a:xfrm>
          <a:custGeom>
            <a:avLst/>
            <a:gdLst>
              <a:gd name="connsiteX0" fmla="*/ 2517059 w 7187381"/>
              <a:gd name="connsiteY0" fmla="*/ 0 h 1927123"/>
              <a:gd name="connsiteX1" fmla="*/ 0 w 7187381"/>
              <a:gd name="connsiteY1" fmla="*/ 0 h 1927123"/>
              <a:gd name="connsiteX2" fmla="*/ 0 w 7187381"/>
              <a:gd name="connsiteY2" fmla="*/ 1927123 h 1927123"/>
              <a:gd name="connsiteX3" fmla="*/ 7187381 w 7187381"/>
              <a:gd name="connsiteY3" fmla="*/ 1927123 h 1927123"/>
              <a:gd name="connsiteX4" fmla="*/ 7187381 w 7187381"/>
              <a:gd name="connsiteY4" fmla="*/ 1179871 h 1927123"/>
              <a:gd name="connsiteX5" fmla="*/ 5102942 w 7187381"/>
              <a:gd name="connsiteY5" fmla="*/ 1179871 h 1927123"/>
              <a:gd name="connsiteX6" fmla="*/ 4660491 w 7187381"/>
              <a:gd name="connsiteY6" fmla="*/ 766917 h 1927123"/>
              <a:gd name="connsiteX7" fmla="*/ 4070555 w 7187381"/>
              <a:gd name="connsiteY7" fmla="*/ 766917 h 1927123"/>
              <a:gd name="connsiteX8" fmla="*/ 3775588 w 7187381"/>
              <a:gd name="connsiteY8" fmla="*/ 471950 h 1927123"/>
              <a:gd name="connsiteX9" fmla="*/ 2900517 w 7187381"/>
              <a:gd name="connsiteY9" fmla="*/ 471950 h 1927123"/>
              <a:gd name="connsiteX10" fmla="*/ 2517059 w 7187381"/>
              <a:gd name="connsiteY10" fmla="*/ 0 h 1927123"/>
              <a:gd name="connsiteX0" fmla="*/ 2517059 w 7187381"/>
              <a:gd name="connsiteY0" fmla="*/ 0 h 1927123"/>
              <a:gd name="connsiteX1" fmla="*/ 0 w 7187381"/>
              <a:gd name="connsiteY1" fmla="*/ 0 h 1927123"/>
              <a:gd name="connsiteX2" fmla="*/ 0 w 7187381"/>
              <a:gd name="connsiteY2" fmla="*/ 1927123 h 1927123"/>
              <a:gd name="connsiteX3" fmla="*/ 7187381 w 7187381"/>
              <a:gd name="connsiteY3" fmla="*/ 1927123 h 1927123"/>
              <a:gd name="connsiteX4" fmla="*/ 7187381 w 7187381"/>
              <a:gd name="connsiteY4" fmla="*/ 1179871 h 1927123"/>
              <a:gd name="connsiteX5" fmla="*/ 5102942 w 7187381"/>
              <a:gd name="connsiteY5" fmla="*/ 1179871 h 1927123"/>
              <a:gd name="connsiteX6" fmla="*/ 4660491 w 7187381"/>
              <a:gd name="connsiteY6" fmla="*/ 766917 h 1927123"/>
              <a:gd name="connsiteX7" fmla="*/ 4070555 w 7187381"/>
              <a:gd name="connsiteY7" fmla="*/ 766917 h 1927123"/>
              <a:gd name="connsiteX8" fmla="*/ 3775588 w 7187381"/>
              <a:gd name="connsiteY8" fmla="*/ 471950 h 1927123"/>
              <a:gd name="connsiteX9" fmla="*/ 3048001 w 7187381"/>
              <a:gd name="connsiteY9" fmla="*/ 776750 h 1927123"/>
              <a:gd name="connsiteX10" fmla="*/ 2517059 w 7187381"/>
              <a:gd name="connsiteY10" fmla="*/ 0 h 1927123"/>
              <a:gd name="connsiteX0" fmla="*/ 2517059 w 7187381"/>
              <a:gd name="connsiteY0" fmla="*/ 0 h 1927123"/>
              <a:gd name="connsiteX1" fmla="*/ 0 w 7187381"/>
              <a:gd name="connsiteY1" fmla="*/ 0 h 1927123"/>
              <a:gd name="connsiteX2" fmla="*/ 0 w 7187381"/>
              <a:gd name="connsiteY2" fmla="*/ 1927123 h 1927123"/>
              <a:gd name="connsiteX3" fmla="*/ 7187381 w 7187381"/>
              <a:gd name="connsiteY3" fmla="*/ 1927123 h 1927123"/>
              <a:gd name="connsiteX4" fmla="*/ 7187381 w 7187381"/>
              <a:gd name="connsiteY4" fmla="*/ 1179871 h 1927123"/>
              <a:gd name="connsiteX5" fmla="*/ 5102942 w 7187381"/>
              <a:gd name="connsiteY5" fmla="*/ 1179871 h 1927123"/>
              <a:gd name="connsiteX6" fmla="*/ 4660491 w 7187381"/>
              <a:gd name="connsiteY6" fmla="*/ 766917 h 1927123"/>
              <a:gd name="connsiteX7" fmla="*/ 4070555 w 7187381"/>
              <a:gd name="connsiteY7" fmla="*/ 766917 h 1927123"/>
              <a:gd name="connsiteX8" fmla="*/ 4070556 w 7187381"/>
              <a:gd name="connsiteY8" fmla="*/ 766918 h 1927123"/>
              <a:gd name="connsiteX9" fmla="*/ 3048001 w 7187381"/>
              <a:gd name="connsiteY9" fmla="*/ 776750 h 1927123"/>
              <a:gd name="connsiteX10" fmla="*/ 2517059 w 7187381"/>
              <a:gd name="connsiteY10" fmla="*/ 0 h 1927123"/>
              <a:gd name="connsiteX0" fmla="*/ 2330246 w 7187381"/>
              <a:gd name="connsiteY0" fmla="*/ 0 h 2202427"/>
              <a:gd name="connsiteX1" fmla="*/ 0 w 7187381"/>
              <a:gd name="connsiteY1" fmla="*/ 275304 h 2202427"/>
              <a:gd name="connsiteX2" fmla="*/ 0 w 7187381"/>
              <a:gd name="connsiteY2" fmla="*/ 2202427 h 2202427"/>
              <a:gd name="connsiteX3" fmla="*/ 7187381 w 7187381"/>
              <a:gd name="connsiteY3" fmla="*/ 2202427 h 2202427"/>
              <a:gd name="connsiteX4" fmla="*/ 7187381 w 7187381"/>
              <a:gd name="connsiteY4" fmla="*/ 1455175 h 2202427"/>
              <a:gd name="connsiteX5" fmla="*/ 5102942 w 7187381"/>
              <a:gd name="connsiteY5" fmla="*/ 1455175 h 2202427"/>
              <a:gd name="connsiteX6" fmla="*/ 4660491 w 7187381"/>
              <a:gd name="connsiteY6" fmla="*/ 1042221 h 2202427"/>
              <a:gd name="connsiteX7" fmla="*/ 4070555 w 7187381"/>
              <a:gd name="connsiteY7" fmla="*/ 1042221 h 2202427"/>
              <a:gd name="connsiteX8" fmla="*/ 4070556 w 7187381"/>
              <a:gd name="connsiteY8" fmla="*/ 1042222 h 2202427"/>
              <a:gd name="connsiteX9" fmla="*/ 3048001 w 7187381"/>
              <a:gd name="connsiteY9" fmla="*/ 1052054 h 2202427"/>
              <a:gd name="connsiteX10" fmla="*/ 2330246 w 7187381"/>
              <a:gd name="connsiteY10" fmla="*/ 0 h 2202427"/>
              <a:gd name="connsiteX0" fmla="*/ 2330246 w 7187381"/>
              <a:gd name="connsiteY0" fmla="*/ 0 h 2202427"/>
              <a:gd name="connsiteX1" fmla="*/ 9832 w 7187381"/>
              <a:gd name="connsiteY1" fmla="*/ 0 h 2202427"/>
              <a:gd name="connsiteX2" fmla="*/ 0 w 7187381"/>
              <a:gd name="connsiteY2" fmla="*/ 2202427 h 2202427"/>
              <a:gd name="connsiteX3" fmla="*/ 7187381 w 7187381"/>
              <a:gd name="connsiteY3" fmla="*/ 2202427 h 2202427"/>
              <a:gd name="connsiteX4" fmla="*/ 7187381 w 7187381"/>
              <a:gd name="connsiteY4" fmla="*/ 1455175 h 2202427"/>
              <a:gd name="connsiteX5" fmla="*/ 5102942 w 7187381"/>
              <a:gd name="connsiteY5" fmla="*/ 1455175 h 2202427"/>
              <a:gd name="connsiteX6" fmla="*/ 4660491 w 7187381"/>
              <a:gd name="connsiteY6" fmla="*/ 1042221 h 2202427"/>
              <a:gd name="connsiteX7" fmla="*/ 4070555 w 7187381"/>
              <a:gd name="connsiteY7" fmla="*/ 1042221 h 2202427"/>
              <a:gd name="connsiteX8" fmla="*/ 4070556 w 7187381"/>
              <a:gd name="connsiteY8" fmla="*/ 1042222 h 2202427"/>
              <a:gd name="connsiteX9" fmla="*/ 3048001 w 7187381"/>
              <a:gd name="connsiteY9" fmla="*/ 1052054 h 2202427"/>
              <a:gd name="connsiteX10" fmla="*/ 2330246 w 7187381"/>
              <a:gd name="connsiteY10" fmla="*/ 0 h 220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7381" h="2202427">
                <a:moveTo>
                  <a:pt x="2330246" y="0"/>
                </a:moveTo>
                <a:lnTo>
                  <a:pt x="9832" y="0"/>
                </a:lnTo>
                <a:cubicBezTo>
                  <a:pt x="6555" y="734142"/>
                  <a:pt x="3277" y="1468285"/>
                  <a:pt x="0" y="2202427"/>
                </a:cubicBezTo>
                <a:lnTo>
                  <a:pt x="7187381" y="2202427"/>
                </a:lnTo>
                <a:lnTo>
                  <a:pt x="7187381" y="1455175"/>
                </a:lnTo>
                <a:lnTo>
                  <a:pt x="5102942" y="1455175"/>
                </a:lnTo>
                <a:lnTo>
                  <a:pt x="4660491" y="1042221"/>
                </a:lnTo>
                <a:lnTo>
                  <a:pt x="4070555" y="1042221"/>
                </a:lnTo>
                <a:lnTo>
                  <a:pt x="4070556" y="1042222"/>
                </a:lnTo>
                <a:lnTo>
                  <a:pt x="3048001" y="1052054"/>
                </a:lnTo>
                <a:lnTo>
                  <a:pt x="2330246" y="0"/>
                </a:lnTo>
                <a:close/>
              </a:path>
            </a:pathLst>
          </a:custGeom>
          <a:solidFill>
            <a:schemeClr val="accent1">
              <a:lumMod val="20000"/>
              <a:lumOff val="80000"/>
            </a:schemeClr>
          </a:solidFill>
          <a:ln w="254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D5A2FA20-61A4-BA35-48BA-3DB87D968F60}"/>
              </a:ext>
            </a:extLst>
          </p:cNvPr>
          <p:cNvGrpSpPr/>
          <p:nvPr/>
        </p:nvGrpSpPr>
        <p:grpSpPr>
          <a:xfrm rot="15490513">
            <a:off x="2877088" y="1933081"/>
            <a:ext cx="773922" cy="773922"/>
            <a:chOff x="5643602" y="1022780"/>
            <a:chExt cx="773922" cy="773922"/>
          </a:xfrm>
        </p:grpSpPr>
        <p:sp>
          <p:nvSpPr>
            <p:cNvPr id="9" name="Arc 8">
              <a:extLst>
                <a:ext uri="{FF2B5EF4-FFF2-40B4-BE49-F238E27FC236}">
                  <a16:creationId xmlns:a16="http://schemas.microsoft.com/office/drawing/2014/main" id="{366EF5DC-4E6E-B5EE-6D62-743C3B50A33F}"/>
                </a:ext>
              </a:extLst>
            </p:cNvPr>
            <p:cNvSpPr/>
            <p:nvPr/>
          </p:nvSpPr>
          <p:spPr>
            <a:xfrm rot="11286621">
              <a:off x="5771154" y="1150333"/>
              <a:ext cx="518816" cy="518816"/>
            </a:xfrm>
            <a:prstGeom prst="arc">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8A04E880-F8C1-ACA1-C786-8F4E8AED05A4}"/>
                </a:ext>
              </a:extLst>
            </p:cNvPr>
            <p:cNvSpPr/>
            <p:nvPr/>
          </p:nvSpPr>
          <p:spPr>
            <a:xfrm rot="11286621">
              <a:off x="5643602" y="1022780"/>
              <a:ext cx="773922" cy="773922"/>
            </a:xfrm>
            <a:prstGeom prst="arc">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1929AA7B-2FC8-EFD0-B889-78BD243C4A92}"/>
                </a:ext>
              </a:extLst>
            </p:cNvPr>
            <p:cNvSpPr/>
            <p:nvPr/>
          </p:nvSpPr>
          <p:spPr>
            <a:xfrm rot="11286621">
              <a:off x="5898747" y="1281364"/>
              <a:ext cx="255612" cy="255612"/>
            </a:xfrm>
            <a:prstGeom prst="arc">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853C732-1538-0083-7F4E-93DEA8CCD0A0}"/>
              </a:ext>
            </a:extLst>
          </p:cNvPr>
          <p:cNvGrpSpPr/>
          <p:nvPr/>
        </p:nvGrpSpPr>
        <p:grpSpPr>
          <a:xfrm>
            <a:off x="54863" y="1678844"/>
            <a:ext cx="4702079" cy="3273400"/>
            <a:chOff x="-238610" y="484732"/>
            <a:chExt cx="2827444" cy="1968354"/>
          </a:xfrm>
        </p:grpSpPr>
        <p:pic>
          <p:nvPicPr>
            <p:cNvPr id="13" name="Picture 12">
              <a:extLst>
                <a:ext uri="{FF2B5EF4-FFF2-40B4-BE49-F238E27FC236}">
                  <a16:creationId xmlns:a16="http://schemas.microsoft.com/office/drawing/2014/main" id="{CE22085D-D17B-326D-394A-539579D38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10" y="484732"/>
              <a:ext cx="2827444" cy="1968354"/>
            </a:xfrm>
            <a:prstGeom prst="rect">
              <a:avLst/>
            </a:prstGeom>
          </p:spPr>
        </p:pic>
        <p:sp>
          <p:nvSpPr>
            <p:cNvPr id="14" name="Oval 13">
              <a:extLst>
                <a:ext uri="{FF2B5EF4-FFF2-40B4-BE49-F238E27FC236}">
                  <a16:creationId xmlns:a16="http://schemas.microsoft.com/office/drawing/2014/main" id="{D5BD9955-EC2F-26EE-B31E-2C3A2B6E6E16}"/>
                </a:ext>
              </a:extLst>
            </p:cNvPr>
            <p:cNvSpPr/>
            <p:nvPr/>
          </p:nvSpPr>
          <p:spPr>
            <a:xfrm>
              <a:off x="1094851" y="886323"/>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9ED7858-1424-A41D-97B7-7B45AD5DBB57}"/>
                </a:ext>
              </a:extLst>
            </p:cNvPr>
            <p:cNvSpPr/>
            <p:nvPr/>
          </p:nvSpPr>
          <p:spPr>
            <a:xfrm>
              <a:off x="1384188" y="675559"/>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8329F9-36F3-56A0-9FAD-FCDCC8267CCC}"/>
                </a:ext>
              </a:extLst>
            </p:cNvPr>
            <p:cNvSpPr/>
            <p:nvPr/>
          </p:nvSpPr>
          <p:spPr>
            <a:xfrm>
              <a:off x="791830" y="673418"/>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F7EC7EE-A2BE-7AA3-382A-8F78B7626693}"/>
                </a:ext>
              </a:extLst>
            </p:cNvPr>
            <p:cNvSpPr/>
            <p:nvPr/>
          </p:nvSpPr>
          <p:spPr>
            <a:xfrm>
              <a:off x="993153" y="1979912"/>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260E25-1A45-57DC-7FF9-324E05D80F90}"/>
                </a:ext>
              </a:extLst>
            </p:cNvPr>
            <p:cNvSpPr/>
            <p:nvPr/>
          </p:nvSpPr>
          <p:spPr>
            <a:xfrm>
              <a:off x="1176383" y="1979912"/>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62FBBD-1020-B462-C58B-E5A7C357B9DA}"/>
                </a:ext>
              </a:extLst>
            </p:cNvPr>
            <p:cNvSpPr/>
            <p:nvPr/>
          </p:nvSpPr>
          <p:spPr>
            <a:xfrm>
              <a:off x="1091537" y="1418504"/>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408BE5C-8183-32B7-52FC-DB54C5372AB0}"/>
              </a:ext>
            </a:extLst>
          </p:cNvPr>
          <p:cNvGrpSpPr/>
          <p:nvPr/>
        </p:nvGrpSpPr>
        <p:grpSpPr>
          <a:xfrm rot="14287633">
            <a:off x="5538969" y="3270526"/>
            <a:ext cx="773922" cy="773922"/>
            <a:chOff x="5643602" y="1022780"/>
            <a:chExt cx="773922" cy="773922"/>
          </a:xfrm>
        </p:grpSpPr>
        <p:sp>
          <p:nvSpPr>
            <p:cNvPr id="21" name="Arc 20">
              <a:extLst>
                <a:ext uri="{FF2B5EF4-FFF2-40B4-BE49-F238E27FC236}">
                  <a16:creationId xmlns:a16="http://schemas.microsoft.com/office/drawing/2014/main" id="{138A8BB0-D1D2-5891-FB6D-8B1D7E8B8854}"/>
                </a:ext>
              </a:extLst>
            </p:cNvPr>
            <p:cNvSpPr/>
            <p:nvPr/>
          </p:nvSpPr>
          <p:spPr>
            <a:xfrm rot="11286621">
              <a:off x="5771154" y="1150333"/>
              <a:ext cx="518816" cy="518816"/>
            </a:xfrm>
            <a:prstGeom prst="arc">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7EA76DEF-224B-4712-49FB-7E5A6A73B7ED}"/>
                </a:ext>
              </a:extLst>
            </p:cNvPr>
            <p:cNvSpPr/>
            <p:nvPr/>
          </p:nvSpPr>
          <p:spPr>
            <a:xfrm rot="11286621">
              <a:off x="5643602" y="1022780"/>
              <a:ext cx="773922" cy="773922"/>
            </a:xfrm>
            <a:prstGeom prst="arc">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42DC3F3F-B023-940D-ACF0-F7082F4DA469}"/>
                </a:ext>
              </a:extLst>
            </p:cNvPr>
            <p:cNvSpPr/>
            <p:nvPr/>
          </p:nvSpPr>
          <p:spPr>
            <a:xfrm rot="11286621">
              <a:off x="5898747" y="1281364"/>
              <a:ext cx="255612" cy="255612"/>
            </a:xfrm>
            <a:prstGeom prst="arc">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1C71EFC6-E139-E850-29D2-8CED2AB4533A}"/>
              </a:ext>
            </a:extLst>
          </p:cNvPr>
          <p:cNvGrpSpPr/>
          <p:nvPr/>
        </p:nvGrpSpPr>
        <p:grpSpPr>
          <a:xfrm>
            <a:off x="6421024" y="3709051"/>
            <a:ext cx="721739" cy="707518"/>
            <a:chOff x="6421024" y="3709051"/>
            <a:chExt cx="721739" cy="707518"/>
          </a:xfrm>
        </p:grpSpPr>
        <p:sp>
          <p:nvSpPr>
            <p:cNvPr id="24" name="Freeform: Shape 23">
              <a:extLst>
                <a:ext uri="{FF2B5EF4-FFF2-40B4-BE49-F238E27FC236}">
                  <a16:creationId xmlns:a16="http://schemas.microsoft.com/office/drawing/2014/main" id="{1B7D7CDA-CA47-1E51-4378-7F2CB336CEA3}"/>
                </a:ext>
              </a:extLst>
            </p:cNvPr>
            <p:cNvSpPr/>
            <p:nvPr/>
          </p:nvSpPr>
          <p:spPr>
            <a:xfrm>
              <a:off x="6585788" y="3735452"/>
              <a:ext cx="110319" cy="164472"/>
            </a:xfrm>
            <a:custGeom>
              <a:avLst/>
              <a:gdLst>
                <a:gd name="connsiteX0" fmla="*/ 0 w 110319"/>
                <a:gd name="connsiteY0" fmla="*/ 48648 h 164472"/>
                <a:gd name="connsiteX1" fmla="*/ 103632 w 110319"/>
                <a:gd name="connsiteY1" fmla="*/ 5976 h 164472"/>
                <a:gd name="connsiteX2" fmla="*/ 91440 w 110319"/>
                <a:gd name="connsiteY2" fmla="*/ 164472 h 164472"/>
              </a:gdLst>
              <a:ahLst/>
              <a:cxnLst>
                <a:cxn ang="0">
                  <a:pos x="connsiteX0" y="connsiteY0"/>
                </a:cxn>
                <a:cxn ang="0">
                  <a:pos x="connsiteX1" y="connsiteY1"/>
                </a:cxn>
                <a:cxn ang="0">
                  <a:pos x="connsiteX2" y="connsiteY2"/>
                </a:cxn>
              </a:cxnLst>
              <a:rect l="l" t="t" r="r" b="b"/>
              <a:pathLst>
                <a:path w="110319" h="164472">
                  <a:moveTo>
                    <a:pt x="0" y="48648"/>
                  </a:moveTo>
                  <a:cubicBezTo>
                    <a:pt x="44196" y="17660"/>
                    <a:pt x="88392" y="-13328"/>
                    <a:pt x="103632" y="5976"/>
                  </a:cubicBezTo>
                  <a:cubicBezTo>
                    <a:pt x="118872" y="25280"/>
                    <a:pt x="105156" y="94876"/>
                    <a:pt x="91440" y="16447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C70894E-CD5E-1DF4-EA3A-26B368189FD9}"/>
                </a:ext>
              </a:extLst>
            </p:cNvPr>
            <p:cNvGrpSpPr/>
            <p:nvPr/>
          </p:nvGrpSpPr>
          <p:grpSpPr>
            <a:xfrm>
              <a:off x="6421024" y="3709051"/>
              <a:ext cx="721739" cy="707518"/>
              <a:chOff x="5302594" y="2998033"/>
              <a:chExt cx="721739" cy="707518"/>
            </a:xfrm>
          </p:grpSpPr>
          <p:sp>
            <p:nvSpPr>
              <p:cNvPr id="26" name="Cube 25">
                <a:extLst>
                  <a:ext uri="{FF2B5EF4-FFF2-40B4-BE49-F238E27FC236}">
                    <a16:creationId xmlns:a16="http://schemas.microsoft.com/office/drawing/2014/main" id="{DD73AF4E-B1D1-DBDF-FDD6-A3AF105FA5A9}"/>
                  </a:ext>
                </a:extLst>
              </p:cNvPr>
              <p:cNvSpPr/>
              <p:nvPr/>
            </p:nvSpPr>
            <p:spPr>
              <a:xfrm>
                <a:off x="5558131" y="2998033"/>
                <a:ext cx="466202" cy="707518"/>
              </a:xfrm>
              <a:prstGeom prst="cube">
                <a:avLst>
                  <a:gd name="adj" fmla="val 41872"/>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EE53B11F-5532-7B69-7403-4BF7162E0691}"/>
                  </a:ext>
                </a:extLst>
              </p:cNvPr>
              <p:cNvCxnSpPr>
                <a:cxnSpLocks/>
              </p:cNvCxnSpPr>
              <p:nvPr/>
            </p:nvCxnSpPr>
            <p:spPr>
              <a:xfrm>
                <a:off x="5591679" y="3322371"/>
                <a:ext cx="19955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1F394E-350E-CAD8-47B7-5EAF72D81DD2}"/>
                  </a:ext>
                </a:extLst>
              </p:cNvPr>
              <p:cNvCxnSpPr>
                <a:cxnSpLocks/>
              </p:cNvCxnSpPr>
              <p:nvPr/>
            </p:nvCxnSpPr>
            <p:spPr>
              <a:xfrm>
                <a:off x="5591678" y="3392381"/>
                <a:ext cx="19955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CF670CC9-5717-78D9-38A6-47E3120D2DCB}"/>
                  </a:ext>
                </a:extLst>
              </p:cNvPr>
              <p:cNvSpPr/>
              <p:nvPr/>
            </p:nvSpPr>
            <p:spPr>
              <a:xfrm>
                <a:off x="5647239" y="3560391"/>
                <a:ext cx="64610" cy="6461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061F2E6-394B-E97C-1777-5F72244368F5}"/>
                  </a:ext>
                </a:extLst>
              </p:cNvPr>
              <p:cNvSpPr/>
              <p:nvPr/>
            </p:nvSpPr>
            <p:spPr>
              <a:xfrm>
                <a:off x="5302594" y="3015673"/>
                <a:ext cx="167149" cy="167149"/>
              </a:xfrm>
              <a:prstGeom prst="ellipse">
                <a:avLst/>
              </a:prstGeom>
              <a:solidFill>
                <a:schemeClr val="accent2">
                  <a:lumMod val="20000"/>
                  <a:lumOff val="80000"/>
                </a:schemeClr>
              </a:solid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Freeform: Shape 30">
            <a:extLst>
              <a:ext uri="{FF2B5EF4-FFF2-40B4-BE49-F238E27FC236}">
                <a16:creationId xmlns:a16="http://schemas.microsoft.com/office/drawing/2014/main" id="{C8B5E1DF-632F-FFC4-840E-DAE57436BF33}"/>
              </a:ext>
            </a:extLst>
          </p:cNvPr>
          <p:cNvSpPr/>
          <p:nvPr/>
        </p:nvSpPr>
        <p:spPr>
          <a:xfrm rot="20219957">
            <a:off x="7128849" y="3620491"/>
            <a:ext cx="466202" cy="212399"/>
          </a:xfrm>
          <a:custGeom>
            <a:avLst/>
            <a:gdLst>
              <a:gd name="connsiteX0" fmla="*/ 0 w 512064"/>
              <a:gd name="connsiteY0" fmla="*/ 280416 h 402522"/>
              <a:gd name="connsiteX1" fmla="*/ 231648 w 512064"/>
              <a:gd name="connsiteY1" fmla="*/ 402336 h 402522"/>
              <a:gd name="connsiteX2" fmla="*/ 408432 w 512064"/>
              <a:gd name="connsiteY2" fmla="*/ 256032 h 402522"/>
              <a:gd name="connsiteX3" fmla="*/ 512064 w 512064"/>
              <a:gd name="connsiteY3" fmla="*/ 0 h 402522"/>
            </a:gdLst>
            <a:ahLst/>
            <a:cxnLst>
              <a:cxn ang="0">
                <a:pos x="connsiteX0" y="connsiteY0"/>
              </a:cxn>
              <a:cxn ang="0">
                <a:pos x="connsiteX1" y="connsiteY1"/>
              </a:cxn>
              <a:cxn ang="0">
                <a:pos x="connsiteX2" y="connsiteY2"/>
              </a:cxn>
              <a:cxn ang="0">
                <a:pos x="connsiteX3" y="connsiteY3"/>
              </a:cxn>
            </a:cxnLst>
            <a:rect l="l" t="t" r="r" b="b"/>
            <a:pathLst>
              <a:path w="512064" h="402522">
                <a:moveTo>
                  <a:pt x="0" y="280416"/>
                </a:moveTo>
                <a:cubicBezTo>
                  <a:pt x="81788" y="343408"/>
                  <a:pt x="163576" y="406400"/>
                  <a:pt x="231648" y="402336"/>
                </a:cubicBezTo>
                <a:cubicBezTo>
                  <a:pt x="299720" y="398272"/>
                  <a:pt x="361696" y="323088"/>
                  <a:pt x="408432" y="256032"/>
                </a:cubicBezTo>
                <a:cubicBezTo>
                  <a:pt x="455168" y="188976"/>
                  <a:pt x="483616" y="94488"/>
                  <a:pt x="512064" y="0"/>
                </a:cubicBezTo>
              </a:path>
            </a:pathLst>
          </a:cu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4" descr="Antenna tv Icon - Download Antenna tv Icon 1461176 | Noun Project">
            <a:extLst>
              <a:ext uri="{FF2B5EF4-FFF2-40B4-BE49-F238E27FC236}">
                <a16:creationId xmlns:a16="http://schemas.microsoft.com/office/drawing/2014/main" id="{2B68155D-8D3A-2B64-AE69-9A97F4D10CE1}"/>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62914" y="1856940"/>
            <a:ext cx="697353" cy="69735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E5075E1-F7AB-B1F8-2F56-7C5AA205B1AD}"/>
              </a:ext>
            </a:extLst>
          </p:cNvPr>
          <p:cNvSpPr txBox="1"/>
          <p:nvPr/>
        </p:nvSpPr>
        <p:spPr>
          <a:xfrm rot="16200000">
            <a:off x="565666" y="2835715"/>
            <a:ext cx="1813051" cy="461665"/>
          </a:xfrm>
          <a:prstGeom prst="rect">
            <a:avLst/>
          </a:prstGeom>
          <a:noFill/>
        </p:spPr>
        <p:txBody>
          <a:bodyPr wrap="square" rtlCol="0">
            <a:spAutoFit/>
          </a:bodyPr>
          <a:lstStyle/>
          <a:p>
            <a:r>
              <a:rPr lang="en-US" sz="2400" dirty="0"/>
              <a:t>S</a:t>
            </a:r>
            <a:r>
              <a:rPr lang="en-US" altLang="zh-CN" sz="2400" dirty="0"/>
              <a:t>ignaling</a:t>
            </a:r>
            <a:endParaRPr lang="en-US" sz="2400" dirty="0"/>
          </a:p>
        </p:txBody>
      </p:sp>
      <p:sp>
        <p:nvSpPr>
          <p:cNvPr id="34" name="TextBox 33">
            <a:extLst>
              <a:ext uri="{FF2B5EF4-FFF2-40B4-BE49-F238E27FC236}">
                <a16:creationId xmlns:a16="http://schemas.microsoft.com/office/drawing/2014/main" id="{9F73EADA-3C89-64AA-FF89-B402940D7ED4}"/>
              </a:ext>
            </a:extLst>
          </p:cNvPr>
          <p:cNvSpPr txBox="1"/>
          <p:nvPr/>
        </p:nvSpPr>
        <p:spPr>
          <a:xfrm>
            <a:off x="4174051" y="3471863"/>
            <a:ext cx="2072711" cy="646331"/>
          </a:xfrm>
          <a:prstGeom prst="rect">
            <a:avLst/>
          </a:prstGeom>
          <a:noFill/>
        </p:spPr>
        <p:txBody>
          <a:bodyPr wrap="square" rtlCol="0">
            <a:spAutoFit/>
          </a:bodyPr>
          <a:lstStyle/>
          <a:p>
            <a:r>
              <a:rPr lang="en-US" dirty="0"/>
              <a:t>On-body sensors transmit raw data</a:t>
            </a:r>
          </a:p>
        </p:txBody>
      </p:sp>
      <p:sp>
        <p:nvSpPr>
          <p:cNvPr id="35" name="TextBox 34">
            <a:extLst>
              <a:ext uri="{FF2B5EF4-FFF2-40B4-BE49-F238E27FC236}">
                <a16:creationId xmlns:a16="http://schemas.microsoft.com/office/drawing/2014/main" id="{6A9436D8-3072-4A0B-7363-6DBA8E7BB54B}"/>
              </a:ext>
            </a:extLst>
          </p:cNvPr>
          <p:cNvSpPr txBox="1"/>
          <p:nvPr/>
        </p:nvSpPr>
        <p:spPr>
          <a:xfrm>
            <a:off x="7315190" y="3770238"/>
            <a:ext cx="2710681" cy="646331"/>
          </a:xfrm>
          <a:prstGeom prst="rect">
            <a:avLst/>
          </a:prstGeom>
          <a:noFill/>
        </p:spPr>
        <p:txBody>
          <a:bodyPr wrap="square" rtlCol="0">
            <a:spAutoFit/>
          </a:bodyPr>
          <a:lstStyle/>
          <a:p>
            <a:r>
              <a:rPr lang="en-US" dirty="0"/>
              <a:t>Automatic body signal interpretation system</a:t>
            </a:r>
          </a:p>
        </p:txBody>
      </p:sp>
      <p:sp>
        <p:nvSpPr>
          <p:cNvPr id="36" name="TextBox 35">
            <a:extLst>
              <a:ext uri="{FF2B5EF4-FFF2-40B4-BE49-F238E27FC236}">
                <a16:creationId xmlns:a16="http://schemas.microsoft.com/office/drawing/2014/main" id="{4D2905A3-3B7B-5D5D-86BE-5F27E2681E2E}"/>
              </a:ext>
            </a:extLst>
          </p:cNvPr>
          <p:cNvSpPr txBox="1"/>
          <p:nvPr/>
        </p:nvSpPr>
        <p:spPr>
          <a:xfrm>
            <a:off x="1424907" y="1269075"/>
            <a:ext cx="2302425" cy="400110"/>
          </a:xfrm>
          <a:prstGeom prst="rect">
            <a:avLst/>
          </a:prstGeom>
          <a:noFill/>
        </p:spPr>
        <p:txBody>
          <a:bodyPr wrap="none" rtlCol="0">
            <a:spAutoFit/>
          </a:bodyPr>
          <a:lstStyle/>
          <a:p>
            <a:r>
              <a:rPr lang="en-US" sz="2000" b="1" dirty="0"/>
              <a:t>Wearable System</a:t>
            </a:r>
          </a:p>
        </p:txBody>
      </p:sp>
      <p:sp>
        <p:nvSpPr>
          <p:cNvPr id="37" name="TextBox 36">
            <a:extLst>
              <a:ext uri="{FF2B5EF4-FFF2-40B4-BE49-F238E27FC236}">
                <a16:creationId xmlns:a16="http://schemas.microsoft.com/office/drawing/2014/main" id="{78B6B012-BA40-029D-8F3C-2CC097BCFAA6}"/>
              </a:ext>
            </a:extLst>
          </p:cNvPr>
          <p:cNvSpPr txBox="1"/>
          <p:nvPr/>
        </p:nvSpPr>
        <p:spPr>
          <a:xfrm>
            <a:off x="7448164" y="3207507"/>
            <a:ext cx="2336152" cy="369332"/>
          </a:xfrm>
          <a:prstGeom prst="rect">
            <a:avLst/>
          </a:prstGeom>
          <a:noFill/>
        </p:spPr>
        <p:txBody>
          <a:bodyPr wrap="none" rtlCol="0">
            <a:spAutoFit/>
          </a:bodyPr>
          <a:lstStyle/>
          <a:p>
            <a:r>
              <a:rPr lang="en-US" dirty="0"/>
              <a:t>Client-end applications</a:t>
            </a:r>
          </a:p>
        </p:txBody>
      </p:sp>
      <p:sp>
        <p:nvSpPr>
          <p:cNvPr id="38" name="TextBox 37">
            <a:extLst>
              <a:ext uri="{FF2B5EF4-FFF2-40B4-BE49-F238E27FC236}">
                <a16:creationId xmlns:a16="http://schemas.microsoft.com/office/drawing/2014/main" id="{DF03BCD7-297B-A727-F194-2A3B49BD2CF6}"/>
              </a:ext>
            </a:extLst>
          </p:cNvPr>
          <p:cNvSpPr txBox="1"/>
          <p:nvPr/>
        </p:nvSpPr>
        <p:spPr>
          <a:xfrm>
            <a:off x="6083315" y="1546732"/>
            <a:ext cx="870895" cy="369332"/>
          </a:xfrm>
          <a:prstGeom prst="rect">
            <a:avLst/>
          </a:prstGeom>
          <a:noFill/>
        </p:spPr>
        <p:txBody>
          <a:bodyPr wrap="square" rtlCol="0">
            <a:spAutoFit/>
          </a:bodyPr>
          <a:lstStyle/>
          <a:p>
            <a:r>
              <a:rPr lang="en-US" dirty="0"/>
              <a:t>M</a:t>
            </a:r>
            <a:r>
              <a:rPr lang="en-US" altLang="zh-CN" dirty="0"/>
              <a:t>edia</a:t>
            </a:r>
            <a:endParaRPr lang="en-US" dirty="0"/>
          </a:p>
        </p:txBody>
      </p:sp>
      <p:pic>
        <p:nvPicPr>
          <p:cNvPr id="39" name="Picture 38" descr="A picture containing dark, lit, set&#10;&#10;Description automatically generated">
            <a:extLst>
              <a:ext uri="{FF2B5EF4-FFF2-40B4-BE49-F238E27FC236}">
                <a16:creationId xmlns:a16="http://schemas.microsoft.com/office/drawing/2014/main" id="{25E344BB-F2C8-1892-3368-D9D64BB26050}"/>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7060871" y="1977634"/>
            <a:ext cx="1178603" cy="543565"/>
          </a:xfrm>
          <a:prstGeom prst="rect">
            <a:avLst/>
          </a:prstGeom>
        </p:spPr>
      </p:pic>
      <p:sp>
        <p:nvSpPr>
          <p:cNvPr id="40" name="TextBox 39">
            <a:extLst>
              <a:ext uri="{FF2B5EF4-FFF2-40B4-BE49-F238E27FC236}">
                <a16:creationId xmlns:a16="http://schemas.microsoft.com/office/drawing/2014/main" id="{A55DED97-A29F-949D-28AE-D8B5D14CBF28}"/>
              </a:ext>
            </a:extLst>
          </p:cNvPr>
          <p:cNvSpPr txBox="1"/>
          <p:nvPr/>
        </p:nvSpPr>
        <p:spPr>
          <a:xfrm>
            <a:off x="7081676" y="1538302"/>
            <a:ext cx="1278840" cy="369332"/>
          </a:xfrm>
          <a:prstGeom prst="rect">
            <a:avLst/>
          </a:prstGeom>
          <a:noFill/>
        </p:spPr>
        <p:txBody>
          <a:bodyPr wrap="square" rtlCol="0">
            <a:spAutoFit/>
          </a:bodyPr>
          <a:lstStyle/>
          <a:p>
            <a:r>
              <a:rPr lang="en-US" dirty="0"/>
              <a:t>Audience</a:t>
            </a:r>
          </a:p>
        </p:txBody>
      </p:sp>
      <p:sp>
        <p:nvSpPr>
          <p:cNvPr id="41" name="TextBox 40">
            <a:extLst>
              <a:ext uri="{FF2B5EF4-FFF2-40B4-BE49-F238E27FC236}">
                <a16:creationId xmlns:a16="http://schemas.microsoft.com/office/drawing/2014/main" id="{55941EB5-C0BA-25BC-B4D8-ECA5EB135DD9}"/>
              </a:ext>
            </a:extLst>
          </p:cNvPr>
          <p:cNvSpPr txBox="1"/>
          <p:nvPr/>
        </p:nvSpPr>
        <p:spPr>
          <a:xfrm>
            <a:off x="8349458" y="1537306"/>
            <a:ext cx="1278840" cy="369332"/>
          </a:xfrm>
          <a:prstGeom prst="rect">
            <a:avLst/>
          </a:prstGeom>
          <a:noFill/>
        </p:spPr>
        <p:txBody>
          <a:bodyPr wrap="square" rtlCol="0">
            <a:spAutoFit/>
          </a:bodyPr>
          <a:lstStyle/>
          <a:p>
            <a:r>
              <a:rPr lang="en-US" dirty="0"/>
              <a:t>Feedback</a:t>
            </a:r>
          </a:p>
        </p:txBody>
      </p:sp>
      <p:pic>
        <p:nvPicPr>
          <p:cNvPr id="42" name="Picture 41" descr="A black and white photo of a microphone&#10;&#10;Description automatically generated with low confidence">
            <a:extLst>
              <a:ext uri="{FF2B5EF4-FFF2-40B4-BE49-F238E27FC236}">
                <a16:creationId xmlns:a16="http://schemas.microsoft.com/office/drawing/2014/main" id="{8BF2279C-BE10-5986-BB50-D2E31257625C}"/>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8520524" y="1795635"/>
            <a:ext cx="756887" cy="816683"/>
          </a:xfrm>
          <a:prstGeom prst="rect">
            <a:avLst/>
          </a:prstGeom>
        </p:spPr>
      </p:pic>
      <p:grpSp>
        <p:nvGrpSpPr>
          <p:cNvPr id="43" name="Group 42">
            <a:extLst>
              <a:ext uri="{FF2B5EF4-FFF2-40B4-BE49-F238E27FC236}">
                <a16:creationId xmlns:a16="http://schemas.microsoft.com/office/drawing/2014/main" id="{18849216-D902-6E5F-264A-5486625A5D15}"/>
              </a:ext>
            </a:extLst>
          </p:cNvPr>
          <p:cNvGrpSpPr/>
          <p:nvPr/>
        </p:nvGrpSpPr>
        <p:grpSpPr>
          <a:xfrm>
            <a:off x="4991194" y="1988503"/>
            <a:ext cx="806247" cy="616172"/>
            <a:chOff x="8815008" y="1534404"/>
            <a:chExt cx="806247" cy="616172"/>
          </a:xfrm>
        </p:grpSpPr>
        <p:sp>
          <p:nvSpPr>
            <p:cNvPr id="44" name="Cloud 43">
              <a:extLst>
                <a:ext uri="{FF2B5EF4-FFF2-40B4-BE49-F238E27FC236}">
                  <a16:creationId xmlns:a16="http://schemas.microsoft.com/office/drawing/2014/main" id="{6033B578-13B8-37AF-CE85-A9AAF97EA8CD}"/>
                </a:ext>
              </a:extLst>
            </p:cNvPr>
            <p:cNvSpPr/>
            <p:nvPr/>
          </p:nvSpPr>
          <p:spPr>
            <a:xfrm>
              <a:off x="8815008" y="1534404"/>
              <a:ext cx="629265" cy="449023"/>
            </a:xfrm>
            <a:prstGeom prst="cloud">
              <a:avLst/>
            </a:prstGeom>
            <a:solidFill>
              <a:schemeClr val="bg1">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763F02E2-1D28-94E9-0F34-D3E5B71D9EF5}"/>
                </a:ext>
              </a:extLst>
            </p:cNvPr>
            <p:cNvGrpSpPr/>
            <p:nvPr/>
          </p:nvGrpSpPr>
          <p:grpSpPr>
            <a:xfrm>
              <a:off x="9232913" y="1749878"/>
              <a:ext cx="388342" cy="400698"/>
              <a:chOff x="9417277" y="1506251"/>
              <a:chExt cx="559837" cy="577649"/>
            </a:xfrm>
          </p:grpSpPr>
          <p:sp>
            <p:nvSpPr>
              <p:cNvPr id="46" name="Cylinder 45">
                <a:extLst>
                  <a:ext uri="{FF2B5EF4-FFF2-40B4-BE49-F238E27FC236}">
                    <a16:creationId xmlns:a16="http://schemas.microsoft.com/office/drawing/2014/main" id="{4611BC02-E96B-E82C-8350-EA693B3765E2}"/>
                  </a:ext>
                </a:extLst>
              </p:cNvPr>
              <p:cNvSpPr/>
              <p:nvPr/>
            </p:nvSpPr>
            <p:spPr>
              <a:xfrm>
                <a:off x="9417277" y="1772108"/>
                <a:ext cx="559837" cy="311792"/>
              </a:xfrm>
              <a:prstGeom prst="can">
                <a:avLst/>
              </a:prstGeom>
              <a:solidFill>
                <a:schemeClr val="bg1">
                  <a:lumMod val="5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ylinder 46">
                <a:extLst>
                  <a:ext uri="{FF2B5EF4-FFF2-40B4-BE49-F238E27FC236}">
                    <a16:creationId xmlns:a16="http://schemas.microsoft.com/office/drawing/2014/main" id="{2A106C3A-7C0B-16E2-4235-5427A5AB2FD7}"/>
                  </a:ext>
                </a:extLst>
              </p:cNvPr>
              <p:cNvSpPr/>
              <p:nvPr/>
            </p:nvSpPr>
            <p:spPr>
              <a:xfrm>
                <a:off x="9417277" y="1506251"/>
                <a:ext cx="559837" cy="311792"/>
              </a:xfrm>
              <a:prstGeom prst="can">
                <a:avLst/>
              </a:prstGeom>
              <a:solidFill>
                <a:schemeClr val="bg1">
                  <a:lumMod val="5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TextBox 47">
            <a:extLst>
              <a:ext uri="{FF2B5EF4-FFF2-40B4-BE49-F238E27FC236}">
                <a16:creationId xmlns:a16="http://schemas.microsoft.com/office/drawing/2014/main" id="{13BABA58-A585-D7DE-FEC1-36293DE7930D}"/>
              </a:ext>
            </a:extLst>
          </p:cNvPr>
          <p:cNvSpPr txBox="1"/>
          <p:nvPr/>
        </p:nvSpPr>
        <p:spPr>
          <a:xfrm>
            <a:off x="4910091" y="1545312"/>
            <a:ext cx="1129490" cy="369332"/>
          </a:xfrm>
          <a:prstGeom prst="rect">
            <a:avLst/>
          </a:prstGeom>
          <a:noFill/>
        </p:spPr>
        <p:txBody>
          <a:bodyPr wrap="square" rtlCol="0">
            <a:spAutoFit/>
          </a:bodyPr>
          <a:lstStyle/>
          <a:p>
            <a:r>
              <a:rPr lang="en-US" dirty="0"/>
              <a:t>Records</a:t>
            </a:r>
          </a:p>
        </p:txBody>
      </p:sp>
      <p:sp>
        <p:nvSpPr>
          <p:cNvPr id="49" name="Arc 48">
            <a:extLst>
              <a:ext uri="{FF2B5EF4-FFF2-40B4-BE49-F238E27FC236}">
                <a16:creationId xmlns:a16="http://schemas.microsoft.com/office/drawing/2014/main" id="{F7C239A8-EBCB-C161-7448-AEA7DA131FD6}"/>
              </a:ext>
            </a:extLst>
          </p:cNvPr>
          <p:cNvSpPr/>
          <p:nvPr/>
        </p:nvSpPr>
        <p:spPr>
          <a:xfrm>
            <a:off x="9057177" y="1943653"/>
            <a:ext cx="292090" cy="299522"/>
          </a:xfrm>
          <a:prstGeom prst="arc">
            <a:avLst>
              <a:gd name="adj1" fmla="val 14891906"/>
              <a:gd name="adj2" fmla="val 7788345"/>
            </a:avLst>
          </a:prstGeom>
          <a:ln w="25400">
            <a:solidFill>
              <a:schemeClr val="bg1">
                <a:lumMod val="50000"/>
              </a:schemeClr>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itle 3">
            <a:extLst>
              <a:ext uri="{FF2B5EF4-FFF2-40B4-BE49-F238E27FC236}">
                <a16:creationId xmlns:a16="http://schemas.microsoft.com/office/drawing/2014/main" id="{F8DEEB8F-9DC7-652C-1CCC-3B106B525EE6}"/>
              </a:ext>
            </a:extLst>
          </p:cNvPr>
          <p:cNvSpPr>
            <a:spLocks noGrp="1"/>
          </p:cNvSpPr>
          <p:nvPr>
            <p:ph type="title"/>
          </p:nvPr>
        </p:nvSpPr>
        <p:spPr/>
        <p:txBody>
          <a:bodyPr/>
          <a:lstStyle/>
          <a:p>
            <a:r>
              <a:rPr lang="en-US" dirty="0" err="1"/>
              <a:t>V</a:t>
            </a:r>
            <a:r>
              <a:rPr lang="en-US" altLang="zh-CN" dirty="0" err="1"/>
              <a:t>iSig</a:t>
            </a:r>
            <a:r>
              <a:rPr lang="en-US" altLang="zh-CN" dirty="0"/>
              <a:t>: Automatic Interpretation of </a:t>
            </a:r>
            <a:r>
              <a:rPr lang="en-US" altLang="zh-CN" dirty="0">
                <a:solidFill>
                  <a:srgbClr val="FF0000"/>
                </a:solidFill>
              </a:rPr>
              <a:t>Vi</a:t>
            </a:r>
            <a:r>
              <a:rPr lang="en-US" altLang="zh-CN" dirty="0"/>
              <a:t>sual Body </a:t>
            </a:r>
            <a:r>
              <a:rPr lang="en-US" altLang="zh-CN" dirty="0">
                <a:solidFill>
                  <a:srgbClr val="FF0000"/>
                </a:solidFill>
              </a:rPr>
              <a:t>Sig</a:t>
            </a:r>
            <a:r>
              <a:rPr lang="en-US" altLang="zh-CN" dirty="0"/>
              <a:t>nals</a:t>
            </a:r>
            <a:endParaRPr lang="en-US" dirty="0"/>
          </a:p>
        </p:txBody>
      </p:sp>
      <p:sp>
        <p:nvSpPr>
          <p:cNvPr id="3" name="Slide Number Placeholder 2">
            <a:extLst>
              <a:ext uri="{FF2B5EF4-FFF2-40B4-BE49-F238E27FC236}">
                <a16:creationId xmlns:a16="http://schemas.microsoft.com/office/drawing/2014/main" id="{CBB1DF76-FDAA-C398-8AB3-48210C61C60A}"/>
              </a:ext>
            </a:extLst>
          </p:cNvPr>
          <p:cNvSpPr>
            <a:spLocks noGrp="1"/>
          </p:cNvSpPr>
          <p:nvPr>
            <p:ph type="sldNum" sz="quarter" idx="12"/>
          </p:nvPr>
        </p:nvSpPr>
        <p:spPr/>
        <p:txBody>
          <a:bodyPr/>
          <a:lstStyle/>
          <a:p>
            <a:fld id="{AE678206-0642-9F48-9727-6B519CB285FA}" type="slidenum">
              <a:rPr lang="en-US" smtClean="0"/>
              <a:t>11</a:t>
            </a:fld>
            <a:r>
              <a:rPr lang="en-US" dirty="0"/>
              <a:t>/65</a:t>
            </a:r>
          </a:p>
        </p:txBody>
      </p:sp>
    </p:spTree>
    <p:extLst>
      <p:ext uri="{BB962C8B-B14F-4D97-AF65-F5344CB8AC3E}">
        <p14:creationId xmlns:p14="http://schemas.microsoft.com/office/powerpoint/2010/main" val="22991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35" grpId="0"/>
      <p:bldP spid="37" grpId="0"/>
      <p:bldP spid="38" grpId="0"/>
      <p:bldP spid="40" grpId="0"/>
      <p:bldP spid="41" grpId="0"/>
      <p:bldP spid="48"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4FC8870-F212-7FAE-83A3-5376A0AD8FB5}"/>
              </a:ext>
            </a:extLst>
          </p:cNvPr>
          <p:cNvSpPr>
            <a:spLocks noGrp="1"/>
          </p:cNvSpPr>
          <p:nvPr>
            <p:ph type="title"/>
          </p:nvPr>
        </p:nvSpPr>
        <p:spPr>
          <a:xfrm>
            <a:off x="381000" y="200722"/>
            <a:ext cx="11430000" cy="1014761"/>
          </a:xfrm>
        </p:spPr>
        <p:txBody>
          <a:bodyPr/>
          <a:lstStyle/>
          <a:p>
            <a:r>
              <a:rPr lang="en-US" dirty="0" err="1"/>
              <a:t>V</a:t>
            </a:r>
            <a:r>
              <a:rPr lang="en-US" altLang="zh-CN" dirty="0" err="1"/>
              <a:t>iSig</a:t>
            </a:r>
            <a:r>
              <a:rPr lang="en-US" altLang="zh-CN" dirty="0"/>
              <a:t>: Key Innovation – Wearable System with UWB</a:t>
            </a:r>
            <a:endParaRPr lang="en-US" dirty="0"/>
          </a:p>
        </p:txBody>
      </p:sp>
      <p:pic>
        <p:nvPicPr>
          <p:cNvPr id="82" name="Picture 81" descr="A person posing for a picture&#10;&#10;Description automatically generated with medium confidence">
            <a:extLst>
              <a:ext uri="{FF2B5EF4-FFF2-40B4-BE49-F238E27FC236}">
                <a16:creationId xmlns:a16="http://schemas.microsoft.com/office/drawing/2014/main" id="{4EE76D62-D1CB-9596-B959-07F8C38E7CE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6938" t="10370" r="37615"/>
          <a:stretch/>
        </p:blipFill>
        <p:spPr>
          <a:xfrm>
            <a:off x="4194745" y="1073398"/>
            <a:ext cx="3553074" cy="5291704"/>
          </a:xfrm>
          <a:prstGeom prst="rect">
            <a:avLst/>
          </a:prstGeom>
        </p:spPr>
      </p:pic>
      <p:sp>
        <p:nvSpPr>
          <p:cNvPr id="28" name="Slide Number Placeholder 27">
            <a:extLst>
              <a:ext uri="{FF2B5EF4-FFF2-40B4-BE49-F238E27FC236}">
                <a16:creationId xmlns:a16="http://schemas.microsoft.com/office/drawing/2014/main" id="{0A4B5139-43F5-5200-8167-D186D66B6B87}"/>
              </a:ext>
            </a:extLst>
          </p:cNvPr>
          <p:cNvSpPr>
            <a:spLocks noGrp="1"/>
          </p:cNvSpPr>
          <p:nvPr>
            <p:ph type="sldNum" sz="quarter" idx="12"/>
          </p:nvPr>
        </p:nvSpPr>
        <p:spPr/>
        <p:txBody>
          <a:bodyPr/>
          <a:lstStyle/>
          <a:p>
            <a:fld id="{AE678206-0642-9F48-9727-6B519CB285FA}" type="slidenum">
              <a:rPr lang="en-US" smtClean="0"/>
              <a:t>12</a:t>
            </a:fld>
            <a:r>
              <a:rPr lang="en-US" dirty="0"/>
              <a:t>/65</a:t>
            </a:r>
          </a:p>
        </p:txBody>
      </p:sp>
    </p:spTree>
    <p:extLst>
      <p:ext uri="{BB962C8B-B14F-4D97-AF65-F5344CB8AC3E}">
        <p14:creationId xmlns:p14="http://schemas.microsoft.com/office/powerpoint/2010/main" val="100023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4FC8870-F212-7FAE-83A3-5376A0AD8FB5}"/>
              </a:ext>
            </a:extLst>
          </p:cNvPr>
          <p:cNvSpPr>
            <a:spLocks noGrp="1"/>
          </p:cNvSpPr>
          <p:nvPr>
            <p:ph type="title"/>
          </p:nvPr>
        </p:nvSpPr>
        <p:spPr>
          <a:xfrm>
            <a:off x="381000" y="200722"/>
            <a:ext cx="11430000" cy="1014761"/>
          </a:xfrm>
        </p:spPr>
        <p:txBody>
          <a:bodyPr/>
          <a:lstStyle/>
          <a:p>
            <a:r>
              <a:rPr lang="en-US" dirty="0" err="1"/>
              <a:t>V</a:t>
            </a:r>
            <a:r>
              <a:rPr lang="en-US" altLang="zh-CN" dirty="0" err="1"/>
              <a:t>iSig</a:t>
            </a:r>
            <a:r>
              <a:rPr lang="en-US" altLang="zh-CN" dirty="0"/>
              <a:t>: Key Innovation – Wearable System with UWB</a:t>
            </a:r>
            <a:endParaRPr lang="en-US" dirty="0"/>
          </a:p>
        </p:txBody>
      </p:sp>
      <p:pic>
        <p:nvPicPr>
          <p:cNvPr id="82" name="Picture 81" descr="A person posing for a picture&#10;&#10;Description automatically generated with medium confidence">
            <a:extLst>
              <a:ext uri="{FF2B5EF4-FFF2-40B4-BE49-F238E27FC236}">
                <a16:creationId xmlns:a16="http://schemas.microsoft.com/office/drawing/2014/main" id="{4EE76D62-D1CB-9596-B959-07F8C38E7CE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6938" t="10370" r="37615"/>
          <a:stretch/>
        </p:blipFill>
        <p:spPr>
          <a:xfrm>
            <a:off x="4194745" y="1073398"/>
            <a:ext cx="3553074" cy="5291704"/>
          </a:xfrm>
          <a:prstGeom prst="rect">
            <a:avLst/>
          </a:prstGeom>
        </p:spPr>
      </p:pic>
      <p:sp>
        <p:nvSpPr>
          <p:cNvPr id="28" name="Slide Number Placeholder 27">
            <a:extLst>
              <a:ext uri="{FF2B5EF4-FFF2-40B4-BE49-F238E27FC236}">
                <a16:creationId xmlns:a16="http://schemas.microsoft.com/office/drawing/2014/main" id="{0A4B5139-43F5-5200-8167-D186D66B6B87}"/>
              </a:ext>
            </a:extLst>
          </p:cNvPr>
          <p:cNvSpPr>
            <a:spLocks noGrp="1"/>
          </p:cNvSpPr>
          <p:nvPr>
            <p:ph type="sldNum" sz="quarter" idx="12"/>
          </p:nvPr>
        </p:nvSpPr>
        <p:spPr/>
        <p:txBody>
          <a:bodyPr/>
          <a:lstStyle/>
          <a:p>
            <a:fld id="{AE678206-0642-9F48-9727-6B519CB285FA}" type="slidenum">
              <a:rPr lang="en-US" smtClean="0"/>
              <a:t>13</a:t>
            </a:fld>
            <a:r>
              <a:rPr lang="en-US" dirty="0"/>
              <a:t>/65</a:t>
            </a:r>
          </a:p>
        </p:txBody>
      </p:sp>
      <p:cxnSp>
        <p:nvCxnSpPr>
          <p:cNvPr id="27" name="Straight Connector 26">
            <a:extLst>
              <a:ext uri="{FF2B5EF4-FFF2-40B4-BE49-F238E27FC236}">
                <a16:creationId xmlns:a16="http://schemas.microsoft.com/office/drawing/2014/main" id="{30332727-8CF2-2013-D5C3-4DCFC9FFEF70}"/>
              </a:ext>
            </a:extLst>
          </p:cNvPr>
          <p:cNvCxnSpPr>
            <a:cxnSpLocks/>
          </p:cNvCxnSpPr>
          <p:nvPr/>
        </p:nvCxnSpPr>
        <p:spPr>
          <a:xfrm flipV="1">
            <a:off x="4945626" y="1288026"/>
            <a:ext cx="1901255" cy="953729"/>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C99B6A-72C1-AEE8-AA4B-8D4C7383D9E0}"/>
              </a:ext>
            </a:extLst>
          </p:cNvPr>
          <p:cNvCxnSpPr>
            <a:cxnSpLocks/>
          </p:cNvCxnSpPr>
          <p:nvPr/>
        </p:nvCxnSpPr>
        <p:spPr>
          <a:xfrm>
            <a:off x="4945626" y="2241755"/>
            <a:ext cx="1302774" cy="3698481"/>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2E1FB7-BC3F-84FA-3DDA-3E6C1AD2163E}"/>
              </a:ext>
            </a:extLst>
          </p:cNvPr>
          <p:cNvCxnSpPr>
            <a:cxnSpLocks/>
          </p:cNvCxnSpPr>
          <p:nvPr/>
        </p:nvCxnSpPr>
        <p:spPr>
          <a:xfrm flipH="1" flipV="1">
            <a:off x="6248400" y="5937002"/>
            <a:ext cx="1027471" cy="3234"/>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72F1FC1-73CC-C84E-C46E-0345F0EF5ABB}"/>
              </a:ext>
            </a:extLst>
          </p:cNvPr>
          <p:cNvCxnSpPr>
            <a:cxnSpLocks/>
          </p:cNvCxnSpPr>
          <p:nvPr/>
        </p:nvCxnSpPr>
        <p:spPr>
          <a:xfrm flipH="1">
            <a:off x="7275871" y="3903406"/>
            <a:ext cx="274016" cy="2036830"/>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316AC1-D476-C8FB-CBBD-6B31CCD63B5B}"/>
              </a:ext>
            </a:extLst>
          </p:cNvPr>
          <p:cNvCxnSpPr>
            <a:cxnSpLocks/>
          </p:cNvCxnSpPr>
          <p:nvPr/>
        </p:nvCxnSpPr>
        <p:spPr>
          <a:xfrm>
            <a:off x="6846881" y="1288026"/>
            <a:ext cx="703006" cy="2615380"/>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34B8833-19E0-F12A-C4F5-3B3FDCF305FD}"/>
              </a:ext>
            </a:extLst>
          </p:cNvPr>
          <p:cNvCxnSpPr/>
          <p:nvPr/>
        </p:nvCxnSpPr>
        <p:spPr>
          <a:xfrm>
            <a:off x="4945626" y="2241755"/>
            <a:ext cx="1724115" cy="1353092"/>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DBDAC3C-C16D-BDEB-019D-3EEB780AB0E2}"/>
              </a:ext>
            </a:extLst>
          </p:cNvPr>
          <p:cNvCxnSpPr>
            <a:cxnSpLocks/>
          </p:cNvCxnSpPr>
          <p:nvPr/>
        </p:nvCxnSpPr>
        <p:spPr>
          <a:xfrm flipH="1">
            <a:off x="6669741" y="1288026"/>
            <a:ext cx="177140" cy="2306821"/>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7945615-F0CC-CC24-BF7C-C14B81DA18C0}"/>
              </a:ext>
            </a:extLst>
          </p:cNvPr>
          <p:cNvCxnSpPr>
            <a:cxnSpLocks/>
          </p:cNvCxnSpPr>
          <p:nvPr/>
        </p:nvCxnSpPr>
        <p:spPr>
          <a:xfrm flipH="1" flipV="1">
            <a:off x="6669741" y="3594847"/>
            <a:ext cx="880146" cy="308559"/>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52AA92-E735-4046-E093-D47D58A01BC1}"/>
              </a:ext>
            </a:extLst>
          </p:cNvPr>
          <p:cNvCxnSpPr>
            <a:cxnSpLocks/>
          </p:cNvCxnSpPr>
          <p:nvPr/>
        </p:nvCxnSpPr>
        <p:spPr>
          <a:xfrm flipH="1" flipV="1">
            <a:off x="6669741" y="3594847"/>
            <a:ext cx="606130" cy="2345389"/>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4725C7-2EB2-379A-B99C-51D1D10B2912}"/>
              </a:ext>
            </a:extLst>
          </p:cNvPr>
          <p:cNvCxnSpPr>
            <a:cxnSpLocks/>
          </p:cNvCxnSpPr>
          <p:nvPr/>
        </p:nvCxnSpPr>
        <p:spPr>
          <a:xfrm flipV="1">
            <a:off x="6248400" y="3594847"/>
            <a:ext cx="421341" cy="2345389"/>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31FA50-801C-65E5-9FBF-BB1C93BD0E0B}"/>
              </a:ext>
            </a:extLst>
          </p:cNvPr>
          <p:cNvCxnSpPr>
            <a:cxnSpLocks/>
          </p:cNvCxnSpPr>
          <p:nvPr/>
        </p:nvCxnSpPr>
        <p:spPr>
          <a:xfrm flipH="1" flipV="1">
            <a:off x="4945626" y="2241755"/>
            <a:ext cx="2330245" cy="3698481"/>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589B52-8D17-7958-01A7-348E8B8CEB0C}"/>
              </a:ext>
            </a:extLst>
          </p:cNvPr>
          <p:cNvCxnSpPr>
            <a:cxnSpLocks/>
          </p:cNvCxnSpPr>
          <p:nvPr/>
        </p:nvCxnSpPr>
        <p:spPr>
          <a:xfrm flipH="1">
            <a:off x="6248400" y="3903406"/>
            <a:ext cx="1301487" cy="2036830"/>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E20395-B9A8-FC10-A2BC-AC1B4743F2ED}"/>
              </a:ext>
            </a:extLst>
          </p:cNvPr>
          <p:cNvCxnSpPr>
            <a:cxnSpLocks/>
          </p:cNvCxnSpPr>
          <p:nvPr/>
        </p:nvCxnSpPr>
        <p:spPr>
          <a:xfrm flipH="1">
            <a:off x="6248400" y="1288026"/>
            <a:ext cx="598481" cy="4652210"/>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C7C0B2-95C8-8895-1FDC-DBD22A8E6E55}"/>
              </a:ext>
            </a:extLst>
          </p:cNvPr>
          <p:cNvCxnSpPr>
            <a:cxnSpLocks/>
          </p:cNvCxnSpPr>
          <p:nvPr/>
        </p:nvCxnSpPr>
        <p:spPr>
          <a:xfrm>
            <a:off x="6846881" y="1288026"/>
            <a:ext cx="428990" cy="4652210"/>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0BC9A87-C007-52D8-31C6-793D0525A699}"/>
              </a:ext>
            </a:extLst>
          </p:cNvPr>
          <p:cNvCxnSpPr>
            <a:cxnSpLocks/>
          </p:cNvCxnSpPr>
          <p:nvPr/>
        </p:nvCxnSpPr>
        <p:spPr>
          <a:xfrm>
            <a:off x="4945626" y="2241755"/>
            <a:ext cx="2604261" cy="1661651"/>
          </a:xfrm>
          <a:prstGeom prst="line">
            <a:avLst/>
          </a:prstGeom>
          <a:ln w="254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142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4FC8870-F212-7FAE-83A3-5376A0AD8FB5}"/>
              </a:ext>
            </a:extLst>
          </p:cNvPr>
          <p:cNvSpPr>
            <a:spLocks noGrp="1"/>
          </p:cNvSpPr>
          <p:nvPr>
            <p:ph type="title"/>
          </p:nvPr>
        </p:nvSpPr>
        <p:spPr>
          <a:xfrm>
            <a:off x="381000" y="200722"/>
            <a:ext cx="11430000" cy="1014761"/>
          </a:xfrm>
        </p:spPr>
        <p:txBody>
          <a:bodyPr/>
          <a:lstStyle/>
          <a:p>
            <a:r>
              <a:rPr lang="en-US" dirty="0" err="1"/>
              <a:t>V</a:t>
            </a:r>
            <a:r>
              <a:rPr lang="en-US" altLang="zh-CN" dirty="0" err="1"/>
              <a:t>iSig</a:t>
            </a:r>
            <a:r>
              <a:rPr lang="en-US" altLang="zh-CN" dirty="0"/>
              <a:t>: Key Innovation – Wearable System with UWB</a:t>
            </a:r>
            <a:endParaRPr lang="en-US" dirty="0"/>
          </a:p>
        </p:txBody>
      </p:sp>
      <p:pic>
        <p:nvPicPr>
          <p:cNvPr id="82" name="Picture 81" descr="A person posing for a picture&#10;&#10;Description automatically generated with medium confidence">
            <a:extLst>
              <a:ext uri="{FF2B5EF4-FFF2-40B4-BE49-F238E27FC236}">
                <a16:creationId xmlns:a16="http://schemas.microsoft.com/office/drawing/2014/main" id="{4EE76D62-D1CB-9596-B959-07F8C38E7CE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6938" t="10370" r="37615"/>
          <a:stretch/>
        </p:blipFill>
        <p:spPr>
          <a:xfrm>
            <a:off x="4194745" y="1073398"/>
            <a:ext cx="3553074" cy="5291704"/>
          </a:xfrm>
          <a:prstGeom prst="rect">
            <a:avLst/>
          </a:prstGeom>
        </p:spPr>
      </p:pic>
      <p:sp>
        <p:nvSpPr>
          <p:cNvPr id="28" name="Slide Number Placeholder 27">
            <a:extLst>
              <a:ext uri="{FF2B5EF4-FFF2-40B4-BE49-F238E27FC236}">
                <a16:creationId xmlns:a16="http://schemas.microsoft.com/office/drawing/2014/main" id="{0A4B5139-43F5-5200-8167-D186D66B6B87}"/>
              </a:ext>
            </a:extLst>
          </p:cNvPr>
          <p:cNvSpPr>
            <a:spLocks noGrp="1"/>
          </p:cNvSpPr>
          <p:nvPr>
            <p:ph type="sldNum" sz="quarter" idx="12"/>
          </p:nvPr>
        </p:nvSpPr>
        <p:spPr/>
        <p:txBody>
          <a:bodyPr/>
          <a:lstStyle/>
          <a:p>
            <a:fld id="{AE678206-0642-9F48-9727-6B519CB285FA}" type="slidenum">
              <a:rPr lang="en-US" smtClean="0"/>
              <a:t>14</a:t>
            </a:fld>
            <a:r>
              <a:rPr lang="en-US" dirty="0"/>
              <a:t>/65</a:t>
            </a:r>
          </a:p>
        </p:txBody>
      </p:sp>
      <p:cxnSp>
        <p:nvCxnSpPr>
          <p:cNvPr id="27" name="Straight Connector 26">
            <a:extLst>
              <a:ext uri="{FF2B5EF4-FFF2-40B4-BE49-F238E27FC236}">
                <a16:creationId xmlns:a16="http://schemas.microsoft.com/office/drawing/2014/main" id="{30332727-8CF2-2013-D5C3-4DCFC9FFEF70}"/>
              </a:ext>
            </a:extLst>
          </p:cNvPr>
          <p:cNvCxnSpPr>
            <a:cxnSpLocks/>
          </p:cNvCxnSpPr>
          <p:nvPr/>
        </p:nvCxnSpPr>
        <p:spPr>
          <a:xfrm flipV="1">
            <a:off x="4945626" y="1288026"/>
            <a:ext cx="1901255" cy="953729"/>
          </a:xfrm>
          <a:prstGeom prst="line">
            <a:avLst/>
          </a:prstGeom>
          <a:ln w="508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C99B6A-72C1-AEE8-AA4B-8D4C7383D9E0}"/>
              </a:ext>
            </a:extLst>
          </p:cNvPr>
          <p:cNvCxnSpPr>
            <a:cxnSpLocks/>
          </p:cNvCxnSpPr>
          <p:nvPr/>
        </p:nvCxnSpPr>
        <p:spPr>
          <a:xfrm>
            <a:off x="4945626" y="2241755"/>
            <a:ext cx="1302774" cy="3698481"/>
          </a:xfrm>
          <a:prstGeom prst="line">
            <a:avLst/>
          </a:prstGeom>
          <a:ln w="508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2E1FB7-BC3F-84FA-3DDA-3E6C1AD2163E}"/>
              </a:ext>
            </a:extLst>
          </p:cNvPr>
          <p:cNvCxnSpPr>
            <a:cxnSpLocks/>
          </p:cNvCxnSpPr>
          <p:nvPr/>
        </p:nvCxnSpPr>
        <p:spPr>
          <a:xfrm flipH="1" flipV="1">
            <a:off x="6248400" y="5937002"/>
            <a:ext cx="1027471" cy="3234"/>
          </a:xfrm>
          <a:prstGeom prst="line">
            <a:avLst/>
          </a:prstGeom>
          <a:ln w="508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72F1FC1-73CC-C84E-C46E-0345F0EF5ABB}"/>
              </a:ext>
            </a:extLst>
          </p:cNvPr>
          <p:cNvCxnSpPr>
            <a:cxnSpLocks/>
          </p:cNvCxnSpPr>
          <p:nvPr/>
        </p:nvCxnSpPr>
        <p:spPr>
          <a:xfrm flipH="1">
            <a:off x="7275871" y="3903406"/>
            <a:ext cx="274016" cy="2036830"/>
          </a:xfrm>
          <a:prstGeom prst="line">
            <a:avLst/>
          </a:prstGeom>
          <a:ln w="508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316AC1-D476-C8FB-CBBD-6B31CCD63B5B}"/>
              </a:ext>
            </a:extLst>
          </p:cNvPr>
          <p:cNvCxnSpPr>
            <a:cxnSpLocks/>
          </p:cNvCxnSpPr>
          <p:nvPr/>
        </p:nvCxnSpPr>
        <p:spPr>
          <a:xfrm>
            <a:off x="6846881" y="1288026"/>
            <a:ext cx="703006" cy="2615380"/>
          </a:xfrm>
          <a:prstGeom prst="line">
            <a:avLst/>
          </a:prstGeom>
          <a:ln w="5080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69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EF114061-F43A-8E0F-5EF0-CD8B4F7B05D6}"/>
              </a:ext>
            </a:extLst>
          </p:cNvPr>
          <p:cNvSpPr/>
          <p:nvPr/>
        </p:nvSpPr>
        <p:spPr>
          <a:xfrm>
            <a:off x="970012" y="1631723"/>
            <a:ext cx="8378673" cy="439605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D4FC8870-F212-7FAE-83A3-5376A0AD8FB5}"/>
              </a:ext>
            </a:extLst>
          </p:cNvPr>
          <p:cNvSpPr>
            <a:spLocks noGrp="1"/>
          </p:cNvSpPr>
          <p:nvPr>
            <p:ph type="title"/>
          </p:nvPr>
        </p:nvSpPr>
        <p:spPr>
          <a:xfrm>
            <a:off x="381000" y="200722"/>
            <a:ext cx="11430000" cy="1014761"/>
          </a:xfrm>
        </p:spPr>
        <p:txBody>
          <a:bodyPr/>
          <a:lstStyle/>
          <a:p>
            <a:r>
              <a:rPr lang="en-US" dirty="0" err="1"/>
              <a:t>V</a:t>
            </a:r>
            <a:r>
              <a:rPr lang="en-US" altLang="zh-CN" dirty="0" err="1"/>
              <a:t>iSig</a:t>
            </a:r>
            <a:r>
              <a:rPr lang="en-US" altLang="zh-CN" dirty="0"/>
              <a:t>: Automatic Interpretation of </a:t>
            </a:r>
            <a:r>
              <a:rPr lang="en-US" altLang="zh-CN" dirty="0">
                <a:solidFill>
                  <a:srgbClr val="FF0000"/>
                </a:solidFill>
              </a:rPr>
              <a:t>Vi</a:t>
            </a:r>
            <a:r>
              <a:rPr lang="en-US" altLang="zh-CN" dirty="0"/>
              <a:t>sual Body </a:t>
            </a:r>
            <a:r>
              <a:rPr lang="en-US" altLang="zh-CN" dirty="0">
                <a:solidFill>
                  <a:srgbClr val="FF0000"/>
                </a:solidFill>
              </a:rPr>
              <a:t>Sig</a:t>
            </a:r>
            <a:r>
              <a:rPr lang="en-US" altLang="zh-CN" dirty="0"/>
              <a:t>nals</a:t>
            </a:r>
            <a:endParaRPr lang="en-US" dirty="0"/>
          </a:p>
        </p:txBody>
      </p:sp>
      <p:sp>
        <p:nvSpPr>
          <p:cNvPr id="78" name="Arrow: Right 77">
            <a:extLst>
              <a:ext uri="{FF2B5EF4-FFF2-40B4-BE49-F238E27FC236}">
                <a16:creationId xmlns:a16="http://schemas.microsoft.com/office/drawing/2014/main" id="{A6E6C334-4242-6356-751C-ECA70B09BD24}"/>
              </a:ext>
            </a:extLst>
          </p:cNvPr>
          <p:cNvSpPr/>
          <p:nvPr/>
        </p:nvSpPr>
        <p:spPr>
          <a:xfrm>
            <a:off x="931944" y="1263414"/>
            <a:ext cx="8541485" cy="407577"/>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Data Streaming</a:t>
            </a:r>
          </a:p>
        </p:txBody>
      </p:sp>
      <p:pic>
        <p:nvPicPr>
          <p:cNvPr id="82" name="Picture 81" descr="A person posing for a picture&#10;&#10;Description automatically generated with medium confidence">
            <a:extLst>
              <a:ext uri="{FF2B5EF4-FFF2-40B4-BE49-F238E27FC236}">
                <a16:creationId xmlns:a16="http://schemas.microsoft.com/office/drawing/2014/main" id="{4EE76D62-D1CB-9596-B959-07F8C38E7CE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6938" t="10370" r="37615"/>
          <a:stretch/>
        </p:blipFill>
        <p:spPr>
          <a:xfrm>
            <a:off x="3201687" y="1794089"/>
            <a:ext cx="2401463" cy="3576574"/>
          </a:xfrm>
          <a:prstGeom prst="rect">
            <a:avLst/>
          </a:prstGeom>
        </p:spPr>
      </p:pic>
      <p:sp>
        <p:nvSpPr>
          <p:cNvPr id="3" name="Oval 2">
            <a:extLst>
              <a:ext uri="{FF2B5EF4-FFF2-40B4-BE49-F238E27FC236}">
                <a16:creationId xmlns:a16="http://schemas.microsoft.com/office/drawing/2014/main" id="{0A101289-F736-B14E-9620-B09CD651753F}"/>
              </a:ext>
            </a:extLst>
          </p:cNvPr>
          <p:cNvSpPr/>
          <p:nvPr/>
        </p:nvSpPr>
        <p:spPr>
          <a:xfrm>
            <a:off x="4314836" y="3428794"/>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4" name="Oval 3">
            <a:extLst>
              <a:ext uri="{FF2B5EF4-FFF2-40B4-BE49-F238E27FC236}">
                <a16:creationId xmlns:a16="http://schemas.microsoft.com/office/drawing/2014/main" id="{64D840D1-399B-3A92-F678-A5F484699456}"/>
              </a:ext>
            </a:extLst>
          </p:cNvPr>
          <p:cNvSpPr/>
          <p:nvPr/>
        </p:nvSpPr>
        <p:spPr>
          <a:xfrm>
            <a:off x="5224694" y="3113255"/>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5" name="Oval 4">
            <a:extLst>
              <a:ext uri="{FF2B5EF4-FFF2-40B4-BE49-F238E27FC236}">
                <a16:creationId xmlns:a16="http://schemas.microsoft.com/office/drawing/2014/main" id="{28CA141D-B1ED-7856-ACAC-FF020F98C046}"/>
              </a:ext>
            </a:extLst>
          </p:cNvPr>
          <p:cNvSpPr/>
          <p:nvPr/>
        </p:nvSpPr>
        <p:spPr>
          <a:xfrm>
            <a:off x="3586391" y="2268940"/>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7" name="Oval 6">
            <a:extLst>
              <a:ext uri="{FF2B5EF4-FFF2-40B4-BE49-F238E27FC236}">
                <a16:creationId xmlns:a16="http://schemas.microsoft.com/office/drawing/2014/main" id="{D30B232D-A7BF-D656-7638-C987EF474FB8}"/>
              </a:ext>
            </a:extLst>
          </p:cNvPr>
          <p:cNvSpPr/>
          <p:nvPr/>
        </p:nvSpPr>
        <p:spPr>
          <a:xfrm>
            <a:off x="5213216" y="4807336"/>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8" name="Oval 7">
            <a:extLst>
              <a:ext uri="{FF2B5EF4-FFF2-40B4-BE49-F238E27FC236}">
                <a16:creationId xmlns:a16="http://schemas.microsoft.com/office/drawing/2014/main" id="{86377C13-DCEC-0C62-1778-2A6BA427E31C}"/>
              </a:ext>
            </a:extLst>
          </p:cNvPr>
          <p:cNvSpPr/>
          <p:nvPr/>
        </p:nvSpPr>
        <p:spPr>
          <a:xfrm>
            <a:off x="4095240" y="4807336"/>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9" name="Oval 8">
            <a:extLst>
              <a:ext uri="{FF2B5EF4-FFF2-40B4-BE49-F238E27FC236}">
                <a16:creationId xmlns:a16="http://schemas.microsoft.com/office/drawing/2014/main" id="{F484D514-D7D2-1C31-9E0B-32332B4F70F1}"/>
              </a:ext>
            </a:extLst>
          </p:cNvPr>
          <p:cNvSpPr/>
          <p:nvPr/>
        </p:nvSpPr>
        <p:spPr>
          <a:xfrm>
            <a:off x="4450612" y="1908883"/>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grpSp>
        <p:nvGrpSpPr>
          <p:cNvPr id="20" name="Group 19">
            <a:extLst>
              <a:ext uri="{FF2B5EF4-FFF2-40B4-BE49-F238E27FC236}">
                <a16:creationId xmlns:a16="http://schemas.microsoft.com/office/drawing/2014/main" id="{A6BEB9FE-81C5-928A-D5FB-4683D7AECCF6}"/>
              </a:ext>
            </a:extLst>
          </p:cNvPr>
          <p:cNvGrpSpPr/>
          <p:nvPr/>
        </p:nvGrpSpPr>
        <p:grpSpPr>
          <a:xfrm>
            <a:off x="1185466" y="1794089"/>
            <a:ext cx="1743959" cy="653962"/>
            <a:chOff x="746312" y="1985827"/>
            <a:chExt cx="1743959" cy="653962"/>
          </a:xfrm>
        </p:grpSpPr>
        <p:sp>
          <p:nvSpPr>
            <p:cNvPr id="17" name="Rectangle: Rounded Corners 16">
              <a:extLst>
                <a:ext uri="{FF2B5EF4-FFF2-40B4-BE49-F238E27FC236}">
                  <a16:creationId xmlns:a16="http://schemas.microsoft.com/office/drawing/2014/main" id="{E8CD410D-B7D8-3A19-43E1-A2462C137C22}"/>
                </a:ext>
              </a:extLst>
            </p:cNvPr>
            <p:cNvSpPr/>
            <p:nvPr/>
          </p:nvSpPr>
          <p:spPr>
            <a:xfrm>
              <a:off x="746312" y="2001246"/>
              <a:ext cx="1743959" cy="638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965303-BF7F-9E11-0DAC-0F26E0D43C20}"/>
                </a:ext>
              </a:extLst>
            </p:cNvPr>
            <p:cNvSpPr/>
            <p:nvPr/>
          </p:nvSpPr>
          <p:spPr>
            <a:xfrm>
              <a:off x="806030" y="2313092"/>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a:extLst>
                <a:ext uri="{FF2B5EF4-FFF2-40B4-BE49-F238E27FC236}">
                  <a16:creationId xmlns:a16="http://schemas.microsoft.com/office/drawing/2014/main" id="{30A8D3F9-AAC8-69A5-2BDB-CEC4F2164A88}"/>
                </a:ext>
              </a:extLst>
            </p:cNvPr>
            <p:cNvSpPr/>
            <p:nvPr/>
          </p:nvSpPr>
          <p:spPr>
            <a:xfrm>
              <a:off x="1081224"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Oval 12">
              <a:extLst>
                <a:ext uri="{FF2B5EF4-FFF2-40B4-BE49-F238E27FC236}">
                  <a16:creationId xmlns:a16="http://schemas.microsoft.com/office/drawing/2014/main" id="{5C696EC1-D19E-CF7D-87AB-72F7DA6749B0}"/>
                </a:ext>
              </a:extLst>
            </p:cNvPr>
            <p:cNvSpPr/>
            <p:nvPr/>
          </p:nvSpPr>
          <p:spPr>
            <a:xfrm>
              <a:off x="1359224"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4" name="Oval 13">
              <a:extLst>
                <a:ext uri="{FF2B5EF4-FFF2-40B4-BE49-F238E27FC236}">
                  <a16:creationId xmlns:a16="http://schemas.microsoft.com/office/drawing/2014/main" id="{62C472DE-85D8-0B2D-2EA5-24BD85C1A0CE}"/>
                </a:ext>
              </a:extLst>
            </p:cNvPr>
            <p:cNvSpPr/>
            <p:nvPr/>
          </p:nvSpPr>
          <p:spPr>
            <a:xfrm>
              <a:off x="1626302"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5" name="Oval 14">
              <a:extLst>
                <a:ext uri="{FF2B5EF4-FFF2-40B4-BE49-F238E27FC236}">
                  <a16:creationId xmlns:a16="http://schemas.microsoft.com/office/drawing/2014/main" id="{58421D7B-5841-E1A5-89B7-49D6682CAAFF}"/>
                </a:ext>
              </a:extLst>
            </p:cNvPr>
            <p:cNvSpPr/>
            <p:nvPr/>
          </p:nvSpPr>
          <p:spPr>
            <a:xfrm>
              <a:off x="1901496"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6" name="Oval 15">
              <a:extLst>
                <a:ext uri="{FF2B5EF4-FFF2-40B4-BE49-F238E27FC236}">
                  <a16:creationId xmlns:a16="http://schemas.microsoft.com/office/drawing/2014/main" id="{EED4311B-6C6D-8335-3594-D87164B94823}"/>
                </a:ext>
              </a:extLst>
            </p:cNvPr>
            <p:cNvSpPr/>
            <p:nvPr/>
          </p:nvSpPr>
          <p:spPr>
            <a:xfrm>
              <a:off x="2175935" y="2319279"/>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9" name="TextBox 18">
              <a:extLst>
                <a:ext uri="{FF2B5EF4-FFF2-40B4-BE49-F238E27FC236}">
                  <a16:creationId xmlns:a16="http://schemas.microsoft.com/office/drawing/2014/main" id="{FB4AD2FC-2598-0753-40BB-38F3ABD6B64F}"/>
                </a:ext>
              </a:extLst>
            </p:cNvPr>
            <p:cNvSpPr txBox="1"/>
            <p:nvPr/>
          </p:nvSpPr>
          <p:spPr>
            <a:xfrm>
              <a:off x="919394" y="1985827"/>
              <a:ext cx="1550097" cy="369332"/>
            </a:xfrm>
            <a:prstGeom prst="rect">
              <a:avLst/>
            </a:prstGeom>
            <a:noFill/>
          </p:spPr>
          <p:txBody>
            <a:bodyPr wrap="square" rtlCol="0">
              <a:spAutoFit/>
            </a:bodyPr>
            <a:lstStyle/>
            <a:p>
              <a:endParaRPr lang="en-US" dirty="0"/>
            </a:p>
          </p:txBody>
        </p:sp>
      </p:grpSp>
      <p:grpSp>
        <p:nvGrpSpPr>
          <p:cNvPr id="21" name="Group 20">
            <a:extLst>
              <a:ext uri="{FF2B5EF4-FFF2-40B4-BE49-F238E27FC236}">
                <a16:creationId xmlns:a16="http://schemas.microsoft.com/office/drawing/2014/main" id="{250F6111-98DE-4C57-2436-124096C8C401}"/>
              </a:ext>
            </a:extLst>
          </p:cNvPr>
          <p:cNvGrpSpPr/>
          <p:nvPr/>
        </p:nvGrpSpPr>
        <p:grpSpPr>
          <a:xfrm>
            <a:off x="1138305" y="3770560"/>
            <a:ext cx="1743959" cy="653962"/>
            <a:chOff x="746312" y="1985827"/>
            <a:chExt cx="1743959" cy="653962"/>
          </a:xfrm>
        </p:grpSpPr>
        <p:sp>
          <p:nvSpPr>
            <p:cNvPr id="22" name="Rectangle: Rounded Corners 21">
              <a:extLst>
                <a:ext uri="{FF2B5EF4-FFF2-40B4-BE49-F238E27FC236}">
                  <a16:creationId xmlns:a16="http://schemas.microsoft.com/office/drawing/2014/main" id="{DA35E2D9-6C97-2FB6-60ED-449529E4855C}"/>
                </a:ext>
              </a:extLst>
            </p:cNvPr>
            <p:cNvSpPr/>
            <p:nvPr/>
          </p:nvSpPr>
          <p:spPr>
            <a:xfrm>
              <a:off x="746312" y="2001246"/>
              <a:ext cx="1743959" cy="638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CA013C-532D-32B8-BA30-DA0B3E7967D2}"/>
                </a:ext>
              </a:extLst>
            </p:cNvPr>
            <p:cNvSpPr/>
            <p:nvPr/>
          </p:nvSpPr>
          <p:spPr>
            <a:xfrm>
              <a:off x="794389" y="2320517"/>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9" name="TextBox 28">
              <a:extLst>
                <a:ext uri="{FF2B5EF4-FFF2-40B4-BE49-F238E27FC236}">
                  <a16:creationId xmlns:a16="http://schemas.microsoft.com/office/drawing/2014/main" id="{07D685F7-4BB4-30F2-11AC-ADEC27BF3C72}"/>
                </a:ext>
              </a:extLst>
            </p:cNvPr>
            <p:cNvSpPr txBox="1"/>
            <p:nvPr/>
          </p:nvSpPr>
          <p:spPr>
            <a:xfrm>
              <a:off x="919394" y="1985827"/>
              <a:ext cx="1550097" cy="369332"/>
            </a:xfrm>
            <a:prstGeom prst="rect">
              <a:avLst/>
            </a:prstGeom>
            <a:noFill/>
          </p:spPr>
          <p:txBody>
            <a:bodyPr wrap="square" rtlCol="0">
              <a:spAutoFit/>
            </a:bodyPr>
            <a:lstStyle/>
            <a:p>
              <a:r>
                <a:rPr lang="en-US" dirty="0"/>
                <a:t>Photodiode</a:t>
              </a:r>
            </a:p>
          </p:txBody>
        </p:sp>
      </p:grpSp>
      <p:pic>
        <p:nvPicPr>
          <p:cNvPr id="32" name="Picture 31" descr="A picture containing text, electronics, circuit&#10;&#10;Description automatically generated">
            <a:extLst>
              <a:ext uri="{FF2B5EF4-FFF2-40B4-BE49-F238E27FC236}">
                <a16:creationId xmlns:a16="http://schemas.microsoft.com/office/drawing/2014/main" id="{ECFF2973-51CD-5DFB-965C-D8F66A5DA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474074" y="2110894"/>
            <a:ext cx="1323742" cy="1550097"/>
          </a:xfrm>
          <a:prstGeom prst="rect">
            <a:avLst/>
          </a:prstGeom>
        </p:spPr>
      </p:pic>
      <p:pic>
        <p:nvPicPr>
          <p:cNvPr id="33" name="Picture 32">
            <a:extLst>
              <a:ext uri="{FF2B5EF4-FFF2-40B4-BE49-F238E27FC236}">
                <a16:creationId xmlns:a16="http://schemas.microsoft.com/office/drawing/2014/main" id="{43419157-645E-926B-0C58-336BB2101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1367" y="3466398"/>
            <a:ext cx="1764458" cy="2972571"/>
          </a:xfrm>
          <a:prstGeom prst="rect">
            <a:avLst/>
          </a:prstGeom>
        </p:spPr>
      </p:pic>
      <p:sp>
        <p:nvSpPr>
          <p:cNvPr id="10" name="Rectangle 9">
            <a:extLst>
              <a:ext uri="{FF2B5EF4-FFF2-40B4-BE49-F238E27FC236}">
                <a16:creationId xmlns:a16="http://schemas.microsoft.com/office/drawing/2014/main" id="{72C5571C-A7CE-8A19-609D-2E715F9926AF}"/>
              </a:ext>
            </a:extLst>
          </p:cNvPr>
          <p:cNvSpPr/>
          <p:nvPr/>
        </p:nvSpPr>
        <p:spPr>
          <a:xfrm>
            <a:off x="5934777" y="1809508"/>
            <a:ext cx="2540688" cy="30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Pairwise Distance</a:t>
            </a:r>
          </a:p>
        </p:txBody>
      </p:sp>
      <p:sp>
        <p:nvSpPr>
          <p:cNvPr id="23" name="Rectangle 22">
            <a:extLst>
              <a:ext uri="{FF2B5EF4-FFF2-40B4-BE49-F238E27FC236}">
                <a16:creationId xmlns:a16="http://schemas.microsoft.com/office/drawing/2014/main" id="{57D57580-A91B-20B7-EAEF-E9ADE9310046}"/>
              </a:ext>
            </a:extLst>
          </p:cNvPr>
          <p:cNvSpPr/>
          <p:nvPr/>
        </p:nvSpPr>
        <p:spPr>
          <a:xfrm>
            <a:off x="5951103" y="4877739"/>
            <a:ext cx="2540688" cy="30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Light Intensity</a:t>
            </a:r>
          </a:p>
        </p:txBody>
      </p:sp>
      <p:grpSp>
        <p:nvGrpSpPr>
          <p:cNvPr id="135" name="Group 134">
            <a:extLst>
              <a:ext uri="{FF2B5EF4-FFF2-40B4-BE49-F238E27FC236}">
                <a16:creationId xmlns:a16="http://schemas.microsoft.com/office/drawing/2014/main" id="{934F935A-1F0F-37FE-772E-2E3A1846ECBF}"/>
              </a:ext>
            </a:extLst>
          </p:cNvPr>
          <p:cNvGrpSpPr/>
          <p:nvPr/>
        </p:nvGrpSpPr>
        <p:grpSpPr>
          <a:xfrm>
            <a:off x="5968821" y="2070132"/>
            <a:ext cx="826744" cy="958012"/>
            <a:chOff x="7676479" y="2246102"/>
            <a:chExt cx="826744" cy="958012"/>
          </a:xfrm>
        </p:grpSpPr>
        <p:sp>
          <p:nvSpPr>
            <p:cNvPr id="63" name="Oval 62">
              <a:extLst>
                <a:ext uri="{FF2B5EF4-FFF2-40B4-BE49-F238E27FC236}">
                  <a16:creationId xmlns:a16="http://schemas.microsoft.com/office/drawing/2014/main" id="{E24872B0-D543-E48D-1A54-0C917AA70070}"/>
                </a:ext>
              </a:extLst>
            </p:cNvPr>
            <p:cNvSpPr/>
            <p:nvPr/>
          </p:nvSpPr>
          <p:spPr>
            <a:xfrm>
              <a:off x="8006679" y="2246102"/>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6</a:t>
              </a:r>
            </a:p>
          </p:txBody>
        </p:sp>
        <p:sp>
          <p:nvSpPr>
            <p:cNvPr id="64" name="Oval 63">
              <a:extLst>
                <a:ext uri="{FF2B5EF4-FFF2-40B4-BE49-F238E27FC236}">
                  <a16:creationId xmlns:a16="http://schemas.microsoft.com/office/drawing/2014/main" id="{5449EEDB-BC6F-17AA-FFA1-C82648C6AB57}"/>
                </a:ext>
              </a:extLst>
            </p:cNvPr>
            <p:cNvSpPr/>
            <p:nvPr/>
          </p:nvSpPr>
          <p:spPr>
            <a:xfrm>
              <a:off x="7676479" y="2494907"/>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3</a:t>
              </a:r>
            </a:p>
          </p:txBody>
        </p:sp>
        <p:sp>
          <p:nvSpPr>
            <p:cNvPr id="65" name="Oval 64">
              <a:extLst>
                <a:ext uri="{FF2B5EF4-FFF2-40B4-BE49-F238E27FC236}">
                  <a16:creationId xmlns:a16="http://schemas.microsoft.com/office/drawing/2014/main" id="{5AFA74C3-E115-F54D-8D63-E3912A2C6374}"/>
                </a:ext>
              </a:extLst>
            </p:cNvPr>
            <p:cNvSpPr/>
            <p:nvPr/>
          </p:nvSpPr>
          <p:spPr>
            <a:xfrm>
              <a:off x="8324112" y="2487930"/>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66" name="Oval 65">
              <a:extLst>
                <a:ext uri="{FF2B5EF4-FFF2-40B4-BE49-F238E27FC236}">
                  <a16:creationId xmlns:a16="http://schemas.microsoft.com/office/drawing/2014/main" id="{2DD5DBA1-2540-1CC3-F000-40EB68009A0E}"/>
                </a:ext>
              </a:extLst>
            </p:cNvPr>
            <p:cNvSpPr/>
            <p:nvPr/>
          </p:nvSpPr>
          <p:spPr>
            <a:xfrm>
              <a:off x="7997153" y="2732364"/>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sp>
          <p:nvSpPr>
            <p:cNvPr id="67" name="Oval 66">
              <a:extLst>
                <a:ext uri="{FF2B5EF4-FFF2-40B4-BE49-F238E27FC236}">
                  <a16:creationId xmlns:a16="http://schemas.microsoft.com/office/drawing/2014/main" id="{8E452359-8227-E8E7-3544-084602B8756E}"/>
                </a:ext>
              </a:extLst>
            </p:cNvPr>
            <p:cNvSpPr/>
            <p:nvPr/>
          </p:nvSpPr>
          <p:spPr>
            <a:xfrm>
              <a:off x="7811265" y="3025003"/>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5</a:t>
              </a:r>
            </a:p>
          </p:txBody>
        </p:sp>
        <p:sp>
          <p:nvSpPr>
            <p:cNvPr id="68" name="Oval 67">
              <a:extLst>
                <a:ext uri="{FF2B5EF4-FFF2-40B4-BE49-F238E27FC236}">
                  <a16:creationId xmlns:a16="http://schemas.microsoft.com/office/drawing/2014/main" id="{62317E90-D8CB-7ECC-B061-CB038C43B507}"/>
                </a:ext>
              </a:extLst>
            </p:cNvPr>
            <p:cNvSpPr/>
            <p:nvPr/>
          </p:nvSpPr>
          <p:spPr>
            <a:xfrm>
              <a:off x="8200990" y="3018148"/>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a:t>
              </a:r>
            </a:p>
          </p:txBody>
        </p:sp>
        <p:cxnSp>
          <p:nvCxnSpPr>
            <p:cNvPr id="70" name="Straight Connector 69">
              <a:extLst>
                <a:ext uri="{FF2B5EF4-FFF2-40B4-BE49-F238E27FC236}">
                  <a16:creationId xmlns:a16="http://schemas.microsoft.com/office/drawing/2014/main" id="{D93496FA-F7C7-3659-E724-82D2E87F3558}"/>
                </a:ext>
              </a:extLst>
            </p:cNvPr>
            <p:cNvCxnSpPr>
              <a:cxnSpLocks/>
              <a:stCxn id="64" idx="7"/>
              <a:endCxn id="63" idx="3"/>
            </p:cNvCxnSpPr>
            <p:nvPr/>
          </p:nvCxnSpPr>
          <p:spPr>
            <a:xfrm flipV="1">
              <a:off x="7829360" y="2398983"/>
              <a:ext cx="203549" cy="1221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3983EB4-DA06-2954-A3E8-42C084E2EA41}"/>
                </a:ext>
              </a:extLst>
            </p:cNvPr>
            <p:cNvCxnSpPr>
              <a:cxnSpLocks/>
              <a:stCxn id="65" idx="1"/>
              <a:endCxn id="63" idx="5"/>
            </p:cNvCxnSpPr>
            <p:nvPr/>
          </p:nvCxnSpPr>
          <p:spPr>
            <a:xfrm flipH="1" flipV="1">
              <a:off x="8159560" y="2398983"/>
              <a:ext cx="190782" cy="1151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12ADEBF-4508-0A3A-11CC-3EEC3CB4BE6E}"/>
                </a:ext>
              </a:extLst>
            </p:cNvPr>
            <p:cNvCxnSpPr>
              <a:cxnSpLocks/>
              <a:stCxn id="66" idx="0"/>
              <a:endCxn id="63" idx="4"/>
            </p:cNvCxnSpPr>
            <p:nvPr/>
          </p:nvCxnSpPr>
          <p:spPr>
            <a:xfrm flipV="1">
              <a:off x="8086709" y="2425213"/>
              <a:ext cx="9526" cy="3071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06CE44E-1CA6-4238-F28F-714CD29E8E2C}"/>
                </a:ext>
              </a:extLst>
            </p:cNvPr>
            <p:cNvCxnSpPr>
              <a:cxnSpLocks/>
              <a:stCxn id="67" idx="0"/>
              <a:endCxn id="63" idx="4"/>
            </p:cNvCxnSpPr>
            <p:nvPr/>
          </p:nvCxnSpPr>
          <p:spPr>
            <a:xfrm flipV="1">
              <a:off x="7900821" y="2425213"/>
              <a:ext cx="195414" cy="5997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25A6A71-8F5B-3E78-2BB3-85500F1A2E05}"/>
                </a:ext>
              </a:extLst>
            </p:cNvPr>
            <p:cNvCxnSpPr>
              <a:cxnSpLocks/>
              <a:stCxn id="68" idx="0"/>
              <a:endCxn id="63" idx="4"/>
            </p:cNvCxnSpPr>
            <p:nvPr/>
          </p:nvCxnSpPr>
          <p:spPr>
            <a:xfrm flipH="1" flipV="1">
              <a:off x="8096235" y="2425213"/>
              <a:ext cx="194311" cy="5929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1CDC7B5-D97A-2565-C06A-F4190AE4128D}"/>
                </a:ext>
              </a:extLst>
            </p:cNvPr>
            <p:cNvCxnSpPr>
              <a:cxnSpLocks/>
              <a:stCxn id="66" idx="1"/>
              <a:endCxn id="64" idx="5"/>
            </p:cNvCxnSpPr>
            <p:nvPr/>
          </p:nvCxnSpPr>
          <p:spPr>
            <a:xfrm flipH="1" flipV="1">
              <a:off x="7829360" y="2647788"/>
              <a:ext cx="194023" cy="110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4873E80-2BD7-47E2-EB38-764F4F17B0DE}"/>
                </a:ext>
              </a:extLst>
            </p:cNvPr>
            <p:cNvCxnSpPr>
              <a:cxnSpLocks/>
              <a:stCxn id="67" idx="0"/>
              <a:endCxn id="64" idx="4"/>
            </p:cNvCxnSpPr>
            <p:nvPr/>
          </p:nvCxnSpPr>
          <p:spPr>
            <a:xfrm flipH="1" flipV="1">
              <a:off x="7766035" y="2674018"/>
              <a:ext cx="134786" cy="35098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30DAC46-22B9-3120-9B60-7405B13E2859}"/>
                </a:ext>
              </a:extLst>
            </p:cNvPr>
            <p:cNvCxnSpPr>
              <a:cxnSpLocks/>
              <a:stCxn id="68" idx="0"/>
              <a:endCxn id="65" idx="4"/>
            </p:cNvCxnSpPr>
            <p:nvPr/>
          </p:nvCxnSpPr>
          <p:spPr>
            <a:xfrm flipV="1">
              <a:off x="8290546" y="2667041"/>
              <a:ext cx="123122" cy="3511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82648D0-C7F2-5EDF-3474-D6EF1B6AC58B}"/>
                </a:ext>
              </a:extLst>
            </p:cNvPr>
            <p:cNvCxnSpPr>
              <a:cxnSpLocks/>
              <a:stCxn id="66" idx="7"/>
              <a:endCxn id="65" idx="3"/>
            </p:cNvCxnSpPr>
            <p:nvPr/>
          </p:nvCxnSpPr>
          <p:spPr>
            <a:xfrm flipV="1">
              <a:off x="8150034" y="2640811"/>
              <a:ext cx="200308" cy="1177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415524F-CC65-AA52-DA92-3087AFB8F5A5}"/>
                </a:ext>
              </a:extLst>
            </p:cNvPr>
            <p:cNvCxnSpPr>
              <a:cxnSpLocks/>
              <a:stCxn id="65" idx="2"/>
              <a:endCxn id="64" idx="6"/>
            </p:cNvCxnSpPr>
            <p:nvPr/>
          </p:nvCxnSpPr>
          <p:spPr>
            <a:xfrm flipH="1">
              <a:off x="7855590" y="2577486"/>
              <a:ext cx="468522" cy="69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1E4ABE9-2C31-759D-2C1D-ED0E04DF0232}"/>
                </a:ext>
              </a:extLst>
            </p:cNvPr>
            <p:cNvCxnSpPr>
              <a:cxnSpLocks/>
              <a:stCxn id="68" idx="2"/>
              <a:endCxn id="67" idx="6"/>
            </p:cNvCxnSpPr>
            <p:nvPr/>
          </p:nvCxnSpPr>
          <p:spPr>
            <a:xfrm flipH="1">
              <a:off x="7990376" y="3107704"/>
              <a:ext cx="210614" cy="68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C4F1C6B-7B01-DD45-7786-73EF6D8D2474}"/>
                </a:ext>
              </a:extLst>
            </p:cNvPr>
            <p:cNvCxnSpPr>
              <a:cxnSpLocks/>
              <a:endCxn id="67" idx="6"/>
            </p:cNvCxnSpPr>
            <p:nvPr/>
          </p:nvCxnSpPr>
          <p:spPr>
            <a:xfrm flipH="1">
              <a:off x="7990376" y="2667041"/>
              <a:ext cx="415672" cy="4475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AD647B0-2C04-54D4-EB1C-6E22D56200B3}"/>
                </a:ext>
              </a:extLst>
            </p:cNvPr>
            <p:cNvCxnSpPr>
              <a:cxnSpLocks/>
              <a:stCxn id="68" idx="2"/>
              <a:endCxn id="64" idx="4"/>
            </p:cNvCxnSpPr>
            <p:nvPr/>
          </p:nvCxnSpPr>
          <p:spPr>
            <a:xfrm flipH="1" flipV="1">
              <a:off x="7766035" y="2674018"/>
              <a:ext cx="434955" cy="4336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BAB98E6-771E-DA2D-12BF-BE3D9FA5EBCD}"/>
                </a:ext>
              </a:extLst>
            </p:cNvPr>
            <p:cNvCxnSpPr>
              <a:cxnSpLocks/>
              <a:stCxn id="66" idx="4"/>
              <a:endCxn id="67" idx="7"/>
            </p:cNvCxnSpPr>
            <p:nvPr/>
          </p:nvCxnSpPr>
          <p:spPr>
            <a:xfrm flipH="1">
              <a:off x="7964146" y="2911475"/>
              <a:ext cx="122563" cy="1397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D08BEA9-F68F-F3AA-C7C9-BA24226E02EF}"/>
                </a:ext>
              </a:extLst>
            </p:cNvPr>
            <p:cNvCxnSpPr>
              <a:cxnSpLocks/>
              <a:stCxn id="66" idx="4"/>
              <a:endCxn id="68" idx="1"/>
            </p:cNvCxnSpPr>
            <p:nvPr/>
          </p:nvCxnSpPr>
          <p:spPr>
            <a:xfrm>
              <a:off x="8086709" y="2911475"/>
              <a:ext cx="140511" cy="132903"/>
            </a:xfrm>
            <a:prstGeom prst="line">
              <a:avLst/>
            </a:prstGeom>
            <a:ln w="1905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B20C511D-8473-2DDC-9AD3-E1BBF053D214}"/>
                  </a:ext>
                </a:extLst>
              </p:cNvPr>
              <p:cNvSpPr txBox="1"/>
              <p:nvPr/>
            </p:nvSpPr>
            <p:spPr>
              <a:xfrm>
                <a:off x="6877999" y="2127388"/>
                <a:ext cx="1587806" cy="880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sSub>
                                  <m:sSubPr>
                                    <m:ctrlPr>
                                      <a:rPr lang="en-US" altLang="zh-CN" b="0" i="1" smtClean="0">
                                        <a:latin typeface="Cambria Math" panose="02040503050406030204" pitchFamily="18" charset="0"/>
                                      </a:rPr>
                                    </m:ctrlPr>
                                  </m:sSubPr>
                                  <m:e>
                                    <m:r>
                                      <m:rPr>
                                        <m:brk m:alnAt="7"/>
                                      </m:rPr>
                                      <a:rPr lang="en-US" altLang="zh-CN" i="1">
                                        <a:latin typeface="Cambria Math" panose="02040503050406030204" pitchFamily="18" charset="0"/>
                                      </a:rPr>
                                      <m:t>𝑑</m:t>
                                    </m:r>
                                  </m:e>
                                  <m:sub>
                                    <m:r>
                                      <m:rPr>
                                        <m:brk m:alnAt="7"/>
                                      </m:rPr>
                                      <a:rPr lang="en-US" altLang="zh-CN" b="0" i="1" smtClean="0">
                                        <a:latin typeface="Cambria Math" panose="02040503050406030204" pitchFamily="18" charset="0"/>
                                      </a:rPr>
                                      <m:t>1</m:t>
                                    </m:r>
                                    <m:r>
                                      <a:rPr lang="en-US" altLang="zh-CN" b="0" i="1" smtClean="0">
                                        <a:latin typeface="Cambria Math" panose="02040503050406030204" pitchFamily="18" charset="0"/>
                                      </a:rPr>
                                      <m:t>1</m:t>
                                    </m:r>
                                  </m:sub>
                                </m:sSub>
                              </m:e>
                              <m:e>
                                <m:r>
                                  <a:rPr lang="en-US"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16</m:t>
                                    </m:r>
                                  </m:sub>
                                </m:sSub>
                              </m:e>
                            </m:mr>
                            <m:mr>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61</m:t>
                                    </m:r>
                                  </m:sub>
                                </m:sSub>
                              </m:e>
                              <m:e>
                                <m:r>
                                  <a:rPr lang="en-US"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66</m:t>
                                    </m:r>
                                  </m:sub>
                                </m:sSub>
                              </m:e>
                            </m:mr>
                          </m:m>
                        </m:e>
                      </m:d>
                    </m:oMath>
                  </m:oMathPara>
                </a14:m>
                <a:endParaRPr lang="en-US" dirty="0"/>
              </a:p>
            </p:txBody>
          </p:sp>
        </mc:Choice>
        <mc:Fallback xmlns="">
          <p:sp>
            <p:nvSpPr>
              <p:cNvPr id="136" name="TextBox 135">
                <a:extLst>
                  <a:ext uri="{FF2B5EF4-FFF2-40B4-BE49-F238E27FC236}">
                    <a16:creationId xmlns:a16="http://schemas.microsoft.com/office/drawing/2014/main" id="{B20C511D-8473-2DDC-9AD3-E1BBF053D214}"/>
                  </a:ext>
                </a:extLst>
              </p:cNvPr>
              <p:cNvSpPr txBox="1">
                <a:spLocks noRot="1" noChangeAspect="1" noMove="1" noResize="1" noEditPoints="1" noAdjustHandles="1" noChangeArrowheads="1" noChangeShapeType="1" noTextEdit="1"/>
              </p:cNvSpPr>
              <p:nvPr/>
            </p:nvSpPr>
            <p:spPr>
              <a:xfrm>
                <a:off x="6877999" y="2127388"/>
                <a:ext cx="1587806" cy="880369"/>
              </a:xfrm>
              <a:prstGeom prst="rect">
                <a:avLst/>
              </a:prstGeom>
              <a:blipFill>
                <a:blip r:embed="rId7"/>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E8396801-367B-76BB-7380-487463142134}"/>
              </a:ext>
            </a:extLst>
          </p:cNvPr>
          <p:cNvGrpSpPr/>
          <p:nvPr/>
        </p:nvGrpSpPr>
        <p:grpSpPr>
          <a:xfrm>
            <a:off x="5828558" y="3139995"/>
            <a:ext cx="2922979" cy="1830786"/>
            <a:chOff x="5901977" y="3159070"/>
            <a:chExt cx="2922979" cy="1830786"/>
          </a:xfrm>
        </p:grpSpPr>
        <p:sp>
          <p:nvSpPr>
            <p:cNvPr id="18" name="Rectangle 17">
              <a:extLst>
                <a:ext uri="{FF2B5EF4-FFF2-40B4-BE49-F238E27FC236}">
                  <a16:creationId xmlns:a16="http://schemas.microsoft.com/office/drawing/2014/main" id="{CFFF528E-839D-AE80-EA04-9E6477C09599}"/>
                </a:ext>
              </a:extLst>
            </p:cNvPr>
            <p:cNvSpPr/>
            <p:nvPr/>
          </p:nvSpPr>
          <p:spPr>
            <a:xfrm>
              <a:off x="6025709" y="3159070"/>
              <a:ext cx="2524362" cy="30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IMU Data</a:t>
              </a:r>
            </a:p>
          </p:txBody>
        </p:sp>
        <p:sp>
          <p:nvSpPr>
            <p:cNvPr id="129" name="Oval 128">
              <a:extLst>
                <a:ext uri="{FF2B5EF4-FFF2-40B4-BE49-F238E27FC236}">
                  <a16:creationId xmlns:a16="http://schemas.microsoft.com/office/drawing/2014/main" id="{AA131FAF-7457-455B-2C49-B60B6CF583C7}"/>
                </a:ext>
              </a:extLst>
            </p:cNvPr>
            <p:cNvSpPr/>
            <p:nvPr/>
          </p:nvSpPr>
          <p:spPr>
            <a:xfrm>
              <a:off x="6026366" y="3534888"/>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sp>
          <p:nvSpPr>
            <p:cNvPr id="130" name="Oval 129">
              <a:extLst>
                <a:ext uri="{FF2B5EF4-FFF2-40B4-BE49-F238E27FC236}">
                  <a16:creationId xmlns:a16="http://schemas.microsoft.com/office/drawing/2014/main" id="{CAD1301B-35FC-60B2-A8CA-1F3A7B4FACDE}"/>
                </a:ext>
              </a:extLst>
            </p:cNvPr>
            <p:cNvSpPr/>
            <p:nvPr/>
          </p:nvSpPr>
          <p:spPr>
            <a:xfrm>
              <a:off x="6026365" y="3740195"/>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131" name="Oval 130">
              <a:extLst>
                <a:ext uri="{FF2B5EF4-FFF2-40B4-BE49-F238E27FC236}">
                  <a16:creationId xmlns:a16="http://schemas.microsoft.com/office/drawing/2014/main" id="{B73D06BE-AFBA-17AF-BFD0-D126ABD140EF}"/>
                </a:ext>
              </a:extLst>
            </p:cNvPr>
            <p:cNvSpPr/>
            <p:nvPr/>
          </p:nvSpPr>
          <p:spPr>
            <a:xfrm>
              <a:off x="6026366" y="3945502"/>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3</a:t>
              </a:r>
            </a:p>
          </p:txBody>
        </p:sp>
        <p:sp>
          <p:nvSpPr>
            <p:cNvPr id="132" name="Oval 131">
              <a:extLst>
                <a:ext uri="{FF2B5EF4-FFF2-40B4-BE49-F238E27FC236}">
                  <a16:creationId xmlns:a16="http://schemas.microsoft.com/office/drawing/2014/main" id="{1212F961-34CE-F8E3-A5B4-601444857F31}"/>
                </a:ext>
              </a:extLst>
            </p:cNvPr>
            <p:cNvSpPr/>
            <p:nvPr/>
          </p:nvSpPr>
          <p:spPr>
            <a:xfrm>
              <a:off x="6026364" y="4154729"/>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a:t>
              </a:r>
            </a:p>
          </p:txBody>
        </p:sp>
        <p:sp>
          <p:nvSpPr>
            <p:cNvPr id="133" name="Oval 132">
              <a:extLst>
                <a:ext uri="{FF2B5EF4-FFF2-40B4-BE49-F238E27FC236}">
                  <a16:creationId xmlns:a16="http://schemas.microsoft.com/office/drawing/2014/main" id="{D966515B-ACAB-6066-6FF5-56B133658637}"/>
                </a:ext>
              </a:extLst>
            </p:cNvPr>
            <p:cNvSpPr/>
            <p:nvPr/>
          </p:nvSpPr>
          <p:spPr>
            <a:xfrm>
              <a:off x="6026366" y="4369400"/>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5</a:t>
              </a:r>
            </a:p>
          </p:txBody>
        </p:sp>
        <p:sp>
          <p:nvSpPr>
            <p:cNvPr id="134" name="Oval 133">
              <a:extLst>
                <a:ext uri="{FF2B5EF4-FFF2-40B4-BE49-F238E27FC236}">
                  <a16:creationId xmlns:a16="http://schemas.microsoft.com/office/drawing/2014/main" id="{62909259-34FC-394B-B062-E0A29DB2C1A1}"/>
                </a:ext>
              </a:extLst>
            </p:cNvPr>
            <p:cNvSpPr/>
            <p:nvPr/>
          </p:nvSpPr>
          <p:spPr>
            <a:xfrm>
              <a:off x="6026363" y="4587797"/>
              <a:ext cx="179111" cy="1791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6</a:t>
              </a:r>
            </a:p>
          </p:txBody>
        </p:sp>
        <p:grpSp>
          <p:nvGrpSpPr>
            <p:cNvPr id="137" name="Group 136">
              <a:extLst>
                <a:ext uri="{FF2B5EF4-FFF2-40B4-BE49-F238E27FC236}">
                  <a16:creationId xmlns:a16="http://schemas.microsoft.com/office/drawing/2014/main" id="{9015BEF2-1AC5-A05E-B1DD-B720E0DFA4AF}"/>
                </a:ext>
              </a:extLst>
            </p:cNvPr>
            <p:cNvGrpSpPr/>
            <p:nvPr/>
          </p:nvGrpSpPr>
          <p:grpSpPr>
            <a:xfrm>
              <a:off x="5901977" y="3444909"/>
              <a:ext cx="2922979" cy="1544947"/>
              <a:chOff x="2419406" y="3927880"/>
              <a:chExt cx="2119037" cy="662019"/>
            </a:xfrm>
          </p:grpSpPr>
          <p:pic>
            <p:nvPicPr>
              <p:cNvPr id="138" name="Picture 137">
                <a:extLst>
                  <a:ext uri="{FF2B5EF4-FFF2-40B4-BE49-F238E27FC236}">
                    <a16:creationId xmlns:a16="http://schemas.microsoft.com/office/drawing/2014/main" id="{D2C89BD1-B8D9-8DFA-8CBE-B8CB36415E1F}"/>
                  </a:ext>
                </a:extLst>
              </p:cNvPr>
              <p:cNvPicPr>
                <a:picLocks noChangeAspect="1"/>
              </p:cNvPicPr>
              <p:nvPr/>
            </p:nvPicPr>
            <p:blipFill>
              <a:blip r:embed="rId8"/>
              <a:stretch>
                <a:fillRect/>
              </a:stretch>
            </p:blipFill>
            <p:spPr>
              <a:xfrm>
                <a:off x="2419406" y="3927880"/>
                <a:ext cx="1958936" cy="489734"/>
              </a:xfrm>
              <a:prstGeom prst="rect">
                <a:avLst/>
              </a:prstGeom>
            </p:spPr>
          </p:pic>
          <p:pic>
            <p:nvPicPr>
              <p:cNvPr id="139" name="Picture 138">
                <a:extLst>
                  <a:ext uri="{FF2B5EF4-FFF2-40B4-BE49-F238E27FC236}">
                    <a16:creationId xmlns:a16="http://schemas.microsoft.com/office/drawing/2014/main" id="{4AD2CA49-056D-719F-CC46-91224CE1D428}"/>
                  </a:ext>
                </a:extLst>
              </p:cNvPr>
              <p:cNvPicPr>
                <a:picLocks noChangeAspect="1"/>
              </p:cNvPicPr>
              <p:nvPr/>
            </p:nvPicPr>
            <p:blipFill>
              <a:blip r:embed="rId9"/>
              <a:stretch>
                <a:fillRect/>
              </a:stretch>
            </p:blipFill>
            <p:spPr>
              <a:xfrm>
                <a:off x="2466736" y="3975472"/>
                <a:ext cx="1958936" cy="489734"/>
              </a:xfrm>
              <a:prstGeom prst="rect">
                <a:avLst/>
              </a:prstGeom>
            </p:spPr>
          </p:pic>
          <p:sp>
            <p:nvSpPr>
              <p:cNvPr id="140" name="TextBox 139">
                <a:extLst>
                  <a:ext uri="{FF2B5EF4-FFF2-40B4-BE49-F238E27FC236}">
                    <a16:creationId xmlns:a16="http://schemas.microsoft.com/office/drawing/2014/main" id="{9049426C-7B76-EC23-C3FD-06A3B4A9B41A}"/>
                  </a:ext>
                </a:extLst>
              </p:cNvPr>
              <p:cNvSpPr txBox="1"/>
              <p:nvPr/>
            </p:nvSpPr>
            <p:spPr>
              <a:xfrm rot="2208611">
                <a:off x="2550059" y="4220567"/>
                <a:ext cx="339751" cy="369332"/>
              </a:xfrm>
              <a:prstGeom prst="rect">
                <a:avLst/>
              </a:prstGeom>
              <a:noFill/>
            </p:spPr>
            <p:txBody>
              <a:bodyPr wrap="square" rtlCol="0">
                <a:spAutoFit/>
              </a:bodyPr>
              <a:lstStyle/>
              <a:p>
                <a:r>
                  <a:rPr lang="en-US" dirty="0"/>
                  <a:t>…</a:t>
                </a:r>
              </a:p>
            </p:txBody>
          </p:sp>
          <p:pic>
            <p:nvPicPr>
              <p:cNvPr id="141" name="Picture 140">
                <a:extLst>
                  <a:ext uri="{FF2B5EF4-FFF2-40B4-BE49-F238E27FC236}">
                    <a16:creationId xmlns:a16="http://schemas.microsoft.com/office/drawing/2014/main" id="{D4FF7DCA-BF59-63EF-88BA-1693C8C77B9A}"/>
                  </a:ext>
                </a:extLst>
              </p:cNvPr>
              <p:cNvPicPr>
                <a:picLocks noChangeAspect="1"/>
              </p:cNvPicPr>
              <p:nvPr/>
            </p:nvPicPr>
            <p:blipFill>
              <a:blip r:embed="rId9"/>
              <a:stretch>
                <a:fillRect/>
              </a:stretch>
            </p:blipFill>
            <p:spPr>
              <a:xfrm>
                <a:off x="2579507" y="4049491"/>
                <a:ext cx="1958936" cy="489734"/>
              </a:xfrm>
              <a:prstGeom prst="rect">
                <a:avLst/>
              </a:prstGeom>
            </p:spPr>
          </p:pic>
        </p:grpSp>
      </p:grpSp>
      <p:pic>
        <p:nvPicPr>
          <p:cNvPr id="142" name="Picture 141">
            <a:extLst>
              <a:ext uri="{FF2B5EF4-FFF2-40B4-BE49-F238E27FC236}">
                <a16:creationId xmlns:a16="http://schemas.microsoft.com/office/drawing/2014/main" id="{7D15804E-B8C1-68D3-C94C-62A425B72DA5}"/>
              </a:ext>
            </a:extLst>
          </p:cNvPr>
          <p:cNvPicPr>
            <a:picLocks noChangeAspect="1"/>
          </p:cNvPicPr>
          <p:nvPr/>
        </p:nvPicPr>
        <p:blipFill>
          <a:blip r:embed="rId10"/>
          <a:stretch>
            <a:fillRect/>
          </a:stretch>
        </p:blipFill>
        <p:spPr>
          <a:xfrm>
            <a:off x="5627688" y="5214198"/>
            <a:ext cx="3187518" cy="509136"/>
          </a:xfrm>
          <a:prstGeom prst="rect">
            <a:avLst/>
          </a:prstGeom>
        </p:spPr>
      </p:pic>
      <p:sp>
        <p:nvSpPr>
          <p:cNvPr id="144" name="Arrow: Right 143">
            <a:extLst>
              <a:ext uri="{FF2B5EF4-FFF2-40B4-BE49-F238E27FC236}">
                <a16:creationId xmlns:a16="http://schemas.microsoft.com/office/drawing/2014/main" id="{8204318E-73A0-5087-4A1A-D8887DFB3647}"/>
              </a:ext>
            </a:extLst>
          </p:cNvPr>
          <p:cNvSpPr/>
          <p:nvPr/>
        </p:nvSpPr>
        <p:spPr>
          <a:xfrm rot="1932248">
            <a:off x="9008384" y="2540922"/>
            <a:ext cx="995010" cy="37258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6" name="Arrow: Right 145">
            <a:extLst>
              <a:ext uri="{FF2B5EF4-FFF2-40B4-BE49-F238E27FC236}">
                <a16:creationId xmlns:a16="http://schemas.microsoft.com/office/drawing/2014/main" id="{B280BCE4-0CB4-2D74-49FF-922E691D81A3}"/>
              </a:ext>
            </a:extLst>
          </p:cNvPr>
          <p:cNvSpPr/>
          <p:nvPr/>
        </p:nvSpPr>
        <p:spPr>
          <a:xfrm>
            <a:off x="8945885" y="3785979"/>
            <a:ext cx="995010" cy="37258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7" name="Arrow: Right 146">
            <a:extLst>
              <a:ext uri="{FF2B5EF4-FFF2-40B4-BE49-F238E27FC236}">
                <a16:creationId xmlns:a16="http://schemas.microsoft.com/office/drawing/2014/main" id="{52D396EC-66D2-4694-F42E-AA33986AF068}"/>
              </a:ext>
            </a:extLst>
          </p:cNvPr>
          <p:cNvSpPr/>
          <p:nvPr/>
        </p:nvSpPr>
        <p:spPr>
          <a:xfrm rot="19927366">
            <a:off x="8982107" y="4845109"/>
            <a:ext cx="995010" cy="37258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48" name="Picture 147" descr="A picture containing text, computer, electronics, indoor&#10;&#10;Description automatically generated">
            <a:extLst>
              <a:ext uri="{FF2B5EF4-FFF2-40B4-BE49-F238E27FC236}">
                <a16:creationId xmlns:a16="http://schemas.microsoft.com/office/drawing/2014/main" id="{9A31DA7E-F0FE-6F77-B301-82FB8A45CA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71213" y="3630479"/>
            <a:ext cx="1629918" cy="1257529"/>
          </a:xfrm>
          <a:prstGeom prst="rect">
            <a:avLst/>
          </a:prstGeom>
        </p:spPr>
      </p:pic>
      <p:cxnSp>
        <p:nvCxnSpPr>
          <p:cNvPr id="150" name="Straight Connector 149">
            <a:extLst>
              <a:ext uri="{FF2B5EF4-FFF2-40B4-BE49-F238E27FC236}">
                <a16:creationId xmlns:a16="http://schemas.microsoft.com/office/drawing/2014/main" id="{D7910812-51CD-8E28-6EF4-A0CCE8FBC088}"/>
              </a:ext>
            </a:extLst>
          </p:cNvPr>
          <p:cNvCxnSpPr>
            <a:cxnSpLocks/>
          </p:cNvCxnSpPr>
          <p:nvPr/>
        </p:nvCxnSpPr>
        <p:spPr>
          <a:xfrm flipV="1">
            <a:off x="10713720" y="3149990"/>
            <a:ext cx="1381318" cy="705730"/>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D9AEE01-33EC-9FBF-B5F6-4F66ED529C91}"/>
              </a:ext>
            </a:extLst>
          </p:cNvPr>
          <p:cNvCxnSpPr>
            <a:cxnSpLocks/>
          </p:cNvCxnSpPr>
          <p:nvPr/>
        </p:nvCxnSpPr>
        <p:spPr>
          <a:xfrm flipH="1" flipV="1">
            <a:off x="10333145" y="3168983"/>
            <a:ext cx="134288" cy="686737"/>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6E3AB5F8-AB07-CA78-8B32-3CD004386EA2}"/>
              </a:ext>
            </a:extLst>
          </p:cNvPr>
          <p:cNvSpPr/>
          <p:nvPr/>
        </p:nvSpPr>
        <p:spPr>
          <a:xfrm>
            <a:off x="10289052" y="1231355"/>
            <a:ext cx="1810253" cy="643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r>
              <a:rPr lang="en-US" altLang="zh-CN" dirty="0"/>
              <a:t>dge Eavesdropper</a:t>
            </a:r>
            <a:endParaRPr lang="en-US" dirty="0"/>
          </a:p>
        </p:txBody>
      </p:sp>
      <p:pic>
        <p:nvPicPr>
          <p:cNvPr id="153" name="Picture 152" descr="A picture containing text, electronics&#10;&#10;Description automatically generated">
            <a:extLst>
              <a:ext uri="{FF2B5EF4-FFF2-40B4-BE49-F238E27FC236}">
                <a16:creationId xmlns:a16="http://schemas.microsoft.com/office/drawing/2014/main" id="{0DE285CE-2607-CA7D-9496-71E89ECB7A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51058" y="1934613"/>
            <a:ext cx="1314419" cy="1136604"/>
          </a:xfrm>
          <a:prstGeom prst="rect">
            <a:avLst/>
          </a:prstGeom>
        </p:spPr>
      </p:pic>
      <p:sp>
        <p:nvSpPr>
          <p:cNvPr id="157" name="Rectangle 156">
            <a:extLst>
              <a:ext uri="{FF2B5EF4-FFF2-40B4-BE49-F238E27FC236}">
                <a16:creationId xmlns:a16="http://schemas.microsoft.com/office/drawing/2014/main" id="{3CF2B2B4-9B52-B105-0A7E-E6207D328B36}"/>
              </a:ext>
            </a:extLst>
          </p:cNvPr>
          <p:cNvSpPr/>
          <p:nvPr/>
        </p:nvSpPr>
        <p:spPr>
          <a:xfrm>
            <a:off x="10317904" y="1871954"/>
            <a:ext cx="1761893" cy="1266549"/>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8466D07-D863-94DA-5FCF-2642522FA2C9}"/>
              </a:ext>
            </a:extLst>
          </p:cNvPr>
          <p:cNvSpPr txBox="1"/>
          <p:nvPr/>
        </p:nvSpPr>
        <p:spPr>
          <a:xfrm>
            <a:off x="1251367" y="1794089"/>
            <a:ext cx="1673239" cy="369332"/>
          </a:xfrm>
          <a:prstGeom prst="rect">
            <a:avLst/>
          </a:prstGeom>
          <a:noFill/>
        </p:spPr>
        <p:txBody>
          <a:bodyPr wrap="square" rtlCol="0">
            <a:spAutoFit/>
          </a:bodyPr>
          <a:lstStyle/>
          <a:p>
            <a:pPr algn="ctr"/>
            <a:r>
              <a:rPr lang="en-US" dirty="0"/>
              <a:t>UWB+IMU</a:t>
            </a:r>
          </a:p>
        </p:txBody>
      </p:sp>
      <p:sp>
        <p:nvSpPr>
          <p:cNvPr id="28" name="Slide Number Placeholder 27">
            <a:extLst>
              <a:ext uri="{FF2B5EF4-FFF2-40B4-BE49-F238E27FC236}">
                <a16:creationId xmlns:a16="http://schemas.microsoft.com/office/drawing/2014/main" id="{0A4B5139-43F5-5200-8167-D186D66B6B87}"/>
              </a:ext>
            </a:extLst>
          </p:cNvPr>
          <p:cNvSpPr>
            <a:spLocks noGrp="1"/>
          </p:cNvSpPr>
          <p:nvPr>
            <p:ph type="sldNum" sz="quarter" idx="12"/>
          </p:nvPr>
        </p:nvSpPr>
        <p:spPr/>
        <p:txBody>
          <a:bodyPr/>
          <a:lstStyle/>
          <a:p>
            <a:fld id="{AE678206-0642-9F48-9727-6B519CB285FA}" type="slidenum">
              <a:rPr lang="en-US" smtClean="0"/>
              <a:t>15</a:t>
            </a:fld>
            <a:r>
              <a:rPr lang="en-US" dirty="0"/>
              <a:t>/65</a:t>
            </a:r>
          </a:p>
        </p:txBody>
      </p:sp>
      <p:sp>
        <p:nvSpPr>
          <p:cNvPr id="2" name="TextBox 1">
            <a:extLst>
              <a:ext uri="{FF2B5EF4-FFF2-40B4-BE49-F238E27FC236}">
                <a16:creationId xmlns:a16="http://schemas.microsoft.com/office/drawing/2014/main" id="{33A49704-657B-EDB9-8568-B6D8D4BAB50E}"/>
              </a:ext>
            </a:extLst>
          </p:cNvPr>
          <p:cNvSpPr txBox="1"/>
          <p:nvPr/>
        </p:nvSpPr>
        <p:spPr>
          <a:xfrm>
            <a:off x="9518521" y="5173715"/>
            <a:ext cx="2390398" cy="369332"/>
          </a:xfrm>
          <a:prstGeom prst="rect">
            <a:avLst/>
          </a:prstGeom>
          <a:noFill/>
        </p:spPr>
        <p:txBody>
          <a:bodyPr wrap="none" rtlCol="0">
            <a:spAutoFit/>
          </a:bodyPr>
          <a:lstStyle/>
          <a:p>
            <a:r>
              <a:rPr lang="en-US" dirty="0"/>
              <a:t>UWB Communication</a:t>
            </a:r>
          </a:p>
        </p:txBody>
      </p:sp>
    </p:spTree>
    <p:extLst>
      <p:ext uri="{BB962C8B-B14F-4D97-AF65-F5344CB8AC3E}">
        <p14:creationId xmlns:p14="http://schemas.microsoft.com/office/powerpoint/2010/main" val="2348004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4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48"/>
                                        </p:tgtEl>
                                        <p:attrNameLst>
                                          <p:attrName>style.visibility</p:attrName>
                                        </p:attrNameLst>
                                      </p:cBhvr>
                                      <p:to>
                                        <p:strVal val="visible"/>
                                      </p:to>
                                    </p:set>
                                  </p:childTnLst>
                                </p:cTn>
                              </p:par>
                              <p:par>
                                <p:cTn id="62" presetID="10" presetClass="entr" presetSubtype="0"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par>
                                <p:cTn id="65" presetID="1" presetClass="entr" presetSubtype="0" fill="hold" nodeType="withEffect">
                                  <p:stCondLst>
                                    <p:cond delay="0"/>
                                  </p:stCondLst>
                                  <p:childTnLst>
                                    <p:set>
                                      <p:cBhvr>
                                        <p:cTn id="66" dur="1" fill="hold">
                                          <p:stCondLst>
                                            <p:cond delay="0"/>
                                          </p:stCondLst>
                                        </p:cTn>
                                        <p:tgtEl>
                                          <p:spTgt spid="15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23" grpId="0" animBg="1"/>
      <p:bldP spid="136" grpId="0"/>
      <p:bldP spid="144" grpId="0" animBg="1"/>
      <p:bldP spid="146" grpId="0" animBg="1"/>
      <p:bldP spid="147" grpId="0" animBg="1"/>
      <p:bldP spid="152" grpId="0" animBg="1"/>
      <p:bldP spid="157" grpId="0" animBg="1"/>
      <p:bldP spid="2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EF114061-F43A-8E0F-5EF0-CD8B4F7B05D6}"/>
              </a:ext>
            </a:extLst>
          </p:cNvPr>
          <p:cNvSpPr/>
          <p:nvPr/>
        </p:nvSpPr>
        <p:spPr>
          <a:xfrm>
            <a:off x="264078" y="1715629"/>
            <a:ext cx="4331922" cy="40595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D4FC8870-F212-7FAE-83A3-5376A0AD8FB5}"/>
              </a:ext>
            </a:extLst>
          </p:cNvPr>
          <p:cNvSpPr>
            <a:spLocks noGrp="1"/>
          </p:cNvSpPr>
          <p:nvPr>
            <p:ph type="title"/>
          </p:nvPr>
        </p:nvSpPr>
        <p:spPr>
          <a:xfrm>
            <a:off x="381000" y="200722"/>
            <a:ext cx="11430000" cy="1014761"/>
          </a:xfrm>
        </p:spPr>
        <p:txBody>
          <a:bodyPr/>
          <a:lstStyle/>
          <a:p>
            <a:r>
              <a:rPr lang="en-US" dirty="0" err="1"/>
              <a:t>V</a:t>
            </a:r>
            <a:r>
              <a:rPr lang="en-US" altLang="zh-CN" dirty="0" err="1"/>
              <a:t>iSig</a:t>
            </a:r>
            <a:r>
              <a:rPr lang="en-US" altLang="zh-CN" dirty="0"/>
              <a:t>: Automatic Interpretation of </a:t>
            </a:r>
            <a:r>
              <a:rPr lang="en-US" altLang="zh-CN" dirty="0">
                <a:solidFill>
                  <a:srgbClr val="FF0000"/>
                </a:solidFill>
              </a:rPr>
              <a:t>Vi</a:t>
            </a:r>
            <a:r>
              <a:rPr lang="en-US" altLang="zh-CN" dirty="0"/>
              <a:t>sual Body </a:t>
            </a:r>
            <a:r>
              <a:rPr lang="en-US" altLang="zh-CN" dirty="0">
                <a:solidFill>
                  <a:srgbClr val="FF0000"/>
                </a:solidFill>
              </a:rPr>
              <a:t>Sig</a:t>
            </a:r>
            <a:r>
              <a:rPr lang="en-US" altLang="zh-CN" dirty="0"/>
              <a:t>nals</a:t>
            </a:r>
            <a:endParaRPr lang="en-US" dirty="0"/>
          </a:p>
        </p:txBody>
      </p:sp>
      <p:sp>
        <p:nvSpPr>
          <p:cNvPr id="78" name="Arrow: Right 77">
            <a:extLst>
              <a:ext uri="{FF2B5EF4-FFF2-40B4-BE49-F238E27FC236}">
                <a16:creationId xmlns:a16="http://schemas.microsoft.com/office/drawing/2014/main" id="{A6E6C334-4242-6356-751C-ECA70B09BD24}"/>
              </a:ext>
            </a:extLst>
          </p:cNvPr>
          <p:cNvSpPr/>
          <p:nvPr/>
        </p:nvSpPr>
        <p:spPr>
          <a:xfrm>
            <a:off x="264078" y="1274215"/>
            <a:ext cx="4411554" cy="407577"/>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Data Streaming</a:t>
            </a:r>
          </a:p>
        </p:txBody>
      </p:sp>
      <p:grpSp>
        <p:nvGrpSpPr>
          <p:cNvPr id="31" name="Group 30">
            <a:extLst>
              <a:ext uri="{FF2B5EF4-FFF2-40B4-BE49-F238E27FC236}">
                <a16:creationId xmlns:a16="http://schemas.microsoft.com/office/drawing/2014/main" id="{42DB9EB9-2D89-10E3-EA1D-4EF55B7F1C10}"/>
              </a:ext>
            </a:extLst>
          </p:cNvPr>
          <p:cNvGrpSpPr/>
          <p:nvPr/>
        </p:nvGrpSpPr>
        <p:grpSpPr>
          <a:xfrm>
            <a:off x="2145968" y="1932640"/>
            <a:ext cx="2401463" cy="3576574"/>
            <a:chOff x="2942696" y="2001247"/>
            <a:chExt cx="2401463" cy="3576574"/>
          </a:xfrm>
        </p:grpSpPr>
        <p:pic>
          <p:nvPicPr>
            <p:cNvPr id="82" name="Picture 81" descr="A person posing for a picture&#10;&#10;Description automatically generated with medium confidence">
              <a:extLst>
                <a:ext uri="{FF2B5EF4-FFF2-40B4-BE49-F238E27FC236}">
                  <a16:creationId xmlns:a16="http://schemas.microsoft.com/office/drawing/2014/main" id="{4EE76D62-D1CB-9596-B959-07F8C38E7CE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6938" t="10370" r="37615"/>
            <a:stretch/>
          </p:blipFill>
          <p:spPr>
            <a:xfrm>
              <a:off x="2942696" y="2001247"/>
              <a:ext cx="2401463" cy="3576574"/>
            </a:xfrm>
            <a:prstGeom prst="rect">
              <a:avLst/>
            </a:prstGeom>
          </p:spPr>
        </p:pic>
        <p:sp>
          <p:nvSpPr>
            <p:cNvPr id="3" name="Oval 2">
              <a:extLst>
                <a:ext uri="{FF2B5EF4-FFF2-40B4-BE49-F238E27FC236}">
                  <a16:creationId xmlns:a16="http://schemas.microsoft.com/office/drawing/2014/main" id="{0A101289-F736-B14E-9620-B09CD651753F}"/>
                </a:ext>
              </a:extLst>
            </p:cNvPr>
            <p:cNvSpPr/>
            <p:nvPr/>
          </p:nvSpPr>
          <p:spPr>
            <a:xfrm>
              <a:off x="4055845" y="3635952"/>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4" name="Oval 3">
              <a:extLst>
                <a:ext uri="{FF2B5EF4-FFF2-40B4-BE49-F238E27FC236}">
                  <a16:creationId xmlns:a16="http://schemas.microsoft.com/office/drawing/2014/main" id="{64D840D1-399B-3A92-F678-A5F484699456}"/>
                </a:ext>
              </a:extLst>
            </p:cNvPr>
            <p:cNvSpPr/>
            <p:nvPr/>
          </p:nvSpPr>
          <p:spPr>
            <a:xfrm>
              <a:off x="4965703" y="3320413"/>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5" name="Oval 4">
              <a:extLst>
                <a:ext uri="{FF2B5EF4-FFF2-40B4-BE49-F238E27FC236}">
                  <a16:creationId xmlns:a16="http://schemas.microsoft.com/office/drawing/2014/main" id="{28CA141D-B1ED-7856-ACAC-FF020F98C046}"/>
                </a:ext>
              </a:extLst>
            </p:cNvPr>
            <p:cNvSpPr/>
            <p:nvPr/>
          </p:nvSpPr>
          <p:spPr>
            <a:xfrm>
              <a:off x="3327400" y="2476098"/>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7" name="Oval 6">
              <a:extLst>
                <a:ext uri="{FF2B5EF4-FFF2-40B4-BE49-F238E27FC236}">
                  <a16:creationId xmlns:a16="http://schemas.microsoft.com/office/drawing/2014/main" id="{D30B232D-A7BF-D656-7638-C987EF474FB8}"/>
                </a:ext>
              </a:extLst>
            </p:cNvPr>
            <p:cNvSpPr/>
            <p:nvPr/>
          </p:nvSpPr>
          <p:spPr>
            <a:xfrm>
              <a:off x="4954225" y="5014494"/>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8" name="Oval 7">
              <a:extLst>
                <a:ext uri="{FF2B5EF4-FFF2-40B4-BE49-F238E27FC236}">
                  <a16:creationId xmlns:a16="http://schemas.microsoft.com/office/drawing/2014/main" id="{86377C13-DCEC-0C62-1778-2A6BA427E31C}"/>
                </a:ext>
              </a:extLst>
            </p:cNvPr>
            <p:cNvSpPr/>
            <p:nvPr/>
          </p:nvSpPr>
          <p:spPr>
            <a:xfrm>
              <a:off x="3836249" y="5014494"/>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9" name="Oval 8">
              <a:extLst>
                <a:ext uri="{FF2B5EF4-FFF2-40B4-BE49-F238E27FC236}">
                  <a16:creationId xmlns:a16="http://schemas.microsoft.com/office/drawing/2014/main" id="{F484D514-D7D2-1C31-9E0B-32332B4F70F1}"/>
                </a:ext>
              </a:extLst>
            </p:cNvPr>
            <p:cNvSpPr/>
            <p:nvPr/>
          </p:nvSpPr>
          <p:spPr>
            <a:xfrm>
              <a:off x="4191621" y="2116041"/>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grpSp>
      <p:grpSp>
        <p:nvGrpSpPr>
          <p:cNvPr id="20" name="Group 19">
            <a:extLst>
              <a:ext uri="{FF2B5EF4-FFF2-40B4-BE49-F238E27FC236}">
                <a16:creationId xmlns:a16="http://schemas.microsoft.com/office/drawing/2014/main" id="{A6BEB9FE-81C5-928A-D5FB-4683D7AECCF6}"/>
              </a:ext>
            </a:extLst>
          </p:cNvPr>
          <p:cNvGrpSpPr/>
          <p:nvPr/>
        </p:nvGrpSpPr>
        <p:grpSpPr>
          <a:xfrm>
            <a:off x="346144" y="1932640"/>
            <a:ext cx="1743959" cy="653962"/>
            <a:chOff x="746312" y="1985827"/>
            <a:chExt cx="1743959" cy="653962"/>
          </a:xfrm>
        </p:grpSpPr>
        <p:sp>
          <p:nvSpPr>
            <p:cNvPr id="17" name="Rectangle: Rounded Corners 16">
              <a:extLst>
                <a:ext uri="{FF2B5EF4-FFF2-40B4-BE49-F238E27FC236}">
                  <a16:creationId xmlns:a16="http://schemas.microsoft.com/office/drawing/2014/main" id="{E8CD410D-B7D8-3A19-43E1-A2462C137C22}"/>
                </a:ext>
              </a:extLst>
            </p:cNvPr>
            <p:cNvSpPr/>
            <p:nvPr/>
          </p:nvSpPr>
          <p:spPr>
            <a:xfrm>
              <a:off x="746312" y="2001246"/>
              <a:ext cx="1743959" cy="638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965303-BF7F-9E11-0DAC-0F26E0D43C20}"/>
                </a:ext>
              </a:extLst>
            </p:cNvPr>
            <p:cNvSpPr/>
            <p:nvPr/>
          </p:nvSpPr>
          <p:spPr>
            <a:xfrm>
              <a:off x="806030" y="2313092"/>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a:extLst>
                <a:ext uri="{FF2B5EF4-FFF2-40B4-BE49-F238E27FC236}">
                  <a16:creationId xmlns:a16="http://schemas.microsoft.com/office/drawing/2014/main" id="{30A8D3F9-AAC8-69A5-2BDB-CEC4F2164A88}"/>
                </a:ext>
              </a:extLst>
            </p:cNvPr>
            <p:cNvSpPr/>
            <p:nvPr/>
          </p:nvSpPr>
          <p:spPr>
            <a:xfrm>
              <a:off x="1081224"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Oval 12">
              <a:extLst>
                <a:ext uri="{FF2B5EF4-FFF2-40B4-BE49-F238E27FC236}">
                  <a16:creationId xmlns:a16="http://schemas.microsoft.com/office/drawing/2014/main" id="{5C696EC1-D19E-CF7D-87AB-72F7DA6749B0}"/>
                </a:ext>
              </a:extLst>
            </p:cNvPr>
            <p:cNvSpPr/>
            <p:nvPr/>
          </p:nvSpPr>
          <p:spPr>
            <a:xfrm>
              <a:off x="1359224"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4" name="Oval 13">
              <a:extLst>
                <a:ext uri="{FF2B5EF4-FFF2-40B4-BE49-F238E27FC236}">
                  <a16:creationId xmlns:a16="http://schemas.microsoft.com/office/drawing/2014/main" id="{62C472DE-85D8-0B2D-2EA5-24BD85C1A0CE}"/>
                </a:ext>
              </a:extLst>
            </p:cNvPr>
            <p:cNvSpPr/>
            <p:nvPr/>
          </p:nvSpPr>
          <p:spPr>
            <a:xfrm>
              <a:off x="1626302"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5" name="Oval 14">
              <a:extLst>
                <a:ext uri="{FF2B5EF4-FFF2-40B4-BE49-F238E27FC236}">
                  <a16:creationId xmlns:a16="http://schemas.microsoft.com/office/drawing/2014/main" id="{58421D7B-5841-E1A5-89B7-49D6682CAAFF}"/>
                </a:ext>
              </a:extLst>
            </p:cNvPr>
            <p:cNvSpPr/>
            <p:nvPr/>
          </p:nvSpPr>
          <p:spPr>
            <a:xfrm>
              <a:off x="1901496"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6" name="Oval 15">
              <a:extLst>
                <a:ext uri="{FF2B5EF4-FFF2-40B4-BE49-F238E27FC236}">
                  <a16:creationId xmlns:a16="http://schemas.microsoft.com/office/drawing/2014/main" id="{EED4311B-6C6D-8335-3594-D87164B94823}"/>
                </a:ext>
              </a:extLst>
            </p:cNvPr>
            <p:cNvSpPr/>
            <p:nvPr/>
          </p:nvSpPr>
          <p:spPr>
            <a:xfrm>
              <a:off x="2175935" y="2319279"/>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9" name="TextBox 18">
              <a:extLst>
                <a:ext uri="{FF2B5EF4-FFF2-40B4-BE49-F238E27FC236}">
                  <a16:creationId xmlns:a16="http://schemas.microsoft.com/office/drawing/2014/main" id="{FB4AD2FC-2598-0753-40BB-38F3ABD6B64F}"/>
                </a:ext>
              </a:extLst>
            </p:cNvPr>
            <p:cNvSpPr txBox="1"/>
            <p:nvPr/>
          </p:nvSpPr>
          <p:spPr>
            <a:xfrm>
              <a:off x="919394" y="1985827"/>
              <a:ext cx="1550097" cy="369332"/>
            </a:xfrm>
            <a:prstGeom prst="rect">
              <a:avLst/>
            </a:prstGeom>
            <a:noFill/>
          </p:spPr>
          <p:txBody>
            <a:bodyPr wrap="square" rtlCol="0">
              <a:spAutoFit/>
            </a:bodyPr>
            <a:lstStyle/>
            <a:p>
              <a:r>
                <a:rPr lang="en-US" dirty="0"/>
                <a:t>UWB + IMU</a:t>
              </a:r>
            </a:p>
          </p:txBody>
        </p:sp>
      </p:grpSp>
      <p:grpSp>
        <p:nvGrpSpPr>
          <p:cNvPr id="21" name="Group 20">
            <a:extLst>
              <a:ext uri="{FF2B5EF4-FFF2-40B4-BE49-F238E27FC236}">
                <a16:creationId xmlns:a16="http://schemas.microsoft.com/office/drawing/2014/main" id="{250F6111-98DE-4C57-2436-124096C8C401}"/>
              </a:ext>
            </a:extLst>
          </p:cNvPr>
          <p:cNvGrpSpPr/>
          <p:nvPr/>
        </p:nvGrpSpPr>
        <p:grpSpPr>
          <a:xfrm>
            <a:off x="298983" y="3909111"/>
            <a:ext cx="1743959" cy="653962"/>
            <a:chOff x="746312" y="1985827"/>
            <a:chExt cx="1743959" cy="653962"/>
          </a:xfrm>
        </p:grpSpPr>
        <p:sp>
          <p:nvSpPr>
            <p:cNvPr id="22" name="Rectangle: Rounded Corners 21">
              <a:extLst>
                <a:ext uri="{FF2B5EF4-FFF2-40B4-BE49-F238E27FC236}">
                  <a16:creationId xmlns:a16="http://schemas.microsoft.com/office/drawing/2014/main" id="{DA35E2D9-6C97-2FB6-60ED-449529E4855C}"/>
                </a:ext>
              </a:extLst>
            </p:cNvPr>
            <p:cNvSpPr/>
            <p:nvPr/>
          </p:nvSpPr>
          <p:spPr>
            <a:xfrm>
              <a:off x="746312" y="2001246"/>
              <a:ext cx="1743959" cy="638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CA013C-532D-32B8-BA30-DA0B3E7967D2}"/>
                </a:ext>
              </a:extLst>
            </p:cNvPr>
            <p:cNvSpPr/>
            <p:nvPr/>
          </p:nvSpPr>
          <p:spPr>
            <a:xfrm>
              <a:off x="794389" y="2320517"/>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9" name="TextBox 28">
              <a:extLst>
                <a:ext uri="{FF2B5EF4-FFF2-40B4-BE49-F238E27FC236}">
                  <a16:creationId xmlns:a16="http://schemas.microsoft.com/office/drawing/2014/main" id="{07D685F7-4BB4-30F2-11AC-ADEC27BF3C72}"/>
                </a:ext>
              </a:extLst>
            </p:cNvPr>
            <p:cNvSpPr txBox="1"/>
            <p:nvPr/>
          </p:nvSpPr>
          <p:spPr>
            <a:xfrm>
              <a:off x="919394" y="1985827"/>
              <a:ext cx="1550097" cy="369332"/>
            </a:xfrm>
            <a:prstGeom prst="rect">
              <a:avLst/>
            </a:prstGeom>
            <a:noFill/>
          </p:spPr>
          <p:txBody>
            <a:bodyPr wrap="square" rtlCol="0">
              <a:spAutoFit/>
            </a:bodyPr>
            <a:lstStyle/>
            <a:p>
              <a:r>
                <a:rPr lang="en-US" dirty="0"/>
                <a:t>Photodiode</a:t>
              </a:r>
            </a:p>
          </p:txBody>
        </p:sp>
      </p:grpSp>
      <p:pic>
        <p:nvPicPr>
          <p:cNvPr id="32" name="Picture 31" descr="A picture containing text, electronics, circuit&#10;&#10;Description automatically generated">
            <a:extLst>
              <a:ext uri="{FF2B5EF4-FFF2-40B4-BE49-F238E27FC236}">
                <a16:creationId xmlns:a16="http://schemas.microsoft.com/office/drawing/2014/main" id="{ECFF2973-51CD-5DFB-965C-D8F66A5DA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34752" y="2249445"/>
            <a:ext cx="1323742" cy="1550097"/>
          </a:xfrm>
          <a:prstGeom prst="rect">
            <a:avLst/>
          </a:prstGeom>
        </p:spPr>
      </p:pic>
      <p:pic>
        <p:nvPicPr>
          <p:cNvPr id="33" name="Picture 32">
            <a:extLst>
              <a:ext uri="{FF2B5EF4-FFF2-40B4-BE49-F238E27FC236}">
                <a16:creationId xmlns:a16="http://schemas.microsoft.com/office/drawing/2014/main" id="{43419157-645E-926B-0C58-336BB2101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045" y="3604949"/>
            <a:ext cx="1764458" cy="2972571"/>
          </a:xfrm>
          <a:prstGeom prst="rect">
            <a:avLst/>
          </a:prstGeom>
        </p:spPr>
      </p:pic>
      <p:pic>
        <p:nvPicPr>
          <p:cNvPr id="39" name="Picture 38" descr="A picture containing text, computer, electronics, indoor&#10;&#10;Description automatically generated">
            <a:extLst>
              <a:ext uri="{FF2B5EF4-FFF2-40B4-BE49-F238E27FC236}">
                <a16:creationId xmlns:a16="http://schemas.microsoft.com/office/drawing/2014/main" id="{564D9398-4332-A0D4-2DA1-83D446209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525" y="3532685"/>
            <a:ext cx="1629918" cy="1257529"/>
          </a:xfrm>
          <a:prstGeom prst="rect">
            <a:avLst/>
          </a:prstGeom>
        </p:spPr>
      </p:pic>
      <p:sp>
        <p:nvSpPr>
          <p:cNvPr id="40" name="Arrow: Right 39">
            <a:extLst>
              <a:ext uri="{FF2B5EF4-FFF2-40B4-BE49-F238E27FC236}">
                <a16:creationId xmlns:a16="http://schemas.microsoft.com/office/drawing/2014/main" id="{C3D7429A-65E7-F3E1-BD50-8CBD61F056B4}"/>
              </a:ext>
            </a:extLst>
          </p:cNvPr>
          <p:cNvSpPr/>
          <p:nvPr/>
        </p:nvSpPr>
        <p:spPr>
          <a:xfrm>
            <a:off x="4603296" y="3056698"/>
            <a:ext cx="250200" cy="111032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332C0FD6-8B1D-D806-C7D2-809056896B4B}"/>
              </a:ext>
            </a:extLst>
          </p:cNvPr>
          <p:cNvSpPr/>
          <p:nvPr/>
        </p:nvSpPr>
        <p:spPr>
          <a:xfrm>
            <a:off x="6261844" y="1279490"/>
            <a:ext cx="5589100" cy="407577"/>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Data Processing</a:t>
            </a:r>
          </a:p>
        </p:txBody>
      </p:sp>
      <p:sp>
        <p:nvSpPr>
          <p:cNvPr id="46" name="Rectangle 45">
            <a:extLst>
              <a:ext uri="{FF2B5EF4-FFF2-40B4-BE49-F238E27FC236}">
                <a16:creationId xmlns:a16="http://schemas.microsoft.com/office/drawing/2014/main" id="{F132BDE6-34B0-FD25-CE09-D5697B739CB2}"/>
              </a:ext>
            </a:extLst>
          </p:cNvPr>
          <p:cNvSpPr/>
          <p:nvPr/>
        </p:nvSpPr>
        <p:spPr>
          <a:xfrm>
            <a:off x="6261844" y="1720904"/>
            <a:ext cx="5391053" cy="40595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EFB53F5-85B4-73BF-6E7C-6151A1D5FE08}"/>
              </a:ext>
            </a:extLst>
          </p:cNvPr>
          <p:cNvSpPr/>
          <p:nvPr/>
        </p:nvSpPr>
        <p:spPr>
          <a:xfrm>
            <a:off x="6563610" y="2254111"/>
            <a:ext cx="1318617" cy="492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Distances</a:t>
            </a:r>
          </a:p>
        </p:txBody>
      </p:sp>
      <p:sp>
        <p:nvSpPr>
          <p:cNvPr id="53" name="Rectangle 52">
            <a:extLst>
              <a:ext uri="{FF2B5EF4-FFF2-40B4-BE49-F238E27FC236}">
                <a16:creationId xmlns:a16="http://schemas.microsoft.com/office/drawing/2014/main" id="{804A3EEB-29CA-9CF1-6347-FFA375CC224F}"/>
              </a:ext>
            </a:extLst>
          </p:cNvPr>
          <p:cNvSpPr/>
          <p:nvPr/>
        </p:nvSpPr>
        <p:spPr>
          <a:xfrm>
            <a:off x="6563610" y="3466546"/>
            <a:ext cx="1318617" cy="492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IMU Data</a:t>
            </a:r>
          </a:p>
        </p:txBody>
      </p:sp>
      <p:sp>
        <p:nvSpPr>
          <p:cNvPr id="56" name="Rectangle 55">
            <a:extLst>
              <a:ext uri="{FF2B5EF4-FFF2-40B4-BE49-F238E27FC236}">
                <a16:creationId xmlns:a16="http://schemas.microsoft.com/office/drawing/2014/main" id="{3B211EC4-FAFB-4EA4-4846-199C92C89A49}"/>
              </a:ext>
            </a:extLst>
          </p:cNvPr>
          <p:cNvSpPr/>
          <p:nvPr/>
        </p:nvSpPr>
        <p:spPr>
          <a:xfrm>
            <a:off x="6585402" y="4605726"/>
            <a:ext cx="1318617" cy="492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Light Intensity</a:t>
            </a:r>
          </a:p>
        </p:txBody>
      </p:sp>
      <p:cxnSp>
        <p:nvCxnSpPr>
          <p:cNvPr id="59" name="Straight Arrow Connector 58">
            <a:extLst>
              <a:ext uri="{FF2B5EF4-FFF2-40B4-BE49-F238E27FC236}">
                <a16:creationId xmlns:a16="http://schemas.microsoft.com/office/drawing/2014/main" id="{500E21CF-4738-C025-186C-8BBF497D8ED4}"/>
              </a:ext>
            </a:extLst>
          </p:cNvPr>
          <p:cNvCxnSpPr>
            <a:cxnSpLocks/>
          </p:cNvCxnSpPr>
          <p:nvPr/>
        </p:nvCxnSpPr>
        <p:spPr>
          <a:xfrm flipV="1">
            <a:off x="6178532" y="2520655"/>
            <a:ext cx="385078" cy="9127"/>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61" name="Straight Arrow Connector 60">
            <a:extLst>
              <a:ext uri="{FF2B5EF4-FFF2-40B4-BE49-F238E27FC236}">
                <a16:creationId xmlns:a16="http://schemas.microsoft.com/office/drawing/2014/main" id="{C470D79E-A042-B8DB-BDCE-6842E8D2E33F}"/>
              </a:ext>
            </a:extLst>
          </p:cNvPr>
          <p:cNvCxnSpPr>
            <a:cxnSpLocks/>
          </p:cNvCxnSpPr>
          <p:nvPr/>
        </p:nvCxnSpPr>
        <p:spPr>
          <a:xfrm flipV="1">
            <a:off x="6200324" y="3728168"/>
            <a:ext cx="385078" cy="9127"/>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63" name="Straight Arrow Connector 62">
            <a:extLst>
              <a:ext uri="{FF2B5EF4-FFF2-40B4-BE49-F238E27FC236}">
                <a16:creationId xmlns:a16="http://schemas.microsoft.com/office/drawing/2014/main" id="{AF73EDF5-3769-2644-0775-6DC95A1C34D8}"/>
              </a:ext>
            </a:extLst>
          </p:cNvPr>
          <p:cNvCxnSpPr>
            <a:cxnSpLocks/>
          </p:cNvCxnSpPr>
          <p:nvPr/>
        </p:nvCxnSpPr>
        <p:spPr>
          <a:xfrm flipV="1">
            <a:off x="6233378" y="4856081"/>
            <a:ext cx="385078" cy="9127"/>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pic>
        <p:nvPicPr>
          <p:cNvPr id="64" name="Picture 63">
            <a:extLst>
              <a:ext uri="{FF2B5EF4-FFF2-40B4-BE49-F238E27FC236}">
                <a16:creationId xmlns:a16="http://schemas.microsoft.com/office/drawing/2014/main" id="{F58693C7-D1EF-A42A-CDEF-3B89023D99C1}"/>
              </a:ext>
            </a:extLst>
          </p:cNvPr>
          <p:cNvPicPr>
            <a:picLocks noChangeAspect="1"/>
          </p:cNvPicPr>
          <p:nvPr/>
        </p:nvPicPr>
        <p:blipFill>
          <a:blip r:embed="rId8"/>
          <a:stretch>
            <a:fillRect/>
          </a:stretch>
        </p:blipFill>
        <p:spPr>
          <a:xfrm>
            <a:off x="6142243" y="2791404"/>
            <a:ext cx="1761776" cy="440444"/>
          </a:xfrm>
          <a:prstGeom prst="rect">
            <a:avLst/>
          </a:prstGeom>
        </p:spPr>
      </p:pic>
      <p:pic>
        <p:nvPicPr>
          <p:cNvPr id="65" name="Picture 64">
            <a:extLst>
              <a:ext uri="{FF2B5EF4-FFF2-40B4-BE49-F238E27FC236}">
                <a16:creationId xmlns:a16="http://schemas.microsoft.com/office/drawing/2014/main" id="{7366B79E-72E2-F4B8-85B8-EFF477807D08}"/>
              </a:ext>
            </a:extLst>
          </p:cNvPr>
          <p:cNvPicPr>
            <a:picLocks noChangeAspect="1"/>
          </p:cNvPicPr>
          <p:nvPr/>
        </p:nvPicPr>
        <p:blipFill>
          <a:blip r:embed="rId9"/>
          <a:stretch>
            <a:fillRect/>
          </a:stretch>
        </p:blipFill>
        <p:spPr>
          <a:xfrm>
            <a:off x="6174110" y="2839316"/>
            <a:ext cx="1865588" cy="466397"/>
          </a:xfrm>
          <a:prstGeom prst="rect">
            <a:avLst/>
          </a:prstGeom>
        </p:spPr>
      </p:pic>
      <p:pic>
        <p:nvPicPr>
          <p:cNvPr id="66" name="Picture 65">
            <a:extLst>
              <a:ext uri="{FF2B5EF4-FFF2-40B4-BE49-F238E27FC236}">
                <a16:creationId xmlns:a16="http://schemas.microsoft.com/office/drawing/2014/main" id="{CEE22831-6A34-6DA3-F899-6F222087F9B4}"/>
              </a:ext>
            </a:extLst>
          </p:cNvPr>
          <p:cNvPicPr>
            <a:picLocks noChangeAspect="1"/>
          </p:cNvPicPr>
          <p:nvPr/>
        </p:nvPicPr>
        <p:blipFill>
          <a:blip r:embed="rId10"/>
          <a:stretch>
            <a:fillRect/>
          </a:stretch>
        </p:blipFill>
        <p:spPr>
          <a:xfrm>
            <a:off x="6200324" y="2879865"/>
            <a:ext cx="1939255" cy="499934"/>
          </a:xfrm>
          <a:prstGeom prst="rect">
            <a:avLst/>
          </a:prstGeom>
        </p:spPr>
      </p:pic>
      <p:pic>
        <p:nvPicPr>
          <p:cNvPr id="67" name="Picture 66">
            <a:extLst>
              <a:ext uri="{FF2B5EF4-FFF2-40B4-BE49-F238E27FC236}">
                <a16:creationId xmlns:a16="http://schemas.microsoft.com/office/drawing/2014/main" id="{D35DBEF9-9A6E-26B3-E09D-9CB09D76C732}"/>
              </a:ext>
            </a:extLst>
          </p:cNvPr>
          <p:cNvPicPr>
            <a:picLocks noChangeAspect="1"/>
          </p:cNvPicPr>
          <p:nvPr/>
        </p:nvPicPr>
        <p:blipFill>
          <a:blip r:embed="rId11"/>
          <a:stretch>
            <a:fillRect/>
          </a:stretch>
        </p:blipFill>
        <p:spPr>
          <a:xfrm>
            <a:off x="6103949" y="3974880"/>
            <a:ext cx="1865596" cy="489734"/>
          </a:xfrm>
          <a:prstGeom prst="rect">
            <a:avLst/>
          </a:prstGeom>
        </p:spPr>
      </p:pic>
      <p:pic>
        <p:nvPicPr>
          <p:cNvPr id="68" name="Picture 67">
            <a:extLst>
              <a:ext uri="{FF2B5EF4-FFF2-40B4-BE49-F238E27FC236}">
                <a16:creationId xmlns:a16="http://schemas.microsoft.com/office/drawing/2014/main" id="{44BAF309-4B4D-2FFA-32A4-A068C7ED28E5}"/>
              </a:ext>
            </a:extLst>
          </p:cNvPr>
          <p:cNvPicPr>
            <a:picLocks noChangeAspect="1"/>
          </p:cNvPicPr>
          <p:nvPr/>
        </p:nvPicPr>
        <p:blipFill>
          <a:blip r:embed="rId11"/>
          <a:stretch>
            <a:fillRect/>
          </a:stretch>
        </p:blipFill>
        <p:spPr>
          <a:xfrm>
            <a:off x="6158175" y="4033576"/>
            <a:ext cx="1865596" cy="489734"/>
          </a:xfrm>
          <a:prstGeom prst="rect">
            <a:avLst/>
          </a:prstGeom>
        </p:spPr>
      </p:pic>
      <p:pic>
        <p:nvPicPr>
          <p:cNvPr id="69" name="Picture 68">
            <a:extLst>
              <a:ext uri="{FF2B5EF4-FFF2-40B4-BE49-F238E27FC236}">
                <a16:creationId xmlns:a16="http://schemas.microsoft.com/office/drawing/2014/main" id="{5B2CE762-0E8C-3083-080B-38D8D2CAA711}"/>
              </a:ext>
            </a:extLst>
          </p:cNvPr>
          <p:cNvPicPr>
            <a:picLocks noChangeAspect="1"/>
          </p:cNvPicPr>
          <p:nvPr/>
        </p:nvPicPr>
        <p:blipFill>
          <a:blip r:embed="rId12"/>
          <a:stretch>
            <a:fillRect/>
          </a:stretch>
        </p:blipFill>
        <p:spPr>
          <a:xfrm>
            <a:off x="6188629" y="4093777"/>
            <a:ext cx="1939255" cy="489734"/>
          </a:xfrm>
          <a:prstGeom prst="rect">
            <a:avLst/>
          </a:prstGeom>
        </p:spPr>
      </p:pic>
      <p:pic>
        <p:nvPicPr>
          <p:cNvPr id="70" name="Picture 69">
            <a:extLst>
              <a:ext uri="{FF2B5EF4-FFF2-40B4-BE49-F238E27FC236}">
                <a16:creationId xmlns:a16="http://schemas.microsoft.com/office/drawing/2014/main" id="{B4E8E45C-EE7F-A587-5B55-DE6685C28285}"/>
              </a:ext>
            </a:extLst>
          </p:cNvPr>
          <p:cNvPicPr>
            <a:picLocks noChangeAspect="1"/>
          </p:cNvPicPr>
          <p:nvPr/>
        </p:nvPicPr>
        <p:blipFill>
          <a:blip r:embed="rId13"/>
          <a:stretch>
            <a:fillRect/>
          </a:stretch>
        </p:blipFill>
        <p:spPr>
          <a:xfrm>
            <a:off x="6116217" y="5138772"/>
            <a:ext cx="2084077" cy="480607"/>
          </a:xfrm>
          <a:prstGeom prst="rect">
            <a:avLst/>
          </a:prstGeom>
        </p:spPr>
      </p:pic>
      <p:sp>
        <p:nvSpPr>
          <p:cNvPr id="71" name="Rectangle 70">
            <a:extLst>
              <a:ext uri="{FF2B5EF4-FFF2-40B4-BE49-F238E27FC236}">
                <a16:creationId xmlns:a16="http://schemas.microsoft.com/office/drawing/2014/main" id="{9C39153A-9301-96B9-2F47-34C0169A7C78}"/>
              </a:ext>
            </a:extLst>
          </p:cNvPr>
          <p:cNvSpPr/>
          <p:nvPr/>
        </p:nvSpPr>
        <p:spPr>
          <a:xfrm>
            <a:off x="8306571" y="3473107"/>
            <a:ext cx="1177931" cy="492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Detection</a:t>
            </a:r>
          </a:p>
        </p:txBody>
      </p:sp>
      <p:sp>
        <p:nvSpPr>
          <p:cNvPr id="72" name="Rectangle 71">
            <a:extLst>
              <a:ext uri="{FF2B5EF4-FFF2-40B4-BE49-F238E27FC236}">
                <a16:creationId xmlns:a16="http://schemas.microsoft.com/office/drawing/2014/main" id="{53313233-C60E-1FE3-7BE1-00737E2EBCAA}"/>
              </a:ext>
            </a:extLst>
          </p:cNvPr>
          <p:cNvSpPr/>
          <p:nvPr/>
        </p:nvSpPr>
        <p:spPr>
          <a:xfrm>
            <a:off x="9855753" y="3473107"/>
            <a:ext cx="1629980" cy="492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Interpretation</a:t>
            </a:r>
          </a:p>
        </p:txBody>
      </p:sp>
      <p:cxnSp>
        <p:nvCxnSpPr>
          <p:cNvPr id="90" name="Straight Arrow Connector 89">
            <a:extLst>
              <a:ext uri="{FF2B5EF4-FFF2-40B4-BE49-F238E27FC236}">
                <a16:creationId xmlns:a16="http://schemas.microsoft.com/office/drawing/2014/main" id="{7B2982F4-C18E-4699-0FFF-31C02C227F93}"/>
              </a:ext>
            </a:extLst>
          </p:cNvPr>
          <p:cNvCxnSpPr>
            <a:cxnSpLocks/>
            <a:endCxn id="71" idx="1"/>
          </p:cNvCxnSpPr>
          <p:nvPr/>
        </p:nvCxnSpPr>
        <p:spPr>
          <a:xfrm>
            <a:off x="8090144" y="3712837"/>
            <a:ext cx="216427" cy="6562"/>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98" name="Straight Arrow Connector 97">
            <a:extLst>
              <a:ext uri="{FF2B5EF4-FFF2-40B4-BE49-F238E27FC236}">
                <a16:creationId xmlns:a16="http://schemas.microsoft.com/office/drawing/2014/main" id="{D3A1CBBD-821B-5EB0-27D4-D026EF0650C2}"/>
              </a:ext>
            </a:extLst>
          </p:cNvPr>
          <p:cNvCxnSpPr>
            <a:cxnSpLocks/>
          </p:cNvCxnSpPr>
          <p:nvPr/>
        </p:nvCxnSpPr>
        <p:spPr>
          <a:xfrm>
            <a:off x="11485733" y="3737295"/>
            <a:ext cx="510437"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101" name="Straight Arrow Connector 100">
            <a:extLst>
              <a:ext uri="{FF2B5EF4-FFF2-40B4-BE49-F238E27FC236}">
                <a16:creationId xmlns:a16="http://schemas.microsoft.com/office/drawing/2014/main" id="{A6E3C92A-4369-712F-E19B-8EEE65E4FDC4}"/>
              </a:ext>
            </a:extLst>
          </p:cNvPr>
          <p:cNvCxnSpPr>
            <a:cxnSpLocks/>
          </p:cNvCxnSpPr>
          <p:nvPr/>
        </p:nvCxnSpPr>
        <p:spPr>
          <a:xfrm>
            <a:off x="7904727" y="4854912"/>
            <a:ext cx="2049049"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102" name="Rectangle 101">
            <a:extLst>
              <a:ext uri="{FF2B5EF4-FFF2-40B4-BE49-F238E27FC236}">
                <a16:creationId xmlns:a16="http://schemas.microsoft.com/office/drawing/2014/main" id="{644F64F9-4FBE-FEDE-804D-E4E5712EB264}"/>
              </a:ext>
            </a:extLst>
          </p:cNvPr>
          <p:cNvSpPr/>
          <p:nvPr/>
        </p:nvSpPr>
        <p:spPr>
          <a:xfrm>
            <a:off x="9953776" y="4554864"/>
            <a:ext cx="1433934" cy="492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Finger State Detection</a:t>
            </a:r>
          </a:p>
        </p:txBody>
      </p:sp>
      <p:sp>
        <p:nvSpPr>
          <p:cNvPr id="112" name="Rectangle 111">
            <a:extLst>
              <a:ext uri="{FF2B5EF4-FFF2-40B4-BE49-F238E27FC236}">
                <a16:creationId xmlns:a16="http://schemas.microsoft.com/office/drawing/2014/main" id="{B37117FC-6E23-3E3C-BB24-CECAA5196A36}"/>
              </a:ext>
            </a:extLst>
          </p:cNvPr>
          <p:cNvSpPr/>
          <p:nvPr/>
        </p:nvSpPr>
        <p:spPr>
          <a:xfrm>
            <a:off x="4815072" y="2868853"/>
            <a:ext cx="1321657" cy="4663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a:t>
            </a:r>
            <a:r>
              <a:rPr lang="en-US" altLang="zh-CN" sz="1400" dirty="0"/>
              <a:t>dge Eavesdropper</a:t>
            </a:r>
            <a:endParaRPr lang="en-US" sz="1400" dirty="0"/>
          </a:p>
        </p:txBody>
      </p:sp>
      <p:cxnSp>
        <p:nvCxnSpPr>
          <p:cNvPr id="36" name="Straight Arrow Connector 35">
            <a:extLst>
              <a:ext uri="{FF2B5EF4-FFF2-40B4-BE49-F238E27FC236}">
                <a16:creationId xmlns:a16="http://schemas.microsoft.com/office/drawing/2014/main" id="{E0331005-1988-19C3-AA81-74E5FC235A55}"/>
              </a:ext>
            </a:extLst>
          </p:cNvPr>
          <p:cNvCxnSpPr>
            <a:cxnSpLocks/>
            <a:stCxn id="71" idx="3"/>
            <a:endCxn id="72" idx="1"/>
          </p:cNvCxnSpPr>
          <p:nvPr/>
        </p:nvCxnSpPr>
        <p:spPr>
          <a:xfrm>
            <a:off x="9484502" y="3719399"/>
            <a:ext cx="371251"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grpSp>
        <p:nvGrpSpPr>
          <p:cNvPr id="49" name="Group 48">
            <a:extLst>
              <a:ext uri="{FF2B5EF4-FFF2-40B4-BE49-F238E27FC236}">
                <a16:creationId xmlns:a16="http://schemas.microsoft.com/office/drawing/2014/main" id="{EA590D00-B08F-EBDC-2A10-19CE3EC7EB0B}"/>
              </a:ext>
            </a:extLst>
          </p:cNvPr>
          <p:cNvGrpSpPr/>
          <p:nvPr/>
        </p:nvGrpSpPr>
        <p:grpSpPr>
          <a:xfrm>
            <a:off x="7882227" y="2499266"/>
            <a:ext cx="220373" cy="1213572"/>
            <a:chOff x="7882227" y="2499266"/>
            <a:chExt cx="220373" cy="1213572"/>
          </a:xfrm>
        </p:grpSpPr>
        <p:cxnSp>
          <p:nvCxnSpPr>
            <p:cNvPr id="88" name="Connector: Elbow 87">
              <a:extLst>
                <a:ext uri="{FF2B5EF4-FFF2-40B4-BE49-F238E27FC236}">
                  <a16:creationId xmlns:a16="http://schemas.microsoft.com/office/drawing/2014/main" id="{DE18190C-E9C7-C4C2-C026-75F7BDDAE522}"/>
                </a:ext>
              </a:extLst>
            </p:cNvPr>
            <p:cNvCxnSpPr>
              <a:cxnSpLocks/>
              <a:stCxn id="53" idx="3"/>
            </p:cNvCxnSpPr>
            <p:nvPr/>
          </p:nvCxnSpPr>
          <p:spPr>
            <a:xfrm flipV="1">
              <a:off x="7882227" y="2499266"/>
              <a:ext cx="207917" cy="1213572"/>
            </a:xfrm>
            <a:prstGeom prst="bentConnector2">
              <a:avLst/>
            </a:prstGeom>
            <a:ln w="28575"/>
          </p:spPr>
          <p:style>
            <a:lnRef idx="1">
              <a:schemeClr val="accent3"/>
            </a:lnRef>
            <a:fillRef idx="0">
              <a:schemeClr val="accent3"/>
            </a:fillRef>
            <a:effectRef idx="0">
              <a:schemeClr val="accent3"/>
            </a:effectRef>
            <a:fontRef idx="minor">
              <a:schemeClr val="tx1"/>
            </a:fontRef>
          </p:style>
        </p:cxnSp>
        <p:cxnSp>
          <p:nvCxnSpPr>
            <p:cNvPr id="43" name="Straight Arrow Connector 42">
              <a:extLst>
                <a:ext uri="{FF2B5EF4-FFF2-40B4-BE49-F238E27FC236}">
                  <a16:creationId xmlns:a16="http://schemas.microsoft.com/office/drawing/2014/main" id="{F6603908-AEB7-68C7-45B6-CF93677E229A}"/>
                </a:ext>
              </a:extLst>
            </p:cNvPr>
            <p:cNvCxnSpPr>
              <a:cxnSpLocks/>
            </p:cNvCxnSpPr>
            <p:nvPr/>
          </p:nvCxnSpPr>
          <p:spPr>
            <a:xfrm flipV="1">
              <a:off x="7884727" y="2505075"/>
              <a:ext cx="217873" cy="448"/>
            </a:xfrm>
            <a:prstGeom prst="straightConnector1">
              <a:avLst/>
            </a:prstGeom>
            <a:ln w="28575">
              <a:headEnd type="none" w="med" len="med"/>
              <a:tailEnd type="none" w="med" len="med"/>
            </a:ln>
          </p:spPr>
          <p:style>
            <a:lnRef idx="2">
              <a:schemeClr val="accent3"/>
            </a:lnRef>
            <a:fillRef idx="0">
              <a:schemeClr val="accent3"/>
            </a:fillRef>
            <a:effectRef idx="1">
              <a:schemeClr val="accent3"/>
            </a:effectRef>
            <a:fontRef idx="minor">
              <a:schemeClr val="tx1"/>
            </a:fontRef>
          </p:style>
        </p:cxnSp>
      </p:grpSp>
      <p:cxnSp>
        <p:nvCxnSpPr>
          <p:cNvPr id="57" name="Straight Arrow Connector 56">
            <a:extLst>
              <a:ext uri="{FF2B5EF4-FFF2-40B4-BE49-F238E27FC236}">
                <a16:creationId xmlns:a16="http://schemas.microsoft.com/office/drawing/2014/main" id="{1FB97307-FE26-D161-F74C-8EBE5AABA432}"/>
              </a:ext>
            </a:extLst>
          </p:cNvPr>
          <p:cNvCxnSpPr>
            <a:cxnSpLocks/>
            <a:stCxn id="102" idx="0"/>
          </p:cNvCxnSpPr>
          <p:nvPr/>
        </p:nvCxnSpPr>
        <p:spPr>
          <a:xfrm flipV="1">
            <a:off x="10670743" y="3965690"/>
            <a:ext cx="0" cy="589174"/>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75" name="TextBox 74">
            <a:extLst>
              <a:ext uri="{FF2B5EF4-FFF2-40B4-BE49-F238E27FC236}">
                <a16:creationId xmlns:a16="http://schemas.microsoft.com/office/drawing/2014/main" id="{E5455F0A-74CC-B168-9B29-326ADE586C51}"/>
              </a:ext>
            </a:extLst>
          </p:cNvPr>
          <p:cNvSpPr txBox="1"/>
          <p:nvPr/>
        </p:nvSpPr>
        <p:spPr>
          <a:xfrm>
            <a:off x="8815811" y="3053180"/>
            <a:ext cx="2309029" cy="307777"/>
          </a:xfrm>
          <a:prstGeom prst="rect">
            <a:avLst/>
          </a:prstGeom>
          <a:noFill/>
        </p:spPr>
        <p:txBody>
          <a:bodyPr wrap="square" rtlCol="0">
            <a:spAutoFit/>
          </a:bodyPr>
          <a:lstStyle/>
          <a:p>
            <a:r>
              <a:rPr lang="en-US" sz="1400" i="1" dirty="0"/>
              <a:t>Distance and IMU</a:t>
            </a:r>
          </a:p>
        </p:txBody>
      </p:sp>
      <p:sp>
        <p:nvSpPr>
          <p:cNvPr id="76" name="Freeform: Shape 75">
            <a:extLst>
              <a:ext uri="{FF2B5EF4-FFF2-40B4-BE49-F238E27FC236}">
                <a16:creationId xmlns:a16="http://schemas.microsoft.com/office/drawing/2014/main" id="{D99BCD6B-9699-25A9-7F63-46739DFC0E28}"/>
              </a:ext>
            </a:extLst>
          </p:cNvPr>
          <p:cNvSpPr/>
          <p:nvPr/>
        </p:nvSpPr>
        <p:spPr>
          <a:xfrm>
            <a:off x="9667875" y="3390900"/>
            <a:ext cx="180975" cy="228600"/>
          </a:xfrm>
          <a:custGeom>
            <a:avLst/>
            <a:gdLst>
              <a:gd name="connsiteX0" fmla="*/ 0 w 180975"/>
              <a:gd name="connsiteY0" fmla="*/ 0 h 228600"/>
              <a:gd name="connsiteX1" fmla="*/ 47625 w 180975"/>
              <a:gd name="connsiteY1" fmla="*/ 171450 h 228600"/>
              <a:gd name="connsiteX2" fmla="*/ 180975 w 180975"/>
              <a:gd name="connsiteY2" fmla="*/ 228600 h 228600"/>
            </a:gdLst>
            <a:ahLst/>
            <a:cxnLst>
              <a:cxn ang="0">
                <a:pos x="connsiteX0" y="connsiteY0"/>
              </a:cxn>
              <a:cxn ang="0">
                <a:pos x="connsiteX1" y="connsiteY1"/>
              </a:cxn>
              <a:cxn ang="0">
                <a:pos x="connsiteX2" y="connsiteY2"/>
              </a:cxn>
            </a:cxnLst>
            <a:rect l="l" t="t" r="r" b="b"/>
            <a:pathLst>
              <a:path w="180975" h="228600">
                <a:moveTo>
                  <a:pt x="0" y="0"/>
                </a:moveTo>
                <a:cubicBezTo>
                  <a:pt x="8731" y="66675"/>
                  <a:pt x="17463" y="133350"/>
                  <a:pt x="47625" y="171450"/>
                </a:cubicBezTo>
                <a:cubicBezTo>
                  <a:pt x="77787" y="209550"/>
                  <a:pt x="129381" y="219075"/>
                  <a:pt x="180975" y="228600"/>
                </a:cubicBez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CAE6AB3E-FB6D-C2E6-1AC7-F41D067A1353}"/>
              </a:ext>
            </a:extLst>
          </p:cNvPr>
          <p:cNvSpPr>
            <a:spLocks noGrp="1"/>
          </p:cNvSpPr>
          <p:nvPr>
            <p:ph type="sldNum" sz="quarter" idx="12"/>
          </p:nvPr>
        </p:nvSpPr>
        <p:spPr/>
        <p:txBody>
          <a:bodyPr/>
          <a:lstStyle/>
          <a:p>
            <a:fld id="{AE678206-0642-9F48-9727-6B519CB285FA}" type="slidenum">
              <a:rPr lang="en-US" smtClean="0"/>
              <a:t>16</a:t>
            </a:fld>
            <a:r>
              <a:rPr lang="en-US" dirty="0"/>
              <a:t>/65</a:t>
            </a:r>
          </a:p>
        </p:txBody>
      </p:sp>
    </p:spTree>
    <p:extLst>
      <p:ext uri="{BB962C8B-B14F-4D97-AF65-F5344CB8AC3E}">
        <p14:creationId xmlns:p14="http://schemas.microsoft.com/office/powerpoint/2010/main" val="264433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6" grpId="0" animBg="1"/>
      <p:bldP spid="71" grpId="0" animBg="1"/>
      <p:bldP spid="72" grpId="0" animBg="1"/>
      <p:bldP spid="102" grpId="0" animBg="1"/>
      <p:bldP spid="75" grpId="0"/>
      <p:bldP spid="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4FC8870-F212-7FAE-83A3-5376A0AD8FB5}"/>
              </a:ext>
            </a:extLst>
          </p:cNvPr>
          <p:cNvSpPr>
            <a:spLocks noGrp="1"/>
          </p:cNvSpPr>
          <p:nvPr>
            <p:ph type="title"/>
          </p:nvPr>
        </p:nvSpPr>
        <p:spPr>
          <a:xfrm>
            <a:off x="381000" y="200722"/>
            <a:ext cx="11430000" cy="1014761"/>
          </a:xfrm>
        </p:spPr>
        <p:txBody>
          <a:bodyPr/>
          <a:lstStyle/>
          <a:p>
            <a:r>
              <a:rPr lang="en-US" dirty="0" err="1"/>
              <a:t>V</a:t>
            </a:r>
            <a:r>
              <a:rPr lang="en-US" altLang="zh-CN" dirty="0" err="1"/>
              <a:t>iSig</a:t>
            </a:r>
            <a:r>
              <a:rPr lang="en-US" altLang="zh-CN" dirty="0"/>
              <a:t>: Automatic Interpretation of </a:t>
            </a:r>
            <a:r>
              <a:rPr lang="en-US" altLang="zh-CN" dirty="0">
                <a:solidFill>
                  <a:srgbClr val="FF0000"/>
                </a:solidFill>
              </a:rPr>
              <a:t>Vi</a:t>
            </a:r>
            <a:r>
              <a:rPr lang="en-US" altLang="zh-CN" dirty="0"/>
              <a:t>sual Body </a:t>
            </a:r>
            <a:r>
              <a:rPr lang="en-US" altLang="zh-CN" dirty="0">
                <a:solidFill>
                  <a:srgbClr val="FF0000"/>
                </a:solidFill>
              </a:rPr>
              <a:t>Sig</a:t>
            </a:r>
            <a:r>
              <a:rPr lang="en-US" altLang="zh-CN" dirty="0"/>
              <a:t>nals</a:t>
            </a:r>
            <a:endParaRPr lang="en-US" dirty="0"/>
          </a:p>
        </p:txBody>
      </p:sp>
      <p:sp>
        <p:nvSpPr>
          <p:cNvPr id="79" name="Rectangle 78">
            <a:extLst>
              <a:ext uri="{FF2B5EF4-FFF2-40B4-BE49-F238E27FC236}">
                <a16:creationId xmlns:a16="http://schemas.microsoft.com/office/drawing/2014/main" id="{EF114061-F43A-8E0F-5EF0-CD8B4F7B05D6}"/>
              </a:ext>
            </a:extLst>
          </p:cNvPr>
          <p:cNvSpPr/>
          <p:nvPr/>
        </p:nvSpPr>
        <p:spPr>
          <a:xfrm>
            <a:off x="264078" y="1715629"/>
            <a:ext cx="4331922" cy="40595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A6E6C334-4242-6356-751C-ECA70B09BD24}"/>
              </a:ext>
            </a:extLst>
          </p:cNvPr>
          <p:cNvSpPr/>
          <p:nvPr/>
        </p:nvSpPr>
        <p:spPr>
          <a:xfrm>
            <a:off x="264078" y="1274215"/>
            <a:ext cx="4411554" cy="407577"/>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Data Streaming</a:t>
            </a:r>
          </a:p>
        </p:txBody>
      </p:sp>
      <p:grpSp>
        <p:nvGrpSpPr>
          <p:cNvPr id="31" name="Group 30">
            <a:extLst>
              <a:ext uri="{FF2B5EF4-FFF2-40B4-BE49-F238E27FC236}">
                <a16:creationId xmlns:a16="http://schemas.microsoft.com/office/drawing/2014/main" id="{42DB9EB9-2D89-10E3-EA1D-4EF55B7F1C10}"/>
              </a:ext>
            </a:extLst>
          </p:cNvPr>
          <p:cNvGrpSpPr/>
          <p:nvPr/>
        </p:nvGrpSpPr>
        <p:grpSpPr>
          <a:xfrm>
            <a:off x="2145968" y="1932640"/>
            <a:ext cx="2401463" cy="3576574"/>
            <a:chOff x="2942696" y="2001247"/>
            <a:chExt cx="2401463" cy="3576574"/>
          </a:xfrm>
        </p:grpSpPr>
        <p:pic>
          <p:nvPicPr>
            <p:cNvPr id="82" name="Picture 81" descr="A person posing for a picture&#10;&#10;Description automatically generated with medium confidence">
              <a:extLst>
                <a:ext uri="{FF2B5EF4-FFF2-40B4-BE49-F238E27FC236}">
                  <a16:creationId xmlns:a16="http://schemas.microsoft.com/office/drawing/2014/main" id="{4EE76D62-D1CB-9596-B959-07F8C38E7CE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6938" t="10370" r="37615"/>
            <a:stretch/>
          </p:blipFill>
          <p:spPr>
            <a:xfrm>
              <a:off x="2942696" y="2001247"/>
              <a:ext cx="2401463" cy="3576574"/>
            </a:xfrm>
            <a:prstGeom prst="rect">
              <a:avLst/>
            </a:prstGeom>
          </p:spPr>
        </p:pic>
        <p:sp>
          <p:nvSpPr>
            <p:cNvPr id="3" name="Oval 2">
              <a:extLst>
                <a:ext uri="{FF2B5EF4-FFF2-40B4-BE49-F238E27FC236}">
                  <a16:creationId xmlns:a16="http://schemas.microsoft.com/office/drawing/2014/main" id="{0A101289-F736-B14E-9620-B09CD651753F}"/>
                </a:ext>
              </a:extLst>
            </p:cNvPr>
            <p:cNvSpPr/>
            <p:nvPr/>
          </p:nvSpPr>
          <p:spPr>
            <a:xfrm>
              <a:off x="4055845" y="3635952"/>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4" name="Oval 3">
              <a:extLst>
                <a:ext uri="{FF2B5EF4-FFF2-40B4-BE49-F238E27FC236}">
                  <a16:creationId xmlns:a16="http://schemas.microsoft.com/office/drawing/2014/main" id="{64D840D1-399B-3A92-F678-A5F484699456}"/>
                </a:ext>
              </a:extLst>
            </p:cNvPr>
            <p:cNvSpPr/>
            <p:nvPr/>
          </p:nvSpPr>
          <p:spPr>
            <a:xfrm>
              <a:off x="4965703" y="3320413"/>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5" name="Oval 4">
              <a:extLst>
                <a:ext uri="{FF2B5EF4-FFF2-40B4-BE49-F238E27FC236}">
                  <a16:creationId xmlns:a16="http://schemas.microsoft.com/office/drawing/2014/main" id="{28CA141D-B1ED-7856-ACAC-FF020F98C046}"/>
                </a:ext>
              </a:extLst>
            </p:cNvPr>
            <p:cNvSpPr/>
            <p:nvPr/>
          </p:nvSpPr>
          <p:spPr>
            <a:xfrm>
              <a:off x="3327400" y="2476098"/>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7" name="Oval 6">
              <a:extLst>
                <a:ext uri="{FF2B5EF4-FFF2-40B4-BE49-F238E27FC236}">
                  <a16:creationId xmlns:a16="http://schemas.microsoft.com/office/drawing/2014/main" id="{D30B232D-A7BF-D656-7638-C987EF474FB8}"/>
                </a:ext>
              </a:extLst>
            </p:cNvPr>
            <p:cNvSpPr/>
            <p:nvPr/>
          </p:nvSpPr>
          <p:spPr>
            <a:xfrm>
              <a:off x="4954225" y="5014494"/>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8" name="Oval 7">
              <a:extLst>
                <a:ext uri="{FF2B5EF4-FFF2-40B4-BE49-F238E27FC236}">
                  <a16:creationId xmlns:a16="http://schemas.microsoft.com/office/drawing/2014/main" id="{86377C13-DCEC-0C62-1778-2A6BA427E31C}"/>
                </a:ext>
              </a:extLst>
            </p:cNvPr>
            <p:cNvSpPr/>
            <p:nvPr/>
          </p:nvSpPr>
          <p:spPr>
            <a:xfrm>
              <a:off x="3836249" y="5014494"/>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9" name="Oval 8">
              <a:extLst>
                <a:ext uri="{FF2B5EF4-FFF2-40B4-BE49-F238E27FC236}">
                  <a16:creationId xmlns:a16="http://schemas.microsoft.com/office/drawing/2014/main" id="{F484D514-D7D2-1C31-9E0B-32332B4F70F1}"/>
                </a:ext>
              </a:extLst>
            </p:cNvPr>
            <p:cNvSpPr/>
            <p:nvPr/>
          </p:nvSpPr>
          <p:spPr>
            <a:xfrm>
              <a:off x="4191621" y="2116041"/>
              <a:ext cx="360057" cy="360057"/>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grpSp>
      <p:grpSp>
        <p:nvGrpSpPr>
          <p:cNvPr id="20" name="Group 19">
            <a:extLst>
              <a:ext uri="{FF2B5EF4-FFF2-40B4-BE49-F238E27FC236}">
                <a16:creationId xmlns:a16="http://schemas.microsoft.com/office/drawing/2014/main" id="{A6BEB9FE-81C5-928A-D5FB-4683D7AECCF6}"/>
              </a:ext>
            </a:extLst>
          </p:cNvPr>
          <p:cNvGrpSpPr/>
          <p:nvPr/>
        </p:nvGrpSpPr>
        <p:grpSpPr>
          <a:xfrm>
            <a:off x="346144" y="1932640"/>
            <a:ext cx="1743959" cy="653962"/>
            <a:chOff x="746312" y="1985827"/>
            <a:chExt cx="1743959" cy="653962"/>
          </a:xfrm>
        </p:grpSpPr>
        <p:sp>
          <p:nvSpPr>
            <p:cNvPr id="17" name="Rectangle: Rounded Corners 16">
              <a:extLst>
                <a:ext uri="{FF2B5EF4-FFF2-40B4-BE49-F238E27FC236}">
                  <a16:creationId xmlns:a16="http://schemas.microsoft.com/office/drawing/2014/main" id="{E8CD410D-B7D8-3A19-43E1-A2462C137C22}"/>
                </a:ext>
              </a:extLst>
            </p:cNvPr>
            <p:cNvSpPr/>
            <p:nvPr/>
          </p:nvSpPr>
          <p:spPr>
            <a:xfrm>
              <a:off x="746312" y="2001246"/>
              <a:ext cx="1743959" cy="638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965303-BF7F-9E11-0DAC-0F26E0D43C20}"/>
                </a:ext>
              </a:extLst>
            </p:cNvPr>
            <p:cNvSpPr/>
            <p:nvPr/>
          </p:nvSpPr>
          <p:spPr>
            <a:xfrm>
              <a:off x="806030" y="2313092"/>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a:extLst>
                <a:ext uri="{FF2B5EF4-FFF2-40B4-BE49-F238E27FC236}">
                  <a16:creationId xmlns:a16="http://schemas.microsoft.com/office/drawing/2014/main" id="{30A8D3F9-AAC8-69A5-2BDB-CEC4F2164A88}"/>
                </a:ext>
              </a:extLst>
            </p:cNvPr>
            <p:cNvSpPr/>
            <p:nvPr/>
          </p:nvSpPr>
          <p:spPr>
            <a:xfrm>
              <a:off x="1081224"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Oval 12">
              <a:extLst>
                <a:ext uri="{FF2B5EF4-FFF2-40B4-BE49-F238E27FC236}">
                  <a16:creationId xmlns:a16="http://schemas.microsoft.com/office/drawing/2014/main" id="{5C696EC1-D19E-CF7D-87AB-72F7DA6749B0}"/>
                </a:ext>
              </a:extLst>
            </p:cNvPr>
            <p:cNvSpPr/>
            <p:nvPr/>
          </p:nvSpPr>
          <p:spPr>
            <a:xfrm>
              <a:off x="1359224"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4" name="Oval 13">
              <a:extLst>
                <a:ext uri="{FF2B5EF4-FFF2-40B4-BE49-F238E27FC236}">
                  <a16:creationId xmlns:a16="http://schemas.microsoft.com/office/drawing/2014/main" id="{62C472DE-85D8-0B2D-2EA5-24BD85C1A0CE}"/>
                </a:ext>
              </a:extLst>
            </p:cNvPr>
            <p:cNvSpPr/>
            <p:nvPr/>
          </p:nvSpPr>
          <p:spPr>
            <a:xfrm>
              <a:off x="1626302"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5" name="Oval 14">
              <a:extLst>
                <a:ext uri="{FF2B5EF4-FFF2-40B4-BE49-F238E27FC236}">
                  <a16:creationId xmlns:a16="http://schemas.microsoft.com/office/drawing/2014/main" id="{58421D7B-5841-E1A5-89B7-49D6682CAAFF}"/>
                </a:ext>
              </a:extLst>
            </p:cNvPr>
            <p:cNvSpPr/>
            <p:nvPr/>
          </p:nvSpPr>
          <p:spPr>
            <a:xfrm>
              <a:off x="1901496" y="2316924"/>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6" name="Oval 15">
              <a:extLst>
                <a:ext uri="{FF2B5EF4-FFF2-40B4-BE49-F238E27FC236}">
                  <a16:creationId xmlns:a16="http://schemas.microsoft.com/office/drawing/2014/main" id="{EED4311B-6C6D-8335-3594-D87164B94823}"/>
                </a:ext>
              </a:extLst>
            </p:cNvPr>
            <p:cNvSpPr/>
            <p:nvPr/>
          </p:nvSpPr>
          <p:spPr>
            <a:xfrm>
              <a:off x="2175935" y="2319279"/>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9" name="TextBox 18">
              <a:extLst>
                <a:ext uri="{FF2B5EF4-FFF2-40B4-BE49-F238E27FC236}">
                  <a16:creationId xmlns:a16="http://schemas.microsoft.com/office/drawing/2014/main" id="{FB4AD2FC-2598-0753-40BB-38F3ABD6B64F}"/>
                </a:ext>
              </a:extLst>
            </p:cNvPr>
            <p:cNvSpPr txBox="1"/>
            <p:nvPr/>
          </p:nvSpPr>
          <p:spPr>
            <a:xfrm>
              <a:off x="919394" y="1985827"/>
              <a:ext cx="1550097" cy="369332"/>
            </a:xfrm>
            <a:prstGeom prst="rect">
              <a:avLst/>
            </a:prstGeom>
            <a:noFill/>
          </p:spPr>
          <p:txBody>
            <a:bodyPr wrap="square" rtlCol="0">
              <a:spAutoFit/>
            </a:bodyPr>
            <a:lstStyle/>
            <a:p>
              <a:r>
                <a:rPr lang="en-US" dirty="0"/>
                <a:t>UWB + IMU</a:t>
              </a:r>
            </a:p>
          </p:txBody>
        </p:sp>
      </p:grpSp>
      <p:grpSp>
        <p:nvGrpSpPr>
          <p:cNvPr id="21" name="Group 20">
            <a:extLst>
              <a:ext uri="{FF2B5EF4-FFF2-40B4-BE49-F238E27FC236}">
                <a16:creationId xmlns:a16="http://schemas.microsoft.com/office/drawing/2014/main" id="{250F6111-98DE-4C57-2436-124096C8C401}"/>
              </a:ext>
            </a:extLst>
          </p:cNvPr>
          <p:cNvGrpSpPr/>
          <p:nvPr/>
        </p:nvGrpSpPr>
        <p:grpSpPr>
          <a:xfrm>
            <a:off x="298983" y="3909111"/>
            <a:ext cx="1743959" cy="653962"/>
            <a:chOff x="746312" y="1985827"/>
            <a:chExt cx="1743959" cy="653962"/>
          </a:xfrm>
        </p:grpSpPr>
        <p:sp>
          <p:nvSpPr>
            <p:cNvPr id="22" name="Rectangle: Rounded Corners 21">
              <a:extLst>
                <a:ext uri="{FF2B5EF4-FFF2-40B4-BE49-F238E27FC236}">
                  <a16:creationId xmlns:a16="http://schemas.microsoft.com/office/drawing/2014/main" id="{DA35E2D9-6C97-2FB6-60ED-449529E4855C}"/>
                </a:ext>
              </a:extLst>
            </p:cNvPr>
            <p:cNvSpPr/>
            <p:nvPr/>
          </p:nvSpPr>
          <p:spPr>
            <a:xfrm>
              <a:off x="746312" y="2001246"/>
              <a:ext cx="1743959" cy="638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CA013C-532D-32B8-BA30-DA0B3E7967D2}"/>
                </a:ext>
              </a:extLst>
            </p:cNvPr>
            <p:cNvSpPr/>
            <p:nvPr/>
          </p:nvSpPr>
          <p:spPr>
            <a:xfrm>
              <a:off x="794389" y="2320517"/>
              <a:ext cx="242092" cy="257388"/>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9" name="TextBox 28">
              <a:extLst>
                <a:ext uri="{FF2B5EF4-FFF2-40B4-BE49-F238E27FC236}">
                  <a16:creationId xmlns:a16="http://schemas.microsoft.com/office/drawing/2014/main" id="{07D685F7-4BB4-30F2-11AC-ADEC27BF3C72}"/>
                </a:ext>
              </a:extLst>
            </p:cNvPr>
            <p:cNvSpPr txBox="1"/>
            <p:nvPr/>
          </p:nvSpPr>
          <p:spPr>
            <a:xfrm>
              <a:off x="919394" y="1985827"/>
              <a:ext cx="1550097" cy="369332"/>
            </a:xfrm>
            <a:prstGeom prst="rect">
              <a:avLst/>
            </a:prstGeom>
            <a:noFill/>
          </p:spPr>
          <p:txBody>
            <a:bodyPr wrap="square" rtlCol="0">
              <a:spAutoFit/>
            </a:bodyPr>
            <a:lstStyle/>
            <a:p>
              <a:r>
                <a:rPr lang="en-US" dirty="0"/>
                <a:t>Photodiode</a:t>
              </a:r>
            </a:p>
          </p:txBody>
        </p:sp>
      </p:grpSp>
      <p:pic>
        <p:nvPicPr>
          <p:cNvPr id="32" name="Picture 31" descr="A picture containing text, electronics, circuit&#10;&#10;Description automatically generated">
            <a:extLst>
              <a:ext uri="{FF2B5EF4-FFF2-40B4-BE49-F238E27FC236}">
                <a16:creationId xmlns:a16="http://schemas.microsoft.com/office/drawing/2014/main" id="{ECFF2973-51CD-5DFB-965C-D8F66A5DA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34752" y="2249445"/>
            <a:ext cx="1323742" cy="1550097"/>
          </a:xfrm>
          <a:prstGeom prst="rect">
            <a:avLst/>
          </a:prstGeom>
        </p:spPr>
      </p:pic>
      <p:pic>
        <p:nvPicPr>
          <p:cNvPr id="33" name="Picture 32">
            <a:extLst>
              <a:ext uri="{FF2B5EF4-FFF2-40B4-BE49-F238E27FC236}">
                <a16:creationId xmlns:a16="http://schemas.microsoft.com/office/drawing/2014/main" id="{43419157-645E-926B-0C58-336BB2101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045" y="3604949"/>
            <a:ext cx="1764458" cy="2972571"/>
          </a:xfrm>
          <a:prstGeom prst="rect">
            <a:avLst/>
          </a:prstGeom>
        </p:spPr>
      </p:pic>
      <p:pic>
        <p:nvPicPr>
          <p:cNvPr id="39" name="Picture 38" descr="A picture containing text, computer, electronics, indoor&#10;&#10;Description automatically generated">
            <a:extLst>
              <a:ext uri="{FF2B5EF4-FFF2-40B4-BE49-F238E27FC236}">
                <a16:creationId xmlns:a16="http://schemas.microsoft.com/office/drawing/2014/main" id="{564D9398-4332-A0D4-2DA1-83D446209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525" y="3532685"/>
            <a:ext cx="1629918" cy="1257529"/>
          </a:xfrm>
          <a:prstGeom prst="rect">
            <a:avLst/>
          </a:prstGeom>
        </p:spPr>
      </p:pic>
      <p:sp>
        <p:nvSpPr>
          <p:cNvPr id="40" name="Arrow: Right 39">
            <a:extLst>
              <a:ext uri="{FF2B5EF4-FFF2-40B4-BE49-F238E27FC236}">
                <a16:creationId xmlns:a16="http://schemas.microsoft.com/office/drawing/2014/main" id="{C3D7429A-65E7-F3E1-BD50-8CBD61F056B4}"/>
              </a:ext>
            </a:extLst>
          </p:cNvPr>
          <p:cNvSpPr/>
          <p:nvPr/>
        </p:nvSpPr>
        <p:spPr>
          <a:xfrm>
            <a:off x="4603296" y="3056698"/>
            <a:ext cx="250200" cy="111032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2FC8B67-867B-6E70-964B-C53310709EE4}"/>
              </a:ext>
            </a:extLst>
          </p:cNvPr>
          <p:cNvSpPr/>
          <p:nvPr/>
        </p:nvSpPr>
        <p:spPr>
          <a:xfrm>
            <a:off x="4815072" y="2868853"/>
            <a:ext cx="1321657" cy="4663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a:t>
            </a:r>
            <a:r>
              <a:rPr lang="en-US" altLang="zh-CN" sz="1400" dirty="0"/>
              <a:t>dge Eavesdropper</a:t>
            </a:r>
            <a:endParaRPr lang="en-US" sz="1400" dirty="0"/>
          </a:p>
        </p:txBody>
      </p:sp>
      <p:sp>
        <p:nvSpPr>
          <p:cNvPr id="76" name="Arrow: Right 75">
            <a:extLst>
              <a:ext uri="{FF2B5EF4-FFF2-40B4-BE49-F238E27FC236}">
                <a16:creationId xmlns:a16="http://schemas.microsoft.com/office/drawing/2014/main" id="{B890C882-78DF-D5F3-10AB-63E0864BDA62}"/>
              </a:ext>
            </a:extLst>
          </p:cNvPr>
          <p:cNvSpPr/>
          <p:nvPr/>
        </p:nvSpPr>
        <p:spPr>
          <a:xfrm>
            <a:off x="6261844" y="1279490"/>
            <a:ext cx="5589100" cy="407577"/>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Data Processing</a:t>
            </a:r>
          </a:p>
        </p:txBody>
      </p:sp>
      <p:sp>
        <p:nvSpPr>
          <p:cNvPr id="77" name="Rectangle 76">
            <a:extLst>
              <a:ext uri="{FF2B5EF4-FFF2-40B4-BE49-F238E27FC236}">
                <a16:creationId xmlns:a16="http://schemas.microsoft.com/office/drawing/2014/main" id="{840C5BD1-B591-659B-2DCD-B9E2A43527B1}"/>
              </a:ext>
            </a:extLst>
          </p:cNvPr>
          <p:cNvSpPr/>
          <p:nvPr/>
        </p:nvSpPr>
        <p:spPr>
          <a:xfrm>
            <a:off x="6261844" y="1720904"/>
            <a:ext cx="5391053" cy="40595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D6FF391-E44B-E5CD-8BE6-4ABE5C6CA44F}"/>
              </a:ext>
            </a:extLst>
          </p:cNvPr>
          <p:cNvSpPr/>
          <p:nvPr/>
        </p:nvSpPr>
        <p:spPr>
          <a:xfrm>
            <a:off x="6563610" y="2254111"/>
            <a:ext cx="1318617" cy="4925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Distances</a:t>
            </a:r>
          </a:p>
        </p:txBody>
      </p:sp>
      <p:sp>
        <p:nvSpPr>
          <p:cNvPr id="81" name="Rectangle 80">
            <a:extLst>
              <a:ext uri="{FF2B5EF4-FFF2-40B4-BE49-F238E27FC236}">
                <a16:creationId xmlns:a16="http://schemas.microsoft.com/office/drawing/2014/main" id="{EFA5331D-3BE4-BF1D-2E78-AAEF35AF1797}"/>
              </a:ext>
            </a:extLst>
          </p:cNvPr>
          <p:cNvSpPr/>
          <p:nvPr/>
        </p:nvSpPr>
        <p:spPr>
          <a:xfrm>
            <a:off x="6563610" y="3466546"/>
            <a:ext cx="1318617" cy="492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IMU Data</a:t>
            </a:r>
          </a:p>
        </p:txBody>
      </p:sp>
      <p:sp>
        <p:nvSpPr>
          <p:cNvPr id="83" name="Rectangle 82">
            <a:extLst>
              <a:ext uri="{FF2B5EF4-FFF2-40B4-BE49-F238E27FC236}">
                <a16:creationId xmlns:a16="http://schemas.microsoft.com/office/drawing/2014/main" id="{DBE7CD9C-919D-7BE4-56C4-D7612D860F9B}"/>
              </a:ext>
            </a:extLst>
          </p:cNvPr>
          <p:cNvSpPr/>
          <p:nvPr/>
        </p:nvSpPr>
        <p:spPr>
          <a:xfrm>
            <a:off x="6585402" y="4605726"/>
            <a:ext cx="1318617" cy="492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Light Intensity</a:t>
            </a:r>
          </a:p>
        </p:txBody>
      </p:sp>
      <p:cxnSp>
        <p:nvCxnSpPr>
          <p:cNvPr id="84" name="Straight Arrow Connector 83">
            <a:extLst>
              <a:ext uri="{FF2B5EF4-FFF2-40B4-BE49-F238E27FC236}">
                <a16:creationId xmlns:a16="http://schemas.microsoft.com/office/drawing/2014/main" id="{A04CE5AF-36CF-1B09-7733-89957F31AC99}"/>
              </a:ext>
            </a:extLst>
          </p:cNvPr>
          <p:cNvCxnSpPr>
            <a:cxnSpLocks/>
          </p:cNvCxnSpPr>
          <p:nvPr/>
        </p:nvCxnSpPr>
        <p:spPr>
          <a:xfrm flipV="1">
            <a:off x="6178532" y="2520655"/>
            <a:ext cx="385078" cy="9127"/>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85" name="Straight Arrow Connector 84">
            <a:extLst>
              <a:ext uri="{FF2B5EF4-FFF2-40B4-BE49-F238E27FC236}">
                <a16:creationId xmlns:a16="http://schemas.microsoft.com/office/drawing/2014/main" id="{23BFD64C-BDAF-2508-0B10-B018D0A92D48}"/>
              </a:ext>
            </a:extLst>
          </p:cNvPr>
          <p:cNvCxnSpPr>
            <a:cxnSpLocks/>
          </p:cNvCxnSpPr>
          <p:nvPr/>
        </p:nvCxnSpPr>
        <p:spPr>
          <a:xfrm flipV="1">
            <a:off x="6200324" y="3728168"/>
            <a:ext cx="385078" cy="9127"/>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86" name="Straight Arrow Connector 85">
            <a:extLst>
              <a:ext uri="{FF2B5EF4-FFF2-40B4-BE49-F238E27FC236}">
                <a16:creationId xmlns:a16="http://schemas.microsoft.com/office/drawing/2014/main" id="{D3D86F13-000E-6B67-3179-D63D7E00189E}"/>
              </a:ext>
            </a:extLst>
          </p:cNvPr>
          <p:cNvCxnSpPr>
            <a:cxnSpLocks/>
          </p:cNvCxnSpPr>
          <p:nvPr/>
        </p:nvCxnSpPr>
        <p:spPr>
          <a:xfrm flipV="1">
            <a:off x="6233378" y="4856081"/>
            <a:ext cx="385078" cy="9127"/>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pic>
        <p:nvPicPr>
          <p:cNvPr id="87" name="Picture 86">
            <a:extLst>
              <a:ext uri="{FF2B5EF4-FFF2-40B4-BE49-F238E27FC236}">
                <a16:creationId xmlns:a16="http://schemas.microsoft.com/office/drawing/2014/main" id="{1C4828C0-F301-04C8-5008-A81341A4E4BE}"/>
              </a:ext>
            </a:extLst>
          </p:cNvPr>
          <p:cNvPicPr>
            <a:picLocks noChangeAspect="1"/>
          </p:cNvPicPr>
          <p:nvPr/>
        </p:nvPicPr>
        <p:blipFill>
          <a:blip r:embed="rId8"/>
          <a:stretch>
            <a:fillRect/>
          </a:stretch>
        </p:blipFill>
        <p:spPr>
          <a:xfrm>
            <a:off x="6142243" y="2791404"/>
            <a:ext cx="1761776" cy="440444"/>
          </a:xfrm>
          <a:prstGeom prst="rect">
            <a:avLst/>
          </a:prstGeom>
        </p:spPr>
      </p:pic>
      <p:pic>
        <p:nvPicPr>
          <p:cNvPr id="89" name="Picture 88">
            <a:extLst>
              <a:ext uri="{FF2B5EF4-FFF2-40B4-BE49-F238E27FC236}">
                <a16:creationId xmlns:a16="http://schemas.microsoft.com/office/drawing/2014/main" id="{0958676D-412A-E407-57D0-96BE706F5A62}"/>
              </a:ext>
            </a:extLst>
          </p:cNvPr>
          <p:cNvPicPr>
            <a:picLocks noChangeAspect="1"/>
          </p:cNvPicPr>
          <p:nvPr/>
        </p:nvPicPr>
        <p:blipFill>
          <a:blip r:embed="rId9"/>
          <a:stretch>
            <a:fillRect/>
          </a:stretch>
        </p:blipFill>
        <p:spPr>
          <a:xfrm>
            <a:off x="6174110" y="2839316"/>
            <a:ext cx="1865588" cy="466397"/>
          </a:xfrm>
          <a:prstGeom prst="rect">
            <a:avLst/>
          </a:prstGeom>
        </p:spPr>
      </p:pic>
      <p:pic>
        <p:nvPicPr>
          <p:cNvPr id="91" name="Picture 90">
            <a:extLst>
              <a:ext uri="{FF2B5EF4-FFF2-40B4-BE49-F238E27FC236}">
                <a16:creationId xmlns:a16="http://schemas.microsoft.com/office/drawing/2014/main" id="{ECDD2B30-EF98-E93C-8DE8-FCAD5FBD193F}"/>
              </a:ext>
            </a:extLst>
          </p:cNvPr>
          <p:cNvPicPr>
            <a:picLocks noChangeAspect="1"/>
          </p:cNvPicPr>
          <p:nvPr/>
        </p:nvPicPr>
        <p:blipFill>
          <a:blip r:embed="rId10"/>
          <a:stretch>
            <a:fillRect/>
          </a:stretch>
        </p:blipFill>
        <p:spPr>
          <a:xfrm>
            <a:off x="6200324" y="2879865"/>
            <a:ext cx="1939255" cy="499934"/>
          </a:xfrm>
          <a:prstGeom prst="rect">
            <a:avLst/>
          </a:prstGeom>
        </p:spPr>
      </p:pic>
      <p:pic>
        <p:nvPicPr>
          <p:cNvPr id="93" name="Picture 92">
            <a:extLst>
              <a:ext uri="{FF2B5EF4-FFF2-40B4-BE49-F238E27FC236}">
                <a16:creationId xmlns:a16="http://schemas.microsoft.com/office/drawing/2014/main" id="{988613DA-F038-A5D6-E9A1-9D5D3FDE3B5E}"/>
              </a:ext>
            </a:extLst>
          </p:cNvPr>
          <p:cNvPicPr>
            <a:picLocks noChangeAspect="1"/>
          </p:cNvPicPr>
          <p:nvPr/>
        </p:nvPicPr>
        <p:blipFill>
          <a:blip r:embed="rId11"/>
          <a:stretch>
            <a:fillRect/>
          </a:stretch>
        </p:blipFill>
        <p:spPr>
          <a:xfrm>
            <a:off x="6103949" y="3974880"/>
            <a:ext cx="1865596" cy="489734"/>
          </a:xfrm>
          <a:prstGeom prst="rect">
            <a:avLst/>
          </a:prstGeom>
        </p:spPr>
      </p:pic>
      <p:pic>
        <p:nvPicPr>
          <p:cNvPr id="94" name="Picture 93">
            <a:extLst>
              <a:ext uri="{FF2B5EF4-FFF2-40B4-BE49-F238E27FC236}">
                <a16:creationId xmlns:a16="http://schemas.microsoft.com/office/drawing/2014/main" id="{AD442FBE-9987-FE2D-BB34-DAAA2292464A}"/>
              </a:ext>
            </a:extLst>
          </p:cNvPr>
          <p:cNvPicPr>
            <a:picLocks noChangeAspect="1"/>
          </p:cNvPicPr>
          <p:nvPr/>
        </p:nvPicPr>
        <p:blipFill>
          <a:blip r:embed="rId11"/>
          <a:stretch>
            <a:fillRect/>
          </a:stretch>
        </p:blipFill>
        <p:spPr>
          <a:xfrm>
            <a:off x="6158175" y="4033576"/>
            <a:ext cx="1865596" cy="489734"/>
          </a:xfrm>
          <a:prstGeom prst="rect">
            <a:avLst/>
          </a:prstGeom>
        </p:spPr>
      </p:pic>
      <p:pic>
        <p:nvPicPr>
          <p:cNvPr id="95" name="Picture 94">
            <a:extLst>
              <a:ext uri="{FF2B5EF4-FFF2-40B4-BE49-F238E27FC236}">
                <a16:creationId xmlns:a16="http://schemas.microsoft.com/office/drawing/2014/main" id="{505716FE-33F1-1DF9-3450-472FDDAFB569}"/>
              </a:ext>
            </a:extLst>
          </p:cNvPr>
          <p:cNvPicPr>
            <a:picLocks noChangeAspect="1"/>
          </p:cNvPicPr>
          <p:nvPr/>
        </p:nvPicPr>
        <p:blipFill>
          <a:blip r:embed="rId12"/>
          <a:stretch>
            <a:fillRect/>
          </a:stretch>
        </p:blipFill>
        <p:spPr>
          <a:xfrm>
            <a:off x="6188629" y="4093777"/>
            <a:ext cx="1939255" cy="489734"/>
          </a:xfrm>
          <a:prstGeom prst="rect">
            <a:avLst/>
          </a:prstGeom>
        </p:spPr>
      </p:pic>
      <p:pic>
        <p:nvPicPr>
          <p:cNvPr id="96" name="Picture 95">
            <a:extLst>
              <a:ext uri="{FF2B5EF4-FFF2-40B4-BE49-F238E27FC236}">
                <a16:creationId xmlns:a16="http://schemas.microsoft.com/office/drawing/2014/main" id="{3E5067A1-5575-2029-B933-D50047EF6F5B}"/>
              </a:ext>
            </a:extLst>
          </p:cNvPr>
          <p:cNvPicPr>
            <a:picLocks noChangeAspect="1"/>
          </p:cNvPicPr>
          <p:nvPr/>
        </p:nvPicPr>
        <p:blipFill>
          <a:blip r:embed="rId13"/>
          <a:stretch>
            <a:fillRect/>
          </a:stretch>
        </p:blipFill>
        <p:spPr>
          <a:xfrm>
            <a:off x="6116217" y="5138772"/>
            <a:ext cx="2084077" cy="480607"/>
          </a:xfrm>
          <a:prstGeom prst="rect">
            <a:avLst/>
          </a:prstGeom>
        </p:spPr>
      </p:pic>
      <p:sp>
        <p:nvSpPr>
          <p:cNvPr id="97" name="Rectangle 96">
            <a:extLst>
              <a:ext uri="{FF2B5EF4-FFF2-40B4-BE49-F238E27FC236}">
                <a16:creationId xmlns:a16="http://schemas.microsoft.com/office/drawing/2014/main" id="{7B30E3B6-404E-CE36-1BC5-49F66AADAFB5}"/>
              </a:ext>
            </a:extLst>
          </p:cNvPr>
          <p:cNvSpPr/>
          <p:nvPr/>
        </p:nvSpPr>
        <p:spPr>
          <a:xfrm>
            <a:off x="8306571" y="3473107"/>
            <a:ext cx="1177931" cy="4925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Detection</a:t>
            </a:r>
          </a:p>
        </p:txBody>
      </p:sp>
      <p:sp>
        <p:nvSpPr>
          <p:cNvPr id="99" name="Rectangle 98">
            <a:extLst>
              <a:ext uri="{FF2B5EF4-FFF2-40B4-BE49-F238E27FC236}">
                <a16:creationId xmlns:a16="http://schemas.microsoft.com/office/drawing/2014/main" id="{60A242D7-0D93-CCB3-C31D-55237FB0523C}"/>
              </a:ext>
            </a:extLst>
          </p:cNvPr>
          <p:cNvSpPr/>
          <p:nvPr/>
        </p:nvSpPr>
        <p:spPr>
          <a:xfrm>
            <a:off x="9855753" y="3473107"/>
            <a:ext cx="1629980" cy="4925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Interpretation</a:t>
            </a:r>
          </a:p>
        </p:txBody>
      </p:sp>
      <p:cxnSp>
        <p:nvCxnSpPr>
          <p:cNvPr id="100" name="Straight Arrow Connector 99">
            <a:extLst>
              <a:ext uri="{FF2B5EF4-FFF2-40B4-BE49-F238E27FC236}">
                <a16:creationId xmlns:a16="http://schemas.microsoft.com/office/drawing/2014/main" id="{1040FB9B-45D4-02A3-3869-E15A5039A2D1}"/>
              </a:ext>
            </a:extLst>
          </p:cNvPr>
          <p:cNvCxnSpPr>
            <a:cxnSpLocks/>
            <a:endCxn id="97" idx="1"/>
          </p:cNvCxnSpPr>
          <p:nvPr/>
        </p:nvCxnSpPr>
        <p:spPr>
          <a:xfrm>
            <a:off x="8090144" y="3712837"/>
            <a:ext cx="216427" cy="6562"/>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103" name="Straight Arrow Connector 102">
            <a:extLst>
              <a:ext uri="{FF2B5EF4-FFF2-40B4-BE49-F238E27FC236}">
                <a16:creationId xmlns:a16="http://schemas.microsoft.com/office/drawing/2014/main" id="{B5FEB48E-C8D2-7253-AEA3-F8F759FF3ED4}"/>
              </a:ext>
            </a:extLst>
          </p:cNvPr>
          <p:cNvCxnSpPr>
            <a:cxnSpLocks/>
          </p:cNvCxnSpPr>
          <p:nvPr/>
        </p:nvCxnSpPr>
        <p:spPr>
          <a:xfrm>
            <a:off x="11485733" y="3737295"/>
            <a:ext cx="510437"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104" name="Straight Arrow Connector 103">
            <a:extLst>
              <a:ext uri="{FF2B5EF4-FFF2-40B4-BE49-F238E27FC236}">
                <a16:creationId xmlns:a16="http://schemas.microsoft.com/office/drawing/2014/main" id="{CB2946FD-4EFF-ACD9-3F42-7EBD1BA2F121}"/>
              </a:ext>
            </a:extLst>
          </p:cNvPr>
          <p:cNvCxnSpPr>
            <a:cxnSpLocks/>
          </p:cNvCxnSpPr>
          <p:nvPr/>
        </p:nvCxnSpPr>
        <p:spPr>
          <a:xfrm>
            <a:off x="7904727" y="4854912"/>
            <a:ext cx="2049049"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106" name="Rectangle 105">
            <a:extLst>
              <a:ext uri="{FF2B5EF4-FFF2-40B4-BE49-F238E27FC236}">
                <a16:creationId xmlns:a16="http://schemas.microsoft.com/office/drawing/2014/main" id="{921AE437-FEDF-CBEA-4DDE-D35D97304804}"/>
              </a:ext>
            </a:extLst>
          </p:cNvPr>
          <p:cNvSpPr/>
          <p:nvPr/>
        </p:nvSpPr>
        <p:spPr>
          <a:xfrm>
            <a:off x="9953776" y="4554864"/>
            <a:ext cx="1433934" cy="4925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Finger State Detection</a:t>
            </a:r>
          </a:p>
        </p:txBody>
      </p:sp>
      <p:cxnSp>
        <p:nvCxnSpPr>
          <p:cNvPr id="107" name="Straight Arrow Connector 106">
            <a:extLst>
              <a:ext uri="{FF2B5EF4-FFF2-40B4-BE49-F238E27FC236}">
                <a16:creationId xmlns:a16="http://schemas.microsoft.com/office/drawing/2014/main" id="{D3A46B36-C678-5EB8-537E-4B4F7287E012}"/>
              </a:ext>
            </a:extLst>
          </p:cNvPr>
          <p:cNvCxnSpPr>
            <a:cxnSpLocks/>
            <a:stCxn id="97" idx="3"/>
            <a:endCxn id="99" idx="1"/>
          </p:cNvCxnSpPr>
          <p:nvPr/>
        </p:nvCxnSpPr>
        <p:spPr>
          <a:xfrm>
            <a:off x="9484502" y="3719399"/>
            <a:ext cx="371251"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grpSp>
        <p:nvGrpSpPr>
          <p:cNvPr id="108" name="Group 107">
            <a:extLst>
              <a:ext uri="{FF2B5EF4-FFF2-40B4-BE49-F238E27FC236}">
                <a16:creationId xmlns:a16="http://schemas.microsoft.com/office/drawing/2014/main" id="{901825A4-43CF-75C3-B4DB-303CD1B31C18}"/>
              </a:ext>
            </a:extLst>
          </p:cNvPr>
          <p:cNvGrpSpPr/>
          <p:nvPr/>
        </p:nvGrpSpPr>
        <p:grpSpPr>
          <a:xfrm>
            <a:off x="7882227" y="2499266"/>
            <a:ext cx="220373" cy="1213572"/>
            <a:chOff x="7882227" y="2499266"/>
            <a:chExt cx="220373" cy="1213572"/>
          </a:xfrm>
        </p:grpSpPr>
        <p:cxnSp>
          <p:nvCxnSpPr>
            <p:cNvPr id="109" name="Connector: Elbow 108">
              <a:extLst>
                <a:ext uri="{FF2B5EF4-FFF2-40B4-BE49-F238E27FC236}">
                  <a16:creationId xmlns:a16="http://schemas.microsoft.com/office/drawing/2014/main" id="{103F4874-94B4-AC95-0203-BE11A0AE0B22}"/>
                </a:ext>
              </a:extLst>
            </p:cNvPr>
            <p:cNvCxnSpPr>
              <a:cxnSpLocks/>
              <a:stCxn id="81" idx="3"/>
            </p:cNvCxnSpPr>
            <p:nvPr/>
          </p:nvCxnSpPr>
          <p:spPr>
            <a:xfrm flipV="1">
              <a:off x="7882227" y="2499266"/>
              <a:ext cx="207917" cy="1213572"/>
            </a:xfrm>
            <a:prstGeom prst="bentConnector2">
              <a:avLst/>
            </a:prstGeom>
            <a:ln w="28575"/>
          </p:spPr>
          <p:style>
            <a:lnRef idx="1">
              <a:schemeClr val="accent3"/>
            </a:lnRef>
            <a:fillRef idx="0">
              <a:schemeClr val="accent3"/>
            </a:fillRef>
            <a:effectRef idx="0">
              <a:schemeClr val="accent3"/>
            </a:effectRef>
            <a:fontRef idx="minor">
              <a:schemeClr val="tx1"/>
            </a:fontRef>
          </p:style>
        </p:cxnSp>
        <p:cxnSp>
          <p:nvCxnSpPr>
            <p:cNvPr id="110" name="Straight Arrow Connector 109">
              <a:extLst>
                <a:ext uri="{FF2B5EF4-FFF2-40B4-BE49-F238E27FC236}">
                  <a16:creationId xmlns:a16="http://schemas.microsoft.com/office/drawing/2014/main" id="{7A90B74D-B084-6FDF-C463-59F22B77B0A6}"/>
                </a:ext>
              </a:extLst>
            </p:cNvPr>
            <p:cNvCxnSpPr>
              <a:cxnSpLocks/>
            </p:cNvCxnSpPr>
            <p:nvPr/>
          </p:nvCxnSpPr>
          <p:spPr>
            <a:xfrm flipV="1">
              <a:off x="7884727" y="2505075"/>
              <a:ext cx="217873" cy="448"/>
            </a:xfrm>
            <a:prstGeom prst="straightConnector1">
              <a:avLst/>
            </a:prstGeom>
            <a:ln w="28575">
              <a:headEnd type="none" w="med" len="med"/>
              <a:tailEnd type="none" w="med" len="med"/>
            </a:ln>
          </p:spPr>
          <p:style>
            <a:lnRef idx="2">
              <a:schemeClr val="accent3"/>
            </a:lnRef>
            <a:fillRef idx="0">
              <a:schemeClr val="accent3"/>
            </a:fillRef>
            <a:effectRef idx="1">
              <a:schemeClr val="accent3"/>
            </a:effectRef>
            <a:fontRef idx="minor">
              <a:schemeClr val="tx1"/>
            </a:fontRef>
          </p:style>
        </p:cxnSp>
      </p:grpSp>
      <p:cxnSp>
        <p:nvCxnSpPr>
          <p:cNvPr id="111" name="Straight Arrow Connector 110">
            <a:extLst>
              <a:ext uri="{FF2B5EF4-FFF2-40B4-BE49-F238E27FC236}">
                <a16:creationId xmlns:a16="http://schemas.microsoft.com/office/drawing/2014/main" id="{005F7017-DA92-A950-9B1F-AC4667C24C78}"/>
              </a:ext>
            </a:extLst>
          </p:cNvPr>
          <p:cNvCxnSpPr>
            <a:cxnSpLocks/>
            <a:stCxn id="106" idx="0"/>
          </p:cNvCxnSpPr>
          <p:nvPr/>
        </p:nvCxnSpPr>
        <p:spPr>
          <a:xfrm flipV="1">
            <a:off x="10670743" y="3965690"/>
            <a:ext cx="0" cy="589174"/>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112" name="TextBox 111">
            <a:extLst>
              <a:ext uri="{FF2B5EF4-FFF2-40B4-BE49-F238E27FC236}">
                <a16:creationId xmlns:a16="http://schemas.microsoft.com/office/drawing/2014/main" id="{2DCB36DD-CBCF-E4D2-0A1F-A72CD1B20623}"/>
              </a:ext>
            </a:extLst>
          </p:cNvPr>
          <p:cNvSpPr txBox="1"/>
          <p:nvPr/>
        </p:nvSpPr>
        <p:spPr>
          <a:xfrm>
            <a:off x="8815811" y="3053180"/>
            <a:ext cx="2309029" cy="307777"/>
          </a:xfrm>
          <a:prstGeom prst="rect">
            <a:avLst/>
          </a:prstGeom>
          <a:noFill/>
        </p:spPr>
        <p:txBody>
          <a:bodyPr wrap="square" rtlCol="0">
            <a:spAutoFit/>
          </a:bodyPr>
          <a:lstStyle/>
          <a:p>
            <a:r>
              <a:rPr lang="en-US" sz="1400" i="1" dirty="0"/>
              <a:t>Distance and IMU</a:t>
            </a:r>
          </a:p>
        </p:txBody>
      </p:sp>
      <p:sp>
        <p:nvSpPr>
          <p:cNvPr id="113" name="Freeform: Shape 112">
            <a:extLst>
              <a:ext uri="{FF2B5EF4-FFF2-40B4-BE49-F238E27FC236}">
                <a16:creationId xmlns:a16="http://schemas.microsoft.com/office/drawing/2014/main" id="{B3CEA9FD-BA38-1DF9-3DD0-7A1926E3D403}"/>
              </a:ext>
            </a:extLst>
          </p:cNvPr>
          <p:cNvSpPr/>
          <p:nvPr/>
        </p:nvSpPr>
        <p:spPr>
          <a:xfrm>
            <a:off x="9667875" y="3390900"/>
            <a:ext cx="180975" cy="228600"/>
          </a:xfrm>
          <a:custGeom>
            <a:avLst/>
            <a:gdLst>
              <a:gd name="connsiteX0" fmla="*/ 0 w 180975"/>
              <a:gd name="connsiteY0" fmla="*/ 0 h 228600"/>
              <a:gd name="connsiteX1" fmla="*/ 47625 w 180975"/>
              <a:gd name="connsiteY1" fmla="*/ 171450 h 228600"/>
              <a:gd name="connsiteX2" fmla="*/ 180975 w 180975"/>
              <a:gd name="connsiteY2" fmla="*/ 228600 h 228600"/>
            </a:gdLst>
            <a:ahLst/>
            <a:cxnLst>
              <a:cxn ang="0">
                <a:pos x="connsiteX0" y="connsiteY0"/>
              </a:cxn>
              <a:cxn ang="0">
                <a:pos x="connsiteX1" y="connsiteY1"/>
              </a:cxn>
              <a:cxn ang="0">
                <a:pos x="connsiteX2" y="connsiteY2"/>
              </a:cxn>
            </a:cxnLst>
            <a:rect l="l" t="t" r="r" b="b"/>
            <a:pathLst>
              <a:path w="180975" h="228600">
                <a:moveTo>
                  <a:pt x="0" y="0"/>
                </a:moveTo>
                <a:cubicBezTo>
                  <a:pt x="8731" y="66675"/>
                  <a:pt x="17463" y="133350"/>
                  <a:pt x="47625" y="171450"/>
                </a:cubicBezTo>
                <a:cubicBezTo>
                  <a:pt x="77787" y="209550"/>
                  <a:pt x="129381" y="219075"/>
                  <a:pt x="180975" y="228600"/>
                </a:cubicBez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15" name="Rectangle 114">
            <a:extLst>
              <a:ext uri="{FF2B5EF4-FFF2-40B4-BE49-F238E27FC236}">
                <a16:creationId xmlns:a16="http://schemas.microsoft.com/office/drawing/2014/main" id="{54F84276-8433-4E79-DC22-990C6BD67A0B}"/>
              </a:ext>
            </a:extLst>
          </p:cNvPr>
          <p:cNvSpPr/>
          <p:nvPr/>
        </p:nvSpPr>
        <p:spPr>
          <a:xfrm>
            <a:off x="211393" y="1165764"/>
            <a:ext cx="5959266" cy="467887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B6CE0552-AF29-C9DB-2AC2-9B1F9507A0D7}"/>
              </a:ext>
            </a:extLst>
          </p:cNvPr>
          <p:cNvSpPr>
            <a:spLocks noGrp="1"/>
          </p:cNvSpPr>
          <p:nvPr>
            <p:ph type="sldNum" sz="quarter" idx="12"/>
          </p:nvPr>
        </p:nvSpPr>
        <p:spPr/>
        <p:txBody>
          <a:bodyPr/>
          <a:lstStyle/>
          <a:p>
            <a:fld id="{AE678206-0642-9F48-9727-6B519CB285FA}" type="slidenum">
              <a:rPr lang="en-US" smtClean="0"/>
              <a:t>17</a:t>
            </a:fld>
            <a:r>
              <a:rPr lang="en-US" dirty="0"/>
              <a:t>/65</a:t>
            </a:r>
          </a:p>
        </p:txBody>
      </p:sp>
    </p:spTree>
    <p:extLst>
      <p:ext uri="{BB962C8B-B14F-4D97-AF65-F5344CB8AC3E}">
        <p14:creationId xmlns:p14="http://schemas.microsoft.com/office/powerpoint/2010/main" val="1563582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4FC8870-F212-7FAE-83A3-5376A0AD8FB5}"/>
              </a:ext>
            </a:extLst>
          </p:cNvPr>
          <p:cNvSpPr>
            <a:spLocks noGrp="1"/>
          </p:cNvSpPr>
          <p:nvPr>
            <p:ph type="title"/>
          </p:nvPr>
        </p:nvSpPr>
        <p:spPr>
          <a:xfrm>
            <a:off x="381000" y="200722"/>
            <a:ext cx="11430000" cy="1014761"/>
          </a:xfrm>
        </p:spPr>
        <p:txBody>
          <a:bodyPr/>
          <a:lstStyle/>
          <a:p>
            <a:r>
              <a:rPr lang="en-US" altLang="zh-CN" dirty="0"/>
              <a:t>Data Streaming: Data Rate</a:t>
            </a:r>
            <a:endParaRPr lang="en-US" dirty="0"/>
          </a:p>
        </p:txBody>
      </p:sp>
      <p:sp>
        <p:nvSpPr>
          <p:cNvPr id="10" name="Oval 9">
            <a:extLst>
              <a:ext uri="{FF2B5EF4-FFF2-40B4-BE49-F238E27FC236}">
                <a16:creationId xmlns:a16="http://schemas.microsoft.com/office/drawing/2014/main" id="{91082640-D377-E22A-6C56-5D63ADE67C89}"/>
              </a:ext>
            </a:extLst>
          </p:cNvPr>
          <p:cNvSpPr/>
          <p:nvPr/>
        </p:nvSpPr>
        <p:spPr>
          <a:xfrm>
            <a:off x="6602939" y="2069525"/>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3" name="Oval 22">
            <a:extLst>
              <a:ext uri="{FF2B5EF4-FFF2-40B4-BE49-F238E27FC236}">
                <a16:creationId xmlns:a16="http://schemas.microsoft.com/office/drawing/2014/main" id="{BEA60E87-B3FF-0690-13C6-90D1AE0960B6}"/>
              </a:ext>
            </a:extLst>
          </p:cNvPr>
          <p:cNvSpPr/>
          <p:nvPr/>
        </p:nvSpPr>
        <p:spPr>
          <a:xfrm>
            <a:off x="6602939" y="2658056"/>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4" name="Oval 23">
            <a:extLst>
              <a:ext uri="{FF2B5EF4-FFF2-40B4-BE49-F238E27FC236}">
                <a16:creationId xmlns:a16="http://schemas.microsoft.com/office/drawing/2014/main" id="{FB5FF49A-D8C0-BBE6-1FBD-5C11D312FB68}"/>
              </a:ext>
            </a:extLst>
          </p:cNvPr>
          <p:cNvSpPr/>
          <p:nvPr/>
        </p:nvSpPr>
        <p:spPr>
          <a:xfrm>
            <a:off x="6602939" y="3246587"/>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6" name="Oval 25">
            <a:extLst>
              <a:ext uri="{FF2B5EF4-FFF2-40B4-BE49-F238E27FC236}">
                <a16:creationId xmlns:a16="http://schemas.microsoft.com/office/drawing/2014/main" id="{84CDCDDF-C818-A22E-A1D3-C62D56660E41}"/>
              </a:ext>
            </a:extLst>
          </p:cNvPr>
          <p:cNvSpPr/>
          <p:nvPr/>
        </p:nvSpPr>
        <p:spPr>
          <a:xfrm>
            <a:off x="6602939" y="3835118"/>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7" name="Oval 26">
            <a:extLst>
              <a:ext uri="{FF2B5EF4-FFF2-40B4-BE49-F238E27FC236}">
                <a16:creationId xmlns:a16="http://schemas.microsoft.com/office/drawing/2014/main" id="{B66F9D97-25A2-D1AD-586E-56E9BD731CED}"/>
              </a:ext>
            </a:extLst>
          </p:cNvPr>
          <p:cNvSpPr/>
          <p:nvPr/>
        </p:nvSpPr>
        <p:spPr>
          <a:xfrm>
            <a:off x="6595434" y="4423649"/>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28" name="Oval 27">
            <a:extLst>
              <a:ext uri="{FF2B5EF4-FFF2-40B4-BE49-F238E27FC236}">
                <a16:creationId xmlns:a16="http://schemas.microsoft.com/office/drawing/2014/main" id="{5D408075-4D27-3D8D-231C-DB5AB95A0FF4}"/>
              </a:ext>
            </a:extLst>
          </p:cNvPr>
          <p:cNvSpPr/>
          <p:nvPr/>
        </p:nvSpPr>
        <p:spPr>
          <a:xfrm>
            <a:off x="6602939" y="5012180"/>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30" name="Oval 29">
            <a:extLst>
              <a:ext uri="{FF2B5EF4-FFF2-40B4-BE49-F238E27FC236}">
                <a16:creationId xmlns:a16="http://schemas.microsoft.com/office/drawing/2014/main" id="{38978554-E13D-3DBF-325A-EC32111F3167}"/>
              </a:ext>
            </a:extLst>
          </p:cNvPr>
          <p:cNvSpPr/>
          <p:nvPr/>
        </p:nvSpPr>
        <p:spPr>
          <a:xfrm>
            <a:off x="7294672" y="1432566"/>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34" name="TextBox 33">
            <a:extLst>
              <a:ext uri="{FF2B5EF4-FFF2-40B4-BE49-F238E27FC236}">
                <a16:creationId xmlns:a16="http://schemas.microsoft.com/office/drawing/2014/main" id="{EAE47E31-C126-52CB-46E3-33BD069C991E}"/>
              </a:ext>
            </a:extLst>
          </p:cNvPr>
          <p:cNvSpPr txBox="1"/>
          <p:nvPr/>
        </p:nvSpPr>
        <p:spPr>
          <a:xfrm>
            <a:off x="489784" y="1179085"/>
            <a:ext cx="5347136" cy="4565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IMU data and light intensity</a:t>
            </a:r>
          </a:p>
        </p:txBody>
      </p:sp>
      <p:sp>
        <p:nvSpPr>
          <p:cNvPr id="35" name="TextBox 34">
            <a:extLst>
              <a:ext uri="{FF2B5EF4-FFF2-40B4-BE49-F238E27FC236}">
                <a16:creationId xmlns:a16="http://schemas.microsoft.com/office/drawing/2014/main" id="{646B906D-534F-868E-9237-EB780755C11B}"/>
              </a:ext>
            </a:extLst>
          </p:cNvPr>
          <p:cNvSpPr txBox="1"/>
          <p:nvPr/>
        </p:nvSpPr>
        <p:spPr>
          <a:xfrm>
            <a:off x="497275" y="2849459"/>
            <a:ext cx="5347136" cy="4565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UWB Pairwise distances</a:t>
            </a:r>
          </a:p>
        </p:txBody>
      </p:sp>
      <p:sp>
        <p:nvSpPr>
          <p:cNvPr id="36" name="TextBox 35">
            <a:extLst>
              <a:ext uri="{FF2B5EF4-FFF2-40B4-BE49-F238E27FC236}">
                <a16:creationId xmlns:a16="http://schemas.microsoft.com/office/drawing/2014/main" id="{8994FD75-3795-AD8C-10F5-18C5B87EFD9B}"/>
              </a:ext>
            </a:extLst>
          </p:cNvPr>
          <p:cNvSpPr txBox="1"/>
          <p:nvPr/>
        </p:nvSpPr>
        <p:spPr>
          <a:xfrm>
            <a:off x="917783" y="1606748"/>
            <a:ext cx="5347136" cy="128753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Directly readable from sensor</a:t>
            </a:r>
          </a:p>
          <a:p>
            <a:pPr marL="285750" indent="-285750">
              <a:lnSpc>
                <a:spcPct val="150000"/>
              </a:lnSpc>
              <a:buFont typeface="Arial" panose="020B0604020202020204" pitchFamily="34" charset="0"/>
              <a:buChar char="‒"/>
            </a:pPr>
            <a:r>
              <a:rPr lang="en-US" dirty="0"/>
              <a:t>High data rate</a:t>
            </a:r>
          </a:p>
          <a:p>
            <a:pPr marL="285750" indent="-285750">
              <a:lnSpc>
                <a:spcPct val="150000"/>
              </a:lnSpc>
              <a:buFont typeface="Arial" panose="020B0604020202020204" pitchFamily="34" charset="0"/>
              <a:buChar char="‒"/>
            </a:pPr>
            <a:r>
              <a:rPr lang="en-US" dirty="0"/>
              <a:t>Communicate over UWB</a:t>
            </a:r>
          </a:p>
        </p:txBody>
      </p:sp>
      <p:sp>
        <p:nvSpPr>
          <p:cNvPr id="37" name="TextBox 36">
            <a:extLst>
              <a:ext uri="{FF2B5EF4-FFF2-40B4-BE49-F238E27FC236}">
                <a16:creationId xmlns:a16="http://schemas.microsoft.com/office/drawing/2014/main" id="{1BBC982D-F3BB-6717-B4A7-9295323A10C5}"/>
              </a:ext>
            </a:extLst>
          </p:cNvPr>
          <p:cNvSpPr txBox="1"/>
          <p:nvPr/>
        </p:nvSpPr>
        <p:spPr>
          <a:xfrm>
            <a:off x="876981" y="3187905"/>
            <a:ext cx="5347136"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Need message communication for ranging</a:t>
            </a:r>
          </a:p>
          <a:p>
            <a:pPr marL="285750" indent="-285750">
              <a:lnSpc>
                <a:spcPct val="150000"/>
              </a:lnSpc>
              <a:buFont typeface="Arial" panose="020B0604020202020204" pitchFamily="34" charset="0"/>
              <a:buChar char="‒"/>
            </a:pPr>
            <a:r>
              <a:rPr lang="en-US" dirty="0"/>
              <a:t>Low data rate</a:t>
            </a:r>
          </a:p>
        </p:txBody>
      </p:sp>
      <p:sp>
        <p:nvSpPr>
          <p:cNvPr id="41" name="Oval 40">
            <a:extLst>
              <a:ext uri="{FF2B5EF4-FFF2-40B4-BE49-F238E27FC236}">
                <a16:creationId xmlns:a16="http://schemas.microsoft.com/office/drawing/2014/main" id="{353A057A-8C14-834D-7215-0A0FA19EF919}"/>
              </a:ext>
            </a:extLst>
          </p:cNvPr>
          <p:cNvSpPr/>
          <p:nvPr/>
        </p:nvSpPr>
        <p:spPr>
          <a:xfrm>
            <a:off x="7971688" y="1421587"/>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42" name="Oval 41">
            <a:extLst>
              <a:ext uri="{FF2B5EF4-FFF2-40B4-BE49-F238E27FC236}">
                <a16:creationId xmlns:a16="http://schemas.microsoft.com/office/drawing/2014/main" id="{4CF2453E-8F2E-B888-6FEB-9FCF9BE70200}"/>
              </a:ext>
            </a:extLst>
          </p:cNvPr>
          <p:cNvSpPr/>
          <p:nvPr/>
        </p:nvSpPr>
        <p:spPr>
          <a:xfrm>
            <a:off x="8648703" y="1432566"/>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45" name="Oval 44">
            <a:extLst>
              <a:ext uri="{FF2B5EF4-FFF2-40B4-BE49-F238E27FC236}">
                <a16:creationId xmlns:a16="http://schemas.microsoft.com/office/drawing/2014/main" id="{CE98AF1B-7BD2-D1B1-FEF2-21F9DCEE2F74}"/>
              </a:ext>
            </a:extLst>
          </p:cNvPr>
          <p:cNvSpPr/>
          <p:nvPr/>
        </p:nvSpPr>
        <p:spPr>
          <a:xfrm>
            <a:off x="9325717" y="1426599"/>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47" name="Oval 46">
            <a:extLst>
              <a:ext uri="{FF2B5EF4-FFF2-40B4-BE49-F238E27FC236}">
                <a16:creationId xmlns:a16="http://schemas.microsoft.com/office/drawing/2014/main" id="{0D8A9128-4093-6FBA-D92F-3AEAFA76FC09}"/>
              </a:ext>
            </a:extLst>
          </p:cNvPr>
          <p:cNvSpPr/>
          <p:nvPr/>
        </p:nvSpPr>
        <p:spPr>
          <a:xfrm>
            <a:off x="10002733" y="1413319"/>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48" name="Oval 47">
            <a:extLst>
              <a:ext uri="{FF2B5EF4-FFF2-40B4-BE49-F238E27FC236}">
                <a16:creationId xmlns:a16="http://schemas.microsoft.com/office/drawing/2014/main" id="{F55388B1-B768-8752-B26C-A46DEE7BE43F}"/>
              </a:ext>
            </a:extLst>
          </p:cNvPr>
          <p:cNvSpPr/>
          <p:nvPr/>
        </p:nvSpPr>
        <p:spPr>
          <a:xfrm>
            <a:off x="10679746" y="1407352"/>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cxnSp>
        <p:nvCxnSpPr>
          <p:cNvPr id="50" name="Straight Arrow Connector 49">
            <a:extLst>
              <a:ext uri="{FF2B5EF4-FFF2-40B4-BE49-F238E27FC236}">
                <a16:creationId xmlns:a16="http://schemas.microsoft.com/office/drawing/2014/main" id="{C4FE4BBF-AB19-876C-D1AA-2A6A5AC97908}"/>
              </a:ext>
            </a:extLst>
          </p:cNvPr>
          <p:cNvCxnSpPr>
            <a:cxnSpLocks/>
            <a:stCxn id="10" idx="6"/>
            <a:endCxn id="41" idx="4"/>
          </p:cNvCxnSpPr>
          <p:nvPr/>
        </p:nvCxnSpPr>
        <p:spPr>
          <a:xfrm flipV="1">
            <a:off x="6962996" y="1804393"/>
            <a:ext cx="1188721" cy="45653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68BF90C2-4452-9EBB-743E-5A743673BC9B}"/>
              </a:ext>
            </a:extLst>
          </p:cNvPr>
          <p:cNvCxnSpPr>
            <a:cxnSpLocks/>
            <a:stCxn id="10" idx="6"/>
            <a:endCxn id="42" idx="4"/>
          </p:cNvCxnSpPr>
          <p:nvPr/>
        </p:nvCxnSpPr>
        <p:spPr>
          <a:xfrm flipV="1">
            <a:off x="6962996" y="1815372"/>
            <a:ext cx="1865736" cy="44555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389C4B5F-07AF-0485-F57A-5383689F34D2}"/>
              </a:ext>
            </a:extLst>
          </p:cNvPr>
          <p:cNvCxnSpPr>
            <a:cxnSpLocks/>
            <a:stCxn id="10" idx="6"/>
            <a:endCxn id="45" idx="4"/>
          </p:cNvCxnSpPr>
          <p:nvPr/>
        </p:nvCxnSpPr>
        <p:spPr>
          <a:xfrm flipV="1">
            <a:off x="6962996" y="1809405"/>
            <a:ext cx="2542750" cy="45152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409E140B-39CE-B158-406A-C0B6A3D0F7C8}"/>
              </a:ext>
            </a:extLst>
          </p:cNvPr>
          <p:cNvCxnSpPr>
            <a:cxnSpLocks/>
            <a:stCxn id="10" idx="6"/>
            <a:endCxn id="47" idx="4"/>
          </p:cNvCxnSpPr>
          <p:nvPr/>
        </p:nvCxnSpPr>
        <p:spPr>
          <a:xfrm flipV="1">
            <a:off x="6962996" y="1796125"/>
            <a:ext cx="3219766" cy="46480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79602375-1DCB-153E-1970-782FC251E57B}"/>
              </a:ext>
            </a:extLst>
          </p:cNvPr>
          <p:cNvCxnSpPr>
            <a:cxnSpLocks/>
            <a:stCxn id="10" idx="6"/>
            <a:endCxn id="48" idx="4"/>
          </p:cNvCxnSpPr>
          <p:nvPr/>
        </p:nvCxnSpPr>
        <p:spPr>
          <a:xfrm flipV="1">
            <a:off x="6962996" y="1790158"/>
            <a:ext cx="3896779" cy="47077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4CC78648-A3BE-3E8B-F438-52FC8D50F727}"/>
              </a:ext>
            </a:extLst>
          </p:cNvPr>
          <p:cNvCxnSpPr>
            <a:cxnSpLocks/>
            <a:stCxn id="23" idx="6"/>
            <a:endCxn id="30" idx="4"/>
          </p:cNvCxnSpPr>
          <p:nvPr/>
        </p:nvCxnSpPr>
        <p:spPr>
          <a:xfrm flipV="1">
            <a:off x="6962996" y="1815372"/>
            <a:ext cx="511705" cy="103408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11D057DF-1769-3E14-640B-728C3D6B468B}"/>
              </a:ext>
            </a:extLst>
          </p:cNvPr>
          <p:cNvCxnSpPr>
            <a:cxnSpLocks/>
            <a:stCxn id="23" idx="6"/>
            <a:endCxn id="42" idx="4"/>
          </p:cNvCxnSpPr>
          <p:nvPr/>
        </p:nvCxnSpPr>
        <p:spPr>
          <a:xfrm flipV="1">
            <a:off x="6962996" y="1815372"/>
            <a:ext cx="1865736" cy="103408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83B8BCE9-CAC6-CF4E-93B5-93E2A778E91D}"/>
              </a:ext>
            </a:extLst>
          </p:cNvPr>
          <p:cNvCxnSpPr>
            <a:cxnSpLocks/>
            <a:stCxn id="23" idx="6"/>
            <a:endCxn id="45" idx="4"/>
          </p:cNvCxnSpPr>
          <p:nvPr/>
        </p:nvCxnSpPr>
        <p:spPr>
          <a:xfrm flipV="1">
            <a:off x="6962996" y="1809405"/>
            <a:ext cx="2542750" cy="104005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851258CB-B4FA-6E5C-308D-9D54FD8C9B0F}"/>
              </a:ext>
            </a:extLst>
          </p:cNvPr>
          <p:cNvCxnSpPr>
            <a:cxnSpLocks/>
            <a:stCxn id="23" idx="6"/>
            <a:endCxn id="47" idx="4"/>
          </p:cNvCxnSpPr>
          <p:nvPr/>
        </p:nvCxnSpPr>
        <p:spPr>
          <a:xfrm flipV="1">
            <a:off x="6962996" y="1796125"/>
            <a:ext cx="3219766" cy="105333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BD2D9E63-E87B-80A4-9B7A-FBA9C310968B}"/>
              </a:ext>
            </a:extLst>
          </p:cNvPr>
          <p:cNvCxnSpPr>
            <a:cxnSpLocks/>
            <a:stCxn id="23" idx="6"/>
            <a:endCxn id="48" idx="4"/>
          </p:cNvCxnSpPr>
          <p:nvPr/>
        </p:nvCxnSpPr>
        <p:spPr>
          <a:xfrm flipV="1">
            <a:off x="6962996" y="1790158"/>
            <a:ext cx="3896779" cy="105930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489C2F7B-E9B1-3873-50BB-8A33029F6E71}"/>
              </a:ext>
            </a:extLst>
          </p:cNvPr>
          <p:cNvCxnSpPr>
            <a:cxnSpLocks/>
            <a:stCxn id="24" idx="6"/>
            <a:endCxn id="30" idx="4"/>
          </p:cNvCxnSpPr>
          <p:nvPr/>
        </p:nvCxnSpPr>
        <p:spPr>
          <a:xfrm flipV="1">
            <a:off x="6962996" y="1815372"/>
            <a:ext cx="511705" cy="162261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E1949DD0-A7DF-7757-EC57-09E0FACB6ABE}"/>
              </a:ext>
            </a:extLst>
          </p:cNvPr>
          <p:cNvCxnSpPr>
            <a:cxnSpLocks/>
            <a:stCxn id="24" idx="6"/>
            <a:endCxn id="41" idx="4"/>
          </p:cNvCxnSpPr>
          <p:nvPr/>
        </p:nvCxnSpPr>
        <p:spPr>
          <a:xfrm flipV="1">
            <a:off x="6962996" y="1804393"/>
            <a:ext cx="1188721" cy="163359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3A34F26A-26C8-8A3B-8E8F-8D3DD3ADD5BE}"/>
              </a:ext>
            </a:extLst>
          </p:cNvPr>
          <p:cNvCxnSpPr>
            <a:cxnSpLocks/>
            <a:stCxn id="24" idx="6"/>
            <a:endCxn id="45" idx="4"/>
          </p:cNvCxnSpPr>
          <p:nvPr/>
        </p:nvCxnSpPr>
        <p:spPr>
          <a:xfrm flipV="1">
            <a:off x="6962996" y="1809405"/>
            <a:ext cx="2542750" cy="162858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C790558F-FA7D-C549-B73A-42CA67977D14}"/>
              </a:ext>
            </a:extLst>
          </p:cNvPr>
          <p:cNvCxnSpPr>
            <a:cxnSpLocks/>
            <a:stCxn id="24" idx="6"/>
            <a:endCxn id="47" idx="4"/>
          </p:cNvCxnSpPr>
          <p:nvPr/>
        </p:nvCxnSpPr>
        <p:spPr>
          <a:xfrm flipV="1">
            <a:off x="6962996" y="1796125"/>
            <a:ext cx="3219766" cy="164186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89EDD6A9-09E5-52DA-50E2-6B9719C77A42}"/>
              </a:ext>
            </a:extLst>
          </p:cNvPr>
          <p:cNvCxnSpPr>
            <a:cxnSpLocks/>
            <a:stCxn id="24" idx="6"/>
            <a:endCxn id="48" idx="4"/>
          </p:cNvCxnSpPr>
          <p:nvPr/>
        </p:nvCxnSpPr>
        <p:spPr>
          <a:xfrm flipV="1">
            <a:off x="6962996" y="1790158"/>
            <a:ext cx="3896779" cy="164783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C017E0E-77DC-E7BE-ACB9-9D5C2C1F8F77}"/>
              </a:ext>
            </a:extLst>
          </p:cNvPr>
          <p:cNvCxnSpPr>
            <a:cxnSpLocks/>
            <a:stCxn id="26" idx="6"/>
            <a:endCxn id="30" idx="4"/>
          </p:cNvCxnSpPr>
          <p:nvPr/>
        </p:nvCxnSpPr>
        <p:spPr>
          <a:xfrm flipV="1">
            <a:off x="6962996" y="1815372"/>
            <a:ext cx="511705" cy="221114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6324C125-BB7F-4A40-578E-D2F72F8144E7}"/>
              </a:ext>
            </a:extLst>
          </p:cNvPr>
          <p:cNvCxnSpPr>
            <a:cxnSpLocks/>
            <a:stCxn id="26" idx="6"/>
            <a:endCxn id="41" idx="4"/>
          </p:cNvCxnSpPr>
          <p:nvPr/>
        </p:nvCxnSpPr>
        <p:spPr>
          <a:xfrm flipV="1">
            <a:off x="6962996" y="1804393"/>
            <a:ext cx="1188721" cy="222212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A1712B74-C249-DA7B-1E86-12DBCBB0FE07}"/>
              </a:ext>
            </a:extLst>
          </p:cNvPr>
          <p:cNvCxnSpPr>
            <a:cxnSpLocks/>
            <a:stCxn id="26" idx="6"/>
            <a:endCxn id="42" idx="4"/>
          </p:cNvCxnSpPr>
          <p:nvPr/>
        </p:nvCxnSpPr>
        <p:spPr>
          <a:xfrm flipV="1">
            <a:off x="6962996" y="1815372"/>
            <a:ext cx="1865736" cy="221114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090C3D35-EC6D-EA92-DF3C-DBB0FF4919ED}"/>
              </a:ext>
            </a:extLst>
          </p:cNvPr>
          <p:cNvCxnSpPr>
            <a:cxnSpLocks/>
            <a:stCxn id="26" idx="6"/>
            <a:endCxn id="47" idx="4"/>
          </p:cNvCxnSpPr>
          <p:nvPr/>
        </p:nvCxnSpPr>
        <p:spPr>
          <a:xfrm flipV="1">
            <a:off x="6962996" y="1796125"/>
            <a:ext cx="3219766" cy="223039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1B82EDBC-25C7-5996-2CCD-A322D8987A4F}"/>
              </a:ext>
            </a:extLst>
          </p:cNvPr>
          <p:cNvCxnSpPr>
            <a:cxnSpLocks/>
            <a:stCxn id="26" idx="6"/>
            <a:endCxn id="48" idx="4"/>
          </p:cNvCxnSpPr>
          <p:nvPr/>
        </p:nvCxnSpPr>
        <p:spPr>
          <a:xfrm flipV="1">
            <a:off x="6962996" y="1790158"/>
            <a:ext cx="3896779" cy="223636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47DE22AB-86A4-1F55-7EF4-29594A59D320}"/>
              </a:ext>
            </a:extLst>
          </p:cNvPr>
          <p:cNvCxnSpPr>
            <a:cxnSpLocks/>
            <a:stCxn id="27" idx="6"/>
            <a:endCxn id="30" idx="4"/>
          </p:cNvCxnSpPr>
          <p:nvPr/>
        </p:nvCxnSpPr>
        <p:spPr>
          <a:xfrm flipV="1">
            <a:off x="6955491" y="1815372"/>
            <a:ext cx="519210" cy="279968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68E9C868-8663-9D5D-E8B1-00DC3FAFC0BF}"/>
              </a:ext>
            </a:extLst>
          </p:cNvPr>
          <p:cNvCxnSpPr>
            <a:cxnSpLocks/>
            <a:stCxn id="27" idx="6"/>
            <a:endCxn id="41" idx="4"/>
          </p:cNvCxnSpPr>
          <p:nvPr/>
        </p:nvCxnSpPr>
        <p:spPr>
          <a:xfrm flipV="1">
            <a:off x="6955491" y="1804393"/>
            <a:ext cx="1196226" cy="281065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C3C1A1CF-C2F8-5105-9CDE-6C736A16D017}"/>
              </a:ext>
            </a:extLst>
          </p:cNvPr>
          <p:cNvCxnSpPr>
            <a:cxnSpLocks/>
            <a:stCxn id="27" idx="6"/>
            <a:endCxn id="42" idx="4"/>
          </p:cNvCxnSpPr>
          <p:nvPr/>
        </p:nvCxnSpPr>
        <p:spPr>
          <a:xfrm flipV="1">
            <a:off x="6955491" y="1815372"/>
            <a:ext cx="1873241" cy="279968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EE392AE9-7067-F595-416C-C3F0F49003E1}"/>
              </a:ext>
            </a:extLst>
          </p:cNvPr>
          <p:cNvCxnSpPr>
            <a:cxnSpLocks/>
            <a:stCxn id="27" idx="6"/>
            <a:endCxn id="45" idx="4"/>
          </p:cNvCxnSpPr>
          <p:nvPr/>
        </p:nvCxnSpPr>
        <p:spPr>
          <a:xfrm flipV="1">
            <a:off x="6955491" y="1809405"/>
            <a:ext cx="2550255" cy="280564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E0D4421C-3F92-674A-E8EA-C63807210E20}"/>
              </a:ext>
            </a:extLst>
          </p:cNvPr>
          <p:cNvCxnSpPr>
            <a:cxnSpLocks/>
            <a:stCxn id="27" idx="6"/>
            <a:endCxn id="48" idx="4"/>
          </p:cNvCxnSpPr>
          <p:nvPr/>
        </p:nvCxnSpPr>
        <p:spPr>
          <a:xfrm flipV="1">
            <a:off x="6955491" y="1790158"/>
            <a:ext cx="3904284" cy="282489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9BCA4A3F-70E4-371B-E1E5-DB3D7F8930B4}"/>
              </a:ext>
            </a:extLst>
          </p:cNvPr>
          <p:cNvCxnSpPr>
            <a:cxnSpLocks/>
            <a:stCxn id="28" idx="6"/>
            <a:endCxn id="30" idx="4"/>
          </p:cNvCxnSpPr>
          <p:nvPr/>
        </p:nvCxnSpPr>
        <p:spPr>
          <a:xfrm flipV="1">
            <a:off x="6962996" y="1815372"/>
            <a:ext cx="511705" cy="33882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A3084C31-C4F2-3B11-E3F2-C5E830A2780D}"/>
              </a:ext>
            </a:extLst>
          </p:cNvPr>
          <p:cNvCxnSpPr>
            <a:cxnSpLocks/>
            <a:stCxn id="28" idx="6"/>
            <a:endCxn id="41" idx="4"/>
          </p:cNvCxnSpPr>
          <p:nvPr/>
        </p:nvCxnSpPr>
        <p:spPr>
          <a:xfrm flipV="1">
            <a:off x="6962996" y="1804393"/>
            <a:ext cx="1188721" cy="339919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EDED6391-3187-7200-3B70-56ACE11977F5}"/>
              </a:ext>
            </a:extLst>
          </p:cNvPr>
          <p:cNvCxnSpPr>
            <a:cxnSpLocks/>
            <a:stCxn id="28" idx="6"/>
            <a:endCxn id="42" idx="4"/>
          </p:cNvCxnSpPr>
          <p:nvPr/>
        </p:nvCxnSpPr>
        <p:spPr>
          <a:xfrm flipV="1">
            <a:off x="6962996" y="1815372"/>
            <a:ext cx="1865736" cy="33882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E4F7A5B9-DEDF-4389-5274-BFE0C9DD3B2E}"/>
              </a:ext>
            </a:extLst>
          </p:cNvPr>
          <p:cNvCxnSpPr>
            <a:cxnSpLocks/>
            <a:stCxn id="28" idx="6"/>
            <a:endCxn id="45" idx="4"/>
          </p:cNvCxnSpPr>
          <p:nvPr/>
        </p:nvCxnSpPr>
        <p:spPr>
          <a:xfrm flipV="1">
            <a:off x="6962996" y="1809405"/>
            <a:ext cx="2542750" cy="339417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32FF8CEE-8D8C-D784-36D8-3F765B5B4855}"/>
              </a:ext>
            </a:extLst>
          </p:cNvPr>
          <p:cNvCxnSpPr>
            <a:cxnSpLocks/>
            <a:stCxn id="28" idx="6"/>
            <a:endCxn id="47" idx="4"/>
          </p:cNvCxnSpPr>
          <p:nvPr/>
        </p:nvCxnSpPr>
        <p:spPr>
          <a:xfrm flipV="1">
            <a:off x="6962996" y="1796125"/>
            <a:ext cx="3219766" cy="340745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3" name="Group 262">
            <a:extLst>
              <a:ext uri="{FF2B5EF4-FFF2-40B4-BE49-F238E27FC236}">
                <a16:creationId xmlns:a16="http://schemas.microsoft.com/office/drawing/2014/main" id="{191B8ABD-A4D2-F176-4972-1F71317448DC}"/>
              </a:ext>
            </a:extLst>
          </p:cNvPr>
          <p:cNvGrpSpPr/>
          <p:nvPr/>
        </p:nvGrpSpPr>
        <p:grpSpPr>
          <a:xfrm>
            <a:off x="1324637" y="4380265"/>
            <a:ext cx="3659779" cy="1784024"/>
            <a:chOff x="1324637" y="4193542"/>
            <a:chExt cx="3659779" cy="1784024"/>
          </a:xfrm>
        </p:grpSpPr>
        <p:cxnSp>
          <p:nvCxnSpPr>
            <p:cNvPr id="241" name="Straight Connector 240">
              <a:extLst>
                <a:ext uri="{FF2B5EF4-FFF2-40B4-BE49-F238E27FC236}">
                  <a16:creationId xmlns:a16="http://schemas.microsoft.com/office/drawing/2014/main" id="{EBA4AE1C-471D-4F2F-F46C-66F43A07897F}"/>
                </a:ext>
              </a:extLst>
            </p:cNvPr>
            <p:cNvCxnSpPr>
              <a:cxnSpLocks/>
            </p:cNvCxnSpPr>
            <p:nvPr/>
          </p:nvCxnSpPr>
          <p:spPr>
            <a:xfrm>
              <a:off x="1875132" y="5268213"/>
              <a:ext cx="2417988" cy="15119"/>
            </a:xfrm>
            <a:prstGeom prst="line">
              <a:avLst/>
            </a:prstGeom>
            <a:ln w="12700">
              <a:prstDash val="sysDash"/>
            </a:ln>
          </p:spPr>
          <p:style>
            <a:lnRef idx="1">
              <a:schemeClr val="accent3"/>
            </a:lnRef>
            <a:fillRef idx="0">
              <a:schemeClr val="accent3"/>
            </a:fillRef>
            <a:effectRef idx="0">
              <a:schemeClr val="accent3"/>
            </a:effectRef>
            <a:fontRef idx="minor">
              <a:schemeClr val="tx1"/>
            </a:fontRef>
          </p:style>
        </p:cxnSp>
        <p:cxnSp>
          <p:nvCxnSpPr>
            <p:cNvPr id="242" name="Straight Connector 241">
              <a:extLst>
                <a:ext uri="{FF2B5EF4-FFF2-40B4-BE49-F238E27FC236}">
                  <a16:creationId xmlns:a16="http://schemas.microsoft.com/office/drawing/2014/main" id="{2915EBE4-F75F-76E4-6DB0-43DA765D0C55}"/>
                </a:ext>
              </a:extLst>
            </p:cNvPr>
            <p:cNvCxnSpPr>
              <a:cxnSpLocks/>
            </p:cNvCxnSpPr>
            <p:nvPr/>
          </p:nvCxnSpPr>
          <p:spPr>
            <a:xfrm>
              <a:off x="1853760" y="5523429"/>
              <a:ext cx="2417988" cy="15119"/>
            </a:xfrm>
            <a:prstGeom prst="line">
              <a:avLst/>
            </a:prstGeom>
            <a:ln w="12700">
              <a:prstDash val="sysDash"/>
            </a:ln>
          </p:spPr>
          <p:style>
            <a:lnRef idx="1">
              <a:schemeClr val="accent3"/>
            </a:lnRef>
            <a:fillRef idx="0">
              <a:schemeClr val="accent3"/>
            </a:fillRef>
            <a:effectRef idx="0">
              <a:schemeClr val="accent3"/>
            </a:effectRef>
            <a:fontRef idx="minor">
              <a:schemeClr val="tx1"/>
            </a:fontRef>
          </p:style>
        </p:cxnSp>
        <p:cxnSp>
          <p:nvCxnSpPr>
            <p:cNvPr id="243" name="Straight Connector 242">
              <a:extLst>
                <a:ext uri="{FF2B5EF4-FFF2-40B4-BE49-F238E27FC236}">
                  <a16:creationId xmlns:a16="http://schemas.microsoft.com/office/drawing/2014/main" id="{2F012E24-05B6-76F6-B19B-75BAD12FB985}"/>
                </a:ext>
              </a:extLst>
            </p:cNvPr>
            <p:cNvCxnSpPr>
              <a:cxnSpLocks/>
            </p:cNvCxnSpPr>
            <p:nvPr/>
          </p:nvCxnSpPr>
          <p:spPr>
            <a:xfrm>
              <a:off x="1856544" y="4616739"/>
              <a:ext cx="0" cy="1360827"/>
            </a:xfrm>
            <a:prstGeom prst="line">
              <a:avLst/>
            </a:prstGeom>
            <a:ln w="28575">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9087F916-1526-F0A2-F088-F87147CE473D}"/>
                </a:ext>
              </a:extLst>
            </p:cNvPr>
            <p:cNvCxnSpPr>
              <a:cxnSpLocks/>
            </p:cNvCxnSpPr>
            <p:nvPr/>
          </p:nvCxnSpPr>
          <p:spPr>
            <a:xfrm>
              <a:off x="4326475" y="4556304"/>
              <a:ext cx="0" cy="1421262"/>
            </a:xfrm>
            <a:prstGeom prst="line">
              <a:avLst/>
            </a:prstGeom>
            <a:ln w="28575">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0CD9FF24-5CD3-D55E-2B5F-EABBA7B3C5B7}"/>
                </a:ext>
              </a:extLst>
            </p:cNvPr>
            <p:cNvCxnSpPr>
              <a:cxnSpLocks/>
            </p:cNvCxnSpPr>
            <p:nvPr/>
          </p:nvCxnSpPr>
          <p:spPr>
            <a:xfrm>
              <a:off x="1864128" y="5538548"/>
              <a:ext cx="2451347" cy="177750"/>
            </a:xfrm>
            <a:prstGeom prst="straightConnector1">
              <a:avLst/>
            </a:prstGeom>
            <a:ln w="28575">
              <a:solidFill>
                <a:schemeClr val="accent1"/>
              </a:solidFill>
              <a:tailEnd type="triangle"/>
            </a:ln>
          </p:spPr>
          <p:style>
            <a:lnRef idx="1">
              <a:schemeClr val="accent5"/>
            </a:lnRef>
            <a:fillRef idx="0">
              <a:schemeClr val="accent5"/>
            </a:fillRef>
            <a:effectRef idx="0">
              <a:schemeClr val="accent5"/>
            </a:effectRef>
            <a:fontRef idx="minor">
              <a:schemeClr val="tx1"/>
            </a:fontRef>
          </p:style>
        </p:cxnSp>
        <p:sp>
          <p:nvSpPr>
            <p:cNvPr id="246" name="Left Bracket 245">
              <a:extLst>
                <a:ext uri="{FF2B5EF4-FFF2-40B4-BE49-F238E27FC236}">
                  <a16:creationId xmlns:a16="http://schemas.microsoft.com/office/drawing/2014/main" id="{C4A929F0-DE58-8EF7-2867-8CCF7464564E}"/>
                </a:ext>
              </a:extLst>
            </p:cNvPr>
            <p:cNvSpPr/>
            <p:nvPr/>
          </p:nvSpPr>
          <p:spPr>
            <a:xfrm>
              <a:off x="1797005" y="4699508"/>
              <a:ext cx="56756" cy="550899"/>
            </a:xfrm>
            <a:prstGeom prst="leftBracket">
              <a:avLst/>
            </a:prstGeom>
            <a:ln w="19050">
              <a:solidFill>
                <a:schemeClr val="accent4">
                  <a:lumMod val="1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47" name="Left Bracket 246">
              <a:extLst>
                <a:ext uri="{FF2B5EF4-FFF2-40B4-BE49-F238E27FC236}">
                  <a16:creationId xmlns:a16="http://schemas.microsoft.com/office/drawing/2014/main" id="{BA31F063-A405-3294-B992-73827D9F6163}"/>
                </a:ext>
              </a:extLst>
            </p:cNvPr>
            <p:cNvSpPr/>
            <p:nvPr/>
          </p:nvSpPr>
          <p:spPr>
            <a:xfrm flipH="1">
              <a:off x="4352446" y="4848198"/>
              <a:ext cx="45719" cy="240424"/>
            </a:xfrm>
            <a:prstGeom prst="leftBracket">
              <a:avLst/>
            </a:prstGeom>
            <a:ln w="19050">
              <a:solidFill>
                <a:schemeClr val="accent4">
                  <a:lumMod val="1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48" name="Left Bracket 247">
              <a:extLst>
                <a:ext uri="{FF2B5EF4-FFF2-40B4-BE49-F238E27FC236}">
                  <a16:creationId xmlns:a16="http://schemas.microsoft.com/office/drawing/2014/main" id="{AFA51F74-B634-0B33-A31B-A65DD9A1DA54}"/>
                </a:ext>
              </a:extLst>
            </p:cNvPr>
            <p:cNvSpPr/>
            <p:nvPr/>
          </p:nvSpPr>
          <p:spPr>
            <a:xfrm flipH="1">
              <a:off x="4353973" y="5119159"/>
              <a:ext cx="45719" cy="597140"/>
            </a:xfrm>
            <a:prstGeom prst="leftBracket">
              <a:avLst/>
            </a:prstGeom>
            <a:ln w="19050">
              <a:solidFill>
                <a:schemeClr val="accent4">
                  <a:lumMod val="1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49" name="TextBox 248">
              <a:extLst>
                <a:ext uri="{FF2B5EF4-FFF2-40B4-BE49-F238E27FC236}">
                  <a16:creationId xmlns:a16="http://schemas.microsoft.com/office/drawing/2014/main" id="{B9659B7F-3E37-3F75-9A87-15AD4CDAB433}"/>
                </a:ext>
              </a:extLst>
            </p:cNvPr>
            <p:cNvSpPr txBox="1"/>
            <p:nvPr/>
          </p:nvSpPr>
          <p:spPr>
            <a:xfrm>
              <a:off x="1324637" y="4211499"/>
              <a:ext cx="1104065" cy="369332"/>
            </a:xfrm>
            <a:prstGeom prst="rect">
              <a:avLst/>
            </a:prstGeom>
            <a:noFill/>
          </p:spPr>
          <p:txBody>
            <a:bodyPr wrap="square" rtlCol="0">
              <a:spAutoFit/>
            </a:bodyPr>
            <a:lstStyle/>
            <a:p>
              <a:r>
                <a:rPr lang="en-US" dirty="0">
                  <a:solidFill>
                    <a:schemeClr val="accent4">
                      <a:lumMod val="10000"/>
                    </a:schemeClr>
                  </a:solidFill>
                </a:rPr>
                <a:t>Device 1</a:t>
              </a:r>
            </a:p>
          </p:txBody>
        </p:sp>
        <p:sp>
          <p:nvSpPr>
            <p:cNvPr id="250" name="TextBox 249">
              <a:extLst>
                <a:ext uri="{FF2B5EF4-FFF2-40B4-BE49-F238E27FC236}">
                  <a16:creationId xmlns:a16="http://schemas.microsoft.com/office/drawing/2014/main" id="{EBD4E060-7D59-64A2-F8B1-C75885278A7F}"/>
                </a:ext>
              </a:extLst>
            </p:cNvPr>
            <p:cNvSpPr txBox="1"/>
            <p:nvPr/>
          </p:nvSpPr>
          <p:spPr>
            <a:xfrm>
              <a:off x="3815299" y="4193542"/>
              <a:ext cx="1169117" cy="369332"/>
            </a:xfrm>
            <a:prstGeom prst="rect">
              <a:avLst/>
            </a:prstGeom>
            <a:noFill/>
          </p:spPr>
          <p:txBody>
            <a:bodyPr wrap="square" rtlCol="0">
              <a:spAutoFit/>
            </a:bodyPr>
            <a:lstStyle/>
            <a:p>
              <a:r>
                <a:rPr lang="en-US" dirty="0">
                  <a:solidFill>
                    <a:schemeClr val="accent4">
                      <a:lumMod val="10000"/>
                    </a:schemeClr>
                  </a:solidFill>
                </a:rPr>
                <a:t>Device 2</a:t>
              </a:r>
            </a:p>
          </p:txBody>
        </p:sp>
        <p:sp>
          <p:nvSpPr>
            <p:cNvPr id="251" name="TextBox 250">
              <a:extLst>
                <a:ext uri="{FF2B5EF4-FFF2-40B4-BE49-F238E27FC236}">
                  <a16:creationId xmlns:a16="http://schemas.microsoft.com/office/drawing/2014/main" id="{CD8400DD-E0F2-778E-97E0-C034EB2C43A8}"/>
                </a:ext>
              </a:extLst>
            </p:cNvPr>
            <p:cNvSpPr txBox="1"/>
            <p:nvPr/>
          </p:nvSpPr>
          <p:spPr>
            <a:xfrm rot="260174">
              <a:off x="2201373" y="4428753"/>
              <a:ext cx="628649" cy="369332"/>
            </a:xfrm>
            <a:prstGeom prst="rect">
              <a:avLst/>
            </a:prstGeom>
            <a:noFill/>
          </p:spPr>
          <p:txBody>
            <a:bodyPr wrap="square" rtlCol="0">
              <a:spAutoFit/>
            </a:bodyPr>
            <a:lstStyle/>
            <a:p>
              <a:r>
                <a:rPr lang="en-US" dirty="0">
                  <a:solidFill>
                    <a:schemeClr val="accent4">
                      <a:lumMod val="10000"/>
                    </a:schemeClr>
                  </a:solidFill>
                </a:rPr>
                <a:t>Poll</a:t>
              </a:r>
            </a:p>
          </p:txBody>
        </p:sp>
        <p:sp>
          <p:nvSpPr>
            <p:cNvPr id="252" name="TextBox 251">
              <a:extLst>
                <a:ext uri="{FF2B5EF4-FFF2-40B4-BE49-F238E27FC236}">
                  <a16:creationId xmlns:a16="http://schemas.microsoft.com/office/drawing/2014/main" id="{7072638A-82F7-E7BF-5EF4-77E9D06CBE3E}"/>
                </a:ext>
              </a:extLst>
            </p:cNvPr>
            <p:cNvSpPr txBox="1"/>
            <p:nvPr/>
          </p:nvSpPr>
          <p:spPr>
            <a:xfrm rot="380628">
              <a:off x="2045634" y="5222957"/>
              <a:ext cx="805492" cy="369332"/>
            </a:xfrm>
            <a:prstGeom prst="rect">
              <a:avLst/>
            </a:prstGeom>
            <a:noFill/>
          </p:spPr>
          <p:txBody>
            <a:bodyPr wrap="square" rtlCol="0">
              <a:spAutoFit/>
            </a:bodyPr>
            <a:lstStyle/>
            <a:p>
              <a:r>
                <a:rPr lang="en-US" dirty="0">
                  <a:solidFill>
                    <a:schemeClr val="accent4">
                      <a:lumMod val="10000"/>
                    </a:schemeClr>
                  </a:solidFill>
                </a:rPr>
                <a:t>Final</a:t>
              </a:r>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11E92135-DE37-332C-B655-E8D7AD6641C9}"/>
                    </a:ext>
                  </a:extLst>
                </p:cNvPr>
                <p:cNvSpPr txBox="1"/>
                <p:nvPr/>
              </p:nvSpPr>
              <p:spPr>
                <a:xfrm>
                  <a:off x="4425877" y="5265526"/>
                  <a:ext cx="3149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𝑅</m:t>
                            </m:r>
                          </m:e>
                          <m:sub>
                            <m:r>
                              <a:rPr lang="en-US" b="0" i="1" smtClean="0">
                                <a:solidFill>
                                  <a:schemeClr val="accent4">
                                    <a:lumMod val="10000"/>
                                  </a:schemeClr>
                                </a:solidFill>
                                <a:latin typeface="Cambria Math" panose="02040503050406030204" pitchFamily="18" charset="0"/>
                              </a:rPr>
                              <m:t>2</m:t>
                            </m:r>
                          </m:sub>
                        </m:sSub>
                      </m:oMath>
                    </m:oMathPara>
                  </a14:m>
                  <a:endParaRPr lang="en-US" dirty="0">
                    <a:solidFill>
                      <a:schemeClr val="accent4">
                        <a:lumMod val="10000"/>
                      </a:schemeClr>
                    </a:solidFill>
                  </a:endParaRPr>
                </a:p>
              </p:txBody>
            </p:sp>
          </mc:Choice>
          <mc:Fallback xmlns="">
            <p:sp>
              <p:nvSpPr>
                <p:cNvPr id="253" name="TextBox 252">
                  <a:extLst>
                    <a:ext uri="{FF2B5EF4-FFF2-40B4-BE49-F238E27FC236}">
                      <a16:creationId xmlns:a16="http://schemas.microsoft.com/office/drawing/2014/main" id="{11E92135-DE37-332C-B655-E8D7AD6641C9}"/>
                    </a:ext>
                  </a:extLst>
                </p:cNvPr>
                <p:cNvSpPr txBox="1">
                  <a:spLocks noRot="1" noChangeAspect="1" noMove="1" noResize="1" noEditPoints="1" noAdjustHandles="1" noChangeArrowheads="1" noChangeShapeType="1" noTextEdit="1"/>
                </p:cNvSpPr>
                <p:nvPr/>
              </p:nvSpPr>
              <p:spPr>
                <a:xfrm>
                  <a:off x="4425877" y="5265526"/>
                  <a:ext cx="314958" cy="276999"/>
                </a:xfrm>
                <a:prstGeom prst="rect">
                  <a:avLst/>
                </a:prstGeom>
                <a:blipFill>
                  <a:blip r:embed="rId3"/>
                  <a:stretch>
                    <a:fillRect l="-15385" r="-3846"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0C19C35C-90E6-4916-9FF6-062954B4B633}"/>
                    </a:ext>
                  </a:extLst>
                </p:cNvPr>
                <p:cNvSpPr txBox="1"/>
                <p:nvPr/>
              </p:nvSpPr>
              <p:spPr>
                <a:xfrm>
                  <a:off x="1497164" y="5245036"/>
                  <a:ext cx="3129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𝐷</m:t>
                            </m:r>
                          </m:e>
                          <m:sub>
                            <m:r>
                              <a:rPr lang="en-US" b="0" i="1" smtClean="0">
                                <a:solidFill>
                                  <a:schemeClr val="accent4">
                                    <a:lumMod val="10000"/>
                                  </a:schemeClr>
                                </a:solidFill>
                                <a:latin typeface="Cambria Math" panose="02040503050406030204" pitchFamily="18" charset="0"/>
                              </a:rPr>
                              <m:t>1</m:t>
                            </m:r>
                          </m:sub>
                        </m:sSub>
                      </m:oMath>
                    </m:oMathPara>
                  </a14:m>
                  <a:endParaRPr lang="en-US" dirty="0">
                    <a:solidFill>
                      <a:schemeClr val="accent4">
                        <a:lumMod val="10000"/>
                      </a:schemeClr>
                    </a:solidFill>
                  </a:endParaRPr>
                </a:p>
              </p:txBody>
            </p:sp>
          </mc:Choice>
          <mc:Fallback xmlns="">
            <p:sp>
              <p:nvSpPr>
                <p:cNvPr id="254" name="TextBox 253">
                  <a:extLst>
                    <a:ext uri="{FF2B5EF4-FFF2-40B4-BE49-F238E27FC236}">
                      <a16:creationId xmlns:a16="http://schemas.microsoft.com/office/drawing/2014/main" id="{0C19C35C-90E6-4916-9FF6-062954B4B633}"/>
                    </a:ext>
                  </a:extLst>
                </p:cNvPr>
                <p:cNvSpPr txBox="1">
                  <a:spLocks noRot="1" noChangeAspect="1" noMove="1" noResize="1" noEditPoints="1" noAdjustHandles="1" noChangeArrowheads="1" noChangeShapeType="1" noTextEdit="1"/>
                </p:cNvSpPr>
                <p:nvPr/>
              </p:nvSpPr>
              <p:spPr>
                <a:xfrm>
                  <a:off x="1497164" y="5245036"/>
                  <a:ext cx="312906" cy="276999"/>
                </a:xfrm>
                <a:prstGeom prst="rect">
                  <a:avLst/>
                </a:prstGeom>
                <a:blipFill>
                  <a:blip r:embed="rId4"/>
                  <a:stretch>
                    <a:fillRect l="-17647" r="-3922"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a:extLst>
                    <a:ext uri="{FF2B5EF4-FFF2-40B4-BE49-F238E27FC236}">
                      <a16:creationId xmlns:a16="http://schemas.microsoft.com/office/drawing/2014/main" id="{AE030D12-E319-7BD7-D527-BF4C3FA17FC1}"/>
                    </a:ext>
                  </a:extLst>
                </p:cNvPr>
                <p:cNvSpPr txBox="1"/>
                <p:nvPr/>
              </p:nvSpPr>
              <p:spPr>
                <a:xfrm>
                  <a:off x="4452732" y="4826560"/>
                  <a:ext cx="3182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𝐷</m:t>
                            </m:r>
                          </m:e>
                          <m:sub>
                            <m:r>
                              <a:rPr lang="en-US" b="0" i="1" smtClean="0">
                                <a:solidFill>
                                  <a:schemeClr val="accent4">
                                    <a:lumMod val="10000"/>
                                  </a:schemeClr>
                                </a:solidFill>
                                <a:latin typeface="Cambria Math" panose="02040503050406030204" pitchFamily="18" charset="0"/>
                              </a:rPr>
                              <m:t>2</m:t>
                            </m:r>
                          </m:sub>
                        </m:sSub>
                      </m:oMath>
                    </m:oMathPara>
                  </a14:m>
                  <a:endParaRPr lang="en-US" dirty="0">
                    <a:solidFill>
                      <a:schemeClr val="accent4">
                        <a:lumMod val="10000"/>
                      </a:schemeClr>
                    </a:solidFill>
                  </a:endParaRPr>
                </a:p>
              </p:txBody>
            </p:sp>
          </mc:Choice>
          <mc:Fallback xmlns="">
            <p:sp>
              <p:nvSpPr>
                <p:cNvPr id="255" name="TextBox 254">
                  <a:extLst>
                    <a:ext uri="{FF2B5EF4-FFF2-40B4-BE49-F238E27FC236}">
                      <a16:creationId xmlns:a16="http://schemas.microsoft.com/office/drawing/2014/main" id="{AE030D12-E319-7BD7-D527-BF4C3FA17FC1}"/>
                    </a:ext>
                  </a:extLst>
                </p:cNvPr>
                <p:cNvSpPr txBox="1">
                  <a:spLocks noRot="1" noChangeAspect="1" noMove="1" noResize="1" noEditPoints="1" noAdjustHandles="1" noChangeArrowheads="1" noChangeShapeType="1" noTextEdit="1"/>
                </p:cNvSpPr>
                <p:nvPr/>
              </p:nvSpPr>
              <p:spPr>
                <a:xfrm>
                  <a:off x="4452732" y="4826560"/>
                  <a:ext cx="318228" cy="276999"/>
                </a:xfrm>
                <a:prstGeom prst="rect">
                  <a:avLst/>
                </a:prstGeom>
                <a:blipFill>
                  <a:blip r:embed="rId5"/>
                  <a:stretch>
                    <a:fillRect l="-15094" r="-3774" b="-17778"/>
                  </a:stretch>
                </a:blipFill>
              </p:spPr>
              <p:txBody>
                <a:bodyPr/>
                <a:lstStyle/>
                <a:p>
                  <a:r>
                    <a:rPr lang="en-US">
                      <a:noFill/>
                    </a:rPr>
                    <a:t> </a:t>
                  </a:r>
                </a:p>
              </p:txBody>
            </p:sp>
          </mc:Fallback>
        </mc:AlternateContent>
        <p:cxnSp>
          <p:nvCxnSpPr>
            <p:cNvPr id="256" name="Straight Connector 255">
              <a:extLst>
                <a:ext uri="{FF2B5EF4-FFF2-40B4-BE49-F238E27FC236}">
                  <a16:creationId xmlns:a16="http://schemas.microsoft.com/office/drawing/2014/main" id="{AFF573AC-35AA-4BC0-EE47-5FD8ED9E641A}"/>
                </a:ext>
              </a:extLst>
            </p:cNvPr>
            <p:cNvCxnSpPr>
              <a:cxnSpLocks/>
            </p:cNvCxnSpPr>
            <p:nvPr/>
          </p:nvCxnSpPr>
          <p:spPr>
            <a:xfrm>
              <a:off x="1875132" y="4868987"/>
              <a:ext cx="2417988" cy="15119"/>
            </a:xfrm>
            <a:prstGeom prst="line">
              <a:avLst/>
            </a:prstGeom>
            <a:ln w="12700">
              <a:prstDash val="sysDash"/>
            </a:ln>
          </p:spPr>
          <p:style>
            <a:lnRef idx="1">
              <a:schemeClr val="accent3"/>
            </a:lnRef>
            <a:fillRef idx="0">
              <a:schemeClr val="accent3"/>
            </a:fillRef>
            <a:effectRef idx="0">
              <a:schemeClr val="accent3"/>
            </a:effectRef>
            <a:fontRef idx="minor">
              <a:schemeClr val="tx1"/>
            </a:fontRef>
          </p:style>
        </p:cxnSp>
        <p:cxnSp>
          <p:nvCxnSpPr>
            <p:cNvPr id="257" name="Straight Connector 256">
              <a:extLst>
                <a:ext uri="{FF2B5EF4-FFF2-40B4-BE49-F238E27FC236}">
                  <a16:creationId xmlns:a16="http://schemas.microsoft.com/office/drawing/2014/main" id="{CB87C8DA-7ACE-7223-49AE-FC80A15BA530}"/>
                </a:ext>
              </a:extLst>
            </p:cNvPr>
            <p:cNvCxnSpPr>
              <a:cxnSpLocks/>
            </p:cNvCxnSpPr>
            <p:nvPr/>
          </p:nvCxnSpPr>
          <p:spPr>
            <a:xfrm>
              <a:off x="1882515" y="5088440"/>
              <a:ext cx="2417988" cy="15119"/>
            </a:xfrm>
            <a:prstGeom prst="line">
              <a:avLst/>
            </a:prstGeom>
            <a:ln w="12700">
              <a:prstDash val="sysDash"/>
            </a:ln>
          </p:spPr>
          <p:style>
            <a:lnRef idx="1">
              <a:schemeClr val="accent3"/>
            </a:lnRef>
            <a:fillRef idx="0">
              <a:schemeClr val="accent3"/>
            </a:fillRef>
            <a:effectRef idx="0">
              <a:schemeClr val="accent3"/>
            </a:effectRef>
            <a:fontRef idx="minor">
              <a:schemeClr val="tx1"/>
            </a:fontRef>
          </p:style>
        </p:cxnSp>
        <p:sp>
          <p:nvSpPr>
            <p:cNvPr id="258" name="TextBox 257">
              <a:extLst>
                <a:ext uri="{FF2B5EF4-FFF2-40B4-BE49-F238E27FC236}">
                  <a16:creationId xmlns:a16="http://schemas.microsoft.com/office/drawing/2014/main" id="{FFBBAA31-1B37-2B96-E474-19F0F95FE867}"/>
                </a:ext>
              </a:extLst>
            </p:cNvPr>
            <p:cNvSpPr txBox="1"/>
            <p:nvPr/>
          </p:nvSpPr>
          <p:spPr>
            <a:xfrm rot="21368621">
              <a:off x="3389343" y="4796457"/>
              <a:ext cx="718446" cy="369332"/>
            </a:xfrm>
            <a:prstGeom prst="rect">
              <a:avLst/>
            </a:prstGeom>
            <a:noFill/>
          </p:spPr>
          <p:txBody>
            <a:bodyPr wrap="square" rtlCol="0">
              <a:spAutoFit/>
            </a:bodyPr>
            <a:lstStyle/>
            <a:p>
              <a:r>
                <a:rPr lang="en-US" dirty="0">
                  <a:solidFill>
                    <a:schemeClr val="accent4">
                      <a:lumMod val="10000"/>
                    </a:schemeClr>
                  </a:solidFill>
                </a:rPr>
                <a:t>R</a:t>
              </a:r>
              <a:r>
                <a:rPr lang="en-US" altLang="zh-CN" dirty="0">
                  <a:solidFill>
                    <a:schemeClr val="accent4">
                      <a:lumMod val="10000"/>
                    </a:schemeClr>
                  </a:solidFill>
                </a:rPr>
                <a:t>esp</a:t>
              </a:r>
              <a:endParaRPr lang="en-US" dirty="0">
                <a:solidFill>
                  <a:schemeClr val="accent4">
                    <a:lumMod val="10000"/>
                  </a:schemeClr>
                </a:solidFill>
              </a:endParaRPr>
            </a:p>
          </p:txBody>
        </p:sp>
        <p:cxnSp>
          <p:nvCxnSpPr>
            <p:cNvPr id="259" name="Straight Arrow Connector 258">
              <a:extLst>
                <a:ext uri="{FF2B5EF4-FFF2-40B4-BE49-F238E27FC236}">
                  <a16:creationId xmlns:a16="http://schemas.microsoft.com/office/drawing/2014/main" id="{508193F1-47BE-1C41-9B71-B4810FF650F9}"/>
                </a:ext>
              </a:extLst>
            </p:cNvPr>
            <p:cNvCxnSpPr>
              <a:cxnSpLocks/>
            </p:cNvCxnSpPr>
            <p:nvPr/>
          </p:nvCxnSpPr>
          <p:spPr>
            <a:xfrm flipH="1">
              <a:off x="1864128" y="5103938"/>
              <a:ext cx="2451349" cy="161588"/>
            </a:xfrm>
            <a:prstGeom prst="straightConnector1">
              <a:avLst/>
            </a:prstGeom>
            <a:ln w="28575">
              <a:solidFill>
                <a:schemeClr val="accent1"/>
              </a:solidFill>
              <a:tailEnd type="triangle"/>
            </a:ln>
          </p:spPr>
          <p:style>
            <a:lnRef idx="1">
              <a:schemeClr val="accent5"/>
            </a:lnRef>
            <a:fillRef idx="0">
              <a:schemeClr val="accent5"/>
            </a:fillRef>
            <a:effectRef idx="0">
              <a:schemeClr val="accent5"/>
            </a:effectRef>
            <a:fontRef idx="minor">
              <a:schemeClr val="tx1"/>
            </a:fontRef>
          </p:style>
        </p:cxnSp>
        <p:cxnSp>
          <p:nvCxnSpPr>
            <p:cNvPr id="260" name="Straight Arrow Connector 259">
              <a:extLst>
                <a:ext uri="{FF2B5EF4-FFF2-40B4-BE49-F238E27FC236}">
                  <a16:creationId xmlns:a16="http://schemas.microsoft.com/office/drawing/2014/main" id="{B4411F8F-FF2F-A36D-A55B-594BC17BDF24}"/>
                </a:ext>
              </a:extLst>
            </p:cNvPr>
            <p:cNvCxnSpPr>
              <a:cxnSpLocks/>
            </p:cNvCxnSpPr>
            <p:nvPr/>
          </p:nvCxnSpPr>
          <p:spPr>
            <a:xfrm>
              <a:off x="1856544" y="4703449"/>
              <a:ext cx="2469931" cy="165538"/>
            </a:xfrm>
            <a:prstGeom prst="straightConnector1">
              <a:avLst/>
            </a:prstGeom>
            <a:ln w="28575">
              <a:solidFill>
                <a:schemeClr val="accent1"/>
              </a:solidFill>
              <a:tailEnd type="triangle"/>
            </a:ln>
          </p:spPr>
          <p:style>
            <a:lnRef idx="1">
              <a:schemeClr val="accent5"/>
            </a:lnRef>
            <a:fillRef idx="0">
              <a:schemeClr val="accent5"/>
            </a:fillRef>
            <a:effectRef idx="0">
              <a:schemeClr val="accent5"/>
            </a:effectRef>
            <a:fontRef idx="minor">
              <a:schemeClr val="tx1"/>
            </a:fontRef>
          </p:style>
        </p:cxnSp>
        <p:sp>
          <p:nvSpPr>
            <p:cNvPr id="261" name="Left Bracket 260">
              <a:extLst>
                <a:ext uri="{FF2B5EF4-FFF2-40B4-BE49-F238E27FC236}">
                  <a16:creationId xmlns:a16="http://schemas.microsoft.com/office/drawing/2014/main" id="{79F65608-C954-1D3C-0221-D72DEF136C1F}"/>
                </a:ext>
              </a:extLst>
            </p:cNvPr>
            <p:cNvSpPr/>
            <p:nvPr/>
          </p:nvSpPr>
          <p:spPr>
            <a:xfrm>
              <a:off x="1792451" y="5283333"/>
              <a:ext cx="49319" cy="255216"/>
            </a:xfrm>
            <a:prstGeom prst="leftBracket">
              <a:avLst/>
            </a:prstGeom>
            <a:ln w="19050">
              <a:solidFill>
                <a:schemeClr val="accent4">
                  <a:lumMod val="1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2" name="TextBox 261">
                  <a:extLst>
                    <a:ext uri="{FF2B5EF4-FFF2-40B4-BE49-F238E27FC236}">
                      <a16:creationId xmlns:a16="http://schemas.microsoft.com/office/drawing/2014/main" id="{90748E28-BBEF-21C4-4F67-CBC06137AB5C}"/>
                    </a:ext>
                  </a:extLst>
                </p:cNvPr>
                <p:cNvSpPr txBox="1"/>
                <p:nvPr/>
              </p:nvSpPr>
              <p:spPr>
                <a:xfrm>
                  <a:off x="1496138" y="4842160"/>
                  <a:ext cx="3096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𝑅</m:t>
                            </m:r>
                          </m:e>
                          <m:sub>
                            <m:r>
                              <a:rPr lang="en-US" b="0" i="1" smtClean="0">
                                <a:solidFill>
                                  <a:schemeClr val="accent4">
                                    <a:lumMod val="10000"/>
                                  </a:schemeClr>
                                </a:solidFill>
                                <a:latin typeface="Cambria Math" panose="02040503050406030204" pitchFamily="18" charset="0"/>
                              </a:rPr>
                              <m:t>1</m:t>
                            </m:r>
                          </m:sub>
                        </m:sSub>
                      </m:oMath>
                    </m:oMathPara>
                  </a14:m>
                  <a:endParaRPr lang="en-US" dirty="0">
                    <a:solidFill>
                      <a:schemeClr val="accent4">
                        <a:lumMod val="10000"/>
                      </a:schemeClr>
                    </a:solidFill>
                  </a:endParaRPr>
                </a:p>
              </p:txBody>
            </p:sp>
          </mc:Choice>
          <mc:Fallback xmlns="">
            <p:sp>
              <p:nvSpPr>
                <p:cNvPr id="262" name="TextBox 261">
                  <a:extLst>
                    <a:ext uri="{FF2B5EF4-FFF2-40B4-BE49-F238E27FC236}">
                      <a16:creationId xmlns:a16="http://schemas.microsoft.com/office/drawing/2014/main" id="{90748E28-BBEF-21C4-4F67-CBC06137AB5C}"/>
                    </a:ext>
                  </a:extLst>
                </p:cNvPr>
                <p:cNvSpPr txBox="1">
                  <a:spLocks noRot="1" noChangeAspect="1" noMove="1" noResize="1" noEditPoints="1" noAdjustHandles="1" noChangeArrowheads="1" noChangeShapeType="1" noTextEdit="1"/>
                </p:cNvSpPr>
                <p:nvPr/>
              </p:nvSpPr>
              <p:spPr>
                <a:xfrm>
                  <a:off x="1496138" y="4842160"/>
                  <a:ext cx="309636" cy="276999"/>
                </a:xfrm>
                <a:prstGeom prst="rect">
                  <a:avLst/>
                </a:prstGeom>
                <a:blipFill>
                  <a:blip r:embed="rId6"/>
                  <a:stretch>
                    <a:fillRect l="-15686" r="-3922" b="-17391"/>
                  </a:stretch>
                </a:blipFill>
              </p:spPr>
              <p:txBody>
                <a:bodyPr/>
                <a:lstStyle/>
                <a:p>
                  <a:r>
                    <a:rPr lang="en-US">
                      <a:noFill/>
                    </a:rPr>
                    <a:t> </a:t>
                  </a:r>
                </a:p>
              </p:txBody>
            </p:sp>
          </mc:Fallback>
        </mc:AlternateContent>
      </p:grpSp>
      <p:sp>
        <p:nvSpPr>
          <p:cNvPr id="264" name="TextBox 263">
            <a:extLst>
              <a:ext uri="{FF2B5EF4-FFF2-40B4-BE49-F238E27FC236}">
                <a16:creationId xmlns:a16="http://schemas.microsoft.com/office/drawing/2014/main" id="{A418207D-9046-4596-46A5-600CD9EE14DC}"/>
              </a:ext>
            </a:extLst>
          </p:cNvPr>
          <p:cNvSpPr txBox="1"/>
          <p:nvPr/>
        </p:nvSpPr>
        <p:spPr>
          <a:xfrm>
            <a:off x="7757202" y="5371065"/>
            <a:ext cx="2708061" cy="382806"/>
          </a:xfrm>
          <a:prstGeom prst="rect">
            <a:avLst/>
          </a:prstGeom>
          <a:noFill/>
        </p:spPr>
        <p:txBody>
          <a:bodyPr wrap="square" rtlCol="0">
            <a:spAutoFit/>
          </a:bodyPr>
          <a:lstStyle/>
          <a:p>
            <a:r>
              <a:rPr lang="en-US" dirty="0">
                <a:solidFill>
                  <a:srgbClr val="FF0000"/>
                </a:solidFill>
              </a:rPr>
              <a:t>Time complexity: O(n</a:t>
            </a:r>
            <a:r>
              <a:rPr lang="en-US" baseline="30000" dirty="0">
                <a:solidFill>
                  <a:srgbClr val="FF0000"/>
                </a:solidFill>
              </a:rPr>
              <a:t>2</a:t>
            </a:r>
            <a:r>
              <a:rPr lang="en-US" dirty="0">
                <a:solidFill>
                  <a:srgbClr val="FF0000"/>
                </a:solidFill>
              </a:rPr>
              <a:t>)</a:t>
            </a:r>
          </a:p>
        </p:txBody>
      </p:sp>
      <p:sp>
        <p:nvSpPr>
          <p:cNvPr id="4" name="Slide Number Placeholder 3">
            <a:extLst>
              <a:ext uri="{FF2B5EF4-FFF2-40B4-BE49-F238E27FC236}">
                <a16:creationId xmlns:a16="http://schemas.microsoft.com/office/drawing/2014/main" id="{C8652ABC-D2F8-4724-9B44-E181FE2B3ED8}"/>
              </a:ext>
            </a:extLst>
          </p:cNvPr>
          <p:cNvSpPr>
            <a:spLocks noGrp="1"/>
          </p:cNvSpPr>
          <p:nvPr>
            <p:ph type="sldNum" sz="quarter" idx="12"/>
          </p:nvPr>
        </p:nvSpPr>
        <p:spPr/>
        <p:txBody>
          <a:bodyPr/>
          <a:lstStyle/>
          <a:p>
            <a:fld id="{AE678206-0642-9F48-9727-6B519CB285FA}" type="slidenum">
              <a:rPr lang="en-US" smtClean="0"/>
              <a:t>18</a:t>
            </a:fld>
            <a:r>
              <a:rPr lang="en-US" dirty="0"/>
              <a:t>/65</a:t>
            </a:r>
          </a:p>
        </p:txBody>
      </p:sp>
    </p:spTree>
    <p:extLst>
      <p:ext uri="{BB962C8B-B14F-4D97-AF65-F5344CB8AC3E}">
        <p14:creationId xmlns:p14="http://schemas.microsoft.com/office/powerpoint/2010/main" val="1294887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200"/>
                                        <p:tgtEl>
                                          <p:spTgt spid="50"/>
                                        </p:tgtEl>
                                      </p:cBhvr>
                                    </p:animEffect>
                                  </p:childTnLst>
                                </p:cTn>
                              </p:par>
                            </p:childTnLst>
                          </p:cTn>
                        </p:par>
                        <p:par>
                          <p:cTn id="48" fill="hold">
                            <p:stCondLst>
                              <p:cond delay="200"/>
                            </p:stCondLst>
                            <p:childTnLst>
                              <p:par>
                                <p:cTn id="49" presetID="1" presetClass="exit" presetSubtype="0" fill="hold" nodeType="afterEffect">
                                  <p:stCondLst>
                                    <p:cond delay="0"/>
                                  </p:stCondLst>
                                  <p:childTnLst>
                                    <p:set>
                                      <p:cBhvr>
                                        <p:cTn id="50" dur="1" fill="hold">
                                          <p:stCondLst>
                                            <p:cond delay="0"/>
                                          </p:stCondLst>
                                        </p:cTn>
                                        <p:tgtEl>
                                          <p:spTgt spid="50"/>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54"/>
                                        </p:tgtEl>
                                        <p:attrNameLst>
                                          <p:attrName>style.visibility</p:attrName>
                                        </p:attrNameLst>
                                      </p:cBhvr>
                                      <p:to>
                                        <p:strVal val="visible"/>
                                      </p:to>
                                    </p:set>
                                    <p:animEffect transition="in" filter="fade">
                                      <p:cBhvr>
                                        <p:cTn id="53" dur="200"/>
                                        <p:tgtEl>
                                          <p:spTgt spid="154"/>
                                        </p:tgtEl>
                                      </p:cBhvr>
                                    </p:animEffect>
                                  </p:childTnLst>
                                </p:cTn>
                              </p:par>
                            </p:childTnLst>
                          </p:cTn>
                        </p:par>
                        <p:par>
                          <p:cTn id="54" fill="hold">
                            <p:stCondLst>
                              <p:cond delay="400"/>
                            </p:stCondLst>
                            <p:childTnLst>
                              <p:par>
                                <p:cTn id="55" presetID="1" presetClass="exit" presetSubtype="0" fill="hold" nodeType="afterEffect">
                                  <p:stCondLst>
                                    <p:cond delay="0"/>
                                  </p:stCondLst>
                                  <p:childTnLst>
                                    <p:set>
                                      <p:cBhvr>
                                        <p:cTn id="56" dur="1" fill="hold">
                                          <p:stCondLst>
                                            <p:cond delay="0"/>
                                          </p:stCondLst>
                                        </p:cTn>
                                        <p:tgtEl>
                                          <p:spTgt spid="154"/>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57"/>
                                        </p:tgtEl>
                                        <p:attrNameLst>
                                          <p:attrName>style.visibility</p:attrName>
                                        </p:attrNameLst>
                                      </p:cBhvr>
                                      <p:to>
                                        <p:strVal val="visible"/>
                                      </p:to>
                                    </p:set>
                                    <p:animEffect transition="in" filter="fade">
                                      <p:cBhvr>
                                        <p:cTn id="59" dur="200"/>
                                        <p:tgtEl>
                                          <p:spTgt spid="157"/>
                                        </p:tgtEl>
                                      </p:cBhvr>
                                    </p:animEffect>
                                  </p:childTnLst>
                                </p:cTn>
                              </p:par>
                            </p:childTnLst>
                          </p:cTn>
                        </p:par>
                        <p:par>
                          <p:cTn id="60" fill="hold">
                            <p:stCondLst>
                              <p:cond delay="600"/>
                            </p:stCondLst>
                            <p:childTnLst>
                              <p:par>
                                <p:cTn id="61" presetID="1" presetClass="exit" presetSubtype="0" fill="hold" nodeType="afterEffect">
                                  <p:stCondLst>
                                    <p:cond delay="0"/>
                                  </p:stCondLst>
                                  <p:childTnLst>
                                    <p:set>
                                      <p:cBhvr>
                                        <p:cTn id="62" dur="1" fill="hold">
                                          <p:stCondLst>
                                            <p:cond delay="0"/>
                                          </p:stCondLst>
                                        </p:cTn>
                                        <p:tgtEl>
                                          <p:spTgt spid="157"/>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60"/>
                                        </p:tgtEl>
                                        <p:attrNameLst>
                                          <p:attrName>style.visibility</p:attrName>
                                        </p:attrNameLst>
                                      </p:cBhvr>
                                      <p:to>
                                        <p:strVal val="visible"/>
                                      </p:to>
                                    </p:set>
                                    <p:animEffect transition="in" filter="fade">
                                      <p:cBhvr>
                                        <p:cTn id="65" dur="200"/>
                                        <p:tgtEl>
                                          <p:spTgt spid="160"/>
                                        </p:tgtEl>
                                      </p:cBhvr>
                                    </p:animEffect>
                                  </p:childTnLst>
                                </p:cTn>
                              </p:par>
                            </p:childTnLst>
                          </p:cTn>
                        </p:par>
                        <p:par>
                          <p:cTn id="66" fill="hold">
                            <p:stCondLst>
                              <p:cond delay="800"/>
                            </p:stCondLst>
                            <p:childTnLst>
                              <p:par>
                                <p:cTn id="67" presetID="1" presetClass="exit" presetSubtype="0" fill="hold" nodeType="afterEffect">
                                  <p:stCondLst>
                                    <p:cond delay="0"/>
                                  </p:stCondLst>
                                  <p:childTnLst>
                                    <p:set>
                                      <p:cBhvr>
                                        <p:cTn id="68" dur="1" fill="hold">
                                          <p:stCondLst>
                                            <p:cond delay="0"/>
                                          </p:stCondLst>
                                        </p:cTn>
                                        <p:tgtEl>
                                          <p:spTgt spid="160"/>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63"/>
                                        </p:tgtEl>
                                        <p:attrNameLst>
                                          <p:attrName>style.visibility</p:attrName>
                                        </p:attrNameLst>
                                      </p:cBhvr>
                                      <p:to>
                                        <p:strVal val="visible"/>
                                      </p:to>
                                    </p:set>
                                    <p:animEffect transition="in" filter="fade">
                                      <p:cBhvr>
                                        <p:cTn id="71" dur="200"/>
                                        <p:tgtEl>
                                          <p:spTgt spid="163"/>
                                        </p:tgtEl>
                                      </p:cBhvr>
                                    </p:animEffect>
                                  </p:childTnLst>
                                </p:cTn>
                              </p:par>
                            </p:childTnLst>
                          </p:cTn>
                        </p:par>
                        <p:par>
                          <p:cTn id="72" fill="hold">
                            <p:stCondLst>
                              <p:cond delay="1000"/>
                            </p:stCondLst>
                            <p:childTnLst>
                              <p:par>
                                <p:cTn id="73" presetID="1" presetClass="exit" presetSubtype="0" fill="hold" nodeType="afterEffect">
                                  <p:stCondLst>
                                    <p:cond delay="0"/>
                                  </p:stCondLst>
                                  <p:childTnLst>
                                    <p:set>
                                      <p:cBhvr>
                                        <p:cTn id="74" dur="1" fill="hold">
                                          <p:stCondLst>
                                            <p:cond delay="0"/>
                                          </p:stCondLst>
                                        </p:cTn>
                                        <p:tgtEl>
                                          <p:spTgt spid="163"/>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166"/>
                                        </p:tgtEl>
                                        <p:attrNameLst>
                                          <p:attrName>style.visibility</p:attrName>
                                        </p:attrNameLst>
                                      </p:cBhvr>
                                      <p:to>
                                        <p:strVal val="visible"/>
                                      </p:to>
                                    </p:set>
                                    <p:animEffect transition="in" filter="fade">
                                      <p:cBhvr>
                                        <p:cTn id="77" dur="200"/>
                                        <p:tgtEl>
                                          <p:spTgt spid="166"/>
                                        </p:tgtEl>
                                      </p:cBhvr>
                                    </p:animEffect>
                                  </p:childTnLst>
                                </p:cTn>
                              </p:par>
                            </p:childTnLst>
                          </p:cTn>
                        </p:par>
                        <p:par>
                          <p:cTn id="78" fill="hold">
                            <p:stCondLst>
                              <p:cond delay="1200"/>
                            </p:stCondLst>
                            <p:childTnLst>
                              <p:par>
                                <p:cTn id="79" presetID="1" presetClass="exit" presetSubtype="0" fill="hold" nodeType="afterEffect">
                                  <p:stCondLst>
                                    <p:cond delay="0"/>
                                  </p:stCondLst>
                                  <p:childTnLst>
                                    <p:set>
                                      <p:cBhvr>
                                        <p:cTn id="80" dur="1" fill="hold">
                                          <p:stCondLst>
                                            <p:cond delay="0"/>
                                          </p:stCondLst>
                                        </p:cTn>
                                        <p:tgtEl>
                                          <p:spTgt spid="16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69"/>
                                        </p:tgtEl>
                                        <p:attrNameLst>
                                          <p:attrName>style.visibility</p:attrName>
                                        </p:attrNameLst>
                                      </p:cBhvr>
                                      <p:to>
                                        <p:strVal val="visible"/>
                                      </p:to>
                                    </p:set>
                                    <p:animEffect transition="in" filter="fade">
                                      <p:cBhvr>
                                        <p:cTn id="83" dur="200"/>
                                        <p:tgtEl>
                                          <p:spTgt spid="169"/>
                                        </p:tgtEl>
                                      </p:cBhvr>
                                    </p:animEffect>
                                  </p:childTnLst>
                                </p:cTn>
                              </p:par>
                            </p:childTnLst>
                          </p:cTn>
                        </p:par>
                        <p:par>
                          <p:cTn id="84" fill="hold">
                            <p:stCondLst>
                              <p:cond delay="1400"/>
                            </p:stCondLst>
                            <p:childTnLst>
                              <p:par>
                                <p:cTn id="85" presetID="1" presetClass="exit" presetSubtype="0" fill="hold" nodeType="afterEffect">
                                  <p:stCondLst>
                                    <p:cond delay="0"/>
                                  </p:stCondLst>
                                  <p:childTnLst>
                                    <p:set>
                                      <p:cBhvr>
                                        <p:cTn id="86" dur="1" fill="hold">
                                          <p:stCondLst>
                                            <p:cond delay="0"/>
                                          </p:stCondLst>
                                        </p:cTn>
                                        <p:tgtEl>
                                          <p:spTgt spid="169"/>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72"/>
                                        </p:tgtEl>
                                        <p:attrNameLst>
                                          <p:attrName>style.visibility</p:attrName>
                                        </p:attrNameLst>
                                      </p:cBhvr>
                                      <p:to>
                                        <p:strVal val="visible"/>
                                      </p:to>
                                    </p:set>
                                    <p:animEffect transition="in" filter="fade">
                                      <p:cBhvr>
                                        <p:cTn id="89" dur="200"/>
                                        <p:tgtEl>
                                          <p:spTgt spid="172"/>
                                        </p:tgtEl>
                                      </p:cBhvr>
                                    </p:animEffect>
                                  </p:childTnLst>
                                </p:cTn>
                              </p:par>
                            </p:childTnLst>
                          </p:cTn>
                        </p:par>
                        <p:par>
                          <p:cTn id="90" fill="hold">
                            <p:stCondLst>
                              <p:cond delay="1600"/>
                            </p:stCondLst>
                            <p:childTnLst>
                              <p:par>
                                <p:cTn id="91" presetID="1" presetClass="exit" presetSubtype="0" fill="hold" nodeType="afterEffect">
                                  <p:stCondLst>
                                    <p:cond delay="0"/>
                                  </p:stCondLst>
                                  <p:childTnLst>
                                    <p:set>
                                      <p:cBhvr>
                                        <p:cTn id="92" dur="1" fill="hold">
                                          <p:stCondLst>
                                            <p:cond delay="0"/>
                                          </p:stCondLst>
                                        </p:cTn>
                                        <p:tgtEl>
                                          <p:spTgt spid="172"/>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75"/>
                                        </p:tgtEl>
                                        <p:attrNameLst>
                                          <p:attrName>style.visibility</p:attrName>
                                        </p:attrNameLst>
                                      </p:cBhvr>
                                      <p:to>
                                        <p:strVal val="visible"/>
                                      </p:to>
                                    </p:set>
                                    <p:animEffect transition="in" filter="fade">
                                      <p:cBhvr>
                                        <p:cTn id="95" dur="200"/>
                                        <p:tgtEl>
                                          <p:spTgt spid="175"/>
                                        </p:tgtEl>
                                      </p:cBhvr>
                                    </p:animEffect>
                                  </p:childTnLst>
                                </p:cTn>
                              </p:par>
                            </p:childTnLst>
                          </p:cTn>
                        </p:par>
                        <p:par>
                          <p:cTn id="96" fill="hold">
                            <p:stCondLst>
                              <p:cond delay="1800"/>
                            </p:stCondLst>
                            <p:childTnLst>
                              <p:par>
                                <p:cTn id="97" presetID="1" presetClass="exit" presetSubtype="0" fill="hold" nodeType="afterEffect">
                                  <p:stCondLst>
                                    <p:cond delay="0"/>
                                  </p:stCondLst>
                                  <p:childTnLst>
                                    <p:set>
                                      <p:cBhvr>
                                        <p:cTn id="98" dur="1" fill="hold">
                                          <p:stCondLst>
                                            <p:cond delay="0"/>
                                          </p:stCondLst>
                                        </p:cTn>
                                        <p:tgtEl>
                                          <p:spTgt spid="175"/>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178"/>
                                        </p:tgtEl>
                                        <p:attrNameLst>
                                          <p:attrName>style.visibility</p:attrName>
                                        </p:attrNameLst>
                                      </p:cBhvr>
                                      <p:to>
                                        <p:strVal val="visible"/>
                                      </p:to>
                                    </p:set>
                                    <p:animEffect transition="in" filter="fade">
                                      <p:cBhvr>
                                        <p:cTn id="101" dur="200"/>
                                        <p:tgtEl>
                                          <p:spTgt spid="178"/>
                                        </p:tgtEl>
                                      </p:cBhvr>
                                    </p:animEffect>
                                  </p:childTnLst>
                                </p:cTn>
                              </p:par>
                            </p:childTnLst>
                          </p:cTn>
                        </p:par>
                        <p:par>
                          <p:cTn id="102" fill="hold">
                            <p:stCondLst>
                              <p:cond delay="2000"/>
                            </p:stCondLst>
                            <p:childTnLst>
                              <p:par>
                                <p:cTn id="103" presetID="1" presetClass="exit" presetSubtype="0" fill="hold" nodeType="afterEffect">
                                  <p:stCondLst>
                                    <p:cond delay="0"/>
                                  </p:stCondLst>
                                  <p:childTnLst>
                                    <p:set>
                                      <p:cBhvr>
                                        <p:cTn id="104" dur="1" fill="hold">
                                          <p:stCondLst>
                                            <p:cond delay="0"/>
                                          </p:stCondLst>
                                        </p:cTn>
                                        <p:tgtEl>
                                          <p:spTgt spid="178"/>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81"/>
                                        </p:tgtEl>
                                        <p:attrNameLst>
                                          <p:attrName>style.visibility</p:attrName>
                                        </p:attrNameLst>
                                      </p:cBhvr>
                                      <p:to>
                                        <p:strVal val="visible"/>
                                      </p:to>
                                    </p:set>
                                    <p:animEffect transition="in" filter="fade">
                                      <p:cBhvr>
                                        <p:cTn id="107" dur="200"/>
                                        <p:tgtEl>
                                          <p:spTgt spid="181"/>
                                        </p:tgtEl>
                                      </p:cBhvr>
                                    </p:animEffect>
                                  </p:childTnLst>
                                </p:cTn>
                              </p:par>
                            </p:childTnLst>
                          </p:cTn>
                        </p:par>
                        <p:par>
                          <p:cTn id="108" fill="hold">
                            <p:stCondLst>
                              <p:cond delay="2200"/>
                            </p:stCondLst>
                            <p:childTnLst>
                              <p:par>
                                <p:cTn id="109" presetID="1" presetClass="exit" presetSubtype="0" fill="hold" nodeType="afterEffect">
                                  <p:stCondLst>
                                    <p:cond delay="0"/>
                                  </p:stCondLst>
                                  <p:childTnLst>
                                    <p:set>
                                      <p:cBhvr>
                                        <p:cTn id="110" dur="1" fill="hold">
                                          <p:stCondLst>
                                            <p:cond delay="0"/>
                                          </p:stCondLst>
                                        </p:cTn>
                                        <p:tgtEl>
                                          <p:spTgt spid="181"/>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84"/>
                                        </p:tgtEl>
                                        <p:attrNameLst>
                                          <p:attrName>style.visibility</p:attrName>
                                        </p:attrNameLst>
                                      </p:cBhvr>
                                      <p:to>
                                        <p:strVal val="visible"/>
                                      </p:to>
                                    </p:set>
                                    <p:animEffect transition="in" filter="fade">
                                      <p:cBhvr>
                                        <p:cTn id="113" dur="200"/>
                                        <p:tgtEl>
                                          <p:spTgt spid="184"/>
                                        </p:tgtEl>
                                      </p:cBhvr>
                                    </p:animEffect>
                                  </p:childTnLst>
                                </p:cTn>
                              </p:par>
                            </p:childTnLst>
                          </p:cTn>
                        </p:par>
                        <p:par>
                          <p:cTn id="114" fill="hold">
                            <p:stCondLst>
                              <p:cond delay="2400"/>
                            </p:stCondLst>
                            <p:childTnLst>
                              <p:par>
                                <p:cTn id="115" presetID="1" presetClass="exit" presetSubtype="0" fill="hold" nodeType="afterEffect">
                                  <p:stCondLst>
                                    <p:cond delay="0"/>
                                  </p:stCondLst>
                                  <p:childTnLst>
                                    <p:set>
                                      <p:cBhvr>
                                        <p:cTn id="116" dur="1" fill="hold">
                                          <p:stCondLst>
                                            <p:cond delay="0"/>
                                          </p:stCondLst>
                                        </p:cTn>
                                        <p:tgtEl>
                                          <p:spTgt spid="184"/>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187"/>
                                        </p:tgtEl>
                                        <p:attrNameLst>
                                          <p:attrName>style.visibility</p:attrName>
                                        </p:attrNameLst>
                                      </p:cBhvr>
                                      <p:to>
                                        <p:strVal val="visible"/>
                                      </p:to>
                                    </p:set>
                                    <p:animEffect transition="in" filter="fade">
                                      <p:cBhvr>
                                        <p:cTn id="119" dur="200"/>
                                        <p:tgtEl>
                                          <p:spTgt spid="187"/>
                                        </p:tgtEl>
                                      </p:cBhvr>
                                    </p:animEffect>
                                  </p:childTnLst>
                                </p:cTn>
                              </p:par>
                            </p:childTnLst>
                          </p:cTn>
                        </p:par>
                        <p:par>
                          <p:cTn id="120" fill="hold">
                            <p:stCondLst>
                              <p:cond delay="2600"/>
                            </p:stCondLst>
                            <p:childTnLst>
                              <p:par>
                                <p:cTn id="121" presetID="1" presetClass="exit" presetSubtype="0" fill="hold" nodeType="afterEffect">
                                  <p:stCondLst>
                                    <p:cond delay="0"/>
                                  </p:stCondLst>
                                  <p:childTnLst>
                                    <p:set>
                                      <p:cBhvr>
                                        <p:cTn id="122" dur="1" fill="hold">
                                          <p:stCondLst>
                                            <p:cond delay="0"/>
                                          </p:stCondLst>
                                        </p:cTn>
                                        <p:tgtEl>
                                          <p:spTgt spid="187"/>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90"/>
                                        </p:tgtEl>
                                        <p:attrNameLst>
                                          <p:attrName>style.visibility</p:attrName>
                                        </p:attrNameLst>
                                      </p:cBhvr>
                                      <p:to>
                                        <p:strVal val="visible"/>
                                      </p:to>
                                    </p:set>
                                    <p:animEffect transition="in" filter="fade">
                                      <p:cBhvr>
                                        <p:cTn id="125" dur="200"/>
                                        <p:tgtEl>
                                          <p:spTgt spid="190"/>
                                        </p:tgtEl>
                                      </p:cBhvr>
                                    </p:animEffect>
                                  </p:childTnLst>
                                </p:cTn>
                              </p:par>
                            </p:childTnLst>
                          </p:cTn>
                        </p:par>
                        <p:par>
                          <p:cTn id="126" fill="hold">
                            <p:stCondLst>
                              <p:cond delay="2800"/>
                            </p:stCondLst>
                            <p:childTnLst>
                              <p:par>
                                <p:cTn id="127" presetID="1" presetClass="exit" presetSubtype="0" fill="hold" nodeType="afterEffect">
                                  <p:stCondLst>
                                    <p:cond delay="0"/>
                                  </p:stCondLst>
                                  <p:childTnLst>
                                    <p:set>
                                      <p:cBhvr>
                                        <p:cTn id="128" dur="1" fill="hold">
                                          <p:stCondLst>
                                            <p:cond delay="0"/>
                                          </p:stCondLst>
                                        </p:cTn>
                                        <p:tgtEl>
                                          <p:spTgt spid="190"/>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193"/>
                                        </p:tgtEl>
                                        <p:attrNameLst>
                                          <p:attrName>style.visibility</p:attrName>
                                        </p:attrNameLst>
                                      </p:cBhvr>
                                      <p:to>
                                        <p:strVal val="visible"/>
                                      </p:to>
                                    </p:set>
                                    <p:animEffect transition="in" filter="fade">
                                      <p:cBhvr>
                                        <p:cTn id="131" dur="200"/>
                                        <p:tgtEl>
                                          <p:spTgt spid="193"/>
                                        </p:tgtEl>
                                      </p:cBhvr>
                                    </p:animEffect>
                                  </p:childTnLst>
                                </p:cTn>
                              </p:par>
                            </p:childTnLst>
                          </p:cTn>
                        </p:par>
                        <p:par>
                          <p:cTn id="132" fill="hold">
                            <p:stCondLst>
                              <p:cond delay="3000"/>
                            </p:stCondLst>
                            <p:childTnLst>
                              <p:par>
                                <p:cTn id="133" presetID="1" presetClass="exit" presetSubtype="0" fill="hold" nodeType="afterEffect">
                                  <p:stCondLst>
                                    <p:cond delay="0"/>
                                  </p:stCondLst>
                                  <p:childTnLst>
                                    <p:set>
                                      <p:cBhvr>
                                        <p:cTn id="134" dur="1" fill="hold">
                                          <p:stCondLst>
                                            <p:cond delay="0"/>
                                          </p:stCondLst>
                                        </p:cTn>
                                        <p:tgtEl>
                                          <p:spTgt spid="193"/>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196"/>
                                        </p:tgtEl>
                                        <p:attrNameLst>
                                          <p:attrName>style.visibility</p:attrName>
                                        </p:attrNameLst>
                                      </p:cBhvr>
                                      <p:to>
                                        <p:strVal val="visible"/>
                                      </p:to>
                                    </p:set>
                                    <p:animEffect transition="in" filter="fade">
                                      <p:cBhvr>
                                        <p:cTn id="137" dur="200"/>
                                        <p:tgtEl>
                                          <p:spTgt spid="196"/>
                                        </p:tgtEl>
                                      </p:cBhvr>
                                    </p:animEffect>
                                  </p:childTnLst>
                                </p:cTn>
                              </p:par>
                            </p:childTnLst>
                          </p:cTn>
                        </p:par>
                        <p:par>
                          <p:cTn id="138" fill="hold">
                            <p:stCondLst>
                              <p:cond delay="3200"/>
                            </p:stCondLst>
                            <p:childTnLst>
                              <p:par>
                                <p:cTn id="139" presetID="1" presetClass="exit" presetSubtype="0" fill="hold" nodeType="afterEffect">
                                  <p:stCondLst>
                                    <p:cond delay="0"/>
                                  </p:stCondLst>
                                  <p:childTnLst>
                                    <p:set>
                                      <p:cBhvr>
                                        <p:cTn id="140" dur="1" fill="hold">
                                          <p:stCondLst>
                                            <p:cond delay="0"/>
                                          </p:stCondLst>
                                        </p:cTn>
                                        <p:tgtEl>
                                          <p:spTgt spid="196"/>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199"/>
                                        </p:tgtEl>
                                        <p:attrNameLst>
                                          <p:attrName>style.visibility</p:attrName>
                                        </p:attrNameLst>
                                      </p:cBhvr>
                                      <p:to>
                                        <p:strVal val="visible"/>
                                      </p:to>
                                    </p:set>
                                    <p:animEffect transition="in" filter="fade">
                                      <p:cBhvr>
                                        <p:cTn id="143" dur="200"/>
                                        <p:tgtEl>
                                          <p:spTgt spid="199"/>
                                        </p:tgtEl>
                                      </p:cBhvr>
                                    </p:animEffect>
                                  </p:childTnLst>
                                </p:cTn>
                              </p:par>
                            </p:childTnLst>
                          </p:cTn>
                        </p:par>
                        <p:par>
                          <p:cTn id="144" fill="hold">
                            <p:stCondLst>
                              <p:cond delay="3400"/>
                            </p:stCondLst>
                            <p:childTnLst>
                              <p:par>
                                <p:cTn id="145" presetID="1" presetClass="exit" presetSubtype="0" fill="hold" nodeType="afterEffect">
                                  <p:stCondLst>
                                    <p:cond delay="0"/>
                                  </p:stCondLst>
                                  <p:childTnLst>
                                    <p:set>
                                      <p:cBhvr>
                                        <p:cTn id="146" dur="1" fill="hold">
                                          <p:stCondLst>
                                            <p:cond delay="0"/>
                                          </p:stCondLst>
                                        </p:cTn>
                                        <p:tgtEl>
                                          <p:spTgt spid="199"/>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202"/>
                                        </p:tgtEl>
                                        <p:attrNameLst>
                                          <p:attrName>style.visibility</p:attrName>
                                        </p:attrNameLst>
                                      </p:cBhvr>
                                      <p:to>
                                        <p:strVal val="visible"/>
                                      </p:to>
                                    </p:set>
                                    <p:animEffect transition="in" filter="fade">
                                      <p:cBhvr>
                                        <p:cTn id="149" dur="200"/>
                                        <p:tgtEl>
                                          <p:spTgt spid="202"/>
                                        </p:tgtEl>
                                      </p:cBhvr>
                                    </p:animEffect>
                                  </p:childTnLst>
                                </p:cTn>
                              </p:par>
                            </p:childTnLst>
                          </p:cTn>
                        </p:par>
                        <p:par>
                          <p:cTn id="150" fill="hold">
                            <p:stCondLst>
                              <p:cond delay="3600"/>
                            </p:stCondLst>
                            <p:childTnLst>
                              <p:par>
                                <p:cTn id="151" presetID="1" presetClass="exit" presetSubtype="0" fill="hold" nodeType="afterEffect">
                                  <p:stCondLst>
                                    <p:cond delay="0"/>
                                  </p:stCondLst>
                                  <p:childTnLst>
                                    <p:set>
                                      <p:cBhvr>
                                        <p:cTn id="152" dur="1" fill="hold">
                                          <p:stCondLst>
                                            <p:cond delay="0"/>
                                          </p:stCondLst>
                                        </p:cTn>
                                        <p:tgtEl>
                                          <p:spTgt spid="202"/>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205"/>
                                        </p:tgtEl>
                                        <p:attrNameLst>
                                          <p:attrName>style.visibility</p:attrName>
                                        </p:attrNameLst>
                                      </p:cBhvr>
                                      <p:to>
                                        <p:strVal val="visible"/>
                                      </p:to>
                                    </p:set>
                                    <p:animEffect transition="in" filter="fade">
                                      <p:cBhvr>
                                        <p:cTn id="155" dur="200"/>
                                        <p:tgtEl>
                                          <p:spTgt spid="205"/>
                                        </p:tgtEl>
                                      </p:cBhvr>
                                    </p:animEffect>
                                  </p:childTnLst>
                                </p:cTn>
                              </p:par>
                            </p:childTnLst>
                          </p:cTn>
                        </p:par>
                        <p:par>
                          <p:cTn id="156" fill="hold">
                            <p:stCondLst>
                              <p:cond delay="3800"/>
                            </p:stCondLst>
                            <p:childTnLst>
                              <p:par>
                                <p:cTn id="157" presetID="1" presetClass="exit" presetSubtype="0" fill="hold" nodeType="afterEffect">
                                  <p:stCondLst>
                                    <p:cond delay="0"/>
                                  </p:stCondLst>
                                  <p:childTnLst>
                                    <p:set>
                                      <p:cBhvr>
                                        <p:cTn id="158" dur="1" fill="hold">
                                          <p:stCondLst>
                                            <p:cond delay="0"/>
                                          </p:stCondLst>
                                        </p:cTn>
                                        <p:tgtEl>
                                          <p:spTgt spid="205"/>
                                        </p:tgtEl>
                                        <p:attrNameLst>
                                          <p:attrName>style.visibility</p:attrName>
                                        </p:attrNameLst>
                                      </p:cBhvr>
                                      <p:to>
                                        <p:strVal val="hidden"/>
                                      </p:to>
                                    </p:set>
                                  </p:childTnLst>
                                </p:cTn>
                              </p:par>
                              <p:par>
                                <p:cTn id="159" presetID="10" presetClass="entr" presetSubtype="0" fill="hold" nodeType="withEffect">
                                  <p:stCondLst>
                                    <p:cond delay="0"/>
                                  </p:stCondLst>
                                  <p:childTnLst>
                                    <p:set>
                                      <p:cBhvr>
                                        <p:cTn id="160" dur="1" fill="hold">
                                          <p:stCondLst>
                                            <p:cond delay="0"/>
                                          </p:stCondLst>
                                        </p:cTn>
                                        <p:tgtEl>
                                          <p:spTgt spid="208"/>
                                        </p:tgtEl>
                                        <p:attrNameLst>
                                          <p:attrName>style.visibility</p:attrName>
                                        </p:attrNameLst>
                                      </p:cBhvr>
                                      <p:to>
                                        <p:strVal val="visible"/>
                                      </p:to>
                                    </p:set>
                                    <p:animEffect transition="in" filter="fade">
                                      <p:cBhvr>
                                        <p:cTn id="161" dur="200"/>
                                        <p:tgtEl>
                                          <p:spTgt spid="208"/>
                                        </p:tgtEl>
                                      </p:cBhvr>
                                    </p:animEffect>
                                  </p:childTnLst>
                                </p:cTn>
                              </p:par>
                            </p:childTnLst>
                          </p:cTn>
                        </p:par>
                        <p:par>
                          <p:cTn id="162" fill="hold">
                            <p:stCondLst>
                              <p:cond delay="4000"/>
                            </p:stCondLst>
                            <p:childTnLst>
                              <p:par>
                                <p:cTn id="163" presetID="1" presetClass="exit" presetSubtype="0" fill="hold" nodeType="afterEffect">
                                  <p:stCondLst>
                                    <p:cond delay="0"/>
                                  </p:stCondLst>
                                  <p:childTnLst>
                                    <p:set>
                                      <p:cBhvr>
                                        <p:cTn id="164" dur="1" fill="hold">
                                          <p:stCondLst>
                                            <p:cond delay="0"/>
                                          </p:stCondLst>
                                        </p:cTn>
                                        <p:tgtEl>
                                          <p:spTgt spid="208"/>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211"/>
                                        </p:tgtEl>
                                        <p:attrNameLst>
                                          <p:attrName>style.visibility</p:attrName>
                                        </p:attrNameLst>
                                      </p:cBhvr>
                                      <p:to>
                                        <p:strVal val="visible"/>
                                      </p:to>
                                    </p:set>
                                    <p:animEffect transition="in" filter="fade">
                                      <p:cBhvr>
                                        <p:cTn id="167" dur="200"/>
                                        <p:tgtEl>
                                          <p:spTgt spid="211"/>
                                        </p:tgtEl>
                                      </p:cBhvr>
                                    </p:animEffect>
                                  </p:childTnLst>
                                </p:cTn>
                              </p:par>
                            </p:childTnLst>
                          </p:cTn>
                        </p:par>
                        <p:par>
                          <p:cTn id="168" fill="hold">
                            <p:stCondLst>
                              <p:cond delay="4200"/>
                            </p:stCondLst>
                            <p:childTnLst>
                              <p:par>
                                <p:cTn id="169" presetID="1" presetClass="exit" presetSubtype="0" fill="hold" nodeType="afterEffect">
                                  <p:stCondLst>
                                    <p:cond delay="0"/>
                                  </p:stCondLst>
                                  <p:childTnLst>
                                    <p:set>
                                      <p:cBhvr>
                                        <p:cTn id="170" dur="1" fill="hold">
                                          <p:stCondLst>
                                            <p:cond delay="0"/>
                                          </p:stCondLst>
                                        </p:cTn>
                                        <p:tgtEl>
                                          <p:spTgt spid="211"/>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214"/>
                                        </p:tgtEl>
                                        <p:attrNameLst>
                                          <p:attrName>style.visibility</p:attrName>
                                        </p:attrNameLst>
                                      </p:cBhvr>
                                      <p:to>
                                        <p:strVal val="visible"/>
                                      </p:to>
                                    </p:set>
                                    <p:animEffect transition="in" filter="fade">
                                      <p:cBhvr>
                                        <p:cTn id="173" dur="200"/>
                                        <p:tgtEl>
                                          <p:spTgt spid="214"/>
                                        </p:tgtEl>
                                      </p:cBhvr>
                                    </p:animEffect>
                                  </p:childTnLst>
                                </p:cTn>
                              </p:par>
                            </p:childTnLst>
                          </p:cTn>
                        </p:par>
                        <p:par>
                          <p:cTn id="174" fill="hold">
                            <p:stCondLst>
                              <p:cond delay="4400"/>
                            </p:stCondLst>
                            <p:childTnLst>
                              <p:par>
                                <p:cTn id="175" presetID="1" presetClass="exit" presetSubtype="0" fill="hold" nodeType="afterEffect">
                                  <p:stCondLst>
                                    <p:cond delay="0"/>
                                  </p:stCondLst>
                                  <p:childTnLst>
                                    <p:set>
                                      <p:cBhvr>
                                        <p:cTn id="176" dur="1" fill="hold">
                                          <p:stCondLst>
                                            <p:cond delay="0"/>
                                          </p:stCondLst>
                                        </p:cTn>
                                        <p:tgtEl>
                                          <p:spTgt spid="21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17"/>
                                        </p:tgtEl>
                                        <p:attrNameLst>
                                          <p:attrName>style.visibility</p:attrName>
                                        </p:attrNameLst>
                                      </p:cBhvr>
                                      <p:to>
                                        <p:strVal val="visible"/>
                                      </p:to>
                                    </p:set>
                                    <p:animEffect transition="in" filter="fade">
                                      <p:cBhvr>
                                        <p:cTn id="179" dur="200"/>
                                        <p:tgtEl>
                                          <p:spTgt spid="217"/>
                                        </p:tgtEl>
                                      </p:cBhvr>
                                    </p:animEffect>
                                  </p:childTnLst>
                                </p:cTn>
                              </p:par>
                            </p:childTnLst>
                          </p:cTn>
                        </p:par>
                        <p:par>
                          <p:cTn id="180" fill="hold">
                            <p:stCondLst>
                              <p:cond delay="4600"/>
                            </p:stCondLst>
                            <p:childTnLst>
                              <p:par>
                                <p:cTn id="181" presetID="1" presetClass="exit" presetSubtype="0" fill="hold" nodeType="afterEffect">
                                  <p:stCondLst>
                                    <p:cond delay="0"/>
                                  </p:stCondLst>
                                  <p:childTnLst>
                                    <p:set>
                                      <p:cBhvr>
                                        <p:cTn id="182" dur="1" fill="hold">
                                          <p:stCondLst>
                                            <p:cond delay="0"/>
                                          </p:stCondLst>
                                        </p:cTn>
                                        <p:tgtEl>
                                          <p:spTgt spid="217"/>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20"/>
                                        </p:tgtEl>
                                        <p:attrNameLst>
                                          <p:attrName>style.visibility</p:attrName>
                                        </p:attrNameLst>
                                      </p:cBhvr>
                                      <p:to>
                                        <p:strVal val="visible"/>
                                      </p:to>
                                    </p:set>
                                    <p:animEffect transition="in" filter="fade">
                                      <p:cBhvr>
                                        <p:cTn id="185" dur="200"/>
                                        <p:tgtEl>
                                          <p:spTgt spid="220"/>
                                        </p:tgtEl>
                                      </p:cBhvr>
                                    </p:animEffect>
                                  </p:childTnLst>
                                </p:cTn>
                              </p:par>
                            </p:childTnLst>
                          </p:cTn>
                        </p:par>
                        <p:par>
                          <p:cTn id="186" fill="hold">
                            <p:stCondLst>
                              <p:cond delay="4800"/>
                            </p:stCondLst>
                            <p:childTnLst>
                              <p:par>
                                <p:cTn id="187" presetID="1" presetClass="exit" presetSubtype="0" fill="hold" nodeType="afterEffect">
                                  <p:stCondLst>
                                    <p:cond delay="0"/>
                                  </p:stCondLst>
                                  <p:childTnLst>
                                    <p:set>
                                      <p:cBhvr>
                                        <p:cTn id="188" dur="1" fill="hold">
                                          <p:stCondLst>
                                            <p:cond delay="0"/>
                                          </p:stCondLst>
                                        </p:cTn>
                                        <p:tgtEl>
                                          <p:spTgt spid="220"/>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23"/>
                                        </p:tgtEl>
                                        <p:attrNameLst>
                                          <p:attrName>style.visibility</p:attrName>
                                        </p:attrNameLst>
                                      </p:cBhvr>
                                      <p:to>
                                        <p:strVal val="visible"/>
                                      </p:to>
                                    </p:set>
                                    <p:animEffect transition="in" filter="fade">
                                      <p:cBhvr>
                                        <p:cTn id="191" dur="200"/>
                                        <p:tgtEl>
                                          <p:spTgt spid="223"/>
                                        </p:tgtEl>
                                      </p:cBhvr>
                                    </p:animEffect>
                                  </p:childTnLst>
                                </p:cTn>
                              </p:par>
                            </p:childTnLst>
                          </p:cTn>
                        </p:par>
                        <p:par>
                          <p:cTn id="192" fill="hold">
                            <p:stCondLst>
                              <p:cond delay="5000"/>
                            </p:stCondLst>
                            <p:childTnLst>
                              <p:par>
                                <p:cTn id="193" presetID="1" presetClass="exit" presetSubtype="0" fill="hold" nodeType="afterEffect">
                                  <p:stCondLst>
                                    <p:cond delay="0"/>
                                  </p:stCondLst>
                                  <p:childTnLst>
                                    <p:set>
                                      <p:cBhvr>
                                        <p:cTn id="194" dur="1" fill="hold">
                                          <p:stCondLst>
                                            <p:cond delay="0"/>
                                          </p:stCondLst>
                                        </p:cTn>
                                        <p:tgtEl>
                                          <p:spTgt spid="223"/>
                                        </p:tgtEl>
                                        <p:attrNameLst>
                                          <p:attrName>style.visibility</p:attrName>
                                        </p:attrNameLst>
                                      </p:cBhvr>
                                      <p:to>
                                        <p:strVal val="hidden"/>
                                      </p:to>
                                    </p:set>
                                  </p:childTnLst>
                                </p:cTn>
                              </p:par>
                              <p:par>
                                <p:cTn id="195" presetID="10" presetClass="entr" presetSubtype="0" fill="hold" nodeType="withEffect">
                                  <p:stCondLst>
                                    <p:cond delay="0"/>
                                  </p:stCondLst>
                                  <p:childTnLst>
                                    <p:set>
                                      <p:cBhvr>
                                        <p:cTn id="196" dur="1" fill="hold">
                                          <p:stCondLst>
                                            <p:cond delay="0"/>
                                          </p:stCondLst>
                                        </p:cTn>
                                        <p:tgtEl>
                                          <p:spTgt spid="226"/>
                                        </p:tgtEl>
                                        <p:attrNameLst>
                                          <p:attrName>style.visibility</p:attrName>
                                        </p:attrNameLst>
                                      </p:cBhvr>
                                      <p:to>
                                        <p:strVal val="visible"/>
                                      </p:to>
                                    </p:set>
                                    <p:animEffect transition="in" filter="fade">
                                      <p:cBhvr>
                                        <p:cTn id="197" dur="200"/>
                                        <p:tgtEl>
                                          <p:spTgt spid="226"/>
                                        </p:tgtEl>
                                      </p:cBhvr>
                                    </p:animEffect>
                                  </p:childTnLst>
                                </p:cTn>
                              </p:par>
                            </p:childTnLst>
                          </p:cTn>
                        </p:par>
                        <p:par>
                          <p:cTn id="198" fill="hold">
                            <p:stCondLst>
                              <p:cond delay="5200"/>
                            </p:stCondLst>
                            <p:childTnLst>
                              <p:par>
                                <p:cTn id="199" presetID="1" presetClass="exit" presetSubtype="0" fill="hold" nodeType="afterEffect">
                                  <p:stCondLst>
                                    <p:cond delay="0"/>
                                  </p:stCondLst>
                                  <p:childTnLst>
                                    <p:set>
                                      <p:cBhvr>
                                        <p:cTn id="200" dur="1" fill="hold">
                                          <p:stCondLst>
                                            <p:cond delay="0"/>
                                          </p:stCondLst>
                                        </p:cTn>
                                        <p:tgtEl>
                                          <p:spTgt spid="226"/>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29"/>
                                        </p:tgtEl>
                                        <p:attrNameLst>
                                          <p:attrName>style.visibility</p:attrName>
                                        </p:attrNameLst>
                                      </p:cBhvr>
                                      <p:to>
                                        <p:strVal val="visible"/>
                                      </p:to>
                                    </p:set>
                                    <p:animEffect transition="in" filter="fade">
                                      <p:cBhvr>
                                        <p:cTn id="203" dur="200"/>
                                        <p:tgtEl>
                                          <p:spTgt spid="229"/>
                                        </p:tgtEl>
                                      </p:cBhvr>
                                    </p:animEffect>
                                  </p:childTnLst>
                                </p:cTn>
                              </p:par>
                            </p:childTnLst>
                          </p:cTn>
                        </p:par>
                        <p:par>
                          <p:cTn id="204" fill="hold">
                            <p:stCondLst>
                              <p:cond delay="5400"/>
                            </p:stCondLst>
                            <p:childTnLst>
                              <p:par>
                                <p:cTn id="205" presetID="1" presetClass="exit" presetSubtype="0" fill="hold" nodeType="afterEffect">
                                  <p:stCondLst>
                                    <p:cond delay="0"/>
                                  </p:stCondLst>
                                  <p:childTnLst>
                                    <p:set>
                                      <p:cBhvr>
                                        <p:cTn id="206" dur="1" fill="hold">
                                          <p:stCondLst>
                                            <p:cond delay="0"/>
                                          </p:stCondLst>
                                        </p:cTn>
                                        <p:tgtEl>
                                          <p:spTgt spid="229"/>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32"/>
                                        </p:tgtEl>
                                        <p:attrNameLst>
                                          <p:attrName>style.visibility</p:attrName>
                                        </p:attrNameLst>
                                      </p:cBhvr>
                                      <p:to>
                                        <p:strVal val="visible"/>
                                      </p:to>
                                    </p:set>
                                    <p:animEffect transition="in" filter="fade">
                                      <p:cBhvr>
                                        <p:cTn id="209" dur="200"/>
                                        <p:tgtEl>
                                          <p:spTgt spid="232"/>
                                        </p:tgtEl>
                                      </p:cBhvr>
                                    </p:animEffect>
                                  </p:childTnLst>
                                </p:cTn>
                              </p:par>
                            </p:childTnLst>
                          </p:cTn>
                        </p:par>
                        <p:par>
                          <p:cTn id="210" fill="hold">
                            <p:stCondLst>
                              <p:cond delay="5600"/>
                            </p:stCondLst>
                            <p:childTnLst>
                              <p:par>
                                <p:cTn id="211" presetID="1" presetClass="exit" presetSubtype="0" fill="hold" nodeType="afterEffect">
                                  <p:stCondLst>
                                    <p:cond delay="0"/>
                                  </p:stCondLst>
                                  <p:childTnLst>
                                    <p:set>
                                      <p:cBhvr>
                                        <p:cTn id="212" dur="1" fill="hold">
                                          <p:stCondLst>
                                            <p:cond delay="0"/>
                                          </p:stCondLst>
                                        </p:cTn>
                                        <p:tgtEl>
                                          <p:spTgt spid="232"/>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35"/>
                                        </p:tgtEl>
                                        <p:attrNameLst>
                                          <p:attrName>style.visibility</p:attrName>
                                        </p:attrNameLst>
                                      </p:cBhvr>
                                      <p:to>
                                        <p:strVal val="visible"/>
                                      </p:to>
                                    </p:set>
                                    <p:animEffect transition="in" filter="fade">
                                      <p:cBhvr>
                                        <p:cTn id="215" dur="200"/>
                                        <p:tgtEl>
                                          <p:spTgt spid="235"/>
                                        </p:tgtEl>
                                      </p:cBhvr>
                                    </p:animEffect>
                                  </p:childTnLst>
                                </p:cTn>
                              </p:par>
                            </p:childTnLst>
                          </p:cTn>
                        </p:par>
                        <p:par>
                          <p:cTn id="216" fill="hold">
                            <p:stCondLst>
                              <p:cond delay="5800"/>
                            </p:stCondLst>
                            <p:childTnLst>
                              <p:par>
                                <p:cTn id="217" presetID="1" presetClass="exit" presetSubtype="0" fill="hold" nodeType="afterEffect">
                                  <p:stCondLst>
                                    <p:cond delay="0"/>
                                  </p:stCondLst>
                                  <p:childTnLst>
                                    <p:set>
                                      <p:cBhvr>
                                        <p:cTn id="218" dur="1" fill="hold">
                                          <p:stCondLst>
                                            <p:cond delay="0"/>
                                          </p:stCondLst>
                                        </p:cTn>
                                        <p:tgtEl>
                                          <p:spTgt spid="235"/>
                                        </p:tgtEl>
                                        <p:attrNameLst>
                                          <p:attrName>style.visibility</p:attrName>
                                        </p:attrNameLst>
                                      </p:cBhvr>
                                      <p:to>
                                        <p:strVal val="hidden"/>
                                      </p:to>
                                    </p:set>
                                  </p:childTnLst>
                                </p:cTn>
                              </p:par>
                              <p:par>
                                <p:cTn id="219" presetID="10" presetClass="entr" presetSubtype="0" fill="hold" nodeType="withEffect">
                                  <p:stCondLst>
                                    <p:cond delay="0"/>
                                  </p:stCondLst>
                                  <p:childTnLst>
                                    <p:set>
                                      <p:cBhvr>
                                        <p:cTn id="220" dur="1" fill="hold">
                                          <p:stCondLst>
                                            <p:cond delay="0"/>
                                          </p:stCondLst>
                                        </p:cTn>
                                        <p:tgtEl>
                                          <p:spTgt spid="238"/>
                                        </p:tgtEl>
                                        <p:attrNameLst>
                                          <p:attrName>style.visibility</p:attrName>
                                        </p:attrNameLst>
                                      </p:cBhvr>
                                      <p:to>
                                        <p:strVal val="visible"/>
                                      </p:to>
                                    </p:set>
                                    <p:animEffect transition="in" filter="fade">
                                      <p:cBhvr>
                                        <p:cTn id="221" dur="200"/>
                                        <p:tgtEl>
                                          <p:spTgt spid="238"/>
                                        </p:tgtEl>
                                      </p:cBhvr>
                                    </p:animEffect>
                                  </p:childTnLst>
                                </p:cTn>
                              </p:par>
                            </p:childTnLst>
                          </p:cTn>
                        </p:par>
                        <p:par>
                          <p:cTn id="222" fill="hold">
                            <p:stCondLst>
                              <p:cond delay="6000"/>
                            </p:stCondLst>
                            <p:childTnLst>
                              <p:par>
                                <p:cTn id="223" presetID="1" presetClass="exit" presetSubtype="0" fill="hold" nodeType="afterEffect">
                                  <p:stCondLst>
                                    <p:cond delay="0"/>
                                  </p:stCondLst>
                                  <p:childTnLst>
                                    <p:set>
                                      <p:cBhvr>
                                        <p:cTn id="224" dur="1" fill="hold">
                                          <p:stCondLst>
                                            <p:cond delay="0"/>
                                          </p:stCondLst>
                                        </p:cTn>
                                        <p:tgtEl>
                                          <p:spTgt spid="238"/>
                                        </p:tgtEl>
                                        <p:attrNameLst>
                                          <p:attrName>style.visibility</p:attrName>
                                        </p:attrNameLst>
                                      </p:cBhvr>
                                      <p:to>
                                        <p:strVal val="hidden"/>
                                      </p:to>
                                    </p:set>
                                  </p:childTnLst>
                                </p:cTn>
                              </p:par>
                            </p:childTnLst>
                          </p:cTn>
                        </p:par>
                        <p:par>
                          <p:cTn id="225" fill="hold">
                            <p:stCondLst>
                              <p:cond delay="6000"/>
                            </p:stCondLst>
                            <p:childTnLst>
                              <p:par>
                                <p:cTn id="226" presetID="1" presetClass="entr" presetSubtype="0" fill="hold" grpId="0" nodeType="afterEffect">
                                  <p:stCondLst>
                                    <p:cond delay="0"/>
                                  </p:stCondLst>
                                  <p:childTnLst>
                                    <p:set>
                                      <p:cBhvr>
                                        <p:cTn id="227"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24" grpId="0" animBg="1"/>
      <p:bldP spid="26" grpId="0" animBg="1"/>
      <p:bldP spid="27" grpId="0" animBg="1"/>
      <p:bldP spid="28" grpId="0" animBg="1"/>
      <p:bldP spid="30" grpId="0" animBg="1"/>
      <p:bldP spid="34" grpId="0"/>
      <p:bldP spid="35" grpId="0"/>
      <p:bldP spid="36" grpId="0"/>
      <p:bldP spid="37" grpId="0"/>
      <p:bldP spid="41" grpId="0" animBg="1"/>
      <p:bldP spid="42" grpId="0" animBg="1"/>
      <p:bldP spid="45" grpId="0" animBg="1"/>
      <p:bldP spid="47" grpId="0" animBg="1"/>
      <p:bldP spid="48" grpId="0" animBg="1"/>
      <p:bldP spid="2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34C4D07-B2A2-11C5-F1C8-C4B2BC44D885}"/>
              </a:ext>
            </a:extLst>
          </p:cNvPr>
          <p:cNvSpPr>
            <a:spLocks noGrp="1"/>
          </p:cNvSpPr>
          <p:nvPr>
            <p:ph type="title"/>
          </p:nvPr>
        </p:nvSpPr>
        <p:spPr>
          <a:xfrm>
            <a:off x="381000" y="200722"/>
            <a:ext cx="11430000" cy="1014761"/>
          </a:xfrm>
        </p:spPr>
        <p:txBody>
          <a:bodyPr/>
          <a:lstStyle/>
          <a:p>
            <a:r>
              <a:rPr lang="en-US" altLang="zh-CN" dirty="0"/>
              <a:t>Data Streaming: N-Way Time Transfer (NWTT)</a:t>
            </a:r>
            <a:endParaRPr lang="en-US" dirty="0"/>
          </a:p>
        </p:txBody>
      </p:sp>
      <p:sp>
        <p:nvSpPr>
          <p:cNvPr id="12" name="TextBox 11">
            <a:extLst>
              <a:ext uri="{FF2B5EF4-FFF2-40B4-BE49-F238E27FC236}">
                <a16:creationId xmlns:a16="http://schemas.microsoft.com/office/drawing/2014/main" id="{AC0381C8-777D-B4F8-C255-5ABDEE88E796}"/>
              </a:ext>
            </a:extLst>
          </p:cNvPr>
          <p:cNvSpPr txBox="1"/>
          <p:nvPr/>
        </p:nvSpPr>
        <p:spPr>
          <a:xfrm>
            <a:off x="496857" y="1207175"/>
            <a:ext cx="5347136" cy="4565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Broadcasting nature of wireless signal</a:t>
            </a:r>
          </a:p>
        </p:txBody>
      </p:sp>
      <p:sp>
        <p:nvSpPr>
          <p:cNvPr id="13" name="Oval 12">
            <a:extLst>
              <a:ext uri="{FF2B5EF4-FFF2-40B4-BE49-F238E27FC236}">
                <a16:creationId xmlns:a16="http://schemas.microsoft.com/office/drawing/2014/main" id="{48150957-49A9-F782-4E04-8920742873D0}"/>
              </a:ext>
            </a:extLst>
          </p:cNvPr>
          <p:cNvSpPr/>
          <p:nvPr/>
        </p:nvSpPr>
        <p:spPr>
          <a:xfrm>
            <a:off x="496857" y="2551236"/>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A9CE525F-2F64-9C02-D960-58F2734D712A}"/>
              </a:ext>
            </a:extLst>
          </p:cNvPr>
          <p:cNvSpPr/>
          <p:nvPr/>
        </p:nvSpPr>
        <p:spPr>
          <a:xfrm>
            <a:off x="1188590" y="1914277"/>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5" name="Oval 14">
            <a:extLst>
              <a:ext uri="{FF2B5EF4-FFF2-40B4-BE49-F238E27FC236}">
                <a16:creationId xmlns:a16="http://schemas.microsoft.com/office/drawing/2014/main" id="{7301C235-9B66-1BE8-B857-A671ABD90750}"/>
              </a:ext>
            </a:extLst>
          </p:cNvPr>
          <p:cNvSpPr/>
          <p:nvPr/>
        </p:nvSpPr>
        <p:spPr>
          <a:xfrm>
            <a:off x="1865606" y="1903298"/>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6" name="Oval 15">
            <a:extLst>
              <a:ext uri="{FF2B5EF4-FFF2-40B4-BE49-F238E27FC236}">
                <a16:creationId xmlns:a16="http://schemas.microsoft.com/office/drawing/2014/main" id="{7ACE8AAC-2576-F83D-D2F4-F33072423E84}"/>
              </a:ext>
            </a:extLst>
          </p:cNvPr>
          <p:cNvSpPr/>
          <p:nvPr/>
        </p:nvSpPr>
        <p:spPr>
          <a:xfrm>
            <a:off x="2542621" y="1914277"/>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7" name="Oval 16">
            <a:extLst>
              <a:ext uri="{FF2B5EF4-FFF2-40B4-BE49-F238E27FC236}">
                <a16:creationId xmlns:a16="http://schemas.microsoft.com/office/drawing/2014/main" id="{211ED65E-EA80-813E-A2A4-B42EFCC431D1}"/>
              </a:ext>
            </a:extLst>
          </p:cNvPr>
          <p:cNvSpPr/>
          <p:nvPr/>
        </p:nvSpPr>
        <p:spPr>
          <a:xfrm>
            <a:off x="3219635" y="1908310"/>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8" name="Oval 17">
            <a:extLst>
              <a:ext uri="{FF2B5EF4-FFF2-40B4-BE49-F238E27FC236}">
                <a16:creationId xmlns:a16="http://schemas.microsoft.com/office/drawing/2014/main" id="{F17FB1E6-544F-F597-0903-9BC5151CC371}"/>
              </a:ext>
            </a:extLst>
          </p:cNvPr>
          <p:cNvSpPr/>
          <p:nvPr/>
        </p:nvSpPr>
        <p:spPr>
          <a:xfrm>
            <a:off x="3896651" y="1895030"/>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9" name="Oval 18">
            <a:extLst>
              <a:ext uri="{FF2B5EF4-FFF2-40B4-BE49-F238E27FC236}">
                <a16:creationId xmlns:a16="http://schemas.microsoft.com/office/drawing/2014/main" id="{8DC3925E-0A51-201D-CA9C-ED70680F8B57}"/>
              </a:ext>
            </a:extLst>
          </p:cNvPr>
          <p:cNvSpPr/>
          <p:nvPr/>
        </p:nvSpPr>
        <p:spPr>
          <a:xfrm>
            <a:off x="4573664" y="1889063"/>
            <a:ext cx="360057" cy="382806"/>
          </a:xfrm>
          <a:prstGeom prst="ellipse">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cxnSp>
        <p:nvCxnSpPr>
          <p:cNvPr id="20" name="Straight Arrow Connector 19">
            <a:extLst>
              <a:ext uri="{FF2B5EF4-FFF2-40B4-BE49-F238E27FC236}">
                <a16:creationId xmlns:a16="http://schemas.microsoft.com/office/drawing/2014/main" id="{8C19552A-5741-0BC5-FB3E-2ADA613612A3}"/>
              </a:ext>
            </a:extLst>
          </p:cNvPr>
          <p:cNvCxnSpPr>
            <a:cxnSpLocks/>
            <a:stCxn id="13" idx="6"/>
            <a:endCxn id="15" idx="4"/>
          </p:cNvCxnSpPr>
          <p:nvPr/>
        </p:nvCxnSpPr>
        <p:spPr>
          <a:xfrm flipV="1">
            <a:off x="856914" y="2286104"/>
            <a:ext cx="1188721" cy="45653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BAF937-EA9B-EC47-2772-C0C3D7FBA32D}"/>
              </a:ext>
            </a:extLst>
          </p:cNvPr>
          <p:cNvCxnSpPr>
            <a:cxnSpLocks/>
            <a:stCxn id="13" idx="6"/>
            <a:endCxn id="16" idx="4"/>
          </p:cNvCxnSpPr>
          <p:nvPr/>
        </p:nvCxnSpPr>
        <p:spPr>
          <a:xfrm flipV="1">
            <a:off x="856914" y="2297083"/>
            <a:ext cx="1865736" cy="445556"/>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A7724E2-468A-33CC-B569-41897F338630}"/>
              </a:ext>
            </a:extLst>
          </p:cNvPr>
          <p:cNvCxnSpPr>
            <a:cxnSpLocks/>
            <a:stCxn id="13" idx="6"/>
            <a:endCxn id="17" idx="4"/>
          </p:cNvCxnSpPr>
          <p:nvPr/>
        </p:nvCxnSpPr>
        <p:spPr>
          <a:xfrm flipV="1">
            <a:off x="856914" y="2291116"/>
            <a:ext cx="2542750" cy="451523"/>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EAEBECF-9DF1-610E-5238-2780A449810F}"/>
              </a:ext>
            </a:extLst>
          </p:cNvPr>
          <p:cNvCxnSpPr>
            <a:cxnSpLocks/>
            <a:stCxn id="13" idx="6"/>
            <a:endCxn id="18" idx="4"/>
          </p:cNvCxnSpPr>
          <p:nvPr/>
        </p:nvCxnSpPr>
        <p:spPr>
          <a:xfrm flipV="1">
            <a:off x="856914" y="2277836"/>
            <a:ext cx="3219766" cy="464803"/>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A521B64-D542-4665-41A1-11768B56EB24}"/>
              </a:ext>
            </a:extLst>
          </p:cNvPr>
          <p:cNvCxnSpPr>
            <a:cxnSpLocks/>
            <a:stCxn id="13" idx="6"/>
            <a:endCxn id="19" idx="4"/>
          </p:cNvCxnSpPr>
          <p:nvPr/>
        </p:nvCxnSpPr>
        <p:spPr>
          <a:xfrm flipV="1">
            <a:off x="856914" y="2271869"/>
            <a:ext cx="3896779" cy="47077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F4F5C8B-1284-6829-9DD5-4E9D592365FD}"/>
              </a:ext>
            </a:extLst>
          </p:cNvPr>
          <p:cNvSpPr txBox="1"/>
          <p:nvPr/>
        </p:nvSpPr>
        <p:spPr>
          <a:xfrm>
            <a:off x="489784" y="3318115"/>
            <a:ext cx="5347136" cy="4565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Identical function of Poll, Resp, Final</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C7A6259-E6AD-2889-E71F-AD83C89DFC78}"/>
                  </a:ext>
                </a:extLst>
              </p:cNvPr>
              <p:cNvSpPr txBox="1"/>
              <p:nvPr/>
            </p:nvSpPr>
            <p:spPr>
              <a:xfrm>
                <a:off x="1377440" y="5489970"/>
                <a:ext cx="2592056"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4">
                              <a:lumMod val="10000"/>
                            </a:schemeClr>
                          </a:solidFill>
                          <a:latin typeface="Cambria Math" panose="02040503050406030204" pitchFamily="18" charset="0"/>
                        </a:rPr>
                        <m:t>𝑇𝑜𝐹</m:t>
                      </m:r>
                      <m:r>
                        <a:rPr lang="en-US" b="0" i="1" smtClean="0">
                          <a:solidFill>
                            <a:schemeClr val="accent4">
                              <a:lumMod val="10000"/>
                            </a:schemeClr>
                          </a:solidFill>
                          <a:latin typeface="Cambria Math" panose="02040503050406030204" pitchFamily="18" charset="0"/>
                        </a:rPr>
                        <m:t>=</m:t>
                      </m:r>
                      <m:f>
                        <m:fPr>
                          <m:ctrlPr>
                            <a:rPr lang="en-US" b="0" i="1" smtClean="0">
                              <a:solidFill>
                                <a:schemeClr val="accent4">
                                  <a:lumMod val="10000"/>
                                </a:schemeClr>
                              </a:solidFill>
                              <a:latin typeface="Cambria Math" panose="02040503050406030204" pitchFamily="18" charset="0"/>
                            </a:rPr>
                          </m:ctrlPr>
                        </m:fPr>
                        <m:num>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𝑅</m:t>
                              </m:r>
                            </m:e>
                            <m:sub>
                              <m:r>
                                <a:rPr lang="en-US" b="0" i="1" smtClean="0">
                                  <a:solidFill>
                                    <a:schemeClr val="accent4">
                                      <a:lumMod val="10000"/>
                                    </a:schemeClr>
                                  </a:solidFill>
                                  <a:latin typeface="Cambria Math" panose="02040503050406030204" pitchFamily="18" charset="0"/>
                                </a:rPr>
                                <m:t>1</m:t>
                              </m:r>
                            </m:sub>
                          </m:sSub>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𝑅</m:t>
                              </m:r>
                            </m:e>
                            <m:sub>
                              <m:r>
                                <a:rPr lang="en-US" b="0" i="1" smtClean="0">
                                  <a:solidFill>
                                    <a:schemeClr val="accent4">
                                      <a:lumMod val="10000"/>
                                    </a:schemeClr>
                                  </a:solidFill>
                                  <a:latin typeface="Cambria Math" panose="02040503050406030204" pitchFamily="18" charset="0"/>
                                </a:rPr>
                                <m:t>2</m:t>
                              </m:r>
                            </m:sub>
                          </m:sSub>
                          <m:r>
                            <a:rPr lang="en-US" b="0" i="1" smtClean="0">
                              <a:solidFill>
                                <a:schemeClr val="accent4">
                                  <a:lumMod val="10000"/>
                                </a:schemeClr>
                              </a:solidFill>
                              <a:latin typeface="Cambria Math" panose="02040503050406030204" pitchFamily="18" charset="0"/>
                            </a:rPr>
                            <m:t>−</m:t>
                          </m:r>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𝐷</m:t>
                              </m:r>
                            </m:e>
                            <m:sub>
                              <m:r>
                                <a:rPr lang="en-US" b="0" i="1" smtClean="0">
                                  <a:solidFill>
                                    <a:schemeClr val="accent4">
                                      <a:lumMod val="10000"/>
                                    </a:schemeClr>
                                  </a:solidFill>
                                  <a:latin typeface="Cambria Math" panose="02040503050406030204" pitchFamily="18" charset="0"/>
                                </a:rPr>
                                <m:t>1</m:t>
                              </m:r>
                            </m:sub>
                          </m:sSub>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𝐷</m:t>
                              </m:r>
                            </m:e>
                            <m:sub>
                              <m:r>
                                <a:rPr lang="en-US" b="0" i="1" smtClean="0">
                                  <a:solidFill>
                                    <a:schemeClr val="accent4">
                                      <a:lumMod val="10000"/>
                                    </a:schemeClr>
                                  </a:solidFill>
                                  <a:latin typeface="Cambria Math" panose="02040503050406030204" pitchFamily="18" charset="0"/>
                                </a:rPr>
                                <m:t>2</m:t>
                              </m:r>
                            </m:sub>
                          </m:sSub>
                        </m:num>
                        <m:den>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𝑅</m:t>
                              </m:r>
                            </m:e>
                            <m:sub>
                              <m:r>
                                <a:rPr lang="en-US" b="0" i="1" smtClean="0">
                                  <a:solidFill>
                                    <a:schemeClr val="accent4">
                                      <a:lumMod val="10000"/>
                                    </a:schemeClr>
                                  </a:solidFill>
                                  <a:latin typeface="Cambria Math" panose="02040503050406030204" pitchFamily="18" charset="0"/>
                                </a:rPr>
                                <m:t>1</m:t>
                              </m:r>
                            </m:sub>
                          </m:sSub>
                          <m:r>
                            <a:rPr lang="en-US" b="0" i="1" smtClean="0">
                              <a:solidFill>
                                <a:schemeClr val="accent4">
                                  <a:lumMod val="10000"/>
                                </a:schemeClr>
                              </a:solidFill>
                              <a:latin typeface="Cambria Math" panose="02040503050406030204" pitchFamily="18" charset="0"/>
                            </a:rPr>
                            <m:t>+</m:t>
                          </m:r>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𝑅</m:t>
                              </m:r>
                            </m:e>
                            <m:sub>
                              <m:r>
                                <a:rPr lang="en-US" b="0" i="1" smtClean="0">
                                  <a:solidFill>
                                    <a:schemeClr val="accent4">
                                      <a:lumMod val="10000"/>
                                    </a:schemeClr>
                                  </a:solidFill>
                                  <a:latin typeface="Cambria Math" panose="02040503050406030204" pitchFamily="18" charset="0"/>
                                </a:rPr>
                                <m:t>2</m:t>
                              </m:r>
                            </m:sub>
                          </m:sSub>
                          <m:r>
                            <a:rPr lang="en-US" b="0" i="1" smtClean="0">
                              <a:solidFill>
                                <a:schemeClr val="accent4">
                                  <a:lumMod val="10000"/>
                                </a:schemeClr>
                              </a:solidFill>
                              <a:latin typeface="Cambria Math" panose="02040503050406030204" pitchFamily="18" charset="0"/>
                            </a:rPr>
                            <m:t>+</m:t>
                          </m:r>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𝐷</m:t>
                              </m:r>
                            </m:e>
                            <m:sub>
                              <m:r>
                                <a:rPr lang="en-US" b="0" i="1" smtClean="0">
                                  <a:solidFill>
                                    <a:schemeClr val="accent4">
                                      <a:lumMod val="10000"/>
                                    </a:schemeClr>
                                  </a:solidFill>
                                  <a:latin typeface="Cambria Math" panose="02040503050406030204" pitchFamily="18" charset="0"/>
                                </a:rPr>
                                <m:t>1</m:t>
                              </m:r>
                            </m:sub>
                          </m:sSub>
                          <m:r>
                            <a:rPr lang="en-US" b="0" i="1" smtClean="0">
                              <a:solidFill>
                                <a:schemeClr val="accent4">
                                  <a:lumMod val="10000"/>
                                </a:schemeClr>
                              </a:solidFill>
                              <a:latin typeface="Cambria Math" panose="02040503050406030204" pitchFamily="18" charset="0"/>
                            </a:rPr>
                            <m:t>+</m:t>
                          </m:r>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𝐷</m:t>
                              </m:r>
                            </m:e>
                            <m:sub>
                              <m:r>
                                <a:rPr lang="en-US" b="0" i="1" smtClean="0">
                                  <a:solidFill>
                                    <a:schemeClr val="accent4">
                                      <a:lumMod val="10000"/>
                                    </a:schemeClr>
                                  </a:solidFill>
                                  <a:latin typeface="Cambria Math" panose="02040503050406030204" pitchFamily="18" charset="0"/>
                                </a:rPr>
                                <m:t>2</m:t>
                              </m:r>
                            </m:sub>
                          </m:sSub>
                        </m:den>
                      </m:f>
                    </m:oMath>
                  </m:oMathPara>
                </a14:m>
                <a:endParaRPr lang="en-US" dirty="0">
                  <a:solidFill>
                    <a:schemeClr val="accent4">
                      <a:lumMod val="10000"/>
                    </a:schemeClr>
                  </a:solidFill>
                </a:endParaRPr>
              </a:p>
            </p:txBody>
          </p:sp>
        </mc:Choice>
        <mc:Fallback xmlns="">
          <p:sp>
            <p:nvSpPr>
              <p:cNvPr id="59" name="TextBox 58">
                <a:extLst>
                  <a:ext uri="{FF2B5EF4-FFF2-40B4-BE49-F238E27FC236}">
                    <a16:creationId xmlns:a16="http://schemas.microsoft.com/office/drawing/2014/main" id="{4C7A6259-E6AD-2889-E71F-AD83C89DFC78}"/>
                  </a:ext>
                </a:extLst>
              </p:cNvPr>
              <p:cNvSpPr txBox="1">
                <a:spLocks noRot="1" noChangeAspect="1" noMove="1" noResize="1" noEditPoints="1" noAdjustHandles="1" noChangeArrowheads="1" noChangeShapeType="1" noTextEdit="1"/>
              </p:cNvSpPr>
              <p:nvPr/>
            </p:nvSpPr>
            <p:spPr>
              <a:xfrm>
                <a:off x="1377440" y="5489970"/>
                <a:ext cx="2592056" cy="563872"/>
              </a:xfrm>
              <a:prstGeom prst="rect">
                <a:avLst/>
              </a:prstGeom>
              <a:blipFill>
                <a:blip r:embed="rId3"/>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696C6529-4E78-F19E-3DFC-2E6B984D341C}"/>
              </a:ext>
            </a:extLst>
          </p:cNvPr>
          <p:cNvCxnSpPr>
            <a:cxnSpLocks/>
          </p:cNvCxnSpPr>
          <p:nvPr/>
        </p:nvCxnSpPr>
        <p:spPr>
          <a:xfrm>
            <a:off x="1644409" y="4945097"/>
            <a:ext cx="2417988" cy="15119"/>
          </a:xfrm>
          <a:prstGeom prst="line">
            <a:avLst/>
          </a:prstGeom>
          <a:ln w="12700">
            <a:prstDash val="sysDash"/>
          </a:ln>
        </p:spPr>
        <p:style>
          <a:lnRef idx="1">
            <a:schemeClr val="accent3"/>
          </a:lnRef>
          <a:fillRef idx="0">
            <a:schemeClr val="accent3"/>
          </a:fillRef>
          <a:effectRef idx="0">
            <a:schemeClr val="accent3"/>
          </a:effectRef>
          <a:fontRef idx="minor">
            <a:schemeClr val="tx1"/>
          </a:fontRef>
        </p:style>
      </p:cxnSp>
      <p:cxnSp>
        <p:nvCxnSpPr>
          <p:cNvPr id="62" name="Straight Connector 61">
            <a:extLst>
              <a:ext uri="{FF2B5EF4-FFF2-40B4-BE49-F238E27FC236}">
                <a16:creationId xmlns:a16="http://schemas.microsoft.com/office/drawing/2014/main" id="{2582C169-2F1C-9ECD-E31F-9F7A2C2B317D}"/>
              </a:ext>
            </a:extLst>
          </p:cNvPr>
          <p:cNvCxnSpPr>
            <a:cxnSpLocks/>
          </p:cNvCxnSpPr>
          <p:nvPr/>
        </p:nvCxnSpPr>
        <p:spPr>
          <a:xfrm>
            <a:off x="1623037" y="5200313"/>
            <a:ext cx="2417988" cy="15119"/>
          </a:xfrm>
          <a:prstGeom prst="line">
            <a:avLst/>
          </a:prstGeom>
          <a:ln w="12700">
            <a:prstDash val="sysDash"/>
          </a:ln>
        </p:spPr>
        <p:style>
          <a:lnRef idx="1">
            <a:schemeClr val="accent3"/>
          </a:lnRef>
          <a:fillRef idx="0">
            <a:schemeClr val="accent3"/>
          </a:fillRef>
          <a:effectRef idx="0">
            <a:schemeClr val="accent3"/>
          </a:effectRef>
          <a:fontRef idx="minor">
            <a:schemeClr val="tx1"/>
          </a:fontRef>
        </p:style>
      </p:cxnSp>
      <p:cxnSp>
        <p:nvCxnSpPr>
          <p:cNvPr id="63" name="Straight Connector 62">
            <a:extLst>
              <a:ext uri="{FF2B5EF4-FFF2-40B4-BE49-F238E27FC236}">
                <a16:creationId xmlns:a16="http://schemas.microsoft.com/office/drawing/2014/main" id="{3D8CB295-54AE-2BA4-18E5-61EF1D7A778E}"/>
              </a:ext>
            </a:extLst>
          </p:cNvPr>
          <p:cNvCxnSpPr>
            <a:cxnSpLocks/>
          </p:cNvCxnSpPr>
          <p:nvPr/>
        </p:nvCxnSpPr>
        <p:spPr>
          <a:xfrm>
            <a:off x="1625821" y="4293623"/>
            <a:ext cx="0" cy="1360827"/>
          </a:xfrm>
          <a:prstGeom prst="line">
            <a:avLst/>
          </a:prstGeom>
          <a:ln w="28575">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0551B8A-2388-77D8-3DBA-FF3504B03168}"/>
              </a:ext>
            </a:extLst>
          </p:cNvPr>
          <p:cNvCxnSpPr>
            <a:cxnSpLocks/>
          </p:cNvCxnSpPr>
          <p:nvPr/>
        </p:nvCxnSpPr>
        <p:spPr>
          <a:xfrm>
            <a:off x="4095752" y="4233188"/>
            <a:ext cx="0" cy="1421262"/>
          </a:xfrm>
          <a:prstGeom prst="line">
            <a:avLst/>
          </a:prstGeom>
          <a:ln w="28575">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4F36DBC-8452-BC28-0229-A385AA4AE603}"/>
              </a:ext>
            </a:extLst>
          </p:cNvPr>
          <p:cNvCxnSpPr>
            <a:cxnSpLocks/>
          </p:cNvCxnSpPr>
          <p:nvPr/>
        </p:nvCxnSpPr>
        <p:spPr>
          <a:xfrm>
            <a:off x="1633405" y="5215432"/>
            <a:ext cx="2451347" cy="177750"/>
          </a:xfrm>
          <a:prstGeom prst="straightConnector1">
            <a:avLst/>
          </a:prstGeom>
          <a:ln w="28575">
            <a:solidFill>
              <a:schemeClr val="accent1"/>
            </a:solidFill>
            <a:tailEnd type="triangle"/>
          </a:ln>
        </p:spPr>
        <p:style>
          <a:lnRef idx="1">
            <a:schemeClr val="accent5"/>
          </a:lnRef>
          <a:fillRef idx="0">
            <a:schemeClr val="accent5"/>
          </a:fillRef>
          <a:effectRef idx="0">
            <a:schemeClr val="accent5"/>
          </a:effectRef>
          <a:fontRef idx="minor">
            <a:schemeClr val="tx1"/>
          </a:fontRef>
        </p:style>
      </p:cxnSp>
      <p:sp>
        <p:nvSpPr>
          <p:cNvPr id="66" name="Left Bracket 65">
            <a:extLst>
              <a:ext uri="{FF2B5EF4-FFF2-40B4-BE49-F238E27FC236}">
                <a16:creationId xmlns:a16="http://schemas.microsoft.com/office/drawing/2014/main" id="{8AAB77C1-047E-FA35-9204-9565FE6B22D4}"/>
              </a:ext>
            </a:extLst>
          </p:cNvPr>
          <p:cNvSpPr/>
          <p:nvPr/>
        </p:nvSpPr>
        <p:spPr>
          <a:xfrm>
            <a:off x="1566282" y="4376392"/>
            <a:ext cx="56756" cy="550899"/>
          </a:xfrm>
          <a:prstGeom prst="leftBracket">
            <a:avLst/>
          </a:prstGeom>
          <a:ln w="19050">
            <a:solidFill>
              <a:schemeClr val="accent4">
                <a:lumMod val="1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7" name="Left Bracket 66">
            <a:extLst>
              <a:ext uri="{FF2B5EF4-FFF2-40B4-BE49-F238E27FC236}">
                <a16:creationId xmlns:a16="http://schemas.microsoft.com/office/drawing/2014/main" id="{C619EDCC-BA2C-3025-3635-42C3D2694E94}"/>
              </a:ext>
            </a:extLst>
          </p:cNvPr>
          <p:cNvSpPr/>
          <p:nvPr/>
        </p:nvSpPr>
        <p:spPr>
          <a:xfrm flipH="1">
            <a:off x="4121723" y="4525082"/>
            <a:ext cx="45719" cy="240424"/>
          </a:xfrm>
          <a:prstGeom prst="leftBracket">
            <a:avLst/>
          </a:prstGeom>
          <a:ln w="19050">
            <a:solidFill>
              <a:schemeClr val="accent4">
                <a:lumMod val="1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8" name="Left Bracket 67">
            <a:extLst>
              <a:ext uri="{FF2B5EF4-FFF2-40B4-BE49-F238E27FC236}">
                <a16:creationId xmlns:a16="http://schemas.microsoft.com/office/drawing/2014/main" id="{5B431E03-E1F3-6F59-959C-97701E2383E5}"/>
              </a:ext>
            </a:extLst>
          </p:cNvPr>
          <p:cNvSpPr/>
          <p:nvPr/>
        </p:nvSpPr>
        <p:spPr>
          <a:xfrm flipH="1">
            <a:off x="4123250" y="4796043"/>
            <a:ext cx="45719" cy="597140"/>
          </a:xfrm>
          <a:prstGeom prst="leftBracket">
            <a:avLst/>
          </a:prstGeom>
          <a:ln w="19050">
            <a:solidFill>
              <a:schemeClr val="accent4">
                <a:lumMod val="1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9" name="TextBox 68">
            <a:extLst>
              <a:ext uri="{FF2B5EF4-FFF2-40B4-BE49-F238E27FC236}">
                <a16:creationId xmlns:a16="http://schemas.microsoft.com/office/drawing/2014/main" id="{56A7881C-929B-DA73-59E9-350C86ECD5BF}"/>
              </a:ext>
            </a:extLst>
          </p:cNvPr>
          <p:cNvSpPr txBox="1"/>
          <p:nvPr/>
        </p:nvSpPr>
        <p:spPr>
          <a:xfrm>
            <a:off x="1093914" y="3888383"/>
            <a:ext cx="1104065" cy="369332"/>
          </a:xfrm>
          <a:prstGeom prst="rect">
            <a:avLst/>
          </a:prstGeom>
          <a:noFill/>
        </p:spPr>
        <p:txBody>
          <a:bodyPr wrap="square" rtlCol="0">
            <a:spAutoFit/>
          </a:bodyPr>
          <a:lstStyle/>
          <a:p>
            <a:r>
              <a:rPr lang="en-US" dirty="0">
                <a:solidFill>
                  <a:schemeClr val="accent4">
                    <a:lumMod val="10000"/>
                  </a:schemeClr>
                </a:solidFill>
              </a:rPr>
              <a:t>Device 1</a:t>
            </a:r>
          </a:p>
        </p:txBody>
      </p:sp>
      <p:sp>
        <p:nvSpPr>
          <p:cNvPr id="70" name="TextBox 69">
            <a:extLst>
              <a:ext uri="{FF2B5EF4-FFF2-40B4-BE49-F238E27FC236}">
                <a16:creationId xmlns:a16="http://schemas.microsoft.com/office/drawing/2014/main" id="{1A557622-3702-8C3E-25BC-6F80025854AF}"/>
              </a:ext>
            </a:extLst>
          </p:cNvPr>
          <p:cNvSpPr txBox="1"/>
          <p:nvPr/>
        </p:nvSpPr>
        <p:spPr>
          <a:xfrm>
            <a:off x="3584576" y="3870426"/>
            <a:ext cx="1169117" cy="369332"/>
          </a:xfrm>
          <a:prstGeom prst="rect">
            <a:avLst/>
          </a:prstGeom>
          <a:noFill/>
        </p:spPr>
        <p:txBody>
          <a:bodyPr wrap="square" rtlCol="0">
            <a:spAutoFit/>
          </a:bodyPr>
          <a:lstStyle/>
          <a:p>
            <a:r>
              <a:rPr lang="en-US" dirty="0">
                <a:solidFill>
                  <a:schemeClr val="accent4">
                    <a:lumMod val="10000"/>
                  </a:schemeClr>
                </a:solidFill>
              </a:rPr>
              <a:t>Device 2</a:t>
            </a:r>
          </a:p>
        </p:txBody>
      </p:sp>
      <p:sp>
        <p:nvSpPr>
          <p:cNvPr id="71" name="TextBox 70">
            <a:extLst>
              <a:ext uri="{FF2B5EF4-FFF2-40B4-BE49-F238E27FC236}">
                <a16:creationId xmlns:a16="http://schemas.microsoft.com/office/drawing/2014/main" id="{53125FE1-D36C-EA05-EA73-B6F8F2E3D17F}"/>
              </a:ext>
            </a:extLst>
          </p:cNvPr>
          <p:cNvSpPr txBox="1"/>
          <p:nvPr/>
        </p:nvSpPr>
        <p:spPr>
          <a:xfrm rot="260174">
            <a:off x="1970650" y="4105637"/>
            <a:ext cx="628649" cy="369332"/>
          </a:xfrm>
          <a:prstGeom prst="rect">
            <a:avLst/>
          </a:prstGeom>
          <a:noFill/>
        </p:spPr>
        <p:txBody>
          <a:bodyPr wrap="square" rtlCol="0">
            <a:spAutoFit/>
          </a:bodyPr>
          <a:lstStyle/>
          <a:p>
            <a:r>
              <a:rPr lang="en-US" dirty="0">
                <a:solidFill>
                  <a:schemeClr val="accent4">
                    <a:lumMod val="10000"/>
                  </a:schemeClr>
                </a:solidFill>
              </a:rPr>
              <a:t>Poll</a:t>
            </a:r>
          </a:p>
        </p:txBody>
      </p:sp>
      <p:sp>
        <p:nvSpPr>
          <p:cNvPr id="72" name="TextBox 71">
            <a:extLst>
              <a:ext uri="{FF2B5EF4-FFF2-40B4-BE49-F238E27FC236}">
                <a16:creationId xmlns:a16="http://schemas.microsoft.com/office/drawing/2014/main" id="{A67480A0-7777-2B0F-FAF8-DB94EA5B4593}"/>
              </a:ext>
            </a:extLst>
          </p:cNvPr>
          <p:cNvSpPr txBox="1"/>
          <p:nvPr/>
        </p:nvSpPr>
        <p:spPr>
          <a:xfrm rot="380628">
            <a:off x="1814911" y="4899841"/>
            <a:ext cx="805492" cy="369332"/>
          </a:xfrm>
          <a:prstGeom prst="rect">
            <a:avLst/>
          </a:prstGeom>
          <a:noFill/>
        </p:spPr>
        <p:txBody>
          <a:bodyPr wrap="square" rtlCol="0">
            <a:spAutoFit/>
          </a:bodyPr>
          <a:lstStyle/>
          <a:p>
            <a:r>
              <a:rPr lang="en-US" dirty="0">
                <a:solidFill>
                  <a:schemeClr val="accent4">
                    <a:lumMod val="10000"/>
                  </a:schemeClr>
                </a:solidFill>
              </a:rPr>
              <a:t>Final</a:t>
            </a: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E4CB09E-FA02-C909-5E87-531820740AD6}"/>
                  </a:ext>
                </a:extLst>
              </p:cNvPr>
              <p:cNvSpPr txBox="1"/>
              <p:nvPr/>
            </p:nvSpPr>
            <p:spPr>
              <a:xfrm>
                <a:off x="4195154" y="4942410"/>
                <a:ext cx="3149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𝑅</m:t>
                          </m:r>
                        </m:e>
                        <m:sub>
                          <m:r>
                            <a:rPr lang="en-US" b="0" i="1" smtClean="0">
                              <a:solidFill>
                                <a:schemeClr val="accent4">
                                  <a:lumMod val="10000"/>
                                </a:schemeClr>
                              </a:solidFill>
                              <a:latin typeface="Cambria Math" panose="02040503050406030204" pitchFamily="18" charset="0"/>
                            </a:rPr>
                            <m:t>2</m:t>
                          </m:r>
                        </m:sub>
                      </m:sSub>
                    </m:oMath>
                  </m:oMathPara>
                </a14:m>
                <a:endParaRPr lang="en-US" dirty="0">
                  <a:solidFill>
                    <a:schemeClr val="accent4">
                      <a:lumMod val="10000"/>
                    </a:schemeClr>
                  </a:solidFill>
                </a:endParaRPr>
              </a:p>
            </p:txBody>
          </p:sp>
        </mc:Choice>
        <mc:Fallback xmlns="">
          <p:sp>
            <p:nvSpPr>
              <p:cNvPr id="73" name="TextBox 72">
                <a:extLst>
                  <a:ext uri="{FF2B5EF4-FFF2-40B4-BE49-F238E27FC236}">
                    <a16:creationId xmlns:a16="http://schemas.microsoft.com/office/drawing/2014/main" id="{5E4CB09E-FA02-C909-5E87-531820740AD6}"/>
                  </a:ext>
                </a:extLst>
              </p:cNvPr>
              <p:cNvSpPr txBox="1">
                <a:spLocks noRot="1" noChangeAspect="1" noMove="1" noResize="1" noEditPoints="1" noAdjustHandles="1" noChangeArrowheads="1" noChangeShapeType="1" noTextEdit="1"/>
              </p:cNvSpPr>
              <p:nvPr/>
            </p:nvSpPr>
            <p:spPr>
              <a:xfrm>
                <a:off x="4195154" y="4942410"/>
                <a:ext cx="314958" cy="276999"/>
              </a:xfrm>
              <a:prstGeom prst="rect">
                <a:avLst/>
              </a:prstGeom>
              <a:blipFill>
                <a:blip r:embed="rId4"/>
                <a:stretch>
                  <a:fillRect l="-15385" r="-3846"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BA8CE15F-DA07-D9DA-9F66-7CFFDD2B5453}"/>
                  </a:ext>
                </a:extLst>
              </p:cNvPr>
              <p:cNvSpPr txBox="1"/>
              <p:nvPr/>
            </p:nvSpPr>
            <p:spPr>
              <a:xfrm>
                <a:off x="1266441" y="4921920"/>
                <a:ext cx="3129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𝐷</m:t>
                          </m:r>
                        </m:e>
                        <m:sub>
                          <m:r>
                            <a:rPr lang="en-US" b="0" i="1" smtClean="0">
                              <a:solidFill>
                                <a:schemeClr val="accent4">
                                  <a:lumMod val="10000"/>
                                </a:schemeClr>
                              </a:solidFill>
                              <a:latin typeface="Cambria Math" panose="02040503050406030204" pitchFamily="18" charset="0"/>
                            </a:rPr>
                            <m:t>1</m:t>
                          </m:r>
                        </m:sub>
                      </m:sSub>
                    </m:oMath>
                  </m:oMathPara>
                </a14:m>
                <a:endParaRPr lang="en-US" dirty="0">
                  <a:solidFill>
                    <a:schemeClr val="accent4">
                      <a:lumMod val="10000"/>
                    </a:schemeClr>
                  </a:solidFill>
                </a:endParaRPr>
              </a:p>
            </p:txBody>
          </p:sp>
        </mc:Choice>
        <mc:Fallback xmlns="">
          <p:sp>
            <p:nvSpPr>
              <p:cNvPr id="74" name="TextBox 73">
                <a:extLst>
                  <a:ext uri="{FF2B5EF4-FFF2-40B4-BE49-F238E27FC236}">
                    <a16:creationId xmlns:a16="http://schemas.microsoft.com/office/drawing/2014/main" id="{BA8CE15F-DA07-D9DA-9F66-7CFFDD2B5453}"/>
                  </a:ext>
                </a:extLst>
              </p:cNvPr>
              <p:cNvSpPr txBox="1">
                <a:spLocks noRot="1" noChangeAspect="1" noMove="1" noResize="1" noEditPoints="1" noAdjustHandles="1" noChangeArrowheads="1" noChangeShapeType="1" noTextEdit="1"/>
              </p:cNvSpPr>
              <p:nvPr/>
            </p:nvSpPr>
            <p:spPr>
              <a:xfrm>
                <a:off x="1266441" y="4921920"/>
                <a:ext cx="312906" cy="276999"/>
              </a:xfrm>
              <a:prstGeom prst="rect">
                <a:avLst/>
              </a:prstGeom>
              <a:blipFill>
                <a:blip r:embed="rId5"/>
                <a:stretch>
                  <a:fillRect l="-17647" r="-3922"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8882B73-D39F-A696-37B7-007A3BCC1DFB}"/>
                  </a:ext>
                </a:extLst>
              </p:cNvPr>
              <p:cNvSpPr txBox="1"/>
              <p:nvPr/>
            </p:nvSpPr>
            <p:spPr>
              <a:xfrm>
                <a:off x="4222009" y="4503444"/>
                <a:ext cx="3182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𝐷</m:t>
                          </m:r>
                        </m:e>
                        <m:sub>
                          <m:r>
                            <a:rPr lang="en-US" b="0" i="1" smtClean="0">
                              <a:solidFill>
                                <a:schemeClr val="accent4">
                                  <a:lumMod val="10000"/>
                                </a:schemeClr>
                              </a:solidFill>
                              <a:latin typeface="Cambria Math" panose="02040503050406030204" pitchFamily="18" charset="0"/>
                            </a:rPr>
                            <m:t>2</m:t>
                          </m:r>
                        </m:sub>
                      </m:sSub>
                    </m:oMath>
                  </m:oMathPara>
                </a14:m>
                <a:endParaRPr lang="en-US" dirty="0">
                  <a:solidFill>
                    <a:schemeClr val="accent4">
                      <a:lumMod val="10000"/>
                    </a:schemeClr>
                  </a:solidFill>
                </a:endParaRPr>
              </a:p>
            </p:txBody>
          </p:sp>
        </mc:Choice>
        <mc:Fallback xmlns="">
          <p:sp>
            <p:nvSpPr>
              <p:cNvPr id="75" name="TextBox 74">
                <a:extLst>
                  <a:ext uri="{FF2B5EF4-FFF2-40B4-BE49-F238E27FC236}">
                    <a16:creationId xmlns:a16="http://schemas.microsoft.com/office/drawing/2014/main" id="{E8882B73-D39F-A696-37B7-007A3BCC1DFB}"/>
                  </a:ext>
                </a:extLst>
              </p:cNvPr>
              <p:cNvSpPr txBox="1">
                <a:spLocks noRot="1" noChangeAspect="1" noMove="1" noResize="1" noEditPoints="1" noAdjustHandles="1" noChangeArrowheads="1" noChangeShapeType="1" noTextEdit="1"/>
              </p:cNvSpPr>
              <p:nvPr/>
            </p:nvSpPr>
            <p:spPr>
              <a:xfrm>
                <a:off x="4222009" y="4503444"/>
                <a:ext cx="318228" cy="276999"/>
              </a:xfrm>
              <a:prstGeom prst="rect">
                <a:avLst/>
              </a:prstGeom>
              <a:blipFill>
                <a:blip r:embed="rId6"/>
                <a:stretch>
                  <a:fillRect l="-17308" r="-3846" b="-17778"/>
                </a:stretch>
              </a:blipFill>
            </p:spPr>
            <p:txBody>
              <a:bodyPr/>
              <a:lstStyle/>
              <a:p>
                <a:r>
                  <a:rPr lang="en-US">
                    <a:noFill/>
                  </a:rPr>
                  <a:t> </a:t>
                </a:r>
              </a:p>
            </p:txBody>
          </p:sp>
        </mc:Fallback>
      </mc:AlternateContent>
      <p:cxnSp>
        <p:nvCxnSpPr>
          <p:cNvPr id="76" name="Straight Connector 75">
            <a:extLst>
              <a:ext uri="{FF2B5EF4-FFF2-40B4-BE49-F238E27FC236}">
                <a16:creationId xmlns:a16="http://schemas.microsoft.com/office/drawing/2014/main" id="{09B7684E-CCDA-A97A-8798-F006F577EBCE}"/>
              </a:ext>
            </a:extLst>
          </p:cNvPr>
          <p:cNvCxnSpPr>
            <a:cxnSpLocks/>
          </p:cNvCxnSpPr>
          <p:nvPr/>
        </p:nvCxnSpPr>
        <p:spPr>
          <a:xfrm>
            <a:off x="1644409" y="4545871"/>
            <a:ext cx="2417988" cy="15119"/>
          </a:xfrm>
          <a:prstGeom prst="line">
            <a:avLst/>
          </a:prstGeom>
          <a:ln w="12700">
            <a:prstDash val="sysDash"/>
          </a:ln>
        </p:spPr>
        <p:style>
          <a:lnRef idx="1">
            <a:schemeClr val="accent3"/>
          </a:lnRef>
          <a:fillRef idx="0">
            <a:schemeClr val="accent3"/>
          </a:fillRef>
          <a:effectRef idx="0">
            <a:schemeClr val="accent3"/>
          </a:effectRef>
          <a:fontRef idx="minor">
            <a:schemeClr val="tx1"/>
          </a:fontRef>
        </p:style>
      </p:cxnSp>
      <p:cxnSp>
        <p:nvCxnSpPr>
          <p:cNvPr id="77" name="Straight Connector 76">
            <a:extLst>
              <a:ext uri="{FF2B5EF4-FFF2-40B4-BE49-F238E27FC236}">
                <a16:creationId xmlns:a16="http://schemas.microsoft.com/office/drawing/2014/main" id="{7D092F17-9051-F210-D505-16BCFC329E52}"/>
              </a:ext>
            </a:extLst>
          </p:cNvPr>
          <p:cNvCxnSpPr>
            <a:cxnSpLocks/>
          </p:cNvCxnSpPr>
          <p:nvPr/>
        </p:nvCxnSpPr>
        <p:spPr>
          <a:xfrm>
            <a:off x="1651792" y="4765324"/>
            <a:ext cx="2417988" cy="15119"/>
          </a:xfrm>
          <a:prstGeom prst="line">
            <a:avLst/>
          </a:prstGeom>
          <a:ln w="12700">
            <a:prstDash val="sysDash"/>
          </a:ln>
        </p:spPr>
        <p:style>
          <a:lnRef idx="1">
            <a:schemeClr val="accent3"/>
          </a:lnRef>
          <a:fillRef idx="0">
            <a:schemeClr val="accent3"/>
          </a:fillRef>
          <a:effectRef idx="0">
            <a:schemeClr val="accent3"/>
          </a:effectRef>
          <a:fontRef idx="minor">
            <a:schemeClr val="tx1"/>
          </a:fontRef>
        </p:style>
      </p:cxnSp>
      <p:sp>
        <p:nvSpPr>
          <p:cNvPr id="78" name="TextBox 77">
            <a:extLst>
              <a:ext uri="{FF2B5EF4-FFF2-40B4-BE49-F238E27FC236}">
                <a16:creationId xmlns:a16="http://schemas.microsoft.com/office/drawing/2014/main" id="{AF034774-7BE5-2835-B522-4B7A50E18C2B}"/>
              </a:ext>
            </a:extLst>
          </p:cNvPr>
          <p:cNvSpPr txBox="1"/>
          <p:nvPr/>
        </p:nvSpPr>
        <p:spPr>
          <a:xfrm rot="21368621">
            <a:off x="3158620" y="4473341"/>
            <a:ext cx="718446" cy="369332"/>
          </a:xfrm>
          <a:prstGeom prst="rect">
            <a:avLst/>
          </a:prstGeom>
          <a:noFill/>
        </p:spPr>
        <p:txBody>
          <a:bodyPr wrap="square" rtlCol="0">
            <a:spAutoFit/>
          </a:bodyPr>
          <a:lstStyle/>
          <a:p>
            <a:r>
              <a:rPr lang="en-US" dirty="0">
                <a:solidFill>
                  <a:schemeClr val="accent4">
                    <a:lumMod val="10000"/>
                  </a:schemeClr>
                </a:solidFill>
              </a:rPr>
              <a:t>R</a:t>
            </a:r>
            <a:r>
              <a:rPr lang="en-US" altLang="zh-CN" dirty="0">
                <a:solidFill>
                  <a:schemeClr val="accent4">
                    <a:lumMod val="10000"/>
                  </a:schemeClr>
                </a:solidFill>
              </a:rPr>
              <a:t>esp</a:t>
            </a:r>
            <a:endParaRPr lang="en-US" dirty="0">
              <a:solidFill>
                <a:schemeClr val="accent4">
                  <a:lumMod val="10000"/>
                </a:schemeClr>
              </a:solidFill>
            </a:endParaRPr>
          </a:p>
        </p:txBody>
      </p:sp>
      <p:cxnSp>
        <p:nvCxnSpPr>
          <p:cNvPr id="79" name="Straight Arrow Connector 78">
            <a:extLst>
              <a:ext uri="{FF2B5EF4-FFF2-40B4-BE49-F238E27FC236}">
                <a16:creationId xmlns:a16="http://schemas.microsoft.com/office/drawing/2014/main" id="{EF18C66B-FEE0-D037-8435-E97A70FA4317}"/>
              </a:ext>
            </a:extLst>
          </p:cNvPr>
          <p:cNvCxnSpPr>
            <a:cxnSpLocks/>
          </p:cNvCxnSpPr>
          <p:nvPr/>
        </p:nvCxnSpPr>
        <p:spPr>
          <a:xfrm flipH="1">
            <a:off x="1633405" y="4780822"/>
            <a:ext cx="2451349" cy="161588"/>
          </a:xfrm>
          <a:prstGeom prst="straightConnector1">
            <a:avLst/>
          </a:prstGeom>
          <a:ln w="28575">
            <a:solidFill>
              <a:schemeClr val="accent1"/>
            </a:solidFill>
            <a:tailEnd type="triangle"/>
          </a:ln>
        </p:spPr>
        <p:style>
          <a:lnRef idx="1">
            <a:schemeClr val="accent5"/>
          </a:lnRef>
          <a:fillRef idx="0">
            <a:schemeClr val="accent5"/>
          </a:fillRef>
          <a:effectRef idx="0">
            <a:schemeClr val="accent5"/>
          </a:effectRef>
          <a:fontRef idx="minor">
            <a:schemeClr val="tx1"/>
          </a:fontRef>
        </p:style>
      </p:cxnSp>
      <p:cxnSp>
        <p:nvCxnSpPr>
          <p:cNvPr id="80" name="Straight Arrow Connector 79">
            <a:extLst>
              <a:ext uri="{FF2B5EF4-FFF2-40B4-BE49-F238E27FC236}">
                <a16:creationId xmlns:a16="http://schemas.microsoft.com/office/drawing/2014/main" id="{98BD940D-AA04-1E70-9301-ADDC4A9D29B5}"/>
              </a:ext>
            </a:extLst>
          </p:cNvPr>
          <p:cNvCxnSpPr>
            <a:cxnSpLocks/>
          </p:cNvCxnSpPr>
          <p:nvPr/>
        </p:nvCxnSpPr>
        <p:spPr>
          <a:xfrm>
            <a:off x="1625821" y="4380333"/>
            <a:ext cx="2469931" cy="165538"/>
          </a:xfrm>
          <a:prstGeom prst="straightConnector1">
            <a:avLst/>
          </a:prstGeom>
          <a:ln w="28575">
            <a:solidFill>
              <a:schemeClr val="accent1"/>
            </a:solidFill>
            <a:tailEnd type="triangle"/>
          </a:ln>
        </p:spPr>
        <p:style>
          <a:lnRef idx="1">
            <a:schemeClr val="accent5"/>
          </a:lnRef>
          <a:fillRef idx="0">
            <a:schemeClr val="accent5"/>
          </a:fillRef>
          <a:effectRef idx="0">
            <a:schemeClr val="accent5"/>
          </a:effectRef>
          <a:fontRef idx="minor">
            <a:schemeClr val="tx1"/>
          </a:fontRef>
        </p:style>
      </p:cxnSp>
      <p:sp>
        <p:nvSpPr>
          <p:cNvPr id="81" name="Left Bracket 80">
            <a:extLst>
              <a:ext uri="{FF2B5EF4-FFF2-40B4-BE49-F238E27FC236}">
                <a16:creationId xmlns:a16="http://schemas.microsoft.com/office/drawing/2014/main" id="{7F762728-0BB8-6C8D-F834-6129838A64CB}"/>
              </a:ext>
            </a:extLst>
          </p:cNvPr>
          <p:cNvSpPr/>
          <p:nvPr/>
        </p:nvSpPr>
        <p:spPr>
          <a:xfrm>
            <a:off x="1561728" y="4960217"/>
            <a:ext cx="49319" cy="255216"/>
          </a:xfrm>
          <a:prstGeom prst="leftBracket">
            <a:avLst/>
          </a:prstGeom>
          <a:ln w="19050">
            <a:solidFill>
              <a:schemeClr val="accent4">
                <a:lumMod val="1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5C0FF962-8AD8-08A6-7317-D15E4E11378F}"/>
                  </a:ext>
                </a:extLst>
              </p:cNvPr>
              <p:cNvSpPr txBox="1"/>
              <p:nvPr/>
            </p:nvSpPr>
            <p:spPr>
              <a:xfrm>
                <a:off x="1265415" y="4519044"/>
                <a:ext cx="3096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4">
                                  <a:lumMod val="10000"/>
                                </a:schemeClr>
                              </a:solidFill>
                              <a:latin typeface="Cambria Math" panose="02040503050406030204" pitchFamily="18" charset="0"/>
                            </a:rPr>
                          </m:ctrlPr>
                        </m:sSubPr>
                        <m:e>
                          <m:r>
                            <a:rPr lang="en-US" b="0" i="1" smtClean="0">
                              <a:solidFill>
                                <a:schemeClr val="accent4">
                                  <a:lumMod val="10000"/>
                                </a:schemeClr>
                              </a:solidFill>
                              <a:latin typeface="Cambria Math" panose="02040503050406030204" pitchFamily="18" charset="0"/>
                            </a:rPr>
                            <m:t>𝑅</m:t>
                          </m:r>
                        </m:e>
                        <m:sub>
                          <m:r>
                            <a:rPr lang="en-US" b="0" i="1" smtClean="0">
                              <a:solidFill>
                                <a:schemeClr val="accent4">
                                  <a:lumMod val="10000"/>
                                </a:schemeClr>
                              </a:solidFill>
                              <a:latin typeface="Cambria Math" panose="02040503050406030204" pitchFamily="18" charset="0"/>
                            </a:rPr>
                            <m:t>1</m:t>
                          </m:r>
                        </m:sub>
                      </m:sSub>
                    </m:oMath>
                  </m:oMathPara>
                </a14:m>
                <a:endParaRPr lang="en-US" dirty="0">
                  <a:solidFill>
                    <a:schemeClr val="accent4">
                      <a:lumMod val="10000"/>
                    </a:schemeClr>
                  </a:solidFill>
                </a:endParaRPr>
              </a:p>
            </p:txBody>
          </p:sp>
        </mc:Choice>
        <mc:Fallback xmlns="">
          <p:sp>
            <p:nvSpPr>
              <p:cNvPr id="82" name="TextBox 81">
                <a:extLst>
                  <a:ext uri="{FF2B5EF4-FFF2-40B4-BE49-F238E27FC236}">
                    <a16:creationId xmlns:a16="http://schemas.microsoft.com/office/drawing/2014/main" id="{5C0FF962-8AD8-08A6-7317-D15E4E11378F}"/>
                  </a:ext>
                </a:extLst>
              </p:cNvPr>
              <p:cNvSpPr txBox="1">
                <a:spLocks noRot="1" noChangeAspect="1" noMove="1" noResize="1" noEditPoints="1" noAdjustHandles="1" noChangeArrowheads="1" noChangeShapeType="1" noTextEdit="1"/>
              </p:cNvSpPr>
              <p:nvPr/>
            </p:nvSpPr>
            <p:spPr>
              <a:xfrm>
                <a:off x="1265415" y="4519044"/>
                <a:ext cx="309636" cy="276999"/>
              </a:xfrm>
              <a:prstGeom prst="rect">
                <a:avLst/>
              </a:prstGeom>
              <a:blipFill>
                <a:blip r:embed="rId7"/>
                <a:stretch>
                  <a:fillRect l="-18000" r="-4000" b="-17391"/>
                </a:stretch>
              </a:blipFill>
            </p:spPr>
            <p:txBody>
              <a:bodyPr/>
              <a:lstStyle/>
              <a:p>
                <a:r>
                  <a:rPr lang="en-US">
                    <a:noFill/>
                  </a:rPr>
                  <a:t> </a:t>
                </a:r>
              </a:p>
            </p:txBody>
          </p:sp>
        </mc:Fallback>
      </mc:AlternateContent>
      <p:sp>
        <p:nvSpPr>
          <p:cNvPr id="83" name="TextBox 82">
            <a:extLst>
              <a:ext uri="{FF2B5EF4-FFF2-40B4-BE49-F238E27FC236}">
                <a16:creationId xmlns:a16="http://schemas.microsoft.com/office/drawing/2014/main" id="{C46CEE4D-D783-18AE-E2BF-D63DA25F1135}"/>
              </a:ext>
            </a:extLst>
          </p:cNvPr>
          <p:cNvSpPr txBox="1"/>
          <p:nvPr/>
        </p:nvSpPr>
        <p:spPr>
          <a:xfrm rot="380628">
            <a:off x="1835444" y="5018193"/>
            <a:ext cx="2312744" cy="584775"/>
          </a:xfrm>
          <a:prstGeom prst="rect">
            <a:avLst/>
          </a:prstGeom>
          <a:noFill/>
        </p:spPr>
        <p:txBody>
          <a:bodyPr wrap="square" rtlCol="0">
            <a:spAutoFit/>
          </a:bodyPr>
          <a:lstStyle/>
          <a:p>
            <a:r>
              <a:rPr lang="en-US" sz="1400" dirty="0">
                <a:solidFill>
                  <a:srgbClr val="C00000"/>
                </a:solidFill>
              </a:rPr>
              <a:t>Msg(seq=2, </a:t>
            </a:r>
            <a:r>
              <a:rPr lang="en-US" sz="1400" dirty="0" err="1">
                <a:solidFill>
                  <a:srgbClr val="C00000"/>
                </a:solidFill>
              </a:rPr>
              <a:t>src</a:t>
            </a:r>
            <a:r>
              <a:rPr lang="en-US" sz="1400" dirty="0">
                <a:solidFill>
                  <a:srgbClr val="C00000"/>
                </a:solidFill>
              </a:rPr>
              <a:t>=1)</a:t>
            </a:r>
          </a:p>
          <a:p>
            <a:endParaRPr lang="en-US" dirty="0">
              <a:solidFill>
                <a:srgbClr val="C00000"/>
              </a:solidFill>
            </a:endParaRPr>
          </a:p>
        </p:txBody>
      </p:sp>
      <p:sp>
        <p:nvSpPr>
          <p:cNvPr id="84" name="TextBox 83">
            <a:extLst>
              <a:ext uri="{FF2B5EF4-FFF2-40B4-BE49-F238E27FC236}">
                <a16:creationId xmlns:a16="http://schemas.microsoft.com/office/drawing/2014/main" id="{A3071E93-8A65-3EBC-19C3-18136B76295E}"/>
              </a:ext>
            </a:extLst>
          </p:cNvPr>
          <p:cNvSpPr txBox="1"/>
          <p:nvPr/>
        </p:nvSpPr>
        <p:spPr>
          <a:xfrm rot="260174">
            <a:off x="1836860" y="4175373"/>
            <a:ext cx="2579785" cy="307777"/>
          </a:xfrm>
          <a:prstGeom prst="rect">
            <a:avLst/>
          </a:prstGeom>
          <a:noFill/>
        </p:spPr>
        <p:txBody>
          <a:bodyPr wrap="square" rtlCol="0">
            <a:spAutoFit/>
          </a:bodyPr>
          <a:lstStyle/>
          <a:p>
            <a:r>
              <a:rPr lang="en-US" sz="1400" dirty="0">
                <a:solidFill>
                  <a:srgbClr val="C00000"/>
                </a:solidFill>
              </a:rPr>
              <a:t>Msg(seq=1, </a:t>
            </a:r>
            <a:r>
              <a:rPr lang="en-US" sz="1400" dirty="0" err="1">
                <a:solidFill>
                  <a:srgbClr val="C00000"/>
                </a:solidFill>
              </a:rPr>
              <a:t>src</a:t>
            </a:r>
            <a:r>
              <a:rPr lang="en-US" sz="1400" dirty="0">
                <a:solidFill>
                  <a:srgbClr val="C00000"/>
                </a:solidFill>
              </a:rPr>
              <a:t>=1)</a:t>
            </a:r>
          </a:p>
        </p:txBody>
      </p:sp>
      <p:sp>
        <p:nvSpPr>
          <p:cNvPr id="85" name="TextBox 84">
            <a:extLst>
              <a:ext uri="{FF2B5EF4-FFF2-40B4-BE49-F238E27FC236}">
                <a16:creationId xmlns:a16="http://schemas.microsoft.com/office/drawing/2014/main" id="{0BD1E3C4-9BB8-4438-800E-07D374145D9D}"/>
              </a:ext>
            </a:extLst>
          </p:cNvPr>
          <p:cNvSpPr txBox="1"/>
          <p:nvPr/>
        </p:nvSpPr>
        <p:spPr>
          <a:xfrm rot="21348434">
            <a:off x="2513188" y="4506069"/>
            <a:ext cx="2269700" cy="307777"/>
          </a:xfrm>
          <a:prstGeom prst="rect">
            <a:avLst/>
          </a:prstGeom>
          <a:noFill/>
        </p:spPr>
        <p:txBody>
          <a:bodyPr wrap="square" rtlCol="0">
            <a:spAutoFit/>
          </a:bodyPr>
          <a:lstStyle/>
          <a:p>
            <a:r>
              <a:rPr lang="en-US" sz="1400" dirty="0">
                <a:solidFill>
                  <a:srgbClr val="C00000"/>
                </a:solidFill>
              </a:rPr>
              <a:t>Msg(seq=1, </a:t>
            </a:r>
            <a:r>
              <a:rPr lang="en-US" sz="1400" dirty="0" err="1">
                <a:solidFill>
                  <a:srgbClr val="C00000"/>
                </a:solidFill>
              </a:rPr>
              <a:t>src</a:t>
            </a:r>
            <a:r>
              <a:rPr lang="en-US" sz="1400" dirty="0">
                <a:solidFill>
                  <a:srgbClr val="C00000"/>
                </a:solidFill>
              </a:rPr>
              <a:t>=2)</a:t>
            </a:r>
          </a:p>
        </p:txBody>
      </p:sp>
      <p:cxnSp>
        <p:nvCxnSpPr>
          <p:cNvPr id="118" name="Straight Connector 117">
            <a:extLst>
              <a:ext uri="{FF2B5EF4-FFF2-40B4-BE49-F238E27FC236}">
                <a16:creationId xmlns:a16="http://schemas.microsoft.com/office/drawing/2014/main" id="{1D2DD4CB-CDC7-59BE-D756-2104076780BE}"/>
              </a:ext>
            </a:extLst>
          </p:cNvPr>
          <p:cNvCxnSpPr>
            <a:cxnSpLocks/>
            <a:stCxn id="126" idx="3"/>
          </p:cNvCxnSpPr>
          <p:nvPr/>
        </p:nvCxnSpPr>
        <p:spPr>
          <a:xfrm>
            <a:off x="6395324" y="1993480"/>
            <a:ext cx="5532697" cy="2189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8E46187F-F3AB-43D2-C6B2-7E704D94546D}"/>
              </a:ext>
            </a:extLst>
          </p:cNvPr>
          <p:cNvSpPr/>
          <p:nvPr/>
        </p:nvSpPr>
        <p:spPr>
          <a:xfrm>
            <a:off x="489784" y="1215483"/>
            <a:ext cx="4596566" cy="4912943"/>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Arrow: Down 119">
            <a:extLst>
              <a:ext uri="{FF2B5EF4-FFF2-40B4-BE49-F238E27FC236}">
                <a16:creationId xmlns:a16="http://schemas.microsoft.com/office/drawing/2014/main" id="{0C64E266-419B-D22D-6918-E1E1A0330544}"/>
              </a:ext>
            </a:extLst>
          </p:cNvPr>
          <p:cNvSpPr/>
          <p:nvPr/>
        </p:nvSpPr>
        <p:spPr>
          <a:xfrm rot="16200000">
            <a:off x="4831823" y="3508290"/>
            <a:ext cx="726621" cy="348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E2A3F27E-45FA-2204-3FC3-90CB0C2D6D24}"/>
              </a:ext>
            </a:extLst>
          </p:cNvPr>
          <p:cNvSpPr txBox="1"/>
          <p:nvPr/>
        </p:nvSpPr>
        <p:spPr>
          <a:xfrm>
            <a:off x="6421135" y="3497697"/>
            <a:ext cx="781896" cy="369332"/>
          </a:xfrm>
          <a:prstGeom prst="rect">
            <a:avLst/>
          </a:prstGeom>
          <a:noFill/>
        </p:spPr>
        <p:txBody>
          <a:bodyPr wrap="square" rtlCol="0">
            <a:spAutoFit/>
          </a:bodyPr>
          <a:lstStyle/>
          <a:p>
            <a:r>
              <a:rPr lang="en-US" dirty="0">
                <a:solidFill>
                  <a:schemeClr val="accent1"/>
                </a:solidFill>
              </a:rPr>
              <a:t>…</a:t>
            </a:r>
          </a:p>
        </p:txBody>
      </p:sp>
      <p:sp>
        <p:nvSpPr>
          <p:cNvPr id="126" name="TextBox 125">
            <a:extLst>
              <a:ext uri="{FF2B5EF4-FFF2-40B4-BE49-F238E27FC236}">
                <a16:creationId xmlns:a16="http://schemas.microsoft.com/office/drawing/2014/main" id="{D871D7E6-F6E6-9A61-4C1B-D695543CC716}"/>
              </a:ext>
            </a:extLst>
          </p:cNvPr>
          <p:cNvSpPr txBox="1"/>
          <p:nvPr/>
        </p:nvSpPr>
        <p:spPr>
          <a:xfrm>
            <a:off x="5399707" y="1808814"/>
            <a:ext cx="995617" cy="369332"/>
          </a:xfrm>
          <a:prstGeom prst="rect">
            <a:avLst/>
          </a:prstGeom>
          <a:noFill/>
        </p:spPr>
        <p:txBody>
          <a:bodyPr wrap="square" rtlCol="0">
            <a:spAutoFit/>
          </a:bodyPr>
          <a:lstStyle/>
          <a:p>
            <a:r>
              <a:rPr lang="en-US" dirty="0">
                <a:solidFill>
                  <a:srgbClr val="FF0000"/>
                </a:solidFill>
              </a:rPr>
              <a:t>Node 1</a:t>
            </a:r>
          </a:p>
        </p:txBody>
      </p:sp>
      <p:cxnSp>
        <p:nvCxnSpPr>
          <p:cNvPr id="129" name="Straight Connector 128">
            <a:extLst>
              <a:ext uri="{FF2B5EF4-FFF2-40B4-BE49-F238E27FC236}">
                <a16:creationId xmlns:a16="http://schemas.microsoft.com/office/drawing/2014/main" id="{9B0327E3-250E-B562-DCB9-B87FEF292EF4}"/>
              </a:ext>
            </a:extLst>
          </p:cNvPr>
          <p:cNvCxnSpPr>
            <a:cxnSpLocks/>
          </p:cNvCxnSpPr>
          <p:nvPr/>
        </p:nvCxnSpPr>
        <p:spPr>
          <a:xfrm>
            <a:off x="6395323" y="2641850"/>
            <a:ext cx="5532697" cy="218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C1FEFF8-17A2-0486-057F-25F2BA7A74E2}"/>
              </a:ext>
            </a:extLst>
          </p:cNvPr>
          <p:cNvCxnSpPr>
            <a:cxnSpLocks/>
          </p:cNvCxnSpPr>
          <p:nvPr/>
        </p:nvCxnSpPr>
        <p:spPr>
          <a:xfrm>
            <a:off x="6395322" y="3289088"/>
            <a:ext cx="5532697" cy="218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A4F578-5788-5B67-410E-525347AB0B3D}"/>
              </a:ext>
            </a:extLst>
          </p:cNvPr>
          <p:cNvCxnSpPr>
            <a:cxnSpLocks/>
          </p:cNvCxnSpPr>
          <p:nvPr/>
        </p:nvCxnSpPr>
        <p:spPr>
          <a:xfrm>
            <a:off x="6395321" y="4276828"/>
            <a:ext cx="5532697" cy="2189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DC13606C-FF8F-64B0-FBAB-C95CC98BE1CE}"/>
              </a:ext>
            </a:extLst>
          </p:cNvPr>
          <p:cNvSpPr txBox="1"/>
          <p:nvPr/>
        </p:nvSpPr>
        <p:spPr>
          <a:xfrm>
            <a:off x="5385653" y="2402145"/>
            <a:ext cx="995617" cy="369332"/>
          </a:xfrm>
          <a:prstGeom prst="rect">
            <a:avLst/>
          </a:prstGeom>
          <a:noFill/>
        </p:spPr>
        <p:txBody>
          <a:bodyPr wrap="square" rtlCol="0">
            <a:spAutoFit/>
          </a:bodyPr>
          <a:lstStyle/>
          <a:p>
            <a:r>
              <a:rPr lang="en-US" dirty="0">
                <a:solidFill>
                  <a:srgbClr val="00B050"/>
                </a:solidFill>
              </a:rPr>
              <a:t>Node 2</a:t>
            </a:r>
          </a:p>
        </p:txBody>
      </p:sp>
      <p:sp>
        <p:nvSpPr>
          <p:cNvPr id="133" name="TextBox 132">
            <a:extLst>
              <a:ext uri="{FF2B5EF4-FFF2-40B4-BE49-F238E27FC236}">
                <a16:creationId xmlns:a16="http://schemas.microsoft.com/office/drawing/2014/main" id="{4B46053F-2071-CDAD-44B2-0A6835A3D434}"/>
              </a:ext>
            </a:extLst>
          </p:cNvPr>
          <p:cNvSpPr txBox="1"/>
          <p:nvPr/>
        </p:nvSpPr>
        <p:spPr>
          <a:xfrm>
            <a:off x="5385653" y="3099173"/>
            <a:ext cx="995617" cy="369332"/>
          </a:xfrm>
          <a:prstGeom prst="rect">
            <a:avLst/>
          </a:prstGeom>
          <a:noFill/>
        </p:spPr>
        <p:txBody>
          <a:bodyPr wrap="square" rtlCol="0">
            <a:spAutoFit/>
          </a:bodyPr>
          <a:lstStyle/>
          <a:p>
            <a:r>
              <a:rPr lang="en-US" dirty="0">
                <a:solidFill>
                  <a:schemeClr val="accent2">
                    <a:lumMod val="50000"/>
                    <a:lumOff val="50000"/>
                  </a:schemeClr>
                </a:solidFill>
              </a:rPr>
              <a:t>Node 3</a:t>
            </a:r>
          </a:p>
        </p:txBody>
      </p:sp>
      <p:sp>
        <p:nvSpPr>
          <p:cNvPr id="134" name="TextBox 133">
            <a:extLst>
              <a:ext uri="{FF2B5EF4-FFF2-40B4-BE49-F238E27FC236}">
                <a16:creationId xmlns:a16="http://schemas.microsoft.com/office/drawing/2014/main" id="{B22D4AF9-FE2F-E21F-E7EC-815D0A6AB793}"/>
              </a:ext>
            </a:extLst>
          </p:cNvPr>
          <p:cNvSpPr txBox="1"/>
          <p:nvPr/>
        </p:nvSpPr>
        <p:spPr>
          <a:xfrm>
            <a:off x="5385652" y="4080267"/>
            <a:ext cx="995617" cy="369332"/>
          </a:xfrm>
          <a:prstGeom prst="rect">
            <a:avLst/>
          </a:prstGeom>
          <a:noFill/>
        </p:spPr>
        <p:txBody>
          <a:bodyPr wrap="square" rtlCol="0">
            <a:spAutoFit/>
          </a:bodyPr>
          <a:lstStyle/>
          <a:p>
            <a:r>
              <a:rPr lang="en-US" dirty="0">
                <a:solidFill>
                  <a:schemeClr val="accent6"/>
                </a:solidFill>
              </a:rPr>
              <a:t>Node 6</a:t>
            </a:r>
          </a:p>
        </p:txBody>
      </p:sp>
      <p:sp>
        <p:nvSpPr>
          <p:cNvPr id="135" name="Rectangle 134">
            <a:extLst>
              <a:ext uri="{FF2B5EF4-FFF2-40B4-BE49-F238E27FC236}">
                <a16:creationId xmlns:a16="http://schemas.microsoft.com/office/drawing/2014/main" id="{01889E99-1C9D-366D-D810-7941B0E24C71}"/>
              </a:ext>
            </a:extLst>
          </p:cNvPr>
          <p:cNvSpPr/>
          <p:nvPr/>
        </p:nvSpPr>
        <p:spPr>
          <a:xfrm>
            <a:off x="6469518" y="1456944"/>
            <a:ext cx="636135" cy="543306"/>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1</a:t>
            </a:r>
            <a:endParaRPr lang="en-US" dirty="0"/>
          </a:p>
        </p:txBody>
      </p:sp>
      <p:cxnSp>
        <p:nvCxnSpPr>
          <p:cNvPr id="141" name="Straight Arrow Connector 140">
            <a:extLst>
              <a:ext uri="{FF2B5EF4-FFF2-40B4-BE49-F238E27FC236}">
                <a16:creationId xmlns:a16="http://schemas.microsoft.com/office/drawing/2014/main" id="{0E04A4D0-C160-DC56-26FE-699CF80EE2A4}"/>
              </a:ext>
            </a:extLst>
          </p:cNvPr>
          <p:cNvCxnSpPr>
            <a:cxnSpLocks/>
            <a:stCxn id="135" idx="3"/>
            <a:endCxn id="142" idx="1"/>
          </p:cNvCxnSpPr>
          <p:nvPr/>
        </p:nvCxnSpPr>
        <p:spPr>
          <a:xfrm>
            <a:off x="7105653" y="1728597"/>
            <a:ext cx="255537" cy="641681"/>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142" name="Rectangle 141">
            <a:extLst>
              <a:ext uri="{FF2B5EF4-FFF2-40B4-BE49-F238E27FC236}">
                <a16:creationId xmlns:a16="http://schemas.microsoft.com/office/drawing/2014/main" id="{FFAF902A-6C4E-2862-8505-F5016436822F}"/>
              </a:ext>
            </a:extLst>
          </p:cNvPr>
          <p:cNvSpPr/>
          <p:nvPr/>
        </p:nvSpPr>
        <p:spPr>
          <a:xfrm>
            <a:off x="7361190" y="2098625"/>
            <a:ext cx="651279" cy="543306"/>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1</a:t>
            </a:r>
            <a:endParaRPr lang="en-US" dirty="0"/>
          </a:p>
        </p:txBody>
      </p:sp>
      <p:sp>
        <p:nvSpPr>
          <p:cNvPr id="144" name="Rectangle 143">
            <a:extLst>
              <a:ext uri="{FF2B5EF4-FFF2-40B4-BE49-F238E27FC236}">
                <a16:creationId xmlns:a16="http://schemas.microsoft.com/office/drawing/2014/main" id="{3396AE33-5E7B-0784-0AE5-0C996C424D25}"/>
              </a:ext>
            </a:extLst>
          </p:cNvPr>
          <p:cNvSpPr/>
          <p:nvPr/>
        </p:nvSpPr>
        <p:spPr>
          <a:xfrm>
            <a:off x="7361191" y="2746914"/>
            <a:ext cx="651278" cy="543306"/>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1</a:t>
            </a:r>
            <a:endParaRPr lang="en-US" dirty="0"/>
          </a:p>
        </p:txBody>
      </p:sp>
      <p:cxnSp>
        <p:nvCxnSpPr>
          <p:cNvPr id="145" name="Straight Arrow Connector 144">
            <a:extLst>
              <a:ext uri="{FF2B5EF4-FFF2-40B4-BE49-F238E27FC236}">
                <a16:creationId xmlns:a16="http://schemas.microsoft.com/office/drawing/2014/main" id="{0A8A51A8-F652-6B60-8023-886AF193BC70}"/>
              </a:ext>
            </a:extLst>
          </p:cNvPr>
          <p:cNvCxnSpPr>
            <a:cxnSpLocks/>
            <a:stCxn id="135" idx="3"/>
            <a:endCxn id="144" idx="1"/>
          </p:cNvCxnSpPr>
          <p:nvPr/>
        </p:nvCxnSpPr>
        <p:spPr>
          <a:xfrm>
            <a:off x="7105653" y="1728597"/>
            <a:ext cx="255538" cy="128997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149" name="Rectangle 148">
            <a:extLst>
              <a:ext uri="{FF2B5EF4-FFF2-40B4-BE49-F238E27FC236}">
                <a16:creationId xmlns:a16="http://schemas.microsoft.com/office/drawing/2014/main" id="{56A6B927-ABA9-0A97-6CDB-3A4B089895BE}"/>
              </a:ext>
            </a:extLst>
          </p:cNvPr>
          <p:cNvSpPr/>
          <p:nvPr/>
        </p:nvSpPr>
        <p:spPr>
          <a:xfrm>
            <a:off x="7376335" y="3721627"/>
            <a:ext cx="636134" cy="543306"/>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1</a:t>
            </a:r>
            <a:endParaRPr lang="en-US" dirty="0"/>
          </a:p>
        </p:txBody>
      </p:sp>
      <p:cxnSp>
        <p:nvCxnSpPr>
          <p:cNvPr id="150" name="Straight Arrow Connector 149">
            <a:extLst>
              <a:ext uri="{FF2B5EF4-FFF2-40B4-BE49-F238E27FC236}">
                <a16:creationId xmlns:a16="http://schemas.microsoft.com/office/drawing/2014/main" id="{CB13C6B2-0965-54A6-6149-0695CC4143B8}"/>
              </a:ext>
            </a:extLst>
          </p:cNvPr>
          <p:cNvCxnSpPr>
            <a:cxnSpLocks/>
            <a:stCxn id="135" idx="3"/>
            <a:endCxn id="149" idx="1"/>
          </p:cNvCxnSpPr>
          <p:nvPr/>
        </p:nvCxnSpPr>
        <p:spPr>
          <a:xfrm>
            <a:off x="7105653" y="1728597"/>
            <a:ext cx="270682" cy="2264683"/>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153" name="Rectangle 152">
            <a:extLst>
              <a:ext uri="{FF2B5EF4-FFF2-40B4-BE49-F238E27FC236}">
                <a16:creationId xmlns:a16="http://schemas.microsoft.com/office/drawing/2014/main" id="{D2018964-4387-ADB3-4C8F-C49A48A9C727}"/>
              </a:ext>
            </a:extLst>
          </p:cNvPr>
          <p:cNvSpPr/>
          <p:nvPr/>
        </p:nvSpPr>
        <p:spPr>
          <a:xfrm>
            <a:off x="8085574" y="2108926"/>
            <a:ext cx="651278" cy="543306"/>
          </a:xfrm>
          <a:prstGeom prst="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2</a:t>
            </a:r>
            <a:endParaRPr lang="en-US" dirty="0"/>
          </a:p>
        </p:txBody>
      </p:sp>
      <p:sp>
        <p:nvSpPr>
          <p:cNvPr id="154" name="Rectangle 153">
            <a:extLst>
              <a:ext uri="{FF2B5EF4-FFF2-40B4-BE49-F238E27FC236}">
                <a16:creationId xmlns:a16="http://schemas.microsoft.com/office/drawing/2014/main" id="{B32D2888-AF12-6176-E463-D6DB1FEE2410}"/>
              </a:ext>
            </a:extLst>
          </p:cNvPr>
          <p:cNvSpPr/>
          <p:nvPr/>
        </p:nvSpPr>
        <p:spPr>
          <a:xfrm>
            <a:off x="8859288" y="1441277"/>
            <a:ext cx="636134" cy="543306"/>
          </a:xfrm>
          <a:prstGeom prst="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2</a:t>
            </a:r>
            <a:endParaRPr lang="en-US" dirty="0"/>
          </a:p>
        </p:txBody>
      </p:sp>
      <p:sp>
        <p:nvSpPr>
          <p:cNvPr id="155" name="Rectangle 154">
            <a:extLst>
              <a:ext uri="{FF2B5EF4-FFF2-40B4-BE49-F238E27FC236}">
                <a16:creationId xmlns:a16="http://schemas.microsoft.com/office/drawing/2014/main" id="{E26BB9B6-9F06-8BC4-7DF3-FA8A549F1A4D}"/>
              </a:ext>
            </a:extLst>
          </p:cNvPr>
          <p:cNvSpPr/>
          <p:nvPr/>
        </p:nvSpPr>
        <p:spPr>
          <a:xfrm>
            <a:off x="8859287" y="2745782"/>
            <a:ext cx="619585" cy="543306"/>
          </a:xfrm>
          <a:prstGeom prst="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2</a:t>
            </a:r>
            <a:endParaRPr lang="en-US" dirty="0"/>
          </a:p>
        </p:txBody>
      </p:sp>
      <p:sp>
        <p:nvSpPr>
          <p:cNvPr id="156" name="Rectangle 155">
            <a:extLst>
              <a:ext uri="{FF2B5EF4-FFF2-40B4-BE49-F238E27FC236}">
                <a16:creationId xmlns:a16="http://schemas.microsoft.com/office/drawing/2014/main" id="{67C8E455-D282-B6AC-CA2B-2E9D116ABDE2}"/>
              </a:ext>
            </a:extLst>
          </p:cNvPr>
          <p:cNvSpPr/>
          <p:nvPr/>
        </p:nvSpPr>
        <p:spPr>
          <a:xfrm>
            <a:off x="8874110" y="3742850"/>
            <a:ext cx="618905" cy="543306"/>
          </a:xfrm>
          <a:prstGeom prst="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2</a:t>
            </a:r>
            <a:endParaRPr lang="en-US" dirty="0"/>
          </a:p>
        </p:txBody>
      </p:sp>
      <p:cxnSp>
        <p:nvCxnSpPr>
          <p:cNvPr id="157" name="Straight Arrow Connector 156">
            <a:extLst>
              <a:ext uri="{FF2B5EF4-FFF2-40B4-BE49-F238E27FC236}">
                <a16:creationId xmlns:a16="http://schemas.microsoft.com/office/drawing/2014/main" id="{412DAAC8-EB49-32A8-A862-885FAC143A50}"/>
              </a:ext>
            </a:extLst>
          </p:cNvPr>
          <p:cNvCxnSpPr>
            <a:cxnSpLocks/>
            <a:stCxn id="153" idx="3"/>
            <a:endCxn id="154" idx="1"/>
          </p:cNvCxnSpPr>
          <p:nvPr/>
        </p:nvCxnSpPr>
        <p:spPr>
          <a:xfrm flipV="1">
            <a:off x="8736852" y="1712930"/>
            <a:ext cx="122436" cy="667649"/>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161" name="Straight Arrow Connector 160">
            <a:extLst>
              <a:ext uri="{FF2B5EF4-FFF2-40B4-BE49-F238E27FC236}">
                <a16:creationId xmlns:a16="http://schemas.microsoft.com/office/drawing/2014/main" id="{F28DB3A2-B960-25FA-20BD-4E751F846B53}"/>
              </a:ext>
            </a:extLst>
          </p:cNvPr>
          <p:cNvCxnSpPr>
            <a:cxnSpLocks/>
            <a:stCxn id="153" idx="3"/>
            <a:endCxn id="155" idx="1"/>
          </p:cNvCxnSpPr>
          <p:nvPr/>
        </p:nvCxnSpPr>
        <p:spPr>
          <a:xfrm>
            <a:off x="8736852" y="2380579"/>
            <a:ext cx="122435" cy="636856"/>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164" name="Straight Arrow Connector 163">
            <a:extLst>
              <a:ext uri="{FF2B5EF4-FFF2-40B4-BE49-F238E27FC236}">
                <a16:creationId xmlns:a16="http://schemas.microsoft.com/office/drawing/2014/main" id="{845E5033-FE66-45AE-E24E-E68F40368FE9}"/>
              </a:ext>
            </a:extLst>
          </p:cNvPr>
          <p:cNvCxnSpPr>
            <a:cxnSpLocks/>
            <a:stCxn id="153" idx="3"/>
            <a:endCxn id="156" idx="1"/>
          </p:cNvCxnSpPr>
          <p:nvPr/>
        </p:nvCxnSpPr>
        <p:spPr>
          <a:xfrm>
            <a:off x="8736852" y="2380579"/>
            <a:ext cx="137258" cy="1633924"/>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167" name="TextBox 166">
            <a:extLst>
              <a:ext uri="{FF2B5EF4-FFF2-40B4-BE49-F238E27FC236}">
                <a16:creationId xmlns:a16="http://schemas.microsoft.com/office/drawing/2014/main" id="{88493A83-82A4-FE87-2821-F6D678F6A245}"/>
              </a:ext>
            </a:extLst>
          </p:cNvPr>
          <p:cNvSpPr txBox="1"/>
          <p:nvPr/>
        </p:nvSpPr>
        <p:spPr>
          <a:xfrm>
            <a:off x="9572430" y="2820228"/>
            <a:ext cx="781896" cy="369332"/>
          </a:xfrm>
          <a:prstGeom prst="rect">
            <a:avLst/>
          </a:prstGeom>
          <a:noFill/>
        </p:spPr>
        <p:txBody>
          <a:bodyPr wrap="square" rtlCol="0">
            <a:spAutoFit/>
          </a:bodyPr>
          <a:lstStyle/>
          <a:p>
            <a:r>
              <a:rPr lang="en-US" dirty="0">
                <a:solidFill>
                  <a:schemeClr val="accent2">
                    <a:lumMod val="50000"/>
                    <a:lumOff val="50000"/>
                  </a:schemeClr>
                </a:solidFill>
              </a:rPr>
              <a:t>…</a:t>
            </a:r>
          </a:p>
        </p:txBody>
      </p:sp>
      <p:sp>
        <p:nvSpPr>
          <p:cNvPr id="168" name="TextBox 167">
            <a:extLst>
              <a:ext uri="{FF2B5EF4-FFF2-40B4-BE49-F238E27FC236}">
                <a16:creationId xmlns:a16="http://schemas.microsoft.com/office/drawing/2014/main" id="{A11A0DB4-AF25-C7B1-667B-99CAA5525570}"/>
              </a:ext>
            </a:extLst>
          </p:cNvPr>
          <p:cNvSpPr txBox="1"/>
          <p:nvPr/>
        </p:nvSpPr>
        <p:spPr>
          <a:xfrm>
            <a:off x="10115778" y="3806540"/>
            <a:ext cx="781896" cy="369332"/>
          </a:xfrm>
          <a:prstGeom prst="rect">
            <a:avLst/>
          </a:prstGeom>
          <a:noFill/>
        </p:spPr>
        <p:txBody>
          <a:bodyPr wrap="square" rtlCol="0">
            <a:spAutoFit/>
          </a:bodyPr>
          <a:lstStyle/>
          <a:p>
            <a:r>
              <a:rPr lang="en-US" dirty="0">
                <a:solidFill>
                  <a:srgbClr val="FFC000"/>
                </a:solidFill>
              </a:rPr>
              <a:t>…</a:t>
            </a:r>
          </a:p>
        </p:txBody>
      </p:sp>
      <p:sp>
        <p:nvSpPr>
          <p:cNvPr id="169" name="Rectangle 168">
            <a:extLst>
              <a:ext uri="{FF2B5EF4-FFF2-40B4-BE49-F238E27FC236}">
                <a16:creationId xmlns:a16="http://schemas.microsoft.com/office/drawing/2014/main" id="{897FBC4D-C8E5-0DBB-0168-11DDBEA97DFA}"/>
              </a:ext>
            </a:extLst>
          </p:cNvPr>
          <p:cNvSpPr/>
          <p:nvPr/>
        </p:nvSpPr>
        <p:spPr>
          <a:xfrm>
            <a:off x="10450787" y="1477808"/>
            <a:ext cx="636134" cy="543306"/>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1</a:t>
            </a:r>
            <a:endParaRPr lang="en-US" dirty="0"/>
          </a:p>
        </p:txBody>
      </p:sp>
      <p:sp>
        <p:nvSpPr>
          <p:cNvPr id="170" name="Rectangle 169">
            <a:extLst>
              <a:ext uri="{FF2B5EF4-FFF2-40B4-BE49-F238E27FC236}">
                <a16:creationId xmlns:a16="http://schemas.microsoft.com/office/drawing/2014/main" id="{E239D692-BF4D-A642-E467-4AC4D6645D37}"/>
              </a:ext>
            </a:extLst>
          </p:cNvPr>
          <p:cNvSpPr/>
          <p:nvPr/>
        </p:nvSpPr>
        <p:spPr>
          <a:xfrm>
            <a:off x="11265100" y="2137769"/>
            <a:ext cx="626824" cy="543306"/>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1</a:t>
            </a:r>
            <a:endParaRPr lang="en-US" dirty="0"/>
          </a:p>
        </p:txBody>
      </p:sp>
      <p:sp>
        <p:nvSpPr>
          <p:cNvPr id="171" name="Rectangle 170">
            <a:extLst>
              <a:ext uri="{FF2B5EF4-FFF2-40B4-BE49-F238E27FC236}">
                <a16:creationId xmlns:a16="http://schemas.microsoft.com/office/drawing/2014/main" id="{FB3E7D9E-2922-8F36-7803-6E4A9D9B1A60}"/>
              </a:ext>
            </a:extLst>
          </p:cNvPr>
          <p:cNvSpPr/>
          <p:nvPr/>
        </p:nvSpPr>
        <p:spPr>
          <a:xfrm>
            <a:off x="11265100" y="2786058"/>
            <a:ext cx="626824" cy="543306"/>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1</a:t>
            </a:r>
            <a:endParaRPr lang="en-US" dirty="0"/>
          </a:p>
        </p:txBody>
      </p:sp>
      <p:sp>
        <p:nvSpPr>
          <p:cNvPr id="172" name="Rectangle 171">
            <a:extLst>
              <a:ext uri="{FF2B5EF4-FFF2-40B4-BE49-F238E27FC236}">
                <a16:creationId xmlns:a16="http://schemas.microsoft.com/office/drawing/2014/main" id="{D5FDB5F3-6C0A-0C78-D3D8-04CEB2F167B3}"/>
              </a:ext>
            </a:extLst>
          </p:cNvPr>
          <p:cNvSpPr/>
          <p:nvPr/>
        </p:nvSpPr>
        <p:spPr>
          <a:xfrm>
            <a:off x="11280243" y="3760771"/>
            <a:ext cx="618905" cy="543306"/>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Msg</a:t>
            </a:r>
            <a:r>
              <a:rPr lang="en-US" altLang="zh-CN" dirty="0"/>
              <a:t> 1</a:t>
            </a:r>
            <a:endParaRPr lang="en-US" dirty="0"/>
          </a:p>
        </p:txBody>
      </p:sp>
      <p:cxnSp>
        <p:nvCxnSpPr>
          <p:cNvPr id="173" name="Straight Arrow Connector 172">
            <a:extLst>
              <a:ext uri="{FF2B5EF4-FFF2-40B4-BE49-F238E27FC236}">
                <a16:creationId xmlns:a16="http://schemas.microsoft.com/office/drawing/2014/main" id="{F976C40F-B809-B4B5-96C0-2D2531DA5A63}"/>
              </a:ext>
            </a:extLst>
          </p:cNvPr>
          <p:cNvCxnSpPr>
            <a:cxnSpLocks/>
            <a:stCxn id="169" idx="3"/>
          </p:cNvCxnSpPr>
          <p:nvPr/>
        </p:nvCxnSpPr>
        <p:spPr>
          <a:xfrm>
            <a:off x="11086921" y="1749461"/>
            <a:ext cx="153725" cy="689065"/>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174" name="Straight Arrow Connector 173">
            <a:extLst>
              <a:ext uri="{FF2B5EF4-FFF2-40B4-BE49-F238E27FC236}">
                <a16:creationId xmlns:a16="http://schemas.microsoft.com/office/drawing/2014/main" id="{D13F8ADA-AB1A-5A6A-56D8-F66B86A14075}"/>
              </a:ext>
            </a:extLst>
          </p:cNvPr>
          <p:cNvCxnSpPr>
            <a:cxnSpLocks/>
            <a:stCxn id="169" idx="3"/>
          </p:cNvCxnSpPr>
          <p:nvPr/>
        </p:nvCxnSpPr>
        <p:spPr>
          <a:xfrm>
            <a:off x="11086921" y="1749461"/>
            <a:ext cx="153725" cy="1337354"/>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175" name="Straight Arrow Connector 174">
            <a:extLst>
              <a:ext uri="{FF2B5EF4-FFF2-40B4-BE49-F238E27FC236}">
                <a16:creationId xmlns:a16="http://schemas.microsoft.com/office/drawing/2014/main" id="{E186F7E2-7A65-AD08-9CAB-D41793BA7F6F}"/>
              </a:ext>
            </a:extLst>
          </p:cNvPr>
          <p:cNvCxnSpPr>
            <a:cxnSpLocks/>
            <a:stCxn id="169" idx="3"/>
          </p:cNvCxnSpPr>
          <p:nvPr/>
        </p:nvCxnSpPr>
        <p:spPr>
          <a:xfrm>
            <a:off x="11086921" y="1749461"/>
            <a:ext cx="168869" cy="2312067"/>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id="{563D2549-8D33-F5F8-CB42-B5153351A2F7}"/>
              </a:ext>
            </a:extLst>
          </p:cNvPr>
          <p:cNvSpPr txBox="1"/>
          <p:nvPr/>
        </p:nvSpPr>
        <p:spPr>
          <a:xfrm>
            <a:off x="7086808" y="5204889"/>
            <a:ext cx="2708061" cy="382806"/>
          </a:xfrm>
          <a:prstGeom prst="rect">
            <a:avLst/>
          </a:prstGeom>
          <a:noFill/>
        </p:spPr>
        <p:txBody>
          <a:bodyPr wrap="square" rtlCol="0">
            <a:spAutoFit/>
          </a:bodyPr>
          <a:lstStyle/>
          <a:p>
            <a:r>
              <a:rPr lang="en-US" dirty="0">
                <a:solidFill>
                  <a:srgbClr val="FF0000"/>
                </a:solidFill>
              </a:rPr>
              <a:t>Time complexity: O(n)</a:t>
            </a:r>
          </a:p>
        </p:txBody>
      </p:sp>
      <p:sp>
        <p:nvSpPr>
          <p:cNvPr id="4" name="TextBox 3">
            <a:extLst>
              <a:ext uri="{FF2B5EF4-FFF2-40B4-BE49-F238E27FC236}">
                <a16:creationId xmlns:a16="http://schemas.microsoft.com/office/drawing/2014/main" id="{0D9AE636-847F-A5B4-87C0-D94FE7AA51DB}"/>
              </a:ext>
            </a:extLst>
          </p:cNvPr>
          <p:cNvSpPr txBox="1"/>
          <p:nvPr/>
        </p:nvSpPr>
        <p:spPr>
          <a:xfrm>
            <a:off x="7105653" y="5548692"/>
            <a:ext cx="2708061" cy="382806"/>
          </a:xfrm>
          <a:prstGeom prst="rect">
            <a:avLst/>
          </a:prstGeom>
          <a:noFill/>
        </p:spPr>
        <p:txBody>
          <a:bodyPr wrap="square" rtlCol="0">
            <a:spAutoFit/>
          </a:bodyPr>
          <a:lstStyle/>
          <a:p>
            <a:r>
              <a:rPr lang="en-US" dirty="0">
                <a:solidFill>
                  <a:srgbClr val="FF0000"/>
                </a:solidFill>
              </a:rPr>
              <a:t>Updating rate: 16Hz</a:t>
            </a:r>
          </a:p>
        </p:txBody>
      </p:sp>
      <p:sp>
        <p:nvSpPr>
          <p:cNvPr id="6" name="Slide Number Placeholder 5">
            <a:extLst>
              <a:ext uri="{FF2B5EF4-FFF2-40B4-BE49-F238E27FC236}">
                <a16:creationId xmlns:a16="http://schemas.microsoft.com/office/drawing/2014/main" id="{D2180EEB-0E83-20B3-BE15-B7191E75C71A}"/>
              </a:ext>
            </a:extLst>
          </p:cNvPr>
          <p:cNvSpPr>
            <a:spLocks noGrp="1"/>
          </p:cNvSpPr>
          <p:nvPr>
            <p:ph type="sldNum" sz="quarter" idx="12"/>
          </p:nvPr>
        </p:nvSpPr>
        <p:spPr/>
        <p:txBody>
          <a:bodyPr/>
          <a:lstStyle/>
          <a:p>
            <a:fld id="{AE678206-0642-9F48-9727-6B519CB285FA}" type="slidenum">
              <a:rPr lang="en-US" smtClean="0"/>
              <a:t>19</a:t>
            </a:fld>
            <a:r>
              <a:rPr lang="en-US" dirty="0"/>
              <a:t>/65</a:t>
            </a:r>
          </a:p>
        </p:txBody>
      </p:sp>
      <p:sp>
        <p:nvSpPr>
          <p:cNvPr id="5" name="TextBox 4">
            <a:extLst>
              <a:ext uri="{FF2B5EF4-FFF2-40B4-BE49-F238E27FC236}">
                <a16:creationId xmlns:a16="http://schemas.microsoft.com/office/drawing/2014/main" id="{264A26DD-7430-0665-E4C0-2E20E8B4D12D}"/>
              </a:ext>
            </a:extLst>
          </p:cNvPr>
          <p:cNvSpPr txBox="1"/>
          <p:nvPr/>
        </p:nvSpPr>
        <p:spPr>
          <a:xfrm>
            <a:off x="10566179" y="4389214"/>
            <a:ext cx="1680540" cy="923330"/>
          </a:xfrm>
          <a:prstGeom prst="rect">
            <a:avLst/>
          </a:prstGeom>
          <a:noFill/>
        </p:spPr>
        <p:txBody>
          <a:bodyPr wrap="square" rtlCol="0">
            <a:spAutoFit/>
          </a:bodyPr>
          <a:lstStyle/>
          <a:p>
            <a:r>
              <a:rPr lang="en-US" dirty="0"/>
              <a:t>Everyone has distance from Node 1</a:t>
            </a:r>
          </a:p>
        </p:txBody>
      </p:sp>
    </p:spTree>
    <p:extLst>
      <p:ext uri="{BB962C8B-B14F-4D97-AF65-F5344CB8AC3E}">
        <p14:creationId xmlns:p14="http://schemas.microsoft.com/office/powerpoint/2010/main" val="341973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72"/>
                                        </p:tgtEl>
                                      </p:cBhvr>
                                    </p:animEffect>
                                    <p:set>
                                      <p:cBhvr>
                                        <p:cTn id="69" dur="1" fill="hold">
                                          <p:stCondLst>
                                            <p:cond delay="499"/>
                                          </p:stCondLst>
                                        </p:cTn>
                                        <p:tgtEl>
                                          <p:spTgt spid="72"/>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83"/>
                                        </p:tgtEl>
                                        <p:attrNameLst>
                                          <p:attrName>style.visibility</p:attrName>
                                        </p:attrNameLst>
                                      </p:cBhvr>
                                      <p:to>
                                        <p:strVal val="visible"/>
                                      </p:to>
                                    </p:set>
                                  </p:childTnLst>
                                </p:cTn>
                              </p:par>
                              <p:par>
                                <p:cTn id="72" presetID="10" presetClass="exit" presetSubtype="0" fill="hold" grpId="0" nodeType="withEffect">
                                  <p:stCondLst>
                                    <p:cond delay="0"/>
                                  </p:stCondLst>
                                  <p:childTnLst>
                                    <p:animEffect transition="out" filter="fade">
                                      <p:cBhvr>
                                        <p:cTn id="73" dur="500"/>
                                        <p:tgtEl>
                                          <p:spTgt spid="78"/>
                                        </p:tgtEl>
                                      </p:cBhvr>
                                    </p:animEffect>
                                    <p:set>
                                      <p:cBhvr>
                                        <p:cTn id="74" dur="1" fill="hold">
                                          <p:stCondLst>
                                            <p:cond delay="499"/>
                                          </p:stCondLst>
                                        </p:cTn>
                                        <p:tgtEl>
                                          <p:spTgt spid="7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childTnLst>
                                </p:cTn>
                              </p:par>
                              <p:par>
                                <p:cTn id="77" presetID="10" presetClass="exit" presetSubtype="0" fill="hold" grpId="0" nodeType="withEffect">
                                  <p:stCondLst>
                                    <p:cond delay="0"/>
                                  </p:stCondLst>
                                  <p:childTnLst>
                                    <p:animEffect transition="out" filter="fade">
                                      <p:cBhvr>
                                        <p:cTn id="78" dur="500"/>
                                        <p:tgtEl>
                                          <p:spTgt spid="71"/>
                                        </p:tgtEl>
                                      </p:cBhvr>
                                    </p:animEffect>
                                    <p:set>
                                      <p:cBhvr>
                                        <p:cTn id="79" dur="1" fill="hold">
                                          <p:stCondLst>
                                            <p:cond delay="499"/>
                                          </p:stCondLst>
                                        </p:cTn>
                                        <p:tgtEl>
                                          <p:spTgt spid="71"/>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1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2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2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32"/>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33"/>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34"/>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18"/>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29"/>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30"/>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31"/>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2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35"/>
                                        </p:tgtEl>
                                        <p:attrNameLst>
                                          <p:attrName>style.visibility</p:attrName>
                                        </p:attrNameLst>
                                      </p:cBhvr>
                                      <p:to>
                                        <p:strVal val="visible"/>
                                      </p:to>
                                    </p:set>
                                    <p:animEffect transition="in" filter="fade">
                                      <p:cBhvr>
                                        <p:cTn id="110" dur="500"/>
                                        <p:tgtEl>
                                          <p:spTgt spid="135"/>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142"/>
                                        </p:tgtEl>
                                        <p:attrNameLst>
                                          <p:attrName>style.visibility</p:attrName>
                                        </p:attrNameLst>
                                      </p:cBhvr>
                                      <p:to>
                                        <p:strVal val="visible"/>
                                      </p:to>
                                    </p:set>
                                    <p:animEffect transition="in" filter="fade">
                                      <p:cBhvr>
                                        <p:cTn id="114" dur="500"/>
                                        <p:tgtEl>
                                          <p:spTgt spid="14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44"/>
                                        </p:tgtEl>
                                        <p:attrNameLst>
                                          <p:attrName>style.visibility</p:attrName>
                                        </p:attrNameLst>
                                      </p:cBhvr>
                                      <p:to>
                                        <p:strVal val="visible"/>
                                      </p:to>
                                    </p:set>
                                    <p:animEffect transition="in" filter="fade">
                                      <p:cBhvr>
                                        <p:cTn id="117" dur="500"/>
                                        <p:tgtEl>
                                          <p:spTgt spid="14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49"/>
                                        </p:tgtEl>
                                        <p:attrNameLst>
                                          <p:attrName>style.visibility</p:attrName>
                                        </p:attrNameLst>
                                      </p:cBhvr>
                                      <p:to>
                                        <p:strVal val="visible"/>
                                      </p:to>
                                    </p:set>
                                    <p:animEffect transition="in" filter="fade">
                                      <p:cBhvr>
                                        <p:cTn id="120" dur="500"/>
                                        <p:tgtEl>
                                          <p:spTgt spid="149"/>
                                        </p:tgtEl>
                                      </p:cBhvr>
                                    </p:animEffect>
                                  </p:childTnLst>
                                </p:cTn>
                              </p:par>
                              <p:par>
                                <p:cTn id="121" presetID="10" presetClass="entr" presetSubtype="0" fill="hold" nodeType="withEffect">
                                  <p:stCondLst>
                                    <p:cond delay="0"/>
                                  </p:stCondLst>
                                  <p:childTnLst>
                                    <p:set>
                                      <p:cBhvr>
                                        <p:cTn id="122" dur="1" fill="hold">
                                          <p:stCondLst>
                                            <p:cond delay="0"/>
                                          </p:stCondLst>
                                        </p:cTn>
                                        <p:tgtEl>
                                          <p:spTgt spid="141"/>
                                        </p:tgtEl>
                                        <p:attrNameLst>
                                          <p:attrName>style.visibility</p:attrName>
                                        </p:attrNameLst>
                                      </p:cBhvr>
                                      <p:to>
                                        <p:strVal val="visible"/>
                                      </p:to>
                                    </p:set>
                                    <p:animEffect transition="in" filter="fade">
                                      <p:cBhvr>
                                        <p:cTn id="123" dur="500"/>
                                        <p:tgtEl>
                                          <p:spTgt spid="141"/>
                                        </p:tgtEl>
                                      </p:cBhvr>
                                    </p:animEffect>
                                  </p:childTnLst>
                                </p:cTn>
                              </p:par>
                              <p:par>
                                <p:cTn id="124" presetID="10" presetClass="entr" presetSubtype="0" fill="hold" nodeType="withEffect">
                                  <p:stCondLst>
                                    <p:cond delay="0"/>
                                  </p:stCondLst>
                                  <p:childTnLst>
                                    <p:set>
                                      <p:cBhvr>
                                        <p:cTn id="125" dur="1" fill="hold">
                                          <p:stCondLst>
                                            <p:cond delay="0"/>
                                          </p:stCondLst>
                                        </p:cTn>
                                        <p:tgtEl>
                                          <p:spTgt spid="145"/>
                                        </p:tgtEl>
                                        <p:attrNameLst>
                                          <p:attrName>style.visibility</p:attrName>
                                        </p:attrNameLst>
                                      </p:cBhvr>
                                      <p:to>
                                        <p:strVal val="visible"/>
                                      </p:to>
                                    </p:set>
                                    <p:animEffect transition="in" filter="fade">
                                      <p:cBhvr>
                                        <p:cTn id="126" dur="500"/>
                                        <p:tgtEl>
                                          <p:spTgt spid="145"/>
                                        </p:tgtEl>
                                      </p:cBhvr>
                                    </p:animEffect>
                                  </p:childTnLst>
                                </p:cTn>
                              </p:par>
                              <p:par>
                                <p:cTn id="127" presetID="10" presetClass="entr" presetSubtype="0" fill="hold" nodeType="withEffect">
                                  <p:stCondLst>
                                    <p:cond delay="0"/>
                                  </p:stCondLst>
                                  <p:childTnLst>
                                    <p:set>
                                      <p:cBhvr>
                                        <p:cTn id="128" dur="1" fill="hold">
                                          <p:stCondLst>
                                            <p:cond delay="0"/>
                                          </p:stCondLst>
                                        </p:cTn>
                                        <p:tgtEl>
                                          <p:spTgt spid="150"/>
                                        </p:tgtEl>
                                        <p:attrNameLst>
                                          <p:attrName>style.visibility</p:attrName>
                                        </p:attrNameLst>
                                      </p:cBhvr>
                                      <p:to>
                                        <p:strVal val="visible"/>
                                      </p:to>
                                    </p:set>
                                    <p:animEffect transition="in" filter="fade">
                                      <p:cBhvr>
                                        <p:cTn id="129" dur="500"/>
                                        <p:tgtEl>
                                          <p:spTgt spid="1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153"/>
                                        </p:tgtEl>
                                        <p:attrNameLst>
                                          <p:attrName>style.visibility</p:attrName>
                                        </p:attrNameLst>
                                      </p:cBhvr>
                                      <p:to>
                                        <p:strVal val="visible"/>
                                      </p:to>
                                    </p:set>
                                    <p:animEffect transition="in" filter="fade">
                                      <p:cBhvr>
                                        <p:cTn id="134" dur="500"/>
                                        <p:tgtEl>
                                          <p:spTgt spid="153"/>
                                        </p:tgtEl>
                                      </p:cBhvr>
                                    </p:animEffect>
                                  </p:childTnLst>
                                </p:cTn>
                              </p:par>
                            </p:childTnLst>
                          </p:cTn>
                        </p:par>
                        <p:par>
                          <p:cTn id="135" fill="hold">
                            <p:stCondLst>
                              <p:cond delay="500"/>
                            </p:stCondLst>
                            <p:childTnLst>
                              <p:par>
                                <p:cTn id="136" presetID="10" presetClass="entr" presetSubtype="0" fill="hold" grpId="0" nodeType="afterEffect">
                                  <p:stCondLst>
                                    <p:cond delay="0"/>
                                  </p:stCondLst>
                                  <p:childTnLst>
                                    <p:set>
                                      <p:cBhvr>
                                        <p:cTn id="137" dur="1" fill="hold">
                                          <p:stCondLst>
                                            <p:cond delay="0"/>
                                          </p:stCondLst>
                                        </p:cTn>
                                        <p:tgtEl>
                                          <p:spTgt spid="154"/>
                                        </p:tgtEl>
                                        <p:attrNameLst>
                                          <p:attrName>style.visibility</p:attrName>
                                        </p:attrNameLst>
                                      </p:cBhvr>
                                      <p:to>
                                        <p:strVal val="visible"/>
                                      </p:to>
                                    </p:set>
                                    <p:animEffect transition="in" filter="fade">
                                      <p:cBhvr>
                                        <p:cTn id="138" dur="500"/>
                                        <p:tgtEl>
                                          <p:spTgt spid="154"/>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55"/>
                                        </p:tgtEl>
                                        <p:attrNameLst>
                                          <p:attrName>style.visibility</p:attrName>
                                        </p:attrNameLst>
                                      </p:cBhvr>
                                      <p:to>
                                        <p:strVal val="visible"/>
                                      </p:to>
                                    </p:set>
                                    <p:animEffect transition="in" filter="fade">
                                      <p:cBhvr>
                                        <p:cTn id="141" dur="500"/>
                                        <p:tgtEl>
                                          <p:spTgt spid="155"/>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56"/>
                                        </p:tgtEl>
                                        <p:attrNameLst>
                                          <p:attrName>style.visibility</p:attrName>
                                        </p:attrNameLst>
                                      </p:cBhvr>
                                      <p:to>
                                        <p:strVal val="visible"/>
                                      </p:to>
                                    </p:set>
                                    <p:animEffect transition="in" filter="fade">
                                      <p:cBhvr>
                                        <p:cTn id="144" dur="500"/>
                                        <p:tgtEl>
                                          <p:spTgt spid="156"/>
                                        </p:tgtEl>
                                      </p:cBhvr>
                                    </p:animEffect>
                                  </p:childTnLst>
                                </p:cTn>
                              </p:par>
                              <p:par>
                                <p:cTn id="145" presetID="10" presetClass="entr" presetSubtype="0" fill="hold" nodeType="withEffect">
                                  <p:stCondLst>
                                    <p:cond delay="0"/>
                                  </p:stCondLst>
                                  <p:childTnLst>
                                    <p:set>
                                      <p:cBhvr>
                                        <p:cTn id="146" dur="1" fill="hold">
                                          <p:stCondLst>
                                            <p:cond delay="0"/>
                                          </p:stCondLst>
                                        </p:cTn>
                                        <p:tgtEl>
                                          <p:spTgt spid="157"/>
                                        </p:tgtEl>
                                        <p:attrNameLst>
                                          <p:attrName>style.visibility</p:attrName>
                                        </p:attrNameLst>
                                      </p:cBhvr>
                                      <p:to>
                                        <p:strVal val="visible"/>
                                      </p:to>
                                    </p:set>
                                    <p:animEffect transition="in" filter="fade">
                                      <p:cBhvr>
                                        <p:cTn id="147" dur="500"/>
                                        <p:tgtEl>
                                          <p:spTgt spid="157"/>
                                        </p:tgtEl>
                                      </p:cBhvr>
                                    </p:animEffect>
                                  </p:childTnLst>
                                </p:cTn>
                              </p:par>
                              <p:par>
                                <p:cTn id="148" presetID="10" presetClass="entr" presetSubtype="0" fill="hold" nodeType="withEffect">
                                  <p:stCondLst>
                                    <p:cond delay="0"/>
                                  </p:stCondLst>
                                  <p:childTnLst>
                                    <p:set>
                                      <p:cBhvr>
                                        <p:cTn id="149" dur="1" fill="hold">
                                          <p:stCondLst>
                                            <p:cond delay="0"/>
                                          </p:stCondLst>
                                        </p:cTn>
                                        <p:tgtEl>
                                          <p:spTgt spid="161"/>
                                        </p:tgtEl>
                                        <p:attrNameLst>
                                          <p:attrName>style.visibility</p:attrName>
                                        </p:attrNameLst>
                                      </p:cBhvr>
                                      <p:to>
                                        <p:strVal val="visible"/>
                                      </p:to>
                                    </p:set>
                                    <p:animEffect transition="in" filter="fade">
                                      <p:cBhvr>
                                        <p:cTn id="150" dur="500"/>
                                        <p:tgtEl>
                                          <p:spTgt spid="161"/>
                                        </p:tgtEl>
                                      </p:cBhvr>
                                    </p:animEffect>
                                  </p:childTnLst>
                                </p:cTn>
                              </p:par>
                              <p:par>
                                <p:cTn id="151" presetID="10" presetClass="entr" presetSubtype="0" fill="hold" nodeType="withEffect">
                                  <p:stCondLst>
                                    <p:cond delay="0"/>
                                  </p:stCondLst>
                                  <p:childTnLst>
                                    <p:set>
                                      <p:cBhvr>
                                        <p:cTn id="152" dur="1" fill="hold">
                                          <p:stCondLst>
                                            <p:cond delay="0"/>
                                          </p:stCondLst>
                                        </p:cTn>
                                        <p:tgtEl>
                                          <p:spTgt spid="164"/>
                                        </p:tgtEl>
                                        <p:attrNameLst>
                                          <p:attrName>style.visibility</p:attrName>
                                        </p:attrNameLst>
                                      </p:cBhvr>
                                      <p:to>
                                        <p:strVal val="visible"/>
                                      </p:to>
                                    </p:set>
                                    <p:animEffect transition="in" filter="fade">
                                      <p:cBhvr>
                                        <p:cTn id="153" dur="500"/>
                                        <p:tgtEl>
                                          <p:spTgt spid="164"/>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67"/>
                                        </p:tgtEl>
                                        <p:attrNameLst>
                                          <p:attrName>style.visibility</p:attrName>
                                        </p:attrNameLst>
                                      </p:cBhvr>
                                      <p:to>
                                        <p:strVal val="visible"/>
                                      </p:to>
                                    </p:set>
                                    <p:animEffect transition="in" filter="fade">
                                      <p:cBhvr>
                                        <p:cTn id="158" dur="500"/>
                                        <p:tgtEl>
                                          <p:spTgt spid="167"/>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68"/>
                                        </p:tgtEl>
                                        <p:attrNameLst>
                                          <p:attrName>style.visibility</p:attrName>
                                        </p:attrNameLst>
                                      </p:cBhvr>
                                      <p:to>
                                        <p:strVal val="visible"/>
                                      </p:to>
                                    </p:set>
                                    <p:animEffect transition="in" filter="fade">
                                      <p:cBhvr>
                                        <p:cTn id="161" dur="500"/>
                                        <p:tgtEl>
                                          <p:spTgt spid="168"/>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169"/>
                                        </p:tgtEl>
                                        <p:attrNameLst>
                                          <p:attrName>style.visibility</p:attrName>
                                        </p:attrNameLst>
                                      </p:cBhvr>
                                      <p:to>
                                        <p:strVal val="visible"/>
                                      </p:to>
                                    </p:set>
                                    <p:animEffect transition="in" filter="fade">
                                      <p:cBhvr>
                                        <p:cTn id="166" dur="500"/>
                                        <p:tgtEl>
                                          <p:spTgt spid="169"/>
                                        </p:tgtEl>
                                      </p:cBhvr>
                                    </p:animEffect>
                                  </p:childTnLst>
                                </p:cTn>
                              </p:par>
                            </p:childTnLst>
                          </p:cTn>
                        </p:par>
                        <p:par>
                          <p:cTn id="167" fill="hold">
                            <p:stCondLst>
                              <p:cond delay="500"/>
                            </p:stCondLst>
                            <p:childTnLst>
                              <p:par>
                                <p:cTn id="168" presetID="10" presetClass="entr" presetSubtype="0" fill="hold" grpId="0" nodeType="afterEffect">
                                  <p:stCondLst>
                                    <p:cond delay="0"/>
                                  </p:stCondLst>
                                  <p:childTnLst>
                                    <p:set>
                                      <p:cBhvr>
                                        <p:cTn id="169" dur="1" fill="hold">
                                          <p:stCondLst>
                                            <p:cond delay="0"/>
                                          </p:stCondLst>
                                        </p:cTn>
                                        <p:tgtEl>
                                          <p:spTgt spid="170"/>
                                        </p:tgtEl>
                                        <p:attrNameLst>
                                          <p:attrName>style.visibility</p:attrName>
                                        </p:attrNameLst>
                                      </p:cBhvr>
                                      <p:to>
                                        <p:strVal val="visible"/>
                                      </p:to>
                                    </p:set>
                                    <p:animEffect transition="in" filter="fade">
                                      <p:cBhvr>
                                        <p:cTn id="170" dur="500"/>
                                        <p:tgtEl>
                                          <p:spTgt spid="170"/>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71"/>
                                        </p:tgtEl>
                                        <p:attrNameLst>
                                          <p:attrName>style.visibility</p:attrName>
                                        </p:attrNameLst>
                                      </p:cBhvr>
                                      <p:to>
                                        <p:strVal val="visible"/>
                                      </p:to>
                                    </p:set>
                                    <p:animEffect transition="in" filter="fade">
                                      <p:cBhvr>
                                        <p:cTn id="173" dur="500"/>
                                        <p:tgtEl>
                                          <p:spTgt spid="171"/>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172"/>
                                        </p:tgtEl>
                                        <p:attrNameLst>
                                          <p:attrName>style.visibility</p:attrName>
                                        </p:attrNameLst>
                                      </p:cBhvr>
                                      <p:to>
                                        <p:strVal val="visible"/>
                                      </p:to>
                                    </p:set>
                                    <p:animEffect transition="in" filter="fade">
                                      <p:cBhvr>
                                        <p:cTn id="176" dur="500"/>
                                        <p:tgtEl>
                                          <p:spTgt spid="172"/>
                                        </p:tgtEl>
                                      </p:cBhvr>
                                    </p:animEffect>
                                  </p:childTnLst>
                                </p:cTn>
                              </p:par>
                              <p:par>
                                <p:cTn id="177" presetID="10" presetClass="entr" presetSubtype="0" fill="hold" nodeType="withEffect">
                                  <p:stCondLst>
                                    <p:cond delay="0"/>
                                  </p:stCondLst>
                                  <p:childTnLst>
                                    <p:set>
                                      <p:cBhvr>
                                        <p:cTn id="178" dur="1" fill="hold">
                                          <p:stCondLst>
                                            <p:cond delay="0"/>
                                          </p:stCondLst>
                                        </p:cTn>
                                        <p:tgtEl>
                                          <p:spTgt spid="173"/>
                                        </p:tgtEl>
                                        <p:attrNameLst>
                                          <p:attrName>style.visibility</p:attrName>
                                        </p:attrNameLst>
                                      </p:cBhvr>
                                      <p:to>
                                        <p:strVal val="visible"/>
                                      </p:to>
                                    </p:set>
                                    <p:animEffect transition="in" filter="fade">
                                      <p:cBhvr>
                                        <p:cTn id="179" dur="500"/>
                                        <p:tgtEl>
                                          <p:spTgt spid="173"/>
                                        </p:tgtEl>
                                      </p:cBhvr>
                                    </p:animEffect>
                                  </p:childTnLst>
                                </p:cTn>
                              </p:par>
                              <p:par>
                                <p:cTn id="180" presetID="10" presetClass="entr" presetSubtype="0" fill="hold" nodeType="withEffect">
                                  <p:stCondLst>
                                    <p:cond delay="0"/>
                                  </p:stCondLst>
                                  <p:childTnLst>
                                    <p:set>
                                      <p:cBhvr>
                                        <p:cTn id="181" dur="1" fill="hold">
                                          <p:stCondLst>
                                            <p:cond delay="0"/>
                                          </p:stCondLst>
                                        </p:cTn>
                                        <p:tgtEl>
                                          <p:spTgt spid="174"/>
                                        </p:tgtEl>
                                        <p:attrNameLst>
                                          <p:attrName>style.visibility</p:attrName>
                                        </p:attrNameLst>
                                      </p:cBhvr>
                                      <p:to>
                                        <p:strVal val="visible"/>
                                      </p:to>
                                    </p:set>
                                    <p:animEffect transition="in" filter="fade">
                                      <p:cBhvr>
                                        <p:cTn id="182" dur="500"/>
                                        <p:tgtEl>
                                          <p:spTgt spid="174"/>
                                        </p:tgtEl>
                                      </p:cBhvr>
                                    </p:animEffect>
                                  </p:childTnLst>
                                </p:cTn>
                              </p:par>
                              <p:par>
                                <p:cTn id="183" presetID="10" presetClass="entr" presetSubtype="0" fill="hold" nodeType="withEffect">
                                  <p:stCondLst>
                                    <p:cond delay="0"/>
                                  </p:stCondLst>
                                  <p:childTnLst>
                                    <p:set>
                                      <p:cBhvr>
                                        <p:cTn id="184" dur="1" fill="hold">
                                          <p:stCondLst>
                                            <p:cond delay="0"/>
                                          </p:stCondLst>
                                        </p:cTn>
                                        <p:tgtEl>
                                          <p:spTgt spid="175"/>
                                        </p:tgtEl>
                                        <p:attrNameLst>
                                          <p:attrName>style.visibility</p:attrName>
                                        </p:attrNameLst>
                                      </p:cBhvr>
                                      <p:to>
                                        <p:strVal val="visible"/>
                                      </p:to>
                                    </p:set>
                                    <p:animEffect transition="in" filter="fade">
                                      <p:cBhvr>
                                        <p:cTn id="185" dur="500"/>
                                        <p:tgtEl>
                                          <p:spTgt spid="175"/>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5"/>
                                        </p:tgtEl>
                                        <p:attrNameLst>
                                          <p:attrName>style.visibility</p:attrName>
                                        </p:attrNameLst>
                                      </p:cBhvr>
                                      <p:to>
                                        <p:strVal val="visible"/>
                                      </p:to>
                                    </p:set>
                                    <p:animEffect transition="in" filter="fade">
                                      <p:cBhvr>
                                        <p:cTn id="190" dur="500"/>
                                        <p:tgtEl>
                                          <p:spTgt spid="5"/>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3"/>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9" grpId="0"/>
      <p:bldP spid="66" grpId="0" animBg="1"/>
      <p:bldP spid="67" grpId="0" animBg="1"/>
      <p:bldP spid="68" grpId="0" animBg="1"/>
      <p:bldP spid="69" grpId="0"/>
      <p:bldP spid="70" grpId="0"/>
      <p:bldP spid="71" grpId="0"/>
      <p:bldP spid="71" grpId="1"/>
      <p:bldP spid="72" grpId="0"/>
      <p:bldP spid="72" grpId="1"/>
      <p:bldP spid="73" grpId="0"/>
      <p:bldP spid="74" grpId="0"/>
      <p:bldP spid="75" grpId="0"/>
      <p:bldP spid="78" grpId="0"/>
      <p:bldP spid="78" grpId="1"/>
      <p:bldP spid="81" grpId="0" animBg="1"/>
      <p:bldP spid="82" grpId="0"/>
      <p:bldP spid="83" grpId="0"/>
      <p:bldP spid="84" grpId="0"/>
      <p:bldP spid="85" grpId="0"/>
      <p:bldP spid="119" grpId="0" animBg="1"/>
      <p:bldP spid="120" grpId="0" animBg="1"/>
      <p:bldP spid="125" grpId="0"/>
      <p:bldP spid="126" grpId="0"/>
      <p:bldP spid="132" grpId="0"/>
      <p:bldP spid="133" grpId="0"/>
      <p:bldP spid="134" grpId="0"/>
      <p:bldP spid="135" grpId="0" animBg="1"/>
      <p:bldP spid="142" grpId="0" animBg="1"/>
      <p:bldP spid="144" grpId="0" animBg="1"/>
      <p:bldP spid="149" grpId="0" animBg="1"/>
      <p:bldP spid="153" grpId="0" animBg="1"/>
      <p:bldP spid="154" grpId="0" animBg="1"/>
      <p:bldP spid="155" grpId="0" animBg="1"/>
      <p:bldP spid="156" grpId="0" animBg="1"/>
      <p:bldP spid="167" grpId="0"/>
      <p:bldP spid="168" grpId="0"/>
      <p:bldP spid="169" grpId="0" animBg="1"/>
      <p:bldP spid="170" grpId="0" animBg="1"/>
      <p:bldP spid="171" grpId="0" animBg="1"/>
      <p:bldP spid="172" grpId="0" animBg="1"/>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lstStyle/>
          <a:p>
            <a:r>
              <a:rPr lang="en-US" dirty="0"/>
              <a:t>Visual Body Signals Are Everywhere</a:t>
            </a:r>
          </a:p>
        </p:txBody>
      </p:sp>
      <p:pic>
        <p:nvPicPr>
          <p:cNvPr id="1026" name="Picture 2" descr="Flag-semaphore GIFs - Get the best GIF on GIPHY">
            <a:extLst>
              <a:ext uri="{FF2B5EF4-FFF2-40B4-BE49-F238E27FC236}">
                <a16:creationId xmlns:a16="http://schemas.microsoft.com/office/drawing/2014/main" id="{9362152B-600A-7844-82B0-66C9474EC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456" y="4235640"/>
            <a:ext cx="2511232" cy="19656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automaton&#10;&#10;Description automatically generated">
            <a:extLst>
              <a:ext uri="{FF2B5EF4-FFF2-40B4-BE49-F238E27FC236}">
                <a16:creationId xmlns:a16="http://schemas.microsoft.com/office/drawing/2014/main" id="{974BD117-AE0F-BE12-F0B4-E3A1AEE1AA68}"/>
              </a:ext>
            </a:extLst>
          </p:cNvPr>
          <p:cNvPicPr>
            <a:picLocks noChangeAspect="1"/>
          </p:cNvPicPr>
          <p:nvPr/>
        </p:nvPicPr>
        <p:blipFill>
          <a:blip r:embed="rId4"/>
          <a:stretch>
            <a:fillRect/>
          </a:stretch>
        </p:blipFill>
        <p:spPr>
          <a:xfrm>
            <a:off x="741506" y="1819540"/>
            <a:ext cx="3252967" cy="1832505"/>
          </a:xfrm>
          <a:prstGeom prst="rect">
            <a:avLst/>
          </a:prstGeom>
        </p:spPr>
      </p:pic>
      <p:sp>
        <p:nvSpPr>
          <p:cNvPr id="28" name="Rectangle 27">
            <a:extLst>
              <a:ext uri="{FF2B5EF4-FFF2-40B4-BE49-F238E27FC236}">
                <a16:creationId xmlns:a16="http://schemas.microsoft.com/office/drawing/2014/main" id="{A4C61B92-3CE1-B123-DB90-965B3C87E177}"/>
              </a:ext>
            </a:extLst>
          </p:cNvPr>
          <p:cNvSpPr/>
          <p:nvPr/>
        </p:nvSpPr>
        <p:spPr>
          <a:xfrm>
            <a:off x="747527" y="1378249"/>
            <a:ext cx="3246946" cy="393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r>
              <a:rPr lang="en-US" altLang="zh-CN" dirty="0"/>
              <a:t>rane Signal</a:t>
            </a:r>
            <a:endParaRPr lang="en-US" dirty="0"/>
          </a:p>
        </p:txBody>
      </p:sp>
      <p:sp>
        <p:nvSpPr>
          <p:cNvPr id="32" name="Rectangle 31">
            <a:extLst>
              <a:ext uri="{FF2B5EF4-FFF2-40B4-BE49-F238E27FC236}">
                <a16:creationId xmlns:a16="http://schemas.microsoft.com/office/drawing/2014/main" id="{7615045E-1E82-7D1F-1C4F-10E249DA11F9}"/>
              </a:ext>
            </a:extLst>
          </p:cNvPr>
          <p:cNvSpPr/>
          <p:nvPr/>
        </p:nvSpPr>
        <p:spPr>
          <a:xfrm>
            <a:off x="3614456" y="3784206"/>
            <a:ext cx="2511232" cy="406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Flag Semaphore</a:t>
            </a:r>
          </a:p>
        </p:txBody>
      </p:sp>
      <p:pic>
        <p:nvPicPr>
          <p:cNvPr id="33" name="Picture 6">
            <a:extLst>
              <a:ext uri="{FF2B5EF4-FFF2-40B4-BE49-F238E27FC236}">
                <a16:creationId xmlns:a16="http://schemas.microsoft.com/office/drawing/2014/main" id="{8338A54D-DAA7-AE75-7668-36E791FC7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6479" y="1832478"/>
            <a:ext cx="1909209" cy="181374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E7537B5D-433C-AFCD-267C-FDE3BF7C1FD0}"/>
              </a:ext>
            </a:extLst>
          </p:cNvPr>
          <p:cNvSpPr/>
          <p:nvPr/>
        </p:nvSpPr>
        <p:spPr>
          <a:xfrm>
            <a:off x="4216479" y="1378249"/>
            <a:ext cx="1909209" cy="406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Umpire Signal</a:t>
            </a:r>
          </a:p>
        </p:txBody>
      </p:sp>
      <p:sp>
        <p:nvSpPr>
          <p:cNvPr id="4" name="Slide Number Placeholder 3">
            <a:extLst>
              <a:ext uri="{FF2B5EF4-FFF2-40B4-BE49-F238E27FC236}">
                <a16:creationId xmlns:a16="http://schemas.microsoft.com/office/drawing/2014/main" id="{F18004CD-C93C-FBD2-E9C5-66D010FA96CB}"/>
              </a:ext>
            </a:extLst>
          </p:cNvPr>
          <p:cNvSpPr>
            <a:spLocks noGrp="1"/>
          </p:cNvSpPr>
          <p:nvPr>
            <p:ph type="sldNum" sz="quarter" idx="12"/>
          </p:nvPr>
        </p:nvSpPr>
        <p:spPr/>
        <p:txBody>
          <a:bodyPr/>
          <a:lstStyle/>
          <a:p>
            <a:fld id="{AE678206-0642-9F48-9727-6B519CB285FA}" type="slidenum">
              <a:rPr lang="en-US" smtClean="0"/>
              <a:t>2</a:t>
            </a:fld>
            <a:r>
              <a:rPr lang="en-US" dirty="0"/>
              <a:t>/65</a:t>
            </a:r>
          </a:p>
        </p:txBody>
      </p:sp>
      <p:pic>
        <p:nvPicPr>
          <p:cNvPr id="2050" name="Picture 2" descr="Best Aircraft Marshalling GIFs | Gfycat">
            <a:extLst>
              <a:ext uri="{FF2B5EF4-FFF2-40B4-BE49-F238E27FC236}">
                <a16:creationId xmlns:a16="http://schemas.microsoft.com/office/drawing/2014/main" id="{736F9DD4-CD30-C721-8AF6-AA8A51003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26" y="4235639"/>
            <a:ext cx="2824254" cy="1965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48D8ACD-B04E-5293-BC1F-29A8464230E9}"/>
              </a:ext>
            </a:extLst>
          </p:cNvPr>
          <p:cNvSpPr/>
          <p:nvPr/>
        </p:nvSpPr>
        <p:spPr>
          <a:xfrm>
            <a:off x="747525" y="3784206"/>
            <a:ext cx="2824253" cy="406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r>
              <a:rPr lang="en-US" altLang="zh-CN" dirty="0"/>
              <a:t>ircraft Marshalling</a:t>
            </a:r>
            <a:endParaRPr lang="en-US" dirty="0"/>
          </a:p>
        </p:txBody>
      </p:sp>
      <p:sp>
        <p:nvSpPr>
          <p:cNvPr id="5" name="Rectangle 4">
            <a:extLst>
              <a:ext uri="{FF2B5EF4-FFF2-40B4-BE49-F238E27FC236}">
                <a16:creationId xmlns:a16="http://schemas.microsoft.com/office/drawing/2014/main" id="{05757F75-DA91-42BD-3E1A-53F8B8F7CF33}"/>
              </a:ext>
            </a:extLst>
          </p:cNvPr>
          <p:cNvSpPr/>
          <p:nvPr/>
        </p:nvSpPr>
        <p:spPr>
          <a:xfrm>
            <a:off x="7109011" y="2289678"/>
            <a:ext cx="4177553" cy="5521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&gt;600,000 people use body signals</a:t>
            </a:r>
          </a:p>
        </p:txBody>
      </p:sp>
      <p:sp>
        <p:nvSpPr>
          <p:cNvPr id="6" name="Rectangle 5">
            <a:extLst>
              <a:ext uri="{FF2B5EF4-FFF2-40B4-BE49-F238E27FC236}">
                <a16:creationId xmlns:a16="http://schemas.microsoft.com/office/drawing/2014/main" id="{9F336829-DE64-9D0B-0A57-C03F6E114466}"/>
              </a:ext>
            </a:extLst>
          </p:cNvPr>
          <p:cNvSpPr/>
          <p:nvPr/>
        </p:nvSpPr>
        <p:spPr>
          <a:xfrm>
            <a:off x="7109011" y="2924598"/>
            <a:ext cx="4177553" cy="5521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Billions of dollars worth equipment</a:t>
            </a:r>
          </a:p>
        </p:txBody>
      </p:sp>
    </p:spTree>
    <p:extLst>
      <p:ext uri="{BB962C8B-B14F-4D97-AF65-F5344CB8AC3E}">
        <p14:creationId xmlns:p14="http://schemas.microsoft.com/office/powerpoint/2010/main" val="271598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P spid="34" grpId="0" animBg="1"/>
      <p:bldP spid="2"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22A0EE0-9849-F086-B10D-90577B08B02B}"/>
              </a:ext>
            </a:extLst>
          </p:cNvPr>
          <p:cNvSpPr>
            <a:spLocks noGrp="1"/>
          </p:cNvSpPr>
          <p:nvPr>
            <p:ph type="title"/>
          </p:nvPr>
        </p:nvSpPr>
        <p:spPr>
          <a:xfrm>
            <a:off x="381000" y="200722"/>
            <a:ext cx="11430000" cy="1014761"/>
          </a:xfrm>
        </p:spPr>
        <p:txBody>
          <a:bodyPr>
            <a:normAutofit/>
          </a:bodyPr>
          <a:lstStyle/>
          <a:p>
            <a:r>
              <a:rPr lang="en-US" sz="3600" dirty="0"/>
              <a:t>Data Processing</a:t>
            </a:r>
            <a:r>
              <a:rPr lang="en-US" altLang="zh-CN" dirty="0"/>
              <a:t>: Detection</a:t>
            </a:r>
            <a:endParaRPr lang="en-US" dirty="0"/>
          </a:p>
        </p:txBody>
      </p:sp>
      <p:pic>
        <p:nvPicPr>
          <p:cNvPr id="3" name="Picture 2">
            <a:extLst>
              <a:ext uri="{FF2B5EF4-FFF2-40B4-BE49-F238E27FC236}">
                <a16:creationId xmlns:a16="http://schemas.microsoft.com/office/drawing/2014/main" id="{55643692-EC81-E493-1F18-4A4BA852450B}"/>
              </a:ext>
            </a:extLst>
          </p:cNvPr>
          <p:cNvPicPr>
            <a:picLocks noChangeAspect="1"/>
          </p:cNvPicPr>
          <p:nvPr/>
        </p:nvPicPr>
        <p:blipFill>
          <a:blip r:embed="rId3"/>
          <a:stretch>
            <a:fillRect/>
          </a:stretch>
        </p:blipFill>
        <p:spPr>
          <a:xfrm>
            <a:off x="-903724" y="4824332"/>
            <a:ext cx="11057642" cy="1291123"/>
          </a:xfrm>
          <a:prstGeom prst="rect">
            <a:avLst/>
          </a:prstGeom>
        </p:spPr>
      </p:pic>
      <p:pic>
        <p:nvPicPr>
          <p:cNvPr id="4" name="Picture 3">
            <a:extLst>
              <a:ext uri="{FF2B5EF4-FFF2-40B4-BE49-F238E27FC236}">
                <a16:creationId xmlns:a16="http://schemas.microsoft.com/office/drawing/2014/main" id="{81E31D5E-2C42-2961-617D-778A7829FC42}"/>
              </a:ext>
            </a:extLst>
          </p:cNvPr>
          <p:cNvPicPr>
            <a:picLocks noChangeAspect="1"/>
          </p:cNvPicPr>
          <p:nvPr/>
        </p:nvPicPr>
        <p:blipFill>
          <a:blip r:embed="rId4"/>
          <a:stretch>
            <a:fillRect/>
          </a:stretch>
        </p:blipFill>
        <p:spPr>
          <a:xfrm>
            <a:off x="535943" y="2501091"/>
            <a:ext cx="2229161" cy="2067213"/>
          </a:xfrm>
          <a:prstGeom prst="rect">
            <a:avLst/>
          </a:prstGeom>
        </p:spPr>
      </p:pic>
      <p:pic>
        <p:nvPicPr>
          <p:cNvPr id="5" name="Picture 4">
            <a:extLst>
              <a:ext uri="{FF2B5EF4-FFF2-40B4-BE49-F238E27FC236}">
                <a16:creationId xmlns:a16="http://schemas.microsoft.com/office/drawing/2014/main" id="{29D4DF18-3705-C126-E1C3-93A404515239}"/>
              </a:ext>
            </a:extLst>
          </p:cNvPr>
          <p:cNvPicPr>
            <a:picLocks noChangeAspect="1"/>
          </p:cNvPicPr>
          <p:nvPr/>
        </p:nvPicPr>
        <p:blipFill>
          <a:blip r:embed="rId5"/>
          <a:stretch>
            <a:fillRect/>
          </a:stretch>
        </p:blipFill>
        <p:spPr>
          <a:xfrm>
            <a:off x="2414958" y="2501090"/>
            <a:ext cx="2010056" cy="2067214"/>
          </a:xfrm>
          <a:prstGeom prst="rect">
            <a:avLst/>
          </a:prstGeom>
        </p:spPr>
      </p:pic>
      <p:pic>
        <p:nvPicPr>
          <p:cNvPr id="6" name="Picture 5">
            <a:extLst>
              <a:ext uri="{FF2B5EF4-FFF2-40B4-BE49-F238E27FC236}">
                <a16:creationId xmlns:a16="http://schemas.microsoft.com/office/drawing/2014/main" id="{28BB187F-6B37-3E66-ADCC-FCC7BB80BBC3}"/>
              </a:ext>
            </a:extLst>
          </p:cNvPr>
          <p:cNvPicPr>
            <a:picLocks noChangeAspect="1"/>
          </p:cNvPicPr>
          <p:nvPr/>
        </p:nvPicPr>
        <p:blipFill>
          <a:blip r:embed="rId6"/>
          <a:stretch>
            <a:fillRect/>
          </a:stretch>
        </p:blipFill>
        <p:spPr>
          <a:xfrm>
            <a:off x="4009167" y="2504696"/>
            <a:ext cx="1616995" cy="2067214"/>
          </a:xfrm>
          <a:prstGeom prst="rect">
            <a:avLst/>
          </a:prstGeom>
        </p:spPr>
      </p:pic>
      <p:pic>
        <p:nvPicPr>
          <p:cNvPr id="7" name="Picture 6">
            <a:extLst>
              <a:ext uri="{FF2B5EF4-FFF2-40B4-BE49-F238E27FC236}">
                <a16:creationId xmlns:a16="http://schemas.microsoft.com/office/drawing/2014/main" id="{B8EC464D-8160-E047-0193-DC2F8A858382}"/>
              </a:ext>
            </a:extLst>
          </p:cNvPr>
          <p:cNvPicPr>
            <a:picLocks noChangeAspect="1"/>
          </p:cNvPicPr>
          <p:nvPr/>
        </p:nvPicPr>
        <p:blipFill>
          <a:blip r:embed="rId7"/>
          <a:stretch>
            <a:fillRect/>
          </a:stretch>
        </p:blipFill>
        <p:spPr>
          <a:xfrm>
            <a:off x="5707113" y="2501091"/>
            <a:ext cx="2123282" cy="2067215"/>
          </a:xfrm>
          <a:prstGeom prst="rect">
            <a:avLst/>
          </a:prstGeom>
        </p:spPr>
      </p:pic>
      <p:pic>
        <p:nvPicPr>
          <p:cNvPr id="8" name="Picture 7">
            <a:extLst>
              <a:ext uri="{FF2B5EF4-FFF2-40B4-BE49-F238E27FC236}">
                <a16:creationId xmlns:a16="http://schemas.microsoft.com/office/drawing/2014/main" id="{6F1A3A19-1E78-A617-92F6-2406576B7610}"/>
              </a:ext>
            </a:extLst>
          </p:cNvPr>
          <p:cNvPicPr>
            <a:picLocks noChangeAspect="1"/>
          </p:cNvPicPr>
          <p:nvPr/>
        </p:nvPicPr>
        <p:blipFill>
          <a:blip r:embed="rId8"/>
          <a:stretch>
            <a:fillRect/>
          </a:stretch>
        </p:blipFill>
        <p:spPr>
          <a:xfrm>
            <a:off x="7305009" y="2501089"/>
            <a:ext cx="1855228" cy="2067215"/>
          </a:xfrm>
          <a:prstGeom prst="rect">
            <a:avLst/>
          </a:prstGeom>
        </p:spPr>
      </p:pic>
      <p:pic>
        <p:nvPicPr>
          <p:cNvPr id="9" name="Picture 8">
            <a:extLst>
              <a:ext uri="{FF2B5EF4-FFF2-40B4-BE49-F238E27FC236}">
                <a16:creationId xmlns:a16="http://schemas.microsoft.com/office/drawing/2014/main" id="{AD3DB287-86EA-8CEA-D0C8-98F3DB847085}"/>
              </a:ext>
            </a:extLst>
          </p:cNvPr>
          <p:cNvPicPr>
            <a:picLocks noChangeAspect="1"/>
          </p:cNvPicPr>
          <p:nvPr/>
        </p:nvPicPr>
        <p:blipFill>
          <a:blip r:embed="rId9"/>
          <a:stretch>
            <a:fillRect/>
          </a:stretch>
        </p:blipFill>
        <p:spPr>
          <a:xfrm>
            <a:off x="5143375" y="2527556"/>
            <a:ext cx="1127476" cy="2064671"/>
          </a:xfrm>
          <a:prstGeom prst="rect">
            <a:avLst/>
          </a:prstGeom>
        </p:spPr>
      </p:pic>
      <p:sp>
        <p:nvSpPr>
          <p:cNvPr id="10" name="Rectangle 9">
            <a:extLst>
              <a:ext uri="{FF2B5EF4-FFF2-40B4-BE49-F238E27FC236}">
                <a16:creationId xmlns:a16="http://schemas.microsoft.com/office/drawing/2014/main" id="{149C3742-C36F-98E9-C05D-A74B64E646FF}"/>
              </a:ext>
            </a:extLst>
          </p:cNvPr>
          <p:cNvSpPr/>
          <p:nvPr/>
        </p:nvSpPr>
        <p:spPr>
          <a:xfrm>
            <a:off x="547007" y="1788975"/>
            <a:ext cx="2123282" cy="706387"/>
          </a:xfrm>
          <a:prstGeom prst="rect">
            <a:avLst/>
          </a:prstGeom>
          <a:solidFill>
            <a:srgbClr val="C00000"/>
          </a:solidFill>
          <a:ln>
            <a:solidFill>
              <a:schemeClr val="accent3">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X</a:t>
            </a:r>
            <a:endParaRPr lang="en-US" dirty="0"/>
          </a:p>
        </p:txBody>
      </p:sp>
      <p:sp>
        <p:nvSpPr>
          <p:cNvPr id="11" name="Rectangle 10">
            <a:extLst>
              <a:ext uri="{FF2B5EF4-FFF2-40B4-BE49-F238E27FC236}">
                <a16:creationId xmlns:a16="http://schemas.microsoft.com/office/drawing/2014/main" id="{A6EDD847-DE33-8155-5620-27A8AAE001A9}"/>
              </a:ext>
            </a:extLst>
          </p:cNvPr>
          <p:cNvSpPr/>
          <p:nvPr/>
        </p:nvSpPr>
        <p:spPr>
          <a:xfrm>
            <a:off x="2670289" y="1791357"/>
            <a:ext cx="1616995" cy="700195"/>
          </a:xfrm>
          <a:prstGeom prst="rect">
            <a:avLst/>
          </a:prstGeom>
          <a:solidFill>
            <a:srgbClr val="92D050"/>
          </a:solidFill>
          <a:ln>
            <a:solidFill>
              <a:schemeClr val="accent3">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Valid Signal</a:t>
            </a:r>
            <a:endParaRPr lang="en-US" dirty="0"/>
          </a:p>
        </p:txBody>
      </p:sp>
      <p:sp>
        <p:nvSpPr>
          <p:cNvPr id="12" name="Rectangle 11">
            <a:extLst>
              <a:ext uri="{FF2B5EF4-FFF2-40B4-BE49-F238E27FC236}">
                <a16:creationId xmlns:a16="http://schemas.microsoft.com/office/drawing/2014/main" id="{82EA4B1F-C091-4B92-E105-6875B109A02C}"/>
              </a:ext>
            </a:extLst>
          </p:cNvPr>
          <p:cNvSpPr/>
          <p:nvPr/>
        </p:nvSpPr>
        <p:spPr>
          <a:xfrm>
            <a:off x="4286051" y="1784330"/>
            <a:ext cx="1973758" cy="715289"/>
          </a:xfrm>
          <a:prstGeom prst="rect">
            <a:avLst/>
          </a:prstGeom>
          <a:solidFill>
            <a:srgbClr val="C00000"/>
          </a:solidFill>
          <a:ln>
            <a:solidFill>
              <a:schemeClr val="accent3">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X</a:t>
            </a:r>
            <a:endParaRPr lang="en-US" dirty="0"/>
          </a:p>
        </p:txBody>
      </p:sp>
      <p:sp>
        <p:nvSpPr>
          <p:cNvPr id="15" name="Rectangle 14">
            <a:extLst>
              <a:ext uri="{FF2B5EF4-FFF2-40B4-BE49-F238E27FC236}">
                <a16:creationId xmlns:a16="http://schemas.microsoft.com/office/drawing/2014/main" id="{0D06E712-DE15-2436-6753-E4F4C1BA7063}"/>
              </a:ext>
            </a:extLst>
          </p:cNvPr>
          <p:cNvSpPr/>
          <p:nvPr/>
        </p:nvSpPr>
        <p:spPr>
          <a:xfrm>
            <a:off x="6261072" y="1794341"/>
            <a:ext cx="1074448" cy="700195"/>
          </a:xfrm>
          <a:prstGeom prst="rect">
            <a:avLst/>
          </a:prstGeom>
          <a:solidFill>
            <a:srgbClr val="92D050"/>
          </a:solidFill>
          <a:ln>
            <a:solidFill>
              <a:schemeClr val="accent3">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Valid Signal</a:t>
            </a:r>
            <a:endParaRPr lang="en-US" dirty="0"/>
          </a:p>
        </p:txBody>
      </p:sp>
      <p:sp>
        <p:nvSpPr>
          <p:cNvPr id="16" name="Rectangle 15">
            <a:extLst>
              <a:ext uri="{FF2B5EF4-FFF2-40B4-BE49-F238E27FC236}">
                <a16:creationId xmlns:a16="http://schemas.microsoft.com/office/drawing/2014/main" id="{7875A223-A2F0-E41A-8562-4CD9B2C67BE5}"/>
              </a:ext>
            </a:extLst>
          </p:cNvPr>
          <p:cNvSpPr/>
          <p:nvPr/>
        </p:nvSpPr>
        <p:spPr>
          <a:xfrm>
            <a:off x="7335520" y="1788975"/>
            <a:ext cx="1814444" cy="715289"/>
          </a:xfrm>
          <a:prstGeom prst="rect">
            <a:avLst/>
          </a:prstGeom>
          <a:solidFill>
            <a:srgbClr val="C00000"/>
          </a:solidFill>
          <a:ln>
            <a:solidFill>
              <a:schemeClr val="accent3">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X</a:t>
            </a:r>
            <a:endParaRPr lang="en-US" dirty="0"/>
          </a:p>
        </p:txBody>
      </p:sp>
      <p:sp>
        <p:nvSpPr>
          <p:cNvPr id="17" name="TextBox 16">
            <a:extLst>
              <a:ext uri="{FF2B5EF4-FFF2-40B4-BE49-F238E27FC236}">
                <a16:creationId xmlns:a16="http://schemas.microsoft.com/office/drawing/2014/main" id="{B2CE87C1-23F5-366F-42B6-05CEC5C61B6B}"/>
              </a:ext>
            </a:extLst>
          </p:cNvPr>
          <p:cNvSpPr txBox="1"/>
          <p:nvPr/>
        </p:nvSpPr>
        <p:spPr>
          <a:xfrm>
            <a:off x="381000" y="1163116"/>
            <a:ext cx="10944520" cy="369332"/>
          </a:xfrm>
          <a:prstGeom prst="rect">
            <a:avLst/>
          </a:prstGeom>
          <a:noFill/>
        </p:spPr>
        <p:txBody>
          <a:bodyPr wrap="square" rtlCol="0">
            <a:spAutoFit/>
          </a:bodyPr>
          <a:lstStyle/>
          <a:p>
            <a:r>
              <a:rPr lang="en-US" dirty="0"/>
              <a:t>G</a:t>
            </a:r>
            <a:r>
              <a:rPr lang="en-US" altLang="zh-CN" dirty="0"/>
              <a:t>oal: Determine whether a valid signal is incorporated in the current data stream</a:t>
            </a:r>
            <a:endParaRPr lang="en-US" dirty="0"/>
          </a:p>
        </p:txBody>
      </p:sp>
      <p:sp>
        <p:nvSpPr>
          <p:cNvPr id="14" name="Slide Number Placeholder 13">
            <a:extLst>
              <a:ext uri="{FF2B5EF4-FFF2-40B4-BE49-F238E27FC236}">
                <a16:creationId xmlns:a16="http://schemas.microsoft.com/office/drawing/2014/main" id="{F1A01CE5-32D6-8FFC-F86B-E060073ABDE1}"/>
              </a:ext>
            </a:extLst>
          </p:cNvPr>
          <p:cNvSpPr>
            <a:spLocks noGrp="1"/>
          </p:cNvSpPr>
          <p:nvPr>
            <p:ph type="sldNum" sz="quarter" idx="12"/>
          </p:nvPr>
        </p:nvSpPr>
        <p:spPr/>
        <p:txBody>
          <a:bodyPr/>
          <a:lstStyle/>
          <a:p>
            <a:fld id="{AE678206-0642-9F48-9727-6B519CB285FA}" type="slidenum">
              <a:rPr lang="en-US" smtClean="0"/>
              <a:t>20</a:t>
            </a:fld>
            <a:r>
              <a:rPr lang="en-US" dirty="0"/>
              <a:t>/65</a:t>
            </a:r>
          </a:p>
        </p:txBody>
      </p:sp>
      <p:sp>
        <p:nvSpPr>
          <p:cNvPr id="13" name="Rectangle 12">
            <a:extLst>
              <a:ext uri="{FF2B5EF4-FFF2-40B4-BE49-F238E27FC236}">
                <a16:creationId xmlns:a16="http://schemas.microsoft.com/office/drawing/2014/main" id="{B31C8E8B-A098-7162-25B7-7730AD4041F5}"/>
              </a:ext>
            </a:extLst>
          </p:cNvPr>
          <p:cNvSpPr/>
          <p:nvPr/>
        </p:nvSpPr>
        <p:spPr>
          <a:xfrm>
            <a:off x="661481" y="5239966"/>
            <a:ext cx="1309991" cy="454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Threshold</a:t>
            </a:r>
          </a:p>
        </p:txBody>
      </p:sp>
    </p:spTree>
    <p:extLst>
      <p:ext uri="{BB962C8B-B14F-4D97-AF65-F5344CB8AC3E}">
        <p14:creationId xmlns:p14="http://schemas.microsoft.com/office/powerpoint/2010/main" val="894661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132A7D7-F0F2-8A63-C13A-5BE36BDE156D}"/>
              </a:ext>
            </a:extLst>
          </p:cNvPr>
          <p:cNvPicPr>
            <a:picLocks noChangeAspect="1"/>
          </p:cNvPicPr>
          <p:nvPr/>
        </p:nvPicPr>
        <p:blipFill>
          <a:blip r:embed="rId3"/>
          <a:stretch>
            <a:fillRect/>
          </a:stretch>
        </p:blipFill>
        <p:spPr>
          <a:xfrm>
            <a:off x="5119317" y="3446471"/>
            <a:ext cx="4203865" cy="3152899"/>
          </a:xfrm>
          <a:prstGeom prst="rect">
            <a:avLst/>
          </a:prstGeom>
        </p:spPr>
      </p:pic>
      <p:sp>
        <p:nvSpPr>
          <p:cNvPr id="2" name="Title 2">
            <a:extLst>
              <a:ext uri="{FF2B5EF4-FFF2-40B4-BE49-F238E27FC236}">
                <a16:creationId xmlns:a16="http://schemas.microsoft.com/office/drawing/2014/main" id="{022A0EE0-9849-F086-B10D-90577B08B02B}"/>
              </a:ext>
            </a:extLst>
          </p:cNvPr>
          <p:cNvSpPr>
            <a:spLocks noGrp="1"/>
          </p:cNvSpPr>
          <p:nvPr>
            <p:ph type="title"/>
          </p:nvPr>
        </p:nvSpPr>
        <p:spPr>
          <a:xfrm>
            <a:off x="381000" y="200722"/>
            <a:ext cx="11430000" cy="1014761"/>
          </a:xfrm>
        </p:spPr>
        <p:txBody>
          <a:bodyPr>
            <a:normAutofit/>
          </a:bodyPr>
          <a:lstStyle/>
          <a:p>
            <a:r>
              <a:rPr lang="en-US" sz="3600" dirty="0"/>
              <a:t>Data Processing</a:t>
            </a:r>
            <a:r>
              <a:rPr lang="en-US" altLang="zh-CN" dirty="0"/>
              <a:t>: Detection</a:t>
            </a:r>
            <a:endParaRPr lang="en-US" dirty="0"/>
          </a:p>
        </p:txBody>
      </p:sp>
      <p:sp>
        <p:nvSpPr>
          <p:cNvPr id="25" name="TextBox 24">
            <a:extLst>
              <a:ext uri="{FF2B5EF4-FFF2-40B4-BE49-F238E27FC236}">
                <a16:creationId xmlns:a16="http://schemas.microsoft.com/office/drawing/2014/main" id="{BD3EF23A-F9C5-E523-3C1A-DDD6F7AE824A}"/>
              </a:ext>
            </a:extLst>
          </p:cNvPr>
          <p:cNvSpPr txBox="1"/>
          <p:nvPr/>
        </p:nvSpPr>
        <p:spPr>
          <a:xfrm>
            <a:off x="906236" y="2507562"/>
            <a:ext cx="10091057"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Class imbalance</a:t>
            </a:r>
            <a:r>
              <a:rPr lang="en-US" dirty="0"/>
              <a:t>: The space of non-signals  &gt;&gt; The space of signals</a:t>
            </a:r>
          </a:p>
        </p:txBody>
      </p:sp>
      <p:grpSp>
        <p:nvGrpSpPr>
          <p:cNvPr id="15" name="Group 14">
            <a:extLst>
              <a:ext uri="{FF2B5EF4-FFF2-40B4-BE49-F238E27FC236}">
                <a16:creationId xmlns:a16="http://schemas.microsoft.com/office/drawing/2014/main" id="{8E943344-BE13-55FA-AAE0-4B7013620DA9}"/>
              </a:ext>
            </a:extLst>
          </p:cNvPr>
          <p:cNvGrpSpPr/>
          <p:nvPr/>
        </p:nvGrpSpPr>
        <p:grpSpPr>
          <a:xfrm>
            <a:off x="1028699" y="3089166"/>
            <a:ext cx="4196443" cy="1458341"/>
            <a:chOff x="1028699" y="3089166"/>
            <a:chExt cx="4196443" cy="1458341"/>
          </a:xfrm>
        </p:grpSpPr>
        <p:sp>
          <p:nvSpPr>
            <p:cNvPr id="29" name="Rectangle 28">
              <a:extLst>
                <a:ext uri="{FF2B5EF4-FFF2-40B4-BE49-F238E27FC236}">
                  <a16:creationId xmlns:a16="http://schemas.microsoft.com/office/drawing/2014/main" id="{843D129B-7436-80D4-4992-7EEFC01D2E48}"/>
                </a:ext>
              </a:extLst>
            </p:cNvPr>
            <p:cNvSpPr/>
            <p:nvPr/>
          </p:nvSpPr>
          <p:spPr>
            <a:xfrm>
              <a:off x="1028699" y="3410122"/>
              <a:ext cx="4196443" cy="11373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251708A-0D18-1450-792D-6B879E9FF61D}"/>
                </a:ext>
              </a:extLst>
            </p:cNvPr>
            <p:cNvPicPr>
              <a:picLocks noChangeAspect="1"/>
            </p:cNvPicPr>
            <p:nvPr/>
          </p:nvPicPr>
          <p:blipFill>
            <a:blip r:embed="rId4"/>
            <a:stretch>
              <a:fillRect/>
            </a:stretch>
          </p:blipFill>
          <p:spPr>
            <a:xfrm>
              <a:off x="1097416" y="3475938"/>
              <a:ext cx="3123520" cy="908055"/>
            </a:xfrm>
            <a:prstGeom prst="rect">
              <a:avLst/>
            </a:prstGeom>
          </p:spPr>
        </p:pic>
        <p:sp>
          <p:nvSpPr>
            <p:cNvPr id="30" name="TextBox 29">
              <a:extLst>
                <a:ext uri="{FF2B5EF4-FFF2-40B4-BE49-F238E27FC236}">
                  <a16:creationId xmlns:a16="http://schemas.microsoft.com/office/drawing/2014/main" id="{EB5E7871-3255-0C83-6142-E7B12ACCE50C}"/>
                </a:ext>
              </a:extLst>
            </p:cNvPr>
            <p:cNvSpPr txBox="1"/>
            <p:nvPr/>
          </p:nvSpPr>
          <p:spPr>
            <a:xfrm>
              <a:off x="4318907" y="3757510"/>
              <a:ext cx="620486" cy="369332"/>
            </a:xfrm>
            <a:prstGeom prst="rect">
              <a:avLst/>
            </a:prstGeom>
            <a:noFill/>
          </p:spPr>
          <p:txBody>
            <a:bodyPr wrap="square" rtlCol="0">
              <a:spAutoFit/>
            </a:bodyPr>
            <a:lstStyle/>
            <a:p>
              <a:r>
                <a:rPr lang="en-US" dirty="0"/>
                <a:t>…</a:t>
              </a:r>
            </a:p>
          </p:txBody>
        </p:sp>
        <p:sp>
          <p:nvSpPr>
            <p:cNvPr id="31" name="Rectangle 30">
              <a:extLst>
                <a:ext uri="{FF2B5EF4-FFF2-40B4-BE49-F238E27FC236}">
                  <a16:creationId xmlns:a16="http://schemas.microsoft.com/office/drawing/2014/main" id="{CA0F429A-C993-1AA5-BF51-081B14749C0D}"/>
                </a:ext>
              </a:extLst>
            </p:cNvPr>
            <p:cNvSpPr/>
            <p:nvPr/>
          </p:nvSpPr>
          <p:spPr>
            <a:xfrm>
              <a:off x="1028699" y="3089166"/>
              <a:ext cx="4196443" cy="320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r>
                <a:rPr lang="en-US" altLang="zh-CN" dirty="0"/>
                <a:t>mall </a:t>
              </a:r>
              <a:r>
                <a:rPr lang="en-US" dirty="0"/>
                <a:t>Finite Number of Crane Signals</a:t>
              </a:r>
            </a:p>
          </p:txBody>
        </p:sp>
      </p:grpSp>
      <p:grpSp>
        <p:nvGrpSpPr>
          <p:cNvPr id="16" name="Group 15">
            <a:extLst>
              <a:ext uri="{FF2B5EF4-FFF2-40B4-BE49-F238E27FC236}">
                <a16:creationId xmlns:a16="http://schemas.microsoft.com/office/drawing/2014/main" id="{169B910E-4DA5-33F3-AE04-5B67EAC64A88}"/>
              </a:ext>
            </a:extLst>
          </p:cNvPr>
          <p:cNvGrpSpPr/>
          <p:nvPr/>
        </p:nvGrpSpPr>
        <p:grpSpPr>
          <a:xfrm>
            <a:off x="1028699" y="4805891"/>
            <a:ext cx="4196443" cy="1456962"/>
            <a:chOff x="1028699" y="4805891"/>
            <a:chExt cx="4196443" cy="1456962"/>
          </a:xfrm>
        </p:grpSpPr>
        <p:sp>
          <p:nvSpPr>
            <p:cNvPr id="32" name="Rectangle 31">
              <a:extLst>
                <a:ext uri="{FF2B5EF4-FFF2-40B4-BE49-F238E27FC236}">
                  <a16:creationId xmlns:a16="http://schemas.microsoft.com/office/drawing/2014/main" id="{7DB1FDD7-1903-713C-7320-5E9DB2C83CA2}"/>
                </a:ext>
              </a:extLst>
            </p:cNvPr>
            <p:cNvSpPr/>
            <p:nvPr/>
          </p:nvSpPr>
          <p:spPr>
            <a:xfrm>
              <a:off x="1028699" y="4805891"/>
              <a:ext cx="4196443" cy="32095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Infinite Irrelevant Actions Possible</a:t>
              </a:r>
            </a:p>
          </p:txBody>
        </p:sp>
        <p:sp>
          <p:nvSpPr>
            <p:cNvPr id="33" name="Rectangle 32">
              <a:extLst>
                <a:ext uri="{FF2B5EF4-FFF2-40B4-BE49-F238E27FC236}">
                  <a16:creationId xmlns:a16="http://schemas.microsoft.com/office/drawing/2014/main" id="{2EE76C22-6EB1-0AA2-5FFA-37729C3FFE6F}"/>
                </a:ext>
              </a:extLst>
            </p:cNvPr>
            <p:cNvSpPr/>
            <p:nvPr/>
          </p:nvSpPr>
          <p:spPr>
            <a:xfrm>
              <a:off x="1028699" y="5125468"/>
              <a:ext cx="4196443" cy="11373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icture containing toy&#10;&#10;Description automatically generated">
              <a:extLst>
                <a:ext uri="{FF2B5EF4-FFF2-40B4-BE49-F238E27FC236}">
                  <a16:creationId xmlns:a16="http://schemas.microsoft.com/office/drawing/2014/main" id="{A52DF768-5CCA-7681-308E-93756B8B70F3}"/>
                </a:ext>
              </a:extLst>
            </p:cNvPr>
            <p:cNvPicPr>
              <a:picLocks noChangeAspect="1"/>
            </p:cNvPicPr>
            <p:nvPr/>
          </p:nvPicPr>
          <p:blipFill>
            <a:blip r:embed="rId5"/>
            <a:stretch>
              <a:fillRect/>
            </a:stretch>
          </p:blipFill>
          <p:spPr>
            <a:xfrm>
              <a:off x="1028699" y="5298626"/>
              <a:ext cx="3129644" cy="735315"/>
            </a:xfrm>
            <a:prstGeom prst="rect">
              <a:avLst/>
            </a:prstGeom>
          </p:spPr>
        </p:pic>
        <p:sp>
          <p:nvSpPr>
            <p:cNvPr id="36" name="TextBox 35">
              <a:extLst>
                <a:ext uri="{FF2B5EF4-FFF2-40B4-BE49-F238E27FC236}">
                  <a16:creationId xmlns:a16="http://schemas.microsoft.com/office/drawing/2014/main" id="{9D11973C-5921-8F1F-5BA1-F0BA9AAC5263}"/>
                </a:ext>
              </a:extLst>
            </p:cNvPr>
            <p:cNvSpPr txBox="1"/>
            <p:nvPr/>
          </p:nvSpPr>
          <p:spPr>
            <a:xfrm>
              <a:off x="4166507" y="5414281"/>
              <a:ext cx="620486" cy="369332"/>
            </a:xfrm>
            <a:prstGeom prst="rect">
              <a:avLst/>
            </a:prstGeom>
            <a:noFill/>
          </p:spPr>
          <p:txBody>
            <a:bodyPr wrap="square" rtlCol="0">
              <a:spAutoFit/>
            </a:bodyPr>
            <a:lstStyle/>
            <a:p>
              <a:r>
                <a:rPr lang="en-US" dirty="0"/>
                <a:t>…</a:t>
              </a:r>
            </a:p>
          </p:txBody>
        </p:sp>
      </p:grpSp>
      <p:sp>
        <p:nvSpPr>
          <p:cNvPr id="9" name="Rectangle 8">
            <a:extLst>
              <a:ext uri="{FF2B5EF4-FFF2-40B4-BE49-F238E27FC236}">
                <a16:creationId xmlns:a16="http://schemas.microsoft.com/office/drawing/2014/main" id="{E9BF576D-2DC7-F645-6D15-9C1E3BFEEF96}"/>
              </a:ext>
            </a:extLst>
          </p:cNvPr>
          <p:cNvSpPr/>
          <p:nvPr/>
        </p:nvSpPr>
        <p:spPr>
          <a:xfrm>
            <a:off x="5593526" y="3090574"/>
            <a:ext cx="3371366" cy="3209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An Example</a:t>
            </a:r>
          </a:p>
        </p:txBody>
      </p:sp>
      <p:sp>
        <p:nvSpPr>
          <p:cNvPr id="3" name="Rectangle 2">
            <a:extLst>
              <a:ext uri="{FF2B5EF4-FFF2-40B4-BE49-F238E27FC236}">
                <a16:creationId xmlns:a16="http://schemas.microsoft.com/office/drawing/2014/main" id="{05870B3A-C171-6B07-E35D-6B67E91871B9}"/>
              </a:ext>
            </a:extLst>
          </p:cNvPr>
          <p:cNvSpPr/>
          <p:nvPr/>
        </p:nvSpPr>
        <p:spPr>
          <a:xfrm>
            <a:off x="5436691" y="1530984"/>
            <a:ext cx="1449245" cy="706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Detection Model (ML)</a:t>
            </a:r>
          </a:p>
        </p:txBody>
      </p:sp>
      <p:cxnSp>
        <p:nvCxnSpPr>
          <p:cNvPr id="4" name="Straight Arrow Connector 3">
            <a:extLst>
              <a:ext uri="{FF2B5EF4-FFF2-40B4-BE49-F238E27FC236}">
                <a16:creationId xmlns:a16="http://schemas.microsoft.com/office/drawing/2014/main" id="{04F9FFE6-EBD1-2F36-F70F-9B3A629DE507}"/>
              </a:ext>
            </a:extLst>
          </p:cNvPr>
          <p:cNvCxnSpPr>
            <a:cxnSpLocks/>
          </p:cNvCxnSpPr>
          <p:nvPr/>
        </p:nvCxnSpPr>
        <p:spPr>
          <a:xfrm>
            <a:off x="4759779" y="1679892"/>
            <a:ext cx="676912"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5" name="Straight Arrow Connector 4">
            <a:extLst>
              <a:ext uri="{FF2B5EF4-FFF2-40B4-BE49-F238E27FC236}">
                <a16:creationId xmlns:a16="http://schemas.microsoft.com/office/drawing/2014/main" id="{98A01F94-293C-D030-C579-10BD98291EA8}"/>
              </a:ext>
            </a:extLst>
          </p:cNvPr>
          <p:cNvCxnSpPr>
            <a:cxnSpLocks/>
          </p:cNvCxnSpPr>
          <p:nvPr/>
        </p:nvCxnSpPr>
        <p:spPr>
          <a:xfrm>
            <a:off x="4759779" y="2118042"/>
            <a:ext cx="676912"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7" name="TextBox 6">
            <a:extLst>
              <a:ext uri="{FF2B5EF4-FFF2-40B4-BE49-F238E27FC236}">
                <a16:creationId xmlns:a16="http://schemas.microsoft.com/office/drawing/2014/main" id="{93BF2A8B-B44D-8F0C-A4C0-310231399BDF}"/>
              </a:ext>
            </a:extLst>
          </p:cNvPr>
          <p:cNvSpPr txBox="1"/>
          <p:nvPr/>
        </p:nvSpPr>
        <p:spPr>
          <a:xfrm>
            <a:off x="4248702" y="1297430"/>
            <a:ext cx="1318617" cy="369332"/>
          </a:xfrm>
          <a:prstGeom prst="rect">
            <a:avLst/>
          </a:prstGeom>
          <a:noFill/>
        </p:spPr>
        <p:txBody>
          <a:bodyPr wrap="square" rtlCol="0">
            <a:spAutoFit/>
          </a:bodyPr>
          <a:lstStyle/>
          <a:p>
            <a:r>
              <a:rPr lang="en-US" dirty="0"/>
              <a:t>D</a:t>
            </a:r>
            <a:r>
              <a:rPr lang="en-US" altLang="zh-CN" dirty="0"/>
              <a:t>istances</a:t>
            </a:r>
            <a:endParaRPr lang="en-US" dirty="0"/>
          </a:p>
        </p:txBody>
      </p:sp>
      <p:sp>
        <p:nvSpPr>
          <p:cNvPr id="8" name="TextBox 7">
            <a:extLst>
              <a:ext uri="{FF2B5EF4-FFF2-40B4-BE49-F238E27FC236}">
                <a16:creationId xmlns:a16="http://schemas.microsoft.com/office/drawing/2014/main" id="{C2E8DF7E-AE24-1BC8-F82F-8CF11C3D6B5D}"/>
              </a:ext>
            </a:extLst>
          </p:cNvPr>
          <p:cNvSpPr txBox="1"/>
          <p:nvPr/>
        </p:nvSpPr>
        <p:spPr>
          <a:xfrm>
            <a:off x="4248702" y="1752837"/>
            <a:ext cx="1318617" cy="369332"/>
          </a:xfrm>
          <a:prstGeom prst="rect">
            <a:avLst/>
          </a:prstGeom>
          <a:noFill/>
        </p:spPr>
        <p:txBody>
          <a:bodyPr wrap="square" rtlCol="0">
            <a:spAutoFit/>
          </a:bodyPr>
          <a:lstStyle/>
          <a:p>
            <a:r>
              <a:rPr lang="en-US" dirty="0"/>
              <a:t>IMU Data</a:t>
            </a:r>
          </a:p>
        </p:txBody>
      </p:sp>
      <p:cxnSp>
        <p:nvCxnSpPr>
          <p:cNvPr id="10" name="Straight Arrow Connector 9">
            <a:extLst>
              <a:ext uri="{FF2B5EF4-FFF2-40B4-BE49-F238E27FC236}">
                <a16:creationId xmlns:a16="http://schemas.microsoft.com/office/drawing/2014/main" id="{DB139B85-F127-6B18-072C-23EF3F85E8CC}"/>
              </a:ext>
            </a:extLst>
          </p:cNvPr>
          <p:cNvCxnSpPr>
            <a:cxnSpLocks/>
          </p:cNvCxnSpPr>
          <p:nvPr/>
        </p:nvCxnSpPr>
        <p:spPr>
          <a:xfrm>
            <a:off x="6885936" y="1905771"/>
            <a:ext cx="676912"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12" name="TextBox 11">
            <a:extLst>
              <a:ext uri="{FF2B5EF4-FFF2-40B4-BE49-F238E27FC236}">
                <a16:creationId xmlns:a16="http://schemas.microsoft.com/office/drawing/2014/main" id="{EF8929B6-1255-6B70-F7A3-3F23A6D0B1E4}"/>
              </a:ext>
            </a:extLst>
          </p:cNvPr>
          <p:cNvSpPr txBox="1"/>
          <p:nvPr/>
        </p:nvSpPr>
        <p:spPr>
          <a:xfrm>
            <a:off x="6947807" y="1533164"/>
            <a:ext cx="1126118" cy="369332"/>
          </a:xfrm>
          <a:prstGeom prst="rect">
            <a:avLst/>
          </a:prstGeom>
          <a:noFill/>
        </p:spPr>
        <p:txBody>
          <a:bodyPr wrap="square" rtlCol="0">
            <a:spAutoFit/>
          </a:bodyPr>
          <a:lstStyle/>
          <a:p>
            <a:r>
              <a:rPr lang="en-US" dirty="0"/>
              <a:t>Signal?</a:t>
            </a:r>
          </a:p>
        </p:txBody>
      </p:sp>
      <p:sp>
        <p:nvSpPr>
          <p:cNvPr id="14" name="Slide Number Placeholder 13">
            <a:extLst>
              <a:ext uri="{FF2B5EF4-FFF2-40B4-BE49-F238E27FC236}">
                <a16:creationId xmlns:a16="http://schemas.microsoft.com/office/drawing/2014/main" id="{D60BD4F6-E5EA-ED9B-0E3A-0675D8592178}"/>
              </a:ext>
            </a:extLst>
          </p:cNvPr>
          <p:cNvSpPr>
            <a:spLocks noGrp="1"/>
          </p:cNvSpPr>
          <p:nvPr>
            <p:ph type="sldNum" sz="quarter" idx="12"/>
          </p:nvPr>
        </p:nvSpPr>
        <p:spPr/>
        <p:txBody>
          <a:bodyPr/>
          <a:lstStyle/>
          <a:p>
            <a:fld id="{AE678206-0642-9F48-9727-6B519CB285FA}" type="slidenum">
              <a:rPr lang="en-US" smtClean="0"/>
              <a:t>21</a:t>
            </a:fld>
            <a:r>
              <a:rPr lang="en-US" dirty="0"/>
              <a:t>/65</a:t>
            </a:r>
          </a:p>
        </p:txBody>
      </p:sp>
    </p:spTree>
    <p:extLst>
      <p:ext uri="{BB962C8B-B14F-4D97-AF65-F5344CB8AC3E}">
        <p14:creationId xmlns:p14="http://schemas.microsoft.com/office/powerpoint/2010/main" val="216234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22A0EE0-9849-F086-B10D-90577B08B02B}"/>
              </a:ext>
            </a:extLst>
          </p:cNvPr>
          <p:cNvSpPr>
            <a:spLocks noGrp="1"/>
          </p:cNvSpPr>
          <p:nvPr>
            <p:ph type="title"/>
          </p:nvPr>
        </p:nvSpPr>
        <p:spPr>
          <a:xfrm>
            <a:off x="381000" y="200722"/>
            <a:ext cx="11430000" cy="1014761"/>
          </a:xfrm>
        </p:spPr>
        <p:txBody>
          <a:bodyPr>
            <a:normAutofit/>
          </a:bodyPr>
          <a:lstStyle/>
          <a:p>
            <a:r>
              <a:rPr lang="en-US" sz="3600" dirty="0"/>
              <a:t>Data Processing</a:t>
            </a:r>
            <a:r>
              <a:rPr lang="en-US" altLang="zh-CN" dirty="0"/>
              <a:t>: Detection</a:t>
            </a:r>
            <a:endParaRPr lang="en-US" dirty="0"/>
          </a:p>
        </p:txBody>
      </p:sp>
      <p:sp>
        <p:nvSpPr>
          <p:cNvPr id="6" name="Slide Number Placeholder 5">
            <a:extLst>
              <a:ext uri="{FF2B5EF4-FFF2-40B4-BE49-F238E27FC236}">
                <a16:creationId xmlns:a16="http://schemas.microsoft.com/office/drawing/2014/main" id="{12D2B659-1880-A7E0-33A0-2296F76EC0F4}"/>
              </a:ext>
            </a:extLst>
          </p:cNvPr>
          <p:cNvSpPr>
            <a:spLocks noGrp="1"/>
          </p:cNvSpPr>
          <p:nvPr>
            <p:ph type="sldNum" sz="quarter" idx="12"/>
          </p:nvPr>
        </p:nvSpPr>
        <p:spPr/>
        <p:txBody>
          <a:bodyPr/>
          <a:lstStyle/>
          <a:p>
            <a:fld id="{AE678206-0642-9F48-9727-6B519CB285FA}" type="slidenum">
              <a:rPr lang="en-US" smtClean="0"/>
              <a:t>22</a:t>
            </a:fld>
            <a:r>
              <a:rPr lang="en-US" dirty="0"/>
              <a:t>/65</a:t>
            </a:r>
          </a:p>
        </p:txBody>
      </p:sp>
      <p:sp>
        <p:nvSpPr>
          <p:cNvPr id="7" name="TextBox 6">
            <a:extLst>
              <a:ext uri="{FF2B5EF4-FFF2-40B4-BE49-F238E27FC236}">
                <a16:creationId xmlns:a16="http://schemas.microsoft.com/office/drawing/2014/main" id="{499BB9FA-4652-CE3F-E461-6B4D51FF09BB}"/>
              </a:ext>
            </a:extLst>
          </p:cNvPr>
          <p:cNvSpPr txBox="1"/>
          <p:nvPr/>
        </p:nvSpPr>
        <p:spPr>
          <a:xfrm>
            <a:off x="7737231" y="597877"/>
            <a:ext cx="2171700" cy="498996"/>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1A5A5BB3-C8BF-1758-F9D3-C75BC35CFCA5}"/>
              </a:ext>
            </a:extLst>
          </p:cNvPr>
          <p:cNvSpPr txBox="1"/>
          <p:nvPr/>
        </p:nvSpPr>
        <p:spPr>
          <a:xfrm>
            <a:off x="1194707" y="2866370"/>
            <a:ext cx="5847056" cy="646331"/>
          </a:xfrm>
          <a:prstGeom prst="rect">
            <a:avLst/>
          </a:prstGeom>
          <a:noFill/>
        </p:spPr>
        <p:txBody>
          <a:bodyPr wrap="square" rtlCol="0">
            <a:spAutoFit/>
          </a:bodyPr>
          <a:lstStyle/>
          <a:p>
            <a:r>
              <a:rPr lang="en-US" dirty="0"/>
              <a:t>- Some body signals (e.g., football signals) have large variance</a:t>
            </a:r>
          </a:p>
        </p:txBody>
      </p:sp>
      <p:sp>
        <p:nvSpPr>
          <p:cNvPr id="5" name="Rectangle 4">
            <a:extLst>
              <a:ext uri="{FF2B5EF4-FFF2-40B4-BE49-F238E27FC236}">
                <a16:creationId xmlns:a16="http://schemas.microsoft.com/office/drawing/2014/main" id="{9E3172AB-E510-766C-CDA6-FA7B630F1072}"/>
              </a:ext>
            </a:extLst>
          </p:cNvPr>
          <p:cNvSpPr/>
          <p:nvPr/>
        </p:nvSpPr>
        <p:spPr>
          <a:xfrm>
            <a:off x="5436691" y="1530984"/>
            <a:ext cx="1449245" cy="706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Detection Model (ML)</a:t>
            </a:r>
          </a:p>
        </p:txBody>
      </p:sp>
      <p:cxnSp>
        <p:nvCxnSpPr>
          <p:cNvPr id="9" name="Straight Arrow Connector 8">
            <a:extLst>
              <a:ext uri="{FF2B5EF4-FFF2-40B4-BE49-F238E27FC236}">
                <a16:creationId xmlns:a16="http://schemas.microsoft.com/office/drawing/2014/main" id="{0FE91CBD-FE14-C76E-AA1D-87ADED324967}"/>
              </a:ext>
            </a:extLst>
          </p:cNvPr>
          <p:cNvCxnSpPr>
            <a:cxnSpLocks/>
          </p:cNvCxnSpPr>
          <p:nvPr/>
        </p:nvCxnSpPr>
        <p:spPr>
          <a:xfrm>
            <a:off x="4759779" y="1679892"/>
            <a:ext cx="676912"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11" name="Straight Arrow Connector 10">
            <a:extLst>
              <a:ext uri="{FF2B5EF4-FFF2-40B4-BE49-F238E27FC236}">
                <a16:creationId xmlns:a16="http://schemas.microsoft.com/office/drawing/2014/main" id="{480787A7-1C93-9E89-D052-DD49512A2000}"/>
              </a:ext>
            </a:extLst>
          </p:cNvPr>
          <p:cNvCxnSpPr>
            <a:cxnSpLocks/>
          </p:cNvCxnSpPr>
          <p:nvPr/>
        </p:nvCxnSpPr>
        <p:spPr>
          <a:xfrm>
            <a:off x="4759779" y="2118042"/>
            <a:ext cx="676912"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13" name="TextBox 12">
            <a:extLst>
              <a:ext uri="{FF2B5EF4-FFF2-40B4-BE49-F238E27FC236}">
                <a16:creationId xmlns:a16="http://schemas.microsoft.com/office/drawing/2014/main" id="{A955CEBD-76FF-7947-F37E-694247C9C06D}"/>
              </a:ext>
            </a:extLst>
          </p:cNvPr>
          <p:cNvSpPr txBox="1"/>
          <p:nvPr/>
        </p:nvSpPr>
        <p:spPr>
          <a:xfrm>
            <a:off x="4248702" y="1297430"/>
            <a:ext cx="1318617" cy="369332"/>
          </a:xfrm>
          <a:prstGeom prst="rect">
            <a:avLst/>
          </a:prstGeom>
          <a:noFill/>
        </p:spPr>
        <p:txBody>
          <a:bodyPr wrap="square" rtlCol="0">
            <a:spAutoFit/>
          </a:bodyPr>
          <a:lstStyle/>
          <a:p>
            <a:r>
              <a:rPr lang="en-US" dirty="0"/>
              <a:t>D</a:t>
            </a:r>
            <a:r>
              <a:rPr lang="en-US" altLang="zh-CN" dirty="0"/>
              <a:t>istances</a:t>
            </a:r>
            <a:endParaRPr lang="en-US" dirty="0"/>
          </a:p>
        </p:txBody>
      </p:sp>
      <p:sp>
        <p:nvSpPr>
          <p:cNvPr id="14" name="TextBox 13">
            <a:extLst>
              <a:ext uri="{FF2B5EF4-FFF2-40B4-BE49-F238E27FC236}">
                <a16:creationId xmlns:a16="http://schemas.microsoft.com/office/drawing/2014/main" id="{64F9A966-A03F-88FB-2675-F80D32BE6486}"/>
              </a:ext>
            </a:extLst>
          </p:cNvPr>
          <p:cNvSpPr txBox="1"/>
          <p:nvPr/>
        </p:nvSpPr>
        <p:spPr>
          <a:xfrm>
            <a:off x="4248702" y="1752837"/>
            <a:ext cx="1318617" cy="369332"/>
          </a:xfrm>
          <a:prstGeom prst="rect">
            <a:avLst/>
          </a:prstGeom>
          <a:noFill/>
        </p:spPr>
        <p:txBody>
          <a:bodyPr wrap="square" rtlCol="0">
            <a:spAutoFit/>
          </a:bodyPr>
          <a:lstStyle/>
          <a:p>
            <a:r>
              <a:rPr lang="en-US" dirty="0"/>
              <a:t>IMU Data</a:t>
            </a:r>
          </a:p>
        </p:txBody>
      </p:sp>
      <p:cxnSp>
        <p:nvCxnSpPr>
          <p:cNvPr id="15" name="Straight Arrow Connector 14">
            <a:extLst>
              <a:ext uri="{FF2B5EF4-FFF2-40B4-BE49-F238E27FC236}">
                <a16:creationId xmlns:a16="http://schemas.microsoft.com/office/drawing/2014/main" id="{1DA388DF-13D7-65F0-01AD-75C298A6E088}"/>
              </a:ext>
            </a:extLst>
          </p:cNvPr>
          <p:cNvCxnSpPr>
            <a:cxnSpLocks/>
          </p:cNvCxnSpPr>
          <p:nvPr/>
        </p:nvCxnSpPr>
        <p:spPr>
          <a:xfrm>
            <a:off x="6885936" y="1905771"/>
            <a:ext cx="676912"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16" name="TextBox 15">
            <a:extLst>
              <a:ext uri="{FF2B5EF4-FFF2-40B4-BE49-F238E27FC236}">
                <a16:creationId xmlns:a16="http://schemas.microsoft.com/office/drawing/2014/main" id="{DD2DEE89-15FC-65E4-4903-4380D267FDF4}"/>
              </a:ext>
            </a:extLst>
          </p:cNvPr>
          <p:cNvSpPr txBox="1"/>
          <p:nvPr/>
        </p:nvSpPr>
        <p:spPr>
          <a:xfrm>
            <a:off x="6947807" y="1533164"/>
            <a:ext cx="1126118" cy="369332"/>
          </a:xfrm>
          <a:prstGeom prst="rect">
            <a:avLst/>
          </a:prstGeom>
          <a:noFill/>
        </p:spPr>
        <p:txBody>
          <a:bodyPr wrap="square" rtlCol="0">
            <a:spAutoFit/>
          </a:bodyPr>
          <a:lstStyle/>
          <a:p>
            <a:r>
              <a:rPr lang="en-US" dirty="0"/>
              <a:t>Signal?</a:t>
            </a:r>
          </a:p>
        </p:txBody>
      </p:sp>
      <p:pic>
        <p:nvPicPr>
          <p:cNvPr id="21" name="Picture 20">
            <a:extLst>
              <a:ext uri="{FF2B5EF4-FFF2-40B4-BE49-F238E27FC236}">
                <a16:creationId xmlns:a16="http://schemas.microsoft.com/office/drawing/2014/main" id="{212B66F5-6107-44C4-7FAD-D12CF826C617}"/>
              </a:ext>
            </a:extLst>
          </p:cNvPr>
          <p:cNvPicPr>
            <a:picLocks noChangeAspect="1"/>
          </p:cNvPicPr>
          <p:nvPr/>
        </p:nvPicPr>
        <p:blipFill>
          <a:blip r:embed="rId3"/>
          <a:stretch>
            <a:fillRect/>
          </a:stretch>
        </p:blipFill>
        <p:spPr>
          <a:xfrm>
            <a:off x="6583468" y="2573011"/>
            <a:ext cx="4214071" cy="3160553"/>
          </a:xfrm>
          <a:prstGeom prst="rect">
            <a:avLst/>
          </a:prstGeom>
        </p:spPr>
      </p:pic>
      <p:sp>
        <p:nvSpPr>
          <p:cNvPr id="10" name="TextBox 9">
            <a:extLst>
              <a:ext uri="{FF2B5EF4-FFF2-40B4-BE49-F238E27FC236}">
                <a16:creationId xmlns:a16="http://schemas.microsoft.com/office/drawing/2014/main" id="{ED596916-52F3-0F56-009E-70BE086D0BA0}"/>
              </a:ext>
            </a:extLst>
          </p:cNvPr>
          <p:cNvSpPr txBox="1"/>
          <p:nvPr/>
        </p:nvSpPr>
        <p:spPr>
          <a:xfrm>
            <a:off x="906236" y="2507562"/>
            <a:ext cx="10091057"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Domain-specific signal variance</a:t>
            </a:r>
            <a:endParaRPr lang="en-US" dirty="0"/>
          </a:p>
        </p:txBody>
      </p:sp>
    </p:spTree>
    <p:extLst>
      <p:ext uri="{BB962C8B-B14F-4D97-AF65-F5344CB8AC3E}">
        <p14:creationId xmlns:p14="http://schemas.microsoft.com/office/powerpoint/2010/main" val="226948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1EB15CE-0E5E-E9A0-29C2-0DBFFF559A65}"/>
              </a:ext>
            </a:extLst>
          </p:cNvPr>
          <p:cNvSpPr>
            <a:spLocks noGrp="1"/>
          </p:cNvSpPr>
          <p:nvPr>
            <p:ph type="title"/>
          </p:nvPr>
        </p:nvSpPr>
        <p:spPr>
          <a:xfrm>
            <a:off x="381000" y="200722"/>
            <a:ext cx="11430000" cy="1014761"/>
          </a:xfrm>
        </p:spPr>
        <p:txBody>
          <a:bodyPr>
            <a:normAutofit/>
          </a:bodyPr>
          <a:lstStyle/>
          <a:p>
            <a:r>
              <a:rPr lang="en-US" sz="3600" dirty="0"/>
              <a:t>Data Processing</a:t>
            </a:r>
            <a:r>
              <a:rPr lang="en-US" altLang="zh-CN" dirty="0"/>
              <a:t>: Detection</a:t>
            </a:r>
            <a:endParaRPr lang="en-US" dirty="0"/>
          </a:p>
        </p:txBody>
      </p:sp>
      <p:sp>
        <p:nvSpPr>
          <p:cNvPr id="3" name="Rectangle: Rounded Corners 2">
            <a:extLst>
              <a:ext uri="{FF2B5EF4-FFF2-40B4-BE49-F238E27FC236}">
                <a16:creationId xmlns:a16="http://schemas.microsoft.com/office/drawing/2014/main" id="{6F6CCA66-92CF-1B5B-4805-9BFD6E1E05A1}"/>
              </a:ext>
            </a:extLst>
          </p:cNvPr>
          <p:cNvSpPr/>
          <p:nvPr/>
        </p:nvSpPr>
        <p:spPr>
          <a:xfrm>
            <a:off x="2982492" y="2948988"/>
            <a:ext cx="534600" cy="1814244"/>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6C8750F-9071-51EF-3AA0-7B65B75F4A9A}"/>
              </a:ext>
            </a:extLst>
          </p:cNvPr>
          <p:cNvGrpSpPr/>
          <p:nvPr/>
        </p:nvGrpSpPr>
        <p:grpSpPr>
          <a:xfrm>
            <a:off x="3518151" y="2376428"/>
            <a:ext cx="4161124" cy="3439001"/>
            <a:chOff x="3501516" y="444500"/>
            <a:chExt cx="4847007" cy="4005858"/>
          </a:xfrm>
        </p:grpSpPr>
        <p:pic>
          <p:nvPicPr>
            <p:cNvPr id="5" name="Picture 4">
              <a:extLst>
                <a:ext uri="{FF2B5EF4-FFF2-40B4-BE49-F238E27FC236}">
                  <a16:creationId xmlns:a16="http://schemas.microsoft.com/office/drawing/2014/main" id="{302D6640-2AFA-BF0A-8196-185BFE23C676}"/>
                </a:ext>
              </a:extLst>
            </p:cNvPr>
            <p:cNvPicPr>
              <a:picLocks noChangeAspect="1"/>
            </p:cNvPicPr>
            <p:nvPr/>
          </p:nvPicPr>
          <p:blipFill>
            <a:blip r:embed="rId4"/>
            <a:stretch>
              <a:fillRect/>
            </a:stretch>
          </p:blipFill>
          <p:spPr>
            <a:xfrm>
              <a:off x="3530599" y="444500"/>
              <a:ext cx="4817924" cy="3613443"/>
            </a:xfrm>
            <a:prstGeom prst="rect">
              <a:avLst/>
            </a:prstGeom>
          </p:spPr>
        </p:pic>
        <p:sp>
          <p:nvSpPr>
            <p:cNvPr id="7" name="Circle: Hollow 6">
              <a:extLst>
                <a:ext uri="{FF2B5EF4-FFF2-40B4-BE49-F238E27FC236}">
                  <a16:creationId xmlns:a16="http://schemas.microsoft.com/office/drawing/2014/main" id="{12F7EBF6-F928-E65D-410A-406F9226566B}"/>
                </a:ext>
              </a:extLst>
            </p:cNvPr>
            <p:cNvSpPr/>
            <p:nvPr/>
          </p:nvSpPr>
          <p:spPr>
            <a:xfrm>
              <a:off x="5020938" y="1174647"/>
              <a:ext cx="2019301" cy="2019302"/>
            </a:xfrm>
            <a:prstGeom prst="donut">
              <a:avLst>
                <a:gd name="adj" fmla="val 2184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F31C949C-6BEB-4687-4B65-7DA9F5F7E0F3}"/>
                </a:ext>
              </a:extLst>
            </p:cNvPr>
            <p:cNvSpPr txBox="1"/>
            <p:nvPr/>
          </p:nvSpPr>
          <p:spPr>
            <a:xfrm>
              <a:off x="3501516" y="3769194"/>
              <a:ext cx="2634926" cy="681164"/>
            </a:xfrm>
            <a:prstGeom prst="rect">
              <a:avLst/>
            </a:prstGeom>
            <a:noFill/>
          </p:spPr>
          <p:txBody>
            <a:bodyPr wrap="square" rtlCol="0">
              <a:spAutoFit/>
            </a:bodyPr>
            <a:lstStyle/>
            <a:p>
              <a:pPr algn="ctr"/>
              <a:r>
                <a:rPr lang="en-US" sz="1600" dirty="0"/>
                <a:t>Customized shell-like s</a:t>
              </a:r>
              <a:r>
                <a:rPr lang="en-US" altLang="zh-CN" sz="1600" dirty="0"/>
                <a:t>oft boundary</a:t>
              </a:r>
              <a:endParaRPr lang="en-US" sz="1600" dirty="0"/>
            </a:p>
          </p:txBody>
        </p:sp>
        <p:sp>
          <p:nvSpPr>
            <p:cNvPr id="9" name="TextBox 8">
              <a:extLst>
                <a:ext uri="{FF2B5EF4-FFF2-40B4-BE49-F238E27FC236}">
                  <a16:creationId xmlns:a16="http://schemas.microsoft.com/office/drawing/2014/main" id="{67540B84-FFD8-F400-8D59-BA833171A69D}"/>
                </a:ext>
              </a:extLst>
            </p:cNvPr>
            <p:cNvSpPr txBox="1"/>
            <p:nvPr/>
          </p:nvSpPr>
          <p:spPr>
            <a:xfrm>
              <a:off x="5319361" y="1753121"/>
              <a:ext cx="520701" cy="400110"/>
            </a:xfrm>
            <a:prstGeom prst="rect">
              <a:avLst/>
            </a:prstGeom>
            <a:solidFill>
              <a:schemeClr val="bg1">
                <a:alpha val="80000"/>
              </a:schemeClr>
            </a:solid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R</a:t>
              </a:r>
              <a:r>
                <a:rPr lang="en-US" sz="2000" b="1" i="1" baseline="-25000" dirty="0">
                  <a:latin typeface="Times New Roman" panose="02020603050405020304" pitchFamily="18" charset="0"/>
                  <a:cs typeface="Times New Roman" panose="02020603050405020304" pitchFamily="18" charset="0"/>
                </a:rPr>
                <a:t>I</a:t>
              </a:r>
              <a:endParaRPr lang="en-US" b="1" i="1" baseline="-25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5F6CC22-E4E2-0A91-5517-A65D84A7765C}"/>
                </a:ext>
              </a:extLst>
            </p:cNvPr>
            <p:cNvSpPr txBox="1"/>
            <p:nvPr/>
          </p:nvSpPr>
          <p:spPr>
            <a:xfrm>
              <a:off x="5281513" y="1111927"/>
              <a:ext cx="565573" cy="466061"/>
            </a:xfrm>
            <a:prstGeom prst="rect">
              <a:avLst/>
            </a:prstGeom>
            <a:solidFill>
              <a:schemeClr val="bg1">
                <a:alpha val="80000"/>
              </a:schemeClr>
            </a:solidFill>
            <a:effectLst/>
          </p:spPr>
          <p:txBody>
            <a:bodyPr wrap="square" rtlCol="0">
              <a:spAutoFit/>
            </a:bodyPr>
            <a:lstStyle/>
            <a:p>
              <a:r>
                <a:rPr lang="en-US" sz="2000" b="1" i="1" dirty="0">
                  <a:latin typeface="Times New Roman" panose="02020603050405020304" pitchFamily="18" charset="0"/>
                  <a:cs typeface="Times New Roman" panose="02020603050405020304" pitchFamily="18" charset="0"/>
                </a:rPr>
                <a:t>R</a:t>
              </a:r>
              <a:r>
                <a:rPr lang="en-US" sz="2000" b="1" i="1" baseline="-25000" dirty="0">
                  <a:latin typeface="Times New Roman" panose="02020603050405020304" pitchFamily="18" charset="0"/>
                  <a:cs typeface="Times New Roman" panose="02020603050405020304" pitchFamily="18" charset="0"/>
                </a:rPr>
                <a:t>O</a:t>
              </a:r>
            </a:p>
          </p:txBody>
        </p:sp>
      </p:grpSp>
      <p:grpSp>
        <p:nvGrpSpPr>
          <p:cNvPr id="11" name="Group 10">
            <a:extLst>
              <a:ext uri="{FF2B5EF4-FFF2-40B4-BE49-F238E27FC236}">
                <a16:creationId xmlns:a16="http://schemas.microsoft.com/office/drawing/2014/main" id="{FE38190B-F093-835D-E464-3496F3818A5E}"/>
              </a:ext>
            </a:extLst>
          </p:cNvPr>
          <p:cNvGrpSpPr/>
          <p:nvPr/>
        </p:nvGrpSpPr>
        <p:grpSpPr>
          <a:xfrm>
            <a:off x="4561275" y="2248647"/>
            <a:ext cx="1376444" cy="338554"/>
            <a:chOff x="6159419" y="2573635"/>
            <a:chExt cx="1376444" cy="338554"/>
          </a:xfrm>
        </p:grpSpPr>
        <p:sp>
          <p:nvSpPr>
            <p:cNvPr id="12" name="Oval 11">
              <a:extLst>
                <a:ext uri="{FF2B5EF4-FFF2-40B4-BE49-F238E27FC236}">
                  <a16:creationId xmlns:a16="http://schemas.microsoft.com/office/drawing/2014/main" id="{DE34359E-C94E-2245-7BE8-0CAD5ABEB5B3}"/>
                </a:ext>
              </a:extLst>
            </p:cNvPr>
            <p:cNvSpPr/>
            <p:nvPr/>
          </p:nvSpPr>
          <p:spPr>
            <a:xfrm>
              <a:off x="6159419" y="2716363"/>
              <a:ext cx="103393" cy="103393"/>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9D5BEDF-C832-0D48-76C5-34AE663501D0}"/>
                </a:ext>
              </a:extLst>
            </p:cNvPr>
            <p:cNvSpPr txBox="1"/>
            <p:nvPr/>
          </p:nvSpPr>
          <p:spPr>
            <a:xfrm>
              <a:off x="6303963" y="2573635"/>
              <a:ext cx="1231900" cy="338554"/>
            </a:xfrm>
            <a:prstGeom prst="rect">
              <a:avLst/>
            </a:prstGeom>
            <a:noFill/>
          </p:spPr>
          <p:txBody>
            <a:bodyPr wrap="square" rtlCol="0">
              <a:spAutoFit/>
            </a:bodyPr>
            <a:lstStyle/>
            <a:p>
              <a:r>
                <a:rPr lang="en-US" sz="1600" dirty="0"/>
                <a:t>Signal</a:t>
              </a:r>
              <a:endParaRPr lang="en-US" dirty="0"/>
            </a:p>
          </p:txBody>
        </p:sp>
      </p:grpSp>
      <p:grpSp>
        <p:nvGrpSpPr>
          <p:cNvPr id="14" name="Group 13">
            <a:extLst>
              <a:ext uri="{FF2B5EF4-FFF2-40B4-BE49-F238E27FC236}">
                <a16:creationId xmlns:a16="http://schemas.microsoft.com/office/drawing/2014/main" id="{140BCE1E-6624-B657-1F3B-43EC5C5BC62D}"/>
              </a:ext>
            </a:extLst>
          </p:cNvPr>
          <p:cNvGrpSpPr/>
          <p:nvPr/>
        </p:nvGrpSpPr>
        <p:grpSpPr>
          <a:xfrm>
            <a:off x="5631312" y="2240978"/>
            <a:ext cx="1985187" cy="338554"/>
            <a:chOff x="6181023" y="3035479"/>
            <a:chExt cx="1639003" cy="338554"/>
          </a:xfrm>
        </p:grpSpPr>
        <p:sp>
          <p:nvSpPr>
            <p:cNvPr id="15" name="Oval 14">
              <a:extLst>
                <a:ext uri="{FF2B5EF4-FFF2-40B4-BE49-F238E27FC236}">
                  <a16:creationId xmlns:a16="http://schemas.microsoft.com/office/drawing/2014/main" id="{A9219B73-109A-EB5E-8AD5-FBD2326CDA92}"/>
                </a:ext>
              </a:extLst>
            </p:cNvPr>
            <p:cNvSpPr/>
            <p:nvPr/>
          </p:nvSpPr>
          <p:spPr>
            <a:xfrm>
              <a:off x="6181023" y="3170485"/>
              <a:ext cx="97104" cy="111896"/>
            </a:xfrm>
            <a:prstGeom prst="ellipse">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33"/>
                </a:solidFill>
              </a:endParaRPr>
            </a:p>
          </p:txBody>
        </p:sp>
        <p:sp>
          <p:nvSpPr>
            <p:cNvPr id="16" name="TextBox 15">
              <a:extLst>
                <a:ext uri="{FF2B5EF4-FFF2-40B4-BE49-F238E27FC236}">
                  <a16:creationId xmlns:a16="http://schemas.microsoft.com/office/drawing/2014/main" id="{2CCC883C-DB4F-7F60-9EBA-17B118337F3E}"/>
                </a:ext>
              </a:extLst>
            </p:cNvPr>
            <p:cNvSpPr txBox="1"/>
            <p:nvPr/>
          </p:nvSpPr>
          <p:spPr>
            <a:xfrm>
              <a:off x="6303963" y="3035479"/>
              <a:ext cx="1516063" cy="338554"/>
            </a:xfrm>
            <a:prstGeom prst="rect">
              <a:avLst/>
            </a:prstGeom>
            <a:noFill/>
          </p:spPr>
          <p:txBody>
            <a:bodyPr wrap="square" rtlCol="0">
              <a:spAutoFit/>
            </a:bodyPr>
            <a:lstStyle/>
            <a:p>
              <a:r>
                <a:rPr lang="en-US" sz="1600" dirty="0"/>
                <a:t>Non-signal</a:t>
              </a:r>
            </a:p>
          </p:txBody>
        </p:sp>
      </p:grpSp>
      <p:grpSp>
        <p:nvGrpSpPr>
          <p:cNvPr id="20" name="Group 19">
            <a:extLst>
              <a:ext uri="{FF2B5EF4-FFF2-40B4-BE49-F238E27FC236}">
                <a16:creationId xmlns:a16="http://schemas.microsoft.com/office/drawing/2014/main" id="{D60D4ED4-7043-BB01-06C6-5DD88980633E}"/>
              </a:ext>
            </a:extLst>
          </p:cNvPr>
          <p:cNvGrpSpPr/>
          <p:nvPr/>
        </p:nvGrpSpPr>
        <p:grpSpPr>
          <a:xfrm>
            <a:off x="1724001" y="2556689"/>
            <a:ext cx="1730825" cy="2365916"/>
            <a:chOff x="2148389" y="1726429"/>
            <a:chExt cx="1723776" cy="2356280"/>
          </a:xfrm>
        </p:grpSpPr>
        <p:sp>
          <p:nvSpPr>
            <p:cNvPr id="21" name="Oval 20">
              <a:extLst>
                <a:ext uri="{FF2B5EF4-FFF2-40B4-BE49-F238E27FC236}">
                  <a16:creationId xmlns:a16="http://schemas.microsoft.com/office/drawing/2014/main" id="{CBC50D02-E244-69CA-9620-4ECDB51D6C0C}"/>
                </a:ext>
              </a:extLst>
            </p:cNvPr>
            <p:cNvSpPr/>
            <p:nvPr/>
          </p:nvSpPr>
          <p:spPr>
            <a:xfrm>
              <a:off x="2148389" y="2079547"/>
              <a:ext cx="392614" cy="39261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A55BB25-2241-D873-8636-9E3825B64951}"/>
                </a:ext>
              </a:extLst>
            </p:cNvPr>
            <p:cNvSpPr/>
            <p:nvPr/>
          </p:nvSpPr>
          <p:spPr>
            <a:xfrm>
              <a:off x="2148389" y="2739529"/>
              <a:ext cx="392614" cy="39261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BE5650-D4B7-A780-6280-285940D8BE99}"/>
                </a:ext>
              </a:extLst>
            </p:cNvPr>
            <p:cNvSpPr/>
            <p:nvPr/>
          </p:nvSpPr>
          <p:spPr>
            <a:xfrm>
              <a:off x="2148389" y="3375451"/>
              <a:ext cx="392614" cy="39261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5E31AA0-8355-CA20-CB69-27ABA218965B}"/>
                </a:ext>
              </a:extLst>
            </p:cNvPr>
            <p:cNvSpPr/>
            <p:nvPr/>
          </p:nvSpPr>
          <p:spPr>
            <a:xfrm>
              <a:off x="2769312" y="1726429"/>
              <a:ext cx="392614" cy="39261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149193D-BC8D-426C-96FF-472AFC341A9A}"/>
                </a:ext>
              </a:extLst>
            </p:cNvPr>
            <p:cNvSpPr/>
            <p:nvPr/>
          </p:nvSpPr>
          <p:spPr>
            <a:xfrm>
              <a:off x="2769312" y="2353685"/>
              <a:ext cx="392614" cy="39261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01C6787-DD7A-30A0-577A-25BD09173B54}"/>
                </a:ext>
              </a:extLst>
            </p:cNvPr>
            <p:cNvSpPr/>
            <p:nvPr/>
          </p:nvSpPr>
          <p:spPr>
            <a:xfrm>
              <a:off x="2777204" y="3042226"/>
              <a:ext cx="392614" cy="39261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A87C52-FA36-F93C-F3D3-B0C0257E84B1}"/>
                </a:ext>
              </a:extLst>
            </p:cNvPr>
            <p:cNvSpPr/>
            <p:nvPr/>
          </p:nvSpPr>
          <p:spPr>
            <a:xfrm>
              <a:off x="2778847" y="3690095"/>
              <a:ext cx="392614" cy="39261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39AB71F-51B3-CCA2-4EFA-1787879269F4}"/>
                </a:ext>
              </a:extLst>
            </p:cNvPr>
            <p:cNvSpPr/>
            <p:nvPr/>
          </p:nvSpPr>
          <p:spPr>
            <a:xfrm>
              <a:off x="3471659" y="2347845"/>
              <a:ext cx="392614" cy="39261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F055349-3926-69AD-A36C-AEA65AF3F889}"/>
                </a:ext>
              </a:extLst>
            </p:cNvPr>
            <p:cNvSpPr/>
            <p:nvPr/>
          </p:nvSpPr>
          <p:spPr>
            <a:xfrm>
              <a:off x="3479551" y="3036386"/>
              <a:ext cx="392614" cy="39261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FBAEDFBA-9C42-A0D0-E251-EE1C8930CD15}"/>
                </a:ext>
              </a:extLst>
            </p:cNvPr>
            <p:cNvCxnSpPr>
              <a:cxnSpLocks/>
              <a:stCxn id="21" idx="6"/>
              <a:endCxn id="24" idx="2"/>
            </p:cNvCxnSpPr>
            <p:nvPr/>
          </p:nvCxnSpPr>
          <p:spPr>
            <a:xfrm flipV="1">
              <a:off x="2541003" y="1922736"/>
              <a:ext cx="228309" cy="3531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46B422C-47AB-3883-0C6E-880C87AD227F}"/>
                </a:ext>
              </a:extLst>
            </p:cNvPr>
            <p:cNvCxnSpPr>
              <a:cxnSpLocks/>
              <a:stCxn id="22" idx="6"/>
              <a:endCxn id="24" idx="2"/>
            </p:cNvCxnSpPr>
            <p:nvPr/>
          </p:nvCxnSpPr>
          <p:spPr>
            <a:xfrm flipV="1">
              <a:off x="2541003" y="1922736"/>
              <a:ext cx="228309" cy="10131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D34D572-7FF1-8E58-8292-D494AED7CF5A}"/>
                </a:ext>
              </a:extLst>
            </p:cNvPr>
            <p:cNvCxnSpPr>
              <a:cxnSpLocks/>
              <a:stCxn id="23" idx="6"/>
              <a:endCxn id="24" idx="2"/>
            </p:cNvCxnSpPr>
            <p:nvPr/>
          </p:nvCxnSpPr>
          <p:spPr>
            <a:xfrm flipV="1">
              <a:off x="2541003" y="1922736"/>
              <a:ext cx="228309" cy="16490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2F8F314-8526-F771-31C1-0C6393889158}"/>
                </a:ext>
              </a:extLst>
            </p:cNvPr>
            <p:cNvCxnSpPr>
              <a:cxnSpLocks/>
              <a:stCxn id="21" idx="6"/>
              <a:endCxn id="25" idx="2"/>
            </p:cNvCxnSpPr>
            <p:nvPr/>
          </p:nvCxnSpPr>
          <p:spPr>
            <a:xfrm>
              <a:off x="2541003" y="2275854"/>
              <a:ext cx="228309" cy="2741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1CCD42-87B2-6BBC-9B7C-7DA74ADC9D3E}"/>
                </a:ext>
              </a:extLst>
            </p:cNvPr>
            <p:cNvCxnSpPr>
              <a:cxnSpLocks/>
              <a:endCxn id="26" idx="2"/>
            </p:cNvCxnSpPr>
            <p:nvPr/>
          </p:nvCxnSpPr>
          <p:spPr>
            <a:xfrm>
              <a:off x="2563308" y="2264058"/>
              <a:ext cx="213896" cy="9744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8BF3104-9DC8-82D7-73F5-23DF1D3B1EF8}"/>
                </a:ext>
              </a:extLst>
            </p:cNvPr>
            <p:cNvCxnSpPr>
              <a:cxnSpLocks/>
              <a:stCxn id="21" idx="6"/>
              <a:endCxn id="27" idx="2"/>
            </p:cNvCxnSpPr>
            <p:nvPr/>
          </p:nvCxnSpPr>
          <p:spPr>
            <a:xfrm>
              <a:off x="2541003" y="2275854"/>
              <a:ext cx="237844" cy="16105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40462BB-5D53-025F-6B99-3E7D5FA6E1BA}"/>
                </a:ext>
              </a:extLst>
            </p:cNvPr>
            <p:cNvCxnSpPr>
              <a:cxnSpLocks/>
              <a:stCxn id="22" idx="6"/>
              <a:endCxn id="26" idx="2"/>
            </p:cNvCxnSpPr>
            <p:nvPr/>
          </p:nvCxnSpPr>
          <p:spPr>
            <a:xfrm>
              <a:off x="2541003" y="2935836"/>
              <a:ext cx="236201" cy="3026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CC8039C-3AAE-B793-7F0A-318C0B88EB85}"/>
                </a:ext>
              </a:extLst>
            </p:cNvPr>
            <p:cNvCxnSpPr>
              <a:cxnSpLocks/>
              <a:stCxn id="22" idx="6"/>
              <a:endCxn id="27" idx="2"/>
            </p:cNvCxnSpPr>
            <p:nvPr/>
          </p:nvCxnSpPr>
          <p:spPr>
            <a:xfrm>
              <a:off x="2541003" y="2935836"/>
              <a:ext cx="237844" cy="9505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79EF9FB-C9B6-A2F6-D7AF-85567DE6CE11}"/>
                </a:ext>
              </a:extLst>
            </p:cNvPr>
            <p:cNvCxnSpPr>
              <a:cxnSpLocks/>
              <a:stCxn id="23" idx="6"/>
              <a:endCxn id="25" idx="2"/>
            </p:cNvCxnSpPr>
            <p:nvPr/>
          </p:nvCxnSpPr>
          <p:spPr>
            <a:xfrm flipV="1">
              <a:off x="2541003" y="2549992"/>
              <a:ext cx="228309" cy="10217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9F7E32E-1FFB-1D3A-F5EF-19D3A76087EF}"/>
                </a:ext>
              </a:extLst>
            </p:cNvPr>
            <p:cNvCxnSpPr>
              <a:cxnSpLocks/>
              <a:stCxn id="23" idx="6"/>
              <a:endCxn id="26" idx="2"/>
            </p:cNvCxnSpPr>
            <p:nvPr/>
          </p:nvCxnSpPr>
          <p:spPr>
            <a:xfrm flipV="1">
              <a:off x="2541003" y="3238533"/>
              <a:ext cx="236201" cy="3332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F4493C-D3B7-8165-191E-0AACF727DDA8}"/>
                </a:ext>
              </a:extLst>
            </p:cNvPr>
            <p:cNvCxnSpPr>
              <a:cxnSpLocks/>
              <a:stCxn id="23" idx="6"/>
              <a:endCxn id="27" idx="2"/>
            </p:cNvCxnSpPr>
            <p:nvPr/>
          </p:nvCxnSpPr>
          <p:spPr>
            <a:xfrm>
              <a:off x="2541003" y="3571758"/>
              <a:ext cx="237844" cy="3146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6C08576-FF51-2D1B-71B1-2A394AE25652}"/>
                </a:ext>
              </a:extLst>
            </p:cNvPr>
            <p:cNvCxnSpPr>
              <a:cxnSpLocks/>
              <a:stCxn id="22" idx="6"/>
              <a:endCxn id="25" idx="2"/>
            </p:cNvCxnSpPr>
            <p:nvPr/>
          </p:nvCxnSpPr>
          <p:spPr>
            <a:xfrm flipV="1">
              <a:off x="2541003" y="2549992"/>
              <a:ext cx="228309" cy="3858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48FD3F-9BF7-514E-D542-17AB6C8C68FC}"/>
                </a:ext>
              </a:extLst>
            </p:cNvPr>
            <p:cNvCxnSpPr>
              <a:cxnSpLocks/>
              <a:stCxn id="24" idx="6"/>
              <a:endCxn id="28" idx="2"/>
            </p:cNvCxnSpPr>
            <p:nvPr/>
          </p:nvCxnSpPr>
          <p:spPr>
            <a:xfrm>
              <a:off x="3161926" y="1922736"/>
              <a:ext cx="309732" cy="6214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EEE49F6-81CA-7D92-E140-A56ED5DEBD1A}"/>
                </a:ext>
              </a:extLst>
            </p:cNvPr>
            <p:cNvCxnSpPr>
              <a:cxnSpLocks/>
              <a:stCxn id="24" idx="6"/>
              <a:endCxn id="29" idx="2"/>
            </p:cNvCxnSpPr>
            <p:nvPr/>
          </p:nvCxnSpPr>
          <p:spPr>
            <a:xfrm>
              <a:off x="3161926" y="1922736"/>
              <a:ext cx="317625" cy="13099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6B18E9D-02AF-B391-A800-A8455E9EFD54}"/>
                </a:ext>
              </a:extLst>
            </p:cNvPr>
            <p:cNvCxnSpPr>
              <a:cxnSpLocks/>
              <a:stCxn id="25" idx="6"/>
              <a:endCxn id="28" idx="2"/>
            </p:cNvCxnSpPr>
            <p:nvPr/>
          </p:nvCxnSpPr>
          <p:spPr>
            <a:xfrm flipV="1">
              <a:off x="3161926" y="2544152"/>
              <a:ext cx="309732" cy="58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C5CB21D-6B29-E3B6-6691-EADFADA4D7D5}"/>
                </a:ext>
              </a:extLst>
            </p:cNvPr>
            <p:cNvCxnSpPr>
              <a:cxnSpLocks/>
              <a:stCxn id="25" idx="6"/>
              <a:endCxn id="29" idx="2"/>
            </p:cNvCxnSpPr>
            <p:nvPr/>
          </p:nvCxnSpPr>
          <p:spPr>
            <a:xfrm>
              <a:off x="3161926" y="2549992"/>
              <a:ext cx="317625" cy="6827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BA871FC-6846-453B-A3D2-A8A9D0A8C914}"/>
                </a:ext>
              </a:extLst>
            </p:cNvPr>
            <p:cNvCxnSpPr>
              <a:cxnSpLocks/>
              <a:stCxn id="26" idx="6"/>
              <a:endCxn id="28" idx="2"/>
            </p:cNvCxnSpPr>
            <p:nvPr/>
          </p:nvCxnSpPr>
          <p:spPr>
            <a:xfrm flipV="1">
              <a:off x="3169818" y="2544152"/>
              <a:ext cx="301840" cy="6943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0183238-0749-7A9B-65B1-88B5419B839A}"/>
                </a:ext>
              </a:extLst>
            </p:cNvPr>
            <p:cNvCxnSpPr>
              <a:cxnSpLocks/>
              <a:stCxn id="26" idx="6"/>
              <a:endCxn id="29" idx="2"/>
            </p:cNvCxnSpPr>
            <p:nvPr/>
          </p:nvCxnSpPr>
          <p:spPr>
            <a:xfrm flipV="1">
              <a:off x="3169818" y="3232693"/>
              <a:ext cx="309732" cy="58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F1EA6D3-8678-664D-72D4-DC2ECD6EA8E1}"/>
                </a:ext>
              </a:extLst>
            </p:cNvPr>
            <p:cNvCxnSpPr>
              <a:cxnSpLocks/>
              <a:stCxn id="27" idx="6"/>
              <a:endCxn id="28" idx="2"/>
            </p:cNvCxnSpPr>
            <p:nvPr/>
          </p:nvCxnSpPr>
          <p:spPr>
            <a:xfrm flipV="1">
              <a:off x="3171461" y="2544152"/>
              <a:ext cx="300198" cy="13422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20E1CFB-662A-CB1B-2266-C61AF3AE6192}"/>
                </a:ext>
              </a:extLst>
            </p:cNvPr>
            <p:cNvCxnSpPr>
              <a:cxnSpLocks/>
              <a:stCxn id="27" idx="6"/>
              <a:endCxn id="29" idx="2"/>
            </p:cNvCxnSpPr>
            <p:nvPr/>
          </p:nvCxnSpPr>
          <p:spPr>
            <a:xfrm flipV="1">
              <a:off x="3171461" y="3232693"/>
              <a:ext cx="308090" cy="6537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3DEB12F8-E84D-E4EF-DA3D-49EECF433388}"/>
              </a:ext>
            </a:extLst>
          </p:cNvPr>
          <p:cNvSpPr txBox="1"/>
          <p:nvPr/>
        </p:nvSpPr>
        <p:spPr>
          <a:xfrm>
            <a:off x="2729436" y="2256367"/>
            <a:ext cx="1143149" cy="646331"/>
          </a:xfrm>
          <a:prstGeom prst="rect">
            <a:avLst/>
          </a:prstGeom>
          <a:noFill/>
        </p:spPr>
        <p:txBody>
          <a:bodyPr wrap="square" rtlCol="0">
            <a:spAutoFit/>
          </a:bodyPr>
          <a:lstStyle/>
          <a:p>
            <a:pPr algn="ctr"/>
            <a:r>
              <a:rPr lang="en-US" dirty="0"/>
              <a:t>Feature space</a:t>
            </a:r>
          </a:p>
        </p:txBody>
      </p:sp>
      <p:cxnSp>
        <p:nvCxnSpPr>
          <p:cNvPr id="51" name="Straight Connector 50">
            <a:extLst>
              <a:ext uri="{FF2B5EF4-FFF2-40B4-BE49-F238E27FC236}">
                <a16:creationId xmlns:a16="http://schemas.microsoft.com/office/drawing/2014/main" id="{AFC0A537-A802-06AB-D35C-1ADF41AC97C6}"/>
              </a:ext>
            </a:extLst>
          </p:cNvPr>
          <p:cNvCxnSpPr>
            <a:cxnSpLocks/>
          </p:cNvCxnSpPr>
          <p:nvPr/>
        </p:nvCxnSpPr>
        <p:spPr>
          <a:xfrm flipV="1">
            <a:off x="3479587" y="2604951"/>
            <a:ext cx="1035263" cy="345958"/>
          </a:xfrm>
          <a:prstGeom prst="line">
            <a:avLst/>
          </a:prstGeom>
          <a:ln w="285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5446AE4-8EF7-FC8D-162D-B0E26F611B08}"/>
              </a:ext>
            </a:extLst>
          </p:cNvPr>
          <p:cNvCxnSpPr>
            <a:cxnSpLocks/>
          </p:cNvCxnSpPr>
          <p:nvPr/>
        </p:nvCxnSpPr>
        <p:spPr>
          <a:xfrm>
            <a:off x="3517092" y="4725495"/>
            <a:ext cx="905190" cy="377247"/>
          </a:xfrm>
          <a:prstGeom prst="line">
            <a:avLst/>
          </a:prstGeom>
          <a:ln w="285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8B2CE87-E632-15D1-A732-B110B984DC8B}"/>
              </a:ext>
            </a:extLst>
          </p:cNvPr>
          <p:cNvSpPr txBox="1"/>
          <p:nvPr/>
        </p:nvSpPr>
        <p:spPr>
          <a:xfrm>
            <a:off x="1472274" y="2420285"/>
            <a:ext cx="717739" cy="369332"/>
          </a:xfrm>
          <a:prstGeom prst="rect">
            <a:avLst/>
          </a:prstGeom>
          <a:noFill/>
        </p:spPr>
        <p:txBody>
          <a:bodyPr wrap="square" rtlCol="0">
            <a:spAutoFit/>
          </a:bodyPr>
          <a:lstStyle/>
          <a:p>
            <a:pPr algn="ctr"/>
            <a:r>
              <a:rPr lang="en-US" dirty="0"/>
              <a:t>Input</a:t>
            </a:r>
          </a:p>
        </p:txBody>
      </p:sp>
      <p:sp>
        <p:nvSpPr>
          <p:cNvPr id="57" name="TextBox 56">
            <a:extLst>
              <a:ext uri="{FF2B5EF4-FFF2-40B4-BE49-F238E27FC236}">
                <a16:creationId xmlns:a16="http://schemas.microsoft.com/office/drawing/2014/main" id="{9BEC2031-AB5C-4F1A-DB3E-65391B5352B7}"/>
              </a:ext>
            </a:extLst>
          </p:cNvPr>
          <p:cNvSpPr txBox="1"/>
          <p:nvPr/>
        </p:nvSpPr>
        <p:spPr>
          <a:xfrm>
            <a:off x="446770" y="1385927"/>
            <a:ext cx="10754721"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Neural network architecture + Soft-boundary based loss function</a:t>
            </a:r>
            <a:endParaRPr lang="en-US" dirty="0"/>
          </a:p>
        </p:txBody>
      </p:sp>
      <p:cxnSp>
        <p:nvCxnSpPr>
          <p:cNvPr id="58" name="Straight Arrow Connector 57">
            <a:extLst>
              <a:ext uri="{FF2B5EF4-FFF2-40B4-BE49-F238E27FC236}">
                <a16:creationId xmlns:a16="http://schemas.microsoft.com/office/drawing/2014/main" id="{C0805BAE-EB05-B4AA-683F-25A279E20A58}"/>
              </a:ext>
            </a:extLst>
          </p:cNvPr>
          <p:cNvCxnSpPr>
            <a:cxnSpLocks/>
          </p:cNvCxnSpPr>
          <p:nvPr/>
        </p:nvCxnSpPr>
        <p:spPr>
          <a:xfrm>
            <a:off x="875638" y="3762826"/>
            <a:ext cx="676912"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59" name="Straight Arrow Connector 58">
            <a:extLst>
              <a:ext uri="{FF2B5EF4-FFF2-40B4-BE49-F238E27FC236}">
                <a16:creationId xmlns:a16="http://schemas.microsoft.com/office/drawing/2014/main" id="{F2801862-C3A7-FCF5-DBBA-B3692C377A87}"/>
              </a:ext>
            </a:extLst>
          </p:cNvPr>
          <p:cNvCxnSpPr>
            <a:cxnSpLocks/>
          </p:cNvCxnSpPr>
          <p:nvPr/>
        </p:nvCxnSpPr>
        <p:spPr>
          <a:xfrm>
            <a:off x="875638" y="4200976"/>
            <a:ext cx="676912"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60" name="TextBox 59">
            <a:extLst>
              <a:ext uri="{FF2B5EF4-FFF2-40B4-BE49-F238E27FC236}">
                <a16:creationId xmlns:a16="http://schemas.microsoft.com/office/drawing/2014/main" id="{1F286010-ECCF-DAB5-2610-35D1CE8FFE0E}"/>
              </a:ext>
            </a:extLst>
          </p:cNvPr>
          <p:cNvSpPr txBox="1"/>
          <p:nvPr/>
        </p:nvSpPr>
        <p:spPr>
          <a:xfrm>
            <a:off x="364561" y="3380364"/>
            <a:ext cx="1318617" cy="369332"/>
          </a:xfrm>
          <a:prstGeom prst="rect">
            <a:avLst/>
          </a:prstGeom>
          <a:noFill/>
        </p:spPr>
        <p:txBody>
          <a:bodyPr wrap="square" rtlCol="0">
            <a:spAutoFit/>
          </a:bodyPr>
          <a:lstStyle/>
          <a:p>
            <a:r>
              <a:rPr lang="en-US" dirty="0"/>
              <a:t>D</a:t>
            </a:r>
            <a:r>
              <a:rPr lang="en-US" altLang="zh-CN" dirty="0"/>
              <a:t>istances</a:t>
            </a:r>
            <a:endParaRPr lang="en-US" dirty="0"/>
          </a:p>
        </p:txBody>
      </p:sp>
      <p:sp>
        <p:nvSpPr>
          <p:cNvPr id="61" name="TextBox 60">
            <a:extLst>
              <a:ext uri="{FF2B5EF4-FFF2-40B4-BE49-F238E27FC236}">
                <a16:creationId xmlns:a16="http://schemas.microsoft.com/office/drawing/2014/main" id="{7D64778B-58F9-4CF2-9AF4-EDC3189D1952}"/>
              </a:ext>
            </a:extLst>
          </p:cNvPr>
          <p:cNvSpPr txBox="1"/>
          <p:nvPr/>
        </p:nvSpPr>
        <p:spPr>
          <a:xfrm>
            <a:off x="364561" y="3835771"/>
            <a:ext cx="1318617" cy="369332"/>
          </a:xfrm>
          <a:prstGeom prst="rect">
            <a:avLst/>
          </a:prstGeom>
          <a:noFill/>
        </p:spPr>
        <p:txBody>
          <a:bodyPr wrap="square" rtlCol="0">
            <a:spAutoFit/>
          </a:bodyPr>
          <a:lstStyle/>
          <a:p>
            <a:r>
              <a:rPr lang="en-US" dirty="0"/>
              <a:t>IMU Data</a:t>
            </a:r>
          </a:p>
        </p:txBody>
      </p:sp>
      <p:sp>
        <p:nvSpPr>
          <p:cNvPr id="62" name="Rectangle: Rounded Corners 61">
            <a:extLst>
              <a:ext uri="{FF2B5EF4-FFF2-40B4-BE49-F238E27FC236}">
                <a16:creationId xmlns:a16="http://schemas.microsoft.com/office/drawing/2014/main" id="{CD5C560E-A16D-1675-7C5D-8F17BA235C04}"/>
              </a:ext>
            </a:extLst>
          </p:cNvPr>
          <p:cNvSpPr/>
          <p:nvPr/>
        </p:nvSpPr>
        <p:spPr>
          <a:xfrm>
            <a:off x="1657011" y="2948988"/>
            <a:ext cx="530126" cy="1861575"/>
          </a:xfrm>
          <a:prstGeom prst="roundRect">
            <a:avLst/>
          </a:prstGeom>
          <a:noFill/>
          <a:ln w="28575">
            <a:solidFill>
              <a:schemeClr val="accent2">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980F60D-36EC-9EA7-C78D-66D275825133}"/>
              </a:ext>
            </a:extLst>
          </p:cNvPr>
          <p:cNvSpPr/>
          <p:nvPr/>
        </p:nvSpPr>
        <p:spPr>
          <a:xfrm>
            <a:off x="1552550" y="1819860"/>
            <a:ext cx="5362599" cy="303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Phase</a:t>
            </a:r>
          </a:p>
        </p:txBody>
      </p:sp>
      <p:cxnSp>
        <p:nvCxnSpPr>
          <p:cNvPr id="71" name="Straight Connector 70">
            <a:extLst>
              <a:ext uri="{FF2B5EF4-FFF2-40B4-BE49-F238E27FC236}">
                <a16:creationId xmlns:a16="http://schemas.microsoft.com/office/drawing/2014/main" id="{2903A17A-398C-A5C6-9964-500EC4B5E583}"/>
              </a:ext>
            </a:extLst>
          </p:cNvPr>
          <p:cNvCxnSpPr>
            <a:cxnSpLocks/>
            <a:stCxn id="8" idx="0"/>
          </p:cNvCxnSpPr>
          <p:nvPr/>
        </p:nvCxnSpPr>
        <p:spPr>
          <a:xfrm flipV="1">
            <a:off x="4649185" y="4528385"/>
            <a:ext cx="672584" cy="70226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4" name="Rectangle 73">
            <a:extLst>
              <a:ext uri="{FF2B5EF4-FFF2-40B4-BE49-F238E27FC236}">
                <a16:creationId xmlns:a16="http://schemas.microsoft.com/office/drawing/2014/main" id="{14D6B2A8-2A50-7577-778D-2C6CCC1C9ED1}"/>
              </a:ext>
            </a:extLst>
          </p:cNvPr>
          <p:cNvSpPr/>
          <p:nvPr/>
        </p:nvSpPr>
        <p:spPr>
          <a:xfrm>
            <a:off x="7429476" y="1811050"/>
            <a:ext cx="4136156" cy="303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Detection Phase</a:t>
            </a:r>
          </a:p>
        </p:txBody>
      </p:sp>
      <p:sp>
        <p:nvSpPr>
          <p:cNvPr id="76" name="Circle: Hollow 75">
            <a:extLst>
              <a:ext uri="{FF2B5EF4-FFF2-40B4-BE49-F238E27FC236}">
                <a16:creationId xmlns:a16="http://schemas.microsoft.com/office/drawing/2014/main" id="{283E89F1-990A-4C8E-DD25-47917938B085}"/>
              </a:ext>
            </a:extLst>
          </p:cNvPr>
          <p:cNvSpPr/>
          <p:nvPr/>
        </p:nvSpPr>
        <p:spPr>
          <a:xfrm>
            <a:off x="7530699" y="3065841"/>
            <a:ext cx="1522872" cy="1522872"/>
          </a:xfrm>
          <a:prstGeom prst="donut">
            <a:avLst>
              <a:gd name="adj" fmla="val 2184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TextBox 77">
            <a:extLst>
              <a:ext uri="{FF2B5EF4-FFF2-40B4-BE49-F238E27FC236}">
                <a16:creationId xmlns:a16="http://schemas.microsoft.com/office/drawing/2014/main" id="{1803E2A4-D35C-3D89-801F-67EFBEDFDFE8}"/>
              </a:ext>
            </a:extLst>
          </p:cNvPr>
          <p:cNvSpPr txBox="1"/>
          <p:nvPr/>
        </p:nvSpPr>
        <p:spPr>
          <a:xfrm>
            <a:off x="7343104" y="2510960"/>
            <a:ext cx="1952625" cy="369332"/>
          </a:xfrm>
          <a:prstGeom prst="rect">
            <a:avLst/>
          </a:prstGeom>
          <a:noFill/>
        </p:spPr>
        <p:txBody>
          <a:bodyPr wrap="square" rtlCol="0">
            <a:spAutoFit/>
          </a:bodyPr>
          <a:lstStyle/>
          <a:p>
            <a:r>
              <a:rPr lang="en-US" dirty="0"/>
              <a:t>F</a:t>
            </a:r>
            <a:r>
              <a:rPr lang="en-US" altLang="zh-CN" dirty="0"/>
              <a:t>lag Semaphore</a:t>
            </a:r>
            <a:endParaRPr lang="en-US" dirty="0"/>
          </a:p>
        </p:txBody>
      </p:sp>
      <p:sp>
        <p:nvSpPr>
          <p:cNvPr id="79" name="TextBox 78">
            <a:extLst>
              <a:ext uri="{FF2B5EF4-FFF2-40B4-BE49-F238E27FC236}">
                <a16:creationId xmlns:a16="http://schemas.microsoft.com/office/drawing/2014/main" id="{A731D808-8153-01FD-33ED-3D0058052BF9}"/>
              </a:ext>
            </a:extLst>
          </p:cNvPr>
          <p:cNvSpPr txBox="1"/>
          <p:nvPr/>
        </p:nvSpPr>
        <p:spPr>
          <a:xfrm>
            <a:off x="9832187" y="2489474"/>
            <a:ext cx="1952625" cy="369332"/>
          </a:xfrm>
          <a:prstGeom prst="rect">
            <a:avLst/>
          </a:prstGeom>
          <a:noFill/>
        </p:spPr>
        <p:txBody>
          <a:bodyPr wrap="square" rtlCol="0">
            <a:spAutoFit/>
          </a:bodyPr>
          <a:lstStyle/>
          <a:p>
            <a:r>
              <a:rPr lang="en-US" dirty="0"/>
              <a:t>Football Signal</a:t>
            </a:r>
          </a:p>
        </p:txBody>
      </p:sp>
      <p:grpSp>
        <p:nvGrpSpPr>
          <p:cNvPr id="94" name="Group 93">
            <a:extLst>
              <a:ext uri="{FF2B5EF4-FFF2-40B4-BE49-F238E27FC236}">
                <a16:creationId xmlns:a16="http://schemas.microsoft.com/office/drawing/2014/main" id="{9FA42560-29F3-6F03-8F24-C0A7354007D5}"/>
              </a:ext>
            </a:extLst>
          </p:cNvPr>
          <p:cNvGrpSpPr/>
          <p:nvPr/>
        </p:nvGrpSpPr>
        <p:grpSpPr>
          <a:xfrm>
            <a:off x="9920936" y="2988547"/>
            <a:ext cx="1522872" cy="1522872"/>
            <a:chOff x="9730436" y="4161169"/>
            <a:chExt cx="1522872" cy="1522872"/>
          </a:xfrm>
        </p:grpSpPr>
        <p:sp>
          <p:nvSpPr>
            <p:cNvPr id="77" name="Circle: Hollow 76">
              <a:extLst>
                <a:ext uri="{FF2B5EF4-FFF2-40B4-BE49-F238E27FC236}">
                  <a16:creationId xmlns:a16="http://schemas.microsoft.com/office/drawing/2014/main" id="{F14D3479-7336-8EE4-C361-9E52B2350A3D}"/>
                </a:ext>
              </a:extLst>
            </p:cNvPr>
            <p:cNvSpPr/>
            <p:nvPr/>
          </p:nvSpPr>
          <p:spPr>
            <a:xfrm>
              <a:off x="9730436" y="4161169"/>
              <a:ext cx="1522872" cy="1522872"/>
            </a:xfrm>
            <a:prstGeom prst="donut">
              <a:avLst>
                <a:gd name="adj" fmla="val 2184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Oval 79">
              <a:extLst>
                <a:ext uri="{FF2B5EF4-FFF2-40B4-BE49-F238E27FC236}">
                  <a16:creationId xmlns:a16="http://schemas.microsoft.com/office/drawing/2014/main" id="{9D37C391-7ACE-BAC6-74DD-959FF16CD488}"/>
                </a:ext>
              </a:extLst>
            </p:cNvPr>
            <p:cNvSpPr/>
            <p:nvPr/>
          </p:nvSpPr>
          <p:spPr>
            <a:xfrm>
              <a:off x="9775483" y="4200864"/>
              <a:ext cx="1435533" cy="1435533"/>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Oval 80">
            <a:extLst>
              <a:ext uri="{FF2B5EF4-FFF2-40B4-BE49-F238E27FC236}">
                <a16:creationId xmlns:a16="http://schemas.microsoft.com/office/drawing/2014/main" id="{6502052D-D0A9-E126-BB64-9C82C3F4F510}"/>
              </a:ext>
            </a:extLst>
          </p:cNvPr>
          <p:cNvSpPr/>
          <p:nvPr/>
        </p:nvSpPr>
        <p:spPr>
          <a:xfrm>
            <a:off x="7798431" y="3326520"/>
            <a:ext cx="987407" cy="987407"/>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3F2D2772-BCD0-A8E5-5E7E-263809C3C95E}"/>
              </a:ext>
            </a:extLst>
          </p:cNvPr>
          <p:cNvCxnSpPr/>
          <p:nvPr/>
        </p:nvCxnSpPr>
        <p:spPr>
          <a:xfrm flipH="1">
            <a:off x="7973054" y="4321547"/>
            <a:ext cx="200025" cy="33389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ADC062DF-187D-03DC-08A7-E152F4BFDDF9}"/>
              </a:ext>
            </a:extLst>
          </p:cNvPr>
          <p:cNvSpPr txBox="1"/>
          <p:nvPr/>
        </p:nvSpPr>
        <p:spPr>
          <a:xfrm>
            <a:off x="7085078" y="4660995"/>
            <a:ext cx="1426705" cy="523220"/>
          </a:xfrm>
          <a:prstGeom prst="rect">
            <a:avLst/>
          </a:prstGeom>
          <a:noFill/>
        </p:spPr>
        <p:txBody>
          <a:bodyPr wrap="square" rtlCol="0">
            <a:spAutoFit/>
          </a:bodyPr>
          <a:lstStyle/>
          <a:p>
            <a:pPr algn="ctr"/>
            <a:r>
              <a:rPr lang="en-US" sz="1400" dirty="0">
                <a:solidFill>
                  <a:srgbClr val="C00000"/>
                </a:solidFill>
              </a:rPr>
              <a:t>Small detection threshold</a:t>
            </a:r>
          </a:p>
        </p:txBody>
      </p:sp>
      <p:cxnSp>
        <p:nvCxnSpPr>
          <p:cNvPr id="92" name="Straight Connector 91">
            <a:extLst>
              <a:ext uri="{FF2B5EF4-FFF2-40B4-BE49-F238E27FC236}">
                <a16:creationId xmlns:a16="http://schemas.microsoft.com/office/drawing/2014/main" id="{44CBD823-C59E-5B35-2B7A-DCED07B9F046}"/>
              </a:ext>
            </a:extLst>
          </p:cNvPr>
          <p:cNvCxnSpPr>
            <a:cxnSpLocks/>
          </p:cNvCxnSpPr>
          <p:nvPr/>
        </p:nvCxnSpPr>
        <p:spPr>
          <a:xfrm flipH="1">
            <a:off x="10297926" y="4404215"/>
            <a:ext cx="150501" cy="2512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05D06B7D-AD4F-A1EC-DF3C-B8CAC446711B}"/>
              </a:ext>
            </a:extLst>
          </p:cNvPr>
          <p:cNvSpPr txBox="1"/>
          <p:nvPr/>
        </p:nvSpPr>
        <p:spPr>
          <a:xfrm>
            <a:off x="9360426" y="4660995"/>
            <a:ext cx="1426705" cy="523220"/>
          </a:xfrm>
          <a:prstGeom prst="rect">
            <a:avLst/>
          </a:prstGeom>
          <a:noFill/>
        </p:spPr>
        <p:txBody>
          <a:bodyPr wrap="square" rtlCol="0">
            <a:spAutoFit/>
          </a:bodyPr>
          <a:lstStyle/>
          <a:p>
            <a:pPr algn="ctr"/>
            <a:r>
              <a:rPr lang="en-US" sz="1400" dirty="0">
                <a:solidFill>
                  <a:srgbClr val="C00000"/>
                </a:solidFill>
              </a:rPr>
              <a:t>L</a:t>
            </a:r>
            <a:r>
              <a:rPr lang="en-US" altLang="zh-CN" sz="1400" dirty="0">
                <a:solidFill>
                  <a:srgbClr val="C00000"/>
                </a:solidFill>
              </a:rPr>
              <a:t>arge</a:t>
            </a:r>
            <a:r>
              <a:rPr lang="en-US" sz="1400" dirty="0">
                <a:solidFill>
                  <a:srgbClr val="C00000"/>
                </a:solidFill>
              </a:rPr>
              <a:t> detection threshold</a:t>
            </a:r>
          </a:p>
        </p:txBody>
      </p:sp>
      <p:sp>
        <p:nvSpPr>
          <p:cNvPr id="17" name="Slide Number Placeholder 16">
            <a:extLst>
              <a:ext uri="{FF2B5EF4-FFF2-40B4-BE49-F238E27FC236}">
                <a16:creationId xmlns:a16="http://schemas.microsoft.com/office/drawing/2014/main" id="{22D45337-D52D-3BAC-6D67-365610479803}"/>
              </a:ext>
            </a:extLst>
          </p:cNvPr>
          <p:cNvSpPr>
            <a:spLocks noGrp="1"/>
          </p:cNvSpPr>
          <p:nvPr>
            <p:ph type="sldNum" sz="quarter" idx="12"/>
          </p:nvPr>
        </p:nvSpPr>
        <p:spPr/>
        <p:txBody>
          <a:bodyPr/>
          <a:lstStyle/>
          <a:p>
            <a:fld id="{AE678206-0642-9F48-9727-6B519CB285FA}" type="slidenum">
              <a:rPr lang="en-US" smtClean="0"/>
              <a:t>23</a:t>
            </a:fld>
            <a:r>
              <a:rPr lang="en-US" dirty="0"/>
              <a:t>/65</a:t>
            </a:r>
          </a:p>
        </p:txBody>
      </p:sp>
    </p:spTree>
    <p:extLst>
      <p:ext uri="{BB962C8B-B14F-4D97-AF65-F5344CB8AC3E}">
        <p14:creationId xmlns:p14="http://schemas.microsoft.com/office/powerpoint/2010/main" val="82075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8" grpId="0"/>
      <p:bldP spid="79" grpId="0"/>
      <p:bldP spid="81" grpId="0" animBg="1"/>
      <p:bldP spid="90" grpId="0"/>
      <p:bldP spid="9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1EB15CE-0E5E-E9A0-29C2-0DBFFF559A65}"/>
              </a:ext>
            </a:extLst>
          </p:cNvPr>
          <p:cNvSpPr>
            <a:spLocks noGrp="1"/>
          </p:cNvSpPr>
          <p:nvPr>
            <p:ph type="title"/>
          </p:nvPr>
        </p:nvSpPr>
        <p:spPr>
          <a:xfrm>
            <a:off x="381000" y="200722"/>
            <a:ext cx="11430000" cy="1014761"/>
          </a:xfrm>
        </p:spPr>
        <p:txBody>
          <a:bodyPr/>
          <a:lstStyle/>
          <a:p>
            <a:r>
              <a:rPr lang="en-US" sz="3600" dirty="0"/>
              <a:t>Data Processing</a:t>
            </a:r>
            <a:r>
              <a:rPr lang="en-US" altLang="zh-CN" dirty="0"/>
              <a:t>: Interpretation</a:t>
            </a:r>
            <a:endParaRPr lang="en-US" dirty="0"/>
          </a:p>
        </p:txBody>
      </p:sp>
      <p:grpSp>
        <p:nvGrpSpPr>
          <p:cNvPr id="3" name="Group 2">
            <a:extLst>
              <a:ext uri="{FF2B5EF4-FFF2-40B4-BE49-F238E27FC236}">
                <a16:creationId xmlns:a16="http://schemas.microsoft.com/office/drawing/2014/main" id="{757226E0-FB27-FF79-5365-30B5229E7928}"/>
              </a:ext>
            </a:extLst>
          </p:cNvPr>
          <p:cNvGrpSpPr/>
          <p:nvPr/>
        </p:nvGrpSpPr>
        <p:grpSpPr>
          <a:xfrm>
            <a:off x="4598154" y="2276379"/>
            <a:ext cx="2204042" cy="2189524"/>
            <a:chOff x="6808542" y="2678138"/>
            <a:chExt cx="1226193" cy="1218116"/>
          </a:xfrm>
        </p:grpSpPr>
        <p:sp>
          <p:nvSpPr>
            <p:cNvPr id="4" name="Oval 3">
              <a:extLst>
                <a:ext uri="{FF2B5EF4-FFF2-40B4-BE49-F238E27FC236}">
                  <a16:creationId xmlns:a16="http://schemas.microsoft.com/office/drawing/2014/main" id="{37BA9BD8-9075-0A0F-0177-82D44A477096}"/>
                </a:ext>
              </a:extLst>
            </p:cNvPr>
            <p:cNvSpPr/>
            <p:nvPr/>
          </p:nvSpPr>
          <p:spPr>
            <a:xfrm>
              <a:off x="6808542" y="2860688"/>
              <a:ext cx="202968" cy="202968"/>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B81BA46-C0EB-605E-6FE0-3469EC56C72A}"/>
                </a:ext>
              </a:extLst>
            </p:cNvPr>
            <p:cNvSpPr/>
            <p:nvPr/>
          </p:nvSpPr>
          <p:spPr>
            <a:xfrm>
              <a:off x="6808542" y="3201876"/>
              <a:ext cx="202968" cy="202968"/>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3377477-2280-7A1A-1875-B90C8F6C0DCF}"/>
                </a:ext>
              </a:extLst>
            </p:cNvPr>
            <p:cNvSpPr/>
            <p:nvPr/>
          </p:nvSpPr>
          <p:spPr>
            <a:xfrm>
              <a:off x="6808542" y="3530626"/>
              <a:ext cx="202968" cy="202968"/>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900F88-7843-964C-5853-3F87FBAE736B}"/>
                </a:ext>
              </a:extLst>
            </p:cNvPr>
            <p:cNvSpPr/>
            <p:nvPr/>
          </p:nvSpPr>
          <p:spPr>
            <a:xfrm>
              <a:off x="7129538" y="2678138"/>
              <a:ext cx="202968" cy="2029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8A87452-389B-9D99-230B-2D96416138D5}"/>
                </a:ext>
              </a:extLst>
            </p:cNvPr>
            <p:cNvSpPr/>
            <p:nvPr/>
          </p:nvSpPr>
          <p:spPr>
            <a:xfrm>
              <a:off x="7129538" y="3002408"/>
              <a:ext cx="202968" cy="2029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01BB72-8550-4BEF-DE54-366A8A0A542B}"/>
                </a:ext>
              </a:extLst>
            </p:cNvPr>
            <p:cNvSpPr/>
            <p:nvPr/>
          </p:nvSpPr>
          <p:spPr>
            <a:xfrm>
              <a:off x="7133618" y="3358360"/>
              <a:ext cx="202968" cy="2029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ED40FE9-3D67-8AE5-1A8C-87DB5B14103C}"/>
                </a:ext>
              </a:extLst>
            </p:cNvPr>
            <p:cNvSpPr/>
            <p:nvPr/>
          </p:nvSpPr>
          <p:spPr>
            <a:xfrm>
              <a:off x="7134467" y="3693286"/>
              <a:ext cx="202968" cy="2029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B7B579-8618-8B50-DA59-911ED6915537}"/>
                </a:ext>
              </a:extLst>
            </p:cNvPr>
            <p:cNvSpPr/>
            <p:nvPr/>
          </p:nvSpPr>
          <p:spPr>
            <a:xfrm>
              <a:off x="7492627" y="2678138"/>
              <a:ext cx="202968" cy="20296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FC353B-F9B7-C226-FFF6-A5B7568D571C}"/>
                </a:ext>
              </a:extLst>
            </p:cNvPr>
            <p:cNvSpPr/>
            <p:nvPr/>
          </p:nvSpPr>
          <p:spPr>
            <a:xfrm>
              <a:off x="7492627" y="2999389"/>
              <a:ext cx="202968" cy="20296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A00177-D2E8-31C6-B47B-B5A1A80B8A9E}"/>
                </a:ext>
              </a:extLst>
            </p:cNvPr>
            <p:cNvSpPr/>
            <p:nvPr/>
          </p:nvSpPr>
          <p:spPr>
            <a:xfrm>
              <a:off x="7496707" y="3355341"/>
              <a:ext cx="202968" cy="20296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F21B94-7AC0-93C2-D742-89AEDA0DA315}"/>
                </a:ext>
              </a:extLst>
            </p:cNvPr>
            <p:cNvSpPr/>
            <p:nvPr/>
          </p:nvSpPr>
          <p:spPr>
            <a:xfrm>
              <a:off x="7497556" y="3690267"/>
              <a:ext cx="202968" cy="20296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39FDC84-1362-A101-43C2-F3DA47A68BE1}"/>
                </a:ext>
              </a:extLst>
            </p:cNvPr>
            <p:cNvSpPr/>
            <p:nvPr/>
          </p:nvSpPr>
          <p:spPr>
            <a:xfrm>
              <a:off x="7831767" y="3168830"/>
              <a:ext cx="202968" cy="2029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4573E7CD-EB6A-EF4B-C264-FD82B46C8D4E}"/>
                </a:ext>
              </a:extLst>
            </p:cNvPr>
            <p:cNvCxnSpPr>
              <a:cxnSpLocks/>
              <a:stCxn id="4" idx="6"/>
              <a:endCxn id="8" idx="2"/>
            </p:cNvCxnSpPr>
            <p:nvPr/>
          </p:nvCxnSpPr>
          <p:spPr>
            <a:xfrm flipV="1">
              <a:off x="7011510" y="2779622"/>
              <a:ext cx="118028" cy="1825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670E5A5-D8E7-43EA-239A-84B8CED0C3DB}"/>
                </a:ext>
              </a:extLst>
            </p:cNvPr>
            <p:cNvCxnSpPr>
              <a:cxnSpLocks/>
              <a:stCxn id="5" idx="6"/>
              <a:endCxn id="8" idx="2"/>
            </p:cNvCxnSpPr>
            <p:nvPr/>
          </p:nvCxnSpPr>
          <p:spPr>
            <a:xfrm flipV="1">
              <a:off x="7011510" y="2779622"/>
              <a:ext cx="118028" cy="5237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681CB3C-9076-DAF7-6AFB-CEA3AE3AB963}"/>
                </a:ext>
              </a:extLst>
            </p:cNvPr>
            <p:cNvCxnSpPr>
              <a:cxnSpLocks/>
              <a:stCxn id="7" idx="6"/>
              <a:endCxn id="8" idx="2"/>
            </p:cNvCxnSpPr>
            <p:nvPr/>
          </p:nvCxnSpPr>
          <p:spPr>
            <a:xfrm flipV="1">
              <a:off x="7011510" y="2779622"/>
              <a:ext cx="118028" cy="8524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672DC1-4F2C-3FEF-D7EE-C9DA583B039F}"/>
                </a:ext>
              </a:extLst>
            </p:cNvPr>
            <p:cNvCxnSpPr>
              <a:cxnSpLocks/>
              <a:stCxn id="4" idx="6"/>
              <a:endCxn id="9" idx="2"/>
            </p:cNvCxnSpPr>
            <p:nvPr/>
          </p:nvCxnSpPr>
          <p:spPr>
            <a:xfrm>
              <a:off x="7011510" y="2962172"/>
              <a:ext cx="118028" cy="1417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5EB24CC-A934-18B1-84BF-3EE5B37D7258}"/>
                </a:ext>
              </a:extLst>
            </p:cNvPr>
            <p:cNvCxnSpPr>
              <a:cxnSpLocks/>
              <a:endCxn id="10" idx="2"/>
            </p:cNvCxnSpPr>
            <p:nvPr/>
          </p:nvCxnSpPr>
          <p:spPr>
            <a:xfrm>
              <a:off x="7023041" y="2956074"/>
              <a:ext cx="110577" cy="5037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0413AE1-838D-822D-7D48-98E3AD2DD494}"/>
                </a:ext>
              </a:extLst>
            </p:cNvPr>
            <p:cNvCxnSpPr>
              <a:cxnSpLocks/>
              <a:stCxn id="4" idx="6"/>
              <a:endCxn id="11" idx="2"/>
            </p:cNvCxnSpPr>
            <p:nvPr/>
          </p:nvCxnSpPr>
          <p:spPr>
            <a:xfrm>
              <a:off x="7011510" y="2962172"/>
              <a:ext cx="122957" cy="8325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0D3EECC-ED20-4E3F-45BD-625D246B7D12}"/>
                </a:ext>
              </a:extLst>
            </p:cNvPr>
            <p:cNvCxnSpPr>
              <a:cxnSpLocks/>
              <a:stCxn id="5" idx="6"/>
              <a:endCxn id="10" idx="2"/>
            </p:cNvCxnSpPr>
            <p:nvPr/>
          </p:nvCxnSpPr>
          <p:spPr>
            <a:xfrm>
              <a:off x="7011510" y="3303360"/>
              <a:ext cx="122108" cy="1564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517B4E1-75E7-2EEE-2054-B175F1A67C71}"/>
                </a:ext>
              </a:extLst>
            </p:cNvPr>
            <p:cNvCxnSpPr>
              <a:cxnSpLocks/>
              <a:stCxn id="5" idx="6"/>
              <a:endCxn id="11" idx="2"/>
            </p:cNvCxnSpPr>
            <p:nvPr/>
          </p:nvCxnSpPr>
          <p:spPr>
            <a:xfrm>
              <a:off x="7011510" y="3303360"/>
              <a:ext cx="122957" cy="4914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7DA3165-70A9-9894-FCAB-8210D19A5992}"/>
                </a:ext>
              </a:extLst>
            </p:cNvPr>
            <p:cNvCxnSpPr>
              <a:cxnSpLocks/>
              <a:stCxn id="7" idx="6"/>
              <a:endCxn id="9" idx="2"/>
            </p:cNvCxnSpPr>
            <p:nvPr/>
          </p:nvCxnSpPr>
          <p:spPr>
            <a:xfrm flipV="1">
              <a:off x="7011510" y="3103892"/>
              <a:ext cx="118028" cy="5282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DEA13BE-9E5C-F102-4AB1-57E75FF34BEE}"/>
                </a:ext>
              </a:extLst>
            </p:cNvPr>
            <p:cNvCxnSpPr>
              <a:cxnSpLocks/>
              <a:stCxn id="7" idx="6"/>
              <a:endCxn id="10" idx="2"/>
            </p:cNvCxnSpPr>
            <p:nvPr/>
          </p:nvCxnSpPr>
          <p:spPr>
            <a:xfrm flipV="1">
              <a:off x="7011510" y="3459844"/>
              <a:ext cx="122108" cy="1722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7E2C1A-D619-9B5A-FAB7-482FC2D19B6B}"/>
                </a:ext>
              </a:extLst>
            </p:cNvPr>
            <p:cNvCxnSpPr>
              <a:cxnSpLocks/>
              <a:stCxn id="7" idx="6"/>
              <a:endCxn id="11" idx="2"/>
            </p:cNvCxnSpPr>
            <p:nvPr/>
          </p:nvCxnSpPr>
          <p:spPr>
            <a:xfrm>
              <a:off x="7011510" y="3632110"/>
              <a:ext cx="122957" cy="1626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8CA7F0F-0460-621D-0115-B84B5DB97A91}"/>
                </a:ext>
              </a:extLst>
            </p:cNvPr>
            <p:cNvCxnSpPr>
              <a:cxnSpLocks/>
              <a:stCxn id="5" idx="6"/>
              <a:endCxn id="9" idx="2"/>
            </p:cNvCxnSpPr>
            <p:nvPr/>
          </p:nvCxnSpPr>
          <p:spPr>
            <a:xfrm flipV="1">
              <a:off x="7011510" y="3103892"/>
              <a:ext cx="118028" cy="1994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65E7135-7C76-A842-2505-B0BC2327A7A9}"/>
                </a:ext>
              </a:extLst>
            </p:cNvPr>
            <p:cNvCxnSpPr>
              <a:cxnSpLocks/>
              <a:stCxn id="8" idx="6"/>
              <a:endCxn id="12" idx="2"/>
            </p:cNvCxnSpPr>
            <p:nvPr/>
          </p:nvCxnSpPr>
          <p:spPr>
            <a:xfrm>
              <a:off x="7332506" y="2779622"/>
              <a:ext cx="16012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169C54D-0666-A996-1D0A-1CC058B5C165}"/>
                </a:ext>
              </a:extLst>
            </p:cNvPr>
            <p:cNvCxnSpPr>
              <a:cxnSpLocks/>
              <a:stCxn id="8" idx="6"/>
              <a:endCxn id="13" idx="2"/>
            </p:cNvCxnSpPr>
            <p:nvPr/>
          </p:nvCxnSpPr>
          <p:spPr>
            <a:xfrm>
              <a:off x="7332506" y="2779622"/>
              <a:ext cx="160121" cy="3212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03C14FC-8DDC-E6DB-0AF9-403CFB50AFE4}"/>
                </a:ext>
              </a:extLst>
            </p:cNvPr>
            <p:cNvCxnSpPr>
              <a:cxnSpLocks/>
              <a:stCxn id="8" idx="6"/>
              <a:endCxn id="14" idx="2"/>
            </p:cNvCxnSpPr>
            <p:nvPr/>
          </p:nvCxnSpPr>
          <p:spPr>
            <a:xfrm>
              <a:off x="7332506" y="2779622"/>
              <a:ext cx="164201" cy="6772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2B7BAC5-42DD-8CC9-2DB0-BE4CE48D3A68}"/>
                </a:ext>
              </a:extLst>
            </p:cNvPr>
            <p:cNvCxnSpPr>
              <a:cxnSpLocks/>
              <a:stCxn id="8" idx="6"/>
              <a:endCxn id="15" idx="2"/>
            </p:cNvCxnSpPr>
            <p:nvPr/>
          </p:nvCxnSpPr>
          <p:spPr>
            <a:xfrm>
              <a:off x="7332506" y="2779622"/>
              <a:ext cx="165050" cy="10121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A0D3198-09DB-396B-6469-9F32492E6435}"/>
                </a:ext>
              </a:extLst>
            </p:cNvPr>
            <p:cNvCxnSpPr>
              <a:cxnSpLocks/>
              <a:stCxn id="9" idx="6"/>
              <a:endCxn id="12" idx="2"/>
            </p:cNvCxnSpPr>
            <p:nvPr/>
          </p:nvCxnSpPr>
          <p:spPr>
            <a:xfrm flipV="1">
              <a:off x="7332506" y="2779622"/>
              <a:ext cx="160121" cy="3242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F1B12F2-AA59-9762-3CA9-C40D37C531CA}"/>
                </a:ext>
              </a:extLst>
            </p:cNvPr>
            <p:cNvCxnSpPr>
              <a:cxnSpLocks/>
              <a:stCxn id="9" idx="6"/>
              <a:endCxn id="13" idx="2"/>
            </p:cNvCxnSpPr>
            <p:nvPr/>
          </p:nvCxnSpPr>
          <p:spPr>
            <a:xfrm flipV="1">
              <a:off x="7332506" y="3100873"/>
              <a:ext cx="160121" cy="30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19E0E3-CE23-3415-4AFB-9952A12E8713}"/>
                </a:ext>
              </a:extLst>
            </p:cNvPr>
            <p:cNvCxnSpPr>
              <a:cxnSpLocks/>
              <a:stCxn id="9" idx="6"/>
              <a:endCxn id="14" idx="2"/>
            </p:cNvCxnSpPr>
            <p:nvPr/>
          </p:nvCxnSpPr>
          <p:spPr>
            <a:xfrm>
              <a:off x="7332506" y="3103892"/>
              <a:ext cx="164201" cy="3529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B202A3D-BFC2-B95F-CA1C-0616C50FD5D8}"/>
                </a:ext>
              </a:extLst>
            </p:cNvPr>
            <p:cNvCxnSpPr>
              <a:cxnSpLocks/>
              <a:stCxn id="9" idx="6"/>
              <a:endCxn id="15" idx="2"/>
            </p:cNvCxnSpPr>
            <p:nvPr/>
          </p:nvCxnSpPr>
          <p:spPr>
            <a:xfrm>
              <a:off x="7332506" y="3103892"/>
              <a:ext cx="165050" cy="6878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3F28519-F71E-64E9-4742-6311F275FFAD}"/>
                </a:ext>
              </a:extLst>
            </p:cNvPr>
            <p:cNvCxnSpPr>
              <a:cxnSpLocks/>
              <a:stCxn id="10" idx="6"/>
              <a:endCxn id="12" idx="2"/>
            </p:cNvCxnSpPr>
            <p:nvPr/>
          </p:nvCxnSpPr>
          <p:spPr>
            <a:xfrm flipV="1">
              <a:off x="7336586" y="2779622"/>
              <a:ext cx="156041" cy="6802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081FC55-010B-AFF0-F924-2A7373BCF4FB}"/>
                </a:ext>
              </a:extLst>
            </p:cNvPr>
            <p:cNvCxnSpPr>
              <a:cxnSpLocks/>
              <a:stCxn id="10" idx="6"/>
              <a:endCxn id="13" idx="2"/>
            </p:cNvCxnSpPr>
            <p:nvPr/>
          </p:nvCxnSpPr>
          <p:spPr>
            <a:xfrm flipV="1">
              <a:off x="7336586" y="3100873"/>
              <a:ext cx="156041" cy="3589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D9CC326-CF40-A9A2-E67F-AD59B06C5A7D}"/>
                </a:ext>
              </a:extLst>
            </p:cNvPr>
            <p:cNvCxnSpPr>
              <a:cxnSpLocks/>
              <a:stCxn id="10" idx="6"/>
              <a:endCxn id="14" idx="2"/>
            </p:cNvCxnSpPr>
            <p:nvPr/>
          </p:nvCxnSpPr>
          <p:spPr>
            <a:xfrm flipV="1">
              <a:off x="7336586" y="3456825"/>
              <a:ext cx="160121" cy="30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DBC9008-4D6D-632C-9743-EACB5E7AF4B1}"/>
                </a:ext>
              </a:extLst>
            </p:cNvPr>
            <p:cNvCxnSpPr>
              <a:cxnSpLocks/>
              <a:stCxn id="10" idx="6"/>
              <a:endCxn id="15" idx="2"/>
            </p:cNvCxnSpPr>
            <p:nvPr/>
          </p:nvCxnSpPr>
          <p:spPr>
            <a:xfrm>
              <a:off x="7336586" y="3459844"/>
              <a:ext cx="160970" cy="3319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FF729E-642C-1A96-E68C-2056FEDC2B02}"/>
                </a:ext>
              </a:extLst>
            </p:cNvPr>
            <p:cNvCxnSpPr>
              <a:cxnSpLocks/>
              <a:stCxn id="11" idx="6"/>
              <a:endCxn id="12" idx="2"/>
            </p:cNvCxnSpPr>
            <p:nvPr/>
          </p:nvCxnSpPr>
          <p:spPr>
            <a:xfrm flipV="1">
              <a:off x="7337435" y="2779622"/>
              <a:ext cx="155192" cy="10151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EA2B273-F16E-8D59-D972-C8A5B6F8EBE1}"/>
                </a:ext>
              </a:extLst>
            </p:cNvPr>
            <p:cNvCxnSpPr>
              <a:cxnSpLocks/>
              <a:stCxn id="11" idx="6"/>
              <a:endCxn id="13" idx="2"/>
            </p:cNvCxnSpPr>
            <p:nvPr/>
          </p:nvCxnSpPr>
          <p:spPr>
            <a:xfrm flipV="1">
              <a:off x="7337435" y="3100873"/>
              <a:ext cx="155192" cy="6938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4378795-34F6-1730-1BB6-565DF92A28D5}"/>
                </a:ext>
              </a:extLst>
            </p:cNvPr>
            <p:cNvCxnSpPr>
              <a:cxnSpLocks/>
              <a:stCxn id="11" idx="6"/>
              <a:endCxn id="14" idx="2"/>
            </p:cNvCxnSpPr>
            <p:nvPr/>
          </p:nvCxnSpPr>
          <p:spPr>
            <a:xfrm flipV="1">
              <a:off x="7337435" y="3456825"/>
              <a:ext cx="159272" cy="3379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B5F114D-B9CE-E73E-DA7E-FBDE37A2A2B8}"/>
                </a:ext>
              </a:extLst>
            </p:cNvPr>
            <p:cNvCxnSpPr>
              <a:cxnSpLocks/>
              <a:stCxn id="11" idx="6"/>
              <a:endCxn id="15" idx="2"/>
            </p:cNvCxnSpPr>
            <p:nvPr/>
          </p:nvCxnSpPr>
          <p:spPr>
            <a:xfrm flipV="1">
              <a:off x="7337435" y="3791751"/>
              <a:ext cx="160121" cy="30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6ED6D59-4E35-1465-EB04-9B7494315794}"/>
                </a:ext>
              </a:extLst>
            </p:cNvPr>
            <p:cNvCxnSpPr>
              <a:cxnSpLocks/>
              <a:stCxn id="12" idx="6"/>
              <a:endCxn id="16" idx="2"/>
            </p:cNvCxnSpPr>
            <p:nvPr/>
          </p:nvCxnSpPr>
          <p:spPr>
            <a:xfrm>
              <a:off x="7695595" y="2779622"/>
              <a:ext cx="136172" cy="49069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B4A3837-8A30-17A0-4B67-A1607BAC8AA8}"/>
                </a:ext>
              </a:extLst>
            </p:cNvPr>
            <p:cNvCxnSpPr>
              <a:cxnSpLocks/>
              <a:stCxn id="13" idx="6"/>
              <a:endCxn id="16" idx="2"/>
            </p:cNvCxnSpPr>
            <p:nvPr/>
          </p:nvCxnSpPr>
          <p:spPr>
            <a:xfrm>
              <a:off x="7695595" y="3100873"/>
              <a:ext cx="136172" cy="1694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F05257B-C989-FDED-546C-32C8078209CC}"/>
                </a:ext>
              </a:extLst>
            </p:cNvPr>
            <p:cNvCxnSpPr>
              <a:cxnSpLocks/>
              <a:stCxn id="14" idx="6"/>
              <a:endCxn id="16" idx="2"/>
            </p:cNvCxnSpPr>
            <p:nvPr/>
          </p:nvCxnSpPr>
          <p:spPr>
            <a:xfrm flipV="1">
              <a:off x="7699675" y="3270314"/>
              <a:ext cx="132092" cy="1865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904B35D-18BF-DFDD-8B83-867502AFC74C}"/>
                </a:ext>
              </a:extLst>
            </p:cNvPr>
            <p:cNvCxnSpPr>
              <a:cxnSpLocks/>
              <a:stCxn id="15" idx="6"/>
              <a:endCxn id="16" idx="1"/>
            </p:cNvCxnSpPr>
            <p:nvPr/>
          </p:nvCxnSpPr>
          <p:spPr>
            <a:xfrm flipV="1">
              <a:off x="7700524" y="3198554"/>
              <a:ext cx="160967" cy="5931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3FFA307E-0DED-FABF-4C0B-0E58CFCE291B}"/>
              </a:ext>
            </a:extLst>
          </p:cNvPr>
          <p:cNvCxnSpPr>
            <a:cxnSpLocks/>
          </p:cNvCxnSpPr>
          <p:nvPr/>
        </p:nvCxnSpPr>
        <p:spPr>
          <a:xfrm>
            <a:off x="3115379" y="2977734"/>
            <a:ext cx="1187989"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57" name="TextBox 56">
            <a:extLst>
              <a:ext uri="{FF2B5EF4-FFF2-40B4-BE49-F238E27FC236}">
                <a16:creationId xmlns:a16="http://schemas.microsoft.com/office/drawing/2014/main" id="{9EFA8DAC-F612-5C3E-5349-F529CD3FD6EC}"/>
              </a:ext>
            </a:extLst>
          </p:cNvPr>
          <p:cNvSpPr txBox="1"/>
          <p:nvPr/>
        </p:nvSpPr>
        <p:spPr>
          <a:xfrm>
            <a:off x="3137408" y="2535488"/>
            <a:ext cx="1318617" cy="369332"/>
          </a:xfrm>
          <a:prstGeom prst="rect">
            <a:avLst/>
          </a:prstGeom>
          <a:noFill/>
        </p:spPr>
        <p:txBody>
          <a:bodyPr wrap="square" rtlCol="0">
            <a:spAutoFit/>
          </a:bodyPr>
          <a:lstStyle/>
          <a:p>
            <a:r>
              <a:rPr lang="en-US" dirty="0"/>
              <a:t>D</a:t>
            </a:r>
            <a:r>
              <a:rPr lang="en-US" altLang="zh-CN" dirty="0"/>
              <a:t>istances</a:t>
            </a:r>
            <a:endParaRPr lang="en-US" dirty="0"/>
          </a:p>
        </p:txBody>
      </p:sp>
      <p:sp>
        <p:nvSpPr>
          <p:cNvPr id="58" name="TextBox 57">
            <a:extLst>
              <a:ext uri="{FF2B5EF4-FFF2-40B4-BE49-F238E27FC236}">
                <a16:creationId xmlns:a16="http://schemas.microsoft.com/office/drawing/2014/main" id="{2C047DCE-DEB4-748B-7B26-18B03957EDA7}"/>
              </a:ext>
            </a:extLst>
          </p:cNvPr>
          <p:cNvSpPr txBox="1"/>
          <p:nvPr/>
        </p:nvSpPr>
        <p:spPr>
          <a:xfrm>
            <a:off x="3195243" y="3554365"/>
            <a:ext cx="1318617" cy="369332"/>
          </a:xfrm>
          <a:prstGeom prst="rect">
            <a:avLst/>
          </a:prstGeom>
          <a:noFill/>
        </p:spPr>
        <p:txBody>
          <a:bodyPr wrap="square" rtlCol="0">
            <a:spAutoFit/>
          </a:bodyPr>
          <a:lstStyle/>
          <a:p>
            <a:r>
              <a:rPr lang="en-US" dirty="0"/>
              <a:t>IMU Data</a:t>
            </a:r>
          </a:p>
        </p:txBody>
      </p:sp>
      <p:cxnSp>
        <p:nvCxnSpPr>
          <p:cNvPr id="74" name="Straight Arrow Connector 73">
            <a:extLst>
              <a:ext uri="{FF2B5EF4-FFF2-40B4-BE49-F238E27FC236}">
                <a16:creationId xmlns:a16="http://schemas.microsoft.com/office/drawing/2014/main" id="{F208D4D8-9982-E2B1-474A-5140E97488D4}"/>
              </a:ext>
            </a:extLst>
          </p:cNvPr>
          <p:cNvCxnSpPr>
            <a:cxnSpLocks/>
          </p:cNvCxnSpPr>
          <p:nvPr/>
        </p:nvCxnSpPr>
        <p:spPr>
          <a:xfrm>
            <a:off x="3137408" y="3970962"/>
            <a:ext cx="1187989"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76" name="Rectangle 75">
            <a:extLst>
              <a:ext uri="{FF2B5EF4-FFF2-40B4-BE49-F238E27FC236}">
                <a16:creationId xmlns:a16="http://schemas.microsoft.com/office/drawing/2014/main" id="{9FBCEEDC-B75F-B256-6D29-510B7614C3D9}"/>
              </a:ext>
            </a:extLst>
          </p:cNvPr>
          <p:cNvSpPr/>
          <p:nvPr/>
        </p:nvSpPr>
        <p:spPr>
          <a:xfrm>
            <a:off x="4311046" y="2083175"/>
            <a:ext cx="2633280" cy="257593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086309D3-8673-8779-49BB-D731A0DFF103}"/>
              </a:ext>
            </a:extLst>
          </p:cNvPr>
          <p:cNvCxnSpPr>
            <a:cxnSpLocks/>
          </p:cNvCxnSpPr>
          <p:nvPr/>
        </p:nvCxnSpPr>
        <p:spPr>
          <a:xfrm>
            <a:off x="6802196" y="3324910"/>
            <a:ext cx="869003"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109" name="TextBox 108">
            <a:extLst>
              <a:ext uri="{FF2B5EF4-FFF2-40B4-BE49-F238E27FC236}">
                <a16:creationId xmlns:a16="http://schemas.microsoft.com/office/drawing/2014/main" id="{90C11C1E-36A7-0F42-2E35-E1177D97A3DE}"/>
              </a:ext>
            </a:extLst>
          </p:cNvPr>
          <p:cNvSpPr txBox="1"/>
          <p:nvPr/>
        </p:nvSpPr>
        <p:spPr>
          <a:xfrm>
            <a:off x="8117964" y="3646995"/>
            <a:ext cx="584048" cy="369332"/>
          </a:xfrm>
          <a:prstGeom prst="rect">
            <a:avLst/>
          </a:prstGeom>
          <a:noFill/>
        </p:spPr>
        <p:txBody>
          <a:bodyPr wrap="square" rtlCol="0">
            <a:spAutoFit/>
          </a:bodyPr>
          <a:lstStyle/>
          <a:p>
            <a:r>
              <a:rPr lang="en-US" dirty="0"/>
              <a:t>…</a:t>
            </a:r>
          </a:p>
        </p:txBody>
      </p:sp>
      <p:pic>
        <p:nvPicPr>
          <p:cNvPr id="110" name="Picture 109" descr="A black and white image of a person's face&#10;&#10;Description automatically generated with low confidence">
            <a:extLst>
              <a:ext uri="{FF2B5EF4-FFF2-40B4-BE49-F238E27FC236}">
                <a16:creationId xmlns:a16="http://schemas.microsoft.com/office/drawing/2014/main" id="{054462C9-79D3-86BC-67F7-2D379CA10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539" y="1513434"/>
            <a:ext cx="653157" cy="957963"/>
          </a:xfrm>
          <a:prstGeom prst="rect">
            <a:avLst/>
          </a:prstGeom>
        </p:spPr>
      </p:pic>
      <p:pic>
        <p:nvPicPr>
          <p:cNvPr id="111" name="Picture 110" descr="A black and white image of a person's face&#10;&#10;Description automatically generated with low confidence">
            <a:extLst>
              <a:ext uri="{FF2B5EF4-FFF2-40B4-BE49-F238E27FC236}">
                <a16:creationId xmlns:a16="http://schemas.microsoft.com/office/drawing/2014/main" id="{692B8B35-F3D4-4CA6-770A-36DEC935D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7964" y="4235687"/>
            <a:ext cx="452303" cy="1016042"/>
          </a:xfrm>
          <a:prstGeom prst="rect">
            <a:avLst/>
          </a:prstGeom>
        </p:spPr>
      </p:pic>
      <p:pic>
        <p:nvPicPr>
          <p:cNvPr id="112" name="Picture 111" descr="A close-up of a stethoscope&#10;&#10;Description automatically generated">
            <a:extLst>
              <a:ext uri="{FF2B5EF4-FFF2-40B4-BE49-F238E27FC236}">
                <a16:creationId xmlns:a16="http://schemas.microsoft.com/office/drawing/2014/main" id="{12EE7C5C-0DFA-4D13-723B-71AB09AFA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4829" y="2448682"/>
            <a:ext cx="878575" cy="1007777"/>
          </a:xfrm>
          <a:prstGeom prst="rect">
            <a:avLst/>
          </a:prstGeom>
        </p:spPr>
      </p:pic>
      <p:grpSp>
        <p:nvGrpSpPr>
          <p:cNvPr id="116" name="Group 115">
            <a:extLst>
              <a:ext uri="{FF2B5EF4-FFF2-40B4-BE49-F238E27FC236}">
                <a16:creationId xmlns:a16="http://schemas.microsoft.com/office/drawing/2014/main" id="{7D5ABAB0-912B-51FA-4E16-D2134BB28154}"/>
              </a:ext>
            </a:extLst>
          </p:cNvPr>
          <p:cNvGrpSpPr/>
          <p:nvPr/>
        </p:nvGrpSpPr>
        <p:grpSpPr>
          <a:xfrm>
            <a:off x="7648759" y="2024235"/>
            <a:ext cx="277968" cy="2796774"/>
            <a:chOff x="10505575" y="2030560"/>
            <a:chExt cx="277968" cy="2796774"/>
          </a:xfrm>
        </p:grpSpPr>
        <p:cxnSp>
          <p:nvCxnSpPr>
            <p:cNvPr id="117" name="Straight Connector 116">
              <a:extLst>
                <a:ext uri="{FF2B5EF4-FFF2-40B4-BE49-F238E27FC236}">
                  <a16:creationId xmlns:a16="http://schemas.microsoft.com/office/drawing/2014/main" id="{F83BAD4F-EB34-FB15-512E-A93E1B0AE6EE}"/>
                </a:ext>
              </a:extLst>
            </p:cNvPr>
            <p:cNvCxnSpPr>
              <a:cxnSpLocks/>
            </p:cNvCxnSpPr>
            <p:nvPr/>
          </p:nvCxnSpPr>
          <p:spPr>
            <a:xfrm>
              <a:off x="10505575" y="2030560"/>
              <a:ext cx="256070" cy="0"/>
            </a:xfrm>
            <a:prstGeom prst="line">
              <a:avLst/>
            </a:prstGeom>
            <a:ln w="381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F4F4088-E434-0F6D-A8D5-4A1B81FCDDC2}"/>
                </a:ext>
              </a:extLst>
            </p:cNvPr>
            <p:cNvCxnSpPr>
              <a:cxnSpLocks/>
            </p:cNvCxnSpPr>
            <p:nvPr/>
          </p:nvCxnSpPr>
          <p:spPr>
            <a:xfrm>
              <a:off x="10505575" y="2821932"/>
              <a:ext cx="256070" cy="0"/>
            </a:xfrm>
            <a:prstGeom prst="line">
              <a:avLst/>
            </a:prstGeom>
            <a:ln w="381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9B06CC5-D0D3-3BF5-A9B3-2567EB298AB9}"/>
                </a:ext>
              </a:extLst>
            </p:cNvPr>
            <p:cNvCxnSpPr>
              <a:cxnSpLocks/>
            </p:cNvCxnSpPr>
            <p:nvPr/>
          </p:nvCxnSpPr>
          <p:spPr>
            <a:xfrm>
              <a:off x="10527473" y="3898187"/>
              <a:ext cx="256070" cy="0"/>
            </a:xfrm>
            <a:prstGeom prst="line">
              <a:avLst/>
            </a:prstGeom>
            <a:ln w="381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6303040-6901-DA66-6815-03F35A57079A}"/>
                </a:ext>
              </a:extLst>
            </p:cNvPr>
            <p:cNvCxnSpPr>
              <a:cxnSpLocks/>
            </p:cNvCxnSpPr>
            <p:nvPr/>
          </p:nvCxnSpPr>
          <p:spPr>
            <a:xfrm>
              <a:off x="10515854" y="4814114"/>
              <a:ext cx="256070" cy="0"/>
            </a:xfrm>
            <a:prstGeom prst="line">
              <a:avLst/>
            </a:prstGeom>
            <a:ln w="381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7F67DCB-A6A8-1A9D-D3C0-4533F1924733}"/>
                </a:ext>
              </a:extLst>
            </p:cNvPr>
            <p:cNvCxnSpPr>
              <a:cxnSpLocks/>
            </p:cNvCxnSpPr>
            <p:nvPr/>
          </p:nvCxnSpPr>
          <p:spPr>
            <a:xfrm>
              <a:off x="10515854" y="2030560"/>
              <a:ext cx="23238" cy="2796774"/>
            </a:xfrm>
            <a:prstGeom prst="line">
              <a:avLst/>
            </a:prstGeom>
            <a:ln w="381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3B631383-BB12-9D72-67AF-E47FE66FB4F9}"/>
              </a:ext>
            </a:extLst>
          </p:cNvPr>
          <p:cNvSpPr txBox="1"/>
          <p:nvPr/>
        </p:nvSpPr>
        <p:spPr>
          <a:xfrm>
            <a:off x="4173556" y="4927607"/>
            <a:ext cx="2732811" cy="369332"/>
          </a:xfrm>
          <a:prstGeom prst="rect">
            <a:avLst/>
          </a:prstGeom>
          <a:noFill/>
        </p:spPr>
        <p:txBody>
          <a:bodyPr wrap="square" rtlCol="0">
            <a:spAutoFit/>
          </a:bodyPr>
          <a:lstStyle/>
          <a:p>
            <a:pPr algn="ctr"/>
            <a:r>
              <a:rPr lang="en-US" dirty="0"/>
              <a:t>LSTM + MLP + </a:t>
            </a:r>
            <a:r>
              <a:rPr lang="en-US" dirty="0" err="1"/>
              <a:t>Softmax</a:t>
            </a:r>
            <a:endParaRPr lang="en-US" dirty="0"/>
          </a:p>
        </p:txBody>
      </p:sp>
      <p:sp>
        <p:nvSpPr>
          <p:cNvPr id="18" name="Slide Number Placeholder 17">
            <a:extLst>
              <a:ext uri="{FF2B5EF4-FFF2-40B4-BE49-F238E27FC236}">
                <a16:creationId xmlns:a16="http://schemas.microsoft.com/office/drawing/2014/main" id="{5A1D337D-4229-D1FA-1DC5-9A10886D1E26}"/>
              </a:ext>
            </a:extLst>
          </p:cNvPr>
          <p:cNvSpPr>
            <a:spLocks noGrp="1"/>
          </p:cNvSpPr>
          <p:nvPr>
            <p:ph type="sldNum" sz="quarter" idx="12"/>
          </p:nvPr>
        </p:nvSpPr>
        <p:spPr/>
        <p:txBody>
          <a:bodyPr/>
          <a:lstStyle/>
          <a:p>
            <a:fld id="{AE678206-0642-9F48-9727-6B519CB285FA}" type="slidenum">
              <a:rPr lang="en-US" smtClean="0"/>
              <a:t>24</a:t>
            </a:fld>
            <a:r>
              <a:rPr lang="en-US" dirty="0"/>
              <a:t>/65</a:t>
            </a:r>
          </a:p>
        </p:txBody>
      </p:sp>
    </p:spTree>
    <p:extLst>
      <p:ext uri="{BB962C8B-B14F-4D97-AF65-F5344CB8AC3E}">
        <p14:creationId xmlns:p14="http://schemas.microsoft.com/office/powerpoint/2010/main" val="2836464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F41AEDD6-858E-449B-AC9B-F3BE7B847188}"/>
              </a:ext>
            </a:extLst>
          </p:cNvPr>
          <p:cNvSpPr/>
          <p:nvPr/>
        </p:nvSpPr>
        <p:spPr>
          <a:xfrm>
            <a:off x="3422005" y="1887555"/>
            <a:ext cx="2236673" cy="328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Bye</a:t>
            </a:r>
          </a:p>
        </p:txBody>
      </p:sp>
      <p:sp>
        <p:nvSpPr>
          <p:cNvPr id="113" name="Rectangle 112">
            <a:extLst>
              <a:ext uri="{FF2B5EF4-FFF2-40B4-BE49-F238E27FC236}">
                <a16:creationId xmlns:a16="http://schemas.microsoft.com/office/drawing/2014/main" id="{7AE6CC00-3907-34C5-637C-FFC200E2BE4F}"/>
              </a:ext>
            </a:extLst>
          </p:cNvPr>
          <p:cNvSpPr/>
          <p:nvPr/>
        </p:nvSpPr>
        <p:spPr>
          <a:xfrm>
            <a:off x="1020232" y="1887555"/>
            <a:ext cx="2236673" cy="328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a:t>
            </a:r>
          </a:p>
        </p:txBody>
      </p:sp>
      <p:pic>
        <p:nvPicPr>
          <p:cNvPr id="102" name="Picture 101">
            <a:extLst>
              <a:ext uri="{FF2B5EF4-FFF2-40B4-BE49-F238E27FC236}">
                <a16:creationId xmlns:a16="http://schemas.microsoft.com/office/drawing/2014/main" id="{876A03E9-31DC-9EE0-820A-0D24B5A3BEFE}"/>
              </a:ext>
            </a:extLst>
          </p:cNvPr>
          <p:cNvPicPr>
            <a:picLocks noChangeAspect="1"/>
          </p:cNvPicPr>
          <p:nvPr/>
        </p:nvPicPr>
        <p:blipFill>
          <a:blip r:embed="rId3"/>
          <a:stretch>
            <a:fillRect/>
          </a:stretch>
        </p:blipFill>
        <p:spPr>
          <a:xfrm rot="10800000">
            <a:off x="-127920" y="5780957"/>
            <a:ext cx="2956559" cy="509481"/>
          </a:xfrm>
          <a:prstGeom prst="rect">
            <a:avLst/>
          </a:prstGeom>
        </p:spPr>
      </p:pic>
      <p:sp>
        <p:nvSpPr>
          <p:cNvPr id="6" name="Title 2">
            <a:extLst>
              <a:ext uri="{FF2B5EF4-FFF2-40B4-BE49-F238E27FC236}">
                <a16:creationId xmlns:a16="http://schemas.microsoft.com/office/drawing/2014/main" id="{B1EB15CE-0E5E-E9A0-29C2-0DBFFF559A65}"/>
              </a:ext>
            </a:extLst>
          </p:cNvPr>
          <p:cNvSpPr>
            <a:spLocks noGrp="1"/>
          </p:cNvSpPr>
          <p:nvPr>
            <p:ph type="title"/>
          </p:nvPr>
        </p:nvSpPr>
        <p:spPr>
          <a:xfrm>
            <a:off x="381000" y="200722"/>
            <a:ext cx="11430000" cy="1014761"/>
          </a:xfrm>
        </p:spPr>
        <p:txBody>
          <a:bodyPr>
            <a:normAutofit/>
          </a:bodyPr>
          <a:lstStyle/>
          <a:p>
            <a:r>
              <a:rPr lang="en-US" sz="3600" dirty="0"/>
              <a:t>Data Processing</a:t>
            </a:r>
            <a:r>
              <a:rPr lang="en-US" altLang="zh-CN" dirty="0"/>
              <a:t>: Finger State Detection </a:t>
            </a:r>
            <a:endParaRPr lang="en-US" dirty="0"/>
          </a:p>
        </p:txBody>
      </p:sp>
      <p:pic>
        <p:nvPicPr>
          <p:cNvPr id="2" name="Picture 1" descr="A statue of a person&#10;&#10;Description automatically generated with low confidence">
            <a:extLst>
              <a:ext uri="{FF2B5EF4-FFF2-40B4-BE49-F238E27FC236}">
                <a16:creationId xmlns:a16="http://schemas.microsoft.com/office/drawing/2014/main" id="{0046430D-A7E2-65DD-E4DF-4F15BBD56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72" y="4551025"/>
            <a:ext cx="1523426" cy="1191777"/>
          </a:xfrm>
          <a:prstGeom prst="rect">
            <a:avLst/>
          </a:prstGeom>
        </p:spPr>
      </p:pic>
      <p:pic>
        <p:nvPicPr>
          <p:cNvPr id="17" name="Picture 16" descr="A picture containing person, indoor, hand, handwear&#10;&#10;Description automatically generated">
            <a:extLst>
              <a:ext uri="{FF2B5EF4-FFF2-40B4-BE49-F238E27FC236}">
                <a16:creationId xmlns:a16="http://schemas.microsoft.com/office/drawing/2014/main" id="{6EA2E93F-A239-5EDE-D871-F3D9FE5A2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998" y="4560148"/>
            <a:ext cx="1561091" cy="1183057"/>
          </a:xfrm>
          <a:prstGeom prst="rect">
            <a:avLst/>
          </a:prstGeom>
        </p:spPr>
      </p:pic>
      <p:pic>
        <p:nvPicPr>
          <p:cNvPr id="18" name="Picture 17" descr="A picture containing person, dark, hand, handwear&#10;&#10;Description automatically generated">
            <a:extLst>
              <a:ext uri="{FF2B5EF4-FFF2-40B4-BE49-F238E27FC236}">
                <a16:creationId xmlns:a16="http://schemas.microsoft.com/office/drawing/2014/main" id="{B510F69A-91DD-1ED7-9D76-99FEEE1898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639" y="4593418"/>
            <a:ext cx="1563210" cy="1154246"/>
          </a:xfrm>
          <a:prstGeom prst="rect">
            <a:avLst/>
          </a:prstGeom>
        </p:spPr>
      </p:pic>
      <p:pic>
        <p:nvPicPr>
          <p:cNvPr id="19" name="Picture 18">
            <a:extLst>
              <a:ext uri="{FF2B5EF4-FFF2-40B4-BE49-F238E27FC236}">
                <a16:creationId xmlns:a16="http://schemas.microsoft.com/office/drawing/2014/main" id="{C4834299-29F2-8839-C2A0-7B31FB7C3BD0}"/>
              </a:ext>
            </a:extLst>
          </p:cNvPr>
          <p:cNvPicPr>
            <a:picLocks noChangeAspect="1"/>
          </p:cNvPicPr>
          <p:nvPr/>
        </p:nvPicPr>
        <p:blipFill>
          <a:blip r:embed="rId7"/>
          <a:stretch>
            <a:fillRect/>
          </a:stretch>
        </p:blipFill>
        <p:spPr>
          <a:xfrm rot="10800000">
            <a:off x="4064734" y="5796358"/>
            <a:ext cx="2956560" cy="509481"/>
          </a:xfrm>
          <a:prstGeom prst="rect">
            <a:avLst/>
          </a:prstGeom>
        </p:spPr>
      </p:pic>
      <p:pic>
        <p:nvPicPr>
          <p:cNvPr id="54" name="Picture 53">
            <a:extLst>
              <a:ext uri="{FF2B5EF4-FFF2-40B4-BE49-F238E27FC236}">
                <a16:creationId xmlns:a16="http://schemas.microsoft.com/office/drawing/2014/main" id="{BC135E4B-8A74-F2C1-E4A6-AC649BF8C903}"/>
              </a:ext>
            </a:extLst>
          </p:cNvPr>
          <p:cNvPicPr>
            <a:picLocks noChangeAspect="1"/>
          </p:cNvPicPr>
          <p:nvPr/>
        </p:nvPicPr>
        <p:blipFill>
          <a:blip r:embed="rId8"/>
          <a:stretch>
            <a:fillRect/>
          </a:stretch>
        </p:blipFill>
        <p:spPr>
          <a:xfrm rot="10800000">
            <a:off x="2039881" y="5788657"/>
            <a:ext cx="2956560" cy="509481"/>
          </a:xfrm>
          <a:prstGeom prst="rect">
            <a:avLst/>
          </a:prstGeom>
        </p:spPr>
      </p:pic>
      <p:cxnSp>
        <p:nvCxnSpPr>
          <p:cNvPr id="55" name="Straight Arrow Connector 54">
            <a:extLst>
              <a:ext uri="{FF2B5EF4-FFF2-40B4-BE49-F238E27FC236}">
                <a16:creationId xmlns:a16="http://schemas.microsoft.com/office/drawing/2014/main" id="{CF48114F-AC1F-EB27-C4DD-D222A3E889FA}"/>
              </a:ext>
            </a:extLst>
          </p:cNvPr>
          <p:cNvCxnSpPr>
            <a:cxnSpLocks/>
          </p:cNvCxnSpPr>
          <p:nvPr/>
        </p:nvCxnSpPr>
        <p:spPr>
          <a:xfrm flipV="1">
            <a:off x="2151298" y="6298138"/>
            <a:ext cx="0" cy="2033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671E5C8-9A6D-DB50-AC7E-3248D563252A}"/>
              </a:ext>
            </a:extLst>
          </p:cNvPr>
          <p:cNvSpPr txBox="1"/>
          <p:nvPr/>
        </p:nvSpPr>
        <p:spPr>
          <a:xfrm>
            <a:off x="1911542" y="6446525"/>
            <a:ext cx="748665" cy="461665"/>
          </a:xfrm>
          <a:prstGeom prst="rect">
            <a:avLst/>
          </a:prstGeom>
          <a:noFill/>
        </p:spPr>
        <p:txBody>
          <a:bodyPr wrap="square" rtlCol="0">
            <a:spAutoFit/>
          </a:bodyPr>
          <a:lstStyle/>
          <a:p>
            <a:r>
              <a:rPr lang="en-US" sz="2400" dirty="0"/>
              <a:t>Ref</a:t>
            </a:r>
            <a:endParaRPr lang="en-US" dirty="0"/>
          </a:p>
        </p:txBody>
      </p:sp>
      <p:sp>
        <p:nvSpPr>
          <p:cNvPr id="82" name="TextBox 81">
            <a:extLst>
              <a:ext uri="{FF2B5EF4-FFF2-40B4-BE49-F238E27FC236}">
                <a16:creationId xmlns:a16="http://schemas.microsoft.com/office/drawing/2014/main" id="{A0775FC7-5DBB-7356-FCA5-CD9A74287332}"/>
              </a:ext>
            </a:extLst>
          </p:cNvPr>
          <p:cNvSpPr txBox="1"/>
          <p:nvPr/>
        </p:nvSpPr>
        <p:spPr>
          <a:xfrm>
            <a:off x="550593" y="5829910"/>
            <a:ext cx="293367" cy="461665"/>
          </a:xfrm>
          <a:prstGeom prst="rect">
            <a:avLst/>
          </a:prstGeom>
          <a:noFill/>
        </p:spPr>
        <p:txBody>
          <a:bodyPr wrap="square" rtlCol="0">
            <a:spAutoFit/>
          </a:bodyPr>
          <a:lstStyle/>
          <a:p>
            <a:r>
              <a:rPr lang="en-US" sz="2400" dirty="0">
                <a:solidFill>
                  <a:schemeClr val="bg1">
                    <a:lumMod val="50000"/>
                  </a:schemeClr>
                </a:solidFill>
              </a:rPr>
              <a:t>0</a:t>
            </a:r>
          </a:p>
        </p:txBody>
      </p:sp>
      <p:sp>
        <p:nvSpPr>
          <p:cNvPr id="83" name="TextBox 82">
            <a:extLst>
              <a:ext uri="{FF2B5EF4-FFF2-40B4-BE49-F238E27FC236}">
                <a16:creationId xmlns:a16="http://schemas.microsoft.com/office/drawing/2014/main" id="{6ACD92B8-12DC-C2B3-A172-4203C9A5407F}"/>
              </a:ext>
            </a:extLst>
          </p:cNvPr>
          <p:cNvSpPr txBox="1"/>
          <p:nvPr/>
        </p:nvSpPr>
        <p:spPr>
          <a:xfrm>
            <a:off x="849744" y="5829910"/>
            <a:ext cx="293367" cy="461665"/>
          </a:xfrm>
          <a:prstGeom prst="rect">
            <a:avLst/>
          </a:prstGeom>
          <a:noFill/>
        </p:spPr>
        <p:txBody>
          <a:bodyPr wrap="square" rtlCol="0">
            <a:spAutoFit/>
          </a:bodyPr>
          <a:lstStyle/>
          <a:p>
            <a:r>
              <a:rPr lang="en-US" sz="2400" dirty="0">
                <a:solidFill>
                  <a:schemeClr val="bg1">
                    <a:lumMod val="50000"/>
                  </a:schemeClr>
                </a:solidFill>
              </a:rPr>
              <a:t>0</a:t>
            </a:r>
          </a:p>
        </p:txBody>
      </p:sp>
      <p:sp>
        <p:nvSpPr>
          <p:cNvPr id="85" name="TextBox 84">
            <a:extLst>
              <a:ext uri="{FF2B5EF4-FFF2-40B4-BE49-F238E27FC236}">
                <a16:creationId xmlns:a16="http://schemas.microsoft.com/office/drawing/2014/main" id="{C45C381E-DAC6-949B-EAAF-D39CFA085D98}"/>
              </a:ext>
            </a:extLst>
          </p:cNvPr>
          <p:cNvSpPr txBox="1"/>
          <p:nvPr/>
        </p:nvSpPr>
        <p:spPr>
          <a:xfrm>
            <a:off x="1151360" y="5829910"/>
            <a:ext cx="293367" cy="461665"/>
          </a:xfrm>
          <a:prstGeom prst="rect">
            <a:avLst/>
          </a:prstGeom>
          <a:noFill/>
        </p:spPr>
        <p:txBody>
          <a:bodyPr wrap="square" rtlCol="0">
            <a:spAutoFit/>
          </a:bodyPr>
          <a:lstStyle/>
          <a:p>
            <a:r>
              <a:rPr lang="en-US" sz="2400" dirty="0">
                <a:solidFill>
                  <a:schemeClr val="bg1">
                    <a:lumMod val="50000"/>
                  </a:schemeClr>
                </a:solidFill>
              </a:rPr>
              <a:t>0</a:t>
            </a:r>
          </a:p>
        </p:txBody>
      </p:sp>
      <p:sp>
        <p:nvSpPr>
          <p:cNvPr id="86" name="TextBox 85">
            <a:extLst>
              <a:ext uri="{FF2B5EF4-FFF2-40B4-BE49-F238E27FC236}">
                <a16:creationId xmlns:a16="http://schemas.microsoft.com/office/drawing/2014/main" id="{BFBE4EA5-FF7A-87F4-BD47-323BA2564709}"/>
              </a:ext>
            </a:extLst>
          </p:cNvPr>
          <p:cNvSpPr txBox="1"/>
          <p:nvPr/>
        </p:nvSpPr>
        <p:spPr>
          <a:xfrm>
            <a:off x="1427146" y="5825206"/>
            <a:ext cx="293367" cy="461665"/>
          </a:xfrm>
          <a:prstGeom prst="rect">
            <a:avLst/>
          </a:prstGeom>
          <a:noFill/>
        </p:spPr>
        <p:txBody>
          <a:bodyPr wrap="square" rtlCol="0">
            <a:spAutoFit/>
          </a:bodyPr>
          <a:lstStyle/>
          <a:p>
            <a:r>
              <a:rPr lang="en-US" sz="2400" dirty="0">
                <a:solidFill>
                  <a:schemeClr val="bg1">
                    <a:lumMod val="50000"/>
                  </a:schemeClr>
                </a:solidFill>
              </a:rPr>
              <a:t>0</a:t>
            </a:r>
          </a:p>
        </p:txBody>
      </p:sp>
      <p:sp>
        <p:nvSpPr>
          <p:cNvPr id="87" name="TextBox 86">
            <a:extLst>
              <a:ext uri="{FF2B5EF4-FFF2-40B4-BE49-F238E27FC236}">
                <a16:creationId xmlns:a16="http://schemas.microsoft.com/office/drawing/2014/main" id="{FC29B8BE-B6CF-A799-DF48-7EF926E9B03C}"/>
              </a:ext>
            </a:extLst>
          </p:cNvPr>
          <p:cNvSpPr txBox="1"/>
          <p:nvPr/>
        </p:nvSpPr>
        <p:spPr>
          <a:xfrm>
            <a:off x="1704205" y="5825206"/>
            <a:ext cx="293367" cy="461665"/>
          </a:xfrm>
          <a:prstGeom prst="rect">
            <a:avLst/>
          </a:prstGeom>
          <a:noFill/>
        </p:spPr>
        <p:txBody>
          <a:bodyPr wrap="square" rtlCol="0">
            <a:spAutoFit/>
          </a:bodyPr>
          <a:lstStyle/>
          <a:p>
            <a:r>
              <a:rPr lang="en-US" sz="2400" dirty="0">
                <a:solidFill>
                  <a:schemeClr val="bg1">
                    <a:lumMod val="50000"/>
                  </a:schemeClr>
                </a:solidFill>
              </a:rPr>
              <a:t>0</a:t>
            </a:r>
          </a:p>
        </p:txBody>
      </p:sp>
      <p:sp>
        <p:nvSpPr>
          <p:cNvPr id="88" name="TextBox 87">
            <a:extLst>
              <a:ext uri="{FF2B5EF4-FFF2-40B4-BE49-F238E27FC236}">
                <a16:creationId xmlns:a16="http://schemas.microsoft.com/office/drawing/2014/main" id="{FFDC8D5F-5641-A735-2E0A-8F6540197906}"/>
              </a:ext>
            </a:extLst>
          </p:cNvPr>
          <p:cNvSpPr txBox="1"/>
          <p:nvPr/>
        </p:nvSpPr>
        <p:spPr>
          <a:xfrm>
            <a:off x="2712151" y="5837072"/>
            <a:ext cx="293367" cy="461665"/>
          </a:xfrm>
          <a:prstGeom prst="rect">
            <a:avLst/>
          </a:prstGeom>
          <a:noFill/>
        </p:spPr>
        <p:txBody>
          <a:bodyPr wrap="square" rtlCol="0">
            <a:spAutoFit/>
          </a:bodyPr>
          <a:lstStyle/>
          <a:p>
            <a:r>
              <a:rPr lang="en-US" sz="2400" dirty="0">
                <a:solidFill>
                  <a:schemeClr val="bg1">
                    <a:lumMod val="50000"/>
                  </a:schemeClr>
                </a:solidFill>
              </a:rPr>
              <a:t>0</a:t>
            </a:r>
          </a:p>
        </p:txBody>
      </p:sp>
      <p:sp>
        <p:nvSpPr>
          <p:cNvPr id="89" name="TextBox 88">
            <a:extLst>
              <a:ext uri="{FF2B5EF4-FFF2-40B4-BE49-F238E27FC236}">
                <a16:creationId xmlns:a16="http://schemas.microsoft.com/office/drawing/2014/main" id="{0A6252D6-03B7-D4D7-00B8-72749C6CBF88}"/>
              </a:ext>
            </a:extLst>
          </p:cNvPr>
          <p:cNvSpPr txBox="1"/>
          <p:nvPr/>
        </p:nvSpPr>
        <p:spPr>
          <a:xfrm>
            <a:off x="3011302" y="5837072"/>
            <a:ext cx="293367" cy="461665"/>
          </a:xfrm>
          <a:prstGeom prst="rect">
            <a:avLst/>
          </a:prstGeom>
          <a:noFill/>
        </p:spPr>
        <p:txBody>
          <a:bodyPr wrap="square" rtlCol="0">
            <a:spAutoFit/>
          </a:bodyPr>
          <a:lstStyle/>
          <a:p>
            <a:r>
              <a:rPr lang="en-US" sz="2400" dirty="0">
                <a:solidFill>
                  <a:schemeClr val="bg1">
                    <a:lumMod val="50000"/>
                  </a:schemeClr>
                </a:solidFill>
              </a:rPr>
              <a:t>0</a:t>
            </a:r>
          </a:p>
        </p:txBody>
      </p:sp>
      <p:sp>
        <p:nvSpPr>
          <p:cNvPr id="91" name="TextBox 90">
            <a:extLst>
              <a:ext uri="{FF2B5EF4-FFF2-40B4-BE49-F238E27FC236}">
                <a16:creationId xmlns:a16="http://schemas.microsoft.com/office/drawing/2014/main" id="{9A456BD1-01C5-53E1-12FB-77322349B492}"/>
              </a:ext>
            </a:extLst>
          </p:cNvPr>
          <p:cNvSpPr txBox="1"/>
          <p:nvPr/>
        </p:nvSpPr>
        <p:spPr>
          <a:xfrm>
            <a:off x="3312918" y="5837072"/>
            <a:ext cx="293367" cy="461665"/>
          </a:xfrm>
          <a:prstGeom prst="rect">
            <a:avLst/>
          </a:prstGeom>
          <a:noFill/>
        </p:spPr>
        <p:txBody>
          <a:bodyPr wrap="square" rtlCol="0">
            <a:spAutoFit/>
          </a:bodyPr>
          <a:lstStyle/>
          <a:p>
            <a:r>
              <a:rPr lang="en-US" sz="2400" dirty="0">
                <a:solidFill>
                  <a:schemeClr val="bg1"/>
                </a:solidFill>
              </a:rPr>
              <a:t>1</a:t>
            </a:r>
          </a:p>
        </p:txBody>
      </p:sp>
      <p:sp>
        <p:nvSpPr>
          <p:cNvPr id="95" name="TextBox 94">
            <a:extLst>
              <a:ext uri="{FF2B5EF4-FFF2-40B4-BE49-F238E27FC236}">
                <a16:creationId xmlns:a16="http://schemas.microsoft.com/office/drawing/2014/main" id="{96403EA7-BCBA-997B-1F6F-0E6840EF9767}"/>
              </a:ext>
            </a:extLst>
          </p:cNvPr>
          <p:cNvSpPr txBox="1"/>
          <p:nvPr/>
        </p:nvSpPr>
        <p:spPr>
          <a:xfrm>
            <a:off x="3588704" y="5832368"/>
            <a:ext cx="293367" cy="461665"/>
          </a:xfrm>
          <a:prstGeom prst="rect">
            <a:avLst/>
          </a:prstGeom>
          <a:noFill/>
        </p:spPr>
        <p:txBody>
          <a:bodyPr wrap="square" rtlCol="0">
            <a:spAutoFit/>
          </a:bodyPr>
          <a:lstStyle/>
          <a:p>
            <a:r>
              <a:rPr lang="en-US" sz="2400" dirty="0">
                <a:solidFill>
                  <a:schemeClr val="bg1"/>
                </a:solidFill>
              </a:rPr>
              <a:t>1</a:t>
            </a:r>
          </a:p>
        </p:txBody>
      </p:sp>
      <p:sp>
        <p:nvSpPr>
          <p:cNvPr id="96" name="TextBox 95">
            <a:extLst>
              <a:ext uri="{FF2B5EF4-FFF2-40B4-BE49-F238E27FC236}">
                <a16:creationId xmlns:a16="http://schemas.microsoft.com/office/drawing/2014/main" id="{0D4EF00D-5BE5-2D65-B9C6-704AED5805A3}"/>
              </a:ext>
            </a:extLst>
          </p:cNvPr>
          <p:cNvSpPr txBox="1"/>
          <p:nvPr/>
        </p:nvSpPr>
        <p:spPr>
          <a:xfrm>
            <a:off x="3865763" y="5832368"/>
            <a:ext cx="293367" cy="461665"/>
          </a:xfrm>
          <a:prstGeom prst="rect">
            <a:avLst/>
          </a:prstGeom>
          <a:noFill/>
        </p:spPr>
        <p:txBody>
          <a:bodyPr wrap="square" rtlCol="0">
            <a:spAutoFit/>
          </a:bodyPr>
          <a:lstStyle/>
          <a:p>
            <a:r>
              <a:rPr lang="en-US" sz="2400" dirty="0">
                <a:solidFill>
                  <a:schemeClr val="bg1">
                    <a:lumMod val="50000"/>
                  </a:schemeClr>
                </a:solidFill>
              </a:rPr>
              <a:t>0</a:t>
            </a:r>
          </a:p>
        </p:txBody>
      </p:sp>
      <p:sp>
        <p:nvSpPr>
          <p:cNvPr id="97" name="TextBox 96">
            <a:extLst>
              <a:ext uri="{FF2B5EF4-FFF2-40B4-BE49-F238E27FC236}">
                <a16:creationId xmlns:a16="http://schemas.microsoft.com/office/drawing/2014/main" id="{F0A165C1-F783-217C-E1C7-B400DA425E9B}"/>
              </a:ext>
            </a:extLst>
          </p:cNvPr>
          <p:cNvSpPr txBox="1"/>
          <p:nvPr/>
        </p:nvSpPr>
        <p:spPr>
          <a:xfrm>
            <a:off x="4771306" y="5842316"/>
            <a:ext cx="293367" cy="461665"/>
          </a:xfrm>
          <a:prstGeom prst="rect">
            <a:avLst/>
          </a:prstGeom>
          <a:noFill/>
        </p:spPr>
        <p:txBody>
          <a:bodyPr wrap="square" rtlCol="0">
            <a:spAutoFit/>
          </a:bodyPr>
          <a:lstStyle/>
          <a:p>
            <a:r>
              <a:rPr lang="en-US" sz="2400" dirty="0">
                <a:solidFill>
                  <a:schemeClr val="bg1"/>
                </a:solidFill>
              </a:rPr>
              <a:t>1</a:t>
            </a:r>
          </a:p>
        </p:txBody>
      </p:sp>
      <p:sp>
        <p:nvSpPr>
          <p:cNvPr id="98" name="TextBox 97">
            <a:extLst>
              <a:ext uri="{FF2B5EF4-FFF2-40B4-BE49-F238E27FC236}">
                <a16:creationId xmlns:a16="http://schemas.microsoft.com/office/drawing/2014/main" id="{E4D90A2C-4431-302E-706F-3825453D9E61}"/>
              </a:ext>
            </a:extLst>
          </p:cNvPr>
          <p:cNvSpPr txBox="1"/>
          <p:nvPr/>
        </p:nvSpPr>
        <p:spPr>
          <a:xfrm>
            <a:off x="5051407" y="5842316"/>
            <a:ext cx="293367" cy="461665"/>
          </a:xfrm>
          <a:prstGeom prst="rect">
            <a:avLst/>
          </a:prstGeom>
          <a:noFill/>
        </p:spPr>
        <p:txBody>
          <a:bodyPr wrap="square" rtlCol="0">
            <a:spAutoFit/>
          </a:bodyPr>
          <a:lstStyle/>
          <a:p>
            <a:r>
              <a:rPr lang="en-US" sz="2400" dirty="0">
                <a:solidFill>
                  <a:schemeClr val="bg1"/>
                </a:solidFill>
              </a:rPr>
              <a:t>1</a:t>
            </a:r>
          </a:p>
        </p:txBody>
      </p:sp>
      <p:sp>
        <p:nvSpPr>
          <p:cNvPr id="99" name="TextBox 98">
            <a:extLst>
              <a:ext uri="{FF2B5EF4-FFF2-40B4-BE49-F238E27FC236}">
                <a16:creationId xmlns:a16="http://schemas.microsoft.com/office/drawing/2014/main" id="{9FAC564F-CD1D-8BDB-4CA0-946FF1A86C2F}"/>
              </a:ext>
            </a:extLst>
          </p:cNvPr>
          <p:cNvSpPr txBox="1"/>
          <p:nvPr/>
        </p:nvSpPr>
        <p:spPr>
          <a:xfrm>
            <a:off x="5339022" y="5842316"/>
            <a:ext cx="293367" cy="461665"/>
          </a:xfrm>
          <a:prstGeom prst="rect">
            <a:avLst/>
          </a:prstGeom>
          <a:noFill/>
        </p:spPr>
        <p:txBody>
          <a:bodyPr wrap="square" rtlCol="0">
            <a:spAutoFit/>
          </a:bodyPr>
          <a:lstStyle/>
          <a:p>
            <a:r>
              <a:rPr lang="en-US" sz="2400" dirty="0">
                <a:solidFill>
                  <a:schemeClr val="bg1"/>
                </a:solidFill>
              </a:rPr>
              <a:t>1</a:t>
            </a:r>
          </a:p>
        </p:txBody>
      </p:sp>
      <p:sp>
        <p:nvSpPr>
          <p:cNvPr id="100" name="TextBox 99">
            <a:extLst>
              <a:ext uri="{FF2B5EF4-FFF2-40B4-BE49-F238E27FC236}">
                <a16:creationId xmlns:a16="http://schemas.microsoft.com/office/drawing/2014/main" id="{22D9DE2D-D6DA-0A99-C9EA-8F42BF5A49B8}"/>
              </a:ext>
            </a:extLst>
          </p:cNvPr>
          <p:cNvSpPr txBox="1"/>
          <p:nvPr/>
        </p:nvSpPr>
        <p:spPr>
          <a:xfrm>
            <a:off x="5625825" y="5836120"/>
            <a:ext cx="293367" cy="461665"/>
          </a:xfrm>
          <a:prstGeom prst="rect">
            <a:avLst/>
          </a:prstGeom>
          <a:noFill/>
        </p:spPr>
        <p:txBody>
          <a:bodyPr wrap="square" rtlCol="0">
            <a:spAutoFit/>
          </a:bodyPr>
          <a:lstStyle/>
          <a:p>
            <a:r>
              <a:rPr lang="en-US" sz="2400" dirty="0">
                <a:solidFill>
                  <a:schemeClr val="bg1"/>
                </a:solidFill>
              </a:rPr>
              <a:t>1</a:t>
            </a:r>
          </a:p>
        </p:txBody>
      </p:sp>
      <p:sp>
        <p:nvSpPr>
          <p:cNvPr id="101" name="TextBox 100">
            <a:extLst>
              <a:ext uri="{FF2B5EF4-FFF2-40B4-BE49-F238E27FC236}">
                <a16:creationId xmlns:a16="http://schemas.microsoft.com/office/drawing/2014/main" id="{AB4FD43C-5D65-951E-23DE-1BD6BD0FA513}"/>
              </a:ext>
            </a:extLst>
          </p:cNvPr>
          <p:cNvSpPr txBox="1"/>
          <p:nvPr/>
        </p:nvSpPr>
        <p:spPr>
          <a:xfrm>
            <a:off x="5924918" y="5836120"/>
            <a:ext cx="293367" cy="461665"/>
          </a:xfrm>
          <a:prstGeom prst="rect">
            <a:avLst/>
          </a:prstGeom>
          <a:noFill/>
        </p:spPr>
        <p:txBody>
          <a:bodyPr wrap="square" rtlCol="0">
            <a:spAutoFit/>
          </a:bodyPr>
          <a:lstStyle/>
          <a:p>
            <a:r>
              <a:rPr lang="en-US" sz="2400" dirty="0">
                <a:solidFill>
                  <a:schemeClr val="bg1"/>
                </a:solidFill>
              </a:rPr>
              <a:t>1</a:t>
            </a:r>
          </a:p>
        </p:txBody>
      </p:sp>
      <p:sp>
        <p:nvSpPr>
          <p:cNvPr id="103" name="TextBox 102">
            <a:extLst>
              <a:ext uri="{FF2B5EF4-FFF2-40B4-BE49-F238E27FC236}">
                <a16:creationId xmlns:a16="http://schemas.microsoft.com/office/drawing/2014/main" id="{438FB66F-2EA2-C58F-8CBB-27F3855E9DEC}"/>
              </a:ext>
            </a:extLst>
          </p:cNvPr>
          <p:cNvSpPr txBox="1"/>
          <p:nvPr/>
        </p:nvSpPr>
        <p:spPr>
          <a:xfrm>
            <a:off x="446770" y="1385927"/>
            <a:ext cx="10754721" cy="369332"/>
          </a:xfrm>
          <a:prstGeom prst="rect">
            <a:avLst/>
          </a:prstGeom>
          <a:noFill/>
        </p:spPr>
        <p:txBody>
          <a:bodyPr wrap="square" rtlCol="0">
            <a:spAutoFit/>
          </a:bodyPr>
          <a:lstStyle/>
          <a:p>
            <a:pPr marL="285750" indent="-285750">
              <a:buFont typeface="Arial" panose="020B0604020202020204" pitchFamily="34" charset="0"/>
              <a:buChar char="•"/>
            </a:pPr>
            <a:r>
              <a:rPr lang="en-US" dirty="0"/>
              <a:t>Signals can use fingers to transfer special messages</a:t>
            </a:r>
          </a:p>
        </p:txBody>
      </p:sp>
      <p:pic>
        <p:nvPicPr>
          <p:cNvPr id="1028" name="Picture 4">
            <a:extLst>
              <a:ext uri="{FF2B5EF4-FFF2-40B4-BE49-F238E27FC236}">
                <a16:creationId xmlns:a16="http://schemas.microsoft.com/office/drawing/2014/main" id="{E0B6DAD7-7791-6BD8-45C4-138BC249A8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428" y="2215937"/>
            <a:ext cx="2253827" cy="16941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42BDF53-D423-2067-E0C5-D16CA4BDAC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418187" y="2215937"/>
            <a:ext cx="2253827" cy="1694152"/>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A9D05F7E-2496-7DAB-11DB-DEBD58CFD81F}"/>
              </a:ext>
            </a:extLst>
          </p:cNvPr>
          <p:cNvSpPr txBox="1"/>
          <p:nvPr/>
        </p:nvSpPr>
        <p:spPr>
          <a:xfrm>
            <a:off x="446769" y="4132740"/>
            <a:ext cx="10754721" cy="369332"/>
          </a:xfrm>
          <a:prstGeom prst="rect">
            <a:avLst/>
          </a:prstGeom>
          <a:noFill/>
        </p:spPr>
        <p:txBody>
          <a:bodyPr wrap="square" rtlCol="0">
            <a:spAutoFit/>
          </a:bodyPr>
          <a:lstStyle/>
          <a:p>
            <a:pPr marL="285750" indent="-285750">
              <a:buFont typeface="Arial" panose="020B0604020202020204" pitchFamily="34" charset="0"/>
              <a:buChar char="•"/>
            </a:pPr>
            <a:r>
              <a:rPr lang="en-US" dirty="0"/>
              <a:t>Detect stretch-out/closeness with on-finger photodiodes</a:t>
            </a:r>
          </a:p>
        </p:txBody>
      </p:sp>
      <p:pic>
        <p:nvPicPr>
          <p:cNvPr id="124" name="Picture 123" descr="A close-up of a hand&#10;&#10;Description automatically generated with medium confidence">
            <a:extLst>
              <a:ext uri="{FF2B5EF4-FFF2-40B4-BE49-F238E27FC236}">
                <a16:creationId xmlns:a16="http://schemas.microsoft.com/office/drawing/2014/main" id="{3B61A673-30BC-4A0B-8A85-591377608B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0413" y="2288801"/>
            <a:ext cx="768404" cy="640571"/>
          </a:xfrm>
          <a:prstGeom prst="rect">
            <a:avLst/>
          </a:prstGeom>
        </p:spPr>
      </p:pic>
      <p:pic>
        <p:nvPicPr>
          <p:cNvPr id="125" name="Picture 124" descr="A picture containing person, hand, holding&#10;&#10;Description automatically generated">
            <a:extLst>
              <a:ext uri="{FF2B5EF4-FFF2-40B4-BE49-F238E27FC236}">
                <a16:creationId xmlns:a16="http://schemas.microsoft.com/office/drawing/2014/main" id="{613606F6-8718-B18D-B53E-AC50D6388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64740" y="2153030"/>
            <a:ext cx="577978" cy="937740"/>
          </a:xfrm>
          <a:prstGeom prst="rect">
            <a:avLst/>
          </a:prstGeom>
        </p:spPr>
      </p:pic>
      <p:pic>
        <p:nvPicPr>
          <p:cNvPr id="126" name="Picture 125" descr="A picture containing hand&#10;&#10;Description automatically generated">
            <a:extLst>
              <a:ext uri="{FF2B5EF4-FFF2-40B4-BE49-F238E27FC236}">
                <a16:creationId xmlns:a16="http://schemas.microsoft.com/office/drawing/2014/main" id="{38E65EA5-FD2C-C4B6-65AF-4BA55495DD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4023" y="2177872"/>
            <a:ext cx="809065" cy="752837"/>
          </a:xfrm>
          <a:prstGeom prst="rect">
            <a:avLst/>
          </a:prstGeom>
        </p:spPr>
      </p:pic>
      <p:pic>
        <p:nvPicPr>
          <p:cNvPr id="127" name="Picture 126" descr="A hand with a black background&#10;&#10;Description automatically generated with medium confidence">
            <a:extLst>
              <a:ext uri="{FF2B5EF4-FFF2-40B4-BE49-F238E27FC236}">
                <a16:creationId xmlns:a16="http://schemas.microsoft.com/office/drawing/2014/main" id="{A9921D01-8914-5A18-F183-4DB38C6B64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25601" y="2218746"/>
            <a:ext cx="1006895" cy="727773"/>
          </a:xfrm>
          <a:prstGeom prst="rect">
            <a:avLst/>
          </a:prstGeom>
        </p:spPr>
      </p:pic>
      <p:pic>
        <p:nvPicPr>
          <p:cNvPr id="1024" name="Picture 1023" descr="A picture containing hand&#10;&#10;Description automatically generated">
            <a:extLst>
              <a:ext uri="{FF2B5EF4-FFF2-40B4-BE49-F238E27FC236}">
                <a16:creationId xmlns:a16="http://schemas.microsoft.com/office/drawing/2014/main" id="{0594F973-D069-ED72-3810-B92338DC65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6446" y="2177872"/>
            <a:ext cx="934199" cy="744022"/>
          </a:xfrm>
          <a:prstGeom prst="rect">
            <a:avLst/>
          </a:prstGeom>
        </p:spPr>
      </p:pic>
      <p:pic>
        <p:nvPicPr>
          <p:cNvPr id="1025" name="Picture 1024" descr="A hand with a black background&#10;&#10;Description automatically generated with medium confidence">
            <a:extLst>
              <a:ext uri="{FF2B5EF4-FFF2-40B4-BE49-F238E27FC236}">
                <a16:creationId xmlns:a16="http://schemas.microsoft.com/office/drawing/2014/main" id="{D033B163-B7BC-F8D4-EBD2-35176809A7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46004" y="2221865"/>
            <a:ext cx="756193" cy="733820"/>
          </a:xfrm>
          <a:prstGeom prst="rect">
            <a:avLst/>
          </a:prstGeom>
        </p:spPr>
      </p:pic>
      <p:pic>
        <p:nvPicPr>
          <p:cNvPr id="1027" name="Picture 1026" descr="A hand with a black background&#10;&#10;Description automatically generated with medium confidence">
            <a:extLst>
              <a:ext uri="{FF2B5EF4-FFF2-40B4-BE49-F238E27FC236}">
                <a16:creationId xmlns:a16="http://schemas.microsoft.com/office/drawing/2014/main" id="{140FE265-7E8F-FE4C-2674-E5704D5FBAE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93800" y="2221135"/>
            <a:ext cx="844361" cy="709574"/>
          </a:xfrm>
          <a:prstGeom prst="rect">
            <a:avLst/>
          </a:prstGeom>
        </p:spPr>
      </p:pic>
      <p:pic>
        <p:nvPicPr>
          <p:cNvPr id="1029" name="Picture 1028" descr="A hand with a black background&#10;&#10;Description automatically generated with medium confidence">
            <a:extLst>
              <a:ext uri="{FF2B5EF4-FFF2-40B4-BE49-F238E27FC236}">
                <a16:creationId xmlns:a16="http://schemas.microsoft.com/office/drawing/2014/main" id="{479715FD-A733-20FE-B9B2-4EDB3A5765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48753" y="2185689"/>
            <a:ext cx="1006895" cy="736205"/>
          </a:xfrm>
          <a:prstGeom prst="rect">
            <a:avLst/>
          </a:prstGeom>
        </p:spPr>
      </p:pic>
      <p:sp>
        <p:nvSpPr>
          <p:cNvPr id="1039" name="Rectangle 1038">
            <a:extLst>
              <a:ext uri="{FF2B5EF4-FFF2-40B4-BE49-F238E27FC236}">
                <a16:creationId xmlns:a16="http://schemas.microsoft.com/office/drawing/2014/main" id="{7BD16864-E3BF-95C2-053E-129FD0ECF973}"/>
              </a:ext>
            </a:extLst>
          </p:cNvPr>
          <p:cNvSpPr/>
          <p:nvPr/>
        </p:nvSpPr>
        <p:spPr>
          <a:xfrm>
            <a:off x="6738282" y="1887555"/>
            <a:ext cx="5006949" cy="328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r>
              <a:rPr lang="en-US" altLang="zh-CN" dirty="0"/>
              <a:t>ommon Finger Signs</a:t>
            </a:r>
            <a:endParaRPr lang="en-US" dirty="0"/>
          </a:p>
        </p:txBody>
      </p:sp>
      <p:pic>
        <p:nvPicPr>
          <p:cNvPr id="1041" name="Picture 1040">
            <a:extLst>
              <a:ext uri="{FF2B5EF4-FFF2-40B4-BE49-F238E27FC236}">
                <a16:creationId xmlns:a16="http://schemas.microsoft.com/office/drawing/2014/main" id="{017013E9-F043-323D-AF34-15CC9FAD2419}"/>
              </a:ext>
            </a:extLst>
          </p:cNvPr>
          <p:cNvPicPr>
            <a:picLocks noChangeAspect="1"/>
          </p:cNvPicPr>
          <p:nvPr/>
        </p:nvPicPr>
        <p:blipFill>
          <a:blip r:embed="rId19"/>
          <a:stretch>
            <a:fillRect/>
          </a:stretch>
        </p:blipFill>
        <p:spPr>
          <a:xfrm>
            <a:off x="7638060" y="3212211"/>
            <a:ext cx="3324090" cy="2259411"/>
          </a:xfrm>
          <a:prstGeom prst="rect">
            <a:avLst/>
          </a:prstGeom>
        </p:spPr>
      </p:pic>
      <p:sp>
        <p:nvSpPr>
          <p:cNvPr id="4" name="Slide Number Placeholder 3">
            <a:extLst>
              <a:ext uri="{FF2B5EF4-FFF2-40B4-BE49-F238E27FC236}">
                <a16:creationId xmlns:a16="http://schemas.microsoft.com/office/drawing/2014/main" id="{7D6C9750-5C9D-7A88-67A6-8C2CA83D45B2}"/>
              </a:ext>
            </a:extLst>
          </p:cNvPr>
          <p:cNvSpPr>
            <a:spLocks noGrp="1"/>
          </p:cNvSpPr>
          <p:nvPr>
            <p:ph type="sldNum" sz="quarter" idx="12"/>
          </p:nvPr>
        </p:nvSpPr>
        <p:spPr/>
        <p:txBody>
          <a:bodyPr/>
          <a:lstStyle/>
          <a:p>
            <a:fld id="{AE678206-0642-9F48-9727-6B519CB285FA}" type="slidenum">
              <a:rPr lang="en-US" smtClean="0"/>
              <a:t>25</a:t>
            </a:fld>
            <a:r>
              <a:rPr lang="en-US" dirty="0"/>
              <a:t>/65</a:t>
            </a:r>
          </a:p>
        </p:txBody>
      </p:sp>
    </p:spTree>
    <p:extLst>
      <p:ext uri="{BB962C8B-B14F-4D97-AF65-F5344CB8AC3E}">
        <p14:creationId xmlns:p14="http://schemas.microsoft.com/office/powerpoint/2010/main" val="28067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2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3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82" grpId="0"/>
      <p:bldP spid="83" grpId="0"/>
      <p:bldP spid="85" grpId="0"/>
      <p:bldP spid="86" grpId="0"/>
      <p:bldP spid="87" grpId="0"/>
      <p:bldP spid="88" grpId="0"/>
      <p:bldP spid="89" grpId="0"/>
      <p:bldP spid="91" grpId="0"/>
      <p:bldP spid="95" grpId="0"/>
      <p:bldP spid="96" grpId="0"/>
      <p:bldP spid="97" grpId="0"/>
      <p:bldP spid="98" grpId="0"/>
      <p:bldP spid="99" grpId="0"/>
      <p:bldP spid="100" grpId="0"/>
      <p:bldP spid="101" grpId="0"/>
      <p:bldP spid="115" grpId="0"/>
      <p:bldP spid="10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a:hlinkClick r:id="" action="ppaction://media"/>
            <a:extLst>
              <a:ext uri="{FF2B5EF4-FFF2-40B4-BE49-F238E27FC236}">
                <a16:creationId xmlns:a16="http://schemas.microsoft.com/office/drawing/2014/main" id="{651ED25C-F048-EEEF-F7B7-775007BD61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A6841C3-BE3D-C792-396F-9C3653D8585D}"/>
              </a:ext>
            </a:extLst>
          </p:cNvPr>
          <p:cNvSpPr>
            <a:spLocks noGrp="1"/>
          </p:cNvSpPr>
          <p:nvPr>
            <p:ph type="sldNum" sz="quarter" idx="12"/>
          </p:nvPr>
        </p:nvSpPr>
        <p:spPr/>
        <p:txBody>
          <a:bodyPr/>
          <a:lstStyle/>
          <a:p>
            <a:fld id="{AE678206-0642-9F48-9727-6B519CB285FA}" type="slidenum">
              <a:rPr lang="en-US" smtClean="0"/>
              <a:t>26</a:t>
            </a:fld>
            <a:r>
              <a:rPr lang="en-US" dirty="0"/>
              <a:t>/65</a:t>
            </a:r>
          </a:p>
        </p:txBody>
      </p:sp>
    </p:spTree>
    <p:extLst>
      <p:ext uri="{BB962C8B-B14F-4D97-AF65-F5344CB8AC3E}">
        <p14:creationId xmlns:p14="http://schemas.microsoft.com/office/powerpoint/2010/main" val="275855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48D9-A93A-92BA-AECC-DD7C5714CC27}"/>
              </a:ext>
            </a:extLst>
          </p:cNvPr>
          <p:cNvSpPr>
            <a:spLocks noGrp="1"/>
          </p:cNvSpPr>
          <p:nvPr>
            <p:ph type="title"/>
          </p:nvPr>
        </p:nvSpPr>
        <p:spPr/>
        <p:txBody>
          <a:bodyPr/>
          <a:lstStyle/>
          <a:p>
            <a:r>
              <a:rPr lang="en-US" dirty="0" err="1"/>
              <a:t>ViSig</a:t>
            </a:r>
            <a:endParaRPr lang="en-US" dirty="0"/>
          </a:p>
        </p:txBody>
      </p:sp>
      <p:sp>
        <p:nvSpPr>
          <p:cNvPr id="5" name="Slide Number Placeholder 4">
            <a:extLst>
              <a:ext uri="{FF2B5EF4-FFF2-40B4-BE49-F238E27FC236}">
                <a16:creationId xmlns:a16="http://schemas.microsoft.com/office/drawing/2014/main" id="{4935B988-C26A-C55C-6775-52C0F9BDDA98}"/>
              </a:ext>
            </a:extLst>
          </p:cNvPr>
          <p:cNvSpPr>
            <a:spLocks noGrp="1"/>
          </p:cNvSpPr>
          <p:nvPr>
            <p:ph type="sldNum" sz="quarter" idx="12"/>
          </p:nvPr>
        </p:nvSpPr>
        <p:spPr/>
        <p:txBody>
          <a:bodyPr/>
          <a:lstStyle/>
          <a:p>
            <a:fld id="{AE678206-0642-9F48-9727-6B519CB285FA}" type="slidenum">
              <a:rPr lang="en-US" smtClean="0"/>
              <a:t>27</a:t>
            </a:fld>
            <a:r>
              <a:rPr lang="en-US" dirty="0"/>
              <a:t>/65</a:t>
            </a:r>
          </a:p>
        </p:txBody>
      </p:sp>
      <p:graphicFrame>
        <p:nvGraphicFramePr>
          <p:cNvPr id="6" name="Table 18">
            <a:extLst>
              <a:ext uri="{FF2B5EF4-FFF2-40B4-BE49-F238E27FC236}">
                <a16:creationId xmlns:a16="http://schemas.microsoft.com/office/drawing/2014/main" id="{626EBB55-FFA6-85B8-B722-EA8C2B225514}"/>
              </a:ext>
            </a:extLst>
          </p:cNvPr>
          <p:cNvGraphicFramePr>
            <a:graphicFrameLocks noGrp="1"/>
          </p:cNvGraphicFramePr>
          <p:nvPr>
            <p:extLst>
              <p:ext uri="{D42A27DB-BD31-4B8C-83A1-F6EECF244321}">
                <p14:modId xmlns:p14="http://schemas.microsoft.com/office/powerpoint/2010/main" val="444833592"/>
              </p:ext>
            </p:extLst>
          </p:nvPr>
        </p:nvGraphicFramePr>
        <p:xfrm>
          <a:off x="510540" y="2213541"/>
          <a:ext cx="5410200" cy="1104170"/>
        </p:xfrm>
        <a:graphic>
          <a:graphicData uri="http://schemas.openxmlformats.org/drawingml/2006/table">
            <a:tbl>
              <a:tblPr firstRow="1" bandRow="1">
                <a:tableStyleId>{21E4AEA4-8DFA-4A89-87EB-49C32662AFE0}</a:tableStyleId>
              </a:tblPr>
              <a:tblGrid>
                <a:gridCol w="2705100">
                  <a:extLst>
                    <a:ext uri="{9D8B030D-6E8A-4147-A177-3AD203B41FA5}">
                      <a16:colId xmlns:a16="http://schemas.microsoft.com/office/drawing/2014/main" val="3398036302"/>
                    </a:ext>
                  </a:extLst>
                </a:gridCol>
                <a:gridCol w="2705100">
                  <a:extLst>
                    <a:ext uri="{9D8B030D-6E8A-4147-A177-3AD203B41FA5}">
                      <a16:colId xmlns:a16="http://schemas.microsoft.com/office/drawing/2014/main" val="4172394507"/>
                    </a:ext>
                  </a:extLst>
                </a:gridCol>
              </a:tblGrid>
              <a:tr h="552085">
                <a:tc>
                  <a:txBody>
                    <a:bodyPr/>
                    <a:lstStyle/>
                    <a:p>
                      <a:pPr algn="ctr"/>
                      <a:r>
                        <a:rPr lang="en-US" sz="2600" dirty="0"/>
                        <a:t>Signal Set</a:t>
                      </a:r>
                    </a:p>
                  </a:txBody>
                  <a:tcPr marL="84755" marR="84755" marT="42378" marB="42378"/>
                </a:tc>
                <a:tc>
                  <a:txBody>
                    <a:bodyPr/>
                    <a:lstStyle/>
                    <a:p>
                      <a:pPr algn="ctr"/>
                      <a:r>
                        <a:rPr lang="en-US" sz="2600" dirty="0"/>
                        <a:t># of Signals</a:t>
                      </a:r>
                    </a:p>
                  </a:txBody>
                  <a:tcPr marL="84755" marR="84755" marT="42378" marB="42378"/>
                </a:tc>
                <a:extLst>
                  <a:ext uri="{0D108BD9-81ED-4DB2-BD59-A6C34878D82A}">
                    <a16:rowId xmlns:a16="http://schemas.microsoft.com/office/drawing/2014/main" val="3876744120"/>
                  </a:ext>
                </a:extLst>
              </a:tr>
              <a:tr h="552085">
                <a:tc>
                  <a:txBody>
                    <a:bodyPr/>
                    <a:lstStyle/>
                    <a:p>
                      <a:pPr algn="ctr"/>
                      <a:r>
                        <a:rPr lang="en-US" sz="2600" dirty="0"/>
                        <a:t>Cricket</a:t>
                      </a:r>
                    </a:p>
                  </a:txBody>
                  <a:tcPr marL="84755" marR="84755" marT="42378" marB="42378"/>
                </a:tc>
                <a:tc>
                  <a:txBody>
                    <a:bodyPr/>
                    <a:lstStyle/>
                    <a:p>
                      <a:pPr algn="ctr"/>
                      <a:r>
                        <a:rPr lang="en-US" sz="2600" dirty="0"/>
                        <a:t>11</a:t>
                      </a:r>
                    </a:p>
                  </a:txBody>
                  <a:tcPr marL="84755" marR="84755" marT="42378" marB="42378"/>
                </a:tc>
                <a:extLst>
                  <a:ext uri="{0D108BD9-81ED-4DB2-BD59-A6C34878D82A}">
                    <a16:rowId xmlns:a16="http://schemas.microsoft.com/office/drawing/2014/main" val="502643355"/>
                  </a:ext>
                </a:extLst>
              </a:tr>
            </a:tbl>
          </a:graphicData>
        </a:graphic>
      </p:graphicFrame>
      <p:sp>
        <p:nvSpPr>
          <p:cNvPr id="7" name="TextBox 6">
            <a:extLst>
              <a:ext uri="{FF2B5EF4-FFF2-40B4-BE49-F238E27FC236}">
                <a16:creationId xmlns:a16="http://schemas.microsoft.com/office/drawing/2014/main" id="{F5EF9AF2-FB32-73BF-3620-54BBE3B6B0B7}"/>
              </a:ext>
            </a:extLst>
          </p:cNvPr>
          <p:cNvSpPr txBox="1"/>
          <p:nvPr/>
        </p:nvSpPr>
        <p:spPr>
          <a:xfrm>
            <a:off x="510540" y="1215483"/>
            <a:ext cx="970026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11 V</a:t>
            </a:r>
            <a:r>
              <a:rPr lang="en-US" altLang="zh-CN" sz="2400" dirty="0"/>
              <a:t>olunteers</a:t>
            </a:r>
          </a:p>
        </p:txBody>
      </p:sp>
      <p:pic>
        <p:nvPicPr>
          <p:cNvPr id="8" name="Picture 2" descr="Pallisree Cricket Blog | The umpiring signals and their ...">
            <a:extLst>
              <a:ext uri="{FF2B5EF4-FFF2-40B4-BE49-F238E27FC236}">
                <a16:creationId xmlns:a16="http://schemas.microsoft.com/office/drawing/2014/main" id="{988D0379-527D-664D-E3E9-2D8CA39BC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689" y="2786592"/>
            <a:ext cx="5478916" cy="27394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FE87348-01A3-1EED-6072-95BF4C02D258}"/>
              </a:ext>
            </a:extLst>
          </p:cNvPr>
          <p:cNvSpPr/>
          <p:nvPr/>
        </p:nvSpPr>
        <p:spPr>
          <a:xfrm>
            <a:off x="6447294" y="2213541"/>
            <a:ext cx="5487311" cy="5543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C</a:t>
            </a:r>
            <a:r>
              <a:rPr lang="en-US" altLang="zh-CN" sz="2800" dirty="0"/>
              <a:t>ricket Umpire Signals</a:t>
            </a:r>
            <a:endParaRPr lang="en-US" sz="2800" dirty="0"/>
          </a:p>
        </p:txBody>
      </p:sp>
    </p:spTree>
    <p:extLst>
      <p:ext uri="{BB962C8B-B14F-4D97-AF65-F5344CB8AC3E}">
        <p14:creationId xmlns:p14="http://schemas.microsoft.com/office/powerpoint/2010/main" val="2013986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48D9-A93A-92BA-AECC-DD7C5714CC27}"/>
              </a:ext>
            </a:extLst>
          </p:cNvPr>
          <p:cNvSpPr>
            <a:spLocks noGrp="1"/>
          </p:cNvSpPr>
          <p:nvPr>
            <p:ph type="title"/>
          </p:nvPr>
        </p:nvSpPr>
        <p:spPr/>
        <p:txBody>
          <a:bodyPr/>
          <a:lstStyle/>
          <a:p>
            <a:r>
              <a:rPr lang="en-US" dirty="0" err="1"/>
              <a:t>ViSig</a:t>
            </a:r>
            <a:endParaRPr lang="en-US" dirty="0"/>
          </a:p>
        </p:txBody>
      </p:sp>
      <p:sp>
        <p:nvSpPr>
          <p:cNvPr id="5" name="Slide Number Placeholder 4">
            <a:extLst>
              <a:ext uri="{FF2B5EF4-FFF2-40B4-BE49-F238E27FC236}">
                <a16:creationId xmlns:a16="http://schemas.microsoft.com/office/drawing/2014/main" id="{4935B988-C26A-C55C-6775-52C0F9BDDA98}"/>
              </a:ext>
            </a:extLst>
          </p:cNvPr>
          <p:cNvSpPr>
            <a:spLocks noGrp="1"/>
          </p:cNvSpPr>
          <p:nvPr>
            <p:ph type="sldNum" sz="quarter" idx="12"/>
          </p:nvPr>
        </p:nvSpPr>
        <p:spPr/>
        <p:txBody>
          <a:bodyPr/>
          <a:lstStyle/>
          <a:p>
            <a:fld id="{AE678206-0642-9F48-9727-6B519CB285FA}" type="slidenum">
              <a:rPr lang="en-US" smtClean="0"/>
              <a:t>28</a:t>
            </a:fld>
            <a:r>
              <a:rPr lang="en-US" dirty="0"/>
              <a:t>/65</a:t>
            </a:r>
          </a:p>
        </p:txBody>
      </p:sp>
      <p:graphicFrame>
        <p:nvGraphicFramePr>
          <p:cNvPr id="6" name="Table 18">
            <a:extLst>
              <a:ext uri="{FF2B5EF4-FFF2-40B4-BE49-F238E27FC236}">
                <a16:creationId xmlns:a16="http://schemas.microsoft.com/office/drawing/2014/main" id="{626EBB55-FFA6-85B8-B722-EA8C2B225514}"/>
              </a:ext>
            </a:extLst>
          </p:cNvPr>
          <p:cNvGraphicFramePr>
            <a:graphicFrameLocks noGrp="1"/>
          </p:cNvGraphicFramePr>
          <p:nvPr>
            <p:extLst>
              <p:ext uri="{D42A27DB-BD31-4B8C-83A1-F6EECF244321}">
                <p14:modId xmlns:p14="http://schemas.microsoft.com/office/powerpoint/2010/main" val="4065291948"/>
              </p:ext>
            </p:extLst>
          </p:nvPr>
        </p:nvGraphicFramePr>
        <p:xfrm>
          <a:off x="510540" y="2213541"/>
          <a:ext cx="5410200" cy="1656255"/>
        </p:xfrm>
        <a:graphic>
          <a:graphicData uri="http://schemas.openxmlformats.org/drawingml/2006/table">
            <a:tbl>
              <a:tblPr firstRow="1" bandRow="1">
                <a:tableStyleId>{21E4AEA4-8DFA-4A89-87EB-49C32662AFE0}</a:tableStyleId>
              </a:tblPr>
              <a:tblGrid>
                <a:gridCol w="2705100">
                  <a:extLst>
                    <a:ext uri="{9D8B030D-6E8A-4147-A177-3AD203B41FA5}">
                      <a16:colId xmlns:a16="http://schemas.microsoft.com/office/drawing/2014/main" val="3398036302"/>
                    </a:ext>
                  </a:extLst>
                </a:gridCol>
                <a:gridCol w="2705100">
                  <a:extLst>
                    <a:ext uri="{9D8B030D-6E8A-4147-A177-3AD203B41FA5}">
                      <a16:colId xmlns:a16="http://schemas.microsoft.com/office/drawing/2014/main" val="4172394507"/>
                    </a:ext>
                  </a:extLst>
                </a:gridCol>
              </a:tblGrid>
              <a:tr h="552085">
                <a:tc>
                  <a:txBody>
                    <a:bodyPr/>
                    <a:lstStyle/>
                    <a:p>
                      <a:pPr algn="ctr"/>
                      <a:r>
                        <a:rPr lang="en-US" sz="2600" dirty="0"/>
                        <a:t>Signal Set</a:t>
                      </a:r>
                    </a:p>
                  </a:txBody>
                  <a:tcPr marL="84755" marR="84755" marT="42378" marB="42378"/>
                </a:tc>
                <a:tc>
                  <a:txBody>
                    <a:bodyPr/>
                    <a:lstStyle/>
                    <a:p>
                      <a:pPr algn="ctr"/>
                      <a:r>
                        <a:rPr lang="en-US" sz="2600" dirty="0"/>
                        <a:t># of Signals</a:t>
                      </a:r>
                    </a:p>
                  </a:txBody>
                  <a:tcPr marL="84755" marR="84755" marT="42378" marB="42378"/>
                </a:tc>
                <a:extLst>
                  <a:ext uri="{0D108BD9-81ED-4DB2-BD59-A6C34878D82A}">
                    <a16:rowId xmlns:a16="http://schemas.microsoft.com/office/drawing/2014/main" val="3876744120"/>
                  </a:ext>
                </a:extLst>
              </a:tr>
              <a:tr h="552085">
                <a:tc>
                  <a:txBody>
                    <a:bodyPr/>
                    <a:lstStyle/>
                    <a:p>
                      <a:pPr algn="ctr"/>
                      <a:r>
                        <a:rPr lang="en-US" sz="2600" dirty="0"/>
                        <a:t>Cricket</a:t>
                      </a:r>
                    </a:p>
                  </a:txBody>
                  <a:tcPr marL="84755" marR="84755" marT="42378" marB="42378"/>
                </a:tc>
                <a:tc>
                  <a:txBody>
                    <a:bodyPr/>
                    <a:lstStyle/>
                    <a:p>
                      <a:pPr algn="ctr"/>
                      <a:r>
                        <a:rPr lang="en-US" sz="2600" dirty="0"/>
                        <a:t>11</a:t>
                      </a:r>
                    </a:p>
                  </a:txBody>
                  <a:tcPr marL="84755" marR="84755" marT="42378" marB="42378"/>
                </a:tc>
                <a:extLst>
                  <a:ext uri="{0D108BD9-81ED-4DB2-BD59-A6C34878D82A}">
                    <a16:rowId xmlns:a16="http://schemas.microsoft.com/office/drawing/2014/main" val="502643355"/>
                  </a:ext>
                </a:extLst>
              </a:tr>
              <a:tr h="552085">
                <a:tc>
                  <a:txBody>
                    <a:bodyPr/>
                    <a:lstStyle/>
                    <a:p>
                      <a:pPr algn="ctr"/>
                      <a:r>
                        <a:rPr lang="en-US" sz="2600" dirty="0"/>
                        <a:t>Baseball</a:t>
                      </a:r>
                    </a:p>
                  </a:txBody>
                  <a:tcPr marL="84755" marR="84755" marT="42378" marB="42378"/>
                </a:tc>
                <a:tc>
                  <a:txBody>
                    <a:bodyPr/>
                    <a:lstStyle/>
                    <a:p>
                      <a:pPr algn="ctr"/>
                      <a:r>
                        <a:rPr lang="en-US" sz="2600" dirty="0"/>
                        <a:t>13</a:t>
                      </a:r>
                    </a:p>
                  </a:txBody>
                  <a:tcPr marL="84755" marR="84755" marT="42378" marB="42378"/>
                </a:tc>
                <a:extLst>
                  <a:ext uri="{0D108BD9-81ED-4DB2-BD59-A6C34878D82A}">
                    <a16:rowId xmlns:a16="http://schemas.microsoft.com/office/drawing/2014/main" val="1634085604"/>
                  </a:ext>
                </a:extLst>
              </a:tr>
            </a:tbl>
          </a:graphicData>
        </a:graphic>
      </p:graphicFrame>
      <p:sp>
        <p:nvSpPr>
          <p:cNvPr id="7" name="TextBox 6">
            <a:extLst>
              <a:ext uri="{FF2B5EF4-FFF2-40B4-BE49-F238E27FC236}">
                <a16:creationId xmlns:a16="http://schemas.microsoft.com/office/drawing/2014/main" id="{F5EF9AF2-FB32-73BF-3620-54BBE3B6B0B7}"/>
              </a:ext>
            </a:extLst>
          </p:cNvPr>
          <p:cNvSpPr txBox="1"/>
          <p:nvPr/>
        </p:nvSpPr>
        <p:spPr>
          <a:xfrm>
            <a:off x="510540" y="1215483"/>
            <a:ext cx="26289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11 V</a:t>
            </a:r>
            <a:r>
              <a:rPr lang="en-US" altLang="zh-CN" sz="2400" dirty="0"/>
              <a:t>olunteers</a:t>
            </a:r>
          </a:p>
        </p:txBody>
      </p:sp>
      <p:sp>
        <p:nvSpPr>
          <p:cNvPr id="9" name="Rectangle 8">
            <a:extLst>
              <a:ext uri="{FF2B5EF4-FFF2-40B4-BE49-F238E27FC236}">
                <a16:creationId xmlns:a16="http://schemas.microsoft.com/office/drawing/2014/main" id="{5FE87348-01A3-1EED-6072-95BF4C02D258}"/>
              </a:ext>
            </a:extLst>
          </p:cNvPr>
          <p:cNvSpPr/>
          <p:nvPr/>
        </p:nvSpPr>
        <p:spPr>
          <a:xfrm>
            <a:off x="6447294" y="2213541"/>
            <a:ext cx="5487311" cy="5543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Baseball</a:t>
            </a:r>
            <a:r>
              <a:rPr lang="en-US" altLang="zh-CN" sz="2800" dirty="0"/>
              <a:t> Umpire Signals</a:t>
            </a:r>
            <a:endParaRPr lang="en-US" sz="2800" dirty="0"/>
          </a:p>
        </p:txBody>
      </p:sp>
      <p:pic>
        <p:nvPicPr>
          <p:cNvPr id="3" name="Picture 2">
            <a:extLst>
              <a:ext uri="{FF2B5EF4-FFF2-40B4-BE49-F238E27FC236}">
                <a16:creationId xmlns:a16="http://schemas.microsoft.com/office/drawing/2014/main" id="{EF51E02A-6BBB-B79D-AD0C-D1E66EE37504}"/>
              </a:ext>
            </a:extLst>
          </p:cNvPr>
          <p:cNvPicPr>
            <a:picLocks noChangeAspect="1"/>
          </p:cNvPicPr>
          <p:nvPr/>
        </p:nvPicPr>
        <p:blipFill>
          <a:blip r:embed="rId2"/>
          <a:stretch>
            <a:fillRect/>
          </a:stretch>
        </p:blipFill>
        <p:spPr>
          <a:xfrm>
            <a:off x="6447294" y="2867752"/>
            <a:ext cx="3940687" cy="2774765"/>
          </a:xfrm>
          <a:prstGeom prst="rect">
            <a:avLst/>
          </a:prstGeom>
        </p:spPr>
      </p:pic>
      <p:sp>
        <p:nvSpPr>
          <p:cNvPr id="4" name="TextBox 3">
            <a:extLst>
              <a:ext uri="{FF2B5EF4-FFF2-40B4-BE49-F238E27FC236}">
                <a16:creationId xmlns:a16="http://schemas.microsoft.com/office/drawing/2014/main" id="{8103B51A-16F4-3A66-7BC0-616B91D0748C}"/>
              </a:ext>
            </a:extLst>
          </p:cNvPr>
          <p:cNvSpPr txBox="1"/>
          <p:nvPr/>
        </p:nvSpPr>
        <p:spPr>
          <a:xfrm>
            <a:off x="10730881" y="3927966"/>
            <a:ext cx="516239" cy="461665"/>
          </a:xfrm>
          <a:prstGeom prst="rect">
            <a:avLst/>
          </a:prstGeom>
          <a:noFill/>
        </p:spPr>
        <p:txBody>
          <a:bodyPr wrap="square" rtlCol="0">
            <a:spAutoFit/>
          </a:bodyPr>
          <a:lstStyle/>
          <a:p>
            <a:r>
              <a:rPr lang="en-US" sz="2400" dirty="0"/>
              <a:t>…</a:t>
            </a:r>
            <a:endParaRPr lang="en-US" altLang="zh-CN" sz="2400" dirty="0"/>
          </a:p>
        </p:txBody>
      </p:sp>
    </p:spTree>
    <p:extLst>
      <p:ext uri="{BB962C8B-B14F-4D97-AF65-F5344CB8AC3E}">
        <p14:creationId xmlns:p14="http://schemas.microsoft.com/office/powerpoint/2010/main" val="54024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48D9-A93A-92BA-AECC-DD7C5714CC27}"/>
              </a:ext>
            </a:extLst>
          </p:cNvPr>
          <p:cNvSpPr>
            <a:spLocks noGrp="1"/>
          </p:cNvSpPr>
          <p:nvPr>
            <p:ph type="title"/>
          </p:nvPr>
        </p:nvSpPr>
        <p:spPr/>
        <p:txBody>
          <a:bodyPr/>
          <a:lstStyle/>
          <a:p>
            <a:r>
              <a:rPr lang="en-US" dirty="0" err="1"/>
              <a:t>ViSig</a:t>
            </a:r>
            <a:endParaRPr lang="en-US" dirty="0"/>
          </a:p>
        </p:txBody>
      </p:sp>
      <p:sp>
        <p:nvSpPr>
          <p:cNvPr id="5" name="Slide Number Placeholder 4">
            <a:extLst>
              <a:ext uri="{FF2B5EF4-FFF2-40B4-BE49-F238E27FC236}">
                <a16:creationId xmlns:a16="http://schemas.microsoft.com/office/drawing/2014/main" id="{4935B988-C26A-C55C-6775-52C0F9BDDA98}"/>
              </a:ext>
            </a:extLst>
          </p:cNvPr>
          <p:cNvSpPr>
            <a:spLocks noGrp="1"/>
          </p:cNvSpPr>
          <p:nvPr>
            <p:ph type="sldNum" sz="quarter" idx="12"/>
          </p:nvPr>
        </p:nvSpPr>
        <p:spPr/>
        <p:txBody>
          <a:bodyPr/>
          <a:lstStyle/>
          <a:p>
            <a:fld id="{AE678206-0642-9F48-9727-6B519CB285FA}" type="slidenum">
              <a:rPr lang="en-US" smtClean="0"/>
              <a:t>29</a:t>
            </a:fld>
            <a:r>
              <a:rPr lang="en-US" dirty="0"/>
              <a:t>/65</a:t>
            </a:r>
          </a:p>
        </p:txBody>
      </p:sp>
      <p:graphicFrame>
        <p:nvGraphicFramePr>
          <p:cNvPr id="6" name="Table 18">
            <a:extLst>
              <a:ext uri="{FF2B5EF4-FFF2-40B4-BE49-F238E27FC236}">
                <a16:creationId xmlns:a16="http://schemas.microsoft.com/office/drawing/2014/main" id="{626EBB55-FFA6-85B8-B722-EA8C2B225514}"/>
              </a:ext>
            </a:extLst>
          </p:cNvPr>
          <p:cNvGraphicFramePr>
            <a:graphicFrameLocks noGrp="1"/>
          </p:cNvGraphicFramePr>
          <p:nvPr>
            <p:extLst>
              <p:ext uri="{D42A27DB-BD31-4B8C-83A1-F6EECF244321}">
                <p14:modId xmlns:p14="http://schemas.microsoft.com/office/powerpoint/2010/main" val="1364843386"/>
              </p:ext>
            </p:extLst>
          </p:nvPr>
        </p:nvGraphicFramePr>
        <p:xfrm>
          <a:off x="510540" y="2213541"/>
          <a:ext cx="5410200" cy="2208340"/>
        </p:xfrm>
        <a:graphic>
          <a:graphicData uri="http://schemas.openxmlformats.org/drawingml/2006/table">
            <a:tbl>
              <a:tblPr firstRow="1" bandRow="1">
                <a:tableStyleId>{21E4AEA4-8DFA-4A89-87EB-49C32662AFE0}</a:tableStyleId>
              </a:tblPr>
              <a:tblGrid>
                <a:gridCol w="2705100">
                  <a:extLst>
                    <a:ext uri="{9D8B030D-6E8A-4147-A177-3AD203B41FA5}">
                      <a16:colId xmlns:a16="http://schemas.microsoft.com/office/drawing/2014/main" val="3398036302"/>
                    </a:ext>
                  </a:extLst>
                </a:gridCol>
                <a:gridCol w="2705100">
                  <a:extLst>
                    <a:ext uri="{9D8B030D-6E8A-4147-A177-3AD203B41FA5}">
                      <a16:colId xmlns:a16="http://schemas.microsoft.com/office/drawing/2014/main" val="4172394507"/>
                    </a:ext>
                  </a:extLst>
                </a:gridCol>
              </a:tblGrid>
              <a:tr h="552085">
                <a:tc>
                  <a:txBody>
                    <a:bodyPr/>
                    <a:lstStyle/>
                    <a:p>
                      <a:pPr algn="ctr"/>
                      <a:r>
                        <a:rPr lang="en-US" sz="2600" dirty="0"/>
                        <a:t>Signal Set</a:t>
                      </a:r>
                    </a:p>
                  </a:txBody>
                  <a:tcPr marL="84755" marR="84755" marT="42378" marB="42378"/>
                </a:tc>
                <a:tc>
                  <a:txBody>
                    <a:bodyPr/>
                    <a:lstStyle/>
                    <a:p>
                      <a:pPr algn="ctr"/>
                      <a:r>
                        <a:rPr lang="en-US" sz="2600" dirty="0"/>
                        <a:t># of Signals</a:t>
                      </a:r>
                    </a:p>
                  </a:txBody>
                  <a:tcPr marL="84755" marR="84755" marT="42378" marB="42378"/>
                </a:tc>
                <a:extLst>
                  <a:ext uri="{0D108BD9-81ED-4DB2-BD59-A6C34878D82A}">
                    <a16:rowId xmlns:a16="http://schemas.microsoft.com/office/drawing/2014/main" val="3876744120"/>
                  </a:ext>
                </a:extLst>
              </a:tr>
              <a:tr h="552085">
                <a:tc>
                  <a:txBody>
                    <a:bodyPr/>
                    <a:lstStyle/>
                    <a:p>
                      <a:pPr algn="ctr"/>
                      <a:r>
                        <a:rPr lang="en-US" sz="2600" dirty="0"/>
                        <a:t>Cricket</a:t>
                      </a:r>
                    </a:p>
                  </a:txBody>
                  <a:tcPr marL="84755" marR="84755" marT="42378" marB="42378"/>
                </a:tc>
                <a:tc>
                  <a:txBody>
                    <a:bodyPr/>
                    <a:lstStyle/>
                    <a:p>
                      <a:pPr algn="ctr"/>
                      <a:r>
                        <a:rPr lang="en-US" sz="2600" dirty="0"/>
                        <a:t>11</a:t>
                      </a:r>
                    </a:p>
                  </a:txBody>
                  <a:tcPr marL="84755" marR="84755" marT="42378" marB="42378"/>
                </a:tc>
                <a:extLst>
                  <a:ext uri="{0D108BD9-81ED-4DB2-BD59-A6C34878D82A}">
                    <a16:rowId xmlns:a16="http://schemas.microsoft.com/office/drawing/2014/main" val="502643355"/>
                  </a:ext>
                </a:extLst>
              </a:tr>
              <a:tr h="552085">
                <a:tc>
                  <a:txBody>
                    <a:bodyPr/>
                    <a:lstStyle/>
                    <a:p>
                      <a:pPr algn="ctr"/>
                      <a:r>
                        <a:rPr lang="en-US" sz="2600" dirty="0"/>
                        <a:t>Baseball</a:t>
                      </a:r>
                    </a:p>
                  </a:txBody>
                  <a:tcPr marL="84755" marR="84755" marT="42378" marB="42378"/>
                </a:tc>
                <a:tc>
                  <a:txBody>
                    <a:bodyPr/>
                    <a:lstStyle/>
                    <a:p>
                      <a:pPr algn="ctr"/>
                      <a:r>
                        <a:rPr lang="en-US" sz="2600" dirty="0"/>
                        <a:t>13</a:t>
                      </a:r>
                    </a:p>
                  </a:txBody>
                  <a:tcPr marL="84755" marR="84755" marT="42378" marB="42378"/>
                </a:tc>
                <a:extLst>
                  <a:ext uri="{0D108BD9-81ED-4DB2-BD59-A6C34878D82A}">
                    <a16:rowId xmlns:a16="http://schemas.microsoft.com/office/drawing/2014/main" val="1634085604"/>
                  </a:ext>
                </a:extLst>
              </a:tr>
              <a:tr h="552085">
                <a:tc>
                  <a:txBody>
                    <a:bodyPr/>
                    <a:lstStyle/>
                    <a:p>
                      <a:pPr algn="ctr"/>
                      <a:r>
                        <a:rPr lang="en-US" sz="2600" dirty="0"/>
                        <a:t>Crane</a:t>
                      </a:r>
                    </a:p>
                  </a:txBody>
                  <a:tcPr marL="84755" marR="84755" marT="42378" marB="42378"/>
                </a:tc>
                <a:tc>
                  <a:txBody>
                    <a:bodyPr/>
                    <a:lstStyle/>
                    <a:p>
                      <a:pPr algn="ctr"/>
                      <a:r>
                        <a:rPr lang="en-US" sz="2600" dirty="0"/>
                        <a:t>20</a:t>
                      </a:r>
                    </a:p>
                  </a:txBody>
                  <a:tcPr marL="84755" marR="84755" marT="42378" marB="42378"/>
                </a:tc>
                <a:extLst>
                  <a:ext uri="{0D108BD9-81ED-4DB2-BD59-A6C34878D82A}">
                    <a16:rowId xmlns:a16="http://schemas.microsoft.com/office/drawing/2014/main" val="2411614863"/>
                  </a:ext>
                </a:extLst>
              </a:tr>
            </a:tbl>
          </a:graphicData>
        </a:graphic>
      </p:graphicFrame>
      <p:sp>
        <p:nvSpPr>
          <p:cNvPr id="7" name="TextBox 6">
            <a:extLst>
              <a:ext uri="{FF2B5EF4-FFF2-40B4-BE49-F238E27FC236}">
                <a16:creationId xmlns:a16="http://schemas.microsoft.com/office/drawing/2014/main" id="{F5EF9AF2-FB32-73BF-3620-54BBE3B6B0B7}"/>
              </a:ext>
            </a:extLst>
          </p:cNvPr>
          <p:cNvSpPr txBox="1"/>
          <p:nvPr/>
        </p:nvSpPr>
        <p:spPr>
          <a:xfrm>
            <a:off x="510540" y="1215483"/>
            <a:ext cx="26289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11 V</a:t>
            </a:r>
            <a:r>
              <a:rPr lang="en-US" altLang="zh-CN" sz="2400" dirty="0"/>
              <a:t>olunteers</a:t>
            </a:r>
          </a:p>
        </p:txBody>
      </p:sp>
      <p:sp>
        <p:nvSpPr>
          <p:cNvPr id="9" name="Rectangle 8">
            <a:extLst>
              <a:ext uri="{FF2B5EF4-FFF2-40B4-BE49-F238E27FC236}">
                <a16:creationId xmlns:a16="http://schemas.microsoft.com/office/drawing/2014/main" id="{5FE87348-01A3-1EED-6072-95BF4C02D258}"/>
              </a:ext>
            </a:extLst>
          </p:cNvPr>
          <p:cNvSpPr/>
          <p:nvPr/>
        </p:nvSpPr>
        <p:spPr>
          <a:xfrm>
            <a:off x="6447294" y="2213541"/>
            <a:ext cx="5487311" cy="5543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Crane Signals</a:t>
            </a:r>
          </a:p>
        </p:txBody>
      </p:sp>
      <p:sp>
        <p:nvSpPr>
          <p:cNvPr id="4" name="TextBox 3">
            <a:extLst>
              <a:ext uri="{FF2B5EF4-FFF2-40B4-BE49-F238E27FC236}">
                <a16:creationId xmlns:a16="http://schemas.microsoft.com/office/drawing/2014/main" id="{8103B51A-16F4-3A66-7BC0-616B91D0748C}"/>
              </a:ext>
            </a:extLst>
          </p:cNvPr>
          <p:cNvSpPr txBox="1"/>
          <p:nvPr/>
        </p:nvSpPr>
        <p:spPr>
          <a:xfrm>
            <a:off x="11418366" y="3913237"/>
            <a:ext cx="516239" cy="461665"/>
          </a:xfrm>
          <a:prstGeom prst="rect">
            <a:avLst/>
          </a:prstGeom>
          <a:noFill/>
        </p:spPr>
        <p:txBody>
          <a:bodyPr wrap="square" rtlCol="0">
            <a:spAutoFit/>
          </a:bodyPr>
          <a:lstStyle/>
          <a:p>
            <a:r>
              <a:rPr lang="en-US" sz="2400" dirty="0"/>
              <a:t>…</a:t>
            </a:r>
            <a:endParaRPr lang="en-US" altLang="zh-CN" sz="2400" dirty="0"/>
          </a:p>
        </p:txBody>
      </p:sp>
      <p:pic>
        <p:nvPicPr>
          <p:cNvPr id="11" name="Picture 10">
            <a:extLst>
              <a:ext uri="{FF2B5EF4-FFF2-40B4-BE49-F238E27FC236}">
                <a16:creationId xmlns:a16="http://schemas.microsoft.com/office/drawing/2014/main" id="{0219C1D7-A984-24C6-D74A-F0388A8EC190}"/>
              </a:ext>
            </a:extLst>
          </p:cNvPr>
          <p:cNvPicPr>
            <a:picLocks noChangeAspect="1"/>
          </p:cNvPicPr>
          <p:nvPr/>
        </p:nvPicPr>
        <p:blipFill>
          <a:blip r:embed="rId2"/>
          <a:stretch>
            <a:fillRect/>
          </a:stretch>
        </p:blipFill>
        <p:spPr>
          <a:xfrm>
            <a:off x="6447294" y="2892154"/>
            <a:ext cx="4434066" cy="2737503"/>
          </a:xfrm>
          <a:prstGeom prst="rect">
            <a:avLst/>
          </a:prstGeom>
        </p:spPr>
      </p:pic>
    </p:spTree>
    <p:extLst>
      <p:ext uri="{BB962C8B-B14F-4D97-AF65-F5344CB8AC3E}">
        <p14:creationId xmlns:p14="http://schemas.microsoft.com/office/powerpoint/2010/main" val="2412930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2C47-86F9-660F-CBDB-78B90D09198D}"/>
              </a:ext>
            </a:extLst>
          </p:cNvPr>
          <p:cNvSpPr>
            <a:spLocks noGrp="1"/>
          </p:cNvSpPr>
          <p:nvPr>
            <p:ph type="title"/>
          </p:nvPr>
        </p:nvSpPr>
        <p:spPr/>
        <p:txBody>
          <a:bodyPr/>
          <a:lstStyle/>
          <a:p>
            <a:r>
              <a:rPr lang="en-US" dirty="0"/>
              <a:t>Why is Body-Signal Interpretation Important?</a:t>
            </a:r>
          </a:p>
        </p:txBody>
      </p:sp>
      <p:sp>
        <p:nvSpPr>
          <p:cNvPr id="9" name="Slide Number Placeholder 8">
            <a:extLst>
              <a:ext uri="{FF2B5EF4-FFF2-40B4-BE49-F238E27FC236}">
                <a16:creationId xmlns:a16="http://schemas.microsoft.com/office/drawing/2014/main" id="{8CDE8C43-A379-FCE6-DEEE-58F8C73EF158}"/>
              </a:ext>
            </a:extLst>
          </p:cNvPr>
          <p:cNvSpPr>
            <a:spLocks noGrp="1"/>
          </p:cNvSpPr>
          <p:nvPr>
            <p:ph type="sldNum" sz="quarter" idx="12"/>
          </p:nvPr>
        </p:nvSpPr>
        <p:spPr/>
        <p:txBody>
          <a:bodyPr/>
          <a:lstStyle/>
          <a:p>
            <a:fld id="{AE678206-0642-9F48-9727-6B519CB285FA}" type="slidenum">
              <a:rPr lang="en-US" smtClean="0"/>
              <a:t>3</a:t>
            </a:fld>
            <a:r>
              <a:rPr lang="en-US" dirty="0"/>
              <a:t>/65</a:t>
            </a:r>
          </a:p>
        </p:txBody>
      </p:sp>
      <p:pic>
        <p:nvPicPr>
          <p:cNvPr id="1028" name="Picture 4" descr="Crane falls on five-story building under construction in Winchester, no  injuries reported - The Boston Globe">
            <a:extLst>
              <a:ext uri="{FF2B5EF4-FFF2-40B4-BE49-F238E27FC236}">
                <a16:creationId xmlns:a16="http://schemas.microsoft.com/office/drawing/2014/main" id="{8D3ED1E1-1ACA-02E6-44A4-80C98400E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5" y="1921424"/>
            <a:ext cx="4705489" cy="3529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265341-5A74-E42E-9376-71F61DA67A30}"/>
              </a:ext>
            </a:extLst>
          </p:cNvPr>
          <p:cNvPicPr>
            <a:picLocks noChangeAspect="1"/>
          </p:cNvPicPr>
          <p:nvPr/>
        </p:nvPicPr>
        <p:blipFill>
          <a:blip r:embed="rId4"/>
          <a:stretch>
            <a:fillRect/>
          </a:stretch>
        </p:blipFill>
        <p:spPr>
          <a:xfrm rot="5400000">
            <a:off x="5368372" y="1285435"/>
            <a:ext cx="3529117" cy="4801094"/>
          </a:xfrm>
          <a:prstGeom prst="rect">
            <a:avLst/>
          </a:prstGeom>
        </p:spPr>
      </p:pic>
      <p:pic>
        <p:nvPicPr>
          <p:cNvPr id="13" name="Picture 12">
            <a:extLst>
              <a:ext uri="{FF2B5EF4-FFF2-40B4-BE49-F238E27FC236}">
                <a16:creationId xmlns:a16="http://schemas.microsoft.com/office/drawing/2014/main" id="{1C510E3D-7251-CCC4-E632-3CD32E20632A}"/>
              </a:ext>
            </a:extLst>
          </p:cNvPr>
          <p:cNvPicPr>
            <a:picLocks noChangeAspect="1"/>
          </p:cNvPicPr>
          <p:nvPr/>
        </p:nvPicPr>
        <p:blipFill>
          <a:blip r:embed="rId5"/>
          <a:stretch>
            <a:fillRect/>
          </a:stretch>
        </p:blipFill>
        <p:spPr>
          <a:xfrm>
            <a:off x="9533478" y="1921424"/>
            <a:ext cx="2624781" cy="3529117"/>
          </a:xfrm>
          <a:prstGeom prst="rect">
            <a:avLst/>
          </a:prstGeom>
        </p:spPr>
      </p:pic>
    </p:spTree>
    <p:extLst>
      <p:ext uri="{BB962C8B-B14F-4D97-AF65-F5344CB8AC3E}">
        <p14:creationId xmlns:p14="http://schemas.microsoft.com/office/powerpoint/2010/main" val="261357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48D9-A93A-92BA-AECC-DD7C5714CC27}"/>
              </a:ext>
            </a:extLst>
          </p:cNvPr>
          <p:cNvSpPr>
            <a:spLocks noGrp="1"/>
          </p:cNvSpPr>
          <p:nvPr>
            <p:ph type="title"/>
          </p:nvPr>
        </p:nvSpPr>
        <p:spPr/>
        <p:txBody>
          <a:bodyPr/>
          <a:lstStyle/>
          <a:p>
            <a:r>
              <a:rPr lang="en-US" dirty="0" err="1"/>
              <a:t>ViSig</a:t>
            </a:r>
            <a:endParaRPr lang="en-US" dirty="0"/>
          </a:p>
        </p:txBody>
      </p:sp>
      <p:sp>
        <p:nvSpPr>
          <p:cNvPr id="5" name="Slide Number Placeholder 4">
            <a:extLst>
              <a:ext uri="{FF2B5EF4-FFF2-40B4-BE49-F238E27FC236}">
                <a16:creationId xmlns:a16="http://schemas.microsoft.com/office/drawing/2014/main" id="{4935B988-C26A-C55C-6775-52C0F9BDDA98}"/>
              </a:ext>
            </a:extLst>
          </p:cNvPr>
          <p:cNvSpPr>
            <a:spLocks noGrp="1"/>
          </p:cNvSpPr>
          <p:nvPr>
            <p:ph type="sldNum" sz="quarter" idx="12"/>
          </p:nvPr>
        </p:nvSpPr>
        <p:spPr/>
        <p:txBody>
          <a:bodyPr/>
          <a:lstStyle/>
          <a:p>
            <a:fld id="{AE678206-0642-9F48-9727-6B519CB285FA}" type="slidenum">
              <a:rPr lang="en-US" smtClean="0"/>
              <a:t>30</a:t>
            </a:fld>
            <a:r>
              <a:rPr lang="en-US" dirty="0"/>
              <a:t>/65</a:t>
            </a:r>
          </a:p>
        </p:txBody>
      </p:sp>
      <p:graphicFrame>
        <p:nvGraphicFramePr>
          <p:cNvPr id="6" name="Table 18">
            <a:extLst>
              <a:ext uri="{FF2B5EF4-FFF2-40B4-BE49-F238E27FC236}">
                <a16:creationId xmlns:a16="http://schemas.microsoft.com/office/drawing/2014/main" id="{626EBB55-FFA6-85B8-B722-EA8C2B225514}"/>
              </a:ext>
            </a:extLst>
          </p:cNvPr>
          <p:cNvGraphicFramePr>
            <a:graphicFrameLocks noGrp="1"/>
          </p:cNvGraphicFramePr>
          <p:nvPr>
            <p:extLst>
              <p:ext uri="{D42A27DB-BD31-4B8C-83A1-F6EECF244321}">
                <p14:modId xmlns:p14="http://schemas.microsoft.com/office/powerpoint/2010/main" val="2259488265"/>
              </p:ext>
            </p:extLst>
          </p:nvPr>
        </p:nvGraphicFramePr>
        <p:xfrm>
          <a:off x="510540" y="2213541"/>
          <a:ext cx="5410200" cy="2760425"/>
        </p:xfrm>
        <a:graphic>
          <a:graphicData uri="http://schemas.openxmlformats.org/drawingml/2006/table">
            <a:tbl>
              <a:tblPr firstRow="1" bandRow="1">
                <a:tableStyleId>{21E4AEA4-8DFA-4A89-87EB-49C32662AFE0}</a:tableStyleId>
              </a:tblPr>
              <a:tblGrid>
                <a:gridCol w="2705100">
                  <a:extLst>
                    <a:ext uri="{9D8B030D-6E8A-4147-A177-3AD203B41FA5}">
                      <a16:colId xmlns:a16="http://schemas.microsoft.com/office/drawing/2014/main" val="3398036302"/>
                    </a:ext>
                  </a:extLst>
                </a:gridCol>
                <a:gridCol w="2705100">
                  <a:extLst>
                    <a:ext uri="{9D8B030D-6E8A-4147-A177-3AD203B41FA5}">
                      <a16:colId xmlns:a16="http://schemas.microsoft.com/office/drawing/2014/main" val="4172394507"/>
                    </a:ext>
                  </a:extLst>
                </a:gridCol>
              </a:tblGrid>
              <a:tr h="552085">
                <a:tc>
                  <a:txBody>
                    <a:bodyPr/>
                    <a:lstStyle/>
                    <a:p>
                      <a:pPr algn="ctr"/>
                      <a:r>
                        <a:rPr lang="en-US" sz="2600" dirty="0"/>
                        <a:t>Signal Set</a:t>
                      </a:r>
                    </a:p>
                  </a:txBody>
                  <a:tcPr marL="84755" marR="84755" marT="42378" marB="42378"/>
                </a:tc>
                <a:tc>
                  <a:txBody>
                    <a:bodyPr/>
                    <a:lstStyle/>
                    <a:p>
                      <a:pPr algn="ctr"/>
                      <a:r>
                        <a:rPr lang="en-US" sz="2600" dirty="0"/>
                        <a:t># of Signals</a:t>
                      </a:r>
                    </a:p>
                  </a:txBody>
                  <a:tcPr marL="84755" marR="84755" marT="42378" marB="42378"/>
                </a:tc>
                <a:extLst>
                  <a:ext uri="{0D108BD9-81ED-4DB2-BD59-A6C34878D82A}">
                    <a16:rowId xmlns:a16="http://schemas.microsoft.com/office/drawing/2014/main" val="3876744120"/>
                  </a:ext>
                </a:extLst>
              </a:tr>
              <a:tr h="552085">
                <a:tc>
                  <a:txBody>
                    <a:bodyPr/>
                    <a:lstStyle/>
                    <a:p>
                      <a:pPr algn="ctr"/>
                      <a:r>
                        <a:rPr lang="en-US" sz="2600" dirty="0"/>
                        <a:t>Cricket</a:t>
                      </a:r>
                    </a:p>
                  </a:txBody>
                  <a:tcPr marL="84755" marR="84755" marT="42378" marB="42378"/>
                </a:tc>
                <a:tc>
                  <a:txBody>
                    <a:bodyPr/>
                    <a:lstStyle/>
                    <a:p>
                      <a:pPr algn="ctr"/>
                      <a:r>
                        <a:rPr lang="en-US" sz="2600" dirty="0"/>
                        <a:t>11</a:t>
                      </a:r>
                    </a:p>
                  </a:txBody>
                  <a:tcPr marL="84755" marR="84755" marT="42378" marB="42378"/>
                </a:tc>
                <a:extLst>
                  <a:ext uri="{0D108BD9-81ED-4DB2-BD59-A6C34878D82A}">
                    <a16:rowId xmlns:a16="http://schemas.microsoft.com/office/drawing/2014/main" val="502643355"/>
                  </a:ext>
                </a:extLst>
              </a:tr>
              <a:tr h="552085">
                <a:tc>
                  <a:txBody>
                    <a:bodyPr/>
                    <a:lstStyle/>
                    <a:p>
                      <a:pPr algn="ctr"/>
                      <a:r>
                        <a:rPr lang="en-US" sz="2600" dirty="0"/>
                        <a:t>Baseball</a:t>
                      </a:r>
                    </a:p>
                  </a:txBody>
                  <a:tcPr marL="84755" marR="84755" marT="42378" marB="42378"/>
                </a:tc>
                <a:tc>
                  <a:txBody>
                    <a:bodyPr/>
                    <a:lstStyle/>
                    <a:p>
                      <a:pPr algn="ctr"/>
                      <a:r>
                        <a:rPr lang="en-US" sz="2600" dirty="0"/>
                        <a:t>13</a:t>
                      </a:r>
                    </a:p>
                  </a:txBody>
                  <a:tcPr marL="84755" marR="84755" marT="42378" marB="42378"/>
                </a:tc>
                <a:extLst>
                  <a:ext uri="{0D108BD9-81ED-4DB2-BD59-A6C34878D82A}">
                    <a16:rowId xmlns:a16="http://schemas.microsoft.com/office/drawing/2014/main" val="1634085604"/>
                  </a:ext>
                </a:extLst>
              </a:tr>
              <a:tr h="552085">
                <a:tc>
                  <a:txBody>
                    <a:bodyPr/>
                    <a:lstStyle/>
                    <a:p>
                      <a:pPr algn="ctr"/>
                      <a:r>
                        <a:rPr lang="en-US" sz="2600" dirty="0"/>
                        <a:t>Crane</a:t>
                      </a:r>
                    </a:p>
                  </a:txBody>
                  <a:tcPr marL="84755" marR="84755" marT="42378" marB="42378"/>
                </a:tc>
                <a:tc>
                  <a:txBody>
                    <a:bodyPr/>
                    <a:lstStyle/>
                    <a:p>
                      <a:pPr algn="ctr"/>
                      <a:r>
                        <a:rPr lang="en-US" sz="2600" dirty="0"/>
                        <a:t>20</a:t>
                      </a:r>
                    </a:p>
                  </a:txBody>
                  <a:tcPr marL="84755" marR="84755" marT="42378" marB="42378"/>
                </a:tc>
                <a:extLst>
                  <a:ext uri="{0D108BD9-81ED-4DB2-BD59-A6C34878D82A}">
                    <a16:rowId xmlns:a16="http://schemas.microsoft.com/office/drawing/2014/main" val="2411614863"/>
                  </a:ext>
                </a:extLst>
              </a:tr>
              <a:tr h="552085">
                <a:tc>
                  <a:txBody>
                    <a:bodyPr/>
                    <a:lstStyle/>
                    <a:p>
                      <a:pPr algn="ctr"/>
                      <a:r>
                        <a:rPr lang="en-US" sz="2600" dirty="0"/>
                        <a:t>Flag</a:t>
                      </a:r>
                    </a:p>
                  </a:txBody>
                  <a:tcPr marL="84755" marR="84755" marT="42378" marB="42378"/>
                </a:tc>
                <a:tc>
                  <a:txBody>
                    <a:bodyPr/>
                    <a:lstStyle/>
                    <a:p>
                      <a:pPr algn="ctr"/>
                      <a:r>
                        <a:rPr lang="en-US" sz="2600" dirty="0"/>
                        <a:t>30</a:t>
                      </a:r>
                    </a:p>
                  </a:txBody>
                  <a:tcPr marL="84755" marR="84755" marT="42378" marB="42378"/>
                </a:tc>
                <a:extLst>
                  <a:ext uri="{0D108BD9-81ED-4DB2-BD59-A6C34878D82A}">
                    <a16:rowId xmlns:a16="http://schemas.microsoft.com/office/drawing/2014/main" val="4056430453"/>
                  </a:ext>
                </a:extLst>
              </a:tr>
            </a:tbl>
          </a:graphicData>
        </a:graphic>
      </p:graphicFrame>
      <p:sp>
        <p:nvSpPr>
          <p:cNvPr id="7" name="TextBox 6">
            <a:extLst>
              <a:ext uri="{FF2B5EF4-FFF2-40B4-BE49-F238E27FC236}">
                <a16:creationId xmlns:a16="http://schemas.microsoft.com/office/drawing/2014/main" id="{F5EF9AF2-FB32-73BF-3620-54BBE3B6B0B7}"/>
              </a:ext>
            </a:extLst>
          </p:cNvPr>
          <p:cNvSpPr txBox="1"/>
          <p:nvPr/>
        </p:nvSpPr>
        <p:spPr>
          <a:xfrm>
            <a:off x="510540" y="1215483"/>
            <a:ext cx="26289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11 V</a:t>
            </a:r>
            <a:r>
              <a:rPr lang="en-US" altLang="zh-CN" sz="2400" dirty="0"/>
              <a:t>olunteers</a:t>
            </a:r>
          </a:p>
        </p:txBody>
      </p:sp>
      <p:sp>
        <p:nvSpPr>
          <p:cNvPr id="9" name="Rectangle 8">
            <a:extLst>
              <a:ext uri="{FF2B5EF4-FFF2-40B4-BE49-F238E27FC236}">
                <a16:creationId xmlns:a16="http://schemas.microsoft.com/office/drawing/2014/main" id="{5FE87348-01A3-1EED-6072-95BF4C02D258}"/>
              </a:ext>
            </a:extLst>
          </p:cNvPr>
          <p:cNvSpPr/>
          <p:nvPr/>
        </p:nvSpPr>
        <p:spPr>
          <a:xfrm>
            <a:off x="6447294" y="2213541"/>
            <a:ext cx="5487311" cy="5543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Flag Semaphore</a:t>
            </a:r>
          </a:p>
        </p:txBody>
      </p:sp>
      <p:sp>
        <p:nvSpPr>
          <p:cNvPr id="4" name="TextBox 3">
            <a:extLst>
              <a:ext uri="{FF2B5EF4-FFF2-40B4-BE49-F238E27FC236}">
                <a16:creationId xmlns:a16="http://schemas.microsoft.com/office/drawing/2014/main" id="{8103B51A-16F4-3A66-7BC0-616B91D0748C}"/>
              </a:ext>
            </a:extLst>
          </p:cNvPr>
          <p:cNvSpPr txBox="1"/>
          <p:nvPr/>
        </p:nvSpPr>
        <p:spPr>
          <a:xfrm>
            <a:off x="10946087" y="3914258"/>
            <a:ext cx="516239" cy="461665"/>
          </a:xfrm>
          <a:prstGeom prst="rect">
            <a:avLst/>
          </a:prstGeom>
          <a:noFill/>
        </p:spPr>
        <p:txBody>
          <a:bodyPr wrap="square" rtlCol="0">
            <a:spAutoFit/>
          </a:bodyPr>
          <a:lstStyle/>
          <a:p>
            <a:r>
              <a:rPr lang="en-US" sz="2400" dirty="0"/>
              <a:t>…</a:t>
            </a:r>
            <a:endParaRPr lang="en-US" altLang="zh-CN" sz="2400" dirty="0"/>
          </a:p>
        </p:txBody>
      </p:sp>
      <p:pic>
        <p:nvPicPr>
          <p:cNvPr id="8" name="Picture 7">
            <a:extLst>
              <a:ext uri="{FF2B5EF4-FFF2-40B4-BE49-F238E27FC236}">
                <a16:creationId xmlns:a16="http://schemas.microsoft.com/office/drawing/2014/main" id="{AE787639-99AF-17B7-41B6-2D9C749D2C03}"/>
              </a:ext>
            </a:extLst>
          </p:cNvPr>
          <p:cNvPicPr>
            <a:picLocks noChangeAspect="1"/>
          </p:cNvPicPr>
          <p:nvPr/>
        </p:nvPicPr>
        <p:blipFill>
          <a:blip r:embed="rId2"/>
          <a:stretch>
            <a:fillRect/>
          </a:stretch>
        </p:blipFill>
        <p:spPr>
          <a:xfrm>
            <a:off x="6447294" y="2889432"/>
            <a:ext cx="4230359" cy="2970939"/>
          </a:xfrm>
          <a:prstGeom prst="rect">
            <a:avLst/>
          </a:prstGeom>
        </p:spPr>
      </p:pic>
    </p:spTree>
    <p:extLst>
      <p:ext uri="{BB962C8B-B14F-4D97-AF65-F5344CB8AC3E}">
        <p14:creationId xmlns:p14="http://schemas.microsoft.com/office/powerpoint/2010/main" val="981310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48D9-A93A-92BA-AECC-DD7C5714CC27}"/>
              </a:ext>
            </a:extLst>
          </p:cNvPr>
          <p:cNvSpPr>
            <a:spLocks noGrp="1"/>
          </p:cNvSpPr>
          <p:nvPr>
            <p:ph type="title"/>
          </p:nvPr>
        </p:nvSpPr>
        <p:spPr/>
        <p:txBody>
          <a:bodyPr/>
          <a:lstStyle/>
          <a:p>
            <a:r>
              <a:rPr lang="en-US" dirty="0" err="1"/>
              <a:t>ViSig</a:t>
            </a:r>
            <a:endParaRPr lang="en-US" dirty="0"/>
          </a:p>
        </p:txBody>
      </p:sp>
      <p:sp>
        <p:nvSpPr>
          <p:cNvPr id="5" name="Slide Number Placeholder 4">
            <a:extLst>
              <a:ext uri="{FF2B5EF4-FFF2-40B4-BE49-F238E27FC236}">
                <a16:creationId xmlns:a16="http://schemas.microsoft.com/office/drawing/2014/main" id="{4935B988-C26A-C55C-6775-52C0F9BDDA98}"/>
              </a:ext>
            </a:extLst>
          </p:cNvPr>
          <p:cNvSpPr>
            <a:spLocks noGrp="1"/>
          </p:cNvSpPr>
          <p:nvPr>
            <p:ph type="sldNum" sz="quarter" idx="12"/>
          </p:nvPr>
        </p:nvSpPr>
        <p:spPr/>
        <p:txBody>
          <a:bodyPr/>
          <a:lstStyle/>
          <a:p>
            <a:fld id="{AE678206-0642-9F48-9727-6B519CB285FA}" type="slidenum">
              <a:rPr lang="en-US" smtClean="0"/>
              <a:t>31</a:t>
            </a:fld>
            <a:r>
              <a:rPr lang="en-US" dirty="0"/>
              <a:t>/65</a:t>
            </a:r>
          </a:p>
        </p:txBody>
      </p:sp>
      <p:graphicFrame>
        <p:nvGraphicFramePr>
          <p:cNvPr id="6" name="Table 18">
            <a:extLst>
              <a:ext uri="{FF2B5EF4-FFF2-40B4-BE49-F238E27FC236}">
                <a16:creationId xmlns:a16="http://schemas.microsoft.com/office/drawing/2014/main" id="{626EBB55-FFA6-85B8-B722-EA8C2B225514}"/>
              </a:ext>
            </a:extLst>
          </p:cNvPr>
          <p:cNvGraphicFramePr>
            <a:graphicFrameLocks noGrp="1"/>
          </p:cNvGraphicFramePr>
          <p:nvPr/>
        </p:nvGraphicFramePr>
        <p:xfrm>
          <a:off x="510540" y="2213541"/>
          <a:ext cx="5410200" cy="3312510"/>
        </p:xfrm>
        <a:graphic>
          <a:graphicData uri="http://schemas.openxmlformats.org/drawingml/2006/table">
            <a:tbl>
              <a:tblPr firstRow="1" bandRow="1">
                <a:tableStyleId>{21E4AEA4-8DFA-4A89-87EB-49C32662AFE0}</a:tableStyleId>
              </a:tblPr>
              <a:tblGrid>
                <a:gridCol w="2705100">
                  <a:extLst>
                    <a:ext uri="{9D8B030D-6E8A-4147-A177-3AD203B41FA5}">
                      <a16:colId xmlns:a16="http://schemas.microsoft.com/office/drawing/2014/main" val="3398036302"/>
                    </a:ext>
                  </a:extLst>
                </a:gridCol>
                <a:gridCol w="2705100">
                  <a:extLst>
                    <a:ext uri="{9D8B030D-6E8A-4147-A177-3AD203B41FA5}">
                      <a16:colId xmlns:a16="http://schemas.microsoft.com/office/drawing/2014/main" val="4172394507"/>
                    </a:ext>
                  </a:extLst>
                </a:gridCol>
              </a:tblGrid>
              <a:tr h="552085">
                <a:tc>
                  <a:txBody>
                    <a:bodyPr/>
                    <a:lstStyle/>
                    <a:p>
                      <a:pPr algn="ctr"/>
                      <a:r>
                        <a:rPr lang="en-US" sz="2600" dirty="0"/>
                        <a:t>Signal Set</a:t>
                      </a:r>
                    </a:p>
                  </a:txBody>
                  <a:tcPr marL="84755" marR="84755" marT="42378" marB="42378"/>
                </a:tc>
                <a:tc>
                  <a:txBody>
                    <a:bodyPr/>
                    <a:lstStyle/>
                    <a:p>
                      <a:pPr algn="ctr"/>
                      <a:r>
                        <a:rPr lang="en-US" sz="2600" dirty="0"/>
                        <a:t># of Signals</a:t>
                      </a:r>
                    </a:p>
                  </a:txBody>
                  <a:tcPr marL="84755" marR="84755" marT="42378" marB="42378"/>
                </a:tc>
                <a:extLst>
                  <a:ext uri="{0D108BD9-81ED-4DB2-BD59-A6C34878D82A}">
                    <a16:rowId xmlns:a16="http://schemas.microsoft.com/office/drawing/2014/main" val="3876744120"/>
                  </a:ext>
                </a:extLst>
              </a:tr>
              <a:tr h="552085">
                <a:tc>
                  <a:txBody>
                    <a:bodyPr/>
                    <a:lstStyle/>
                    <a:p>
                      <a:pPr algn="ctr"/>
                      <a:r>
                        <a:rPr lang="en-US" sz="2600" dirty="0"/>
                        <a:t>Cricket</a:t>
                      </a:r>
                    </a:p>
                  </a:txBody>
                  <a:tcPr marL="84755" marR="84755" marT="42378" marB="42378"/>
                </a:tc>
                <a:tc>
                  <a:txBody>
                    <a:bodyPr/>
                    <a:lstStyle/>
                    <a:p>
                      <a:pPr algn="ctr"/>
                      <a:r>
                        <a:rPr lang="en-US" sz="2600" dirty="0"/>
                        <a:t>11</a:t>
                      </a:r>
                    </a:p>
                  </a:txBody>
                  <a:tcPr marL="84755" marR="84755" marT="42378" marB="42378"/>
                </a:tc>
                <a:extLst>
                  <a:ext uri="{0D108BD9-81ED-4DB2-BD59-A6C34878D82A}">
                    <a16:rowId xmlns:a16="http://schemas.microsoft.com/office/drawing/2014/main" val="502643355"/>
                  </a:ext>
                </a:extLst>
              </a:tr>
              <a:tr h="552085">
                <a:tc>
                  <a:txBody>
                    <a:bodyPr/>
                    <a:lstStyle/>
                    <a:p>
                      <a:pPr algn="ctr"/>
                      <a:r>
                        <a:rPr lang="en-US" sz="2600" dirty="0"/>
                        <a:t>Baseball</a:t>
                      </a:r>
                    </a:p>
                  </a:txBody>
                  <a:tcPr marL="84755" marR="84755" marT="42378" marB="42378"/>
                </a:tc>
                <a:tc>
                  <a:txBody>
                    <a:bodyPr/>
                    <a:lstStyle/>
                    <a:p>
                      <a:pPr algn="ctr"/>
                      <a:r>
                        <a:rPr lang="en-US" sz="2600" dirty="0"/>
                        <a:t>13</a:t>
                      </a:r>
                    </a:p>
                  </a:txBody>
                  <a:tcPr marL="84755" marR="84755" marT="42378" marB="42378"/>
                </a:tc>
                <a:extLst>
                  <a:ext uri="{0D108BD9-81ED-4DB2-BD59-A6C34878D82A}">
                    <a16:rowId xmlns:a16="http://schemas.microsoft.com/office/drawing/2014/main" val="1634085604"/>
                  </a:ext>
                </a:extLst>
              </a:tr>
              <a:tr h="552085">
                <a:tc>
                  <a:txBody>
                    <a:bodyPr/>
                    <a:lstStyle/>
                    <a:p>
                      <a:pPr algn="ctr"/>
                      <a:r>
                        <a:rPr lang="en-US" sz="2600" dirty="0"/>
                        <a:t>Crane</a:t>
                      </a:r>
                    </a:p>
                  </a:txBody>
                  <a:tcPr marL="84755" marR="84755" marT="42378" marB="42378"/>
                </a:tc>
                <a:tc>
                  <a:txBody>
                    <a:bodyPr/>
                    <a:lstStyle/>
                    <a:p>
                      <a:pPr algn="ctr"/>
                      <a:r>
                        <a:rPr lang="en-US" sz="2600" dirty="0"/>
                        <a:t>20</a:t>
                      </a:r>
                    </a:p>
                  </a:txBody>
                  <a:tcPr marL="84755" marR="84755" marT="42378" marB="42378"/>
                </a:tc>
                <a:extLst>
                  <a:ext uri="{0D108BD9-81ED-4DB2-BD59-A6C34878D82A}">
                    <a16:rowId xmlns:a16="http://schemas.microsoft.com/office/drawing/2014/main" val="2411614863"/>
                  </a:ext>
                </a:extLst>
              </a:tr>
              <a:tr h="552085">
                <a:tc>
                  <a:txBody>
                    <a:bodyPr/>
                    <a:lstStyle/>
                    <a:p>
                      <a:pPr algn="ctr"/>
                      <a:r>
                        <a:rPr lang="en-US" sz="2600" dirty="0"/>
                        <a:t>Flag</a:t>
                      </a:r>
                    </a:p>
                  </a:txBody>
                  <a:tcPr marL="84755" marR="84755" marT="42378" marB="42378"/>
                </a:tc>
                <a:tc>
                  <a:txBody>
                    <a:bodyPr/>
                    <a:lstStyle/>
                    <a:p>
                      <a:pPr algn="ctr"/>
                      <a:r>
                        <a:rPr lang="en-US" sz="2600" dirty="0"/>
                        <a:t>30</a:t>
                      </a:r>
                    </a:p>
                  </a:txBody>
                  <a:tcPr marL="84755" marR="84755" marT="42378" marB="42378"/>
                </a:tc>
                <a:extLst>
                  <a:ext uri="{0D108BD9-81ED-4DB2-BD59-A6C34878D82A}">
                    <a16:rowId xmlns:a16="http://schemas.microsoft.com/office/drawing/2014/main" val="4056430453"/>
                  </a:ext>
                </a:extLst>
              </a:tr>
              <a:tr h="552085">
                <a:tc>
                  <a:txBody>
                    <a:bodyPr/>
                    <a:lstStyle/>
                    <a:p>
                      <a:pPr algn="ctr"/>
                      <a:r>
                        <a:rPr lang="en-US" sz="2600" dirty="0"/>
                        <a:t>Football</a:t>
                      </a:r>
                    </a:p>
                  </a:txBody>
                  <a:tcPr marL="84755" marR="84755" marT="42378" marB="42378"/>
                </a:tc>
                <a:tc>
                  <a:txBody>
                    <a:bodyPr/>
                    <a:lstStyle/>
                    <a:p>
                      <a:pPr algn="ctr"/>
                      <a:r>
                        <a:rPr lang="en-US" sz="2600" dirty="0"/>
                        <a:t>47</a:t>
                      </a:r>
                    </a:p>
                  </a:txBody>
                  <a:tcPr marL="84755" marR="84755" marT="42378" marB="42378"/>
                </a:tc>
                <a:extLst>
                  <a:ext uri="{0D108BD9-81ED-4DB2-BD59-A6C34878D82A}">
                    <a16:rowId xmlns:a16="http://schemas.microsoft.com/office/drawing/2014/main" val="1077673499"/>
                  </a:ext>
                </a:extLst>
              </a:tr>
            </a:tbl>
          </a:graphicData>
        </a:graphic>
      </p:graphicFrame>
      <p:sp>
        <p:nvSpPr>
          <p:cNvPr id="7" name="TextBox 6">
            <a:extLst>
              <a:ext uri="{FF2B5EF4-FFF2-40B4-BE49-F238E27FC236}">
                <a16:creationId xmlns:a16="http://schemas.microsoft.com/office/drawing/2014/main" id="{F5EF9AF2-FB32-73BF-3620-54BBE3B6B0B7}"/>
              </a:ext>
            </a:extLst>
          </p:cNvPr>
          <p:cNvSpPr txBox="1"/>
          <p:nvPr/>
        </p:nvSpPr>
        <p:spPr>
          <a:xfrm>
            <a:off x="510540" y="1215483"/>
            <a:ext cx="26289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11 V</a:t>
            </a:r>
            <a:r>
              <a:rPr lang="en-US" altLang="zh-CN" sz="2400" dirty="0"/>
              <a:t>olunteers</a:t>
            </a:r>
          </a:p>
        </p:txBody>
      </p:sp>
      <p:sp>
        <p:nvSpPr>
          <p:cNvPr id="9" name="Rectangle 8">
            <a:extLst>
              <a:ext uri="{FF2B5EF4-FFF2-40B4-BE49-F238E27FC236}">
                <a16:creationId xmlns:a16="http://schemas.microsoft.com/office/drawing/2014/main" id="{5FE87348-01A3-1EED-6072-95BF4C02D258}"/>
              </a:ext>
            </a:extLst>
          </p:cNvPr>
          <p:cNvSpPr/>
          <p:nvPr/>
        </p:nvSpPr>
        <p:spPr>
          <a:xfrm>
            <a:off x="6447294" y="2213541"/>
            <a:ext cx="5487311" cy="5543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Football Umpire Signals</a:t>
            </a:r>
          </a:p>
        </p:txBody>
      </p:sp>
      <p:sp>
        <p:nvSpPr>
          <p:cNvPr id="4" name="TextBox 3">
            <a:extLst>
              <a:ext uri="{FF2B5EF4-FFF2-40B4-BE49-F238E27FC236}">
                <a16:creationId xmlns:a16="http://schemas.microsoft.com/office/drawing/2014/main" id="{8103B51A-16F4-3A66-7BC0-616B91D0748C}"/>
              </a:ext>
            </a:extLst>
          </p:cNvPr>
          <p:cNvSpPr txBox="1"/>
          <p:nvPr/>
        </p:nvSpPr>
        <p:spPr>
          <a:xfrm>
            <a:off x="11160205" y="3908681"/>
            <a:ext cx="682033" cy="461665"/>
          </a:xfrm>
          <a:prstGeom prst="rect">
            <a:avLst/>
          </a:prstGeom>
          <a:noFill/>
        </p:spPr>
        <p:txBody>
          <a:bodyPr wrap="square" rtlCol="0">
            <a:spAutoFit/>
          </a:bodyPr>
          <a:lstStyle/>
          <a:p>
            <a:r>
              <a:rPr lang="en-US" sz="2400" dirty="0"/>
              <a:t>…</a:t>
            </a:r>
            <a:endParaRPr lang="en-US" altLang="zh-CN" sz="2400" dirty="0"/>
          </a:p>
        </p:txBody>
      </p:sp>
      <p:pic>
        <p:nvPicPr>
          <p:cNvPr id="10" name="Picture 9">
            <a:extLst>
              <a:ext uri="{FF2B5EF4-FFF2-40B4-BE49-F238E27FC236}">
                <a16:creationId xmlns:a16="http://schemas.microsoft.com/office/drawing/2014/main" id="{5A5F5B66-AA27-640B-5232-E5716D6F72F7}"/>
              </a:ext>
            </a:extLst>
          </p:cNvPr>
          <p:cNvPicPr>
            <a:picLocks noChangeAspect="1"/>
          </p:cNvPicPr>
          <p:nvPr/>
        </p:nvPicPr>
        <p:blipFill>
          <a:blip r:embed="rId2"/>
          <a:stretch>
            <a:fillRect/>
          </a:stretch>
        </p:blipFill>
        <p:spPr>
          <a:xfrm>
            <a:off x="6447294" y="2949319"/>
            <a:ext cx="4854694" cy="2534602"/>
          </a:xfrm>
          <a:prstGeom prst="rect">
            <a:avLst/>
          </a:prstGeom>
        </p:spPr>
      </p:pic>
    </p:spTree>
    <p:extLst>
      <p:ext uri="{BB962C8B-B14F-4D97-AF65-F5344CB8AC3E}">
        <p14:creationId xmlns:p14="http://schemas.microsoft.com/office/powerpoint/2010/main" val="1864374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1EB15CE-0E5E-E9A0-29C2-0DBFFF559A65}"/>
              </a:ext>
            </a:extLst>
          </p:cNvPr>
          <p:cNvSpPr>
            <a:spLocks noGrp="1"/>
          </p:cNvSpPr>
          <p:nvPr>
            <p:ph type="title"/>
          </p:nvPr>
        </p:nvSpPr>
        <p:spPr>
          <a:xfrm>
            <a:off x="381000" y="200722"/>
            <a:ext cx="11430000" cy="1014761"/>
          </a:xfrm>
        </p:spPr>
        <p:txBody>
          <a:bodyPr/>
          <a:lstStyle/>
          <a:p>
            <a:r>
              <a:rPr lang="en-US" dirty="0"/>
              <a:t>Evaluation: Detection Accuracy</a:t>
            </a:r>
          </a:p>
        </p:txBody>
      </p:sp>
      <p:graphicFrame>
        <p:nvGraphicFramePr>
          <p:cNvPr id="19" name="Table 19">
            <a:extLst>
              <a:ext uri="{FF2B5EF4-FFF2-40B4-BE49-F238E27FC236}">
                <a16:creationId xmlns:a16="http://schemas.microsoft.com/office/drawing/2014/main" id="{91606F5B-4848-AE3C-149C-F27652E5AEC2}"/>
              </a:ext>
            </a:extLst>
          </p:cNvPr>
          <p:cNvGraphicFramePr>
            <a:graphicFrameLocks noGrp="1"/>
          </p:cNvGraphicFramePr>
          <p:nvPr>
            <p:extLst>
              <p:ext uri="{D42A27DB-BD31-4B8C-83A1-F6EECF244321}">
                <p14:modId xmlns:p14="http://schemas.microsoft.com/office/powerpoint/2010/main" val="456198175"/>
              </p:ext>
            </p:extLst>
          </p:nvPr>
        </p:nvGraphicFramePr>
        <p:xfrm>
          <a:off x="452708" y="3547077"/>
          <a:ext cx="8128000" cy="221996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7944961"/>
                    </a:ext>
                  </a:extLst>
                </a:gridCol>
                <a:gridCol w="2032000">
                  <a:extLst>
                    <a:ext uri="{9D8B030D-6E8A-4147-A177-3AD203B41FA5}">
                      <a16:colId xmlns:a16="http://schemas.microsoft.com/office/drawing/2014/main" val="1406996823"/>
                    </a:ext>
                  </a:extLst>
                </a:gridCol>
                <a:gridCol w="2032000">
                  <a:extLst>
                    <a:ext uri="{9D8B030D-6E8A-4147-A177-3AD203B41FA5}">
                      <a16:colId xmlns:a16="http://schemas.microsoft.com/office/drawing/2014/main" val="2065650173"/>
                    </a:ext>
                  </a:extLst>
                </a:gridCol>
                <a:gridCol w="2032000">
                  <a:extLst>
                    <a:ext uri="{9D8B030D-6E8A-4147-A177-3AD203B41FA5}">
                      <a16:colId xmlns:a16="http://schemas.microsoft.com/office/drawing/2014/main" val="1249778381"/>
                    </a:ext>
                  </a:extLst>
                </a:gridCol>
              </a:tblGrid>
              <a:tr h="370840">
                <a:tc>
                  <a:txBody>
                    <a:bodyPr/>
                    <a:lstStyle/>
                    <a:p>
                      <a:endParaRPr lang="en-US" dirty="0"/>
                    </a:p>
                  </a:txBody>
                  <a:tcPr/>
                </a:tc>
                <a:tc>
                  <a:txBody>
                    <a:bodyPr/>
                    <a:lstStyle/>
                    <a:p>
                      <a:pPr algn="ctr"/>
                      <a:r>
                        <a:rPr lang="en-US" dirty="0" err="1"/>
                        <a:t>S</a:t>
                      </a:r>
                      <a:r>
                        <a:rPr lang="en-US" altLang="zh-CN" dirty="0" err="1"/>
                        <a:t>oftmax</a:t>
                      </a:r>
                      <a:r>
                        <a:rPr lang="en-US" altLang="zh-CN" dirty="0"/>
                        <a:t> (%)</a:t>
                      </a:r>
                      <a:endParaRPr lang="en-US" dirty="0"/>
                    </a:p>
                  </a:txBody>
                  <a:tcPr/>
                </a:tc>
                <a:tc>
                  <a:txBody>
                    <a:bodyPr/>
                    <a:lstStyle/>
                    <a:p>
                      <a:pPr algn="ctr"/>
                      <a:r>
                        <a:rPr lang="en-US" dirty="0"/>
                        <a:t>Deep SVDD </a:t>
                      </a:r>
                      <a:r>
                        <a:rPr lang="en-US" altLang="zh-CN" dirty="0"/>
                        <a:t>(%)</a:t>
                      </a:r>
                      <a:r>
                        <a:rPr lang="en-US" dirty="0"/>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t>ViSig</a:t>
                      </a:r>
                      <a:r>
                        <a:rPr lang="en-US" dirty="0"/>
                        <a:t> </a:t>
                      </a:r>
                      <a:r>
                        <a:rPr lang="en-US" altLang="zh-CN" dirty="0"/>
                        <a:t>(%)</a:t>
                      </a:r>
                      <a:endParaRPr lang="en-US" dirty="0"/>
                    </a:p>
                  </a:txBody>
                  <a:tcPr/>
                </a:tc>
                <a:extLst>
                  <a:ext uri="{0D108BD9-81ED-4DB2-BD59-A6C34878D82A}">
                    <a16:rowId xmlns:a16="http://schemas.microsoft.com/office/drawing/2014/main" val="3191899533"/>
                  </a:ext>
                </a:extLst>
              </a:tr>
              <a:tr h="370840">
                <a:tc>
                  <a:txBody>
                    <a:bodyPr/>
                    <a:lstStyle/>
                    <a:p>
                      <a:pPr algn="ctr"/>
                      <a:r>
                        <a:rPr lang="en-US" dirty="0"/>
                        <a:t>Cricket</a:t>
                      </a:r>
                    </a:p>
                  </a:txBody>
                  <a:tcPr/>
                </a:tc>
                <a:tc>
                  <a:txBody>
                    <a:bodyPr/>
                    <a:lstStyle/>
                    <a:p>
                      <a:pPr algn="ctr"/>
                      <a:r>
                        <a:rPr lang="en-US" dirty="0"/>
                        <a:t>79.7</a:t>
                      </a:r>
                    </a:p>
                  </a:txBody>
                  <a:tcPr/>
                </a:tc>
                <a:tc>
                  <a:txBody>
                    <a:bodyPr/>
                    <a:lstStyle/>
                    <a:p>
                      <a:pPr algn="ctr"/>
                      <a:r>
                        <a:rPr lang="en-US" dirty="0"/>
                        <a:t>85.7</a:t>
                      </a:r>
                    </a:p>
                  </a:txBody>
                  <a:tcPr/>
                </a:tc>
                <a:tc>
                  <a:txBody>
                    <a:bodyPr/>
                    <a:lstStyle/>
                    <a:p>
                      <a:pPr algn="ctr"/>
                      <a:r>
                        <a:rPr lang="en-US" dirty="0"/>
                        <a:t>91.9</a:t>
                      </a:r>
                    </a:p>
                  </a:txBody>
                  <a:tcPr/>
                </a:tc>
                <a:extLst>
                  <a:ext uri="{0D108BD9-81ED-4DB2-BD59-A6C34878D82A}">
                    <a16:rowId xmlns:a16="http://schemas.microsoft.com/office/drawing/2014/main" val="1932057034"/>
                  </a:ext>
                </a:extLst>
              </a:tr>
              <a:tr h="370840">
                <a:tc>
                  <a:txBody>
                    <a:bodyPr/>
                    <a:lstStyle/>
                    <a:p>
                      <a:pPr algn="ctr"/>
                      <a:r>
                        <a:rPr lang="en-US" dirty="0"/>
                        <a:t>Baseball</a:t>
                      </a:r>
                    </a:p>
                  </a:txBody>
                  <a:tcPr/>
                </a:tc>
                <a:tc>
                  <a:txBody>
                    <a:bodyPr/>
                    <a:lstStyle/>
                    <a:p>
                      <a:pPr algn="ctr"/>
                      <a:r>
                        <a:rPr lang="en-US" dirty="0"/>
                        <a:t>99.1</a:t>
                      </a:r>
                    </a:p>
                  </a:txBody>
                  <a:tcPr/>
                </a:tc>
                <a:tc>
                  <a:txBody>
                    <a:bodyPr/>
                    <a:lstStyle/>
                    <a:p>
                      <a:pPr algn="ctr"/>
                      <a:r>
                        <a:rPr lang="en-US" dirty="0"/>
                        <a:t>88.9</a:t>
                      </a:r>
                    </a:p>
                  </a:txBody>
                  <a:tcPr/>
                </a:tc>
                <a:tc>
                  <a:txBody>
                    <a:bodyPr/>
                    <a:lstStyle/>
                    <a:p>
                      <a:pPr algn="ctr"/>
                      <a:r>
                        <a:rPr lang="en-US" dirty="0"/>
                        <a:t>99.3</a:t>
                      </a:r>
                    </a:p>
                  </a:txBody>
                  <a:tcPr/>
                </a:tc>
                <a:extLst>
                  <a:ext uri="{0D108BD9-81ED-4DB2-BD59-A6C34878D82A}">
                    <a16:rowId xmlns:a16="http://schemas.microsoft.com/office/drawing/2014/main" val="362857754"/>
                  </a:ext>
                </a:extLst>
              </a:tr>
              <a:tr h="370840">
                <a:tc>
                  <a:txBody>
                    <a:bodyPr/>
                    <a:lstStyle/>
                    <a:p>
                      <a:pPr algn="ctr"/>
                      <a:r>
                        <a:rPr lang="en-US" dirty="0"/>
                        <a:t>Crane</a:t>
                      </a:r>
                    </a:p>
                  </a:txBody>
                  <a:tcPr/>
                </a:tc>
                <a:tc>
                  <a:txBody>
                    <a:bodyPr/>
                    <a:lstStyle/>
                    <a:p>
                      <a:pPr algn="ctr"/>
                      <a:r>
                        <a:rPr lang="en-US" dirty="0"/>
                        <a:t>96.7</a:t>
                      </a:r>
                    </a:p>
                  </a:txBody>
                  <a:tcPr/>
                </a:tc>
                <a:tc>
                  <a:txBody>
                    <a:bodyPr/>
                    <a:lstStyle/>
                    <a:p>
                      <a:pPr algn="ctr"/>
                      <a:r>
                        <a:rPr lang="en-US" dirty="0"/>
                        <a:t>90.7</a:t>
                      </a:r>
                    </a:p>
                  </a:txBody>
                  <a:tcPr/>
                </a:tc>
                <a:tc>
                  <a:txBody>
                    <a:bodyPr/>
                    <a:lstStyle/>
                    <a:p>
                      <a:pPr algn="ctr"/>
                      <a:r>
                        <a:rPr lang="en-US" dirty="0"/>
                        <a:t>97.3</a:t>
                      </a:r>
                    </a:p>
                  </a:txBody>
                  <a:tcPr/>
                </a:tc>
                <a:extLst>
                  <a:ext uri="{0D108BD9-81ED-4DB2-BD59-A6C34878D82A}">
                    <a16:rowId xmlns:a16="http://schemas.microsoft.com/office/drawing/2014/main" val="713950979"/>
                  </a:ext>
                </a:extLst>
              </a:tr>
              <a:tr h="370840">
                <a:tc>
                  <a:txBody>
                    <a:bodyPr/>
                    <a:lstStyle/>
                    <a:p>
                      <a:pPr algn="ctr"/>
                      <a:r>
                        <a:rPr lang="en-US" dirty="0"/>
                        <a:t>Flag Semaphore</a:t>
                      </a:r>
                    </a:p>
                  </a:txBody>
                  <a:tcPr/>
                </a:tc>
                <a:tc>
                  <a:txBody>
                    <a:bodyPr/>
                    <a:lstStyle/>
                    <a:p>
                      <a:pPr algn="ctr"/>
                      <a:r>
                        <a:rPr lang="en-US" dirty="0"/>
                        <a:t>85.4</a:t>
                      </a:r>
                    </a:p>
                  </a:txBody>
                  <a:tcPr/>
                </a:tc>
                <a:tc>
                  <a:txBody>
                    <a:bodyPr/>
                    <a:lstStyle/>
                    <a:p>
                      <a:pPr algn="ctr"/>
                      <a:r>
                        <a:rPr lang="en-US" dirty="0"/>
                        <a:t>75</a:t>
                      </a:r>
                    </a:p>
                  </a:txBody>
                  <a:tcPr/>
                </a:tc>
                <a:tc>
                  <a:txBody>
                    <a:bodyPr/>
                    <a:lstStyle/>
                    <a:p>
                      <a:pPr algn="ctr"/>
                      <a:r>
                        <a:rPr lang="en-US" dirty="0"/>
                        <a:t>95.1</a:t>
                      </a:r>
                    </a:p>
                  </a:txBody>
                  <a:tcPr/>
                </a:tc>
                <a:extLst>
                  <a:ext uri="{0D108BD9-81ED-4DB2-BD59-A6C34878D82A}">
                    <a16:rowId xmlns:a16="http://schemas.microsoft.com/office/drawing/2014/main" val="2577185095"/>
                  </a:ext>
                </a:extLst>
              </a:tr>
              <a:tr h="0">
                <a:tc>
                  <a:txBody>
                    <a:bodyPr/>
                    <a:lstStyle/>
                    <a:p>
                      <a:pPr algn="ctr"/>
                      <a:r>
                        <a:rPr lang="en-US" dirty="0"/>
                        <a:t>Football</a:t>
                      </a:r>
                    </a:p>
                  </a:txBody>
                  <a:tcPr/>
                </a:tc>
                <a:tc>
                  <a:txBody>
                    <a:bodyPr/>
                    <a:lstStyle/>
                    <a:p>
                      <a:pPr algn="ctr"/>
                      <a:r>
                        <a:rPr lang="en-US" dirty="0"/>
                        <a:t>88</a:t>
                      </a:r>
                    </a:p>
                  </a:txBody>
                  <a:tcPr/>
                </a:tc>
                <a:tc>
                  <a:txBody>
                    <a:bodyPr/>
                    <a:lstStyle/>
                    <a:p>
                      <a:pPr algn="ctr"/>
                      <a:r>
                        <a:rPr lang="en-US" dirty="0"/>
                        <a:t>88.2</a:t>
                      </a:r>
                    </a:p>
                  </a:txBody>
                  <a:tcPr/>
                </a:tc>
                <a:tc>
                  <a:txBody>
                    <a:bodyPr/>
                    <a:lstStyle/>
                    <a:p>
                      <a:pPr algn="ctr"/>
                      <a:r>
                        <a:rPr lang="en-US" dirty="0"/>
                        <a:t>88.7</a:t>
                      </a:r>
                    </a:p>
                  </a:txBody>
                  <a:tcPr/>
                </a:tc>
                <a:extLst>
                  <a:ext uri="{0D108BD9-81ED-4DB2-BD59-A6C34878D82A}">
                    <a16:rowId xmlns:a16="http://schemas.microsoft.com/office/drawing/2014/main" val="777190785"/>
                  </a:ext>
                </a:extLst>
              </a:tr>
            </a:tbl>
          </a:graphicData>
        </a:graphic>
      </p:graphicFrame>
      <p:sp>
        <p:nvSpPr>
          <p:cNvPr id="20" name="TextBox 19">
            <a:extLst>
              <a:ext uri="{FF2B5EF4-FFF2-40B4-BE49-F238E27FC236}">
                <a16:creationId xmlns:a16="http://schemas.microsoft.com/office/drawing/2014/main" id="{0F9EBACD-5218-2CC2-E886-0484B5A8CA27}"/>
              </a:ext>
            </a:extLst>
          </p:cNvPr>
          <p:cNvSpPr txBox="1"/>
          <p:nvPr/>
        </p:nvSpPr>
        <p:spPr>
          <a:xfrm>
            <a:off x="519712" y="1286915"/>
            <a:ext cx="10222030" cy="369332"/>
          </a:xfrm>
          <a:prstGeom prst="rect">
            <a:avLst/>
          </a:prstGeom>
          <a:noFill/>
        </p:spPr>
        <p:txBody>
          <a:bodyPr wrap="square" rtlCol="0">
            <a:spAutoFit/>
          </a:bodyPr>
          <a:lstStyle/>
          <a:p>
            <a:pPr marL="285750" indent="-285750">
              <a:buFont typeface="Arial" panose="020B0604020202020204" pitchFamily="34" charset="0"/>
              <a:buChar char="•"/>
            </a:pPr>
            <a:r>
              <a:rPr lang="en-US" dirty="0"/>
              <a:t>Baseline</a:t>
            </a:r>
          </a:p>
        </p:txBody>
      </p:sp>
      <p:sp>
        <p:nvSpPr>
          <p:cNvPr id="21" name="TextBox 20">
            <a:extLst>
              <a:ext uri="{FF2B5EF4-FFF2-40B4-BE49-F238E27FC236}">
                <a16:creationId xmlns:a16="http://schemas.microsoft.com/office/drawing/2014/main" id="{EA3C7137-67F1-A680-A6DE-AF3BDFE07E55}"/>
              </a:ext>
            </a:extLst>
          </p:cNvPr>
          <p:cNvSpPr txBox="1"/>
          <p:nvPr/>
        </p:nvSpPr>
        <p:spPr>
          <a:xfrm>
            <a:off x="1029851" y="1831612"/>
            <a:ext cx="5804034" cy="369332"/>
          </a:xfrm>
          <a:prstGeom prst="rect">
            <a:avLst/>
          </a:prstGeom>
          <a:noFill/>
        </p:spPr>
        <p:txBody>
          <a:bodyPr wrap="square" rtlCol="0">
            <a:spAutoFit/>
          </a:bodyPr>
          <a:lstStyle/>
          <a:p>
            <a:r>
              <a:rPr lang="en-US" dirty="0"/>
              <a:t>- </a:t>
            </a:r>
            <a:r>
              <a:rPr lang="en-US" dirty="0" err="1"/>
              <a:t>S</a:t>
            </a:r>
            <a:r>
              <a:rPr lang="en-US" altLang="zh-CN" dirty="0" err="1"/>
              <a:t>oftmax</a:t>
            </a:r>
            <a:r>
              <a:rPr lang="en-US" dirty="0"/>
              <a:t> binary classifier</a:t>
            </a:r>
          </a:p>
        </p:txBody>
      </p:sp>
      <p:sp>
        <p:nvSpPr>
          <p:cNvPr id="22" name="TextBox 21">
            <a:extLst>
              <a:ext uri="{FF2B5EF4-FFF2-40B4-BE49-F238E27FC236}">
                <a16:creationId xmlns:a16="http://schemas.microsoft.com/office/drawing/2014/main" id="{0DCC1DDD-A083-992D-0C08-5394486C21E6}"/>
              </a:ext>
            </a:extLst>
          </p:cNvPr>
          <p:cNvSpPr txBox="1"/>
          <p:nvPr/>
        </p:nvSpPr>
        <p:spPr>
          <a:xfrm>
            <a:off x="1029851" y="2380582"/>
            <a:ext cx="5698156" cy="369332"/>
          </a:xfrm>
          <a:prstGeom prst="rect">
            <a:avLst/>
          </a:prstGeom>
          <a:noFill/>
        </p:spPr>
        <p:txBody>
          <a:bodyPr wrap="square" rtlCol="0">
            <a:spAutoFit/>
          </a:bodyPr>
          <a:lstStyle/>
          <a:p>
            <a:r>
              <a:rPr lang="en-US" dirty="0"/>
              <a:t>- One-class model: Deep SVDD (Ruff et.al, 2018 )</a:t>
            </a:r>
          </a:p>
        </p:txBody>
      </p:sp>
      <p:grpSp>
        <p:nvGrpSpPr>
          <p:cNvPr id="13" name="Group 12">
            <a:extLst>
              <a:ext uri="{FF2B5EF4-FFF2-40B4-BE49-F238E27FC236}">
                <a16:creationId xmlns:a16="http://schemas.microsoft.com/office/drawing/2014/main" id="{FDFE6935-94E9-025E-BBFF-78705C7FB8B1}"/>
              </a:ext>
            </a:extLst>
          </p:cNvPr>
          <p:cNvGrpSpPr/>
          <p:nvPr/>
        </p:nvGrpSpPr>
        <p:grpSpPr>
          <a:xfrm>
            <a:off x="9991324" y="1286915"/>
            <a:ext cx="2526369" cy="1871249"/>
            <a:chOff x="8869720" y="1399885"/>
            <a:chExt cx="4136156" cy="3102116"/>
          </a:xfrm>
        </p:grpSpPr>
        <p:pic>
          <p:nvPicPr>
            <p:cNvPr id="8" name="Picture 7">
              <a:extLst>
                <a:ext uri="{FF2B5EF4-FFF2-40B4-BE49-F238E27FC236}">
                  <a16:creationId xmlns:a16="http://schemas.microsoft.com/office/drawing/2014/main" id="{EF27306B-D130-1E77-4129-B776FD05F6D5}"/>
                </a:ext>
              </a:extLst>
            </p:cNvPr>
            <p:cNvPicPr>
              <a:picLocks noChangeAspect="1"/>
            </p:cNvPicPr>
            <p:nvPr/>
          </p:nvPicPr>
          <p:blipFill>
            <a:blip r:embed="rId3"/>
            <a:stretch>
              <a:fillRect/>
            </a:stretch>
          </p:blipFill>
          <p:spPr>
            <a:xfrm>
              <a:off x="8869720" y="1399885"/>
              <a:ext cx="4136156" cy="3102116"/>
            </a:xfrm>
            <a:prstGeom prst="rect">
              <a:avLst/>
            </a:prstGeom>
          </p:spPr>
        </p:pic>
        <p:sp>
          <p:nvSpPr>
            <p:cNvPr id="9" name="Circle: Hollow 8">
              <a:extLst>
                <a:ext uri="{FF2B5EF4-FFF2-40B4-BE49-F238E27FC236}">
                  <a16:creationId xmlns:a16="http://schemas.microsoft.com/office/drawing/2014/main" id="{F098722A-6885-670E-9F0F-A3354099B233}"/>
                </a:ext>
              </a:extLst>
            </p:cNvPr>
            <p:cNvSpPr/>
            <p:nvPr/>
          </p:nvSpPr>
          <p:spPr>
            <a:xfrm>
              <a:off x="10149166" y="2026711"/>
              <a:ext cx="1733557" cy="1733557"/>
            </a:xfrm>
            <a:prstGeom prst="donut">
              <a:avLst>
                <a:gd name="adj" fmla="val 2184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8" name="Picture 17">
            <a:extLst>
              <a:ext uri="{FF2B5EF4-FFF2-40B4-BE49-F238E27FC236}">
                <a16:creationId xmlns:a16="http://schemas.microsoft.com/office/drawing/2014/main" id="{7E7A2836-8913-BCE1-AE53-447F3E5357E7}"/>
              </a:ext>
            </a:extLst>
          </p:cNvPr>
          <p:cNvPicPr>
            <a:picLocks noChangeAspect="1"/>
          </p:cNvPicPr>
          <p:nvPr/>
        </p:nvPicPr>
        <p:blipFill>
          <a:blip r:embed="rId4"/>
          <a:stretch>
            <a:fillRect/>
          </a:stretch>
        </p:blipFill>
        <p:spPr>
          <a:xfrm>
            <a:off x="8210093" y="1287962"/>
            <a:ext cx="2526369" cy="1871249"/>
          </a:xfrm>
          <a:prstGeom prst="rect">
            <a:avLst/>
          </a:prstGeom>
        </p:spPr>
      </p:pic>
      <p:sp>
        <p:nvSpPr>
          <p:cNvPr id="23" name="TextBox 22">
            <a:extLst>
              <a:ext uri="{FF2B5EF4-FFF2-40B4-BE49-F238E27FC236}">
                <a16:creationId xmlns:a16="http://schemas.microsoft.com/office/drawing/2014/main" id="{DD7DC41F-AE9F-752A-348D-DD49A03436F2}"/>
              </a:ext>
            </a:extLst>
          </p:cNvPr>
          <p:cNvSpPr txBox="1"/>
          <p:nvPr/>
        </p:nvSpPr>
        <p:spPr>
          <a:xfrm>
            <a:off x="7095223" y="1008810"/>
            <a:ext cx="1058859" cy="369332"/>
          </a:xfrm>
          <a:prstGeom prst="rect">
            <a:avLst/>
          </a:prstGeom>
          <a:noFill/>
        </p:spPr>
        <p:txBody>
          <a:bodyPr wrap="square" rtlCol="0">
            <a:spAutoFit/>
          </a:bodyPr>
          <a:lstStyle/>
          <a:p>
            <a:r>
              <a:rPr lang="en-US" dirty="0" err="1"/>
              <a:t>S</a:t>
            </a:r>
            <a:r>
              <a:rPr lang="en-US" altLang="zh-CN" dirty="0" err="1"/>
              <a:t>oftmax</a:t>
            </a:r>
            <a:endParaRPr lang="en-US" dirty="0"/>
          </a:p>
        </p:txBody>
      </p:sp>
      <p:sp>
        <p:nvSpPr>
          <p:cNvPr id="25" name="TextBox 24">
            <a:extLst>
              <a:ext uri="{FF2B5EF4-FFF2-40B4-BE49-F238E27FC236}">
                <a16:creationId xmlns:a16="http://schemas.microsoft.com/office/drawing/2014/main" id="{78576C4D-BC4A-5790-E509-B9BDAD6FE3ED}"/>
              </a:ext>
            </a:extLst>
          </p:cNvPr>
          <p:cNvSpPr txBox="1"/>
          <p:nvPr/>
        </p:nvSpPr>
        <p:spPr>
          <a:xfrm>
            <a:off x="8744886" y="1009857"/>
            <a:ext cx="1519782" cy="369332"/>
          </a:xfrm>
          <a:prstGeom prst="rect">
            <a:avLst/>
          </a:prstGeom>
          <a:noFill/>
        </p:spPr>
        <p:txBody>
          <a:bodyPr wrap="square" rtlCol="0">
            <a:spAutoFit/>
          </a:bodyPr>
          <a:lstStyle/>
          <a:p>
            <a:r>
              <a:rPr lang="en-US" dirty="0"/>
              <a:t>Deep SVDD</a:t>
            </a:r>
          </a:p>
        </p:txBody>
      </p:sp>
      <p:sp>
        <p:nvSpPr>
          <p:cNvPr id="26" name="TextBox 25">
            <a:extLst>
              <a:ext uri="{FF2B5EF4-FFF2-40B4-BE49-F238E27FC236}">
                <a16:creationId xmlns:a16="http://schemas.microsoft.com/office/drawing/2014/main" id="{0E3A827F-030C-8B99-0BC3-0189F260F05D}"/>
              </a:ext>
            </a:extLst>
          </p:cNvPr>
          <p:cNvSpPr txBox="1"/>
          <p:nvPr/>
        </p:nvSpPr>
        <p:spPr>
          <a:xfrm>
            <a:off x="10538845" y="1009857"/>
            <a:ext cx="1519782" cy="369332"/>
          </a:xfrm>
          <a:prstGeom prst="rect">
            <a:avLst/>
          </a:prstGeom>
          <a:noFill/>
        </p:spPr>
        <p:txBody>
          <a:bodyPr wrap="square" rtlCol="0">
            <a:spAutoFit/>
          </a:bodyPr>
          <a:lstStyle/>
          <a:p>
            <a:pPr algn="ctr"/>
            <a:r>
              <a:rPr lang="en-US" dirty="0" err="1"/>
              <a:t>ViSig</a:t>
            </a:r>
            <a:endParaRPr lang="en-US" dirty="0"/>
          </a:p>
        </p:txBody>
      </p:sp>
      <p:sp>
        <p:nvSpPr>
          <p:cNvPr id="27" name="Oval 26">
            <a:extLst>
              <a:ext uri="{FF2B5EF4-FFF2-40B4-BE49-F238E27FC236}">
                <a16:creationId xmlns:a16="http://schemas.microsoft.com/office/drawing/2014/main" id="{0EA770FC-1661-EF1B-3B65-12A9190FD1CD}"/>
              </a:ext>
            </a:extLst>
          </p:cNvPr>
          <p:cNvSpPr/>
          <p:nvPr/>
        </p:nvSpPr>
        <p:spPr>
          <a:xfrm>
            <a:off x="10644125" y="3108242"/>
            <a:ext cx="87662" cy="876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DA1C8AD-1A9A-CDCA-15C3-82ABB2C80499}"/>
              </a:ext>
            </a:extLst>
          </p:cNvPr>
          <p:cNvSpPr/>
          <p:nvPr/>
        </p:nvSpPr>
        <p:spPr>
          <a:xfrm>
            <a:off x="9130305" y="3108242"/>
            <a:ext cx="87662" cy="87662"/>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A1F5669-F36A-B7C5-F49D-C8CE1ABAF8FE}"/>
              </a:ext>
            </a:extLst>
          </p:cNvPr>
          <p:cNvSpPr txBox="1"/>
          <p:nvPr/>
        </p:nvSpPr>
        <p:spPr>
          <a:xfrm>
            <a:off x="9245985" y="2996576"/>
            <a:ext cx="1292860" cy="307777"/>
          </a:xfrm>
          <a:prstGeom prst="rect">
            <a:avLst/>
          </a:prstGeom>
          <a:noFill/>
        </p:spPr>
        <p:txBody>
          <a:bodyPr wrap="square" rtlCol="0">
            <a:spAutoFit/>
          </a:bodyPr>
          <a:lstStyle/>
          <a:p>
            <a:r>
              <a:rPr lang="en-US" sz="1400" dirty="0"/>
              <a:t>S</a:t>
            </a:r>
            <a:r>
              <a:rPr lang="en-US" altLang="zh-CN" sz="1400" dirty="0"/>
              <a:t>ignals</a:t>
            </a:r>
            <a:endParaRPr lang="en-US" sz="1400" dirty="0"/>
          </a:p>
        </p:txBody>
      </p:sp>
      <p:sp>
        <p:nvSpPr>
          <p:cNvPr id="31" name="TextBox 30">
            <a:extLst>
              <a:ext uri="{FF2B5EF4-FFF2-40B4-BE49-F238E27FC236}">
                <a16:creationId xmlns:a16="http://schemas.microsoft.com/office/drawing/2014/main" id="{B0AB26C4-F317-F683-B7F6-32DCED5227CE}"/>
              </a:ext>
            </a:extLst>
          </p:cNvPr>
          <p:cNvSpPr txBox="1"/>
          <p:nvPr/>
        </p:nvSpPr>
        <p:spPr>
          <a:xfrm>
            <a:off x="10756416" y="2996576"/>
            <a:ext cx="1292860" cy="307777"/>
          </a:xfrm>
          <a:prstGeom prst="rect">
            <a:avLst/>
          </a:prstGeom>
          <a:noFill/>
        </p:spPr>
        <p:txBody>
          <a:bodyPr wrap="square" rtlCol="0">
            <a:spAutoFit/>
          </a:bodyPr>
          <a:lstStyle/>
          <a:p>
            <a:r>
              <a:rPr lang="en-US" sz="1400" dirty="0"/>
              <a:t>Non-Signals</a:t>
            </a:r>
          </a:p>
        </p:txBody>
      </p:sp>
      <p:sp>
        <p:nvSpPr>
          <p:cNvPr id="3" name="Slide Number Placeholder 2">
            <a:extLst>
              <a:ext uri="{FF2B5EF4-FFF2-40B4-BE49-F238E27FC236}">
                <a16:creationId xmlns:a16="http://schemas.microsoft.com/office/drawing/2014/main" id="{3B28B834-F1C0-7545-C171-22D8FE45D0B2}"/>
              </a:ext>
            </a:extLst>
          </p:cNvPr>
          <p:cNvSpPr>
            <a:spLocks noGrp="1"/>
          </p:cNvSpPr>
          <p:nvPr>
            <p:ph type="sldNum" sz="quarter" idx="12"/>
          </p:nvPr>
        </p:nvSpPr>
        <p:spPr/>
        <p:txBody>
          <a:bodyPr/>
          <a:lstStyle/>
          <a:p>
            <a:fld id="{AE678206-0642-9F48-9727-6B519CB285FA}" type="slidenum">
              <a:rPr lang="en-US" smtClean="0"/>
              <a:t>32</a:t>
            </a:fld>
            <a:r>
              <a:rPr lang="en-US" dirty="0"/>
              <a:t>/65</a:t>
            </a:r>
          </a:p>
        </p:txBody>
      </p:sp>
      <p:sp>
        <p:nvSpPr>
          <p:cNvPr id="2" name="Rectangle 1">
            <a:extLst>
              <a:ext uri="{FF2B5EF4-FFF2-40B4-BE49-F238E27FC236}">
                <a16:creationId xmlns:a16="http://schemas.microsoft.com/office/drawing/2014/main" id="{ECA9B095-E7E4-8171-59DC-20AA74FDB7FB}"/>
              </a:ext>
            </a:extLst>
          </p:cNvPr>
          <p:cNvSpPr/>
          <p:nvPr/>
        </p:nvSpPr>
        <p:spPr>
          <a:xfrm>
            <a:off x="6575444" y="2795758"/>
            <a:ext cx="823060" cy="387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p=0.6</a:t>
            </a:r>
          </a:p>
        </p:txBody>
      </p:sp>
      <p:sp>
        <p:nvSpPr>
          <p:cNvPr id="4" name="Rectangle 3">
            <a:extLst>
              <a:ext uri="{FF2B5EF4-FFF2-40B4-BE49-F238E27FC236}">
                <a16:creationId xmlns:a16="http://schemas.microsoft.com/office/drawing/2014/main" id="{9A01B848-6A01-12DD-5F86-CC6EADCA8716}"/>
              </a:ext>
            </a:extLst>
          </p:cNvPr>
          <p:cNvSpPr/>
          <p:nvPr/>
        </p:nvSpPr>
        <p:spPr>
          <a:xfrm>
            <a:off x="7766042" y="2805110"/>
            <a:ext cx="823060" cy="387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p=0.4</a:t>
            </a:r>
          </a:p>
        </p:txBody>
      </p:sp>
      <p:sp>
        <p:nvSpPr>
          <p:cNvPr id="5" name="Rectangle 4">
            <a:extLst>
              <a:ext uri="{FF2B5EF4-FFF2-40B4-BE49-F238E27FC236}">
                <a16:creationId xmlns:a16="http://schemas.microsoft.com/office/drawing/2014/main" id="{3A2035D4-DF4B-55E3-8C58-475F8C8CFE5C}"/>
              </a:ext>
            </a:extLst>
          </p:cNvPr>
          <p:cNvSpPr/>
          <p:nvPr/>
        </p:nvSpPr>
        <p:spPr>
          <a:xfrm>
            <a:off x="7062471" y="1430196"/>
            <a:ext cx="1074348" cy="29748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Input</a:t>
            </a:r>
          </a:p>
        </p:txBody>
      </p:sp>
      <p:cxnSp>
        <p:nvCxnSpPr>
          <p:cNvPr id="10" name="Straight Arrow Connector 9">
            <a:extLst>
              <a:ext uri="{FF2B5EF4-FFF2-40B4-BE49-F238E27FC236}">
                <a16:creationId xmlns:a16="http://schemas.microsoft.com/office/drawing/2014/main" id="{EC80A0ED-0602-5A18-1BFB-D28234660BB4}"/>
              </a:ext>
            </a:extLst>
          </p:cNvPr>
          <p:cNvCxnSpPr>
            <a:stCxn id="5" idx="2"/>
            <a:endCxn id="2" idx="0"/>
          </p:cNvCxnSpPr>
          <p:nvPr/>
        </p:nvCxnSpPr>
        <p:spPr>
          <a:xfrm flipH="1">
            <a:off x="6986974" y="1727679"/>
            <a:ext cx="612671" cy="106807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4F12778-4609-2505-A3BD-2FA3A039BA0E}"/>
              </a:ext>
            </a:extLst>
          </p:cNvPr>
          <p:cNvCxnSpPr>
            <a:cxnSpLocks/>
            <a:stCxn id="5" idx="2"/>
            <a:endCxn id="4" idx="0"/>
          </p:cNvCxnSpPr>
          <p:nvPr/>
        </p:nvCxnSpPr>
        <p:spPr>
          <a:xfrm>
            <a:off x="7599645" y="1727679"/>
            <a:ext cx="577927" cy="107743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44639C4-A6F4-EEE8-CA0F-8E6622FA17FE}"/>
              </a:ext>
            </a:extLst>
          </p:cNvPr>
          <p:cNvSpPr txBox="1"/>
          <p:nvPr/>
        </p:nvSpPr>
        <p:spPr>
          <a:xfrm rot="17803113">
            <a:off x="6459860" y="2007009"/>
            <a:ext cx="1302504" cy="307777"/>
          </a:xfrm>
          <a:prstGeom prst="rect">
            <a:avLst/>
          </a:prstGeom>
          <a:noFill/>
        </p:spPr>
        <p:txBody>
          <a:bodyPr wrap="square" rtlCol="0">
            <a:spAutoFit/>
          </a:bodyPr>
          <a:lstStyle/>
          <a:p>
            <a:r>
              <a:rPr lang="en-US" sz="1400" dirty="0"/>
              <a:t>Body signal</a:t>
            </a:r>
          </a:p>
        </p:txBody>
      </p:sp>
      <p:sp>
        <p:nvSpPr>
          <p:cNvPr id="17" name="TextBox 16">
            <a:extLst>
              <a:ext uri="{FF2B5EF4-FFF2-40B4-BE49-F238E27FC236}">
                <a16:creationId xmlns:a16="http://schemas.microsoft.com/office/drawing/2014/main" id="{8AF529A5-AA88-3B1F-69E1-0754CC511A6B}"/>
              </a:ext>
            </a:extLst>
          </p:cNvPr>
          <p:cNvSpPr txBox="1"/>
          <p:nvPr/>
        </p:nvSpPr>
        <p:spPr>
          <a:xfrm rot="3858157">
            <a:off x="7560654" y="1969069"/>
            <a:ext cx="1302504" cy="523220"/>
          </a:xfrm>
          <a:prstGeom prst="rect">
            <a:avLst/>
          </a:prstGeom>
          <a:noFill/>
        </p:spPr>
        <p:txBody>
          <a:bodyPr wrap="square" rtlCol="0">
            <a:spAutoFit/>
          </a:bodyPr>
          <a:lstStyle/>
          <a:p>
            <a:pPr algn="ctr"/>
            <a:r>
              <a:rPr lang="en-US" sz="1400" dirty="0"/>
              <a:t>Not a body signal</a:t>
            </a:r>
          </a:p>
        </p:txBody>
      </p:sp>
    </p:spTree>
    <p:extLst>
      <p:ext uri="{BB962C8B-B14F-4D97-AF65-F5344CB8AC3E}">
        <p14:creationId xmlns:p14="http://schemas.microsoft.com/office/powerpoint/2010/main" val="214469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1EB15CE-0E5E-E9A0-29C2-0DBFFF559A65}"/>
              </a:ext>
            </a:extLst>
          </p:cNvPr>
          <p:cNvSpPr>
            <a:spLocks noGrp="1"/>
          </p:cNvSpPr>
          <p:nvPr>
            <p:ph type="title"/>
          </p:nvPr>
        </p:nvSpPr>
        <p:spPr>
          <a:xfrm>
            <a:off x="381000" y="200722"/>
            <a:ext cx="11430000" cy="1014761"/>
          </a:xfrm>
        </p:spPr>
        <p:txBody>
          <a:bodyPr/>
          <a:lstStyle/>
          <a:p>
            <a:r>
              <a:rPr lang="en-US" dirty="0"/>
              <a:t>Evaluation: Interpretation Accuracy</a:t>
            </a:r>
          </a:p>
        </p:txBody>
      </p:sp>
      <p:sp>
        <p:nvSpPr>
          <p:cNvPr id="15" name="TextBox 14">
            <a:extLst>
              <a:ext uri="{FF2B5EF4-FFF2-40B4-BE49-F238E27FC236}">
                <a16:creationId xmlns:a16="http://schemas.microsoft.com/office/drawing/2014/main" id="{E24E3C52-18DA-3580-521E-C1A3AD42BCE4}"/>
              </a:ext>
            </a:extLst>
          </p:cNvPr>
          <p:cNvSpPr txBox="1"/>
          <p:nvPr/>
        </p:nvSpPr>
        <p:spPr>
          <a:xfrm>
            <a:off x="519764" y="1116531"/>
            <a:ext cx="10222030" cy="369332"/>
          </a:xfrm>
          <a:prstGeom prst="rect">
            <a:avLst/>
          </a:prstGeom>
          <a:noFill/>
        </p:spPr>
        <p:txBody>
          <a:bodyPr wrap="square" rtlCol="0">
            <a:spAutoFit/>
          </a:bodyPr>
          <a:lstStyle/>
          <a:p>
            <a:pPr marL="285750" indent="-285750">
              <a:buFont typeface="Arial" panose="020B0604020202020204" pitchFamily="34" charset="0"/>
              <a:buChar char="•"/>
            </a:pPr>
            <a:r>
              <a:rPr lang="en-US" dirty="0"/>
              <a:t>Ablation study: UWB-Only, IMU-Only, UWB + IMU</a:t>
            </a:r>
          </a:p>
        </p:txBody>
      </p:sp>
      <p:graphicFrame>
        <p:nvGraphicFramePr>
          <p:cNvPr id="2" name="Table 19">
            <a:extLst>
              <a:ext uri="{FF2B5EF4-FFF2-40B4-BE49-F238E27FC236}">
                <a16:creationId xmlns:a16="http://schemas.microsoft.com/office/drawing/2014/main" id="{27238FB3-FF56-2310-092D-F4690FD523B9}"/>
              </a:ext>
            </a:extLst>
          </p:cNvPr>
          <p:cNvGraphicFramePr>
            <a:graphicFrameLocks noGrp="1"/>
          </p:cNvGraphicFramePr>
          <p:nvPr>
            <p:extLst>
              <p:ext uri="{D42A27DB-BD31-4B8C-83A1-F6EECF244321}">
                <p14:modId xmlns:p14="http://schemas.microsoft.com/office/powerpoint/2010/main" val="628427796"/>
              </p:ext>
            </p:extLst>
          </p:nvPr>
        </p:nvGraphicFramePr>
        <p:xfrm>
          <a:off x="670559" y="3562433"/>
          <a:ext cx="4302492" cy="2641600"/>
        </p:xfrm>
        <a:graphic>
          <a:graphicData uri="http://schemas.openxmlformats.org/drawingml/2006/table">
            <a:tbl>
              <a:tblPr firstRow="1" bandRow="1">
                <a:tableStyleId>{21E4AEA4-8DFA-4A89-87EB-49C32662AFE0}</a:tableStyleId>
              </a:tblPr>
              <a:tblGrid>
                <a:gridCol w="1337912">
                  <a:extLst>
                    <a:ext uri="{9D8B030D-6E8A-4147-A177-3AD203B41FA5}">
                      <a16:colId xmlns:a16="http://schemas.microsoft.com/office/drawing/2014/main" val="27944961"/>
                    </a:ext>
                  </a:extLst>
                </a:gridCol>
                <a:gridCol w="1097280">
                  <a:extLst>
                    <a:ext uri="{9D8B030D-6E8A-4147-A177-3AD203B41FA5}">
                      <a16:colId xmlns:a16="http://schemas.microsoft.com/office/drawing/2014/main" val="1406996823"/>
                    </a:ext>
                  </a:extLst>
                </a:gridCol>
                <a:gridCol w="1020277">
                  <a:extLst>
                    <a:ext uri="{9D8B030D-6E8A-4147-A177-3AD203B41FA5}">
                      <a16:colId xmlns:a16="http://schemas.microsoft.com/office/drawing/2014/main" val="2065650173"/>
                    </a:ext>
                  </a:extLst>
                </a:gridCol>
                <a:gridCol w="847023">
                  <a:extLst>
                    <a:ext uri="{9D8B030D-6E8A-4147-A177-3AD203B41FA5}">
                      <a16:colId xmlns:a16="http://schemas.microsoft.com/office/drawing/2014/main" val="1249778381"/>
                    </a:ext>
                  </a:extLst>
                </a:gridCol>
              </a:tblGrid>
              <a:tr h="370840">
                <a:tc>
                  <a:txBody>
                    <a:bodyPr/>
                    <a:lstStyle/>
                    <a:p>
                      <a:endParaRPr lang="en-US" sz="1600" dirty="0"/>
                    </a:p>
                  </a:txBody>
                  <a:tcPr/>
                </a:tc>
                <a:tc>
                  <a:txBody>
                    <a:bodyPr/>
                    <a:lstStyle/>
                    <a:p>
                      <a:pPr algn="ctr"/>
                      <a:r>
                        <a:rPr lang="en-US" sz="1600" dirty="0"/>
                        <a:t>UWB-Only (%)</a:t>
                      </a:r>
                    </a:p>
                  </a:txBody>
                  <a:tcPr/>
                </a:tc>
                <a:tc>
                  <a:txBody>
                    <a:bodyPr/>
                    <a:lstStyle/>
                    <a:p>
                      <a:pPr algn="ctr"/>
                      <a:r>
                        <a:rPr lang="en-US" sz="1600" dirty="0"/>
                        <a:t>IMU-Only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ViSig</a:t>
                      </a:r>
                      <a:r>
                        <a:rPr lang="en-US" sz="1600" dirty="0"/>
                        <a:t> </a:t>
                      </a:r>
                      <a:r>
                        <a:rPr lang="en-US" altLang="zh-CN" sz="1600" dirty="0"/>
                        <a:t>(%)</a:t>
                      </a:r>
                      <a:endParaRPr lang="en-US" sz="1600" dirty="0"/>
                    </a:p>
                  </a:txBody>
                  <a:tcPr/>
                </a:tc>
                <a:extLst>
                  <a:ext uri="{0D108BD9-81ED-4DB2-BD59-A6C34878D82A}">
                    <a16:rowId xmlns:a16="http://schemas.microsoft.com/office/drawing/2014/main" val="3191899533"/>
                  </a:ext>
                </a:extLst>
              </a:tr>
              <a:tr h="370840">
                <a:tc>
                  <a:txBody>
                    <a:bodyPr/>
                    <a:lstStyle/>
                    <a:p>
                      <a:pPr algn="ctr"/>
                      <a:r>
                        <a:rPr lang="en-US" sz="1600" dirty="0"/>
                        <a:t>Cricket</a:t>
                      </a:r>
                    </a:p>
                  </a:txBody>
                  <a:tcPr/>
                </a:tc>
                <a:tc>
                  <a:txBody>
                    <a:bodyPr/>
                    <a:lstStyle/>
                    <a:p>
                      <a:pPr algn="ctr"/>
                      <a:r>
                        <a:rPr lang="en-US" sz="1600" dirty="0"/>
                        <a:t>91.4</a:t>
                      </a:r>
                    </a:p>
                  </a:txBody>
                  <a:tcPr/>
                </a:tc>
                <a:tc>
                  <a:txBody>
                    <a:bodyPr/>
                    <a:lstStyle/>
                    <a:p>
                      <a:pPr algn="ctr"/>
                      <a:r>
                        <a:rPr lang="en-US" sz="1600" dirty="0"/>
                        <a:t>93.9</a:t>
                      </a:r>
                    </a:p>
                  </a:txBody>
                  <a:tcPr/>
                </a:tc>
                <a:tc>
                  <a:txBody>
                    <a:bodyPr/>
                    <a:lstStyle/>
                    <a:p>
                      <a:pPr algn="ctr"/>
                      <a:r>
                        <a:rPr lang="en-US" sz="1600" dirty="0"/>
                        <a:t>98.5</a:t>
                      </a:r>
                    </a:p>
                  </a:txBody>
                  <a:tcPr/>
                </a:tc>
                <a:extLst>
                  <a:ext uri="{0D108BD9-81ED-4DB2-BD59-A6C34878D82A}">
                    <a16:rowId xmlns:a16="http://schemas.microsoft.com/office/drawing/2014/main" val="1932057034"/>
                  </a:ext>
                </a:extLst>
              </a:tr>
              <a:tr h="370840">
                <a:tc>
                  <a:txBody>
                    <a:bodyPr/>
                    <a:lstStyle/>
                    <a:p>
                      <a:pPr algn="ctr"/>
                      <a:r>
                        <a:rPr lang="en-US" sz="1600" dirty="0"/>
                        <a:t>Baseball</a:t>
                      </a:r>
                    </a:p>
                  </a:txBody>
                  <a:tcPr/>
                </a:tc>
                <a:tc>
                  <a:txBody>
                    <a:bodyPr/>
                    <a:lstStyle/>
                    <a:p>
                      <a:pPr algn="ctr"/>
                      <a:r>
                        <a:rPr lang="en-US" sz="1600" dirty="0"/>
                        <a:t>85.8</a:t>
                      </a:r>
                    </a:p>
                  </a:txBody>
                  <a:tcPr/>
                </a:tc>
                <a:tc>
                  <a:txBody>
                    <a:bodyPr/>
                    <a:lstStyle/>
                    <a:p>
                      <a:pPr algn="ctr"/>
                      <a:r>
                        <a:rPr lang="en-US" sz="1600" dirty="0"/>
                        <a:t>92.4</a:t>
                      </a:r>
                    </a:p>
                  </a:txBody>
                  <a:tcPr/>
                </a:tc>
                <a:tc>
                  <a:txBody>
                    <a:bodyPr/>
                    <a:lstStyle/>
                    <a:p>
                      <a:pPr algn="ctr"/>
                      <a:r>
                        <a:rPr lang="en-US" sz="1600" dirty="0"/>
                        <a:t>98.0</a:t>
                      </a:r>
                    </a:p>
                  </a:txBody>
                  <a:tcPr/>
                </a:tc>
                <a:extLst>
                  <a:ext uri="{0D108BD9-81ED-4DB2-BD59-A6C34878D82A}">
                    <a16:rowId xmlns:a16="http://schemas.microsoft.com/office/drawing/2014/main" val="362857754"/>
                  </a:ext>
                </a:extLst>
              </a:tr>
              <a:tr h="370840">
                <a:tc>
                  <a:txBody>
                    <a:bodyPr/>
                    <a:lstStyle/>
                    <a:p>
                      <a:pPr algn="ctr"/>
                      <a:r>
                        <a:rPr lang="en-US" sz="1600" dirty="0"/>
                        <a:t>Crane</a:t>
                      </a:r>
                    </a:p>
                  </a:txBody>
                  <a:tcPr/>
                </a:tc>
                <a:tc>
                  <a:txBody>
                    <a:bodyPr/>
                    <a:lstStyle/>
                    <a:p>
                      <a:pPr algn="ctr"/>
                      <a:r>
                        <a:rPr lang="en-US" sz="1600" dirty="0"/>
                        <a:t>82.9</a:t>
                      </a:r>
                    </a:p>
                  </a:txBody>
                  <a:tcPr/>
                </a:tc>
                <a:tc>
                  <a:txBody>
                    <a:bodyPr/>
                    <a:lstStyle/>
                    <a:p>
                      <a:pPr algn="ctr"/>
                      <a:r>
                        <a:rPr lang="en-US" sz="1600" dirty="0"/>
                        <a:t>97.4</a:t>
                      </a:r>
                    </a:p>
                  </a:txBody>
                  <a:tcPr/>
                </a:tc>
                <a:tc>
                  <a:txBody>
                    <a:bodyPr/>
                    <a:lstStyle/>
                    <a:p>
                      <a:pPr algn="ctr"/>
                      <a:r>
                        <a:rPr lang="en-US" sz="1600" dirty="0"/>
                        <a:t>98.7</a:t>
                      </a:r>
                    </a:p>
                  </a:txBody>
                  <a:tcPr/>
                </a:tc>
                <a:extLst>
                  <a:ext uri="{0D108BD9-81ED-4DB2-BD59-A6C34878D82A}">
                    <a16:rowId xmlns:a16="http://schemas.microsoft.com/office/drawing/2014/main" val="713950979"/>
                  </a:ext>
                </a:extLst>
              </a:tr>
              <a:tr h="370840">
                <a:tc>
                  <a:txBody>
                    <a:bodyPr/>
                    <a:lstStyle/>
                    <a:p>
                      <a:pPr algn="ctr"/>
                      <a:r>
                        <a:rPr lang="en-US" sz="1600" dirty="0"/>
                        <a:t>Flag Semaphore</a:t>
                      </a:r>
                    </a:p>
                  </a:txBody>
                  <a:tcPr/>
                </a:tc>
                <a:tc>
                  <a:txBody>
                    <a:bodyPr/>
                    <a:lstStyle/>
                    <a:p>
                      <a:pPr algn="ctr"/>
                      <a:r>
                        <a:rPr lang="en-US" sz="1600" dirty="0"/>
                        <a:t>64.2</a:t>
                      </a:r>
                    </a:p>
                  </a:txBody>
                  <a:tcPr/>
                </a:tc>
                <a:tc>
                  <a:txBody>
                    <a:bodyPr/>
                    <a:lstStyle/>
                    <a:p>
                      <a:pPr algn="ctr"/>
                      <a:r>
                        <a:rPr lang="en-US" sz="1600" dirty="0"/>
                        <a:t>89.6</a:t>
                      </a:r>
                    </a:p>
                  </a:txBody>
                  <a:tcPr/>
                </a:tc>
                <a:tc>
                  <a:txBody>
                    <a:bodyPr/>
                    <a:lstStyle/>
                    <a:p>
                      <a:pPr algn="ctr"/>
                      <a:r>
                        <a:rPr lang="en-US" sz="1600" dirty="0"/>
                        <a:t>95.7</a:t>
                      </a:r>
                    </a:p>
                  </a:txBody>
                  <a:tcPr/>
                </a:tc>
                <a:extLst>
                  <a:ext uri="{0D108BD9-81ED-4DB2-BD59-A6C34878D82A}">
                    <a16:rowId xmlns:a16="http://schemas.microsoft.com/office/drawing/2014/main" val="2577185095"/>
                  </a:ext>
                </a:extLst>
              </a:tr>
              <a:tr h="370840">
                <a:tc>
                  <a:txBody>
                    <a:bodyPr/>
                    <a:lstStyle/>
                    <a:p>
                      <a:pPr algn="ctr"/>
                      <a:r>
                        <a:rPr lang="en-US" sz="1600" dirty="0"/>
                        <a:t>Football</a:t>
                      </a:r>
                    </a:p>
                  </a:txBody>
                  <a:tcPr/>
                </a:tc>
                <a:tc>
                  <a:txBody>
                    <a:bodyPr/>
                    <a:lstStyle/>
                    <a:p>
                      <a:pPr algn="ctr"/>
                      <a:r>
                        <a:rPr lang="en-US" sz="1600" dirty="0"/>
                        <a:t>78.9</a:t>
                      </a:r>
                    </a:p>
                  </a:txBody>
                  <a:tcPr/>
                </a:tc>
                <a:tc>
                  <a:txBody>
                    <a:bodyPr/>
                    <a:lstStyle/>
                    <a:p>
                      <a:pPr algn="ctr"/>
                      <a:r>
                        <a:rPr lang="en-US" sz="1600" dirty="0"/>
                        <a:t>93.9</a:t>
                      </a:r>
                    </a:p>
                  </a:txBody>
                  <a:tcPr/>
                </a:tc>
                <a:tc>
                  <a:txBody>
                    <a:bodyPr/>
                    <a:lstStyle/>
                    <a:p>
                      <a:pPr algn="ctr"/>
                      <a:r>
                        <a:rPr lang="en-US" sz="1600" dirty="0"/>
                        <a:t>94.7</a:t>
                      </a:r>
                    </a:p>
                  </a:txBody>
                  <a:tcPr/>
                </a:tc>
                <a:extLst>
                  <a:ext uri="{0D108BD9-81ED-4DB2-BD59-A6C34878D82A}">
                    <a16:rowId xmlns:a16="http://schemas.microsoft.com/office/drawing/2014/main" val="777190785"/>
                  </a:ext>
                </a:extLst>
              </a:tr>
            </a:tbl>
          </a:graphicData>
        </a:graphic>
      </p:graphicFrame>
      <p:graphicFrame>
        <p:nvGraphicFramePr>
          <p:cNvPr id="3" name="Table 19">
            <a:extLst>
              <a:ext uri="{FF2B5EF4-FFF2-40B4-BE49-F238E27FC236}">
                <a16:creationId xmlns:a16="http://schemas.microsoft.com/office/drawing/2014/main" id="{3C3245E6-7D58-1C4F-E918-B832C4383A2D}"/>
              </a:ext>
            </a:extLst>
          </p:cNvPr>
          <p:cNvGraphicFramePr>
            <a:graphicFrameLocks noGrp="1"/>
          </p:cNvGraphicFramePr>
          <p:nvPr>
            <p:extLst>
              <p:ext uri="{D42A27DB-BD31-4B8C-83A1-F6EECF244321}">
                <p14:modId xmlns:p14="http://schemas.microsoft.com/office/powerpoint/2010/main" val="687829783"/>
              </p:ext>
            </p:extLst>
          </p:nvPr>
        </p:nvGraphicFramePr>
        <p:xfrm>
          <a:off x="5938786" y="3562433"/>
          <a:ext cx="4302492" cy="2641600"/>
        </p:xfrm>
        <a:graphic>
          <a:graphicData uri="http://schemas.openxmlformats.org/drawingml/2006/table">
            <a:tbl>
              <a:tblPr firstRow="1" bandRow="1">
                <a:tableStyleId>{21E4AEA4-8DFA-4A89-87EB-49C32662AFE0}</a:tableStyleId>
              </a:tblPr>
              <a:tblGrid>
                <a:gridCol w="1337912">
                  <a:extLst>
                    <a:ext uri="{9D8B030D-6E8A-4147-A177-3AD203B41FA5}">
                      <a16:colId xmlns:a16="http://schemas.microsoft.com/office/drawing/2014/main" val="27944961"/>
                    </a:ext>
                  </a:extLst>
                </a:gridCol>
                <a:gridCol w="1097280">
                  <a:extLst>
                    <a:ext uri="{9D8B030D-6E8A-4147-A177-3AD203B41FA5}">
                      <a16:colId xmlns:a16="http://schemas.microsoft.com/office/drawing/2014/main" val="1406996823"/>
                    </a:ext>
                  </a:extLst>
                </a:gridCol>
                <a:gridCol w="1020277">
                  <a:extLst>
                    <a:ext uri="{9D8B030D-6E8A-4147-A177-3AD203B41FA5}">
                      <a16:colId xmlns:a16="http://schemas.microsoft.com/office/drawing/2014/main" val="2065650173"/>
                    </a:ext>
                  </a:extLst>
                </a:gridCol>
                <a:gridCol w="847023">
                  <a:extLst>
                    <a:ext uri="{9D8B030D-6E8A-4147-A177-3AD203B41FA5}">
                      <a16:colId xmlns:a16="http://schemas.microsoft.com/office/drawing/2014/main" val="1249778381"/>
                    </a:ext>
                  </a:extLst>
                </a:gridCol>
              </a:tblGrid>
              <a:tr h="370840">
                <a:tc>
                  <a:txBody>
                    <a:bodyPr/>
                    <a:lstStyle/>
                    <a:p>
                      <a:endParaRPr lang="en-US" sz="1600" dirty="0"/>
                    </a:p>
                  </a:txBody>
                  <a:tcPr/>
                </a:tc>
                <a:tc>
                  <a:txBody>
                    <a:bodyPr/>
                    <a:lstStyle/>
                    <a:p>
                      <a:pPr algn="ctr"/>
                      <a:r>
                        <a:rPr lang="en-US" sz="1600" dirty="0"/>
                        <a:t>UWB-Only (%)</a:t>
                      </a:r>
                    </a:p>
                  </a:txBody>
                  <a:tcPr/>
                </a:tc>
                <a:tc>
                  <a:txBody>
                    <a:bodyPr/>
                    <a:lstStyle/>
                    <a:p>
                      <a:pPr algn="ctr"/>
                      <a:r>
                        <a:rPr lang="en-US" sz="1600" dirty="0"/>
                        <a:t>IMU-Only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ViSig</a:t>
                      </a:r>
                      <a:r>
                        <a:rPr lang="en-US" sz="1600" dirty="0"/>
                        <a:t> </a:t>
                      </a:r>
                      <a:r>
                        <a:rPr lang="en-US" altLang="zh-CN" sz="1600" dirty="0"/>
                        <a:t>(%)</a:t>
                      </a:r>
                      <a:endParaRPr lang="en-US" sz="1600" dirty="0"/>
                    </a:p>
                  </a:txBody>
                  <a:tcPr/>
                </a:tc>
                <a:extLst>
                  <a:ext uri="{0D108BD9-81ED-4DB2-BD59-A6C34878D82A}">
                    <a16:rowId xmlns:a16="http://schemas.microsoft.com/office/drawing/2014/main" val="3191899533"/>
                  </a:ext>
                </a:extLst>
              </a:tr>
              <a:tr h="370840">
                <a:tc>
                  <a:txBody>
                    <a:bodyPr/>
                    <a:lstStyle/>
                    <a:p>
                      <a:pPr algn="ctr"/>
                      <a:r>
                        <a:rPr lang="en-US" sz="1600" dirty="0"/>
                        <a:t>Cricket</a:t>
                      </a:r>
                    </a:p>
                  </a:txBody>
                  <a:tcPr/>
                </a:tc>
                <a:tc>
                  <a:txBody>
                    <a:bodyPr/>
                    <a:lstStyle/>
                    <a:p>
                      <a:pPr algn="ctr"/>
                      <a:r>
                        <a:rPr lang="en-US" sz="1600" dirty="0"/>
                        <a:t>90.9</a:t>
                      </a:r>
                    </a:p>
                  </a:txBody>
                  <a:tcPr/>
                </a:tc>
                <a:tc>
                  <a:txBody>
                    <a:bodyPr/>
                    <a:lstStyle/>
                    <a:p>
                      <a:pPr algn="ctr"/>
                      <a:r>
                        <a:rPr lang="en-US" sz="1600" dirty="0"/>
                        <a:t>88.0</a:t>
                      </a:r>
                    </a:p>
                  </a:txBody>
                  <a:tcPr/>
                </a:tc>
                <a:tc>
                  <a:txBody>
                    <a:bodyPr/>
                    <a:lstStyle/>
                    <a:p>
                      <a:pPr algn="ctr"/>
                      <a:r>
                        <a:rPr lang="en-US" sz="1600" dirty="0"/>
                        <a:t>97.6</a:t>
                      </a:r>
                    </a:p>
                  </a:txBody>
                  <a:tcPr/>
                </a:tc>
                <a:extLst>
                  <a:ext uri="{0D108BD9-81ED-4DB2-BD59-A6C34878D82A}">
                    <a16:rowId xmlns:a16="http://schemas.microsoft.com/office/drawing/2014/main" val="1932057034"/>
                  </a:ext>
                </a:extLst>
              </a:tr>
              <a:tr h="370840">
                <a:tc>
                  <a:txBody>
                    <a:bodyPr/>
                    <a:lstStyle/>
                    <a:p>
                      <a:pPr algn="ctr"/>
                      <a:r>
                        <a:rPr lang="en-US" sz="1600" dirty="0"/>
                        <a:t>Baseball</a:t>
                      </a:r>
                    </a:p>
                  </a:txBody>
                  <a:tcPr/>
                </a:tc>
                <a:tc>
                  <a:txBody>
                    <a:bodyPr/>
                    <a:lstStyle/>
                    <a:p>
                      <a:pPr algn="ctr"/>
                      <a:r>
                        <a:rPr lang="en-US" sz="1600" dirty="0"/>
                        <a:t>83.7</a:t>
                      </a:r>
                    </a:p>
                  </a:txBody>
                  <a:tcPr/>
                </a:tc>
                <a:tc>
                  <a:txBody>
                    <a:bodyPr/>
                    <a:lstStyle/>
                    <a:p>
                      <a:pPr algn="ctr"/>
                      <a:r>
                        <a:rPr lang="en-US" sz="1600" dirty="0"/>
                        <a:t>87.9</a:t>
                      </a:r>
                    </a:p>
                  </a:txBody>
                  <a:tcPr/>
                </a:tc>
                <a:tc>
                  <a:txBody>
                    <a:bodyPr/>
                    <a:lstStyle/>
                    <a:p>
                      <a:pPr algn="ctr"/>
                      <a:r>
                        <a:rPr lang="en-US" sz="1600" dirty="0"/>
                        <a:t>97.1</a:t>
                      </a:r>
                    </a:p>
                  </a:txBody>
                  <a:tcPr/>
                </a:tc>
                <a:extLst>
                  <a:ext uri="{0D108BD9-81ED-4DB2-BD59-A6C34878D82A}">
                    <a16:rowId xmlns:a16="http://schemas.microsoft.com/office/drawing/2014/main" val="362857754"/>
                  </a:ext>
                </a:extLst>
              </a:tr>
              <a:tr h="370840">
                <a:tc>
                  <a:txBody>
                    <a:bodyPr/>
                    <a:lstStyle/>
                    <a:p>
                      <a:pPr algn="ctr"/>
                      <a:r>
                        <a:rPr lang="en-US" sz="1600" dirty="0"/>
                        <a:t>Crane</a:t>
                      </a:r>
                    </a:p>
                  </a:txBody>
                  <a:tcPr/>
                </a:tc>
                <a:tc>
                  <a:txBody>
                    <a:bodyPr/>
                    <a:lstStyle/>
                    <a:p>
                      <a:pPr algn="ctr"/>
                      <a:r>
                        <a:rPr lang="en-US" sz="1600" dirty="0"/>
                        <a:t>80.9</a:t>
                      </a:r>
                    </a:p>
                  </a:txBody>
                  <a:tcPr/>
                </a:tc>
                <a:tc>
                  <a:txBody>
                    <a:bodyPr/>
                    <a:lstStyle/>
                    <a:p>
                      <a:pPr algn="ctr"/>
                      <a:r>
                        <a:rPr lang="en-US" sz="1600" dirty="0"/>
                        <a:t>92.2</a:t>
                      </a:r>
                    </a:p>
                  </a:txBody>
                  <a:tcPr/>
                </a:tc>
                <a:tc>
                  <a:txBody>
                    <a:bodyPr/>
                    <a:lstStyle/>
                    <a:p>
                      <a:pPr algn="ctr"/>
                      <a:r>
                        <a:rPr lang="en-US" sz="1600" dirty="0"/>
                        <a:t>97.7</a:t>
                      </a:r>
                    </a:p>
                  </a:txBody>
                  <a:tcPr/>
                </a:tc>
                <a:extLst>
                  <a:ext uri="{0D108BD9-81ED-4DB2-BD59-A6C34878D82A}">
                    <a16:rowId xmlns:a16="http://schemas.microsoft.com/office/drawing/2014/main" val="713950979"/>
                  </a:ext>
                </a:extLst>
              </a:tr>
              <a:tr h="370840">
                <a:tc>
                  <a:txBody>
                    <a:bodyPr/>
                    <a:lstStyle/>
                    <a:p>
                      <a:pPr algn="ctr"/>
                      <a:r>
                        <a:rPr lang="en-US" sz="1600" dirty="0"/>
                        <a:t>Flag Semaphore</a:t>
                      </a:r>
                    </a:p>
                  </a:txBody>
                  <a:tcPr/>
                </a:tc>
                <a:tc>
                  <a:txBody>
                    <a:bodyPr/>
                    <a:lstStyle/>
                    <a:p>
                      <a:pPr algn="ctr"/>
                      <a:r>
                        <a:rPr lang="en-US" sz="1600" dirty="0"/>
                        <a:t>64.5</a:t>
                      </a:r>
                    </a:p>
                  </a:txBody>
                  <a:tcPr/>
                </a:tc>
                <a:tc>
                  <a:txBody>
                    <a:bodyPr/>
                    <a:lstStyle/>
                    <a:p>
                      <a:pPr algn="ctr"/>
                      <a:r>
                        <a:rPr lang="en-US" sz="1600" dirty="0"/>
                        <a:t>80.8</a:t>
                      </a:r>
                    </a:p>
                  </a:txBody>
                  <a:tcPr/>
                </a:tc>
                <a:tc>
                  <a:txBody>
                    <a:bodyPr/>
                    <a:lstStyle/>
                    <a:p>
                      <a:pPr algn="ctr"/>
                      <a:r>
                        <a:rPr lang="en-US" sz="1600" dirty="0"/>
                        <a:t>92.2</a:t>
                      </a:r>
                    </a:p>
                  </a:txBody>
                  <a:tcPr/>
                </a:tc>
                <a:extLst>
                  <a:ext uri="{0D108BD9-81ED-4DB2-BD59-A6C34878D82A}">
                    <a16:rowId xmlns:a16="http://schemas.microsoft.com/office/drawing/2014/main" val="2577185095"/>
                  </a:ext>
                </a:extLst>
              </a:tr>
              <a:tr h="370840">
                <a:tc>
                  <a:txBody>
                    <a:bodyPr/>
                    <a:lstStyle/>
                    <a:p>
                      <a:pPr algn="ctr"/>
                      <a:r>
                        <a:rPr lang="en-US" sz="1600" dirty="0"/>
                        <a:t>Football</a:t>
                      </a:r>
                    </a:p>
                  </a:txBody>
                  <a:tcPr/>
                </a:tc>
                <a:tc>
                  <a:txBody>
                    <a:bodyPr/>
                    <a:lstStyle/>
                    <a:p>
                      <a:pPr algn="ctr"/>
                      <a:r>
                        <a:rPr lang="en-US" sz="1600" dirty="0"/>
                        <a:t>61.5</a:t>
                      </a:r>
                    </a:p>
                  </a:txBody>
                  <a:tcPr/>
                </a:tc>
                <a:tc>
                  <a:txBody>
                    <a:bodyPr/>
                    <a:lstStyle/>
                    <a:p>
                      <a:pPr algn="ctr"/>
                      <a:r>
                        <a:rPr lang="en-US" sz="1600" dirty="0"/>
                        <a:t>84.7</a:t>
                      </a:r>
                    </a:p>
                  </a:txBody>
                  <a:tcPr/>
                </a:tc>
                <a:tc>
                  <a:txBody>
                    <a:bodyPr/>
                    <a:lstStyle/>
                    <a:p>
                      <a:pPr algn="ctr"/>
                      <a:r>
                        <a:rPr lang="en-US" sz="1600" dirty="0"/>
                        <a:t>90.7</a:t>
                      </a:r>
                    </a:p>
                  </a:txBody>
                  <a:tcPr/>
                </a:tc>
                <a:extLst>
                  <a:ext uri="{0D108BD9-81ED-4DB2-BD59-A6C34878D82A}">
                    <a16:rowId xmlns:a16="http://schemas.microsoft.com/office/drawing/2014/main" val="777190785"/>
                  </a:ext>
                </a:extLst>
              </a:tr>
            </a:tbl>
          </a:graphicData>
        </a:graphic>
      </p:graphicFrame>
      <p:sp>
        <p:nvSpPr>
          <p:cNvPr id="4" name="TextBox 3">
            <a:extLst>
              <a:ext uri="{FF2B5EF4-FFF2-40B4-BE49-F238E27FC236}">
                <a16:creationId xmlns:a16="http://schemas.microsoft.com/office/drawing/2014/main" id="{38B60A12-669E-D40F-1BEB-82508C0D78A6}"/>
              </a:ext>
            </a:extLst>
          </p:cNvPr>
          <p:cNvSpPr txBox="1"/>
          <p:nvPr/>
        </p:nvSpPr>
        <p:spPr>
          <a:xfrm>
            <a:off x="1477878" y="3244334"/>
            <a:ext cx="2839453" cy="369332"/>
          </a:xfrm>
          <a:prstGeom prst="rect">
            <a:avLst/>
          </a:prstGeom>
          <a:noFill/>
        </p:spPr>
        <p:txBody>
          <a:bodyPr wrap="square" rtlCol="0">
            <a:spAutoFit/>
          </a:bodyPr>
          <a:lstStyle/>
          <a:p>
            <a:r>
              <a:rPr lang="en-US" b="1" dirty="0"/>
              <a:t>Single-User Accuracy</a:t>
            </a:r>
          </a:p>
        </p:txBody>
      </p:sp>
      <p:sp>
        <p:nvSpPr>
          <p:cNvPr id="5" name="TextBox 4">
            <a:extLst>
              <a:ext uri="{FF2B5EF4-FFF2-40B4-BE49-F238E27FC236}">
                <a16:creationId xmlns:a16="http://schemas.microsoft.com/office/drawing/2014/main" id="{75C8ACFB-13D8-4FC0-A93D-78F684BEE692}"/>
              </a:ext>
            </a:extLst>
          </p:cNvPr>
          <p:cNvSpPr txBox="1"/>
          <p:nvPr/>
        </p:nvSpPr>
        <p:spPr>
          <a:xfrm>
            <a:off x="6990346" y="3244334"/>
            <a:ext cx="2839453" cy="369332"/>
          </a:xfrm>
          <a:prstGeom prst="rect">
            <a:avLst/>
          </a:prstGeom>
          <a:noFill/>
        </p:spPr>
        <p:txBody>
          <a:bodyPr wrap="square" rtlCol="0">
            <a:spAutoFit/>
          </a:bodyPr>
          <a:lstStyle/>
          <a:p>
            <a:r>
              <a:rPr lang="en-US" b="1" dirty="0"/>
              <a:t>Cross-User Accuracy</a:t>
            </a:r>
          </a:p>
        </p:txBody>
      </p:sp>
      <p:sp>
        <p:nvSpPr>
          <p:cNvPr id="7" name="TextBox 6">
            <a:extLst>
              <a:ext uri="{FF2B5EF4-FFF2-40B4-BE49-F238E27FC236}">
                <a16:creationId xmlns:a16="http://schemas.microsoft.com/office/drawing/2014/main" id="{C175D2B3-AC7E-D229-BD16-B3050766F448}"/>
              </a:ext>
            </a:extLst>
          </p:cNvPr>
          <p:cNvSpPr txBox="1"/>
          <p:nvPr/>
        </p:nvSpPr>
        <p:spPr>
          <a:xfrm>
            <a:off x="519764" y="1656247"/>
            <a:ext cx="10222030" cy="369332"/>
          </a:xfrm>
          <a:prstGeom prst="rect">
            <a:avLst/>
          </a:prstGeom>
          <a:noFill/>
        </p:spPr>
        <p:txBody>
          <a:bodyPr wrap="square" rtlCol="0">
            <a:spAutoFit/>
          </a:bodyPr>
          <a:lstStyle/>
          <a:p>
            <a:pPr marL="285750" indent="-285750">
              <a:buFont typeface="Arial" panose="020B0604020202020204" pitchFamily="34" charset="0"/>
              <a:buChar char="•"/>
            </a:pPr>
            <a:r>
              <a:rPr lang="en-US" dirty="0"/>
              <a:t>Method</a:t>
            </a:r>
          </a:p>
        </p:txBody>
      </p:sp>
      <p:sp>
        <p:nvSpPr>
          <p:cNvPr id="8" name="TextBox 7">
            <a:extLst>
              <a:ext uri="{FF2B5EF4-FFF2-40B4-BE49-F238E27FC236}">
                <a16:creationId xmlns:a16="http://schemas.microsoft.com/office/drawing/2014/main" id="{BF60BFF3-C7FA-5A83-D76D-A46454AB2189}"/>
              </a:ext>
            </a:extLst>
          </p:cNvPr>
          <p:cNvSpPr txBox="1"/>
          <p:nvPr/>
        </p:nvSpPr>
        <p:spPr>
          <a:xfrm>
            <a:off x="1029903" y="2200944"/>
            <a:ext cx="10376034" cy="369332"/>
          </a:xfrm>
          <a:prstGeom prst="rect">
            <a:avLst/>
          </a:prstGeom>
          <a:noFill/>
        </p:spPr>
        <p:txBody>
          <a:bodyPr wrap="square" rtlCol="0">
            <a:spAutoFit/>
          </a:bodyPr>
          <a:lstStyle/>
          <a:p>
            <a:r>
              <a:rPr lang="en-US" dirty="0"/>
              <a:t>- Single-user evaluation: Train and test using the same user’s data (forming </a:t>
            </a:r>
            <a:r>
              <a:rPr lang="en-US" dirty="0">
                <a:solidFill>
                  <a:srgbClr val="C00000"/>
                </a:solidFill>
              </a:rPr>
              <a:t>user-specific</a:t>
            </a:r>
            <a:r>
              <a:rPr lang="en-US" dirty="0"/>
              <a:t> model)</a:t>
            </a:r>
          </a:p>
        </p:txBody>
      </p:sp>
      <p:sp>
        <p:nvSpPr>
          <p:cNvPr id="9" name="TextBox 8">
            <a:extLst>
              <a:ext uri="{FF2B5EF4-FFF2-40B4-BE49-F238E27FC236}">
                <a16:creationId xmlns:a16="http://schemas.microsoft.com/office/drawing/2014/main" id="{1C530B36-9802-8577-1866-ED0B7A9FD3CC}"/>
              </a:ext>
            </a:extLst>
          </p:cNvPr>
          <p:cNvSpPr txBox="1"/>
          <p:nvPr/>
        </p:nvSpPr>
        <p:spPr>
          <a:xfrm>
            <a:off x="1029902" y="2749914"/>
            <a:ext cx="10077651" cy="369332"/>
          </a:xfrm>
          <a:prstGeom prst="rect">
            <a:avLst/>
          </a:prstGeom>
          <a:noFill/>
        </p:spPr>
        <p:txBody>
          <a:bodyPr wrap="square" rtlCol="0">
            <a:spAutoFit/>
          </a:bodyPr>
          <a:lstStyle/>
          <a:p>
            <a:r>
              <a:rPr lang="en-US" dirty="0"/>
              <a:t>- Cross-user evaluation: Train users and test users are separated (forming </a:t>
            </a:r>
            <a:r>
              <a:rPr lang="en-US" dirty="0">
                <a:solidFill>
                  <a:srgbClr val="C00000"/>
                </a:solidFill>
              </a:rPr>
              <a:t>general</a:t>
            </a:r>
            <a:r>
              <a:rPr lang="en-US" dirty="0"/>
              <a:t> model) </a:t>
            </a:r>
          </a:p>
        </p:txBody>
      </p:sp>
      <p:sp>
        <p:nvSpPr>
          <p:cNvPr id="11" name="Slide Number Placeholder 10">
            <a:extLst>
              <a:ext uri="{FF2B5EF4-FFF2-40B4-BE49-F238E27FC236}">
                <a16:creationId xmlns:a16="http://schemas.microsoft.com/office/drawing/2014/main" id="{1D0A4E89-D6EA-B88F-34E2-773118B8A504}"/>
              </a:ext>
            </a:extLst>
          </p:cNvPr>
          <p:cNvSpPr>
            <a:spLocks noGrp="1"/>
          </p:cNvSpPr>
          <p:nvPr>
            <p:ph type="sldNum" sz="quarter" idx="12"/>
          </p:nvPr>
        </p:nvSpPr>
        <p:spPr/>
        <p:txBody>
          <a:bodyPr/>
          <a:lstStyle/>
          <a:p>
            <a:fld id="{AE678206-0642-9F48-9727-6B519CB285FA}" type="slidenum">
              <a:rPr lang="en-US" smtClean="0"/>
              <a:t>33</a:t>
            </a:fld>
            <a:r>
              <a:rPr lang="en-US" dirty="0"/>
              <a:t>/65</a:t>
            </a:r>
          </a:p>
        </p:txBody>
      </p:sp>
    </p:spTree>
    <p:extLst>
      <p:ext uri="{BB962C8B-B14F-4D97-AF65-F5344CB8AC3E}">
        <p14:creationId xmlns:p14="http://schemas.microsoft.com/office/powerpoint/2010/main" val="326055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D46E-C75F-9491-6642-6C15BB68E078}"/>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2B3409EA-6C7E-B8B6-940A-CCE1F1D01984}"/>
              </a:ext>
            </a:extLst>
          </p:cNvPr>
          <p:cNvSpPr>
            <a:spLocks noGrp="1"/>
          </p:cNvSpPr>
          <p:nvPr>
            <p:ph sz="half" idx="1"/>
          </p:nvPr>
        </p:nvSpPr>
        <p:spPr>
          <a:xfrm>
            <a:off x="379048" y="1215482"/>
            <a:ext cx="8755716" cy="5441795"/>
          </a:xfrm>
        </p:spPr>
        <p:txBody>
          <a:bodyPr>
            <a:normAutofit/>
          </a:bodyPr>
          <a:lstStyle/>
          <a:p>
            <a:r>
              <a:rPr lang="en-US" dirty="0"/>
              <a:t>UWB can help simplify gesture-detection and activity-recognition models</a:t>
            </a:r>
          </a:p>
          <a:p>
            <a:r>
              <a:rPr lang="en-US" dirty="0"/>
              <a:t>Sensor fusion helps</a:t>
            </a:r>
          </a:p>
          <a:p>
            <a:r>
              <a:rPr lang="en-US" dirty="0"/>
              <a:t>Domain-specific knowledge helps</a:t>
            </a:r>
          </a:p>
          <a:p>
            <a:r>
              <a:rPr lang="en-US" dirty="0" err="1"/>
              <a:t>ViSig</a:t>
            </a:r>
            <a:r>
              <a:rPr lang="en-US" dirty="0"/>
              <a:t> significantly reduces storage/network-bandwidth needs</a:t>
            </a:r>
          </a:p>
          <a:p>
            <a:r>
              <a:rPr lang="en-US" dirty="0"/>
              <a:t>Dataset is open-sourced:</a:t>
            </a:r>
          </a:p>
          <a:p>
            <a:pPr marL="0" indent="0">
              <a:buNone/>
            </a:pPr>
            <a:r>
              <a:rPr lang="en-US" sz="1900" dirty="0"/>
              <a:t>https://faculty.cc.gatech.edu/~dhekne/visig_body_signal_data.zip</a:t>
            </a:r>
          </a:p>
          <a:p>
            <a:endParaRPr lang="en-US" dirty="0"/>
          </a:p>
          <a:p>
            <a:endParaRPr lang="en-US" dirty="0"/>
          </a:p>
          <a:p>
            <a:r>
              <a:rPr lang="en-US" dirty="0"/>
              <a:t>Embed these sensors in clothing?</a:t>
            </a:r>
          </a:p>
          <a:p>
            <a:r>
              <a:rPr lang="en-US" dirty="0"/>
              <a:t>How to reduce energy needs or harvest energy from human actions?</a:t>
            </a:r>
          </a:p>
        </p:txBody>
      </p:sp>
      <p:sp>
        <p:nvSpPr>
          <p:cNvPr id="5" name="Slide Number Placeholder 4">
            <a:extLst>
              <a:ext uri="{FF2B5EF4-FFF2-40B4-BE49-F238E27FC236}">
                <a16:creationId xmlns:a16="http://schemas.microsoft.com/office/drawing/2014/main" id="{674BBD94-1BF5-56C8-4935-95E69171EC05}"/>
              </a:ext>
            </a:extLst>
          </p:cNvPr>
          <p:cNvSpPr>
            <a:spLocks noGrp="1"/>
          </p:cNvSpPr>
          <p:nvPr>
            <p:ph type="sldNum" sz="quarter" idx="12"/>
          </p:nvPr>
        </p:nvSpPr>
        <p:spPr/>
        <p:txBody>
          <a:bodyPr/>
          <a:lstStyle/>
          <a:p>
            <a:fld id="{AE678206-0642-9F48-9727-6B519CB285FA}" type="slidenum">
              <a:rPr lang="en-US" smtClean="0"/>
              <a:t>34</a:t>
            </a:fld>
            <a:endParaRPr lang="en-US"/>
          </a:p>
        </p:txBody>
      </p:sp>
      <p:pic>
        <p:nvPicPr>
          <p:cNvPr id="7" name="Picture 6" descr="A computer screen shot of a circuit board&#10;&#10;Description automatically generated">
            <a:extLst>
              <a:ext uri="{FF2B5EF4-FFF2-40B4-BE49-F238E27FC236}">
                <a16:creationId xmlns:a16="http://schemas.microsoft.com/office/drawing/2014/main" id="{87FF03E0-0350-45D7-DAAE-34E282BAFB36}"/>
              </a:ext>
            </a:extLst>
          </p:cNvPr>
          <p:cNvPicPr>
            <a:picLocks noChangeAspect="1"/>
          </p:cNvPicPr>
          <p:nvPr/>
        </p:nvPicPr>
        <p:blipFill>
          <a:blip r:embed="rId2"/>
          <a:stretch>
            <a:fillRect/>
          </a:stretch>
        </p:blipFill>
        <p:spPr>
          <a:xfrm>
            <a:off x="9213043" y="0"/>
            <a:ext cx="2980887" cy="3214255"/>
          </a:xfrm>
          <a:prstGeom prst="rect">
            <a:avLst/>
          </a:prstGeom>
        </p:spPr>
      </p:pic>
      <p:pic>
        <p:nvPicPr>
          <p:cNvPr id="11" name="Picture 10" descr="A hand with a gloved hand holding a yellow piece of electronic device&#10;&#10;Description automatically generated">
            <a:extLst>
              <a:ext uri="{FF2B5EF4-FFF2-40B4-BE49-F238E27FC236}">
                <a16:creationId xmlns:a16="http://schemas.microsoft.com/office/drawing/2014/main" id="{6A9CFD41-556E-2E14-73EB-6B08795B9D98}"/>
              </a:ext>
            </a:extLst>
          </p:cNvPr>
          <p:cNvPicPr>
            <a:picLocks noChangeAspect="1"/>
          </p:cNvPicPr>
          <p:nvPr/>
        </p:nvPicPr>
        <p:blipFill rotWithShape="1">
          <a:blip r:embed="rId3"/>
          <a:srcRect l="21534" r="12587"/>
          <a:stretch/>
        </p:blipFill>
        <p:spPr>
          <a:xfrm rot="16200000">
            <a:off x="8828437" y="3205399"/>
            <a:ext cx="2974109" cy="3421311"/>
          </a:xfrm>
          <a:prstGeom prst="rect">
            <a:avLst/>
          </a:prstGeom>
        </p:spPr>
      </p:pic>
    </p:spTree>
    <p:extLst>
      <p:ext uri="{BB962C8B-B14F-4D97-AF65-F5344CB8AC3E}">
        <p14:creationId xmlns:p14="http://schemas.microsoft.com/office/powerpoint/2010/main" val="595512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safety gear&#10;&#10;Description automatically generated">
            <a:extLst>
              <a:ext uri="{FF2B5EF4-FFF2-40B4-BE49-F238E27FC236}">
                <a16:creationId xmlns:a16="http://schemas.microsoft.com/office/drawing/2014/main" id="{FB022272-9BF2-6F80-AFC6-362ED59CB238}"/>
              </a:ext>
            </a:extLst>
          </p:cNvPr>
          <p:cNvPicPr>
            <a:picLocks noGrp="1" noChangeAspect="1"/>
          </p:cNvPicPr>
          <p:nvPr>
            <p:ph idx="1"/>
          </p:nvPr>
        </p:nvPicPr>
        <p:blipFill>
          <a:blip r:embed="rId2"/>
          <a:stretch>
            <a:fillRect/>
          </a:stretch>
        </p:blipFill>
        <p:spPr>
          <a:xfrm>
            <a:off x="5334001" y="1"/>
            <a:ext cx="6858000" cy="6858000"/>
          </a:xfrm>
        </p:spPr>
      </p:pic>
      <p:sp>
        <p:nvSpPr>
          <p:cNvPr id="5" name="Slide Number Placeholder 4">
            <a:extLst>
              <a:ext uri="{FF2B5EF4-FFF2-40B4-BE49-F238E27FC236}">
                <a16:creationId xmlns:a16="http://schemas.microsoft.com/office/drawing/2014/main" id="{A870856E-6540-4792-3040-BA75B0CB72A1}"/>
              </a:ext>
            </a:extLst>
          </p:cNvPr>
          <p:cNvSpPr>
            <a:spLocks noGrp="1"/>
          </p:cNvSpPr>
          <p:nvPr>
            <p:ph type="sldNum" sz="quarter" idx="12"/>
          </p:nvPr>
        </p:nvSpPr>
        <p:spPr/>
        <p:txBody>
          <a:bodyPr/>
          <a:lstStyle/>
          <a:p>
            <a:fld id="{AE678206-0642-9F48-9727-6B519CB285FA}" type="slidenum">
              <a:rPr lang="en-US" smtClean="0"/>
              <a:t>35</a:t>
            </a:fld>
            <a:endParaRPr lang="en-US"/>
          </a:p>
        </p:txBody>
      </p:sp>
      <p:sp>
        <p:nvSpPr>
          <p:cNvPr id="8" name="Title 7">
            <a:extLst>
              <a:ext uri="{FF2B5EF4-FFF2-40B4-BE49-F238E27FC236}">
                <a16:creationId xmlns:a16="http://schemas.microsoft.com/office/drawing/2014/main" id="{A6F8D9FD-7F23-57E8-1E0C-12989BE33D67}"/>
              </a:ext>
            </a:extLst>
          </p:cNvPr>
          <p:cNvSpPr>
            <a:spLocks noGrp="1"/>
          </p:cNvSpPr>
          <p:nvPr>
            <p:ph type="title"/>
          </p:nvPr>
        </p:nvSpPr>
        <p:spPr>
          <a:xfrm>
            <a:off x="381000" y="200722"/>
            <a:ext cx="5125720" cy="1839093"/>
          </a:xfrm>
        </p:spPr>
        <p:txBody>
          <a:bodyPr>
            <a:normAutofit/>
          </a:bodyPr>
          <a:lstStyle/>
          <a:p>
            <a:r>
              <a:rPr lang="en-US" dirty="0"/>
              <a:t>Glimpse into what Construction Workers Wear</a:t>
            </a:r>
          </a:p>
        </p:txBody>
      </p:sp>
      <p:sp>
        <p:nvSpPr>
          <p:cNvPr id="2" name="TextBox 1">
            <a:extLst>
              <a:ext uri="{FF2B5EF4-FFF2-40B4-BE49-F238E27FC236}">
                <a16:creationId xmlns:a16="http://schemas.microsoft.com/office/drawing/2014/main" id="{859116A1-2FEC-2E6A-6FC0-9DDF6EE98000}"/>
              </a:ext>
            </a:extLst>
          </p:cNvPr>
          <p:cNvSpPr txBox="1"/>
          <p:nvPr/>
        </p:nvSpPr>
        <p:spPr>
          <a:xfrm>
            <a:off x="381000" y="5659320"/>
            <a:ext cx="6558206" cy="523220"/>
          </a:xfrm>
          <a:prstGeom prst="rect">
            <a:avLst/>
          </a:prstGeom>
          <a:noFill/>
        </p:spPr>
        <p:txBody>
          <a:bodyPr wrap="none" rtlCol="0">
            <a:spAutoFit/>
          </a:bodyPr>
          <a:lstStyle/>
          <a:p>
            <a:r>
              <a:rPr lang="en-US" sz="2800" dirty="0"/>
              <a:t>Embed UWB sensors in some of these?</a:t>
            </a:r>
          </a:p>
        </p:txBody>
      </p:sp>
    </p:spTree>
    <p:extLst>
      <p:ext uri="{BB962C8B-B14F-4D97-AF65-F5344CB8AC3E}">
        <p14:creationId xmlns:p14="http://schemas.microsoft.com/office/powerpoint/2010/main" val="3781824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2C47-86F9-660F-CBDB-78B90D09198D}"/>
              </a:ext>
            </a:extLst>
          </p:cNvPr>
          <p:cNvSpPr>
            <a:spLocks noGrp="1"/>
          </p:cNvSpPr>
          <p:nvPr>
            <p:ph type="title"/>
          </p:nvPr>
        </p:nvSpPr>
        <p:spPr/>
        <p:txBody>
          <a:bodyPr/>
          <a:lstStyle/>
          <a:p>
            <a:r>
              <a:rPr lang="en-US" dirty="0"/>
              <a:t>Why is Body-Signal Interpretation Important?</a:t>
            </a:r>
          </a:p>
        </p:txBody>
      </p:sp>
      <p:sp>
        <p:nvSpPr>
          <p:cNvPr id="9" name="Slide Number Placeholder 8">
            <a:extLst>
              <a:ext uri="{FF2B5EF4-FFF2-40B4-BE49-F238E27FC236}">
                <a16:creationId xmlns:a16="http://schemas.microsoft.com/office/drawing/2014/main" id="{8CDE8C43-A379-FCE6-DEEE-58F8C73EF158}"/>
              </a:ext>
            </a:extLst>
          </p:cNvPr>
          <p:cNvSpPr>
            <a:spLocks noGrp="1"/>
          </p:cNvSpPr>
          <p:nvPr>
            <p:ph type="sldNum" sz="quarter" idx="12"/>
          </p:nvPr>
        </p:nvSpPr>
        <p:spPr/>
        <p:txBody>
          <a:bodyPr/>
          <a:lstStyle/>
          <a:p>
            <a:fld id="{AE678206-0642-9F48-9727-6B519CB285FA}" type="slidenum">
              <a:rPr lang="en-US" smtClean="0"/>
              <a:t>4</a:t>
            </a:fld>
            <a:r>
              <a:rPr lang="en-US" dirty="0"/>
              <a:t>/65</a:t>
            </a:r>
          </a:p>
        </p:txBody>
      </p:sp>
      <p:pic>
        <p:nvPicPr>
          <p:cNvPr id="1028" name="Picture 4" descr="Crane falls on five-story building under construction in Winchester, no  injuries reported - The Boston Globe">
            <a:extLst>
              <a:ext uri="{FF2B5EF4-FFF2-40B4-BE49-F238E27FC236}">
                <a16:creationId xmlns:a16="http://schemas.microsoft.com/office/drawing/2014/main" id="{8D3ED1E1-1ACA-02E6-44A4-80C98400E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5" y="1921424"/>
            <a:ext cx="4705489" cy="3529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265341-5A74-E42E-9376-71F61DA67A30}"/>
              </a:ext>
            </a:extLst>
          </p:cNvPr>
          <p:cNvPicPr>
            <a:picLocks noChangeAspect="1"/>
          </p:cNvPicPr>
          <p:nvPr/>
        </p:nvPicPr>
        <p:blipFill>
          <a:blip r:embed="rId4"/>
          <a:stretch>
            <a:fillRect/>
          </a:stretch>
        </p:blipFill>
        <p:spPr>
          <a:xfrm rot="5400000">
            <a:off x="5368372" y="1285435"/>
            <a:ext cx="3529117" cy="4801094"/>
          </a:xfrm>
          <a:prstGeom prst="rect">
            <a:avLst/>
          </a:prstGeom>
        </p:spPr>
      </p:pic>
      <p:pic>
        <p:nvPicPr>
          <p:cNvPr id="13" name="Picture 12">
            <a:extLst>
              <a:ext uri="{FF2B5EF4-FFF2-40B4-BE49-F238E27FC236}">
                <a16:creationId xmlns:a16="http://schemas.microsoft.com/office/drawing/2014/main" id="{1C510E3D-7251-CCC4-E632-3CD32E20632A}"/>
              </a:ext>
            </a:extLst>
          </p:cNvPr>
          <p:cNvPicPr>
            <a:picLocks noChangeAspect="1"/>
          </p:cNvPicPr>
          <p:nvPr/>
        </p:nvPicPr>
        <p:blipFill>
          <a:blip r:embed="rId5"/>
          <a:stretch>
            <a:fillRect/>
          </a:stretch>
        </p:blipFill>
        <p:spPr>
          <a:xfrm>
            <a:off x="9533478" y="1921424"/>
            <a:ext cx="2624781" cy="3529117"/>
          </a:xfrm>
          <a:prstGeom prst="rect">
            <a:avLst/>
          </a:prstGeom>
        </p:spPr>
      </p:pic>
      <p:grpSp>
        <p:nvGrpSpPr>
          <p:cNvPr id="15" name="Group 14">
            <a:extLst>
              <a:ext uri="{FF2B5EF4-FFF2-40B4-BE49-F238E27FC236}">
                <a16:creationId xmlns:a16="http://schemas.microsoft.com/office/drawing/2014/main" id="{57CEB830-E49C-AC1C-47A4-A74D14C9FF10}"/>
              </a:ext>
            </a:extLst>
          </p:cNvPr>
          <p:cNvGrpSpPr/>
          <p:nvPr/>
        </p:nvGrpSpPr>
        <p:grpSpPr>
          <a:xfrm>
            <a:off x="3137643" y="3429000"/>
            <a:ext cx="7397197" cy="2097323"/>
            <a:chOff x="3648633" y="2916638"/>
            <a:chExt cx="5353042" cy="1517745"/>
          </a:xfrm>
          <a:effectLst>
            <a:glow rad="139700">
              <a:schemeClr val="tx1">
                <a:alpha val="40000"/>
              </a:schemeClr>
            </a:glow>
          </a:effectLst>
        </p:grpSpPr>
        <p:pic>
          <p:nvPicPr>
            <p:cNvPr id="12" name="Picture 11">
              <a:extLst>
                <a:ext uri="{FF2B5EF4-FFF2-40B4-BE49-F238E27FC236}">
                  <a16:creationId xmlns:a16="http://schemas.microsoft.com/office/drawing/2014/main" id="{9E40BBC1-EEC4-4B88-973B-98A0CA5B6BD9}"/>
                </a:ext>
              </a:extLst>
            </p:cNvPr>
            <p:cNvPicPr>
              <a:picLocks noChangeAspect="1"/>
            </p:cNvPicPr>
            <p:nvPr/>
          </p:nvPicPr>
          <p:blipFill rotWithShape="1">
            <a:blip r:embed="rId6"/>
            <a:srcRect b="63151"/>
            <a:stretch/>
          </p:blipFill>
          <p:spPr>
            <a:xfrm>
              <a:off x="3648634" y="2916638"/>
              <a:ext cx="5353041" cy="1126443"/>
            </a:xfrm>
            <a:prstGeom prst="rect">
              <a:avLst/>
            </a:prstGeom>
          </p:spPr>
        </p:pic>
        <p:pic>
          <p:nvPicPr>
            <p:cNvPr id="14" name="Picture 13">
              <a:extLst>
                <a:ext uri="{FF2B5EF4-FFF2-40B4-BE49-F238E27FC236}">
                  <a16:creationId xmlns:a16="http://schemas.microsoft.com/office/drawing/2014/main" id="{B4810DA9-DBC7-B7BE-9F9A-5AE39F532F60}"/>
                </a:ext>
              </a:extLst>
            </p:cNvPr>
            <p:cNvPicPr>
              <a:picLocks noChangeAspect="1"/>
            </p:cNvPicPr>
            <p:nvPr/>
          </p:nvPicPr>
          <p:blipFill rotWithShape="1">
            <a:blip r:embed="rId6"/>
            <a:srcRect t="88517" b="-1317"/>
            <a:stretch/>
          </p:blipFill>
          <p:spPr>
            <a:xfrm>
              <a:off x="3648633" y="4043081"/>
              <a:ext cx="5353041" cy="391302"/>
            </a:xfrm>
            <a:prstGeom prst="rect">
              <a:avLst/>
            </a:prstGeom>
          </p:spPr>
        </p:pic>
      </p:grpSp>
    </p:spTree>
    <p:extLst>
      <p:ext uri="{BB962C8B-B14F-4D97-AF65-F5344CB8AC3E}">
        <p14:creationId xmlns:p14="http://schemas.microsoft.com/office/powerpoint/2010/main" val="2525949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2C47-86F9-660F-CBDB-78B90D09198D}"/>
              </a:ext>
            </a:extLst>
          </p:cNvPr>
          <p:cNvSpPr>
            <a:spLocks noGrp="1"/>
          </p:cNvSpPr>
          <p:nvPr>
            <p:ph type="title"/>
          </p:nvPr>
        </p:nvSpPr>
        <p:spPr/>
        <p:txBody>
          <a:bodyPr/>
          <a:lstStyle/>
          <a:p>
            <a:r>
              <a:rPr lang="en-US" dirty="0"/>
              <a:t>Why is Body-Signal Interpretation Important?</a:t>
            </a:r>
          </a:p>
        </p:txBody>
      </p:sp>
      <p:sp>
        <p:nvSpPr>
          <p:cNvPr id="9" name="Slide Number Placeholder 8">
            <a:extLst>
              <a:ext uri="{FF2B5EF4-FFF2-40B4-BE49-F238E27FC236}">
                <a16:creationId xmlns:a16="http://schemas.microsoft.com/office/drawing/2014/main" id="{8CDE8C43-A379-FCE6-DEEE-58F8C73EF158}"/>
              </a:ext>
            </a:extLst>
          </p:cNvPr>
          <p:cNvSpPr>
            <a:spLocks noGrp="1"/>
          </p:cNvSpPr>
          <p:nvPr>
            <p:ph type="sldNum" sz="quarter" idx="12"/>
          </p:nvPr>
        </p:nvSpPr>
        <p:spPr/>
        <p:txBody>
          <a:bodyPr/>
          <a:lstStyle/>
          <a:p>
            <a:fld id="{AE678206-0642-9F48-9727-6B519CB285FA}" type="slidenum">
              <a:rPr lang="en-US" smtClean="0"/>
              <a:t>5</a:t>
            </a:fld>
            <a:r>
              <a:rPr lang="en-US" dirty="0"/>
              <a:t>/65</a:t>
            </a:r>
          </a:p>
        </p:txBody>
      </p:sp>
      <p:pic>
        <p:nvPicPr>
          <p:cNvPr id="1028" name="Picture 4" descr="Crane falls on five-story building under construction in Winchester, no  injuries reported - The Boston Globe">
            <a:extLst>
              <a:ext uri="{FF2B5EF4-FFF2-40B4-BE49-F238E27FC236}">
                <a16:creationId xmlns:a16="http://schemas.microsoft.com/office/drawing/2014/main" id="{8D3ED1E1-1ACA-02E6-44A4-80C98400E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5" y="1921424"/>
            <a:ext cx="4705489" cy="3529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265341-5A74-E42E-9376-71F61DA67A30}"/>
              </a:ext>
            </a:extLst>
          </p:cNvPr>
          <p:cNvPicPr>
            <a:picLocks noChangeAspect="1"/>
          </p:cNvPicPr>
          <p:nvPr/>
        </p:nvPicPr>
        <p:blipFill>
          <a:blip r:embed="rId4"/>
          <a:stretch>
            <a:fillRect/>
          </a:stretch>
        </p:blipFill>
        <p:spPr>
          <a:xfrm rot="5400000">
            <a:off x="5368372" y="1285435"/>
            <a:ext cx="3529117" cy="4801094"/>
          </a:xfrm>
          <a:prstGeom prst="rect">
            <a:avLst/>
          </a:prstGeom>
        </p:spPr>
      </p:pic>
      <p:pic>
        <p:nvPicPr>
          <p:cNvPr id="13" name="Picture 12">
            <a:extLst>
              <a:ext uri="{FF2B5EF4-FFF2-40B4-BE49-F238E27FC236}">
                <a16:creationId xmlns:a16="http://schemas.microsoft.com/office/drawing/2014/main" id="{1C510E3D-7251-CCC4-E632-3CD32E20632A}"/>
              </a:ext>
            </a:extLst>
          </p:cNvPr>
          <p:cNvPicPr>
            <a:picLocks noChangeAspect="1"/>
          </p:cNvPicPr>
          <p:nvPr/>
        </p:nvPicPr>
        <p:blipFill>
          <a:blip r:embed="rId5"/>
          <a:stretch>
            <a:fillRect/>
          </a:stretch>
        </p:blipFill>
        <p:spPr>
          <a:xfrm>
            <a:off x="9533478" y="1921424"/>
            <a:ext cx="2624781" cy="3529117"/>
          </a:xfrm>
          <a:prstGeom prst="rect">
            <a:avLst/>
          </a:prstGeom>
        </p:spPr>
      </p:pic>
      <p:sp>
        <p:nvSpPr>
          <p:cNvPr id="4" name="Rectangle 3">
            <a:extLst>
              <a:ext uri="{FF2B5EF4-FFF2-40B4-BE49-F238E27FC236}">
                <a16:creationId xmlns:a16="http://schemas.microsoft.com/office/drawing/2014/main" id="{3D2E8E05-3845-C00E-8063-2ED4A1F6D6BE}"/>
              </a:ext>
            </a:extLst>
          </p:cNvPr>
          <p:cNvSpPr/>
          <p:nvPr/>
        </p:nvSpPr>
        <p:spPr>
          <a:xfrm>
            <a:off x="26895" y="1921423"/>
            <a:ext cx="12131364" cy="352911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AE65C2-4D69-80A7-EA68-23B5B3DBA0C9}"/>
              </a:ext>
            </a:extLst>
          </p:cNvPr>
          <p:cNvPicPr>
            <a:picLocks noChangeAspect="1"/>
          </p:cNvPicPr>
          <p:nvPr/>
        </p:nvPicPr>
        <p:blipFill>
          <a:blip r:embed="rId6"/>
          <a:stretch>
            <a:fillRect/>
          </a:stretch>
        </p:blipFill>
        <p:spPr>
          <a:xfrm>
            <a:off x="2471395" y="2758199"/>
            <a:ext cx="5369856" cy="3711427"/>
          </a:xfrm>
          <a:prstGeom prst="rect">
            <a:avLst/>
          </a:prstGeom>
        </p:spPr>
      </p:pic>
      <p:pic>
        <p:nvPicPr>
          <p:cNvPr id="5" name="Picture 4" descr="AirPods - Apple (GE)">
            <a:extLst>
              <a:ext uri="{FF2B5EF4-FFF2-40B4-BE49-F238E27FC236}">
                <a16:creationId xmlns:a16="http://schemas.microsoft.com/office/drawing/2014/main" id="{EACFB3B2-9FC6-8204-C97E-1E7D7769B0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420168" y="4398261"/>
            <a:ext cx="316658" cy="701520"/>
          </a:xfrm>
          <a:prstGeom prst="rect">
            <a:avLst/>
          </a:prstGeom>
          <a:noFill/>
          <a:effectLst>
            <a:glow rad="139700">
              <a:schemeClr val="bg1">
                <a:lumMod val="50000"/>
                <a:alpha val="80000"/>
              </a:schemeClr>
            </a:glow>
          </a:effectLst>
          <a:extLst>
            <a:ext uri="{909E8E84-426E-40DD-AFC4-6F175D3DCCD1}">
              <a14:hiddenFill xmlns:a14="http://schemas.microsoft.com/office/drawing/2010/main">
                <a:solidFill>
                  <a:srgbClr val="FFFFFF"/>
                </a:solidFill>
              </a14:hiddenFill>
            </a:ext>
          </a:extLst>
        </p:spPr>
      </p:pic>
      <p:pic>
        <p:nvPicPr>
          <p:cNvPr id="6" name="Picture 5" descr="AirPods - Apple (GE)">
            <a:extLst>
              <a:ext uri="{FF2B5EF4-FFF2-40B4-BE49-F238E27FC236}">
                <a16:creationId xmlns:a16="http://schemas.microsoft.com/office/drawing/2014/main" id="{43AEA7E2-41D2-B55C-61F0-8F044B723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6272" y="4398261"/>
            <a:ext cx="316658" cy="701520"/>
          </a:xfrm>
          <a:prstGeom prst="rect">
            <a:avLst/>
          </a:prstGeom>
          <a:noFill/>
          <a:effectLst>
            <a:glow rad="139700">
              <a:schemeClr val="bg1">
                <a:lumMod val="50000"/>
                <a:alpha val="80000"/>
              </a:schemeClr>
            </a:glow>
          </a:effectLst>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9E5183AE-539B-FDDA-5F62-FCB3A525724C}"/>
              </a:ext>
            </a:extLst>
          </p:cNvPr>
          <p:cNvSpPr/>
          <p:nvPr/>
        </p:nvSpPr>
        <p:spPr>
          <a:xfrm>
            <a:off x="2546555" y="3028335"/>
            <a:ext cx="3190271" cy="906405"/>
          </a:xfrm>
          <a:prstGeom prst="wedgeRoundRectCallout">
            <a:avLst>
              <a:gd name="adj1" fmla="val 39825"/>
              <a:gd name="adj2" fmla="val 107743"/>
              <a:gd name="adj3" fmla="val 16667"/>
            </a:avLst>
          </a:prstGeom>
          <a:ln w="25400">
            <a:solidFill>
              <a:schemeClr val="accent4">
                <a:lumMod val="1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You are giving a “</a:t>
            </a:r>
            <a:r>
              <a:rPr lang="en-US" sz="2400" b="1" i="1" dirty="0"/>
              <a:t>raise boom</a:t>
            </a:r>
            <a:r>
              <a:rPr lang="en-US" sz="2400" dirty="0"/>
              <a:t>” signal!</a:t>
            </a:r>
          </a:p>
        </p:txBody>
      </p:sp>
    </p:spTree>
    <p:extLst>
      <p:ext uri="{BB962C8B-B14F-4D97-AF65-F5344CB8AC3E}">
        <p14:creationId xmlns:p14="http://schemas.microsoft.com/office/powerpoint/2010/main" val="1026290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2C47-86F9-660F-CBDB-78B90D09198D}"/>
              </a:ext>
            </a:extLst>
          </p:cNvPr>
          <p:cNvSpPr>
            <a:spLocks noGrp="1"/>
          </p:cNvSpPr>
          <p:nvPr>
            <p:ph type="title"/>
          </p:nvPr>
        </p:nvSpPr>
        <p:spPr/>
        <p:txBody>
          <a:bodyPr/>
          <a:lstStyle/>
          <a:p>
            <a:r>
              <a:rPr lang="en-US" dirty="0"/>
              <a:t>Why is Body-Signal Interpretation Important?</a:t>
            </a:r>
          </a:p>
        </p:txBody>
      </p:sp>
      <p:sp>
        <p:nvSpPr>
          <p:cNvPr id="9" name="Slide Number Placeholder 8">
            <a:extLst>
              <a:ext uri="{FF2B5EF4-FFF2-40B4-BE49-F238E27FC236}">
                <a16:creationId xmlns:a16="http://schemas.microsoft.com/office/drawing/2014/main" id="{8CDE8C43-A379-FCE6-DEEE-58F8C73EF158}"/>
              </a:ext>
            </a:extLst>
          </p:cNvPr>
          <p:cNvSpPr>
            <a:spLocks noGrp="1"/>
          </p:cNvSpPr>
          <p:nvPr>
            <p:ph type="sldNum" sz="quarter" idx="12"/>
          </p:nvPr>
        </p:nvSpPr>
        <p:spPr/>
        <p:txBody>
          <a:bodyPr/>
          <a:lstStyle/>
          <a:p>
            <a:fld id="{AE678206-0642-9F48-9727-6B519CB285FA}" type="slidenum">
              <a:rPr lang="en-US" smtClean="0"/>
              <a:t>6</a:t>
            </a:fld>
            <a:r>
              <a:rPr lang="en-US" dirty="0"/>
              <a:t>/65</a:t>
            </a:r>
          </a:p>
        </p:txBody>
      </p:sp>
      <p:pic>
        <p:nvPicPr>
          <p:cNvPr id="1028" name="Picture 4" descr="Crane falls on five-story building under construction in Winchester, no  injuries reported - The Boston Globe">
            <a:extLst>
              <a:ext uri="{FF2B5EF4-FFF2-40B4-BE49-F238E27FC236}">
                <a16:creationId xmlns:a16="http://schemas.microsoft.com/office/drawing/2014/main" id="{8D3ED1E1-1ACA-02E6-44A4-80C98400E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5" y="1921424"/>
            <a:ext cx="4705489" cy="3529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265341-5A74-E42E-9376-71F61DA67A30}"/>
              </a:ext>
            </a:extLst>
          </p:cNvPr>
          <p:cNvPicPr>
            <a:picLocks noChangeAspect="1"/>
          </p:cNvPicPr>
          <p:nvPr/>
        </p:nvPicPr>
        <p:blipFill>
          <a:blip r:embed="rId4"/>
          <a:stretch>
            <a:fillRect/>
          </a:stretch>
        </p:blipFill>
        <p:spPr>
          <a:xfrm rot="5400000">
            <a:off x="5368372" y="1285435"/>
            <a:ext cx="3529117" cy="4801094"/>
          </a:xfrm>
          <a:prstGeom prst="rect">
            <a:avLst/>
          </a:prstGeom>
        </p:spPr>
      </p:pic>
      <p:pic>
        <p:nvPicPr>
          <p:cNvPr id="13" name="Picture 12">
            <a:extLst>
              <a:ext uri="{FF2B5EF4-FFF2-40B4-BE49-F238E27FC236}">
                <a16:creationId xmlns:a16="http://schemas.microsoft.com/office/drawing/2014/main" id="{1C510E3D-7251-CCC4-E632-3CD32E20632A}"/>
              </a:ext>
            </a:extLst>
          </p:cNvPr>
          <p:cNvPicPr>
            <a:picLocks noChangeAspect="1"/>
          </p:cNvPicPr>
          <p:nvPr/>
        </p:nvPicPr>
        <p:blipFill>
          <a:blip r:embed="rId5"/>
          <a:stretch>
            <a:fillRect/>
          </a:stretch>
        </p:blipFill>
        <p:spPr>
          <a:xfrm>
            <a:off x="9533478" y="1921424"/>
            <a:ext cx="2624781" cy="3529117"/>
          </a:xfrm>
          <a:prstGeom prst="rect">
            <a:avLst/>
          </a:prstGeom>
        </p:spPr>
      </p:pic>
      <p:sp>
        <p:nvSpPr>
          <p:cNvPr id="4" name="Rectangle 3">
            <a:extLst>
              <a:ext uri="{FF2B5EF4-FFF2-40B4-BE49-F238E27FC236}">
                <a16:creationId xmlns:a16="http://schemas.microsoft.com/office/drawing/2014/main" id="{3D2E8E05-3845-C00E-8063-2ED4A1F6D6BE}"/>
              </a:ext>
            </a:extLst>
          </p:cNvPr>
          <p:cNvSpPr/>
          <p:nvPr/>
        </p:nvSpPr>
        <p:spPr>
          <a:xfrm>
            <a:off x="26895" y="1921423"/>
            <a:ext cx="12131364" cy="352911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4B6B0D3-13C7-36A6-6FBF-7FF2F2471C38}"/>
              </a:ext>
            </a:extLst>
          </p:cNvPr>
          <p:cNvSpPr txBox="1"/>
          <p:nvPr/>
        </p:nvSpPr>
        <p:spPr>
          <a:xfrm>
            <a:off x="3127371" y="2457663"/>
            <a:ext cx="6606564" cy="461665"/>
          </a:xfrm>
          <a:prstGeom prst="rect">
            <a:avLst/>
          </a:prstGeom>
          <a:solidFill>
            <a:schemeClr val="accent6"/>
          </a:solidFill>
        </p:spPr>
        <p:txBody>
          <a:bodyPr wrap="square" rtlCol="0">
            <a:spAutoFit/>
          </a:bodyPr>
          <a:lstStyle/>
          <a:p>
            <a:pPr algn="ctr"/>
            <a:r>
              <a:rPr lang="en-US" sz="2400" b="1" dirty="0"/>
              <a:t>Feedback</a:t>
            </a:r>
          </a:p>
        </p:txBody>
      </p:sp>
      <p:sp>
        <p:nvSpPr>
          <p:cNvPr id="16" name="TextBox 15">
            <a:extLst>
              <a:ext uri="{FF2B5EF4-FFF2-40B4-BE49-F238E27FC236}">
                <a16:creationId xmlns:a16="http://schemas.microsoft.com/office/drawing/2014/main" id="{55EF89D3-4711-387F-6EEA-374EF5FAA4F1}"/>
              </a:ext>
            </a:extLst>
          </p:cNvPr>
          <p:cNvSpPr txBox="1"/>
          <p:nvPr/>
        </p:nvSpPr>
        <p:spPr>
          <a:xfrm>
            <a:off x="3127370" y="3090466"/>
            <a:ext cx="6606566" cy="461665"/>
          </a:xfrm>
          <a:prstGeom prst="rect">
            <a:avLst/>
          </a:prstGeom>
          <a:solidFill>
            <a:schemeClr val="accent6"/>
          </a:solidFill>
        </p:spPr>
        <p:txBody>
          <a:bodyPr wrap="square" rtlCol="0">
            <a:spAutoFit/>
          </a:bodyPr>
          <a:lstStyle/>
          <a:p>
            <a:pPr algn="ctr"/>
            <a:r>
              <a:rPr lang="en-US" sz="2400" b="1" dirty="0"/>
              <a:t>Record-keeping</a:t>
            </a:r>
          </a:p>
        </p:txBody>
      </p:sp>
      <p:sp>
        <p:nvSpPr>
          <p:cNvPr id="17" name="TextBox 16">
            <a:extLst>
              <a:ext uri="{FF2B5EF4-FFF2-40B4-BE49-F238E27FC236}">
                <a16:creationId xmlns:a16="http://schemas.microsoft.com/office/drawing/2014/main" id="{CBB42D26-264F-995C-6DC5-BACB241408DA}"/>
              </a:ext>
            </a:extLst>
          </p:cNvPr>
          <p:cNvSpPr txBox="1"/>
          <p:nvPr/>
        </p:nvSpPr>
        <p:spPr>
          <a:xfrm>
            <a:off x="3110177" y="3723268"/>
            <a:ext cx="6623758" cy="461665"/>
          </a:xfrm>
          <a:prstGeom prst="rect">
            <a:avLst/>
          </a:prstGeom>
          <a:solidFill>
            <a:schemeClr val="accent6"/>
          </a:solidFill>
        </p:spPr>
        <p:txBody>
          <a:bodyPr wrap="square" rtlCol="0">
            <a:spAutoFit/>
          </a:bodyPr>
          <a:lstStyle/>
          <a:p>
            <a:pPr algn="ctr"/>
            <a:r>
              <a:rPr lang="en-US" sz="2400" b="1" dirty="0"/>
              <a:t>Auditing</a:t>
            </a:r>
          </a:p>
        </p:txBody>
      </p:sp>
      <p:sp>
        <p:nvSpPr>
          <p:cNvPr id="18" name="TextBox 17">
            <a:extLst>
              <a:ext uri="{FF2B5EF4-FFF2-40B4-BE49-F238E27FC236}">
                <a16:creationId xmlns:a16="http://schemas.microsoft.com/office/drawing/2014/main" id="{0D888862-F606-A617-ABB2-9BDE52EC6670}"/>
              </a:ext>
            </a:extLst>
          </p:cNvPr>
          <p:cNvSpPr txBox="1"/>
          <p:nvPr/>
        </p:nvSpPr>
        <p:spPr>
          <a:xfrm>
            <a:off x="3110177" y="4356071"/>
            <a:ext cx="6623758" cy="461665"/>
          </a:xfrm>
          <a:prstGeom prst="rect">
            <a:avLst/>
          </a:prstGeom>
          <a:solidFill>
            <a:schemeClr val="accent6"/>
          </a:solidFill>
        </p:spPr>
        <p:txBody>
          <a:bodyPr wrap="square" rtlCol="0">
            <a:spAutoFit/>
          </a:bodyPr>
          <a:lstStyle/>
          <a:p>
            <a:pPr algn="ctr"/>
            <a:r>
              <a:rPr lang="en-US" sz="2400" b="1" dirty="0"/>
              <a:t>Communication with autonomous systems</a:t>
            </a:r>
          </a:p>
        </p:txBody>
      </p:sp>
    </p:spTree>
    <p:extLst>
      <p:ext uri="{BB962C8B-B14F-4D97-AF65-F5344CB8AC3E}">
        <p14:creationId xmlns:p14="http://schemas.microsoft.com/office/powerpoint/2010/main" val="1528936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lstStyle/>
          <a:p>
            <a:r>
              <a:rPr lang="en-US" dirty="0"/>
              <a:t>Even Labeling of Events in Video Streams</a:t>
            </a:r>
          </a:p>
        </p:txBody>
      </p:sp>
      <p:pic>
        <p:nvPicPr>
          <p:cNvPr id="34" name="Picture 33">
            <a:extLst>
              <a:ext uri="{FF2B5EF4-FFF2-40B4-BE49-F238E27FC236}">
                <a16:creationId xmlns:a16="http://schemas.microsoft.com/office/drawing/2014/main" id="{908C2801-DB6C-1436-1F8E-9E071469A801}"/>
              </a:ext>
            </a:extLst>
          </p:cNvPr>
          <p:cNvPicPr>
            <a:picLocks noChangeAspect="1"/>
          </p:cNvPicPr>
          <p:nvPr/>
        </p:nvPicPr>
        <p:blipFill>
          <a:blip r:embed="rId3"/>
          <a:stretch>
            <a:fillRect/>
          </a:stretch>
        </p:blipFill>
        <p:spPr>
          <a:xfrm>
            <a:off x="53485" y="1295313"/>
            <a:ext cx="3181328" cy="4104938"/>
          </a:xfrm>
          <a:prstGeom prst="rect">
            <a:avLst/>
          </a:prstGeom>
          <a:ln>
            <a:solidFill>
              <a:schemeClr val="tx1"/>
            </a:solidFill>
          </a:ln>
        </p:spPr>
      </p:pic>
      <p:grpSp>
        <p:nvGrpSpPr>
          <p:cNvPr id="32" name="Group 31">
            <a:extLst>
              <a:ext uri="{FF2B5EF4-FFF2-40B4-BE49-F238E27FC236}">
                <a16:creationId xmlns:a16="http://schemas.microsoft.com/office/drawing/2014/main" id="{5E08FED4-0441-6A0F-AB7E-F886642BB770}"/>
              </a:ext>
            </a:extLst>
          </p:cNvPr>
          <p:cNvGrpSpPr/>
          <p:nvPr/>
        </p:nvGrpSpPr>
        <p:grpSpPr>
          <a:xfrm>
            <a:off x="151106" y="1795427"/>
            <a:ext cx="2944492" cy="3110869"/>
            <a:chOff x="1670685" y="1504142"/>
            <a:chExt cx="1493043" cy="1848658"/>
          </a:xfrm>
        </p:grpSpPr>
        <p:sp>
          <p:nvSpPr>
            <p:cNvPr id="7" name="Rectangle 6">
              <a:extLst>
                <a:ext uri="{FF2B5EF4-FFF2-40B4-BE49-F238E27FC236}">
                  <a16:creationId xmlns:a16="http://schemas.microsoft.com/office/drawing/2014/main" id="{1C567134-C593-8267-F83E-6FE4DED679A3}"/>
                </a:ext>
              </a:extLst>
            </p:cNvPr>
            <p:cNvSpPr/>
            <p:nvPr/>
          </p:nvSpPr>
          <p:spPr>
            <a:xfrm>
              <a:off x="1670685" y="1847850"/>
              <a:ext cx="1485900" cy="1504950"/>
            </a:xfrm>
            <a:prstGeom prst="rect">
              <a:avLst/>
            </a:prstGeom>
            <a:noFill/>
            <a:ln w="38100">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961CF82-4CED-305B-BF0F-FA4AA2D1B0D6}"/>
                </a:ext>
              </a:extLst>
            </p:cNvPr>
            <p:cNvSpPr txBox="1"/>
            <p:nvPr/>
          </p:nvSpPr>
          <p:spPr>
            <a:xfrm>
              <a:off x="1670685" y="1504142"/>
              <a:ext cx="1493043" cy="338554"/>
            </a:xfrm>
            <a:prstGeom prst="rect">
              <a:avLst/>
            </a:prstGeom>
            <a:solidFill>
              <a:srgbClr val="CC3300"/>
            </a:solidFill>
            <a:ln w="28575">
              <a:solidFill>
                <a:srgbClr val="FFCC99"/>
              </a:solidFill>
            </a:ln>
          </p:spPr>
          <p:txBody>
            <a:bodyPr wrap="square" rtlCol="0">
              <a:spAutoFit/>
            </a:bodyPr>
            <a:lstStyle/>
            <a:p>
              <a:pPr algn="ctr"/>
              <a:r>
                <a:rPr lang="en-US" sz="1600" dirty="0">
                  <a:solidFill>
                    <a:schemeClr val="bg1"/>
                  </a:solidFill>
                </a:rPr>
                <a:t>Offside</a:t>
              </a:r>
            </a:p>
          </p:txBody>
        </p:sp>
      </p:grpSp>
      <p:pic>
        <p:nvPicPr>
          <p:cNvPr id="37" name="Picture 36">
            <a:extLst>
              <a:ext uri="{FF2B5EF4-FFF2-40B4-BE49-F238E27FC236}">
                <a16:creationId xmlns:a16="http://schemas.microsoft.com/office/drawing/2014/main" id="{7944D559-8AB7-753A-267B-8BCC41421075}"/>
              </a:ext>
            </a:extLst>
          </p:cNvPr>
          <p:cNvPicPr>
            <a:picLocks noChangeAspect="1"/>
          </p:cNvPicPr>
          <p:nvPr/>
        </p:nvPicPr>
        <p:blipFill>
          <a:blip r:embed="rId4"/>
          <a:stretch>
            <a:fillRect/>
          </a:stretch>
        </p:blipFill>
        <p:spPr>
          <a:xfrm>
            <a:off x="3234813" y="1282850"/>
            <a:ext cx="2853939" cy="4117401"/>
          </a:xfrm>
          <a:prstGeom prst="rect">
            <a:avLst/>
          </a:prstGeom>
        </p:spPr>
      </p:pic>
      <p:grpSp>
        <p:nvGrpSpPr>
          <p:cNvPr id="35" name="Group 34">
            <a:extLst>
              <a:ext uri="{FF2B5EF4-FFF2-40B4-BE49-F238E27FC236}">
                <a16:creationId xmlns:a16="http://schemas.microsoft.com/office/drawing/2014/main" id="{DA279A77-9CAE-C5A4-FED1-176A0DD61464}"/>
              </a:ext>
            </a:extLst>
          </p:cNvPr>
          <p:cNvGrpSpPr/>
          <p:nvPr/>
        </p:nvGrpSpPr>
        <p:grpSpPr>
          <a:xfrm>
            <a:off x="3295696" y="1354979"/>
            <a:ext cx="2707977" cy="2804065"/>
            <a:chOff x="4515105" y="1263065"/>
            <a:chExt cx="1580895" cy="1843504"/>
          </a:xfrm>
        </p:grpSpPr>
        <p:sp>
          <p:nvSpPr>
            <p:cNvPr id="13" name="Rectangle 12">
              <a:extLst>
                <a:ext uri="{FF2B5EF4-FFF2-40B4-BE49-F238E27FC236}">
                  <a16:creationId xmlns:a16="http://schemas.microsoft.com/office/drawing/2014/main" id="{C20489B6-BF56-0731-E1E7-FA42AA46E791}"/>
                </a:ext>
              </a:extLst>
            </p:cNvPr>
            <p:cNvSpPr/>
            <p:nvPr/>
          </p:nvSpPr>
          <p:spPr>
            <a:xfrm>
              <a:off x="4515105" y="1263065"/>
              <a:ext cx="1580895" cy="1504950"/>
            </a:xfrm>
            <a:prstGeom prst="rect">
              <a:avLst/>
            </a:prstGeom>
            <a:noFill/>
            <a:ln w="38100">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5469BBC-C160-763D-E05E-2CF5FB1511D6}"/>
                </a:ext>
              </a:extLst>
            </p:cNvPr>
            <p:cNvSpPr txBox="1"/>
            <p:nvPr/>
          </p:nvSpPr>
          <p:spPr>
            <a:xfrm>
              <a:off x="4515105" y="2768015"/>
              <a:ext cx="1580895" cy="338554"/>
            </a:xfrm>
            <a:prstGeom prst="rect">
              <a:avLst/>
            </a:prstGeom>
            <a:solidFill>
              <a:srgbClr val="CC3300"/>
            </a:solidFill>
            <a:ln w="28575">
              <a:solidFill>
                <a:srgbClr val="FFCC99"/>
              </a:solidFill>
            </a:ln>
          </p:spPr>
          <p:txBody>
            <a:bodyPr wrap="square" rtlCol="0">
              <a:spAutoFit/>
            </a:bodyPr>
            <a:lstStyle/>
            <a:p>
              <a:pPr algn="ctr"/>
              <a:r>
                <a:rPr lang="en-US" sz="1600" dirty="0">
                  <a:solidFill>
                    <a:schemeClr val="bg1"/>
                  </a:solidFill>
                </a:rPr>
                <a:t>No Ball</a:t>
              </a:r>
            </a:p>
          </p:txBody>
        </p:sp>
      </p:grpSp>
      <p:pic>
        <p:nvPicPr>
          <p:cNvPr id="40" name="Picture 39">
            <a:extLst>
              <a:ext uri="{FF2B5EF4-FFF2-40B4-BE49-F238E27FC236}">
                <a16:creationId xmlns:a16="http://schemas.microsoft.com/office/drawing/2014/main" id="{A7B79494-ABCB-B4C5-EAA3-17045CF2D814}"/>
              </a:ext>
            </a:extLst>
          </p:cNvPr>
          <p:cNvPicPr>
            <a:picLocks noChangeAspect="1"/>
          </p:cNvPicPr>
          <p:nvPr/>
        </p:nvPicPr>
        <p:blipFill>
          <a:blip r:embed="rId5"/>
          <a:stretch>
            <a:fillRect/>
          </a:stretch>
        </p:blipFill>
        <p:spPr>
          <a:xfrm>
            <a:off x="6087106" y="1280748"/>
            <a:ext cx="2941422" cy="4126994"/>
          </a:xfrm>
          <a:prstGeom prst="rect">
            <a:avLst/>
          </a:prstGeom>
        </p:spPr>
      </p:pic>
      <p:grpSp>
        <p:nvGrpSpPr>
          <p:cNvPr id="38" name="Group 37">
            <a:extLst>
              <a:ext uri="{FF2B5EF4-FFF2-40B4-BE49-F238E27FC236}">
                <a16:creationId xmlns:a16="http://schemas.microsoft.com/office/drawing/2014/main" id="{C691657C-27E1-FA8A-F7D8-78FF1631A6C3}"/>
              </a:ext>
            </a:extLst>
          </p:cNvPr>
          <p:cNvGrpSpPr/>
          <p:nvPr/>
        </p:nvGrpSpPr>
        <p:grpSpPr>
          <a:xfrm>
            <a:off x="6172182" y="1412168"/>
            <a:ext cx="2352385" cy="2016831"/>
            <a:chOff x="1154622" y="4008631"/>
            <a:chExt cx="1270864" cy="1817220"/>
          </a:xfrm>
        </p:grpSpPr>
        <p:sp>
          <p:nvSpPr>
            <p:cNvPr id="24" name="Rectangle 23">
              <a:extLst>
                <a:ext uri="{FF2B5EF4-FFF2-40B4-BE49-F238E27FC236}">
                  <a16:creationId xmlns:a16="http://schemas.microsoft.com/office/drawing/2014/main" id="{79C678CC-2F60-1CD7-5191-C58435A6304D}"/>
                </a:ext>
              </a:extLst>
            </p:cNvPr>
            <p:cNvSpPr/>
            <p:nvPr/>
          </p:nvSpPr>
          <p:spPr>
            <a:xfrm>
              <a:off x="1154623" y="4347184"/>
              <a:ext cx="1270862" cy="1478667"/>
            </a:xfrm>
            <a:prstGeom prst="rect">
              <a:avLst/>
            </a:prstGeom>
            <a:noFill/>
            <a:ln w="38100">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7C2AE36-2BA4-0C0C-6F44-95B70D6654C5}"/>
                </a:ext>
              </a:extLst>
            </p:cNvPr>
            <p:cNvSpPr txBox="1"/>
            <p:nvPr/>
          </p:nvSpPr>
          <p:spPr>
            <a:xfrm>
              <a:off x="1154622" y="4008631"/>
              <a:ext cx="1270864" cy="338554"/>
            </a:xfrm>
            <a:prstGeom prst="rect">
              <a:avLst/>
            </a:prstGeom>
            <a:solidFill>
              <a:srgbClr val="CC3300"/>
            </a:solidFill>
            <a:ln w="28575">
              <a:solidFill>
                <a:srgbClr val="FFCC99"/>
              </a:solidFill>
            </a:ln>
          </p:spPr>
          <p:txBody>
            <a:bodyPr wrap="square" rtlCol="0">
              <a:spAutoFit/>
            </a:bodyPr>
            <a:lstStyle/>
            <a:p>
              <a:pPr algn="ctr"/>
              <a:r>
                <a:rPr lang="en-US" sz="1600" dirty="0">
                  <a:solidFill>
                    <a:schemeClr val="bg1"/>
                  </a:solidFill>
                </a:rPr>
                <a:t>Foul Tip</a:t>
              </a:r>
            </a:p>
          </p:txBody>
        </p:sp>
      </p:grpSp>
      <p:pic>
        <p:nvPicPr>
          <p:cNvPr id="42" name="Picture 41">
            <a:extLst>
              <a:ext uri="{FF2B5EF4-FFF2-40B4-BE49-F238E27FC236}">
                <a16:creationId xmlns:a16="http://schemas.microsoft.com/office/drawing/2014/main" id="{CA966CB8-8775-E1FE-128A-AA69922D75AF}"/>
              </a:ext>
            </a:extLst>
          </p:cNvPr>
          <p:cNvPicPr>
            <a:picLocks noChangeAspect="1"/>
          </p:cNvPicPr>
          <p:nvPr/>
        </p:nvPicPr>
        <p:blipFill>
          <a:blip r:embed="rId6"/>
          <a:stretch>
            <a:fillRect/>
          </a:stretch>
        </p:blipFill>
        <p:spPr>
          <a:xfrm>
            <a:off x="9015396" y="1280748"/>
            <a:ext cx="2865425" cy="4117163"/>
          </a:xfrm>
          <a:prstGeom prst="rect">
            <a:avLst/>
          </a:prstGeom>
        </p:spPr>
      </p:pic>
      <p:grpSp>
        <p:nvGrpSpPr>
          <p:cNvPr id="43" name="Group 42">
            <a:extLst>
              <a:ext uri="{FF2B5EF4-FFF2-40B4-BE49-F238E27FC236}">
                <a16:creationId xmlns:a16="http://schemas.microsoft.com/office/drawing/2014/main" id="{005F7427-D92C-287E-7F06-09433734029A}"/>
              </a:ext>
            </a:extLst>
          </p:cNvPr>
          <p:cNvGrpSpPr/>
          <p:nvPr/>
        </p:nvGrpSpPr>
        <p:grpSpPr>
          <a:xfrm>
            <a:off x="9405753" y="1518706"/>
            <a:ext cx="2274970" cy="3078455"/>
            <a:chOff x="4519175" y="4084320"/>
            <a:chExt cx="1275776" cy="1951810"/>
          </a:xfrm>
        </p:grpSpPr>
        <p:sp>
          <p:nvSpPr>
            <p:cNvPr id="30" name="TextBox 29">
              <a:extLst>
                <a:ext uri="{FF2B5EF4-FFF2-40B4-BE49-F238E27FC236}">
                  <a16:creationId xmlns:a16="http://schemas.microsoft.com/office/drawing/2014/main" id="{198D35CB-94A4-BC0E-C016-FEAD20A91FC3}"/>
                </a:ext>
              </a:extLst>
            </p:cNvPr>
            <p:cNvSpPr txBox="1"/>
            <p:nvPr/>
          </p:nvSpPr>
          <p:spPr>
            <a:xfrm>
              <a:off x="4519175" y="5697576"/>
              <a:ext cx="1275776" cy="338554"/>
            </a:xfrm>
            <a:prstGeom prst="rect">
              <a:avLst/>
            </a:prstGeom>
            <a:solidFill>
              <a:srgbClr val="CC3300"/>
            </a:solidFill>
            <a:ln w="28575">
              <a:solidFill>
                <a:srgbClr val="FFCC99"/>
              </a:solidFill>
            </a:ln>
          </p:spPr>
          <p:txBody>
            <a:bodyPr wrap="square" rtlCol="0">
              <a:spAutoFit/>
            </a:bodyPr>
            <a:lstStyle/>
            <a:p>
              <a:pPr algn="ctr"/>
              <a:r>
                <a:rPr lang="en-US" sz="1600" dirty="0">
                  <a:solidFill>
                    <a:schemeClr val="bg1"/>
                  </a:solidFill>
                </a:rPr>
                <a:t>Safety</a:t>
              </a:r>
            </a:p>
          </p:txBody>
        </p:sp>
        <p:sp>
          <p:nvSpPr>
            <p:cNvPr id="31" name="Rectangle 30">
              <a:extLst>
                <a:ext uri="{FF2B5EF4-FFF2-40B4-BE49-F238E27FC236}">
                  <a16:creationId xmlns:a16="http://schemas.microsoft.com/office/drawing/2014/main" id="{97C3DEBD-A8F5-31AD-1C28-203FB75EDEB8}"/>
                </a:ext>
              </a:extLst>
            </p:cNvPr>
            <p:cNvSpPr/>
            <p:nvPr/>
          </p:nvSpPr>
          <p:spPr>
            <a:xfrm>
              <a:off x="4531287" y="4084320"/>
              <a:ext cx="1257949" cy="1613256"/>
            </a:xfrm>
            <a:prstGeom prst="rect">
              <a:avLst/>
            </a:prstGeom>
            <a:noFill/>
            <a:ln w="38100">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5A71DA7E-183E-195A-A1A9-3746CE98D745}"/>
              </a:ext>
            </a:extLst>
          </p:cNvPr>
          <p:cNvSpPr>
            <a:spLocks noGrp="1"/>
          </p:cNvSpPr>
          <p:nvPr>
            <p:ph type="sldNum" sz="quarter" idx="12"/>
          </p:nvPr>
        </p:nvSpPr>
        <p:spPr/>
        <p:txBody>
          <a:bodyPr/>
          <a:lstStyle/>
          <a:p>
            <a:fld id="{AE678206-0642-9F48-9727-6B519CB285FA}" type="slidenum">
              <a:rPr lang="en-US" smtClean="0"/>
              <a:t>7</a:t>
            </a:fld>
            <a:r>
              <a:rPr lang="en-US" dirty="0"/>
              <a:t>/65</a:t>
            </a:r>
          </a:p>
        </p:txBody>
      </p:sp>
    </p:spTree>
    <p:extLst>
      <p:ext uri="{BB962C8B-B14F-4D97-AF65-F5344CB8AC3E}">
        <p14:creationId xmlns:p14="http://schemas.microsoft.com/office/powerpoint/2010/main" val="424959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normAutofit/>
          </a:bodyPr>
          <a:lstStyle/>
          <a:p>
            <a:r>
              <a:rPr lang="en-US" dirty="0"/>
              <a:t>Viewer-Centered Solutions: Camera</a:t>
            </a:r>
          </a:p>
        </p:txBody>
      </p:sp>
      <p:pic>
        <p:nvPicPr>
          <p:cNvPr id="4" name="Picture 4" descr="LIVE Sports Direction - Broadcast Academy">
            <a:extLst>
              <a:ext uri="{FF2B5EF4-FFF2-40B4-BE49-F238E27FC236}">
                <a16:creationId xmlns:a16="http://schemas.microsoft.com/office/drawing/2014/main" id="{AB1F6EDB-7F3F-B5C5-BFE2-3BB1E7CB0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307" y="1800860"/>
            <a:ext cx="1738099" cy="11593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D Production: FIFA World Cup™ 2010 | LIVE-PRODUCTION.TV">
            <a:extLst>
              <a:ext uri="{FF2B5EF4-FFF2-40B4-BE49-F238E27FC236}">
                <a16:creationId xmlns:a16="http://schemas.microsoft.com/office/drawing/2014/main" id="{0E16267B-C190-2286-E3A7-E4E181322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415" y="3960724"/>
            <a:ext cx="1803433" cy="14179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8118B6A-E025-563C-771F-0D38E9871465}"/>
              </a:ext>
            </a:extLst>
          </p:cNvPr>
          <p:cNvGrpSpPr/>
          <p:nvPr/>
        </p:nvGrpSpPr>
        <p:grpSpPr>
          <a:xfrm>
            <a:off x="3076280" y="1364331"/>
            <a:ext cx="1966738" cy="1781763"/>
            <a:chOff x="1115439" y="1300104"/>
            <a:chExt cx="3687224" cy="1944323"/>
          </a:xfrm>
        </p:grpSpPr>
        <p:sp>
          <p:nvSpPr>
            <p:cNvPr id="6" name="Rectangle 5">
              <a:extLst>
                <a:ext uri="{FF2B5EF4-FFF2-40B4-BE49-F238E27FC236}">
                  <a16:creationId xmlns:a16="http://schemas.microsoft.com/office/drawing/2014/main" id="{82A08092-265D-AFFF-3267-8CEBA5900F74}"/>
                </a:ext>
              </a:extLst>
            </p:cNvPr>
            <p:cNvSpPr/>
            <p:nvPr/>
          </p:nvSpPr>
          <p:spPr>
            <a:xfrm>
              <a:off x="1115439" y="1300104"/>
              <a:ext cx="3687224" cy="34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r>
                <a:rPr lang="en-US" altLang="zh-CN" dirty="0"/>
                <a:t>ingle Camera</a:t>
              </a:r>
              <a:endParaRPr lang="en-US" dirty="0"/>
            </a:p>
          </p:txBody>
        </p:sp>
        <p:sp>
          <p:nvSpPr>
            <p:cNvPr id="9" name="Rectangle 8">
              <a:extLst>
                <a:ext uri="{FF2B5EF4-FFF2-40B4-BE49-F238E27FC236}">
                  <a16:creationId xmlns:a16="http://schemas.microsoft.com/office/drawing/2014/main" id="{A1B8C337-4212-F4C8-657D-E8F80B4CA577}"/>
                </a:ext>
              </a:extLst>
            </p:cNvPr>
            <p:cNvSpPr/>
            <p:nvPr/>
          </p:nvSpPr>
          <p:spPr>
            <a:xfrm>
              <a:off x="1115439" y="1649407"/>
              <a:ext cx="3687224" cy="15950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EDA0C88-BBBB-E9C2-F4FA-24C7AD7D71E9}"/>
              </a:ext>
            </a:extLst>
          </p:cNvPr>
          <p:cNvGrpSpPr/>
          <p:nvPr/>
        </p:nvGrpSpPr>
        <p:grpSpPr>
          <a:xfrm>
            <a:off x="3076279" y="3308312"/>
            <a:ext cx="1967373" cy="2500284"/>
            <a:chOff x="1115439" y="1300104"/>
            <a:chExt cx="3687224" cy="1918437"/>
          </a:xfrm>
        </p:grpSpPr>
        <p:sp>
          <p:nvSpPr>
            <p:cNvPr id="12" name="Rectangle 11">
              <a:extLst>
                <a:ext uri="{FF2B5EF4-FFF2-40B4-BE49-F238E27FC236}">
                  <a16:creationId xmlns:a16="http://schemas.microsoft.com/office/drawing/2014/main" id="{9B39A3EF-45BC-7E93-F661-3D4919878FDF}"/>
                </a:ext>
              </a:extLst>
            </p:cNvPr>
            <p:cNvSpPr/>
            <p:nvPr/>
          </p:nvSpPr>
          <p:spPr>
            <a:xfrm>
              <a:off x="1115439" y="1300104"/>
              <a:ext cx="3687224" cy="2562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Camera Group</a:t>
              </a:r>
              <a:endParaRPr lang="en-US" dirty="0"/>
            </a:p>
          </p:txBody>
        </p:sp>
        <p:sp>
          <p:nvSpPr>
            <p:cNvPr id="14" name="Rectangle 13">
              <a:extLst>
                <a:ext uri="{FF2B5EF4-FFF2-40B4-BE49-F238E27FC236}">
                  <a16:creationId xmlns:a16="http://schemas.microsoft.com/office/drawing/2014/main" id="{6C9D0E50-0784-EBC5-486B-889E8112BDEA}"/>
                </a:ext>
              </a:extLst>
            </p:cNvPr>
            <p:cNvSpPr/>
            <p:nvPr/>
          </p:nvSpPr>
          <p:spPr>
            <a:xfrm>
              <a:off x="1115439" y="1556375"/>
              <a:ext cx="3687224" cy="16621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3" name="Arrow: Down 1032">
            <a:extLst>
              <a:ext uri="{FF2B5EF4-FFF2-40B4-BE49-F238E27FC236}">
                <a16:creationId xmlns:a16="http://schemas.microsoft.com/office/drawing/2014/main" id="{4A409F05-DEA3-2FC6-A84F-2741104A2F4D}"/>
              </a:ext>
            </a:extLst>
          </p:cNvPr>
          <p:cNvSpPr/>
          <p:nvPr/>
        </p:nvSpPr>
        <p:spPr>
          <a:xfrm rot="16200000">
            <a:off x="7607534" y="2257643"/>
            <a:ext cx="445257" cy="229711"/>
          </a:xfrm>
          <a:prstGeom prst="downArrow">
            <a:avLst>
              <a:gd name="adj1" fmla="val 50000"/>
              <a:gd name="adj2" fmla="val 5294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34" name="Rectangle: Rounded Corners 1033">
            <a:extLst>
              <a:ext uri="{FF2B5EF4-FFF2-40B4-BE49-F238E27FC236}">
                <a16:creationId xmlns:a16="http://schemas.microsoft.com/office/drawing/2014/main" id="{58DB6A53-BE82-3491-BC45-C89B98AD1473}"/>
              </a:ext>
            </a:extLst>
          </p:cNvPr>
          <p:cNvSpPr/>
          <p:nvPr/>
        </p:nvSpPr>
        <p:spPr>
          <a:xfrm>
            <a:off x="7960963" y="2084401"/>
            <a:ext cx="1223036" cy="532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r>
              <a:rPr lang="en-US" altLang="zh-CN" dirty="0"/>
              <a:t>lassifier</a:t>
            </a:r>
            <a:endParaRPr lang="en-US" dirty="0"/>
          </a:p>
        </p:txBody>
      </p:sp>
      <p:sp>
        <p:nvSpPr>
          <p:cNvPr id="1036" name="Rectangle 1035">
            <a:extLst>
              <a:ext uri="{FF2B5EF4-FFF2-40B4-BE49-F238E27FC236}">
                <a16:creationId xmlns:a16="http://schemas.microsoft.com/office/drawing/2014/main" id="{8FDF35B4-79EC-394A-0A4B-2CC24CC7F7D4}"/>
              </a:ext>
            </a:extLst>
          </p:cNvPr>
          <p:cNvSpPr/>
          <p:nvPr/>
        </p:nvSpPr>
        <p:spPr>
          <a:xfrm>
            <a:off x="5044272" y="1365834"/>
            <a:ext cx="4171126" cy="32193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Method Overview</a:t>
            </a:r>
          </a:p>
        </p:txBody>
      </p:sp>
      <p:sp>
        <p:nvSpPr>
          <p:cNvPr id="1037" name="Rectangle 1036">
            <a:extLst>
              <a:ext uri="{FF2B5EF4-FFF2-40B4-BE49-F238E27FC236}">
                <a16:creationId xmlns:a16="http://schemas.microsoft.com/office/drawing/2014/main" id="{5D3DB684-4FE5-63B6-B228-4EDC5BB1789F}"/>
              </a:ext>
            </a:extLst>
          </p:cNvPr>
          <p:cNvSpPr/>
          <p:nvPr/>
        </p:nvSpPr>
        <p:spPr>
          <a:xfrm>
            <a:off x="9215399" y="1366746"/>
            <a:ext cx="2045523" cy="316151"/>
          </a:xfrm>
          <a:prstGeom prst="rect">
            <a:avLst/>
          </a:prstGeom>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Problems</a:t>
            </a:r>
          </a:p>
        </p:txBody>
      </p:sp>
      <p:sp>
        <p:nvSpPr>
          <p:cNvPr id="1040" name="Rectangle 1039">
            <a:extLst>
              <a:ext uri="{FF2B5EF4-FFF2-40B4-BE49-F238E27FC236}">
                <a16:creationId xmlns:a16="http://schemas.microsoft.com/office/drawing/2014/main" id="{095B5888-C315-ACFA-B712-F0D6FC6928E8}"/>
              </a:ext>
            </a:extLst>
          </p:cNvPr>
          <p:cNvSpPr/>
          <p:nvPr/>
        </p:nvSpPr>
        <p:spPr>
          <a:xfrm>
            <a:off x="5044271" y="3308312"/>
            <a:ext cx="4164359" cy="2501358"/>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Rounded Corners 1047">
            <a:extLst>
              <a:ext uri="{FF2B5EF4-FFF2-40B4-BE49-F238E27FC236}">
                <a16:creationId xmlns:a16="http://schemas.microsoft.com/office/drawing/2014/main" id="{40CA0A48-C54E-107A-604A-24AB201458B4}"/>
              </a:ext>
            </a:extLst>
          </p:cNvPr>
          <p:cNvSpPr/>
          <p:nvPr/>
        </p:nvSpPr>
        <p:spPr>
          <a:xfrm>
            <a:off x="6296734" y="3979774"/>
            <a:ext cx="1223036" cy="26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r>
              <a:rPr lang="en-US" altLang="zh-CN" dirty="0"/>
              <a:t>lassifier</a:t>
            </a:r>
            <a:endParaRPr lang="en-US" dirty="0"/>
          </a:p>
        </p:txBody>
      </p:sp>
      <p:sp>
        <p:nvSpPr>
          <p:cNvPr id="1049" name="Rectangle 1048">
            <a:extLst>
              <a:ext uri="{FF2B5EF4-FFF2-40B4-BE49-F238E27FC236}">
                <a16:creationId xmlns:a16="http://schemas.microsoft.com/office/drawing/2014/main" id="{D77E9762-CDAC-FD93-1F2F-CDBE823109D5}"/>
              </a:ext>
            </a:extLst>
          </p:cNvPr>
          <p:cNvSpPr/>
          <p:nvPr/>
        </p:nvSpPr>
        <p:spPr>
          <a:xfrm>
            <a:off x="5044272" y="3308312"/>
            <a:ext cx="4164358" cy="32701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Method Overview</a:t>
            </a:r>
          </a:p>
        </p:txBody>
      </p:sp>
      <p:sp>
        <p:nvSpPr>
          <p:cNvPr id="1050" name="Rectangle 1049">
            <a:extLst>
              <a:ext uri="{FF2B5EF4-FFF2-40B4-BE49-F238E27FC236}">
                <a16:creationId xmlns:a16="http://schemas.microsoft.com/office/drawing/2014/main" id="{834019F1-3C06-A2AD-E994-6B954E91AD8B}"/>
              </a:ext>
            </a:extLst>
          </p:cNvPr>
          <p:cNvSpPr/>
          <p:nvPr/>
        </p:nvSpPr>
        <p:spPr>
          <a:xfrm>
            <a:off x="9215399" y="3308312"/>
            <a:ext cx="2038755" cy="335552"/>
          </a:xfrm>
          <a:prstGeom prst="rect">
            <a:avLst/>
          </a:prstGeom>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Problems</a:t>
            </a:r>
          </a:p>
        </p:txBody>
      </p:sp>
      <p:sp>
        <p:nvSpPr>
          <p:cNvPr id="1051" name="Rectangle 1050">
            <a:extLst>
              <a:ext uri="{FF2B5EF4-FFF2-40B4-BE49-F238E27FC236}">
                <a16:creationId xmlns:a16="http://schemas.microsoft.com/office/drawing/2014/main" id="{6CD5CE51-EE31-BDF3-9132-F2A1262AF426}"/>
              </a:ext>
            </a:extLst>
          </p:cNvPr>
          <p:cNvSpPr/>
          <p:nvPr/>
        </p:nvSpPr>
        <p:spPr>
          <a:xfrm>
            <a:off x="9208631" y="3643864"/>
            <a:ext cx="2045523" cy="216580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E0497D35-5A75-9225-DA67-BC9051542D82}"/>
              </a:ext>
            </a:extLst>
          </p:cNvPr>
          <p:cNvSpPr/>
          <p:nvPr/>
        </p:nvSpPr>
        <p:spPr>
          <a:xfrm>
            <a:off x="5044272" y="1365834"/>
            <a:ext cx="4171125" cy="1781763"/>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047BB06B-D1A3-0F56-1458-7B797AA6C63E}"/>
              </a:ext>
            </a:extLst>
          </p:cNvPr>
          <p:cNvSpPr/>
          <p:nvPr/>
        </p:nvSpPr>
        <p:spPr>
          <a:xfrm>
            <a:off x="9215398" y="1682898"/>
            <a:ext cx="2038755" cy="14647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52" name="Picture 1051">
            <a:extLst>
              <a:ext uri="{FF2B5EF4-FFF2-40B4-BE49-F238E27FC236}">
                <a16:creationId xmlns:a16="http://schemas.microsoft.com/office/drawing/2014/main" id="{F32DB1E2-BD14-432F-E398-479610BBA266}"/>
              </a:ext>
            </a:extLst>
          </p:cNvPr>
          <p:cNvPicPr>
            <a:picLocks noChangeAspect="1"/>
          </p:cNvPicPr>
          <p:nvPr/>
        </p:nvPicPr>
        <p:blipFill>
          <a:blip r:embed="rId5"/>
          <a:stretch>
            <a:fillRect/>
          </a:stretch>
        </p:blipFill>
        <p:spPr>
          <a:xfrm>
            <a:off x="9694228" y="1795032"/>
            <a:ext cx="675429" cy="1285754"/>
          </a:xfrm>
          <a:prstGeom prst="rect">
            <a:avLst/>
          </a:prstGeom>
          <a:ln w="19050">
            <a:solidFill>
              <a:schemeClr val="accent5"/>
            </a:solidFill>
          </a:ln>
        </p:spPr>
      </p:pic>
      <p:pic>
        <p:nvPicPr>
          <p:cNvPr id="1053" name="Picture 1052">
            <a:extLst>
              <a:ext uri="{FF2B5EF4-FFF2-40B4-BE49-F238E27FC236}">
                <a16:creationId xmlns:a16="http://schemas.microsoft.com/office/drawing/2014/main" id="{2BCC1366-06EF-ECC6-274A-DA8533F69E41}"/>
              </a:ext>
            </a:extLst>
          </p:cNvPr>
          <p:cNvPicPr>
            <a:picLocks noChangeAspect="1"/>
          </p:cNvPicPr>
          <p:nvPr/>
        </p:nvPicPr>
        <p:blipFill>
          <a:blip r:embed="rId6"/>
          <a:stretch>
            <a:fillRect/>
          </a:stretch>
        </p:blipFill>
        <p:spPr>
          <a:xfrm>
            <a:off x="10443086" y="1795033"/>
            <a:ext cx="626437" cy="1268066"/>
          </a:xfrm>
          <a:prstGeom prst="rect">
            <a:avLst/>
          </a:prstGeom>
          <a:ln w="19050">
            <a:solidFill>
              <a:schemeClr val="accent5"/>
            </a:solidFill>
          </a:ln>
        </p:spPr>
      </p:pic>
      <p:sp>
        <p:nvSpPr>
          <p:cNvPr id="1054" name="Rectangle: Rounded Corners 1053">
            <a:extLst>
              <a:ext uri="{FF2B5EF4-FFF2-40B4-BE49-F238E27FC236}">
                <a16:creationId xmlns:a16="http://schemas.microsoft.com/office/drawing/2014/main" id="{42F6E581-3D3A-C8F6-9C37-AFDE59B92EC1}"/>
              </a:ext>
            </a:extLst>
          </p:cNvPr>
          <p:cNvSpPr/>
          <p:nvPr/>
        </p:nvSpPr>
        <p:spPr>
          <a:xfrm>
            <a:off x="6301265" y="4417493"/>
            <a:ext cx="1223036" cy="26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r>
              <a:rPr lang="en-US" altLang="zh-CN" dirty="0"/>
              <a:t>lassifier</a:t>
            </a:r>
            <a:endParaRPr lang="en-US" dirty="0"/>
          </a:p>
        </p:txBody>
      </p:sp>
      <p:sp>
        <p:nvSpPr>
          <p:cNvPr id="1055" name="Rectangle: Rounded Corners 1054">
            <a:extLst>
              <a:ext uri="{FF2B5EF4-FFF2-40B4-BE49-F238E27FC236}">
                <a16:creationId xmlns:a16="http://schemas.microsoft.com/office/drawing/2014/main" id="{6293A828-2811-2495-8064-BA75DEE8BF6A}"/>
              </a:ext>
            </a:extLst>
          </p:cNvPr>
          <p:cNvSpPr/>
          <p:nvPr/>
        </p:nvSpPr>
        <p:spPr>
          <a:xfrm>
            <a:off x="6330644" y="5190455"/>
            <a:ext cx="1193657" cy="26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r>
              <a:rPr lang="en-US" altLang="zh-CN" dirty="0"/>
              <a:t>lassifier</a:t>
            </a:r>
            <a:endParaRPr lang="en-US" dirty="0"/>
          </a:p>
        </p:txBody>
      </p:sp>
      <p:cxnSp>
        <p:nvCxnSpPr>
          <p:cNvPr id="1057" name="Straight Arrow Connector 1056">
            <a:extLst>
              <a:ext uri="{FF2B5EF4-FFF2-40B4-BE49-F238E27FC236}">
                <a16:creationId xmlns:a16="http://schemas.microsoft.com/office/drawing/2014/main" id="{26F2FF97-14F2-2062-4CE7-723C51249A59}"/>
              </a:ext>
            </a:extLst>
          </p:cNvPr>
          <p:cNvCxnSpPr>
            <a:cxnSpLocks/>
            <a:endCxn id="1048" idx="1"/>
          </p:cNvCxnSpPr>
          <p:nvPr/>
        </p:nvCxnSpPr>
        <p:spPr>
          <a:xfrm>
            <a:off x="5850617" y="4113601"/>
            <a:ext cx="446117"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59" name="Straight Arrow Connector 1058">
            <a:extLst>
              <a:ext uri="{FF2B5EF4-FFF2-40B4-BE49-F238E27FC236}">
                <a16:creationId xmlns:a16="http://schemas.microsoft.com/office/drawing/2014/main" id="{3C0FDC81-F281-046C-E2D6-22130131DC29}"/>
              </a:ext>
            </a:extLst>
          </p:cNvPr>
          <p:cNvCxnSpPr>
            <a:cxnSpLocks/>
          </p:cNvCxnSpPr>
          <p:nvPr/>
        </p:nvCxnSpPr>
        <p:spPr>
          <a:xfrm>
            <a:off x="5855148" y="4560641"/>
            <a:ext cx="446117"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60" name="Straight Arrow Connector 1059">
            <a:extLst>
              <a:ext uri="{FF2B5EF4-FFF2-40B4-BE49-F238E27FC236}">
                <a16:creationId xmlns:a16="http://schemas.microsoft.com/office/drawing/2014/main" id="{9738844B-A0AD-C9BB-27BA-44C99649D78E}"/>
              </a:ext>
            </a:extLst>
          </p:cNvPr>
          <p:cNvCxnSpPr>
            <a:cxnSpLocks/>
          </p:cNvCxnSpPr>
          <p:nvPr/>
        </p:nvCxnSpPr>
        <p:spPr>
          <a:xfrm>
            <a:off x="5884527" y="5348041"/>
            <a:ext cx="446117"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061" name="TextBox 1060">
            <a:extLst>
              <a:ext uri="{FF2B5EF4-FFF2-40B4-BE49-F238E27FC236}">
                <a16:creationId xmlns:a16="http://schemas.microsoft.com/office/drawing/2014/main" id="{816D6B7E-AA31-835E-2B50-C43831744B11}"/>
              </a:ext>
            </a:extLst>
          </p:cNvPr>
          <p:cNvSpPr txBox="1"/>
          <p:nvPr/>
        </p:nvSpPr>
        <p:spPr>
          <a:xfrm>
            <a:off x="6697995" y="4725839"/>
            <a:ext cx="843124" cy="369332"/>
          </a:xfrm>
          <a:prstGeom prst="rect">
            <a:avLst/>
          </a:prstGeom>
          <a:noFill/>
        </p:spPr>
        <p:txBody>
          <a:bodyPr wrap="square" rtlCol="0">
            <a:spAutoFit/>
          </a:bodyPr>
          <a:lstStyle/>
          <a:p>
            <a:r>
              <a:rPr lang="en-US" dirty="0"/>
              <a:t>…</a:t>
            </a:r>
          </a:p>
        </p:txBody>
      </p:sp>
      <p:sp>
        <p:nvSpPr>
          <p:cNvPr id="1062" name="TextBox 1061">
            <a:extLst>
              <a:ext uri="{FF2B5EF4-FFF2-40B4-BE49-F238E27FC236}">
                <a16:creationId xmlns:a16="http://schemas.microsoft.com/office/drawing/2014/main" id="{44466EFD-25F8-A828-4ADA-7F1A20DF81CB}"/>
              </a:ext>
            </a:extLst>
          </p:cNvPr>
          <p:cNvSpPr txBox="1"/>
          <p:nvPr/>
        </p:nvSpPr>
        <p:spPr>
          <a:xfrm>
            <a:off x="5498770" y="3755705"/>
            <a:ext cx="885242" cy="369332"/>
          </a:xfrm>
          <a:prstGeom prst="rect">
            <a:avLst/>
          </a:prstGeom>
          <a:noFill/>
        </p:spPr>
        <p:txBody>
          <a:bodyPr wrap="square" rtlCol="0">
            <a:spAutoFit/>
          </a:bodyPr>
          <a:lstStyle/>
          <a:p>
            <a:r>
              <a:rPr lang="en-US" dirty="0"/>
              <a:t>Input 1</a:t>
            </a:r>
          </a:p>
        </p:txBody>
      </p:sp>
      <p:sp>
        <p:nvSpPr>
          <p:cNvPr id="1063" name="TextBox 1062">
            <a:extLst>
              <a:ext uri="{FF2B5EF4-FFF2-40B4-BE49-F238E27FC236}">
                <a16:creationId xmlns:a16="http://schemas.microsoft.com/office/drawing/2014/main" id="{E474949C-1C1F-2C54-BAD2-BF0683893F68}"/>
              </a:ext>
            </a:extLst>
          </p:cNvPr>
          <p:cNvSpPr txBox="1"/>
          <p:nvPr/>
        </p:nvSpPr>
        <p:spPr>
          <a:xfrm>
            <a:off x="5498770" y="4187494"/>
            <a:ext cx="885242" cy="369332"/>
          </a:xfrm>
          <a:prstGeom prst="rect">
            <a:avLst/>
          </a:prstGeom>
          <a:noFill/>
        </p:spPr>
        <p:txBody>
          <a:bodyPr wrap="square" rtlCol="0">
            <a:spAutoFit/>
          </a:bodyPr>
          <a:lstStyle/>
          <a:p>
            <a:r>
              <a:rPr lang="en-US" dirty="0"/>
              <a:t>Input 2</a:t>
            </a:r>
          </a:p>
        </p:txBody>
      </p:sp>
      <p:sp>
        <p:nvSpPr>
          <p:cNvPr id="1064" name="TextBox 1063">
            <a:extLst>
              <a:ext uri="{FF2B5EF4-FFF2-40B4-BE49-F238E27FC236}">
                <a16:creationId xmlns:a16="http://schemas.microsoft.com/office/drawing/2014/main" id="{2238D436-6C87-57BB-D64D-CD23CF47CADE}"/>
              </a:ext>
            </a:extLst>
          </p:cNvPr>
          <p:cNvSpPr txBox="1"/>
          <p:nvPr/>
        </p:nvSpPr>
        <p:spPr>
          <a:xfrm>
            <a:off x="5504457" y="4978709"/>
            <a:ext cx="885242" cy="369332"/>
          </a:xfrm>
          <a:prstGeom prst="rect">
            <a:avLst/>
          </a:prstGeom>
          <a:noFill/>
        </p:spPr>
        <p:txBody>
          <a:bodyPr wrap="square" rtlCol="0">
            <a:spAutoFit/>
          </a:bodyPr>
          <a:lstStyle/>
          <a:p>
            <a:r>
              <a:rPr lang="en-US" dirty="0"/>
              <a:t>Input 3</a:t>
            </a:r>
          </a:p>
        </p:txBody>
      </p:sp>
      <p:cxnSp>
        <p:nvCxnSpPr>
          <p:cNvPr id="1065" name="Straight Arrow Connector 1064">
            <a:extLst>
              <a:ext uri="{FF2B5EF4-FFF2-40B4-BE49-F238E27FC236}">
                <a16:creationId xmlns:a16="http://schemas.microsoft.com/office/drawing/2014/main" id="{C20B5538-2F6C-3946-07E2-9D83D90C4FEC}"/>
              </a:ext>
            </a:extLst>
          </p:cNvPr>
          <p:cNvCxnSpPr>
            <a:cxnSpLocks/>
          </p:cNvCxnSpPr>
          <p:nvPr/>
        </p:nvCxnSpPr>
        <p:spPr>
          <a:xfrm>
            <a:off x="7524301" y="4113601"/>
            <a:ext cx="446117"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66" name="Straight Arrow Connector 1065">
            <a:extLst>
              <a:ext uri="{FF2B5EF4-FFF2-40B4-BE49-F238E27FC236}">
                <a16:creationId xmlns:a16="http://schemas.microsoft.com/office/drawing/2014/main" id="{C1F888BD-056F-122B-7835-126FA7621598}"/>
              </a:ext>
            </a:extLst>
          </p:cNvPr>
          <p:cNvCxnSpPr>
            <a:cxnSpLocks/>
          </p:cNvCxnSpPr>
          <p:nvPr/>
        </p:nvCxnSpPr>
        <p:spPr>
          <a:xfrm>
            <a:off x="7524301" y="4551320"/>
            <a:ext cx="446117"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67" name="Straight Arrow Connector 1066">
            <a:extLst>
              <a:ext uri="{FF2B5EF4-FFF2-40B4-BE49-F238E27FC236}">
                <a16:creationId xmlns:a16="http://schemas.microsoft.com/office/drawing/2014/main" id="{383BEE54-5A4B-9B04-FC66-56E0A1C4726F}"/>
              </a:ext>
            </a:extLst>
          </p:cNvPr>
          <p:cNvCxnSpPr>
            <a:cxnSpLocks/>
          </p:cNvCxnSpPr>
          <p:nvPr/>
        </p:nvCxnSpPr>
        <p:spPr>
          <a:xfrm>
            <a:off x="7524301" y="5324282"/>
            <a:ext cx="446117"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068" name="Rectangle: Rounded Corners 1067">
            <a:extLst>
              <a:ext uri="{FF2B5EF4-FFF2-40B4-BE49-F238E27FC236}">
                <a16:creationId xmlns:a16="http://schemas.microsoft.com/office/drawing/2014/main" id="{BFD995B2-C9EA-AD4B-1E8B-32F96D09D97C}"/>
              </a:ext>
            </a:extLst>
          </p:cNvPr>
          <p:cNvSpPr/>
          <p:nvPr/>
        </p:nvSpPr>
        <p:spPr>
          <a:xfrm>
            <a:off x="7960963" y="3908601"/>
            <a:ext cx="1193657" cy="15530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Deciding Module</a:t>
            </a:r>
          </a:p>
        </p:txBody>
      </p:sp>
      <p:sp>
        <p:nvSpPr>
          <p:cNvPr id="1069" name="TextBox 1068">
            <a:extLst>
              <a:ext uri="{FF2B5EF4-FFF2-40B4-BE49-F238E27FC236}">
                <a16:creationId xmlns:a16="http://schemas.microsoft.com/office/drawing/2014/main" id="{9398D022-F47B-0793-F0D2-3D8CFAA66679}"/>
              </a:ext>
            </a:extLst>
          </p:cNvPr>
          <p:cNvSpPr txBox="1"/>
          <p:nvPr/>
        </p:nvSpPr>
        <p:spPr>
          <a:xfrm>
            <a:off x="9241518" y="3734885"/>
            <a:ext cx="2293484" cy="2123658"/>
          </a:xfrm>
          <a:prstGeom prst="rect">
            <a:avLst/>
          </a:prstGeom>
          <a:noFill/>
        </p:spPr>
        <p:txBody>
          <a:bodyPr wrap="square" rtlCol="0">
            <a:spAutoFit/>
          </a:bodyPr>
          <a:lstStyle/>
          <a:p>
            <a:pPr marL="285750" indent="-285750">
              <a:buFont typeface="Arial" panose="020B0604020202020204" pitchFamily="34" charset="0"/>
              <a:buChar char="•"/>
            </a:pPr>
            <a:r>
              <a:rPr lang="en-US" sz="1600" dirty="0"/>
              <a:t>Camera-denied scenario</a:t>
            </a:r>
          </a:p>
          <a:p>
            <a:pPr marL="285750" indent="-285750">
              <a:buFont typeface="Arial" panose="020B0604020202020204" pitchFamily="34" charset="0"/>
              <a:buChar char="•"/>
            </a:pPr>
            <a:r>
              <a:rPr lang="en-US" sz="1600" dirty="0"/>
              <a:t>Deployment cost</a:t>
            </a:r>
          </a:p>
          <a:p>
            <a:pPr marL="285750" indent="-285750">
              <a:buFont typeface="Arial" panose="020B0604020202020204" pitchFamily="34" charset="0"/>
              <a:buChar char="•"/>
            </a:pPr>
            <a:r>
              <a:rPr lang="en-US" sz="1600" dirty="0"/>
              <a:t>Memory usage</a:t>
            </a:r>
          </a:p>
          <a:p>
            <a:pPr marL="285750" indent="-285750">
              <a:buFont typeface="Arial" panose="020B0604020202020204" pitchFamily="34" charset="0"/>
              <a:buChar char="•"/>
            </a:pPr>
            <a:r>
              <a:rPr lang="en-US" sz="1600" dirty="0"/>
              <a:t>Architecture complexity</a:t>
            </a:r>
          </a:p>
          <a:p>
            <a:pPr marL="285750" indent="-285750">
              <a:buFont typeface="Arial" panose="020B0604020202020204" pitchFamily="34" charset="0"/>
              <a:buChar char="•"/>
            </a:pPr>
            <a:r>
              <a:rPr lang="en-US" sz="1600" dirty="0"/>
              <a:t>…</a:t>
            </a:r>
          </a:p>
          <a:p>
            <a:pPr marL="285750" indent="-285750">
              <a:buFont typeface="Arial" panose="020B0604020202020204" pitchFamily="34" charset="0"/>
              <a:buChar char="•"/>
            </a:pPr>
            <a:endParaRPr lang="en-US" sz="1600" dirty="0"/>
          </a:p>
        </p:txBody>
      </p:sp>
      <p:sp>
        <p:nvSpPr>
          <p:cNvPr id="7" name="Slide Number Placeholder 6">
            <a:extLst>
              <a:ext uri="{FF2B5EF4-FFF2-40B4-BE49-F238E27FC236}">
                <a16:creationId xmlns:a16="http://schemas.microsoft.com/office/drawing/2014/main" id="{90C23DE5-AA76-5FD0-F2B5-32B2D59216E7}"/>
              </a:ext>
            </a:extLst>
          </p:cNvPr>
          <p:cNvSpPr>
            <a:spLocks noGrp="1"/>
          </p:cNvSpPr>
          <p:nvPr>
            <p:ph type="sldNum" sz="quarter" idx="12"/>
          </p:nvPr>
        </p:nvSpPr>
        <p:spPr/>
        <p:txBody>
          <a:bodyPr/>
          <a:lstStyle/>
          <a:p>
            <a:fld id="{AE678206-0642-9F48-9727-6B519CB285FA}" type="slidenum">
              <a:rPr lang="en-US" smtClean="0"/>
              <a:t>8</a:t>
            </a:fld>
            <a:r>
              <a:rPr lang="en-US" dirty="0"/>
              <a:t>/65</a:t>
            </a:r>
          </a:p>
        </p:txBody>
      </p:sp>
      <p:pic>
        <p:nvPicPr>
          <p:cNvPr id="8" name="Picture 7">
            <a:extLst>
              <a:ext uri="{FF2B5EF4-FFF2-40B4-BE49-F238E27FC236}">
                <a16:creationId xmlns:a16="http://schemas.microsoft.com/office/drawing/2014/main" id="{33162560-BE4E-400D-E285-D4E97BAD5E03}"/>
              </a:ext>
            </a:extLst>
          </p:cNvPr>
          <p:cNvPicPr>
            <a:picLocks noChangeAspect="1"/>
          </p:cNvPicPr>
          <p:nvPr/>
        </p:nvPicPr>
        <p:blipFill>
          <a:blip r:embed="rId7"/>
          <a:stretch>
            <a:fillRect/>
          </a:stretch>
        </p:blipFill>
        <p:spPr>
          <a:xfrm>
            <a:off x="5257280" y="1821596"/>
            <a:ext cx="797841" cy="1154444"/>
          </a:xfrm>
          <a:prstGeom prst="rect">
            <a:avLst/>
          </a:prstGeom>
        </p:spPr>
      </p:pic>
      <p:pic>
        <p:nvPicPr>
          <p:cNvPr id="16" name="Picture 15">
            <a:extLst>
              <a:ext uri="{FF2B5EF4-FFF2-40B4-BE49-F238E27FC236}">
                <a16:creationId xmlns:a16="http://schemas.microsoft.com/office/drawing/2014/main" id="{83F9F9DB-5105-D7BB-C5CA-9EA9B02E9C00}"/>
              </a:ext>
            </a:extLst>
          </p:cNvPr>
          <p:cNvPicPr>
            <a:picLocks noChangeAspect="1"/>
          </p:cNvPicPr>
          <p:nvPr/>
        </p:nvPicPr>
        <p:blipFill>
          <a:blip r:embed="rId8"/>
          <a:stretch>
            <a:fillRect/>
          </a:stretch>
        </p:blipFill>
        <p:spPr>
          <a:xfrm>
            <a:off x="6079050" y="1821596"/>
            <a:ext cx="512220" cy="1157617"/>
          </a:xfrm>
          <a:prstGeom prst="rect">
            <a:avLst/>
          </a:prstGeom>
        </p:spPr>
      </p:pic>
      <p:pic>
        <p:nvPicPr>
          <p:cNvPr id="18" name="Picture 17">
            <a:extLst>
              <a:ext uri="{FF2B5EF4-FFF2-40B4-BE49-F238E27FC236}">
                <a16:creationId xmlns:a16="http://schemas.microsoft.com/office/drawing/2014/main" id="{C6195189-D66B-4332-EBBC-EC384A89E011}"/>
              </a:ext>
            </a:extLst>
          </p:cNvPr>
          <p:cNvPicPr>
            <a:picLocks noChangeAspect="1"/>
          </p:cNvPicPr>
          <p:nvPr/>
        </p:nvPicPr>
        <p:blipFill>
          <a:blip r:embed="rId9"/>
          <a:stretch>
            <a:fillRect/>
          </a:stretch>
        </p:blipFill>
        <p:spPr>
          <a:xfrm>
            <a:off x="7328284" y="1981392"/>
            <a:ext cx="371078" cy="751280"/>
          </a:xfrm>
          <a:prstGeom prst="rect">
            <a:avLst/>
          </a:prstGeom>
        </p:spPr>
      </p:pic>
      <p:pic>
        <p:nvPicPr>
          <p:cNvPr id="20" name="Picture 19">
            <a:extLst>
              <a:ext uri="{FF2B5EF4-FFF2-40B4-BE49-F238E27FC236}">
                <a16:creationId xmlns:a16="http://schemas.microsoft.com/office/drawing/2014/main" id="{48C1A7F9-24FE-5A42-CE5F-6909F6B127B5}"/>
              </a:ext>
            </a:extLst>
          </p:cNvPr>
          <p:cNvPicPr>
            <a:picLocks noChangeAspect="1"/>
          </p:cNvPicPr>
          <p:nvPr/>
        </p:nvPicPr>
        <p:blipFill>
          <a:blip r:embed="rId10"/>
          <a:stretch>
            <a:fillRect/>
          </a:stretch>
        </p:blipFill>
        <p:spPr>
          <a:xfrm>
            <a:off x="6758459" y="1967649"/>
            <a:ext cx="559738" cy="778766"/>
          </a:xfrm>
          <a:prstGeom prst="rect">
            <a:avLst/>
          </a:prstGeom>
        </p:spPr>
      </p:pic>
      <p:sp>
        <p:nvSpPr>
          <p:cNvPr id="1031" name="Arrow: Down 1030">
            <a:extLst>
              <a:ext uri="{FF2B5EF4-FFF2-40B4-BE49-F238E27FC236}">
                <a16:creationId xmlns:a16="http://schemas.microsoft.com/office/drawing/2014/main" id="{0163D599-EE9B-E28A-94B9-1847670FC1DE}"/>
              </a:ext>
            </a:extLst>
          </p:cNvPr>
          <p:cNvSpPr/>
          <p:nvPr/>
        </p:nvSpPr>
        <p:spPr>
          <a:xfrm rot="16200000">
            <a:off x="6522241" y="2246492"/>
            <a:ext cx="445257" cy="229711"/>
          </a:xfrm>
          <a:prstGeom prst="downArrow">
            <a:avLst>
              <a:gd name="adj1" fmla="val 50000"/>
              <a:gd name="adj2" fmla="val 5294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BEDCC0B6-19C4-4881-7E2B-7B44580C25DC}"/>
              </a:ext>
            </a:extLst>
          </p:cNvPr>
          <p:cNvGrpSpPr/>
          <p:nvPr/>
        </p:nvGrpSpPr>
        <p:grpSpPr>
          <a:xfrm>
            <a:off x="-377629" y="1381481"/>
            <a:ext cx="3130950" cy="4181859"/>
            <a:chOff x="-377629" y="1381481"/>
            <a:chExt cx="3130950" cy="4181859"/>
          </a:xfrm>
        </p:grpSpPr>
        <p:pic>
          <p:nvPicPr>
            <p:cNvPr id="22" name="Picture 21" descr="A picture containing tripod&#10;&#10;Description automatically generated">
              <a:extLst>
                <a:ext uri="{FF2B5EF4-FFF2-40B4-BE49-F238E27FC236}">
                  <a16:creationId xmlns:a16="http://schemas.microsoft.com/office/drawing/2014/main" id="{72AE6CE1-1089-F070-8BA6-310ACDFFED50}"/>
                </a:ext>
              </a:extLst>
            </p:cNvPr>
            <p:cNvPicPr>
              <a:picLocks noChangeAspect="1"/>
            </p:cNvPicPr>
            <p:nvPr/>
          </p:nvPicPr>
          <p:blipFill>
            <a:blip r:embed="rId11"/>
            <a:stretch>
              <a:fillRect/>
            </a:stretch>
          </p:blipFill>
          <p:spPr>
            <a:xfrm>
              <a:off x="-377629" y="2595127"/>
              <a:ext cx="2362278" cy="2362278"/>
            </a:xfrm>
            <a:prstGeom prst="rect">
              <a:avLst/>
            </a:prstGeom>
          </p:spPr>
        </p:pic>
        <p:pic>
          <p:nvPicPr>
            <p:cNvPr id="24" name="Picture 23">
              <a:extLst>
                <a:ext uri="{FF2B5EF4-FFF2-40B4-BE49-F238E27FC236}">
                  <a16:creationId xmlns:a16="http://schemas.microsoft.com/office/drawing/2014/main" id="{4E4A7557-2426-97C8-3D20-28DE016D0531}"/>
                </a:ext>
              </a:extLst>
            </p:cNvPr>
            <p:cNvPicPr>
              <a:picLocks noChangeAspect="1"/>
            </p:cNvPicPr>
            <p:nvPr/>
          </p:nvPicPr>
          <p:blipFill>
            <a:blip r:embed="rId12"/>
            <a:stretch>
              <a:fillRect/>
            </a:stretch>
          </p:blipFill>
          <p:spPr>
            <a:xfrm>
              <a:off x="1805664" y="1381481"/>
              <a:ext cx="772240" cy="1014761"/>
            </a:xfrm>
            <a:prstGeom prst="rect">
              <a:avLst/>
            </a:prstGeom>
          </p:spPr>
        </p:pic>
        <p:pic>
          <p:nvPicPr>
            <p:cNvPr id="26" name="Picture 25">
              <a:extLst>
                <a:ext uri="{FF2B5EF4-FFF2-40B4-BE49-F238E27FC236}">
                  <a16:creationId xmlns:a16="http://schemas.microsoft.com/office/drawing/2014/main" id="{AAC2DCFE-8019-D7B2-3F1B-394CCF239F9B}"/>
                </a:ext>
              </a:extLst>
            </p:cNvPr>
            <p:cNvPicPr>
              <a:picLocks noChangeAspect="1"/>
            </p:cNvPicPr>
            <p:nvPr/>
          </p:nvPicPr>
          <p:blipFill>
            <a:blip r:embed="rId13"/>
            <a:stretch>
              <a:fillRect/>
            </a:stretch>
          </p:blipFill>
          <p:spPr>
            <a:xfrm>
              <a:off x="1784059" y="2556343"/>
              <a:ext cx="789096" cy="1112828"/>
            </a:xfrm>
            <a:prstGeom prst="rect">
              <a:avLst/>
            </a:prstGeom>
          </p:spPr>
        </p:pic>
        <p:pic>
          <p:nvPicPr>
            <p:cNvPr id="31" name="Picture 30">
              <a:extLst>
                <a:ext uri="{FF2B5EF4-FFF2-40B4-BE49-F238E27FC236}">
                  <a16:creationId xmlns:a16="http://schemas.microsoft.com/office/drawing/2014/main" id="{973A87AE-ECD6-6026-09B1-B1594DFA7366}"/>
                </a:ext>
              </a:extLst>
            </p:cNvPr>
            <p:cNvPicPr>
              <a:picLocks noChangeAspect="1"/>
            </p:cNvPicPr>
            <p:nvPr/>
          </p:nvPicPr>
          <p:blipFill>
            <a:blip r:embed="rId14"/>
            <a:stretch>
              <a:fillRect/>
            </a:stretch>
          </p:blipFill>
          <p:spPr>
            <a:xfrm>
              <a:off x="1788424" y="3829272"/>
              <a:ext cx="793509" cy="1190264"/>
            </a:xfrm>
            <a:prstGeom prst="rect">
              <a:avLst/>
            </a:prstGeom>
          </p:spPr>
        </p:pic>
        <p:sp>
          <p:nvSpPr>
            <p:cNvPr id="32" name="TextBox 31">
              <a:extLst>
                <a:ext uri="{FF2B5EF4-FFF2-40B4-BE49-F238E27FC236}">
                  <a16:creationId xmlns:a16="http://schemas.microsoft.com/office/drawing/2014/main" id="{FD2E9D8C-2057-4A21-A0F2-37B18E30E654}"/>
                </a:ext>
              </a:extLst>
            </p:cNvPr>
            <p:cNvSpPr txBox="1"/>
            <p:nvPr/>
          </p:nvSpPr>
          <p:spPr>
            <a:xfrm>
              <a:off x="1666110" y="5194008"/>
              <a:ext cx="1087211" cy="369332"/>
            </a:xfrm>
            <a:prstGeom prst="rect">
              <a:avLst/>
            </a:prstGeom>
            <a:noFill/>
          </p:spPr>
          <p:txBody>
            <a:bodyPr wrap="square" rtlCol="0">
              <a:spAutoFit/>
            </a:bodyPr>
            <a:lstStyle/>
            <a:p>
              <a:pPr algn="ctr"/>
              <a:r>
                <a:rPr lang="en-US" dirty="0"/>
                <a:t>…</a:t>
              </a:r>
            </a:p>
          </p:txBody>
        </p:sp>
        <p:cxnSp>
          <p:nvCxnSpPr>
            <p:cNvPr id="34" name="Straight Arrow Connector 33">
              <a:extLst>
                <a:ext uri="{FF2B5EF4-FFF2-40B4-BE49-F238E27FC236}">
                  <a16:creationId xmlns:a16="http://schemas.microsoft.com/office/drawing/2014/main" id="{C2C75DBE-DDBE-6A70-15B5-5FDAAF5E799F}"/>
                </a:ext>
              </a:extLst>
            </p:cNvPr>
            <p:cNvCxnSpPr>
              <a:cxnSpLocks/>
              <a:endCxn id="24" idx="1"/>
            </p:cNvCxnSpPr>
            <p:nvPr/>
          </p:nvCxnSpPr>
          <p:spPr>
            <a:xfrm flipV="1">
              <a:off x="1105319" y="1888862"/>
              <a:ext cx="700345" cy="1087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B4D3523-B0AC-950B-BEDD-C763D19E1161}"/>
                </a:ext>
              </a:extLst>
            </p:cNvPr>
            <p:cNvCxnSpPr>
              <a:cxnSpLocks/>
              <a:endCxn id="26" idx="1"/>
            </p:cNvCxnSpPr>
            <p:nvPr/>
          </p:nvCxnSpPr>
          <p:spPr>
            <a:xfrm>
              <a:off x="1098550" y="3063099"/>
              <a:ext cx="685509" cy="496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85B336-185D-2CF5-064E-5157E5D90985}"/>
                </a:ext>
              </a:extLst>
            </p:cNvPr>
            <p:cNvCxnSpPr>
              <a:cxnSpLocks/>
              <a:endCxn id="31" idx="1"/>
            </p:cNvCxnSpPr>
            <p:nvPr/>
          </p:nvCxnSpPr>
          <p:spPr>
            <a:xfrm>
              <a:off x="1105319" y="3102507"/>
              <a:ext cx="683105" cy="13218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81DB49-E1A9-27D2-A2AC-27541A8D395B}"/>
                </a:ext>
              </a:extLst>
            </p:cNvPr>
            <p:cNvCxnSpPr>
              <a:cxnSpLocks/>
              <a:endCxn id="32" idx="1"/>
            </p:cNvCxnSpPr>
            <p:nvPr/>
          </p:nvCxnSpPr>
          <p:spPr>
            <a:xfrm>
              <a:off x="1098550" y="3147598"/>
              <a:ext cx="567560" cy="22310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FCAFC94C-4C13-72C0-DF22-C6A6BC934F41}"/>
              </a:ext>
            </a:extLst>
          </p:cNvPr>
          <p:cNvSpPr txBox="1"/>
          <p:nvPr/>
        </p:nvSpPr>
        <p:spPr>
          <a:xfrm>
            <a:off x="309879" y="4858938"/>
            <a:ext cx="960749" cy="369332"/>
          </a:xfrm>
          <a:prstGeom prst="rect">
            <a:avLst/>
          </a:prstGeom>
          <a:noFill/>
        </p:spPr>
        <p:txBody>
          <a:bodyPr wrap="square" rtlCol="0">
            <a:spAutoFit/>
          </a:bodyPr>
          <a:lstStyle/>
          <a:p>
            <a:r>
              <a:rPr lang="en-US" dirty="0"/>
              <a:t>Viewer</a:t>
            </a:r>
          </a:p>
        </p:txBody>
      </p:sp>
      <p:sp>
        <p:nvSpPr>
          <p:cNvPr id="2" name="Rectangle 1">
            <a:extLst>
              <a:ext uri="{FF2B5EF4-FFF2-40B4-BE49-F238E27FC236}">
                <a16:creationId xmlns:a16="http://schemas.microsoft.com/office/drawing/2014/main" id="{8E32574A-0F22-76B6-3875-DCD63013FD22}"/>
              </a:ext>
            </a:extLst>
          </p:cNvPr>
          <p:cNvSpPr/>
          <p:nvPr/>
        </p:nvSpPr>
        <p:spPr>
          <a:xfrm rot="2659526">
            <a:off x="9801490" y="585417"/>
            <a:ext cx="3067664" cy="589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Traditional Approach</a:t>
            </a:r>
          </a:p>
        </p:txBody>
      </p:sp>
    </p:spTree>
    <p:extLst>
      <p:ext uri="{BB962C8B-B14F-4D97-AF65-F5344CB8AC3E}">
        <p14:creationId xmlns:p14="http://schemas.microsoft.com/office/powerpoint/2010/main" val="10836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6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6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6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1034" grpId="0" animBg="1"/>
      <p:bldP spid="1036" grpId="0" animBg="1"/>
      <p:bldP spid="1037" grpId="0" animBg="1"/>
      <p:bldP spid="1040" grpId="0" animBg="1"/>
      <p:bldP spid="1048" grpId="0" animBg="1"/>
      <p:bldP spid="1049" grpId="0" animBg="1"/>
      <p:bldP spid="1050" grpId="0" animBg="1"/>
      <p:bldP spid="1051" grpId="0" animBg="1"/>
      <p:bldP spid="15" grpId="0" animBg="1"/>
      <p:bldP spid="1038" grpId="0" animBg="1"/>
      <p:bldP spid="1054" grpId="0" animBg="1"/>
      <p:bldP spid="1055" grpId="0" animBg="1"/>
      <p:bldP spid="1061" grpId="0"/>
      <p:bldP spid="1062" grpId="0"/>
      <p:bldP spid="1063" grpId="0"/>
      <p:bldP spid="1064" grpId="0"/>
      <p:bldP spid="1068" grpId="0" animBg="1"/>
      <p:bldP spid="1069" grpId="0"/>
      <p:bldP spid="10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1471282-D2CD-93C1-9BB1-D91431E1113D}"/>
              </a:ext>
            </a:extLst>
          </p:cNvPr>
          <p:cNvSpPr>
            <a:spLocks noGrp="1"/>
          </p:cNvSpPr>
          <p:nvPr>
            <p:ph type="title"/>
          </p:nvPr>
        </p:nvSpPr>
        <p:spPr>
          <a:xfrm>
            <a:off x="381000" y="200722"/>
            <a:ext cx="11430000" cy="1014761"/>
          </a:xfrm>
        </p:spPr>
        <p:txBody>
          <a:bodyPr/>
          <a:lstStyle/>
          <a:p>
            <a:r>
              <a:rPr lang="en-US" dirty="0"/>
              <a:t>Signaler-centered Solutions: Wearable Sensors</a:t>
            </a:r>
          </a:p>
        </p:txBody>
      </p:sp>
      <p:pic>
        <p:nvPicPr>
          <p:cNvPr id="7" name="Picture 6">
            <a:extLst>
              <a:ext uri="{FF2B5EF4-FFF2-40B4-BE49-F238E27FC236}">
                <a16:creationId xmlns:a16="http://schemas.microsoft.com/office/drawing/2014/main" id="{2F52FE41-AF57-D349-CC38-23977186E8B7}"/>
              </a:ext>
            </a:extLst>
          </p:cNvPr>
          <p:cNvPicPr>
            <a:picLocks noChangeAspect="1"/>
          </p:cNvPicPr>
          <p:nvPr/>
        </p:nvPicPr>
        <p:blipFill>
          <a:blip r:embed="rId3"/>
          <a:stretch>
            <a:fillRect/>
          </a:stretch>
        </p:blipFill>
        <p:spPr>
          <a:xfrm>
            <a:off x="449580" y="1576415"/>
            <a:ext cx="4206241" cy="3366359"/>
          </a:xfrm>
          <a:prstGeom prst="rect">
            <a:avLst/>
          </a:prstGeom>
        </p:spPr>
      </p:pic>
      <p:sp>
        <p:nvSpPr>
          <p:cNvPr id="8" name="Callout: Bent Line 7">
            <a:extLst>
              <a:ext uri="{FF2B5EF4-FFF2-40B4-BE49-F238E27FC236}">
                <a16:creationId xmlns:a16="http://schemas.microsoft.com/office/drawing/2014/main" id="{9A39079C-C35B-A318-09FC-BC5A17B52F45}"/>
              </a:ext>
            </a:extLst>
          </p:cNvPr>
          <p:cNvSpPr/>
          <p:nvPr/>
        </p:nvSpPr>
        <p:spPr>
          <a:xfrm>
            <a:off x="2049780" y="5296086"/>
            <a:ext cx="2270760" cy="1207949"/>
          </a:xfrm>
          <a:prstGeom prst="borderCallout2">
            <a:avLst>
              <a:gd name="adj1" fmla="val 18750"/>
              <a:gd name="adj2" fmla="val -8333"/>
              <a:gd name="adj3" fmla="val 18750"/>
              <a:gd name="adj4" fmla="val -16667"/>
              <a:gd name="adj5" fmla="val -230643"/>
              <a:gd name="adj6" fmla="val -196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5A98314-294F-7948-7C28-3FDDDA5FA660}"/>
              </a:ext>
            </a:extLst>
          </p:cNvPr>
          <p:cNvSpPr txBox="1"/>
          <p:nvPr/>
        </p:nvSpPr>
        <p:spPr>
          <a:xfrm>
            <a:off x="2103120" y="5303706"/>
            <a:ext cx="2377440" cy="1200329"/>
          </a:xfrm>
          <a:prstGeom prst="rect">
            <a:avLst/>
          </a:prstGeom>
          <a:noFill/>
        </p:spPr>
        <p:txBody>
          <a:bodyPr wrap="square" rtlCol="0">
            <a:spAutoFit/>
          </a:bodyPr>
          <a:lstStyle/>
          <a:p>
            <a:r>
              <a:rPr lang="en-US" dirty="0"/>
              <a:t>IMU measures:</a:t>
            </a:r>
          </a:p>
          <a:p>
            <a:pPr marL="285750" indent="-285750">
              <a:buFont typeface="Arial" panose="020B0604020202020204" pitchFamily="34" charset="0"/>
              <a:buChar char="•"/>
            </a:pPr>
            <a:r>
              <a:rPr lang="en-US" dirty="0"/>
              <a:t>Acceleration</a:t>
            </a:r>
          </a:p>
          <a:p>
            <a:pPr marL="285750" indent="-285750">
              <a:buFont typeface="Arial" panose="020B0604020202020204" pitchFamily="34" charset="0"/>
              <a:buChar char="•"/>
            </a:pPr>
            <a:r>
              <a:rPr lang="en-US" dirty="0"/>
              <a:t>Angular velocity</a:t>
            </a:r>
          </a:p>
          <a:p>
            <a:pPr marL="285750" indent="-285750">
              <a:buFont typeface="Arial" panose="020B0604020202020204" pitchFamily="34" charset="0"/>
              <a:buChar char="•"/>
            </a:pPr>
            <a:r>
              <a:rPr lang="en-US" dirty="0"/>
              <a:t>Orientation</a:t>
            </a:r>
          </a:p>
        </p:txBody>
      </p:sp>
      <p:sp>
        <p:nvSpPr>
          <p:cNvPr id="12" name="TextBox 11">
            <a:extLst>
              <a:ext uri="{FF2B5EF4-FFF2-40B4-BE49-F238E27FC236}">
                <a16:creationId xmlns:a16="http://schemas.microsoft.com/office/drawing/2014/main" id="{C6BF2300-D5B0-6B55-DE91-06D206E8A312}"/>
              </a:ext>
            </a:extLst>
          </p:cNvPr>
          <p:cNvSpPr txBox="1"/>
          <p:nvPr/>
        </p:nvSpPr>
        <p:spPr>
          <a:xfrm>
            <a:off x="8183908" y="4368716"/>
            <a:ext cx="1497526" cy="400110"/>
          </a:xfrm>
          <a:prstGeom prst="rect">
            <a:avLst/>
          </a:prstGeom>
          <a:noFill/>
        </p:spPr>
        <p:txBody>
          <a:bodyPr wrap="square" rtlCol="0">
            <a:spAutoFit/>
          </a:bodyPr>
          <a:lstStyle/>
          <a:p>
            <a:r>
              <a:rPr lang="en-US" sz="2000" dirty="0"/>
              <a:t>H</a:t>
            </a:r>
            <a:r>
              <a:rPr lang="en-US" altLang="zh-CN" sz="2000" dirty="0"/>
              <a:t>and-down</a:t>
            </a:r>
            <a:endParaRPr lang="en-US" sz="2000" dirty="0"/>
          </a:p>
        </p:txBody>
      </p:sp>
      <p:sp>
        <p:nvSpPr>
          <p:cNvPr id="13" name="TextBox 12">
            <a:extLst>
              <a:ext uri="{FF2B5EF4-FFF2-40B4-BE49-F238E27FC236}">
                <a16:creationId xmlns:a16="http://schemas.microsoft.com/office/drawing/2014/main" id="{F037100F-4F7F-837F-1541-3D1D6063BFCD}"/>
              </a:ext>
            </a:extLst>
          </p:cNvPr>
          <p:cNvSpPr txBox="1"/>
          <p:nvPr/>
        </p:nvSpPr>
        <p:spPr>
          <a:xfrm>
            <a:off x="9317611" y="4368716"/>
            <a:ext cx="2424809" cy="400110"/>
          </a:xfrm>
          <a:prstGeom prst="rect">
            <a:avLst/>
          </a:prstGeom>
          <a:noFill/>
        </p:spPr>
        <p:txBody>
          <a:bodyPr wrap="square" rtlCol="0">
            <a:spAutoFit/>
          </a:bodyPr>
          <a:lstStyle/>
          <a:p>
            <a:pPr algn="ctr"/>
            <a:r>
              <a:rPr lang="en-US" sz="2000" dirty="0"/>
              <a:t>Hand-up</a:t>
            </a:r>
          </a:p>
        </p:txBody>
      </p:sp>
      <p:sp>
        <p:nvSpPr>
          <p:cNvPr id="14" name="TextBox 13">
            <a:extLst>
              <a:ext uri="{FF2B5EF4-FFF2-40B4-BE49-F238E27FC236}">
                <a16:creationId xmlns:a16="http://schemas.microsoft.com/office/drawing/2014/main" id="{A213E44E-F4ED-F3BC-C764-F17F613BBDA5}"/>
              </a:ext>
            </a:extLst>
          </p:cNvPr>
          <p:cNvSpPr txBox="1"/>
          <p:nvPr/>
        </p:nvSpPr>
        <p:spPr>
          <a:xfrm>
            <a:off x="4627487" y="1233519"/>
            <a:ext cx="3245295" cy="369332"/>
          </a:xfrm>
          <a:prstGeom prst="rect">
            <a:avLst/>
          </a:prstGeom>
          <a:noFill/>
        </p:spPr>
        <p:txBody>
          <a:bodyPr wrap="square" rtlCol="0">
            <a:spAutoFit/>
          </a:bodyPr>
          <a:lstStyle/>
          <a:p>
            <a:pPr algn="ctr"/>
            <a:r>
              <a:rPr lang="en-US" dirty="0"/>
              <a:t>Nagaraj et al. (2020)</a:t>
            </a:r>
          </a:p>
        </p:txBody>
      </p:sp>
      <p:grpSp>
        <p:nvGrpSpPr>
          <p:cNvPr id="6" name="Group 5">
            <a:extLst>
              <a:ext uri="{FF2B5EF4-FFF2-40B4-BE49-F238E27FC236}">
                <a16:creationId xmlns:a16="http://schemas.microsoft.com/office/drawing/2014/main" id="{01448359-0458-60D9-A8CE-3CCD48585023}"/>
              </a:ext>
            </a:extLst>
          </p:cNvPr>
          <p:cNvGrpSpPr/>
          <p:nvPr/>
        </p:nvGrpSpPr>
        <p:grpSpPr>
          <a:xfrm>
            <a:off x="7733630" y="2484668"/>
            <a:ext cx="2144845" cy="1739047"/>
            <a:chOff x="5777092" y="1962075"/>
            <a:chExt cx="2891498" cy="2344436"/>
          </a:xfrm>
        </p:grpSpPr>
        <p:pic>
          <p:nvPicPr>
            <p:cNvPr id="11" name="Picture 10">
              <a:extLst>
                <a:ext uri="{FF2B5EF4-FFF2-40B4-BE49-F238E27FC236}">
                  <a16:creationId xmlns:a16="http://schemas.microsoft.com/office/drawing/2014/main" id="{E8DB92CC-793E-B43C-0E04-1932938FDE00}"/>
                </a:ext>
              </a:extLst>
            </p:cNvPr>
            <p:cNvPicPr>
              <a:picLocks noChangeAspect="1"/>
            </p:cNvPicPr>
            <p:nvPr/>
          </p:nvPicPr>
          <p:blipFill rotWithShape="1">
            <a:blip r:embed="rId4">
              <a:duotone>
                <a:schemeClr val="bg2">
                  <a:shade val="45000"/>
                  <a:satMod val="135000"/>
                </a:schemeClr>
                <a:prstClr val="white"/>
              </a:duotone>
            </a:blip>
            <a:srcRect r="42392" b="21688"/>
            <a:stretch/>
          </p:blipFill>
          <p:spPr>
            <a:xfrm>
              <a:off x="5777092" y="1962075"/>
              <a:ext cx="2891498" cy="2344436"/>
            </a:xfrm>
            <a:prstGeom prst="rect">
              <a:avLst/>
            </a:prstGeom>
          </p:spPr>
        </p:pic>
        <p:grpSp>
          <p:nvGrpSpPr>
            <p:cNvPr id="20" name="Group 19">
              <a:extLst>
                <a:ext uri="{FF2B5EF4-FFF2-40B4-BE49-F238E27FC236}">
                  <a16:creationId xmlns:a16="http://schemas.microsoft.com/office/drawing/2014/main" id="{2BB31DDE-2083-61A7-0DCF-E2C29E0BA7B0}"/>
                </a:ext>
              </a:extLst>
            </p:cNvPr>
            <p:cNvGrpSpPr/>
            <p:nvPr/>
          </p:nvGrpSpPr>
          <p:grpSpPr>
            <a:xfrm>
              <a:off x="6096000" y="2304244"/>
              <a:ext cx="576240" cy="955377"/>
              <a:chOff x="7187381" y="2956544"/>
              <a:chExt cx="403122" cy="668356"/>
            </a:xfrm>
            <a:effectLst>
              <a:glow rad="101600">
                <a:schemeClr val="bg1">
                  <a:alpha val="70000"/>
                </a:schemeClr>
              </a:glow>
            </a:effectLst>
          </p:grpSpPr>
          <p:cxnSp>
            <p:nvCxnSpPr>
              <p:cNvPr id="21" name="Straight Arrow Connector 20">
                <a:extLst>
                  <a:ext uri="{FF2B5EF4-FFF2-40B4-BE49-F238E27FC236}">
                    <a16:creationId xmlns:a16="http://schemas.microsoft.com/office/drawing/2014/main" id="{1FEC14C8-279E-D233-404F-20E5331396FA}"/>
                  </a:ext>
                </a:extLst>
              </p:cNvPr>
              <p:cNvCxnSpPr>
                <a:cxnSpLocks/>
              </p:cNvCxnSpPr>
              <p:nvPr/>
            </p:nvCxnSpPr>
            <p:spPr>
              <a:xfrm flipV="1">
                <a:off x="7187381" y="3224981"/>
                <a:ext cx="403122" cy="20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5BFF8C4-0F97-311E-407F-DC9EB9FA91CC}"/>
                  </a:ext>
                </a:extLst>
              </p:cNvPr>
              <p:cNvCxnSpPr>
                <a:cxnSpLocks/>
              </p:cNvCxnSpPr>
              <p:nvPr/>
            </p:nvCxnSpPr>
            <p:spPr>
              <a:xfrm>
                <a:off x="7187381" y="3444872"/>
                <a:ext cx="403122" cy="1800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BD87970-37B1-5F35-7850-5AAF96EDD109}"/>
                  </a:ext>
                </a:extLst>
              </p:cNvPr>
              <p:cNvCxnSpPr>
                <a:cxnSpLocks/>
              </p:cNvCxnSpPr>
              <p:nvPr/>
            </p:nvCxnSpPr>
            <p:spPr>
              <a:xfrm flipV="1">
                <a:off x="7187381" y="2956544"/>
                <a:ext cx="0" cy="482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id="{20434FC4-CBDD-6E10-55C4-DF507737616A}"/>
              </a:ext>
            </a:extLst>
          </p:cNvPr>
          <p:cNvGrpSpPr/>
          <p:nvPr/>
        </p:nvGrpSpPr>
        <p:grpSpPr>
          <a:xfrm>
            <a:off x="9636487" y="2037978"/>
            <a:ext cx="1787059" cy="2260556"/>
            <a:chOff x="8987387" y="1668176"/>
            <a:chExt cx="2085708" cy="2638335"/>
          </a:xfrm>
        </p:grpSpPr>
        <p:pic>
          <p:nvPicPr>
            <p:cNvPr id="10" name="Picture 9">
              <a:extLst>
                <a:ext uri="{FF2B5EF4-FFF2-40B4-BE49-F238E27FC236}">
                  <a16:creationId xmlns:a16="http://schemas.microsoft.com/office/drawing/2014/main" id="{53D3969D-CE95-0065-FE1E-DB9D2488CD5D}"/>
                </a:ext>
              </a:extLst>
            </p:cNvPr>
            <p:cNvPicPr>
              <a:picLocks noChangeAspect="1"/>
            </p:cNvPicPr>
            <p:nvPr/>
          </p:nvPicPr>
          <p:blipFill rotWithShape="1">
            <a:blip r:embed="rId4">
              <a:duotone>
                <a:schemeClr val="bg2">
                  <a:shade val="45000"/>
                  <a:satMod val="135000"/>
                </a:schemeClr>
                <a:prstClr val="white"/>
              </a:duotone>
            </a:blip>
            <a:srcRect l="58463" b="22964"/>
            <a:stretch/>
          </p:blipFill>
          <p:spPr>
            <a:xfrm>
              <a:off x="8987387" y="1999342"/>
              <a:ext cx="2085708" cy="2307169"/>
            </a:xfrm>
            <a:prstGeom prst="rect">
              <a:avLst/>
            </a:prstGeom>
          </p:spPr>
        </p:pic>
        <p:grpSp>
          <p:nvGrpSpPr>
            <p:cNvPr id="24" name="Group 23">
              <a:extLst>
                <a:ext uri="{FF2B5EF4-FFF2-40B4-BE49-F238E27FC236}">
                  <a16:creationId xmlns:a16="http://schemas.microsoft.com/office/drawing/2014/main" id="{041A2D9D-806D-1102-C6E0-6507615E6D36}"/>
                </a:ext>
              </a:extLst>
            </p:cNvPr>
            <p:cNvGrpSpPr/>
            <p:nvPr/>
          </p:nvGrpSpPr>
          <p:grpSpPr>
            <a:xfrm>
              <a:off x="9269816" y="1668176"/>
              <a:ext cx="611749" cy="940597"/>
              <a:chOff x="7187381" y="2956544"/>
              <a:chExt cx="403122" cy="668356"/>
            </a:xfrm>
            <a:effectLst>
              <a:glow rad="101600">
                <a:schemeClr val="bg1">
                  <a:alpha val="70000"/>
                </a:schemeClr>
              </a:glow>
            </a:effectLst>
          </p:grpSpPr>
          <p:cxnSp>
            <p:nvCxnSpPr>
              <p:cNvPr id="25" name="Straight Arrow Connector 24">
                <a:extLst>
                  <a:ext uri="{FF2B5EF4-FFF2-40B4-BE49-F238E27FC236}">
                    <a16:creationId xmlns:a16="http://schemas.microsoft.com/office/drawing/2014/main" id="{5CEA3CA6-F493-FB39-6FDB-28B86487CE67}"/>
                  </a:ext>
                </a:extLst>
              </p:cNvPr>
              <p:cNvCxnSpPr>
                <a:cxnSpLocks/>
              </p:cNvCxnSpPr>
              <p:nvPr/>
            </p:nvCxnSpPr>
            <p:spPr>
              <a:xfrm flipV="1">
                <a:off x="7187381" y="3224981"/>
                <a:ext cx="403122" cy="20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E22A84C-83B7-7F96-2DCA-9D3A99E6EEBC}"/>
                  </a:ext>
                </a:extLst>
              </p:cNvPr>
              <p:cNvCxnSpPr>
                <a:cxnSpLocks/>
              </p:cNvCxnSpPr>
              <p:nvPr/>
            </p:nvCxnSpPr>
            <p:spPr>
              <a:xfrm>
                <a:off x="7187381" y="3444872"/>
                <a:ext cx="403122" cy="1800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3111D19-4DC7-CB56-BB81-9A9D87732E51}"/>
                  </a:ext>
                </a:extLst>
              </p:cNvPr>
              <p:cNvCxnSpPr>
                <a:cxnSpLocks/>
              </p:cNvCxnSpPr>
              <p:nvPr/>
            </p:nvCxnSpPr>
            <p:spPr>
              <a:xfrm flipV="1">
                <a:off x="7187381" y="2956544"/>
                <a:ext cx="0" cy="482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 name="Slide Number Placeholder 2">
            <a:extLst>
              <a:ext uri="{FF2B5EF4-FFF2-40B4-BE49-F238E27FC236}">
                <a16:creationId xmlns:a16="http://schemas.microsoft.com/office/drawing/2014/main" id="{FF180116-6816-55EE-136F-B8C5CADC52F0}"/>
              </a:ext>
            </a:extLst>
          </p:cNvPr>
          <p:cNvSpPr>
            <a:spLocks noGrp="1"/>
          </p:cNvSpPr>
          <p:nvPr>
            <p:ph type="sldNum" sz="quarter" idx="12"/>
          </p:nvPr>
        </p:nvSpPr>
        <p:spPr/>
        <p:txBody>
          <a:bodyPr/>
          <a:lstStyle/>
          <a:p>
            <a:fld id="{AE678206-0642-9F48-9727-6B519CB285FA}" type="slidenum">
              <a:rPr lang="en-US" smtClean="0"/>
              <a:t>9</a:t>
            </a:fld>
            <a:r>
              <a:rPr lang="en-US" dirty="0"/>
              <a:t>/65</a:t>
            </a:r>
          </a:p>
        </p:txBody>
      </p:sp>
      <p:pic>
        <p:nvPicPr>
          <p:cNvPr id="4" name="Picture 3">
            <a:extLst>
              <a:ext uri="{FF2B5EF4-FFF2-40B4-BE49-F238E27FC236}">
                <a16:creationId xmlns:a16="http://schemas.microsoft.com/office/drawing/2014/main" id="{94D27BB5-44C1-7142-A905-BA990BAB7997}"/>
              </a:ext>
            </a:extLst>
          </p:cNvPr>
          <p:cNvPicPr>
            <a:picLocks noChangeAspect="1"/>
          </p:cNvPicPr>
          <p:nvPr/>
        </p:nvPicPr>
        <p:blipFill>
          <a:blip r:embed="rId5"/>
          <a:stretch>
            <a:fillRect/>
          </a:stretch>
        </p:blipFill>
        <p:spPr>
          <a:xfrm>
            <a:off x="5254410" y="1664776"/>
            <a:ext cx="1683180" cy="3366359"/>
          </a:xfrm>
          <a:prstGeom prst="rect">
            <a:avLst/>
          </a:prstGeom>
        </p:spPr>
      </p:pic>
    </p:spTree>
    <p:extLst>
      <p:ext uri="{BB962C8B-B14F-4D97-AF65-F5344CB8AC3E}">
        <p14:creationId xmlns:p14="http://schemas.microsoft.com/office/powerpoint/2010/main" val="265669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13" grpId="0"/>
      <p:bldP spid="14" grpId="0"/>
    </p:bldLst>
  </p:timing>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GATech_PPTtemplate_2021_wide</Template>
  <TotalTime>25597</TotalTime>
  <Words>5610</Words>
  <Application>Microsoft Office PowerPoint</Application>
  <PresentationFormat>Widescreen</PresentationFormat>
  <Paragraphs>693</Paragraphs>
  <Slides>35</Slides>
  <Notes>28</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Times New Roman</vt:lpstr>
      <vt:lpstr>Arial</vt:lpstr>
      <vt:lpstr>Roboto</vt:lpstr>
      <vt:lpstr>Calibri</vt:lpstr>
      <vt:lpstr>Cambria Math</vt:lpstr>
      <vt:lpstr>Title Page</vt:lpstr>
      <vt:lpstr>Dividers</vt:lpstr>
      <vt:lpstr>Content Page</vt:lpstr>
      <vt:lpstr>ViSig: Automatic Interpretation of Visual Body Signals Using On-Body Sensors</vt:lpstr>
      <vt:lpstr>Visual Body Signals Are Everywhere</vt:lpstr>
      <vt:lpstr>Why is Body-Signal Interpretation Important?</vt:lpstr>
      <vt:lpstr>Why is Body-Signal Interpretation Important?</vt:lpstr>
      <vt:lpstr>Why is Body-Signal Interpretation Important?</vt:lpstr>
      <vt:lpstr>Why is Body-Signal Interpretation Important?</vt:lpstr>
      <vt:lpstr>Even Labeling of Events in Video Streams</vt:lpstr>
      <vt:lpstr>Viewer-Centered Solutions: Camera</vt:lpstr>
      <vt:lpstr>Signaler-centered Solutions: Wearable Sensors</vt:lpstr>
      <vt:lpstr>Goal</vt:lpstr>
      <vt:lpstr>ViSig: Automatic Interpretation of Visual Body Signals</vt:lpstr>
      <vt:lpstr>ViSig: Key Innovation – Wearable System with UWB</vt:lpstr>
      <vt:lpstr>ViSig: Key Innovation – Wearable System with UWB</vt:lpstr>
      <vt:lpstr>ViSig: Key Innovation – Wearable System with UWB</vt:lpstr>
      <vt:lpstr>ViSig: Automatic Interpretation of Visual Body Signals</vt:lpstr>
      <vt:lpstr>ViSig: Automatic Interpretation of Visual Body Signals</vt:lpstr>
      <vt:lpstr>ViSig: Automatic Interpretation of Visual Body Signals</vt:lpstr>
      <vt:lpstr>Data Streaming: Data Rate</vt:lpstr>
      <vt:lpstr>Data Streaming: N-Way Time Transfer (NWTT)</vt:lpstr>
      <vt:lpstr>Data Processing: Detection</vt:lpstr>
      <vt:lpstr>Data Processing: Detection</vt:lpstr>
      <vt:lpstr>Data Processing: Detection</vt:lpstr>
      <vt:lpstr>Data Processing: Detection</vt:lpstr>
      <vt:lpstr>Data Processing: Interpretation</vt:lpstr>
      <vt:lpstr>Data Processing: Finger State Detection </vt:lpstr>
      <vt:lpstr>PowerPoint Presentation</vt:lpstr>
      <vt:lpstr>ViSig</vt:lpstr>
      <vt:lpstr>ViSig</vt:lpstr>
      <vt:lpstr>ViSig</vt:lpstr>
      <vt:lpstr>ViSig</vt:lpstr>
      <vt:lpstr>ViSig</vt:lpstr>
      <vt:lpstr>Evaluation: Detection Accuracy</vt:lpstr>
      <vt:lpstr>Evaluation: Interpretation Accuracy</vt:lpstr>
      <vt:lpstr>Final Thoughts</vt:lpstr>
      <vt:lpstr>Glimpse into what Construction Workers Wear</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lastModifiedBy>Dhekne, Ashutosh M</cp:lastModifiedBy>
  <cp:revision>2723</cp:revision>
  <dcterms:created xsi:type="dcterms:W3CDTF">2022-08-24T13:02:54Z</dcterms:created>
  <dcterms:modified xsi:type="dcterms:W3CDTF">2023-10-11T17:50:28Z</dcterms:modified>
</cp:coreProperties>
</file>