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51206400" cy="28575000"/>
  <p:notesSz cx="9144000" cy="68580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33CC"/>
    <a:srgbClr val="663300"/>
    <a:srgbClr val="C96009"/>
    <a:srgbClr val="568424"/>
    <a:srgbClr val="0033CC"/>
    <a:srgbClr val="00CC00"/>
    <a:srgbClr val="BF504D"/>
    <a:srgbClr val="785D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765" autoAdjust="0"/>
  </p:normalViewPr>
  <p:slideViewPr>
    <p:cSldViewPr>
      <p:cViewPr varScale="1">
        <p:scale>
          <a:sx n="27" d="100"/>
          <a:sy n="27" d="100"/>
        </p:scale>
        <p:origin x="-642" y="-114"/>
      </p:cViewPr>
      <p:guideLst>
        <p:guide orient="horz" pos="900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P^n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H S, H SS</c:v>
                </c:pt>
                <c:pt idx="1">
                  <c:v>M S, M SS</c:v>
                </c:pt>
                <c:pt idx="2">
                  <c:v>H S, M SS</c:v>
                </c:pt>
                <c:pt idx="3">
                  <c:v>M S, H SS</c:v>
                </c:pt>
                <c:pt idx="4">
                  <c:v>M S + H S, M SS</c:v>
                </c:pt>
                <c:pt idx="5">
                  <c:v>M S + H S, H SS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78.900000000000006</c:v>
                </c:pt>
                <c:pt idx="1">
                  <c:v>77.2</c:v>
                </c:pt>
                <c:pt idx="2">
                  <c:v>82.3</c:v>
                </c:pt>
                <c:pt idx="3">
                  <c:v>81.2</c:v>
                </c:pt>
                <c:pt idx="4">
                  <c:v>80.900000000000006</c:v>
                </c:pt>
                <c:pt idx="5">
                  <c:v>82.3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P^n</c:v>
                </c:pt>
              </c:strCache>
            </c:strRef>
          </c:tx>
          <c:spPr>
            <a:solidFill>
              <a:srgbClr val="FFD85D"/>
            </a:solidFill>
          </c:spPr>
          <c:cat>
            <c:strRef>
              <c:f>Sheet1!$A$2:$A$7</c:f>
              <c:strCache>
                <c:ptCount val="6"/>
                <c:pt idx="0">
                  <c:v>H S, H SS</c:v>
                </c:pt>
                <c:pt idx="1">
                  <c:v>M S, M SS</c:v>
                </c:pt>
                <c:pt idx="2">
                  <c:v>H S, M SS</c:v>
                </c:pt>
                <c:pt idx="3">
                  <c:v>M S, H SS</c:v>
                </c:pt>
                <c:pt idx="4">
                  <c:v>M S + H S, M SS</c:v>
                </c:pt>
                <c:pt idx="5">
                  <c:v>M S + H S, H SS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77.2</c:v>
                </c:pt>
                <c:pt idx="1">
                  <c:v>77</c:v>
                </c:pt>
                <c:pt idx="2">
                  <c:v>75.3</c:v>
                </c:pt>
                <c:pt idx="3">
                  <c:v>78.2</c:v>
                </c:pt>
                <c:pt idx="4">
                  <c:v>81.3</c:v>
                </c:pt>
                <c:pt idx="5">
                  <c:v>82.8</c:v>
                </c:pt>
              </c:numCache>
            </c:numRef>
          </c:val>
        </c:ser>
        <c:shape val="box"/>
        <c:axId val="75817344"/>
        <c:axId val="75818880"/>
        <c:axId val="0"/>
      </c:bar3DChart>
      <c:catAx>
        <c:axId val="7581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5818880"/>
        <c:crosses val="autoZero"/>
        <c:auto val="1"/>
        <c:lblAlgn val="ctr"/>
        <c:lblOffset val="100"/>
      </c:catAx>
      <c:valAx>
        <c:axId val="75818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800" dirty="0"/>
                  <a:t>average per class recall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5817344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cat>
            <c:strRef>
              <c:f>Sheet1!$A$2:$A$6</c:f>
              <c:strCache>
                <c:ptCount val="5"/>
                <c:pt idx="0">
                  <c:v>200x200</c:v>
                </c:pt>
                <c:pt idx="1">
                  <c:v>10x10</c:v>
                </c:pt>
                <c:pt idx="2">
                  <c:v>20x20</c:v>
                </c:pt>
                <c:pt idx="3">
                  <c:v>30x30</c:v>
                </c:pt>
                <c:pt idx="4">
                  <c:v>40x40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77.2</c:v>
                </c:pt>
                <c:pt idx="1">
                  <c:v>77.900000000000006</c:v>
                </c:pt>
                <c:pt idx="2">
                  <c:v>78.5</c:v>
                </c:pt>
                <c:pt idx="3">
                  <c:v>79.599999999999994</c:v>
                </c:pt>
                <c:pt idx="4">
                  <c:v>79.599999999999994</c:v>
                </c:pt>
              </c:numCache>
            </c:numRef>
          </c:val>
        </c:ser>
        <c:axId val="76985856"/>
        <c:axId val="76987776"/>
      </c:barChart>
      <c:catAx>
        <c:axId val="76985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Window size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6987776"/>
        <c:crosses val="autoZero"/>
        <c:auto val="1"/>
        <c:lblAlgn val="ctr"/>
        <c:lblOffset val="100"/>
      </c:catAx>
      <c:valAx>
        <c:axId val="76987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Average </a:t>
                </a:r>
                <a:r>
                  <a:rPr lang="en-US" sz="2000" dirty="0" smtClean="0"/>
                  <a:t>per-class</a:t>
                </a:r>
              </a:p>
              <a:p>
                <a:pPr>
                  <a:defRPr/>
                </a:pPr>
                <a:r>
                  <a:rPr lang="en-US" sz="2000" dirty="0" smtClean="0"/>
                  <a:t> </a:t>
                </a:r>
                <a:r>
                  <a:rPr lang="en-US" sz="2000" dirty="0"/>
                  <a:t>recall</a:t>
                </a:r>
              </a:p>
            </c:rich>
          </c:tx>
          <c:layout>
            <c:manualLayout>
              <c:xMode val="edge"/>
              <c:yMode val="edge"/>
              <c:x val="1.7676767676767707E-2"/>
              <c:y val="3.0031167979002682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76985856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0.19231</cdr:x>
      <cdr:y>0.82222</cdr:y>
    </cdr:from>
    <cdr:to>
      <cdr:x>0.91747</cdr:x>
      <cdr:y>0.95638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43000" y="2819400"/>
          <a:ext cx="4310061" cy="4600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0.20994</cdr:x>
      <cdr:y>0.79596</cdr:y>
    </cdr:from>
    <cdr:to>
      <cdr:x>0.32051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47775" y="2729361"/>
          <a:ext cx="657225" cy="69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H S H 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0.33173</cdr:x>
      <cdr:y>0.79596</cdr:y>
    </cdr:from>
    <cdr:to>
      <cdr:x>0.44231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971675" y="2729361"/>
          <a:ext cx="657225" cy="699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dirty="0" smtClean="0"/>
            <a:t>M S M 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0.45833</cdr:x>
      <cdr:y>0.79798</cdr:y>
    </cdr:from>
    <cdr:to>
      <cdr:x>0.57372</cdr:x>
      <cdr:y>0.99798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24150" y="2736280"/>
          <a:ext cx="685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H S</a:t>
          </a:r>
        </a:p>
        <a:p xmlns:a="http://schemas.openxmlformats.org/drawingml/2006/main">
          <a:r>
            <a:rPr lang="en-US" sz="1800" dirty="0" smtClean="0"/>
            <a:t>M 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0.60256</cdr:x>
      <cdr:y>0.8</cdr:y>
    </cdr:from>
    <cdr:to>
      <cdr:x>0.67949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81400" y="2743200"/>
          <a:ext cx="457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0.58173</cdr:x>
      <cdr:y>0.79798</cdr:y>
    </cdr:from>
    <cdr:to>
      <cdr:x>0.69712</cdr:x>
      <cdr:y>0.99798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457575" y="2736280"/>
          <a:ext cx="685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M S</a:t>
          </a:r>
        </a:p>
        <a:p xmlns:a="http://schemas.openxmlformats.org/drawingml/2006/main">
          <a:r>
            <a:rPr lang="en-US" sz="1800" dirty="0" smtClean="0"/>
            <a:t>H 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0.64908</cdr:x>
      <cdr:y>0.8</cdr:y>
    </cdr:from>
    <cdr:to>
      <cdr:x>0.84139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57846" y="2756491"/>
          <a:ext cx="1143014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(M+H) S</a:t>
          </a:r>
        </a:p>
        <a:p xmlns:a="http://schemas.openxmlformats.org/drawingml/2006/main">
          <a:pPr algn="ctr"/>
          <a:r>
            <a:rPr lang="en-US" sz="1800" dirty="0" smtClean="0"/>
            <a:t>M SS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0.78921</cdr:x>
      <cdr:y>0.8</cdr:y>
    </cdr:from>
    <cdr:to>
      <cdr:x>0.9687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90731" y="2750288"/>
          <a:ext cx="1066817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(M+H) S</a:t>
          </a:r>
        </a:p>
        <a:p xmlns:a="http://schemas.openxmlformats.org/drawingml/2006/main">
          <a:pPr algn="ctr"/>
          <a:r>
            <a:rPr lang="en-US" sz="1800" dirty="0" smtClean="0"/>
            <a:t>H SS</a:t>
          </a:r>
          <a:endParaRPr lang="en-U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876774"/>
            <a:ext cx="43525440" cy="6125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192500"/>
            <a:ext cx="35844480" cy="7302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7D35-E677-46D0-ACD7-1DF9C9B83BAC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47F-EF0C-4AD0-9D19-FC08A9C0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3C83-1071-4D61-97BD-91EDF07FBA50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7E1A-0003-42EE-A473-9E741E310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144327"/>
            <a:ext cx="11521440" cy="243813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144327"/>
            <a:ext cx="33710880" cy="243813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9BA1-1A0F-4A02-BB85-4176A4B95850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AB4-C277-44C2-B17C-4AD43104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E25E-E290-4ED9-8D77-344C108D787B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0560-A6D9-48A1-A4EB-400213C5B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362086"/>
            <a:ext cx="43525440" cy="5675313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111306"/>
            <a:ext cx="43525440" cy="625077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4599-0CBF-4353-B11F-FF5FBFE9B5FE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14C6-EE9D-4A22-ABB5-AFFF35E4A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6667503"/>
            <a:ext cx="22616160" cy="188581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6667503"/>
            <a:ext cx="22616160" cy="188581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5F58-ABED-496A-89C3-EC898835F63D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4545-AF54-4034-87E5-CB93A56C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6396304"/>
            <a:ext cx="22625053" cy="2665675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9061979"/>
            <a:ext cx="22625053" cy="16463700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6396304"/>
            <a:ext cx="22633940" cy="2665675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9061979"/>
            <a:ext cx="22633940" cy="16463700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506D-C105-4C4F-A16F-FFD40940254B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B188-1A50-492E-B46F-DE9D57DA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101D-1B43-4651-87C3-171288003DA6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02A0-45FA-4902-BAE5-D47954644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94B4-3D2D-41C4-9431-AB8F6C48E498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DABF-917D-4DFE-9142-550428C7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137709"/>
            <a:ext cx="16846553" cy="4841875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137710"/>
            <a:ext cx="28625800" cy="24387971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5979585"/>
            <a:ext cx="16846553" cy="19546096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B3A9-72ED-4D4B-87E1-3784F702B846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94E8-ACC6-408D-9F77-A6CE6017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0002500"/>
            <a:ext cx="30723840" cy="2361408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553229"/>
            <a:ext cx="30723840" cy="1714500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2363908"/>
            <a:ext cx="30723840" cy="335359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E97B-16BC-42DE-B907-00254705BEA9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41BE-0F48-4B10-9943-C499165B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0638" y="1144588"/>
            <a:ext cx="46085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60638" y="6667500"/>
            <a:ext cx="46085125" cy="188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26484263"/>
            <a:ext cx="11947525" cy="1522412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B907E-699D-41DA-AEB3-729C365CE4A9}" type="datetimeFigureOut">
              <a:rPr lang="en-US"/>
              <a:pPr>
                <a:defRPr/>
              </a:pPr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26484263"/>
            <a:ext cx="16214725" cy="1522412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26484263"/>
            <a:ext cx="11947525" cy="1522412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6F18E2-A54B-4411-9199-96FEE366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21" Type="http://schemas.openxmlformats.org/officeDocument/2006/relationships/chart" Target="../charts/chart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19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chart" Target="../charts/chart2.xml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ounded Rectangle 282"/>
          <p:cNvSpPr/>
          <p:nvPr/>
        </p:nvSpPr>
        <p:spPr>
          <a:xfrm>
            <a:off x="34137600" y="3467100"/>
            <a:ext cx="16078200" cy="5029200"/>
          </a:xfrm>
          <a:prstGeom prst="roundRect">
            <a:avLst>
              <a:gd name="adj" fmla="val 81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ounded Rectangle 281"/>
          <p:cNvSpPr/>
          <p:nvPr/>
        </p:nvSpPr>
        <p:spPr>
          <a:xfrm>
            <a:off x="762000" y="22021800"/>
            <a:ext cx="16078200" cy="6286500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ounded Rectangle 280"/>
          <p:cNvSpPr/>
          <p:nvPr/>
        </p:nvSpPr>
        <p:spPr>
          <a:xfrm>
            <a:off x="762000" y="13182599"/>
            <a:ext cx="16078200" cy="8165124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34213800" y="9067799"/>
            <a:ext cx="16078200" cy="19250026"/>
          </a:xfrm>
          <a:prstGeom prst="roundRect">
            <a:avLst>
              <a:gd name="adj" fmla="val 81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ounded Rectangle 235"/>
          <p:cNvSpPr>
            <a:spLocks noChangeAspect="1"/>
          </p:cNvSpPr>
          <p:nvPr/>
        </p:nvSpPr>
        <p:spPr>
          <a:xfrm>
            <a:off x="17830800" y="3543300"/>
            <a:ext cx="15316200" cy="247650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762000" y="4076700"/>
            <a:ext cx="16078200" cy="8408377"/>
          </a:xfrm>
          <a:prstGeom prst="roundRect">
            <a:avLst>
              <a:gd name="adj" fmla="val 95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10800" y="419100"/>
            <a:ext cx="3086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FFFF"/>
                </a:solidFill>
              </a:rPr>
              <a:t>Analyzing Semantic Segmentation </a:t>
            </a:r>
            <a:r>
              <a:rPr lang="en-US" sz="7200" dirty="0" smtClean="0">
                <a:solidFill>
                  <a:schemeClr val="bg1"/>
                </a:solidFill>
              </a:rPr>
              <a:t>Using Hybrid Human-Machine CRFs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4600" y="1562100"/>
            <a:ext cx="2498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Roozbeh</a:t>
            </a:r>
            <a:r>
              <a:rPr lang="en-US" sz="4800" dirty="0" smtClean="0">
                <a:solidFill>
                  <a:schemeClr val="bg1"/>
                </a:solidFill>
              </a:rPr>
              <a:t> Mottaghi</a:t>
            </a:r>
            <a:r>
              <a:rPr lang="en-US" sz="4800" baseline="30000" dirty="0" smtClean="0">
                <a:solidFill>
                  <a:schemeClr val="bg1"/>
                </a:solidFill>
              </a:rPr>
              <a:t>1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Sanja</a:t>
            </a:r>
            <a:r>
              <a:rPr lang="en-US" sz="4800" dirty="0" smtClean="0">
                <a:solidFill>
                  <a:schemeClr val="bg1"/>
                </a:solidFill>
              </a:rPr>
              <a:t> Fidler</a:t>
            </a:r>
            <a:r>
              <a:rPr lang="en-US" sz="4800" baseline="30000" dirty="0" smtClean="0">
                <a:solidFill>
                  <a:schemeClr val="bg1"/>
                </a:solidFill>
              </a:rPr>
              <a:t>2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Jian</a:t>
            </a:r>
            <a:r>
              <a:rPr lang="en-US" sz="4800" dirty="0" smtClean="0">
                <a:solidFill>
                  <a:schemeClr val="bg1"/>
                </a:solidFill>
              </a:rPr>
              <a:t> Yao</a:t>
            </a:r>
            <a:r>
              <a:rPr lang="en-US" sz="4800" baseline="30000" dirty="0" smtClean="0">
                <a:solidFill>
                  <a:schemeClr val="bg1"/>
                </a:solidFill>
              </a:rPr>
              <a:t>2</a:t>
            </a:r>
            <a:r>
              <a:rPr lang="en-US" sz="4800" dirty="0" smtClean="0">
                <a:solidFill>
                  <a:schemeClr val="bg1"/>
                </a:solidFill>
              </a:rPr>
              <a:t>, Raquel Urtasun</a:t>
            </a:r>
            <a:r>
              <a:rPr lang="en-US" sz="4800" baseline="30000" dirty="0" smtClean="0">
                <a:solidFill>
                  <a:schemeClr val="bg1"/>
                </a:solidFill>
              </a:rPr>
              <a:t>2</a:t>
            </a:r>
            <a:r>
              <a:rPr lang="en-US" sz="4800" dirty="0" smtClean="0">
                <a:solidFill>
                  <a:schemeClr val="bg1"/>
                </a:solidFill>
              </a:rPr>
              <a:t>, Devi Parikh</a:t>
            </a:r>
            <a:r>
              <a:rPr lang="en-US" sz="4800" baseline="30000" dirty="0" smtClean="0">
                <a:solidFill>
                  <a:schemeClr val="bg1"/>
                </a:solidFill>
              </a:rPr>
              <a:t>3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0" y="2400300"/>
            <a:ext cx="14935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 smtClean="0">
                <a:solidFill>
                  <a:schemeClr val="bg1"/>
                </a:solidFill>
              </a:rPr>
              <a:t>1</a:t>
            </a:r>
            <a:r>
              <a:rPr lang="en-US" sz="4800" dirty="0" smtClean="0">
                <a:solidFill>
                  <a:schemeClr val="bg1"/>
                </a:solidFill>
              </a:rPr>
              <a:t> UCLA             </a:t>
            </a:r>
            <a:r>
              <a:rPr lang="en-US" sz="4800" baseline="30000" dirty="0" smtClean="0">
                <a:solidFill>
                  <a:schemeClr val="bg1"/>
                </a:solidFill>
              </a:rPr>
              <a:t>2</a:t>
            </a:r>
            <a:r>
              <a:rPr lang="en-US" sz="4800" dirty="0" smtClean="0">
                <a:solidFill>
                  <a:schemeClr val="bg1"/>
                </a:solidFill>
              </a:rPr>
              <a:t> TTI Chicago            </a:t>
            </a:r>
            <a:r>
              <a:rPr lang="en-US" sz="4800" baseline="30000" dirty="0" smtClean="0">
                <a:solidFill>
                  <a:schemeClr val="bg1"/>
                </a:solidFill>
              </a:rPr>
              <a:t>3</a:t>
            </a:r>
            <a:r>
              <a:rPr lang="en-US" sz="4800" dirty="0" smtClean="0">
                <a:solidFill>
                  <a:schemeClr val="bg1"/>
                </a:solidFill>
              </a:rPr>
              <a:t> Virginia Tech</a:t>
            </a:r>
            <a:endParaRPr lang="en-US" sz="4800" baseline="30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Ucl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95300"/>
            <a:ext cx="2852928" cy="2852928"/>
          </a:xfrm>
          <a:prstGeom prst="rect">
            <a:avLst/>
          </a:prstGeom>
        </p:spPr>
      </p:pic>
      <p:pic>
        <p:nvPicPr>
          <p:cNvPr id="9" name="Picture 8" descr="tti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95300"/>
            <a:ext cx="2852928" cy="2852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4838700"/>
            <a:ext cx="8763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en-US" sz="3600" dirty="0" smtClean="0"/>
              <a:t>Our goal is to identify bottlenecks in holistic scene understanding models for semantic segmentation.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We compute CRF potentials based on: </a:t>
            </a:r>
          </a:p>
          <a:p>
            <a:pPr lvl="1"/>
            <a:r>
              <a:rPr lang="en-US" sz="3600" dirty="0" smtClean="0"/>
              <a:t>- Responses of human subjects</a:t>
            </a:r>
          </a:p>
          <a:p>
            <a:pPr lvl="1"/>
            <a:r>
              <a:rPr lang="en-US" sz="3600" dirty="0" smtClean="0"/>
              <a:t>- Ground Truth</a:t>
            </a:r>
          </a:p>
          <a:p>
            <a:pPr lvl="1"/>
            <a:r>
              <a:rPr lang="en-US" sz="3600" dirty="0" smtClean="0"/>
              <a:t>- Machine</a:t>
            </a:r>
          </a:p>
          <a:p>
            <a:pPr lvl="1"/>
            <a:r>
              <a:rPr lang="en-US" sz="3600" dirty="0" smtClean="0"/>
              <a:t>- </a:t>
            </a:r>
            <a:r>
              <a:rPr lang="en-US" sz="3600" smtClean="0"/>
              <a:t>Removing </a:t>
            </a:r>
            <a:r>
              <a:rPr lang="en-US" sz="3600" smtClean="0"/>
              <a:t>components</a:t>
            </a:r>
            <a:endParaRPr lang="en-US" sz="3600" dirty="0" smtClean="0"/>
          </a:p>
          <a:p>
            <a:pPr lvl="1"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600" dirty="0" smtClean="0"/>
              <a:t>Findings from our human studies inspire an approach that results in state-of-the-art accuracy on MSRC.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1" y="3582988"/>
            <a:ext cx="16078200" cy="957261"/>
            <a:chOff x="15392401" y="5783263"/>
            <a:chExt cx="16078200" cy="957261"/>
          </a:xfrm>
        </p:grpSpPr>
        <p:sp>
          <p:nvSpPr>
            <p:cNvPr id="13" name="Rounded Rectangle 12"/>
            <p:cNvSpPr/>
            <p:nvPr/>
          </p:nvSpPr>
          <p:spPr>
            <a:xfrm>
              <a:off x="18592800" y="5826124"/>
              <a:ext cx="9753600" cy="914400"/>
            </a:xfrm>
            <a:prstGeom prst="roundRect">
              <a:avLst/>
            </a:prstGeom>
            <a:solidFill>
              <a:srgbClr val="785D99"/>
            </a:solidFill>
            <a:ln>
              <a:solidFill>
                <a:schemeClr val="tx1"/>
              </a:solidFill>
            </a:ln>
            <a:effectLst>
              <a:outerShdw blurRad="50800" dist="114300" dir="29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5392401" y="5783263"/>
              <a:ext cx="160782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Parallelogram 14"/>
          <p:cNvSpPr/>
          <p:nvPr/>
        </p:nvSpPr>
        <p:spPr>
          <a:xfrm>
            <a:off x="9377540" y="9053162"/>
            <a:ext cx="1766276" cy="739441"/>
          </a:xfrm>
          <a:prstGeom prst="parallelogram">
            <a:avLst>
              <a:gd name="adj" fmla="val 31067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13088790" y="10409205"/>
            <a:ext cx="1772781" cy="786759"/>
          </a:xfrm>
          <a:prstGeom prst="parallelogram">
            <a:avLst/>
          </a:prstGeom>
          <a:blipFill rotWithShape="1">
            <a:blip r:embed="rId7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0576202" y="10383330"/>
            <a:ext cx="1971682" cy="884102"/>
            <a:chOff x="5201382" y="4053525"/>
            <a:chExt cx="1995880" cy="914400"/>
          </a:xfrm>
        </p:grpSpPr>
        <p:sp>
          <p:nvSpPr>
            <p:cNvPr id="18" name="Parallelogram 17"/>
            <p:cNvSpPr/>
            <p:nvPr/>
          </p:nvSpPr>
          <p:spPr>
            <a:xfrm>
              <a:off x="5201382" y="4053525"/>
              <a:ext cx="1995880" cy="914400"/>
            </a:xfrm>
            <a:prstGeom prst="parallelogram">
              <a:avLst>
                <a:gd name="adj" fmla="val 29961"/>
              </a:avLst>
            </a:prstGeom>
            <a:blipFill rotWithShape="1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71192" y="4351318"/>
              <a:ext cx="982008" cy="470050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21697" y="4549072"/>
              <a:ext cx="616383" cy="317650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arallelogram 20"/>
          <p:cNvSpPr/>
          <p:nvPr/>
        </p:nvSpPr>
        <p:spPr>
          <a:xfrm>
            <a:off x="14592621" y="9013231"/>
            <a:ext cx="1765442" cy="809079"/>
          </a:xfrm>
          <a:prstGeom prst="parallelogram">
            <a:avLst/>
          </a:prstGeom>
          <a:blipFill rotWithShape="1">
            <a:blip r:embed="rId9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747761" y="8502356"/>
            <a:ext cx="2461021" cy="1867146"/>
          </a:xfrm>
          <a:prstGeom prst="ellipse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70000"/>
              </a:schemeClr>
            </a:solidFill>
          </a:ln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709089" y="8812617"/>
            <a:ext cx="985206" cy="1162573"/>
            <a:chOff x="3380615" y="1499078"/>
            <a:chExt cx="2317293" cy="3391942"/>
          </a:xfrm>
        </p:grpSpPr>
        <p:grpSp>
          <p:nvGrpSpPr>
            <p:cNvPr id="24" name="Group 550"/>
            <p:cNvGrpSpPr/>
            <p:nvPr/>
          </p:nvGrpSpPr>
          <p:grpSpPr>
            <a:xfrm>
              <a:off x="4317380" y="1499078"/>
              <a:ext cx="288633" cy="288013"/>
              <a:chOff x="4317380" y="1499078"/>
              <a:chExt cx="288633" cy="288013"/>
            </a:xfrm>
          </p:grpSpPr>
          <p:sp>
            <p:nvSpPr>
              <p:cNvPr id="125" name="Pie 124"/>
              <p:cNvSpPr/>
              <p:nvPr/>
            </p:nvSpPr>
            <p:spPr>
              <a:xfrm>
                <a:off x="4317670" y="14990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00B050"/>
              </a:solidFill>
              <a:ln>
                <a:solidFill>
                  <a:srgbClr val="008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Pie 125"/>
              <p:cNvSpPr/>
              <p:nvPr/>
            </p:nvSpPr>
            <p:spPr>
              <a:xfrm rot="10800000">
                <a:off x="4337010" y="15184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F68D36"/>
              </a:solidFill>
              <a:ln>
                <a:solidFill>
                  <a:srgbClr val="C35D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Pie 126"/>
              <p:cNvSpPr/>
              <p:nvPr/>
            </p:nvSpPr>
            <p:spPr>
              <a:xfrm rot="5400000">
                <a:off x="4335933" y="14996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6DBCD1"/>
              </a:solidFill>
              <a:ln>
                <a:solidFill>
                  <a:srgbClr val="2A72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Pie 127"/>
              <p:cNvSpPr/>
              <p:nvPr/>
            </p:nvSpPr>
            <p:spPr>
              <a:xfrm rot="16200000">
                <a:off x="4317053" y="15184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FF4F4F"/>
              </a:solidFill>
              <a:ln>
                <a:solidFill>
                  <a:srgbClr val="E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Straight Connector 24"/>
            <p:cNvCxnSpPr>
              <a:endCxn id="109" idx="2"/>
            </p:cNvCxnSpPr>
            <p:nvPr/>
          </p:nvCxnSpPr>
          <p:spPr>
            <a:xfrm flipH="1">
              <a:off x="3527891" y="3863070"/>
              <a:ext cx="333925" cy="751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03" idx="3"/>
            </p:cNvCxnSpPr>
            <p:nvPr/>
          </p:nvCxnSpPr>
          <p:spPr>
            <a:xfrm flipH="1">
              <a:off x="3845746" y="3863070"/>
              <a:ext cx="16070" cy="750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01" idx="2"/>
            </p:cNvCxnSpPr>
            <p:nvPr/>
          </p:nvCxnSpPr>
          <p:spPr>
            <a:xfrm>
              <a:off x="3861816" y="3863070"/>
              <a:ext cx="340438" cy="751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97" idx="2"/>
            </p:cNvCxnSpPr>
            <p:nvPr/>
          </p:nvCxnSpPr>
          <p:spPr>
            <a:xfrm>
              <a:off x="4198292" y="3863070"/>
              <a:ext cx="345800" cy="751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91" idx="3"/>
            </p:cNvCxnSpPr>
            <p:nvPr/>
          </p:nvCxnSpPr>
          <p:spPr>
            <a:xfrm>
              <a:off x="4198292" y="3863070"/>
              <a:ext cx="665783" cy="75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89" idx="2"/>
            </p:cNvCxnSpPr>
            <p:nvPr/>
          </p:nvCxnSpPr>
          <p:spPr>
            <a:xfrm>
              <a:off x="4198292" y="3863070"/>
              <a:ext cx="1028206" cy="7408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3" idx="1"/>
            </p:cNvCxnSpPr>
            <p:nvPr/>
          </p:nvCxnSpPr>
          <p:spPr>
            <a:xfrm>
              <a:off x="3607578" y="2885996"/>
              <a:ext cx="254238" cy="721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1" idx="1"/>
            </p:cNvCxnSpPr>
            <p:nvPr/>
          </p:nvCxnSpPr>
          <p:spPr>
            <a:xfrm flipH="1">
              <a:off x="3861816" y="2887790"/>
              <a:ext cx="204531" cy="719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9" idx="1"/>
            </p:cNvCxnSpPr>
            <p:nvPr/>
          </p:nvCxnSpPr>
          <p:spPr>
            <a:xfrm flipH="1">
              <a:off x="3861816" y="2884202"/>
              <a:ext cx="659355" cy="72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7" idx="1"/>
            </p:cNvCxnSpPr>
            <p:nvPr/>
          </p:nvCxnSpPr>
          <p:spPr>
            <a:xfrm flipH="1">
              <a:off x="3861816" y="2882409"/>
              <a:ext cx="1105501" cy="72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7" idx="1"/>
            </p:cNvCxnSpPr>
            <p:nvPr/>
          </p:nvCxnSpPr>
          <p:spPr>
            <a:xfrm flipH="1">
              <a:off x="4198292" y="2882409"/>
              <a:ext cx="769025" cy="7246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9" idx="1"/>
            </p:cNvCxnSpPr>
            <p:nvPr/>
          </p:nvCxnSpPr>
          <p:spPr>
            <a:xfrm flipH="1">
              <a:off x="4198292" y="2884202"/>
              <a:ext cx="322879" cy="72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21" idx="1"/>
            </p:cNvCxnSpPr>
            <p:nvPr/>
          </p:nvCxnSpPr>
          <p:spPr>
            <a:xfrm>
              <a:off x="4066347" y="2887790"/>
              <a:ext cx="131945" cy="719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3" idx="1"/>
            </p:cNvCxnSpPr>
            <p:nvPr/>
          </p:nvCxnSpPr>
          <p:spPr>
            <a:xfrm>
              <a:off x="3607578" y="2885996"/>
              <a:ext cx="590714" cy="721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5" idx="1"/>
              <a:endCxn id="113" idx="3"/>
            </p:cNvCxnSpPr>
            <p:nvPr/>
          </p:nvCxnSpPr>
          <p:spPr>
            <a:xfrm flipH="1">
              <a:off x="5232876" y="2884202"/>
              <a:ext cx="180147" cy="7177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0" idx="3"/>
              <a:endCxn id="111" idx="3"/>
            </p:cNvCxnSpPr>
            <p:nvPr/>
          </p:nvCxnSpPr>
          <p:spPr>
            <a:xfrm>
              <a:off x="4542732" y="2882408"/>
              <a:ext cx="334608" cy="728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3" idx="1"/>
              <a:endCxn id="89" idx="2"/>
            </p:cNvCxnSpPr>
            <p:nvPr/>
          </p:nvCxnSpPr>
          <p:spPr>
            <a:xfrm flipH="1">
              <a:off x="5226498" y="3857989"/>
              <a:ext cx="6378" cy="745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3" idx="1"/>
              <a:endCxn id="93" idx="2"/>
            </p:cNvCxnSpPr>
            <p:nvPr/>
          </p:nvCxnSpPr>
          <p:spPr>
            <a:xfrm flipH="1">
              <a:off x="4881648" y="3857989"/>
              <a:ext cx="351228" cy="757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1" idx="1"/>
              <a:endCxn id="91" idx="3"/>
            </p:cNvCxnSpPr>
            <p:nvPr/>
          </p:nvCxnSpPr>
          <p:spPr>
            <a:xfrm flipH="1">
              <a:off x="4864075" y="3867133"/>
              <a:ext cx="13265" cy="747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11" idx="1"/>
              <a:endCxn id="97" idx="2"/>
            </p:cNvCxnSpPr>
            <p:nvPr/>
          </p:nvCxnSpPr>
          <p:spPr>
            <a:xfrm flipH="1">
              <a:off x="4544092" y="3867133"/>
              <a:ext cx="333248" cy="747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3" idx="1"/>
              <a:endCxn id="83" idx="3"/>
            </p:cNvCxnSpPr>
            <p:nvPr/>
          </p:nvCxnSpPr>
          <p:spPr>
            <a:xfrm>
              <a:off x="5232876" y="3857989"/>
              <a:ext cx="316999" cy="748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124" idx="1"/>
            </p:cNvCxnSpPr>
            <p:nvPr/>
          </p:nvCxnSpPr>
          <p:spPr>
            <a:xfrm flipH="1">
              <a:off x="3629139" y="1718389"/>
              <a:ext cx="758330" cy="909781"/>
            </a:xfrm>
            <a:prstGeom prst="line">
              <a:avLst/>
            </a:prstGeom>
            <a:ln w="158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21" idx="3"/>
            </p:cNvCxnSpPr>
            <p:nvPr/>
          </p:nvCxnSpPr>
          <p:spPr>
            <a:xfrm flipH="1">
              <a:off x="4066347" y="1718389"/>
              <a:ext cx="321122" cy="913369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17" idx="3"/>
            </p:cNvCxnSpPr>
            <p:nvPr/>
          </p:nvCxnSpPr>
          <p:spPr>
            <a:xfrm>
              <a:off x="4395274" y="1715156"/>
              <a:ext cx="572043" cy="91122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118" idx="1"/>
            </p:cNvCxnSpPr>
            <p:nvPr/>
          </p:nvCxnSpPr>
          <p:spPr>
            <a:xfrm>
              <a:off x="4545621" y="1717791"/>
              <a:ext cx="443257" cy="906792"/>
            </a:xfrm>
            <a:prstGeom prst="line">
              <a:avLst/>
            </a:prstGeom>
            <a:ln w="158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119" idx="3"/>
            </p:cNvCxnSpPr>
            <p:nvPr/>
          </p:nvCxnSpPr>
          <p:spPr>
            <a:xfrm flipH="1">
              <a:off x="4521171" y="1717791"/>
              <a:ext cx="24450" cy="910379"/>
            </a:xfrm>
            <a:prstGeom prst="line">
              <a:avLst/>
            </a:prstGeom>
            <a:ln w="158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121" idx="3"/>
            </p:cNvCxnSpPr>
            <p:nvPr/>
          </p:nvCxnSpPr>
          <p:spPr>
            <a:xfrm flipH="1">
              <a:off x="4066347" y="1717791"/>
              <a:ext cx="479274" cy="913967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82"/>
            <p:cNvGrpSpPr/>
            <p:nvPr/>
          </p:nvGrpSpPr>
          <p:grpSpPr>
            <a:xfrm>
              <a:off x="3479562" y="2628170"/>
              <a:ext cx="277593" cy="257826"/>
              <a:chOff x="4219287" y="2715768"/>
              <a:chExt cx="277593" cy="257826"/>
            </a:xfrm>
          </p:grpSpPr>
          <p:sp>
            <p:nvSpPr>
              <p:cNvPr id="123" name="Pie 122"/>
              <p:cNvSpPr/>
              <p:nvPr/>
            </p:nvSpPr>
            <p:spPr>
              <a:xfrm>
                <a:off x="4219287" y="2717562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Pie 123"/>
              <p:cNvSpPr/>
              <p:nvPr/>
            </p:nvSpPr>
            <p:spPr>
              <a:xfrm rot="10800000">
                <a:off x="4240848" y="2715768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AE87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85"/>
            <p:cNvGrpSpPr/>
            <p:nvPr/>
          </p:nvGrpSpPr>
          <p:grpSpPr>
            <a:xfrm>
              <a:off x="3938331" y="2629964"/>
              <a:ext cx="277593" cy="257826"/>
              <a:chOff x="4219287" y="2715768"/>
              <a:chExt cx="277593" cy="257826"/>
            </a:xfrm>
          </p:grpSpPr>
          <p:sp>
            <p:nvSpPr>
              <p:cNvPr id="121" name="Pie 120"/>
              <p:cNvSpPr/>
              <p:nvPr/>
            </p:nvSpPr>
            <p:spPr>
              <a:xfrm>
                <a:off x="4219287" y="2717562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Pie 121"/>
              <p:cNvSpPr/>
              <p:nvPr/>
            </p:nvSpPr>
            <p:spPr>
              <a:xfrm rot="10800000">
                <a:off x="4240848" y="2715768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AE87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88"/>
            <p:cNvGrpSpPr/>
            <p:nvPr/>
          </p:nvGrpSpPr>
          <p:grpSpPr>
            <a:xfrm>
              <a:off x="4393155" y="2626376"/>
              <a:ext cx="277593" cy="257826"/>
              <a:chOff x="4219287" y="2715768"/>
              <a:chExt cx="277593" cy="257826"/>
            </a:xfrm>
          </p:grpSpPr>
          <p:sp>
            <p:nvSpPr>
              <p:cNvPr id="119" name="Pie 118"/>
              <p:cNvSpPr/>
              <p:nvPr/>
            </p:nvSpPr>
            <p:spPr>
              <a:xfrm>
                <a:off x="4219287" y="2717562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Pie 119"/>
              <p:cNvSpPr/>
              <p:nvPr/>
            </p:nvSpPr>
            <p:spPr>
              <a:xfrm rot="10800000">
                <a:off x="4240848" y="2715768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AE87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91"/>
            <p:cNvGrpSpPr/>
            <p:nvPr/>
          </p:nvGrpSpPr>
          <p:grpSpPr>
            <a:xfrm>
              <a:off x="4839301" y="2624583"/>
              <a:ext cx="277593" cy="257826"/>
              <a:chOff x="4219287" y="2715768"/>
              <a:chExt cx="277593" cy="257826"/>
            </a:xfrm>
          </p:grpSpPr>
          <p:sp>
            <p:nvSpPr>
              <p:cNvPr id="117" name="Pie 116"/>
              <p:cNvSpPr/>
              <p:nvPr/>
            </p:nvSpPr>
            <p:spPr>
              <a:xfrm>
                <a:off x="4219287" y="2717562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Pie 117"/>
              <p:cNvSpPr/>
              <p:nvPr/>
            </p:nvSpPr>
            <p:spPr>
              <a:xfrm rot="10800000">
                <a:off x="4240848" y="2715768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AE87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94"/>
            <p:cNvGrpSpPr/>
            <p:nvPr/>
          </p:nvGrpSpPr>
          <p:grpSpPr>
            <a:xfrm>
              <a:off x="5285007" y="2626376"/>
              <a:ext cx="277593" cy="257826"/>
              <a:chOff x="4219287" y="2715768"/>
              <a:chExt cx="277593" cy="257826"/>
            </a:xfrm>
          </p:grpSpPr>
          <p:sp>
            <p:nvSpPr>
              <p:cNvPr id="115" name="Pie 114"/>
              <p:cNvSpPr/>
              <p:nvPr/>
            </p:nvSpPr>
            <p:spPr>
              <a:xfrm>
                <a:off x="4219287" y="2717562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Pie 115"/>
              <p:cNvSpPr/>
              <p:nvPr/>
            </p:nvSpPr>
            <p:spPr>
              <a:xfrm rot="10800000">
                <a:off x="4240848" y="2715768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AE87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7" name="Straight Connector 56"/>
            <p:cNvCxnSpPr>
              <a:stCxn id="115" idx="1"/>
            </p:cNvCxnSpPr>
            <p:nvPr/>
          </p:nvCxnSpPr>
          <p:spPr>
            <a:xfrm flipH="1">
              <a:off x="4198292" y="2884202"/>
              <a:ext cx="1214731" cy="72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15" idx="1"/>
            </p:cNvCxnSpPr>
            <p:nvPr/>
          </p:nvCxnSpPr>
          <p:spPr>
            <a:xfrm flipH="1">
              <a:off x="3861816" y="2884202"/>
              <a:ext cx="1551207" cy="72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15" idx="3"/>
            </p:cNvCxnSpPr>
            <p:nvPr/>
          </p:nvCxnSpPr>
          <p:spPr>
            <a:xfrm>
              <a:off x="4546960" y="1714558"/>
              <a:ext cx="866063" cy="913612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28824" y="2756186"/>
              <a:ext cx="441452" cy="3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993132" y="2749011"/>
              <a:ext cx="441452" cy="3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02"/>
            <p:cNvGrpSpPr/>
            <p:nvPr/>
          </p:nvGrpSpPr>
          <p:grpSpPr>
            <a:xfrm>
              <a:off x="5104860" y="3597894"/>
              <a:ext cx="277593" cy="260095"/>
              <a:chOff x="5714460" y="3419856"/>
              <a:chExt cx="277593" cy="260095"/>
            </a:xfrm>
          </p:grpSpPr>
          <p:sp>
            <p:nvSpPr>
              <p:cNvPr id="113" name="Pie 112"/>
              <p:cNvSpPr/>
              <p:nvPr/>
            </p:nvSpPr>
            <p:spPr>
              <a:xfrm>
                <a:off x="5714460" y="3423919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00AAE6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Pie 113"/>
              <p:cNvSpPr/>
              <p:nvPr/>
            </p:nvSpPr>
            <p:spPr>
              <a:xfrm rot="10800000">
                <a:off x="5736021" y="3419856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B987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05"/>
            <p:cNvGrpSpPr/>
            <p:nvPr/>
          </p:nvGrpSpPr>
          <p:grpSpPr>
            <a:xfrm>
              <a:off x="4749324" y="3607038"/>
              <a:ext cx="277593" cy="260095"/>
              <a:chOff x="5714460" y="3419856"/>
              <a:chExt cx="277593" cy="260095"/>
            </a:xfrm>
          </p:grpSpPr>
          <p:sp>
            <p:nvSpPr>
              <p:cNvPr id="111" name="Pie 110"/>
              <p:cNvSpPr/>
              <p:nvPr/>
            </p:nvSpPr>
            <p:spPr>
              <a:xfrm>
                <a:off x="5714460" y="3423919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00AAE6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Pie 111"/>
              <p:cNvSpPr/>
              <p:nvPr/>
            </p:nvSpPr>
            <p:spPr>
              <a:xfrm rot="10800000">
                <a:off x="5736021" y="3419856"/>
                <a:ext cx="256032" cy="256032"/>
              </a:xfrm>
              <a:prstGeom prst="pie">
                <a:avLst>
                  <a:gd name="adj1" fmla="val 5522722"/>
                  <a:gd name="adj2" fmla="val 16200000"/>
                </a:avLst>
              </a:prstGeom>
              <a:solidFill>
                <a:srgbClr val="FB987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4" name="Curved Connector 63"/>
            <p:cNvCxnSpPr>
              <a:stCxn id="123" idx="3"/>
              <a:endCxn id="119" idx="3"/>
            </p:cNvCxnSpPr>
            <p:nvPr/>
          </p:nvCxnSpPr>
          <p:spPr>
            <a:xfrm rot="5400000" flipH="1" flipV="1">
              <a:off x="4063477" y="2172271"/>
              <a:ext cx="1794" cy="913593"/>
            </a:xfrm>
            <a:prstGeom prst="curvedConnector3">
              <a:avLst>
                <a:gd name="adj1" fmla="val 1284247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121" idx="3"/>
              <a:endCxn id="115" idx="3"/>
            </p:cNvCxnSpPr>
            <p:nvPr/>
          </p:nvCxnSpPr>
          <p:spPr>
            <a:xfrm rot="5400000" flipH="1" flipV="1">
              <a:off x="4737891" y="1956626"/>
              <a:ext cx="3588" cy="1346676"/>
            </a:xfrm>
            <a:prstGeom prst="curvedConnector3">
              <a:avLst>
                <a:gd name="adj1" fmla="val 64712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10"/>
            <p:cNvGrpSpPr>
              <a:grpSpLocks noChangeAspect="1"/>
            </p:cNvGrpSpPr>
            <p:nvPr/>
          </p:nvGrpSpPr>
          <p:grpSpPr>
            <a:xfrm>
              <a:off x="3380615" y="4614159"/>
              <a:ext cx="277736" cy="276290"/>
              <a:chOff x="1828800" y="1651478"/>
              <a:chExt cx="288633" cy="288013"/>
            </a:xfrm>
          </p:grpSpPr>
          <p:sp>
            <p:nvSpPr>
              <p:cNvPr id="107" name="Pie 106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Pie 107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Pie 108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Pie 109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615"/>
            <p:cNvGrpSpPr>
              <a:grpSpLocks noChangeAspect="1"/>
            </p:cNvGrpSpPr>
            <p:nvPr/>
          </p:nvGrpSpPr>
          <p:grpSpPr>
            <a:xfrm>
              <a:off x="3716043" y="4614016"/>
              <a:ext cx="277736" cy="276290"/>
              <a:chOff x="1828800" y="1651478"/>
              <a:chExt cx="288633" cy="288013"/>
            </a:xfrm>
          </p:grpSpPr>
          <p:sp>
            <p:nvSpPr>
              <p:cNvPr id="103" name="Pie 102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Pie 103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Pie 104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ie 105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620"/>
            <p:cNvGrpSpPr>
              <a:grpSpLocks noChangeAspect="1"/>
            </p:cNvGrpSpPr>
            <p:nvPr/>
          </p:nvGrpSpPr>
          <p:grpSpPr>
            <a:xfrm>
              <a:off x="4054978" y="4614730"/>
              <a:ext cx="277736" cy="276290"/>
              <a:chOff x="1828800" y="1651478"/>
              <a:chExt cx="288633" cy="288013"/>
            </a:xfrm>
          </p:grpSpPr>
          <p:sp>
            <p:nvSpPr>
              <p:cNvPr id="99" name="Pie 98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Pie 99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Pie 100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Pie 101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25"/>
            <p:cNvGrpSpPr>
              <a:grpSpLocks noChangeAspect="1"/>
            </p:cNvGrpSpPr>
            <p:nvPr/>
          </p:nvGrpSpPr>
          <p:grpSpPr>
            <a:xfrm>
              <a:off x="4396816" y="4614016"/>
              <a:ext cx="277736" cy="276290"/>
              <a:chOff x="1828800" y="1651478"/>
              <a:chExt cx="288633" cy="288013"/>
            </a:xfrm>
          </p:grpSpPr>
          <p:sp>
            <p:nvSpPr>
              <p:cNvPr id="95" name="Pie 94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Pie 95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Pie 96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Pie 97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up 630"/>
            <p:cNvGrpSpPr>
              <a:grpSpLocks noChangeAspect="1"/>
            </p:cNvGrpSpPr>
            <p:nvPr/>
          </p:nvGrpSpPr>
          <p:grpSpPr>
            <a:xfrm>
              <a:off x="4734372" y="4614730"/>
              <a:ext cx="277736" cy="276290"/>
              <a:chOff x="1828800" y="1651478"/>
              <a:chExt cx="288633" cy="288013"/>
            </a:xfrm>
          </p:grpSpPr>
          <p:sp>
            <p:nvSpPr>
              <p:cNvPr id="91" name="Pie 90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Pie 91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Pie 92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Pie 93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635"/>
            <p:cNvGrpSpPr>
              <a:grpSpLocks noChangeAspect="1"/>
            </p:cNvGrpSpPr>
            <p:nvPr/>
          </p:nvGrpSpPr>
          <p:grpSpPr>
            <a:xfrm>
              <a:off x="5079222" y="4603624"/>
              <a:ext cx="277736" cy="276290"/>
              <a:chOff x="1828800" y="1651478"/>
              <a:chExt cx="288633" cy="288013"/>
            </a:xfrm>
          </p:grpSpPr>
          <p:sp>
            <p:nvSpPr>
              <p:cNvPr id="87" name="Pie 86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ie 87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Pie 88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Pie 89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oup 640"/>
            <p:cNvGrpSpPr>
              <a:grpSpLocks noChangeAspect="1"/>
            </p:cNvGrpSpPr>
            <p:nvPr/>
          </p:nvGrpSpPr>
          <p:grpSpPr>
            <a:xfrm>
              <a:off x="5420172" y="4606184"/>
              <a:ext cx="277736" cy="276290"/>
              <a:chOff x="1828800" y="1651478"/>
              <a:chExt cx="288633" cy="288013"/>
            </a:xfrm>
          </p:grpSpPr>
          <p:sp>
            <p:nvSpPr>
              <p:cNvPr id="83" name="Pie 82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Pie 83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Pie 84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Pie 85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645"/>
            <p:cNvGrpSpPr>
              <a:grpSpLocks noChangeAspect="1"/>
            </p:cNvGrpSpPr>
            <p:nvPr/>
          </p:nvGrpSpPr>
          <p:grpSpPr>
            <a:xfrm>
              <a:off x="3720409" y="3611369"/>
              <a:ext cx="277736" cy="276290"/>
              <a:chOff x="1828800" y="1651478"/>
              <a:chExt cx="288633" cy="288013"/>
            </a:xfrm>
          </p:grpSpPr>
          <p:sp>
            <p:nvSpPr>
              <p:cNvPr id="79" name="Pie 78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79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80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81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650"/>
            <p:cNvGrpSpPr>
              <a:grpSpLocks noChangeAspect="1"/>
            </p:cNvGrpSpPr>
            <p:nvPr/>
          </p:nvGrpSpPr>
          <p:grpSpPr>
            <a:xfrm>
              <a:off x="4055837" y="3611226"/>
              <a:ext cx="277736" cy="276290"/>
              <a:chOff x="1828800" y="1651478"/>
              <a:chExt cx="288633" cy="288013"/>
            </a:xfrm>
          </p:grpSpPr>
          <p:sp>
            <p:nvSpPr>
              <p:cNvPr id="75" name="Pie 74"/>
              <p:cNvSpPr/>
              <p:nvPr/>
            </p:nvSpPr>
            <p:spPr>
              <a:xfrm>
                <a:off x="1829090" y="1651478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Pie 75"/>
              <p:cNvSpPr/>
              <p:nvPr/>
            </p:nvSpPr>
            <p:spPr>
              <a:xfrm rot="10800000">
                <a:off x="1848430" y="1670816"/>
                <a:ext cx="269003" cy="26834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90C5E0"/>
              </a:solidFill>
              <a:ln>
                <a:solidFill>
                  <a:srgbClr val="308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ie 76"/>
              <p:cNvSpPr/>
              <p:nvPr/>
            </p:nvSpPr>
            <p:spPr>
              <a:xfrm rot="5400000">
                <a:off x="1847353" y="1652095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E094D5"/>
              </a:solidFill>
              <a:ln>
                <a:solidFill>
                  <a:srgbClr val="B944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77"/>
              <p:cNvSpPr/>
              <p:nvPr/>
            </p:nvSpPr>
            <p:spPr>
              <a:xfrm rot="16200000">
                <a:off x="1828473" y="1670816"/>
                <a:ext cx="269002" cy="268347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5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9" name="Picture 128" descr="computer-clip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542820" y="5229507"/>
            <a:ext cx="1573724" cy="1540254"/>
          </a:xfrm>
          <a:prstGeom prst="rect">
            <a:avLst/>
          </a:prstGeom>
        </p:spPr>
      </p:pic>
      <p:pic>
        <p:nvPicPr>
          <p:cNvPr id="130" name="Picture 129" descr="image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10761" y="5439295"/>
            <a:ext cx="1382070" cy="1352676"/>
          </a:xfrm>
          <a:prstGeom prst="rect">
            <a:avLst/>
          </a:prstGeom>
        </p:spPr>
      </p:pic>
      <p:pic>
        <p:nvPicPr>
          <p:cNvPr id="131" name="Picture 130" descr="blue-recycle-bin-icon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411924" y="5448763"/>
            <a:ext cx="1016228" cy="1189117"/>
          </a:xfrm>
          <a:prstGeom prst="rect">
            <a:avLst/>
          </a:prstGeom>
        </p:spPr>
      </p:pic>
      <p:cxnSp>
        <p:nvCxnSpPr>
          <p:cNvPr id="132" name="Straight Arrow Connector 131"/>
          <p:cNvCxnSpPr/>
          <p:nvPr/>
        </p:nvCxnSpPr>
        <p:spPr>
          <a:xfrm flipH="1">
            <a:off x="10403508" y="6945096"/>
            <a:ext cx="1516758" cy="1592595"/>
          </a:xfrm>
          <a:prstGeom prst="straightConnector1">
            <a:avLst/>
          </a:prstGeom>
          <a:ln w="19050">
            <a:solidFill>
              <a:srgbClr val="4895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5400000">
            <a:off x="12742631" y="7116869"/>
            <a:ext cx="392135" cy="50050"/>
          </a:xfrm>
          <a:prstGeom prst="straightConnector1">
            <a:avLst/>
          </a:prstGeom>
          <a:ln w="19050">
            <a:solidFill>
              <a:srgbClr val="4895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11556222" y="6959023"/>
            <a:ext cx="626456" cy="3288890"/>
          </a:xfrm>
          <a:prstGeom prst="straightConnector1">
            <a:avLst/>
          </a:prstGeom>
          <a:ln w="19050">
            <a:solidFill>
              <a:srgbClr val="4895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14022053" y="6945096"/>
            <a:ext cx="787832" cy="1579399"/>
          </a:xfrm>
          <a:prstGeom prst="straightConnector1">
            <a:avLst/>
          </a:prstGeom>
          <a:ln w="19050">
            <a:solidFill>
              <a:srgbClr val="4895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5" idx="2"/>
          </p:cNvCxnSpPr>
          <p:nvPr/>
        </p:nvCxnSpPr>
        <p:spPr>
          <a:xfrm flipV="1">
            <a:off x="11026459" y="9389573"/>
            <a:ext cx="667979" cy="333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8" idx="0"/>
          </p:cNvCxnSpPr>
          <p:nvPr/>
        </p:nvCxnSpPr>
        <p:spPr>
          <a:xfrm flipV="1">
            <a:off x="11562043" y="9881059"/>
            <a:ext cx="452887" cy="5022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6" idx="1"/>
          </p:cNvCxnSpPr>
          <p:nvPr/>
        </p:nvCxnSpPr>
        <p:spPr>
          <a:xfrm flipH="1" flipV="1">
            <a:off x="13793357" y="9975190"/>
            <a:ext cx="282305" cy="434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21" idx="5"/>
          </p:cNvCxnSpPr>
          <p:nvPr/>
        </p:nvCxnSpPr>
        <p:spPr>
          <a:xfrm flipH="1">
            <a:off x="14193846" y="9417771"/>
            <a:ext cx="50210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12974132" y="8358120"/>
            <a:ext cx="2" cy="368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9296400" y="6416762"/>
            <a:ext cx="182427" cy="357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9688931" y="5076825"/>
            <a:ext cx="6808556" cy="18225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3694295" y="6945096"/>
            <a:ext cx="785360" cy="3228512"/>
          </a:xfrm>
          <a:prstGeom prst="straightConnector1">
            <a:avLst/>
          </a:prstGeom>
          <a:ln w="19050">
            <a:solidFill>
              <a:srgbClr val="4895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2068176" y="7616432"/>
            <a:ext cx="2009774" cy="749437"/>
            <a:chOff x="1430184" y="627352"/>
            <a:chExt cx="2034439" cy="775122"/>
          </a:xfrm>
        </p:grpSpPr>
        <p:grpSp>
          <p:nvGrpSpPr>
            <p:cNvPr id="145" name="Group 43"/>
            <p:cNvGrpSpPr/>
            <p:nvPr/>
          </p:nvGrpSpPr>
          <p:grpSpPr>
            <a:xfrm>
              <a:off x="2400943" y="627352"/>
              <a:ext cx="639437" cy="350157"/>
              <a:chOff x="659767" y="855893"/>
              <a:chExt cx="639437" cy="350157"/>
            </a:xfrm>
          </p:grpSpPr>
          <p:sp>
            <p:nvSpPr>
              <p:cNvPr id="158" name="TextBox 157"/>
              <p:cNvSpPr txBox="1"/>
              <p:nvPr/>
            </p:nvSpPr>
            <p:spPr>
              <a:xfrm>
                <a:off x="721590" y="855893"/>
                <a:ext cx="577614" cy="350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sky</a:t>
                </a:r>
                <a:endParaRPr lang="en-US" sz="1600" dirty="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659767" y="921794"/>
                <a:ext cx="600869" cy="2825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46"/>
            <p:cNvGrpSpPr/>
            <p:nvPr/>
          </p:nvGrpSpPr>
          <p:grpSpPr>
            <a:xfrm>
              <a:off x="2062786" y="1044067"/>
              <a:ext cx="861891" cy="350157"/>
              <a:chOff x="871401" y="473409"/>
              <a:chExt cx="861891" cy="350157"/>
            </a:xfrm>
          </p:grpSpPr>
          <p:sp>
            <p:nvSpPr>
              <p:cNvPr id="156" name="TextBox 155"/>
              <p:cNvSpPr txBox="1"/>
              <p:nvPr/>
            </p:nvSpPr>
            <p:spPr>
              <a:xfrm>
                <a:off x="871401" y="473409"/>
                <a:ext cx="861891" cy="350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water</a:t>
                </a:r>
                <a:endParaRPr lang="en-US" sz="1600" dirty="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874188" y="519530"/>
                <a:ext cx="646981" cy="29941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Connector 146"/>
            <p:cNvCxnSpPr>
              <a:stCxn id="159" idx="4"/>
              <a:endCxn id="157" idx="0"/>
            </p:cNvCxnSpPr>
            <p:nvPr/>
          </p:nvCxnSpPr>
          <p:spPr>
            <a:xfrm flipH="1">
              <a:off x="2389064" y="975842"/>
              <a:ext cx="312313" cy="1143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57" idx="2"/>
              <a:endCxn id="153" idx="4"/>
            </p:cNvCxnSpPr>
            <p:nvPr/>
          </p:nvCxnSpPr>
          <p:spPr>
            <a:xfrm flipH="1" flipV="1">
              <a:off x="1777291" y="1064505"/>
              <a:ext cx="288282" cy="1753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62"/>
            <p:cNvGrpSpPr/>
            <p:nvPr/>
          </p:nvGrpSpPr>
          <p:grpSpPr>
            <a:xfrm>
              <a:off x="2766745" y="1052317"/>
              <a:ext cx="697878" cy="350157"/>
              <a:chOff x="580210" y="496393"/>
              <a:chExt cx="697878" cy="350157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618657" y="496393"/>
                <a:ext cx="659431" cy="350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bird</a:t>
                </a:r>
                <a:endParaRPr lang="en-US" sz="1600" dirty="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0210" y="539233"/>
                <a:ext cx="582175" cy="2944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0" name="Straight Connector 149"/>
            <p:cNvCxnSpPr>
              <a:stCxn id="159" idx="4"/>
              <a:endCxn id="155" idx="0"/>
            </p:cNvCxnSpPr>
            <p:nvPr/>
          </p:nvCxnSpPr>
          <p:spPr>
            <a:xfrm>
              <a:off x="2701379" y="975843"/>
              <a:ext cx="356455" cy="11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97"/>
            <p:cNvGrpSpPr/>
            <p:nvPr/>
          </p:nvGrpSpPr>
          <p:grpSpPr>
            <a:xfrm>
              <a:off x="1430184" y="751758"/>
              <a:ext cx="913835" cy="350157"/>
              <a:chOff x="1430184" y="776499"/>
              <a:chExt cx="913835" cy="350157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486319" y="776499"/>
                <a:ext cx="857700" cy="350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boat</a:t>
                </a:r>
                <a:endParaRPr lang="en-US" sz="1600" dirty="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430184" y="842960"/>
                <a:ext cx="694217" cy="2462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14213581" y="8582025"/>
            <a:ext cx="262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Scene recognition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3030200" y="112395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 shape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0363200" y="112395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Object detection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1772561" y="9130725"/>
            <a:ext cx="102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CRF</a:t>
            </a:r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9467850" y="85725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0115329" y="5010150"/>
            <a:ext cx="108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1734800" y="50101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3335000" y="5010150"/>
            <a:ext cx="135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1963400" y="7200900"/>
            <a:ext cx="181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Context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14785238" y="5404161"/>
            <a:ext cx="1439235" cy="11857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4785238" y="5623341"/>
            <a:ext cx="1439235" cy="80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Ground 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Truth</a:t>
            </a:r>
            <a:endParaRPr lang="en-US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" name="Picture 6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13673889"/>
            <a:ext cx="4114800" cy="74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Rounded Rectangle 173"/>
          <p:cNvSpPr/>
          <p:nvPr/>
        </p:nvSpPr>
        <p:spPr>
          <a:xfrm>
            <a:off x="3962400" y="12733337"/>
            <a:ext cx="9753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1143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5" name="TextBox 174"/>
          <p:cNvSpPr txBox="1"/>
          <p:nvPr/>
        </p:nvSpPr>
        <p:spPr bwMode="auto">
          <a:xfrm>
            <a:off x="685801" y="12723812"/>
            <a:ext cx="16078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Holistic CRF Model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371600" y="14449425"/>
            <a:ext cx="495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scene is depicted</a:t>
            </a:r>
            <a:r>
              <a:rPr lang="en-US" sz="2800" dirty="0"/>
              <a:t>?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1600" y="15973425"/>
            <a:ext cx="495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classes are present?</a:t>
            </a:r>
            <a:endParaRPr lang="en-US" sz="2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1371600" y="17192625"/>
            <a:ext cx="495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True/False detection?</a:t>
            </a:r>
            <a:endParaRPr lang="en-US" sz="2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524000" y="1757362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cow, sheep, </a:t>
            </a:r>
            <a:r>
              <a:rPr lang="en-US" sz="2000" dirty="0" err="1" smtClean="0"/>
              <a:t>aeroplane</a:t>
            </a:r>
            <a:r>
              <a:rPr lang="en-US" sz="2000" dirty="0" smtClean="0"/>
              <a:t>, face, car, bicycle, flower, sign, bird, book, chair, cat, dog, body, boat</a:t>
            </a:r>
            <a:endParaRPr lang="en-US" sz="2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1371600" y="18869025"/>
            <a:ext cx="495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Super-segment labeling</a:t>
            </a:r>
            <a:endParaRPr lang="en-US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371600" y="20088225"/>
            <a:ext cx="4953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Segment labeling</a:t>
            </a:r>
            <a:endParaRPr lang="en-US" sz="2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0439400" y="143637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Plug-and-Play architecture</a:t>
            </a:r>
          </a:p>
          <a:p>
            <a:r>
              <a:rPr lang="en-US" sz="3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No restrictions on the form of the potentials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185" name="Rounded Rectangle 184"/>
          <p:cNvSpPr/>
          <p:nvPr/>
        </p:nvSpPr>
        <p:spPr>
          <a:xfrm>
            <a:off x="3962400" y="21583372"/>
            <a:ext cx="9753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114300" dir="29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 bwMode="auto">
          <a:xfrm>
            <a:off x="990601" y="21611946"/>
            <a:ext cx="160782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 &amp; Machine Potentials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828800" y="22821900"/>
            <a:ext cx="1386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We used Amazon Mechanical Turk to produce human potentials.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10 subjects participated in our study for each task (total of 500 subjects). 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In total, we had ~300K tasks.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We used MSRC dataset for our experiments.</a:t>
            </a:r>
            <a:endParaRPr lang="en-US" sz="3600" dirty="0"/>
          </a:p>
        </p:txBody>
      </p:sp>
      <p:pic>
        <p:nvPicPr>
          <p:cNvPr id="188" name="Picture 187" descr="mturk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00800" y="23577173"/>
            <a:ext cx="4381500" cy="647700"/>
          </a:xfrm>
          <a:prstGeom prst="rect">
            <a:avLst/>
          </a:prstGeom>
        </p:spPr>
      </p:pic>
      <p:sp>
        <p:nvSpPr>
          <p:cNvPr id="190" name="TextBox 189"/>
          <p:cNvSpPr txBox="1"/>
          <p:nvPr/>
        </p:nvSpPr>
        <p:spPr>
          <a:xfrm>
            <a:off x="18745200" y="3553480"/>
            <a:ext cx="1386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Segment &amp; Super-segment Potentials: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 </a:t>
            </a:r>
            <a:r>
              <a:rPr lang="en-US" sz="3600" dirty="0" err="1" smtClean="0"/>
              <a:t>TextonBoost</a:t>
            </a:r>
            <a:r>
              <a:rPr lang="en-US" sz="3600" dirty="0" smtClean="0"/>
              <a:t> classifier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Humans: </a:t>
            </a:r>
            <a:endParaRPr lang="en-US" sz="3600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18616377" y="5534680"/>
            <a:ext cx="8615598" cy="3352800"/>
            <a:chOff x="17754600" y="4686300"/>
            <a:chExt cx="8615598" cy="3352800"/>
          </a:xfrm>
        </p:grpSpPr>
        <p:pic>
          <p:nvPicPr>
            <p:cNvPr id="192" name="Picture 6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754600" y="4686300"/>
              <a:ext cx="8615598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3" name="TextBox 192"/>
            <p:cNvSpPr txBox="1"/>
            <p:nvPr/>
          </p:nvSpPr>
          <p:spPr>
            <a:xfrm>
              <a:off x="22507575" y="5381626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Building</a:t>
              </a:r>
              <a:endParaRPr lang="en-US" sz="14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22507575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Grass</a:t>
              </a:r>
              <a:endParaRPr lang="en-US" sz="14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2507575" y="5915025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Tree</a:t>
              </a:r>
              <a:endParaRPr lang="en-US" sz="14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2507575" y="615969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Cow</a:t>
              </a:r>
              <a:endParaRPr lang="en-US" sz="14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2507575" y="642639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Sheep</a:t>
              </a:r>
              <a:endParaRPr lang="en-US" sz="14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2507575" y="6677025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Sky</a:t>
              </a:r>
              <a:endParaRPr lang="en-US" sz="14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2507575" y="6943725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Aeroplane</a:t>
              </a:r>
              <a:endParaRPr lang="en-US" sz="14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3774400" y="53721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Water</a:t>
              </a:r>
              <a:endParaRPr lang="en-US" sz="14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774400" y="563582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Human Face</a:t>
              </a:r>
              <a:endParaRPr lang="en-US" sz="14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774400" y="59025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</a:t>
              </a:r>
              <a:endParaRPr lang="en-US" sz="14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3774400" y="6169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Bicycle</a:t>
              </a:r>
              <a:endParaRPr lang="en-US" sz="14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3774400" y="6448425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Flower</a:t>
              </a:r>
              <a:endParaRPr lang="en-US" sz="14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3774400" y="6693098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Sign</a:t>
              </a:r>
              <a:endParaRPr lang="en-US" sz="14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3774400" y="69723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Bird</a:t>
              </a:r>
              <a:endParaRPr lang="en-US" sz="14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5222200" y="53721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Book</a:t>
              </a:r>
              <a:endParaRPr lang="en-US" sz="14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5222200" y="56739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Chair</a:t>
              </a:r>
              <a:endParaRPr lang="en-US" sz="14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5222200" y="59055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Road</a:t>
              </a:r>
              <a:endParaRPr lang="en-US" sz="14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5222200" y="61692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5222200" y="64359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5222200" y="668357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Body</a:t>
              </a:r>
              <a:endParaRPr lang="en-US" sz="14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5222200" y="69693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Boat</a:t>
              </a:r>
              <a:endParaRPr lang="en-US" sz="1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9126200" y="47741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Recognize this</a:t>
              </a:r>
              <a:endParaRPr lang="en-US" sz="1800" dirty="0"/>
            </a:p>
          </p:txBody>
        </p:sp>
      </p:grpSp>
      <p:pic>
        <p:nvPicPr>
          <p:cNvPr id="215" name="Picture 6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917775" y="5306080"/>
            <a:ext cx="4848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" name="TextBox 215"/>
          <p:cNvSpPr txBox="1"/>
          <p:nvPr/>
        </p:nvSpPr>
        <p:spPr>
          <a:xfrm>
            <a:off x="18745200" y="9801880"/>
            <a:ext cx="1386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Class Unary: </a:t>
            </a:r>
            <a:r>
              <a:rPr lang="en-US" sz="3600" dirty="0" smtClean="0"/>
              <a:t>Likelihood of presence of a certain class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Frequency in training data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Humans: Given a pair of categories, we asked “Which category is more likely?”</a:t>
            </a:r>
            <a:endParaRPr lang="en-US" sz="36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8745200" y="12370356"/>
            <a:ext cx="1386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Class-class Co-occurrence: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Co-occurrence matrix from training data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Humans: We asked “Which scenario is more likely to occur in an image? Observing (cow and grass) or (cow and airplane)?”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  <p:cxnSp>
        <p:nvCxnSpPr>
          <p:cNvPr id="218" name="Straight Connector 217"/>
          <p:cNvCxnSpPr/>
          <p:nvPr/>
        </p:nvCxnSpPr>
        <p:spPr>
          <a:xfrm>
            <a:off x="19050000" y="972568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9050000" y="1231648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0878800" y="185795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Human</a:t>
            </a:r>
            <a:endParaRPr lang="en-US" sz="3200" dirty="0"/>
          </a:p>
        </p:txBody>
      </p:sp>
      <p:sp>
        <p:nvSpPr>
          <p:cNvPr id="223" name="TextBox 222"/>
          <p:cNvSpPr txBox="1"/>
          <p:nvPr/>
        </p:nvSpPr>
        <p:spPr>
          <a:xfrm>
            <a:off x="28422600" y="1856488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Machine</a:t>
            </a:r>
            <a:endParaRPr lang="en-US" sz="3200" dirty="0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19126200" y="1917448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8745200" y="19479280"/>
            <a:ext cx="1386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Object Detection: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DPM (</a:t>
            </a:r>
            <a:r>
              <a:rPr lang="en-US" sz="3600" dirty="0" err="1" smtClean="0"/>
              <a:t>Felzenszwalb</a:t>
            </a:r>
            <a:r>
              <a:rPr lang="en-US" sz="3600" dirty="0" smtClean="0"/>
              <a:t> et al.)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Humans: Ground truth which is provided by humans.</a:t>
            </a:r>
            <a:endParaRPr lang="en-US" sz="3600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19126200" y="2146048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18745200" y="21763554"/>
            <a:ext cx="1386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Shape Prior: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Per component average mask of examples. (78.2%)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Humans: We asked them to draw object contour along the boundary of </a:t>
            </a:r>
            <a:r>
              <a:rPr lang="en-US" sz="3600" dirty="0" err="1" smtClean="0"/>
              <a:t>superpixels</a:t>
            </a:r>
            <a:r>
              <a:rPr lang="en-US" sz="3600" dirty="0" smtClean="0"/>
              <a:t> (80.2%)</a:t>
            </a:r>
            <a:endParaRPr lang="en-US" sz="3600" dirty="0"/>
          </a:p>
        </p:txBody>
      </p:sp>
      <p:pic>
        <p:nvPicPr>
          <p:cNvPr id="2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0" y="24203680"/>
            <a:ext cx="6830573" cy="152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195123" y="26261080"/>
            <a:ext cx="4655477" cy="15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TextBox 229"/>
          <p:cNvSpPr txBox="1"/>
          <p:nvPr/>
        </p:nvSpPr>
        <p:spPr>
          <a:xfrm>
            <a:off x="18973800" y="256514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Bird</a:t>
            </a:r>
            <a:endParaRPr lang="en-US" sz="2800" dirty="0"/>
          </a:p>
        </p:txBody>
      </p:sp>
      <p:sp>
        <p:nvSpPr>
          <p:cNvPr id="231" name="TextBox 230"/>
          <p:cNvSpPr txBox="1"/>
          <p:nvPr/>
        </p:nvSpPr>
        <p:spPr>
          <a:xfrm>
            <a:off x="21183600" y="256514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Cow</a:t>
            </a:r>
            <a:endParaRPr lang="en-US" sz="2800" dirty="0"/>
          </a:p>
        </p:txBody>
      </p:sp>
      <p:sp>
        <p:nvSpPr>
          <p:cNvPr id="232" name="TextBox 231"/>
          <p:cNvSpPr txBox="1"/>
          <p:nvPr/>
        </p:nvSpPr>
        <p:spPr>
          <a:xfrm>
            <a:off x="23555325" y="256426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Chair</a:t>
            </a:r>
            <a:endParaRPr lang="en-US" sz="2800" dirty="0"/>
          </a:p>
        </p:txBody>
      </p:sp>
      <p:sp>
        <p:nvSpPr>
          <p:cNvPr id="233" name="TextBox 232"/>
          <p:cNvSpPr txBox="1"/>
          <p:nvPr/>
        </p:nvSpPr>
        <p:spPr>
          <a:xfrm>
            <a:off x="19659600" y="277088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Car, </a:t>
            </a:r>
            <a:r>
              <a:rPr lang="en-US" sz="2800" dirty="0" err="1" smtClean="0"/>
              <a:t>cmp</a:t>
            </a:r>
            <a:r>
              <a:rPr lang="en-US" sz="2800" dirty="0" smtClean="0"/>
              <a:t>. 1</a:t>
            </a:r>
            <a:endParaRPr lang="en-US" sz="2800" dirty="0"/>
          </a:p>
        </p:txBody>
      </p:sp>
      <p:sp>
        <p:nvSpPr>
          <p:cNvPr id="234" name="TextBox 233"/>
          <p:cNvSpPr txBox="1"/>
          <p:nvPr/>
        </p:nvSpPr>
        <p:spPr>
          <a:xfrm>
            <a:off x="22021800" y="277088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Car, </a:t>
            </a:r>
            <a:r>
              <a:rPr lang="en-US" sz="2800" dirty="0" err="1" smtClean="0"/>
              <a:t>cmp</a:t>
            </a:r>
            <a:r>
              <a:rPr lang="en-US" sz="2800" dirty="0" smtClean="0"/>
              <a:t>. 3</a:t>
            </a:r>
            <a:endParaRPr lang="en-US" sz="2800" dirty="0"/>
          </a:p>
        </p:txBody>
      </p:sp>
      <p:sp>
        <p:nvSpPr>
          <p:cNvPr id="235" name="TextBox 234"/>
          <p:cNvSpPr txBox="1"/>
          <p:nvPr/>
        </p:nvSpPr>
        <p:spPr>
          <a:xfrm>
            <a:off x="26898600" y="2641348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interface used by human subjects</a:t>
            </a:r>
            <a:endParaRPr lang="en-US" sz="2800" dirty="0"/>
          </a:p>
        </p:txBody>
      </p:sp>
      <p:sp>
        <p:nvSpPr>
          <p:cNvPr id="237" name="TextBox 236"/>
          <p:cNvSpPr txBox="1"/>
          <p:nvPr/>
        </p:nvSpPr>
        <p:spPr>
          <a:xfrm>
            <a:off x="35204400" y="3520976"/>
            <a:ext cx="1424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Scene Potential: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Machine: Spatial Pyramid Match over SIFT, RGB, GIST, … (81.8%)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Humans: We asked the human subjects to classify the images into one of 21 scene classes.</a:t>
            </a:r>
            <a:endParaRPr lang="en-US" sz="3600" dirty="0"/>
          </a:p>
        </p:txBody>
      </p:sp>
      <p:pic>
        <p:nvPicPr>
          <p:cNvPr id="23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728400" y="5930325"/>
            <a:ext cx="1058102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TextBox 238"/>
          <p:cNvSpPr txBox="1"/>
          <p:nvPr/>
        </p:nvSpPr>
        <p:spPr>
          <a:xfrm>
            <a:off x="37414200" y="79115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90.4%</a:t>
            </a:r>
            <a:endParaRPr lang="en-US" sz="3200" dirty="0"/>
          </a:p>
        </p:txBody>
      </p:sp>
      <p:sp>
        <p:nvSpPr>
          <p:cNvPr id="241" name="TextBox 240"/>
          <p:cNvSpPr txBox="1"/>
          <p:nvPr/>
        </p:nvSpPr>
        <p:spPr>
          <a:xfrm>
            <a:off x="42672000" y="79115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86.8%</a:t>
            </a:r>
            <a:endParaRPr lang="en-US" sz="3200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5052001" y="8572500"/>
            <a:ext cx="13868399" cy="967878"/>
            <a:chOff x="16383002" y="5812334"/>
            <a:chExt cx="13868399" cy="967878"/>
          </a:xfrm>
        </p:grpSpPr>
        <p:sp>
          <p:nvSpPr>
            <p:cNvPr id="245" name="Rounded Rectangle 244"/>
            <p:cNvSpPr/>
            <p:nvPr/>
          </p:nvSpPr>
          <p:spPr>
            <a:xfrm>
              <a:off x="16687801" y="5865812"/>
              <a:ext cx="13335000" cy="914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114300" dir="29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6" name="TextBox 245"/>
            <p:cNvSpPr txBox="1"/>
            <p:nvPr/>
          </p:nvSpPr>
          <p:spPr bwMode="auto">
            <a:xfrm>
              <a:off x="16383002" y="5812334"/>
              <a:ext cx="1386839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438912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Experiments with Human-Machine CRFs</a:t>
              </a:r>
              <a:endPara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40081200" y="78877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89.8%</a:t>
            </a:r>
            <a:endParaRPr lang="en-US" sz="32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5339000" y="788771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85.3%</a:t>
            </a:r>
            <a:endParaRPr lang="en-US" sz="3200" dirty="0"/>
          </a:p>
        </p:txBody>
      </p:sp>
      <p:pic>
        <p:nvPicPr>
          <p:cNvPr id="251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947600" y="9715500"/>
            <a:ext cx="7734514" cy="341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" name="Oval 251"/>
          <p:cNvSpPr/>
          <p:nvPr/>
        </p:nvSpPr>
        <p:spPr>
          <a:xfrm>
            <a:off x="38633399" y="10486010"/>
            <a:ext cx="561975" cy="1066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/>
          <p:cNvSpPr txBox="1"/>
          <p:nvPr/>
        </p:nvSpPr>
        <p:spPr>
          <a:xfrm>
            <a:off x="34442400" y="13019481"/>
            <a:ext cx="1577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CRF model performs better with the less accurate human segment potential. Goal  of subsequent analysis is to explain the boost.</a:t>
            </a:r>
            <a:endParaRPr lang="en-US" sz="3600" b="1" dirty="0"/>
          </a:p>
        </p:txBody>
      </p:sp>
      <p:graphicFrame>
        <p:nvGraphicFramePr>
          <p:cNvPr id="255" name="Chart 254"/>
          <p:cNvGraphicFramePr/>
          <p:nvPr/>
        </p:nvGraphicFramePr>
        <p:xfrm>
          <a:off x="41529000" y="16878300"/>
          <a:ext cx="5943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56" name="Rectangle 255"/>
          <p:cNvSpPr/>
          <p:nvPr/>
        </p:nvSpPr>
        <p:spPr>
          <a:xfrm>
            <a:off x="47320200" y="1919662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47320200" y="19653823"/>
            <a:ext cx="152400" cy="152400"/>
          </a:xfrm>
          <a:prstGeom prst="rect">
            <a:avLst/>
          </a:prstGeom>
          <a:solidFill>
            <a:srgbClr val="FFD85D"/>
          </a:solidFill>
          <a:ln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8" name="Picture 25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7625000" y="19196623"/>
            <a:ext cx="306705" cy="173355"/>
          </a:xfrm>
          <a:prstGeom prst="rect">
            <a:avLst/>
          </a:prstGeom>
        </p:spPr>
      </p:pic>
      <p:pic>
        <p:nvPicPr>
          <p:cNvPr id="259" name="Picture 25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8080295" y="19632868"/>
            <a:ext cx="306705" cy="173355"/>
          </a:xfrm>
          <a:prstGeom prst="rect">
            <a:avLst/>
          </a:prstGeom>
        </p:spPr>
      </p:pic>
      <p:sp>
        <p:nvSpPr>
          <p:cNvPr id="260" name="TextBox 259"/>
          <p:cNvSpPr txBox="1"/>
          <p:nvPr/>
        </p:nvSpPr>
        <p:spPr>
          <a:xfrm>
            <a:off x="47521504" y="19534700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w/o</a:t>
            </a:r>
            <a:endParaRPr lang="en-US" sz="2000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47244000" y="17550524"/>
            <a:ext cx="2514600" cy="1393686"/>
            <a:chOff x="36042600" y="16878300"/>
            <a:chExt cx="3657600" cy="1393686"/>
          </a:xfrm>
        </p:grpSpPr>
        <p:sp>
          <p:nvSpPr>
            <p:cNvPr id="262" name="TextBox 261"/>
            <p:cNvSpPr txBox="1"/>
            <p:nvPr/>
          </p:nvSpPr>
          <p:spPr>
            <a:xfrm>
              <a:off x="36042600" y="1687830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H: Human</a:t>
              </a:r>
            </a:p>
            <a:p>
              <a:r>
                <a:rPr lang="en-US" sz="2000" dirty="0" smtClean="0"/>
                <a:t>M: Machine</a:t>
              </a:r>
              <a:endParaRPr lang="en-US" sz="2000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6042600" y="17564100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S: Segment</a:t>
              </a:r>
            </a:p>
            <a:p>
              <a:r>
                <a:rPr lang="en-US" sz="2000" dirty="0" smtClean="0"/>
                <a:t>SS: </a:t>
              </a:r>
              <a:r>
                <a:rPr lang="en-US" sz="2000" dirty="0" err="1" smtClean="0"/>
                <a:t>Supersegment</a:t>
              </a:r>
              <a:endParaRPr lang="en-US" sz="2000" dirty="0"/>
            </a:p>
          </p:txBody>
        </p:sp>
      </p:grpSp>
      <p:graphicFrame>
        <p:nvGraphicFramePr>
          <p:cNvPr id="264" name="Chart 263"/>
          <p:cNvGraphicFramePr/>
          <p:nvPr/>
        </p:nvGraphicFramePr>
        <p:xfrm>
          <a:off x="42291000" y="25116410"/>
          <a:ext cx="5257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65" name="TextBox 264"/>
          <p:cNvSpPr txBox="1"/>
          <p:nvPr/>
        </p:nvSpPr>
        <p:spPr>
          <a:xfrm>
            <a:off x="35280600" y="14439900"/>
            <a:ext cx="1402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tried several hypotheses including incorporating scale, handling </a:t>
            </a:r>
            <a:r>
              <a:rPr lang="en-US" sz="3600" dirty="0" err="1" smtClean="0"/>
              <a:t>overfitting</a:t>
            </a:r>
            <a:r>
              <a:rPr lang="en-US" sz="3600" dirty="0" smtClean="0"/>
              <a:t>, predicting human potentials from machine potentials, etc., but </a:t>
            </a:r>
            <a:r>
              <a:rPr lang="en-US" sz="3600" dirty="0" smtClean="0">
                <a:solidFill>
                  <a:srgbClr val="FF0000"/>
                </a:solidFill>
              </a:rPr>
              <a:t>none of them </a:t>
            </a:r>
            <a:r>
              <a:rPr lang="en-US" sz="3600" dirty="0" smtClean="0"/>
              <a:t>explained the boost.</a:t>
            </a:r>
            <a:endParaRPr lang="en-US" sz="3600" dirty="0"/>
          </a:p>
        </p:txBody>
      </p:sp>
      <p:sp>
        <p:nvSpPr>
          <p:cNvPr id="266" name="TextBox 265"/>
          <p:cNvSpPr txBox="1"/>
          <p:nvPr/>
        </p:nvSpPr>
        <p:spPr>
          <a:xfrm>
            <a:off x="35737800" y="16460569"/>
            <a:ext cx="140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Humans and machines make complementary mistakes:</a:t>
            </a:r>
            <a:endParaRPr lang="en-US" sz="3600" b="1" dirty="0"/>
          </a:p>
        </p:txBody>
      </p:sp>
      <p:sp>
        <p:nvSpPr>
          <p:cNvPr id="267" name="TextBox 266"/>
          <p:cNvSpPr txBox="1"/>
          <p:nvPr/>
        </p:nvSpPr>
        <p:spPr>
          <a:xfrm>
            <a:off x="35280600" y="20201860"/>
            <a:ext cx="1402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Human and machine errors become similar when we reduce the window size for </a:t>
            </a:r>
            <a:r>
              <a:rPr lang="en-US" sz="3600" dirty="0" err="1" smtClean="0"/>
              <a:t>TextonBoost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268" name="Picture 7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109400" y="21355229"/>
            <a:ext cx="10248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" name="TextBox 268"/>
          <p:cNvSpPr txBox="1"/>
          <p:nvPr/>
        </p:nvSpPr>
        <p:spPr>
          <a:xfrm>
            <a:off x="37033200" y="2440322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Machine: 200x200 windows</a:t>
            </a:r>
            <a:endParaRPr lang="en-US" sz="2400" dirty="0"/>
          </a:p>
        </p:txBody>
      </p:sp>
      <p:sp>
        <p:nvSpPr>
          <p:cNvPr id="270" name="TextBox 269"/>
          <p:cNvSpPr txBox="1"/>
          <p:nvPr/>
        </p:nvSpPr>
        <p:spPr>
          <a:xfrm>
            <a:off x="41833800" y="2440322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</a:t>
            </a:r>
            <a:endParaRPr lang="en-US" sz="2400" dirty="0"/>
          </a:p>
        </p:txBody>
      </p:sp>
      <p:sp>
        <p:nvSpPr>
          <p:cNvPr id="271" name="TextBox 270"/>
          <p:cNvSpPr txBox="1"/>
          <p:nvPr/>
        </p:nvSpPr>
        <p:spPr>
          <a:xfrm>
            <a:off x="44043600" y="2439876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Machine: 30x30 windows</a:t>
            </a:r>
            <a:endParaRPr lang="en-US" sz="2400" dirty="0"/>
          </a:p>
        </p:txBody>
      </p:sp>
      <p:sp>
        <p:nvSpPr>
          <p:cNvPr id="272" name="TextBox 271"/>
          <p:cNvSpPr txBox="1"/>
          <p:nvPr/>
        </p:nvSpPr>
        <p:spPr>
          <a:xfrm>
            <a:off x="34975800" y="251079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simple change of using multiple window sizes in the segment classifier provides a significant improvement. </a:t>
            </a:r>
          </a:p>
          <a:p>
            <a:endParaRPr lang="en-US" sz="3200" dirty="0"/>
          </a:p>
          <a:p>
            <a:r>
              <a:rPr lang="en-US" sz="3200" dirty="0" smtClean="0"/>
              <a:t>The type of mistakes are more important than the number of mistakes.</a:t>
            </a:r>
          </a:p>
          <a:p>
            <a:endParaRPr lang="en-US" sz="3200" dirty="0"/>
          </a:p>
        </p:txBody>
      </p:sp>
      <p:cxnSp>
        <p:nvCxnSpPr>
          <p:cNvPr id="273" name="Straight Arrow Connector 272"/>
          <p:cNvCxnSpPr/>
          <p:nvPr/>
        </p:nvCxnSpPr>
        <p:spPr>
          <a:xfrm flipV="1">
            <a:off x="43986450" y="25431750"/>
            <a:ext cx="0" cy="809623"/>
          </a:xfrm>
          <a:prstGeom prst="straightConnector1">
            <a:avLst/>
          </a:prstGeom>
          <a:ln w="4762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37414200" y="9419210"/>
            <a:ext cx="553998" cy="2362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Average Recall</a:t>
            </a:r>
            <a:endParaRPr lang="en-US" sz="2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35052000" y="17140178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Breaking the connection between layers causes a significant decrease in accuracy when we have </a:t>
            </a:r>
            <a:r>
              <a:rPr lang="en-US" sz="3600" dirty="0" smtClean="0">
                <a:solidFill>
                  <a:srgbClr val="BF504D"/>
                </a:solidFill>
              </a:rPr>
              <a:t>human</a:t>
            </a:r>
            <a:r>
              <a:rPr lang="en-US" sz="3600" dirty="0" smtClean="0"/>
              <a:t> at one level and </a:t>
            </a:r>
            <a:r>
              <a:rPr lang="en-US" sz="3600" dirty="0" smtClean="0">
                <a:solidFill>
                  <a:srgbClr val="568424"/>
                </a:solidFill>
              </a:rPr>
              <a:t>machine</a:t>
            </a:r>
            <a:r>
              <a:rPr lang="en-US" sz="3600" dirty="0" smtClean="0"/>
              <a:t> at another.</a:t>
            </a:r>
            <a:endParaRPr lang="en-US" sz="3600" dirty="0"/>
          </a:p>
        </p:txBody>
      </p:sp>
      <p:sp>
        <p:nvSpPr>
          <p:cNvPr id="278" name="Down Arrow 277"/>
          <p:cNvSpPr/>
          <p:nvPr/>
        </p:nvSpPr>
        <p:spPr>
          <a:xfrm rot="6794780">
            <a:off x="33906261" y="7815756"/>
            <a:ext cx="1455938" cy="493397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/>
          <p:cNvSpPr txBox="1"/>
          <p:nvPr/>
        </p:nvSpPr>
        <p:spPr>
          <a:xfrm rot="1416321">
            <a:off x="33571957" y="10109015"/>
            <a:ext cx="265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inconsistent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9812000" y="8992969"/>
            <a:ext cx="138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Machine Accuracy: 77.4     &gt;     Human Accuracy: 72.2</a:t>
            </a:r>
            <a:endParaRPr lang="en-US" sz="3600" dirty="0"/>
          </a:p>
        </p:txBody>
      </p:sp>
      <p:grpSp>
        <p:nvGrpSpPr>
          <p:cNvPr id="279" name="Group 278"/>
          <p:cNvGrpSpPr/>
          <p:nvPr/>
        </p:nvGrpSpPr>
        <p:grpSpPr>
          <a:xfrm>
            <a:off x="25146000" y="24726900"/>
            <a:ext cx="8077200" cy="1600200"/>
            <a:chOff x="533400" y="4648200"/>
            <a:chExt cx="8429625" cy="1763486"/>
          </a:xfrm>
        </p:grpSpPr>
        <p:pic>
          <p:nvPicPr>
            <p:cNvPr id="284" name="Picture 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33400" y="4648200"/>
              <a:ext cx="8001000" cy="176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5" name="TextBox 284"/>
            <p:cNvSpPr txBox="1"/>
            <p:nvPr/>
          </p:nvSpPr>
          <p:spPr>
            <a:xfrm>
              <a:off x="2562225" y="4753630"/>
              <a:ext cx="693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car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5203031" y="4767263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face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778797" y="4671303"/>
              <a:ext cx="1184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sheep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291000" y="495300"/>
            <a:ext cx="7924800" cy="13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" name="TextBox 287"/>
          <p:cNvSpPr txBox="1"/>
          <p:nvPr/>
        </p:nvSpPr>
        <p:spPr>
          <a:xfrm>
            <a:off x="10439400" y="19590484"/>
            <a:ext cx="601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J. Yao, S. </a:t>
            </a:r>
            <a:r>
              <a:rPr lang="en-US" sz="2400" dirty="0" err="1" smtClean="0"/>
              <a:t>Fidler</a:t>
            </a:r>
            <a:r>
              <a:rPr lang="en-US" sz="2400" dirty="0" smtClean="0"/>
              <a:t> and R. </a:t>
            </a:r>
            <a:r>
              <a:rPr lang="en-US" sz="2400" dirty="0" err="1" smtClean="0"/>
              <a:t>Urtasun</a:t>
            </a:r>
            <a:r>
              <a:rPr lang="en-US" sz="2400" dirty="0" smtClean="0"/>
              <a:t>, </a:t>
            </a:r>
            <a:r>
              <a:rPr lang="en-US" sz="2400" i="1" dirty="0" smtClean="0"/>
              <a:t>Describing the Scene as a Whole: Joint Object Detection, Scene Classification and Semantic Segmentation</a:t>
            </a:r>
            <a:r>
              <a:rPr lang="en-US" sz="2400" dirty="0" smtClean="0"/>
              <a:t>, CVPR 2012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99" name="TextBox 298"/>
          <p:cNvSpPr txBox="1"/>
          <p:nvPr/>
        </p:nvSpPr>
        <p:spPr>
          <a:xfrm>
            <a:off x="44024550" y="256624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2.4%</a:t>
            </a:r>
            <a:endParaRPr lang="en-US" sz="1800" dirty="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35585400" y="1436370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35585400" y="16344900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5594260" y="20187684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35585400" y="24851919"/>
            <a:ext cx="131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Group 321"/>
          <p:cNvGrpSpPr/>
          <p:nvPr/>
        </p:nvGrpSpPr>
        <p:grpSpPr>
          <a:xfrm>
            <a:off x="20526375" y="14820900"/>
            <a:ext cx="685800" cy="352425"/>
            <a:chOff x="20526375" y="14820900"/>
            <a:chExt cx="685800" cy="352425"/>
          </a:xfrm>
        </p:grpSpPr>
        <p:sp>
          <p:nvSpPr>
            <p:cNvPr id="289" name="TextBox 288"/>
            <p:cNvSpPr txBox="1"/>
            <p:nvPr/>
          </p:nvSpPr>
          <p:spPr>
            <a:xfrm>
              <a:off x="20526375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CC00"/>
                  </a:solidFill>
                </a:rPr>
                <a:t>grass</a:t>
              </a:r>
              <a:endParaRPr lang="en-US" sz="1600" dirty="0">
                <a:solidFill>
                  <a:srgbClr val="00CC00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20535900" y="14868525"/>
              <a:ext cx="6667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21564600" y="14820900"/>
            <a:ext cx="685800" cy="338554"/>
            <a:chOff x="21450300" y="14820900"/>
            <a:chExt cx="685800" cy="338554"/>
          </a:xfrm>
        </p:grpSpPr>
        <p:sp>
          <p:nvSpPr>
            <p:cNvPr id="290" name="TextBox 289"/>
            <p:cNvSpPr txBox="1"/>
            <p:nvPr/>
          </p:nvSpPr>
          <p:spPr>
            <a:xfrm>
              <a:off x="21450300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face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21459825" y="14849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459950" y="14820900"/>
            <a:ext cx="685800" cy="338554"/>
            <a:chOff x="22459950" y="14820900"/>
            <a:chExt cx="685800" cy="338554"/>
          </a:xfrm>
        </p:grpSpPr>
        <p:sp>
          <p:nvSpPr>
            <p:cNvPr id="291" name="TextBox 290"/>
            <p:cNvSpPr txBox="1"/>
            <p:nvPr/>
          </p:nvSpPr>
          <p:spPr>
            <a:xfrm>
              <a:off x="22459950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book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22469475" y="14849475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18659475" y="15659100"/>
            <a:ext cx="695325" cy="342900"/>
            <a:chOff x="18659475" y="15659100"/>
            <a:chExt cx="695325" cy="342900"/>
          </a:xfrm>
        </p:grpSpPr>
        <p:sp>
          <p:nvSpPr>
            <p:cNvPr id="292" name="TextBox 291"/>
            <p:cNvSpPr txBox="1"/>
            <p:nvPr/>
          </p:nvSpPr>
          <p:spPr>
            <a:xfrm>
              <a:off x="186690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sky</a:t>
              </a:r>
              <a:endPara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18659475" y="1569720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19211925" y="15678150"/>
            <a:ext cx="685800" cy="338554"/>
            <a:chOff x="19278600" y="15659100"/>
            <a:chExt cx="685800" cy="338554"/>
          </a:xfrm>
        </p:grpSpPr>
        <p:sp>
          <p:nvSpPr>
            <p:cNvPr id="293" name="TextBox 292"/>
            <p:cNvSpPr txBox="1"/>
            <p:nvPr/>
          </p:nvSpPr>
          <p:spPr>
            <a:xfrm>
              <a:off x="192786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568424"/>
                  </a:solidFill>
                </a:rPr>
                <a:t>tree</a:t>
              </a:r>
              <a:endParaRPr lang="en-US" sz="1600" dirty="0">
                <a:solidFill>
                  <a:srgbClr val="568424"/>
                </a:solidFill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19288125" y="1567815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9783425" y="15668625"/>
            <a:ext cx="685800" cy="342900"/>
            <a:chOff x="20040600" y="15659100"/>
            <a:chExt cx="685800" cy="342900"/>
          </a:xfrm>
        </p:grpSpPr>
        <p:sp>
          <p:nvSpPr>
            <p:cNvPr id="294" name="TextBox 293"/>
            <p:cNvSpPr txBox="1"/>
            <p:nvPr/>
          </p:nvSpPr>
          <p:spPr>
            <a:xfrm>
              <a:off x="200406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96009"/>
                  </a:solidFill>
                </a:rPr>
                <a:t>cat</a:t>
              </a:r>
              <a:endParaRPr lang="en-US" sz="1600" dirty="0">
                <a:solidFill>
                  <a:srgbClr val="C96009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20040600" y="1569720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329524" y="15678150"/>
            <a:ext cx="685800" cy="338554"/>
            <a:chOff x="20574000" y="15659100"/>
            <a:chExt cx="685800" cy="338554"/>
          </a:xfrm>
        </p:grpSpPr>
        <p:sp>
          <p:nvSpPr>
            <p:cNvPr id="295" name="TextBox 294"/>
            <p:cNvSpPr txBox="1"/>
            <p:nvPr/>
          </p:nvSpPr>
          <p:spPr>
            <a:xfrm>
              <a:off x="205740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663300"/>
                  </a:solidFill>
                </a:rPr>
                <a:t>cow</a:t>
              </a:r>
              <a:endParaRPr lang="en-US" sz="1600" dirty="0">
                <a:solidFill>
                  <a:srgbClr val="663300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20602575" y="156876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20883032" y="15678150"/>
            <a:ext cx="762000" cy="338554"/>
            <a:chOff x="21183600" y="15659100"/>
            <a:chExt cx="762000" cy="338554"/>
          </a:xfrm>
        </p:grpSpPr>
        <p:sp>
          <p:nvSpPr>
            <p:cNvPr id="296" name="TextBox 295"/>
            <p:cNvSpPr txBox="1"/>
            <p:nvPr/>
          </p:nvSpPr>
          <p:spPr>
            <a:xfrm>
              <a:off x="21183600" y="156591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C000"/>
                  </a:solidFill>
                </a:rPr>
                <a:t>sheep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21221700" y="15687675"/>
              <a:ext cx="68580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21674665" y="15678150"/>
            <a:ext cx="762000" cy="338554"/>
            <a:chOff x="22021800" y="15659100"/>
            <a:chExt cx="762000" cy="338554"/>
          </a:xfrm>
        </p:grpSpPr>
        <p:sp>
          <p:nvSpPr>
            <p:cNvPr id="297" name="TextBox 296"/>
            <p:cNvSpPr txBox="1"/>
            <p:nvPr/>
          </p:nvSpPr>
          <p:spPr>
            <a:xfrm>
              <a:off x="22021800" y="156591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33CC"/>
                  </a:solidFill>
                </a:rPr>
                <a:t>flower</a:t>
              </a:r>
              <a:endParaRPr lang="en-US" sz="1600" dirty="0">
                <a:solidFill>
                  <a:srgbClr val="FF33CC"/>
                </a:solidFill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22021800" y="15678150"/>
              <a:ext cx="7048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2428198" y="15659100"/>
            <a:ext cx="647700" cy="338554"/>
            <a:chOff x="22860000" y="15659100"/>
            <a:chExt cx="647700" cy="338554"/>
          </a:xfrm>
        </p:grpSpPr>
        <p:sp>
          <p:nvSpPr>
            <p:cNvPr id="298" name="TextBox 297"/>
            <p:cNvSpPr txBox="1"/>
            <p:nvPr/>
          </p:nvSpPr>
          <p:spPr>
            <a:xfrm>
              <a:off x="22860000" y="15659100"/>
              <a:ext cx="647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chair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22869525" y="15687675"/>
              <a:ext cx="6286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23124581" y="15649575"/>
            <a:ext cx="914400" cy="342900"/>
            <a:chOff x="23622000" y="15659100"/>
            <a:chExt cx="914400" cy="342900"/>
          </a:xfrm>
        </p:grpSpPr>
        <p:sp>
          <p:nvSpPr>
            <p:cNvPr id="304" name="TextBox 303"/>
            <p:cNvSpPr txBox="1"/>
            <p:nvPr/>
          </p:nvSpPr>
          <p:spPr>
            <a:xfrm>
              <a:off x="23622000" y="156591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8000"/>
                  </a:solidFill>
                </a:rPr>
                <a:t>building</a:t>
              </a:r>
              <a:endParaRPr lang="en-US" sz="1600" dirty="0">
                <a:solidFill>
                  <a:srgbClr val="808000"/>
                </a:solidFill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23622000" y="15678150"/>
              <a:ext cx="914400" cy="32385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24125764" y="15649575"/>
            <a:ext cx="933450" cy="338554"/>
            <a:chOff x="24593550" y="15659100"/>
            <a:chExt cx="933450" cy="338554"/>
          </a:xfrm>
        </p:grpSpPr>
        <p:sp>
          <p:nvSpPr>
            <p:cNvPr id="305" name="TextBox 304"/>
            <p:cNvSpPr txBox="1"/>
            <p:nvPr/>
          </p:nvSpPr>
          <p:spPr>
            <a:xfrm>
              <a:off x="24612600" y="156591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bicycle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24593550" y="15678150"/>
              <a:ext cx="8286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25012650" y="15640050"/>
            <a:ext cx="695325" cy="338554"/>
            <a:chOff x="25441275" y="15659100"/>
            <a:chExt cx="695325" cy="338554"/>
          </a:xfrm>
        </p:grpSpPr>
        <p:sp>
          <p:nvSpPr>
            <p:cNvPr id="306" name="TextBox 305"/>
            <p:cNvSpPr txBox="1"/>
            <p:nvPr/>
          </p:nvSpPr>
          <p:spPr>
            <a:xfrm>
              <a:off x="254508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car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25441275" y="156876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17964150" y="16497300"/>
            <a:ext cx="1143000" cy="352425"/>
            <a:chOff x="18669000" y="16344900"/>
            <a:chExt cx="1143000" cy="352425"/>
          </a:xfrm>
        </p:grpSpPr>
        <p:sp>
          <p:nvSpPr>
            <p:cNvPr id="307" name="TextBox 306"/>
            <p:cNvSpPr txBox="1"/>
            <p:nvPr/>
          </p:nvSpPr>
          <p:spPr>
            <a:xfrm>
              <a:off x="18669000" y="163449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aeroplane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18678525" y="16373475"/>
              <a:ext cx="1076325" cy="32385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9116675" y="16516350"/>
            <a:ext cx="685800" cy="338554"/>
            <a:chOff x="19812000" y="16344900"/>
            <a:chExt cx="685800" cy="338554"/>
          </a:xfrm>
        </p:grpSpPr>
        <p:sp>
          <p:nvSpPr>
            <p:cNvPr id="308" name="TextBox 307"/>
            <p:cNvSpPr txBox="1"/>
            <p:nvPr/>
          </p:nvSpPr>
          <p:spPr>
            <a:xfrm>
              <a:off x="19812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water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19812000" y="16363950"/>
              <a:ext cx="6572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19850100" y="16506825"/>
            <a:ext cx="685800" cy="338554"/>
            <a:chOff x="20421600" y="16344900"/>
            <a:chExt cx="685800" cy="338554"/>
          </a:xfrm>
        </p:grpSpPr>
        <p:sp>
          <p:nvSpPr>
            <p:cNvPr id="310" name="TextBox 309"/>
            <p:cNvSpPr txBox="1"/>
            <p:nvPr/>
          </p:nvSpPr>
          <p:spPr>
            <a:xfrm>
              <a:off x="20421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bird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20421600" y="16363950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1488400" y="16497300"/>
            <a:ext cx="685800" cy="338554"/>
            <a:chOff x="20955000" y="16344900"/>
            <a:chExt cx="685800" cy="338554"/>
          </a:xfrm>
        </p:grpSpPr>
        <p:sp>
          <p:nvSpPr>
            <p:cNvPr id="309" name="TextBox 308"/>
            <p:cNvSpPr txBox="1"/>
            <p:nvPr/>
          </p:nvSpPr>
          <p:spPr>
            <a:xfrm>
              <a:off x="20955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dog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0974050" y="163734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22640925" y="16535400"/>
            <a:ext cx="685800" cy="338554"/>
            <a:chOff x="21564600" y="16344900"/>
            <a:chExt cx="685800" cy="338554"/>
          </a:xfrm>
        </p:grpSpPr>
        <p:sp>
          <p:nvSpPr>
            <p:cNvPr id="311" name="TextBox 310"/>
            <p:cNvSpPr txBox="1"/>
            <p:nvPr/>
          </p:nvSpPr>
          <p:spPr>
            <a:xfrm>
              <a:off x="21564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road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21574125" y="16373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23545800" y="16525875"/>
            <a:ext cx="685800" cy="338554"/>
            <a:chOff x="22098000" y="16344900"/>
            <a:chExt cx="685800" cy="338554"/>
          </a:xfrm>
        </p:grpSpPr>
        <p:sp>
          <p:nvSpPr>
            <p:cNvPr id="312" name="TextBox 311"/>
            <p:cNvSpPr txBox="1"/>
            <p:nvPr/>
          </p:nvSpPr>
          <p:spPr>
            <a:xfrm>
              <a:off x="22098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body</a:t>
              </a:r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22107524" y="16373475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24536400" y="16525875"/>
            <a:ext cx="685800" cy="338554"/>
            <a:chOff x="22707600" y="16344900"/>
            <a:chExt cx="685800" cy="338554"/>
          </a:xfrm>
        </p:grpSpPr>
        <p:sp>
          <p:nvSpPr>
            <p:cNvPr id="313" name="TextBox 312"/>
            <p:cNvSpPr txBox="1"/>
            <p:nvPr/>
          </p:nvSpPr>
          <p:spPr>
            <a:xfrm>
              <a:off x="22707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sign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22717125" y="16373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19145249" y="17587912"/>
            <a:ext cx="695326" cy="338554"/>
            <a:chOff x="19726274" y="16954500"/>
            <a:chExt cx="695326" cy="338554"/>
          </a:xfrm>
        </p:grpSpPr>
        <p:sp>
          <p:nvSpPr>
            <p:cNvPr id="314" name="TextBox 313"/>
            <p:cNvSpPr txBox="1"/>
            <p:nvPr/>
          </p:nvSpPr>
          <p:spPr>
            <a:xfrm>
              <a:off x="19735800" y="169545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boat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19726274" y="16973550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0" name="Straight Connector 359"/>
          <p:cNvCxnSpPr>
            <a:endCxn id="319" idx="7"/>
          </p:cNvCxnSpPr>
          <p:nvPr/>
        </p:nvCxnSpPr>
        <p:spPr>
          <a:xfrm flipH="1">
            <a:off x="19636085" y="15149513"/>
            <a:ext cx="1033165" cy="592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endCxn id="324" idx="0"/>
          </p:cNvCxnSpPr>
          <p:nvPr/>
        </p:nvCxnSpPr>
        <p:spPr>
          <a:xfrm flipH="1">
            <a:off x="20600987" y="15168563"/>
            <a:ext cx="163513" cy="538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15" idx="4"/>
            <a:endCxn id="325" idx="0"/>
          </p:cNvCxnSpPr>
          <p:nvPr/>
        </p:nvCxnSpPr>
        <p:spPr>
          <a:xfrm>
            <a:off x="20869275" y="15173325"/>
            <a:ext cx="394757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>
            <a:endCxn id="326" idx="1"/>
          </p:cNvCxnSpPr>
          <p:nvPr/>
        </p:nvCxnSpPr>
        <p:spPr>
          <a:xfrm>
            <a:off x="21021675" y="15163800"/>
            <a:ext cx="756213" cy="578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endCxn id="327" idx="1"/>
          </p:cNvCxnSpPr>
          <p:nvPr/>
        </p:nvCxnSpPr>
        <p:spPr>
          <a:xfrm>
            <a:off x="21126450" y="15116175"/>
            <a:ext cx="1403337" cy="616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16" idx="4"/>
            <a:endCxn id="326" idx="0"/>
          </p:cNvCxnSpPr>
          <p:nvPr/>
        </p:nvCxnSpPr>
        <p:spPr>
          <a:xfrm>
            <a:off x="21845588" y="15154275"/>
            <a:ext cx="181502" cy="542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>
            <a:stCxn id="317" idx="4"/>
            <a:endCxn id="327" idx="0"/>
          </p:cNvCxnSpPr>
          <p:nvPr/>
        </p:nvCxnSpPr>
        <p:spPr>
          <a:xfrm flipH="1">
            <a:off x="22752048" y="15154275"/>
            <a:ext cx="17465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18" idx="3"/>
            <a:endCxn id="343" idx="0"/>
          </p:cNvCxnSpPr>
          <p:nvPr/>
        </p:nvCxnSpPr>
        <p:spPr>
          <a:xfrm flipH="1">
            <a:off x="18511838" y="15957363"/>
            <a:ext cx="218777" cy="568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18" idx="4"/>
            <a:endCxn id="344" idx="1"/>
          </p:cNvCxnSpPr>
          <p:nvPr/>
        </p:nvCxnSpPr>
        <p:spPr>
          <a:xfrm>
            <a:off x="18902363" y="16002000"/>
            <a:ext cx="310560" cy="578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stCxn id="318" idx="5"/>
            <a:endCxn id="345" idx="1"/>
          </p:cNvCxnSpPr>
          <p:nvPr/>
        </p:nvCxnSpPr>
        <p:spPr>
          <a:xfrm>
            <a:off x="19074110" y="15957363"/>
            <a:ext cx="855500" cy="6131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endCxn id="345" idx="0"/>
          </p:cNvCxnSpPr>
          <p:nvPr/>
        </p:nvCxnSpPr>
        <p:spPr>
          <a:xfrm>
            <a:off x="19535775" y="15992475"/>
            <a:ext cx="585788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>
            <a:endCxn id="311" idx="1"/>
          </p:cNvCxnSpPr>
          <p:nvPr/>
        </p:nvCxnSpPr>
        <p:spPr>
          <a:xfrm>
            <a:off x="19626263" y="15973425"/>
            <a:ext cx="3014662" cy="731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46" idx="1"/>
            <a:endCxn id="323" idx="4"/>
          </p:cNvCxnSpPr>
          <p:nvPr/>
        </p:nvCxnSpPr>
        <p:spPr>
          <a:xfrm flipH="1" flipV="1">
            <a:off x="20026313" y="16011525"/>
            <a:ext cx="1552277" cy="558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>
            <a:stCxn id="346" idx="7"/>
            <a:endCxn id="328" idx="3"/>
          </p:cNvCxnSpPr>
          <p:nvPr/>
        </p:nvCxnSpPr>
        <p:spPr>
          <a:xfrm flipV="1">
            <a:off x="21922085" y="15945048"/>
            <a:ext cx="1336407" cy="625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V="1">
            <a:off x="22812375" y="15978189"/>
            <a:ext cx="581025" cy="6048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22926675" y="15968663"/>
            <a:ext cx="1423988" cy="604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endCxn id="330" idx="3"/>
          </p:cNvCxnSpPr>
          <p:nvPr/>
        </p:nvCxnSpPr>
        <p:spPr>
          <a:xfrm flipV="1">
            <a:off x="23079075" y="15928788"/>
            <a:ext cx="2004715" cy="673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endCxn id="348" idx="0"/>
          </p:cNvCxnSpPr>
          <p:nvPr/>
        </p:nvCxnSpPr>
        <p:spPr>
          <a:xfrm flipH="1">
            <a:off x="23855362" y="15963900"/>
            <a:ext cx="1290638" cy="590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330" idx="4"/>
            <a:endCxn id="349" idx="0"/>
          </p:cNvCxnSpPr>
          <p:nvPr/>
        </p:nvCxnSpPr>
        <p:spPr>
          <a:xfrm flipH="1">
            <a:off x="24817388" y="15973425"/>
            <a:ext cx="438150" cy="581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>
            <a:stCxn id="344" idx="4"/>
            <a:endCxn id="350" idx="0"/>
          </p:cNvCxnSpPr>
          <p:nvPr/>
        </p:nvCxnSpPr>
        <p:spPr>
          <a:xfrm flipH="1">
            <a:off x="19445287" y="16840200"/>
            <a:ext cx="1" cy="7667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7" name="Group 416"/>
          <p:cNvGrpSpPr/>
          <p:nvPr/>
        </p:nvGrpSpPr>
        <p:grpSpPr>
          <a:xfrm>
            <a:off x="27927300" y="14839534"/>
            <a:ext cx="685800" cy="352425"/>
            <a:chOff x="20526375" y="14820900"/>
            <a:chExt cx="685800" cy="352425"/>
          </a:xfrm>
        </p:grpSpPr>
        <p:sp>
          <p:nvSpPr>
            <p:cNvPr id="418" name="TextBox 417"/>
            <p:cNvSpPr txBox="1"/>
            <p:nvPr/>
          </p:nvSpPr>
          <p:spPr>
            <a:xfrm>
              <a:off x="20526375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CC00"/>
                  </a:solidFill>
                </a:rPr>
                <a:t>grass</a:t>
              </a:r>
              <a:endParaRPr lang="en-US" sz="1600" dirty="0">
                <a:solidFill>
                  <a:srgbClr val="00CC00"/>
                </a:solidFill>
              </a:endParaRPr>
            </a:p>
          </p:txBody>
        </p:sp>
        <p:sp>
          <p:nvSpPr>
            <p:cNvPr id="419" name="Oval 418"/>
            <p:cNvSpPr/>
            <p:nvPr/>
          </p:nvSpPr>
          <p:spPr>
            <a:xfrm>
              <a:off x="20535900" y="14868525"/>
              <a:ext cx="6667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26003250" y="15630525"/>
            <a:ext cx="685800" cy="338554"/>
            <a:chOff x="21450300" y="14820900"/>
            <a:chExt cx="685800" cy="338554"/>
          </a:xfrm>
        </p:grpSpPr>
        <p:sp>
          <p:nvSpPr>
            <p:cNvPr id="421" name="TextBox 420"/>
            <p:cNvSpPr txBox="1"/>
            <p:nvPr/>
          </p:nvSpPr>
          <p:spPr>
            <a:xfrm>
              <a:off x="21450300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face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2" name="Oval 421"/>
            <p:cNvSpPr/>
            <p:nvPr/>
          </p:nvSpPr>
          <p:spPr>
            <a:xfrm>
              <a:off x="21459825" y="14849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25593675" y="16602074"/>
            <a:ext cx="685800" cy="338554"/>
            <a:chOff x="22459950" y="14820900"/>
            <a:chExt cx="685800" cy="338554"/>
          </a:xfrm>
        </p:grpSpPr>
        <p:sp>
          <p:nvSpPr>
            <p:cNvPr id="424" name="TextBox 423"/>
            <p:cNvSpPr txBox="1"/>
            <p:nvPr/>
          </p:nvSpPr>
          <p:spPr>
            <a:xfrm>
              <a:off x="22459950" y="14820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book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425" name="Oval 424"/>
            <p:cNvSpPr/>
            <p:nvPr/>
          </p:nvSpPr>
          <p:spPr>
            <a:xfrm>
              <a:off x="22469475" y="14849475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27003375" y="16602074"/>
            <a:ext cx="695325" cy="342900"/>
            <a:chOff x="18659475" y="15659100"/>
            <a:chExt cx="695325" cy="342900"/>
          </a:xfrm>
        </p:grpSpPr>
        <p:sp>
          <p:nvSpPr>
            <p:cNvPr id="427" name="TextBox 426"/>
            <p:cNvSpPr txBox="1"/>
            <p:nvPr/>
          </p:nvSpPr>
          <p:spPr>
            <a:xfrm>
              <a:off x="186690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sky</a:t>
              </a:r>
              <a:endPara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18659475" y="1569720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26612850" y="15630109"/>
            <a:ext cx="685800" cy="338554"/>
            <a:chOff x="19278600" y="15659100"/>
            <a:chExt cx="685800" cy="338554"/>
          </a:xfrm>
        </p:grpSpPr>
        <p:sp>
          <p:nvSpPr>
            <p:cNvPr id="430" name="TextBox 429"/>
            <p:cNvSpPr txBox="1"/>
            <p:nvPr/>
          </p:nvSpPr>
          <p:spPr>
            <a:xfrm>
              <a:off x="192786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568424"/>
                  </a:solidFill>
                </a:rPr>
                <a:t>tree</a:t>
              </a:r>
              <a:endParaRPr lang="en-US" sz="1600" dirty="0">
                <a:solidFill>
                  <a:srgbClr val="568424"/>
                </a:solidFill>
              </a:endParaRPr>
            </a:p>
          </p:txBody>
        </p:sp>
        <p:sp>
          <p:nvSpPr>
            <p:cNvPr id="431" name="Oval 430"/>
            <p:cNvSpPr/>
            <p:nvPr/>
          </p:nvSpPr>
          <p:spPr>
            <a:xfrm>
              <a:off x="19288125" y="1567815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31594426" y="17273588"/>
            <a:ext cx="685800" cy="342900"/>
            <a:chOff x="20040600" y="15659100"/>
            <a:chExt cx="685800" cy="342900"/>
          </a:xfrm>
        </p:grpSpPr>
        <p:sp>
          <p:nvSpPr>
            <p:cNvPr id="433" name="TextBox 432"/>
            <p:cNvSpPr txBox="1"/>
            <p:nvPr/>
          </p:nvSpPr>
          <p:spPr>
            <a:xfrm>
              <a:off x="200406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96009"/>
                  </a:solidFill>
                </a:rPr>
                <a:t>cat</a:t>
              </a:r>
              <a:endParaRPr lang="en-US" sz="1600" dirty="0">
                <a:solidFill>
                  <a:srgbClr val="C96009"/>
                </a:solidFill>
              </a:endParaRPr>
            </a:p>
          </p:txBody>
        </p:sp>
        <p:sp>
          <p:nvSpPr>
            <p:cNvPr id="434" name="Oval 433"/>
            <p:cNvSpPr/>
            <p:nvPr/>
          </p:nvSpPr>
          <p:spPr>
            <a:xfrm>
              <a:off x="20040600" y="15697200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8117800" y="15621000"/>
            <a:ext cx="685800" cy="338554"/>
            <a:chOff x="20574000" y="15659100"/>
            <a:chExt cx="685800" cy="338554"/>
          </a:xfrm>
        </p:grpSpPr>
        <p:sp>
          <p:nvSpPr>
            <p:cNvPr id="436" name="TextBox 435"/>
            <p:cNvSpPr txBox="1"/>
            <p:nvPr/>
          </p:nvSpPr>
          <p:spPr>
            <a:xfrm>
              <a:off x="205740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663300"/>
                  </a:solidFill>
                </a:rPr>
                <a:t>cow</a:t>
              </a:r>
              <a:endParaRPr lang="en-US" sz="1600" dirty="0">
                <a:solidFill>
                  <a:srgbClr val="663300"/>
                </a:solidFill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20602575" y="156876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28670250" y="15611475"/>
            <a:ext cx="762000" cy="338554"/>
            <a:chOff x="21183600" y="15659100"/>
            <a:chExt cx="762000" cy="338554"/>
          </a:xfrm>
        </p:grpSpPr>
        <p:sp>
          <p:nvSpPr>
            <p:cNvPr id="439" name="TextBox 438"/>
            <p:cNvSpPr txBox="1"/>
            <p:nvPr/>
          </p:nvSpPr>
          <p:spPr>
            <a:xfrm>
              <a:off x="21183600" y="156591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C000"/>
                  </a:solidFill>
                </a:rPr>
                <a:t>sheep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21221700" y="15687675"/>
              <a:ext cx="68580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29466115" y="15620584"/>
            <a:ext cx="762000" cy="338554"/>
            <a:chOff x="22021800" y="15659100"/>
            <a:chExt cx="762000" cy="338554"/>
          </a:xfrm>
        </p:grpSpPr>
        <p:sp>
          <p:nvSpPr>
            <p:cNvPr id="442" name="TextBox 441"/>
            <p:cNvSpPr txBox="1"/>
            <p:nvPr/>
          </p:nvSpPr>
          <p:spPr>
            <a:xfrm>
              <a:off x="22021800" y="156591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33CC"/>
                  </a:solidFill>
                </a:rPr>
                <a:t>flower</a:t>
              </a:r>
              <a:endParaRPr lang="en-US" sz="1600" dirty="0">
                <a:solidFill>
                  <a:srgbClr val="FF33CC"/>
                </a:solidFill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22021800" y="15678150"/>
              <a:ext cx="7048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32270700" y="15582900"/>
            <a:ext cx="647700" cy="338554"/>
            <a:chOff x="22860000" y="15659100"/>
            <a:chExt cx="647700" cy="338554"/>
          </a:xfrm>
        </p:grpSpPr>
        <p:sp>
          <p:nvSpPr>
            <p:cNvPr id="445" name="TextBox 444"/>
            <p:cNvSpPr txBox="1"/>
            <p:nvPr/>
          </p:nvSpPr>
          <p:spPr>
            <a:xfrm>
              <a:off x="22860000" y="15659100"/>
              <a:ext cx="647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chair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22869525" y="15687675"/>
              <a:ext cx="628650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27163181" y="15620584"/>
            <a:ext cx="914400" cy="342900"/>
            <a:chOff x="23622000" y="15659100"/>
            <a:chExt cx="914400" cy="342900"/>
          </a:xfrm>
        </p:grpSpPr>
        <p:sp>
          <p:nvSpPr>
            <p:cNvPr id="448" name="TextBox 447"/>
            <p:cNvSpPr txBox="1"/>
            <p:nvPr/>
          </p:nvSpPr>
          <p:spPr>
            <a:xfrm>
              <a:off x="23622000" y="156591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808000"/>
                  </a:solidFill>
                </a:rPr>
                <a:t>building</a:t>
              </a:r>
              <a:endParaRPr lang="en-US" sz="1600" dirty="0">
                <a:solidFill>
                  <a:srgbClr val="808000"/>
                </a:solidFill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23622000" y="15678150"/>
              <a:ext cx="914400" cy="32385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31383814" y="15592009"/>
            <a:ext cx="933450" cy="338554"/>
            <a:chOff x="24593550" y="15659100"/>
            <a:chExt cx="933450" cy="338554"/>
          </a:xfrm>
        </p:grpSpPr>
        <p:sp>
          <p:nvSpPr>
            <p:cNvPr id="451" name="TextBox 450"/>
            <p:cNvSpPr txBox="1"/>
            <p:nvPr/>
          </p:nvSpPr>
          <p:spPr>
            <a:xfrm>
              <a:off x="24612600" y="1565910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bicycle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24593550" y="15678150"/>
              <a:ext cx="8286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30841950" y="15601534"/>
            <a:ext cx="695325" cy="338554"/>
            <a:chOff x="25441275" y="15659100"/>
            <a:chExt cx="695325" cy="338554"/>
          </a:xfrm>
        </p:grpSpPr>
        <p:sp>
          <p:nvSpPr>
            <p:cNvPr id="454" name="TextBox 453"/>
            <p:cNvSpPr txBox="1"/>
            <p:nvPr/>
          </p:nvSpPr>
          <p:spPr>
            <a:xfrm>
              <a:off x="25450800" y="156591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car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5" name="Oval 454"/>
            <p:cNvSpPr/>
            <p:nvPr/>
          </p:nvSpPr>
          <p:spPr>
            <a:xfrm>
              <a:off x="25441275" y="156876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25831800" y="17325975"/>
            <a:ext cx="1143000" cy="352425"/>
            <a:chOff x="18669000" y="16344900"/>
            <a:chExt cx="1143000" cy="352425"/>
          </a:xfrm>
        </p:grpSpPr>
        <p:sp>
          <p:nvSpPr>
            <p:cNvPr id="457" name="TextBox 456"/>
            <p:cNvSpPr txBox="1"/>
            <p:nvPr/>
          </p:nvSpPr>
          <p:spPr>
            <a:xfrm>
              <a:off x="18669000" y="163449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aeroplane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58" name="Oval 457"/>
            <p:cNvSpPr/>
            <p:nvPr/>
          </p:nvSpPr>
          <p:spPr>
            <a:xfrm>
              <a:off x="18678525" y="16373475"/>
              <a:ext cx="1076325" cy="32385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27736800" y="17297400"/>
            <a:ext cx="685800" cy="338554"/>
            <a:chOff x="19812000" y="16344900"/>
            <a:chExt cx="685800" cy="338554"/>
          </a:xfrm>
        </p:grpSpPr>
        <p:sp>
          <p:nvSpPr>
            <p:cNvPr id="460" name="TextBox 459"/>
            <p:cNvSpPr txBox="1"/>
            <p:nvPr/>
          </p:nvSpPr>
          <p:spPr>
            <a:xfrm>
              <a:off x="19812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water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61" name="Oval 460"/>
            <p:cNvSpPr/>
            <p:nvPr/>
          </p:nvSpPr>
          <p:spPr>
            <a:xfrm>
              <a:off x="19812000" y="16363950"/>
              <a:ext cx="6572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30241875" y="15611059"/>
            <a:ext cx="685800" cy="338554"/>
            <a:chOff x="20421600" y="16344900"/>
            <a:chExt cx="685800" cy="338554"/>
          </a:xfrm>
        </p:grpSpPr>
        <p:sp>
          <p:nvSpPr>
            <p:cNvPr id="463" name="TextBox 462"/>
            <p:cNvSpPr txBox="1"/>
            <p:nvPr/>
          </p:nvSpPr>
          <p:spPr>
            <a:xfrm>
              <a:off x="20421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bird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20421600" y="16363950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30651450" y="17278350"/>
            <a:ext cx="685800" cy="338554"/>
            <a:chOff x="20955000" y="16344900"/>
            <a:chExt cx="685800" cy="338554"/>
          </a:xfrm>
        </p:grpSpPr>
        <p:sp>
          <p:nvSpPr>
            <p:cNvPr id="466" name="TextBox 465"/>
            <p:cNvSpPr txBox="1"/>
            <p:nvPr/>
          </p:nvSpPr>
          <p:spPr>
            <a:xfrm>
              <a:off x="20955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75000"/>
                    </a:schemeClr>
                  </a:solidFill>
                </a:rPr>
                <a:t>dog</a:t>
              </a:r>
              <a:endParaRPr lang="en-US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20974050" y="16373475"/>
              <a:ext cx="4857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31061025" y="16582608"/>
            <a:ext cx="685800" cy="338554"/>
            <a:chOff x="21564600" y="16344900"/>
            <a:chExt cx="685800" cy="338554"/>
          </a:xfrm>
        </p:grpSpPr>
        <p:sp>
          <p:nvSpPr>
            <p:cNvPr id="469" name="TextBox 468"/>
            <p:cNvSpPr txBox="1"/>
            <p:nvPr/>
          </p:nvSpPr>
          <p:spPr>
            <a:xfrm>
              <a:off x="21564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road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0" name="Oval 469"/>
            <p:cNvSpPr/>
            <p:nvPr/>
          </p:nvSpPr>
          <p:spPr>
            <a:xfrm>
              <a:off x="21574125" y="16373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26269950" y="16601658"/>
            <a:ext cx="685800" cy="338554"/>
            <a:chOff x="22098000" y="16344900"/>
            <a:chExt cx="685800" cy="338554"/>
          </a:xfrm>
        </p:grpSpPr>
        <p:sp>
          <p:nvSpPr>
            <p:cNvPr id="472" name="TextBox 471"/>
            <p:cNvSpPr txBox="1"/>
            <p:nvPr/>
          </p:nvSpPr>
          <p:spPr>
            <a:xfrm>
              <a:off x="220980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body</a:t>
              </a:r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3" name="Oval 472"/>
            <p:cNvSpPr/>
            <p:nvPr/>
          </p:nvSpPr>
          <p:spPr>
            <a:xfrm>
              <a:off x="22107524" y="16373475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27665363" y="16615946"/>
            <a:ext cx="685800" cy="338554"/>
            <a:chOff x="22707600" y="16344900"/>
            <a:chExt cx="685800" cy="338554"/>
          </a:xfrm>
        </p:grpSpPr>
        <p:sp>
          <p:nvSpPr>
            <p:cNvPr id="475" name="TextBox 474"/>
            <p:cNvSpPr txBox="1"/>
            <p:nvPr/>
          </p:nvSpPr>
          <p:spPr>
            <a:xfrm>
              <a:off x="22707600" y="163449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sign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22717125" y="16373475"/>
              <a:ext cx="54292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27803474" y="18149471"/>
            <a:ext cx="695326" cy="338554"/>
            <a:chOff x="19726274" y="16954500"/>
            <a:chExt cx="695326" cy="338554"/>
          </a:xfrm>
        </p:grpSpPr>
        <p:sp>
          <p:nvSpPr>
            <p:cNvPr id="478" name="TextBox 477"/>
            <p:cNvSpPr txBox="1"/>
            <p:nvPr/>
          </p:nvSpPr>
          <p:spPr>
            <a:xfrm>
              <a:off x="19735800" y="169545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boat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19726274" y="16973550"/>
              <a:ext cx="600075" cy="304800"/>
            </a:xfrm>
            <a:prstGeom prst="ellips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1" name="Straight Connector 500"/>
          <p:cNvCxnSpPr/>
          <p:nvPr/>
        </p:nvCxnSpPr>
        <p:spPr>
          <a:xfrm flipH="1">
            <a:off x="26965275" y="15163800"/>
            <a:ext cx="1095376" cy="504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>
            <a:endCxn id="440" idx="0"/>
          </p:cNvCxnSpPr>
          <p:nvPr/>
        </p:nvCxnSpPr>
        <p:spPr>
          <a:xfrm>
            <a:off x="28360688" y="15197138"/>
            <a:ext cx="690562" cy="4429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>
            <a:endCxn id="464" idx="0"/>
          </p:cNvCxnSpPr>
          <p:nvPr/>
        </p:nvCxnSpPr>
        <p:spPr>
          <a:xfrm>
            <a:off x="28555950" y="15120938"/>
            <a:ext cx="1957388" cy="50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28203525" y="15192375"/>
            <a:ext cx="100013" cy="4619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>
            <a:endCxn id="443" idx="0"/>
          </p:cNvCxnSpPr>
          <p:nvPr/>
        </p:nvCxnSpPr>
        <p:spPr>
          <a:xfrm>
            <a:off x="28460700" y="15173325"/>
            <a:ext cx="1357840" cy="466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flipH="1">
            <a:off x="26008013" y="15954375"/>
            <a:ext cx="166687" cy="690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>
            <a:off x="26398538" y="15949613"/>
            <a:ext cx="100012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>
            <a:off x="27308175" y="15968663"/>
            <a:ext cx="233364" cy="681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>
            <a:endCxn id="476" idx="0"/>
          </p:cNvCxnSpPr>
          <p:nvPr/>
        </p:nvCxnSpPr>
        <p:spPr>
          <a:xfrm>
            <a:off x="27727275" y="15959138"/>
            <a:ext cx="219076" cy="685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>
            <a:stCxn id="428" idx="3"/>
            <a:endCxn id="458" idx="0"/>
          </p:cNvCxnSpPr>
          <p:nvPr/>
        </p:nvCxnSpPr>
        <p:spPr>
          <a:xfrm flipH="1">
            <a:off x="26379488" y="16900337"/>
            <a:ext cx="695027" cy="454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>
            <a:stCxn id="428" idx="5"/>
            <a:endCxn id="461" idx="0"/>
          </p:cNvCxnSpPr>
          <p:nvPr/>
        </p:nvCxnSpPr>
        <p:spPr>
          <a:xfrm>
            <a:off x="27418010" y="16900337"/>
            <a:ext cx="647403" cy="416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>
            <a:endCxn id="479" idx="0"/>
          </p:cNvCxnSpPr>
          <p:nvPr/>
        </p:nvCxnSpPr>
        <p:spPr>
          <a:xfrm>
            <a:off x="28093988" y="17621250"/>
            <a:ext cx="9524" cy="547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>
            <a:stCxn id="470" idx="3"/>
            <a:endCxn id="467" idx="0"/>
          </p:cNvCxnSpPr>
          <p:nvPr/>
        </p:nvCxnSpPr>
        <p:spPr>
          <a:xfrm flipH="1">
            <a:off x="30913388" y="16871346"/>
            <a:ext cx="236672" cy="435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>
            <a:stCxn id="470" idx="5"/>
            <a:endCxn id="434" idx="0"/>
          </p:cNvCxnSpPr>
          <p:nvPr/>
        </p:nvCxnSpPr>
        <p:spPr>
          <a:xfrm>
            <a:off x="31533965" y="16871346"/>
            <a:ext cx="303349" cy="440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>
            <a:endCxn id="446" idx="4"/>
          </p:cNvCxnSpPr>
          <p:nvPr/>
        </p:nvCxnSpPr>
        <p:spPr>
          <a:xfrm flipV="1">
            <a:off x="31589663" y="15916275"/>
            <a:ext cx="1004887" cy="785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/>
          <p:cNvCxnSpPr>
            <a:endCxn id="452" idx="4"/>
          </p:cNvCxnSpPr>
          <p:nvPr/>
        </p:nvCxnSpPr>
        <p:spPr>
          <a:xfrm flipV="1">
            <a:off x="31437263" y="15915859"/>
            <a:ext cx="360889" cy="705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>
            <a:endCxn id="455" idx="4"/>
          </p:cNvCxnSpPr>
          <p:nvPr/>
        </p:nvCxnSpPr>
        <p:spPr>
          <a:xfrm flipH="1" flipV="1">
            <a:off x="31084838" y="15934909"/>
            <a:ext cx="176212" cy="686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>
            <a:stCxn id="470" idx="1"/>
          </p:cNvCxnSpPr>
          <p:nvPr/>
        </p:nvCxnSpPr>
        <p:spPr>
          <a:xfrm flipH="1" flipV="1">
            <a:off x="27993975" y="15901988"/>
            <a:ext cx="3156085" cy="753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 flipH="1">
            <a:off x="26679525" y="15954375"/>
            <a:ext cx="123825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26946225" y="15954375"/>
            <a:ext cx="233363" cy="695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/>
          <p:cNvSpPr/>
          <p:nvPr/>
        </p:nvSpPr>
        <p:spPr>
          <a:xfrm>
            <a:off x="18902362" y="6010274"/>
            <a:ext cx="3805237" cy="2552701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^n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^n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732</Words>
  <Application>Microsoft Office PowerPoint</Application>
  <PresentationFormat>Custom</PresentationFormat>
  <Paragraphs>180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roozbeh</dc:creator>
  <cp:lastModifiedBy>Roozbeh</cp:lastModifiedBy>
  <cp:revision>164</cp:revision>
  <dcterms:created xsi:type="dcterms:W3CDTF">2013-06-11T22:06:46Z</dcterms:created>
  <dcterms:modified xsi:type="dcterms:W3CDTF">2013-06-20T21:04:39Z</dcterms:modified>
</cp:coreProperties>
</file>