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2"/>
  </p:notesMasterIdLst>
  <p:sldIdLst>
    <p:sldId id="291" r:id="rId2"/>
    <p:sldId id="286" r:id="rId3"/>
    <p:sldId id="287" r:id="rId4"/>
    <p:sldId id="288" r:id="rId5"/>
    <p:sldId id="260" r:id="rId6"/>
    <p:sldId id="292" r:id="rId7"/>
    <p:sldId id="293" r:id="rId8"/>
    <p:sldId id="294" r:id="rId9"/>
    <p:sldId id="295" r:id="rId10"/>
    <p:sldId id="265" r:id="rId11"/>
    <p:sldId id="266" r:id="rId12"/>
    <p:sldId id="267" r:id="rId13"/>
    <p:sldId id="268" r:id="rId14"/>
    <p:sldId id="269" r:id="rId15"/>
    <p:sldId id="270" r:id="rId16"/>
    <p:sldId id="298" r:id="rId17"/>
    <p:sldId id="299" r:id="rId18"/>
    <p:sldId id="296" r:id="rId19"/>
    <p:sldId id="297" r:id="rId20"/>
    <p:sldId id="313" r:id="rId21"/>
    <p:sldId id="314" r:id="rId22"/>
    <p:sldId id="315" r:id="rId23"/>
    <p:sldId id="316" r:id="rId24"/>
    <p:sldId id="317" r:id="rId25"/>
    <p:sldId id="300" r:id="rId26"/>
    <p:sldId id="301" r:id="rId27"/>
    <p:sldId id="302" r:id="rId28"/>
    <p:sldId id="303" r:id="rId29"/>
    <p:sldId id="323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01187-D1D6-F641-9E1C-EE8DA59D3177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E9FAB-6E7B-7C4C-987E-73F65B750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7578-CCAB-4FFF-A14D-6A07EEEBA821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6B9C-3B62-4DB6-A21B-705B0DAC4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Interactively Discovery of Attributes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Devi Parikh and Kristen </a:t>
            </a:r>
            <a:r>
              <a:rPr lang="en-US" dirty="0" err="1" smtClean="0"/>
              <a:t>Grauman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495800"/>
            <a:ext cx="1375038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95800"/>
            <a:ext cx="176722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</a:t>
            </a:r>
            <a:r>
              <a:rPr lang="en-US" dirty="0" smtClean="0"/>
              <a:t> System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66006" y="1753394"/>
            <a:ext cx="4039394" cy="3124994"/>
            <a:chOff x="1066006" y="1753394"/>
            <a:chExt cx="4039394" cy="312499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066800" y="4876800"/>
              <a:ext cx="4038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-495300" y="3314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76400" y="2133600"/>
            <a:ext cx="2455572" cy="2646609"/>
            <a:chOff x="1676400" y="2133600"/>
            <a:chExt cx="2455572" cy="2646609"/>
          </a:xfrm>
        </p:grpSpPr>
        <p:sp>
          <p:nvSpPr>
            <p:cNvPr id="10" name="Oval 9"/>
            <p:cNvSpPr/>
            <p:nvPr/>
          </p:nvSpPr>
          <p:spPr>
            <a:xfrm>
              <a:off x="2286000" y="2438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70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2200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14600" y="2362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7000" y="2209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2743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2438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819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3048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36576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8288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981200" y="3962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981200" y="3581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133600" y="37338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30639" y="4102994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05200" y="38862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9000" y="44196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10000" y="43434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1371600" y="2819400"/>
            <a:ext cx="2971800" cy="838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00200" y="2362200"/>
            <a:ext cx="2971800" cy="1905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95400" y="3429000"/>
            <a:ext cx="3733800" cy="152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1447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Name: </a:t>
            </a:r>
            <a:r>
              <a:rPr lang="en-US" sz="2400" dirty="0" smtClean="0">
                <a:solidFill>
                  <a:srgbClr val="00B050"/>
                </a:solidFill>
              </a:rPr>
              <a:t>Fluffy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0" y="1824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Name: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2209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Name: </a:t>
            </a:r>
            <a:r>
              <a:rPr lang="en-US" sz="2400" dirty="0" smtClean="0">
                <a:solidFill>
                  <a:srgbClr val="00B050"/>
                </a:solidFill>
              </a:rPr>
              <a:t>Metal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10200" y="2586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6800" y="54290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do we show the user a candidate-attribute?</a:t>
            </a:r>
          </a:p>
          <a:p>
            <a:pPr algn="ctr"/>
            <a:r>
              <a:rPr lang="en-US" sz="2400" dirty="0" smtClean="0"/>
              <a:t>How do we ensure proposals are discriminative?</a:t>
            </a:r>
          </a:p>
          <a:p>
            <a:pPr algn="ctr"/>
            <a:r>
              <a:rPr lang="en-US" sz="2400" dirty="0" smtClean="0"/>
              <a:t>How do we ensure proposals are nameable?</a:t>
            </a:r>
            <a:endParaRPr lang="en-US" sz="2400" dirty="0"/>
          </a:p>
        </p:txBody>
      </p:sp>
      <p:pic>
        <p:nvPicPr>
          <p:cNvPr id="35" name="Picture 34" descr="first_pag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4615" t="1494" r="5622" b="71615"/>
              <a:stretch>
                <a:fillRect/>
              </a:stretch>
            </p:blipFill>
          </mc:Choice>
          <mc:Fallback>
            <p:blipFill>
              <a:blip r:embed="rId3"/>
              <a:srcRect l="84615" t="1494" r="5622" b="71615"/>
              <a:stretch>
                <a:fillRect/>
              </a:stretch>
            </p:blipFill>
          </mc:Fallback>
        </mc:AlternateContent>
        <p:spPr>
          <a:xfrm>
            <a:off x="7467600" y="1219200"/>
            <a:ext cx="685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</a:t>
            </a:r>
            <a:r>
              <a:rPr lang="en-US" dirty="0" smtClean="0"/>
              <a:t> Visualization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1066006" y="1753394"/>
            <a:ext cx="4039394" cy="3124994"/>
            <a:chOff x="1066006" y="1753394"/>
            <a:chExt cx="4039394" cy="312499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066800" y="4876800"/>
              <a:ext cx="4038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-495300" y="3314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8"/>
          <p:cNvGrpSpPr/>
          <p:nvPr/>
        </p:nvGrpSpPr>
        <p:grpSpPr>
          <a:xfrm>
            <a:off x="1676400" y="2133600"/>
            <a:ext cx="2455572" cy="2646609"/>
            <a:chOff x="1676400" y="2133600"/>
            <a:chExt cx="2455572" cy="2646609"/>
          </a:xfrm>
        </p:grpSpPr>
        <p:sp>
          <p:nvSpPr>
            <p:cNvPr id="10" name="Oval 9"/>
            <p:cNvSpPr/>
            <p:nvPr/>
          </p:nvSpPr>
          <p:spPr>
            <a:xfrm>
              <a:off x="2286000" y="2438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70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2200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14600" y="2362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7000" y="2209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2743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2438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819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3048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36576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8288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981200" y="3962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981200" y="3581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133600" y="37338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30639" y="4102994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05200" y="38862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9000" y="44196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10000" y="43434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1345842" y="2819400"/>
            <a:ext cx="2971800" cy="838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663520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0" y="28956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209799" y="28956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14601" y="28956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19400" y="28956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89080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393879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98681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003480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1524000" y="2285999"/>
            <a:ext cx="3124200" cy="762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Visualization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1066006" y="1753394"/>
            <a:ext cx="4039394" cy="3124994"/>
            <a:chOff x="1066006" y="1753394"/>
            <a:chExt cx="4039394" cy="312499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066800" y="4876800"/>
              <a:ext cx="4038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-495300" y="3314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8"/>
          <p:cNvGrpSpPr/>
          <p:nvPr/>
        </p:nvGrpSpPr>
        <p:grpSpPr>
          <a:xfrm>
            <a:off x="1676400" y="2133600"/>
            <a:ext cx="2455572" cy="2646609"/>
            <a:chOff x="1676400" y="2133600"/>
            <a:chExt cx="2455572" cy="2646609"/>
          </a:xfrm>
        </p:grpSpPr>
        <p:sp>
          <p:nvSpPr>
            <p:cNvPr id="10" name="Oval 9"/>
            <p:cNvSpPr/>
            <p:nvPr/>
          </p:nvSpPr>
          <p:spPr>
            <a:xfrm>
              <a:off x="2286000" y="2438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70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2200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14600" y="2362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7000" y="2209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2743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2438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819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3048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36576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8288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981200" y="3962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981200" y="3581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133600" y="37338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30639" y="4102994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05200" y="38862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9000" y="44196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10000" y="43434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1345842" y="2819400"/>
            <a:ext cx="2971800" cy="838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663520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0" y="28956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209799" y="28956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14601" y="28956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19400" y="28956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89080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393879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98681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003480" y="2819400"/>
            <a:ext cx="29718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1524000" y="2285999"/>
            <a:ext cx="3124200" cy="762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723503" y="4152503"/>
            <a:ext cx="32766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913605" y="4114006"/>
            <a:ext cx="3352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1142205" y="4190205"/>
            <a:ext cx="3200400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1987640" y="4336961"/>
            <a:ext cx="2895600" cy="12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H="1">
            <a:off x="2107585" y="4164984"/>
            <a:ext cx="3237963" cy="14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H="1">
            <a:off x="2590543" y="4343142"/>
            <a:ext cx="2856963" cy="39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evi\Desktop\work\attributes\code\osr_1D_lab_color_nameability_dataset_1\visual_split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5943600"/>
            <a:ext cx="5638800" cy="42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</a:t>
            </a:r>
            <a:r>
              <a:rPr lang="en-US" dirty="0" err="1"/>
              <a:t>D</a:t>
            </a:r>
            <a:r>
              <a:rPr lang="en-US" dirty="0" err="1" smtClean="0"/>
              <a:t>iscriminability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1066006" y="1753394"/>
            <a:ext cx="4039394" cy="3124994"/>
            <a:chOff x="1066006" y="1753394"/>
            <a:chExt cx="4039394" cy="312499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066800" y="4876800"/>
              <a:ext cx="4038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-495300" y="3314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8"/>
          <p:cNvGrpSpPr/>
          <p:nvPr/>
        </p:nvGrpSpPr>
        <p:grpSpPr>
          <a:xfrm>
            <a:off x="1676400" y="2133600"/>
            <a:ext cx="2455572" cy="2646609"/>
            <a:chOff x="1676400" y="2133600"/>
            <a:chExt cx="2455572" cy="2646609"/>
          </a:xfrm>
        </p:grpSpPr>
        <p:sp>
          <p:nvSpPr>
            <p:cNvPr id="10" name="Oval 9"/>
            <p:cNvSpPr/>
            <p:nvPr/>
          </p:nvSpPr>
          <p:spPr>
            <a:xfrm>
              <a:off x="2286000" y="2438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70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2200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14600" y="2362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7000" y="2209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2743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2438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819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3048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36576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8288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981200" y="3962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981200" y="3581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133600" y="37338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30639" y="4102994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05200" y="38862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9000" y="44196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10000" y="43434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1345842" y="2819400"/>
            <a:ext cx="2971800" cy="838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6668294" y="4229099"/>
            <a:ext cx="685007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019800" y="4724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Normalized cuts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2971800" y="2209800"/>
            <a:ext cx="16002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rot="5400000">
            <a:off x="3391694" y="5448299"/>
            <a:ext cx="685007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209800" y="5943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 Margin Clustering</a:t>
            </a:r>
            <a:endParaRPr lang="en-US" sz="2400" dirty="0"/>
          </a:p>
        </p:txBody>
      </p:sp>
      <p:cxnSp>
        <p:nvCxnSpPr>
          <p:cNvPr id="78" name="Straight Connector 77"/>
          <p:cNvCxnSpPr/>
          <p:nvPr/>
        </p:nvCxnSpPr>
        <p:spPr>
          <a:xfrm rot="10800000">
            <a:off x="2286000" y="3581400"/>
            <a:ext cx="25908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5715000" y="1371600"/>
            <a:ext cx="2209800" cy="2209800"/>
            <a:chOff x="5715000" y="1371600"/>
            <a:chExt cx="2209800" cy="2209800"/>
          </a:xfrm>
        </p:grpSpPr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6096000" y="17526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6553200" y="17526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7010400" y="1752600"/>
              <a:ext cx="457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7467600" y="1752600"/>
              <a:ext cx="457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6096000" y="22098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6553200" y="22098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>
            <a:xfrm>
              <a:off x="7010400" y="2209800"/>
              <a:ext cx="457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7467600" y="2209800"/>
              <a:ext cx="457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6096000" y="2667000"/>
              <a:ext cx="457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6553200" y="2667000"/>
              <a:ext cx="457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010400" y="26670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7467600" y="26670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6096000" y="3124200"/>
              <a:ext cx="457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6553200" y="3124200"/>
              <a:ext cx="4572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7010400" y="31242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7467600" y="31242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248400" y="1524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8674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86600" y="14478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91200" y="2743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543800" y="13716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15000" y="32004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5854307" y="23622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6629400" y="1473988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Oval 79"/>
          <p:cNvSpPr/>
          <p:nvPr/>
        </p:nvSpPr>
        <p:spPr>
          <a:xfrm>
            <a:off x="6858000" y="25146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7" grpId="0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</a:t>
            </a:r>
            <a:r>
              <a:rPr lang="en-US" dirty="0" err="1" smtClean="0"/>
              <a:t>Nameability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1066006" y="1753394"/>
            <a:ext cx="4039394" cy="3124994"/>
            <a:chOff x="1066006" y="1753394"/>
            <a:chExt cx="4039394" cy="312499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066800" y="4876800"/>
              <a:ext cx="4038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-495300" y="3314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8"/>
          <p:cNvGrpSpPr/>
          <p:nvPr/>
        </p:nvGrpSpPr>
        <p:grpSpPr>
          <a:xfrm>
            <a:off x="1676400" y="2133600"/>
            <a:ext cx="2455572" cy="2646609"/>
            <a:chOff x="1676400" y="2133600"/>
            <a:chExt cx="2455572" cy="2646609"/>
          </a:xfrm>
        </p:grpSpPr>
        <p:sp>
          <p:nvSpPr>
            <p:cNvPr id="10" name="Oval 9"/>
            <p:cNvSpPr/>
            <p:nvPr/>
          </p:nvSpPr>
          <p:spPr>
            <a:xfrm>
              <a:off x="2286000" y="2438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70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2200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14600" y="2362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7000" y="2209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2743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2438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819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3048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36576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8288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981200" y="3962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981200" y="3581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133600" y="37338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30639" y="4102994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05200" y="38862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9000" y="44196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10000" y="43434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1371600" y="2819400"/>
            <a:ext cx="2971800" cy="838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00200" y="2362200"/>
            <a:ext cx="2971800" cy="1905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95400" y="3429000"/>
            <a:ext cx="3733800" cy="152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1447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Name: </a:t>
            </a:r>
            <a:r>
              <a:rPr lang="en-US" sz="2400" dirty="0" smtClean="0">
                <a:solidFill>
                  <a:srgbClr val="00B050"/>
                </a:solidFill>
              </a:rPr>
              <a:t>Fluffy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0" y="1824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Name: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2209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Name: </a:t>
            </a:r>
            <a:r>
              <a:rPr lang="en-US" sz="2400" dirty="0" smtClean="0">
                <a:solidFill>
                  <a:srgbClr val="00B050"/>
                </a:solidFill>
              </a:rPr>
              <a:t>Metal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10200" y="2586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3" name="Picture 32" descr="first_pag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4615" t="1494" r="5622" b="71615"/>
              <a:stretch>
                <a:fillRect/>
              </a:stretch>
            </p:blipFill>
          </mc:Choice>
          <mc:Fallback>
            <p:blipFill>
              <a:blip r:embed="rId3"/>
              <a:srcRect l="84615" t="1494" r="5622" b="71615"/>
              <a:stretch>
                <a:fillRect/>
              </a:stretch>
            </p:blipFill>
          </mc:Fallback>
        </mc:AlternateContent>
        <p:spPr>
          <a:xfrm>
            <a:off x="7467600" y="1219200"/>
            <a:ext cx="685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</a:t>
            </a:r>
            <a:r>
              <a:rPr lang="en-US" dirty="0" err="1" smtClean="0"/>
              <a:t>Nameability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1066006" y="1753394"/>
            <a:ext cx="4039394" cy="3124994"/>
            <a:chOff x="1066006" y="1753394"/>
            <a:chExt cx="4039394" cy="312499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066800" y="4876800"/>
              <a:ext cx="4038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-495300" y="3314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8"/>
          <p:cNvGrpSpPr/>
          <p:nvPr/>
        </p:nvGrpSpPr>
        <p:grpSpPr>
          <a:xfrm>
            <a:off x="1676400" y="2133600"/>
            <a:ext cx="2455572" cy="2646609"/>
            <a:chOff x="1676400" y="2133600"/>
            <a:chExt cx="2455572" cy="2646609"/>
          </a:xfrm>
        </p:grpSpPr>
        <p:sp>
          <p:nvSpPr>
            <p:cNvPr id="10" name="Oval 9"/>
            <p:cNvSpPr/>
            <p:nvPr/>
          </p:nvSpPr>
          <p:spPr>
            <a:xfrm>
              <a:off x="2286000" y="2438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70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2200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14600" y="2362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7000" y="2209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2743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2438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819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3048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36576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8288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981200" y="3962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981200" y="35814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133600" y="37338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30639" y="4102994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05200" y="38862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9000" y="44196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10000" y="4343400"/>
              <a:ext cx="321972" cy="360609"/>
            </a:xfrm>
            <a:custGeom>
              <a:avLst/>
              <a:gdLst>
                <a:gd name="connsiteX0" fmla="*/ 115910 w 321972"/>
                <a:gd name="connsiteY0" fmla="*/ 51516 h 360609"/>
                <a:gd name="connsiteX1" fmla="*/ 115910 w 321972"/>
                <a:gd name="connsiteY1" fmla="*/ 51516 h 360609"/>
                <a:gd name="connsiteX2" fmla="*/ 218941 w 321972"/>
                <a:gd name="connsiteY2" fmla="*/ 12879 h 360609"/>
                <a:gd name="connsiteX3" fmla="*/ 257578 w 321972"/>
                <a:gd name="connsiteY3" fmla="*/ 25758 h 360609"/>
                <a:gd name="connsiteX4" fmla="*/ 321972 w 321972"/>
                <a:gd name="connsiteY4" fmla="*/ 141668 h 360609"/>
                <a:gd name="connsiteX5" fmla="*/ 309093 w 321972"/>
                <a:gd name="connsiteY5" fmla="*/ 193183 h 360609"/>
                <a:gd name="connsiteX6" fmla="*/ 270457 w 321972"/>
                <a:gd name="connsiteY6" fmla="*/ 218941 h 360609"/>
                <a:gd name="connsiteX7" fmla="*/ 244699 w 321972"/>
                <a:gd name="connsiteY7" fmla="*/ 257578 h 360609"/>
                <a:gd name="connsiteX8" fmla="*/ 218941 w 321972"/>
                <a:gd name="connsiteY8" fmla="*/ 360609 h 360609"/>
                <a:gd name="connsiteX9" fmla="*/ 154547 w 321972"/>
                <a:gd name="connsiteY9" fmla="*/ 347730 h 360609"/>
                <a:gd name="connsiteX10" fmla="*/ 115910 w 321972"/>
                <a:gd name="connsiteY10" fmla="*/ 270457 h 360609"/>
                <a:gd name="connsiteX11" fmla="*/ 64395 w 321972"/>
                <a:gd name="connsiteY11" fmla="*/ 103031 h 360609"/>
                <a:gd name="connsiteX12" fmla="*/ 25758 w 321972"/>
                <a:gd name="connsiteY12" fmla="*/ 90152 h 360609"/>
                <a:gd name="connsiteX13" fmla="*/ 25758 w 321972"/>
                <a:gd name="connsiteY13" fmla="*/ 12879 h 360609"/>
                <a:gd name="connsiteX14" fmla="*/ 64395 w 321972"/>
                <a:gd name="connsiteY14" fmla="*/ 0 h 360609"/>
                <a:gd name="connsiteX15" fmla="*/ 103031 w 321972"/>
                <a:gd name="connsiteY15" fmla="*/ 12879 h 360609"/>
                <a:gd name="connsiteX16" fmla="*/ 115910 w 321972"/>
                <a:gd name="connsiteY16" fmla="*/ 51516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972" h="360609">
                  <a:moveTo>
                    <a:pt x="115910" y="51516"/>
                  </a:moveTo>
                  <a:lnTo>
                    <a:pt x="115910" y="51516"/>
                  </a:lnTo>
                  <a:cubicBezTo>
                    <a:pt x="150254" y="38637"/>
                    <a:pt x="182854" y="19440"/>
                    <a:pt x="218941" y="12879"/>
                  </a:cubicBezTo>
                  <a:cubicBezTo>
                    <a:pt x="232298" y="10450"/>
                    <a:pt x="247979" y="16159"/>
                    <a:pt x="257578" y="25758"/>
                  </a:cubicBezTo>
                  <a:cubicBezTo>
                    <a:pt x="301862" y="70042"/>
                    <a:pt x="305777" y="93083"/>
                    <a:pt x="321972" y="141668"/>
                  </a:cubicBezTo>
                  <a:cubicBezTo>
                    <a:pt x="317679" y="158840"/>
                    <a:pt x="318911" y="178456"/>
                    <a:pt x="309093" y="193183"/>
                  </a:cubicBezTo>
                  <a:cubicBezTo>
                    <a:pt x="300507" y="206062"/>
                    <a:pt x="281402" y="207996"/>
                    <a:pt x="270457" y="218941"/>
                  </a:cubicBezTo>
                  <a:cubicBezTo>
                    <a:pt x="259512" y="229886"/>
                    <a:pt x="251621" y="243734"/>
                    <a:pt x="244699" y="257578"/>
                  </a:cubicBezTo>
                  <a:cubicBezTo>
                    <a:pt x="231498" y="283980"/>
                    <a:pt x="223840" y="336115"/>
                    <a:pt x="218941" y="360609"/>
                  </a:cubicBezTo>
                  <a:cubicBezTo>
                    <a:pt x="197476" y="356316"/>
                    <a:pt x="173553" y="358590"/>
                    <a:pt x="154547" y="347730"/>
                  </a:cubicBezTo>
                  <a:cubicBezTo>
                    <a:pt x="133987" y="335981"/>
                    <a:pt x="122521" y="290289"/>
                    <a:pt x="115910" y="270457"/>
                  </a:cubicBezTo>
                  <a:cubicBezTo>
                    <a:pt x="105427" y="155146"/>
                    <a:pt x="141245" y="141456"/>
                    <a:pt x="64395" y="103031"/>
                  </a:cubicBezTo>
                  <a:cubicBezTo>
                    <a:pt x="52253" y="96960"/>
                    <a:pt x="38637" y="94445"/>
                    <a:pt x="25758" y="90152"/>
                  </a:cubicBezTo>
                  <a:cubicBezTo>
                    <a:pt x="17172" y="64394"/>
                    <a:pt x="0" y="38637"/>
                    <a:pt x="25758" y="12879"/>
                  </a:cubicBezTo>
                  <a:cubicBezTo>
                    <a:pt x="35357" y="3280"/>
                    <a:pt x="51516" y="4293"/>
                    <a:pt x="64395" y="0"/>
                  </a:cubicBezTo>
                  <a:cubicBezTo>
                    <a:pt x="77274" y="4293"/>
                    <a:pt x="92431" y="4398"/>
                    <a:pt x="103031" y="12879"/>
                  </a:cubicBezTo>
                  <a:cubicBezTo>
                    <a:pt x="115118" y="22549"/>
                    <a:pt x="113764" y="45077"/>
                    <a:pt x="115910" y="5151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1371600" y="2819400"/>
            <a:ext cx="2971800" cy="83820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00200" y="2362200"/>
            <a:ext cx="2971800" cy="1905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95400" y="3429000"/>
            <a:ext cx="3733800" cy="15240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1447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Name: </a:t>
            </a:r>
            <a:r>
              <a:rPr lang="en-US" sz="2400" dirty="0" smtClean="0">
                <a:solidFill>
                  <a:srgbClr val="00B050"/>
                </a:solidFill>
              </a:rPr>
              <a:t>Fluffy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0" y="1824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Name: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2209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Name: </a:t>
            </a:r>
            <a:r>
              <a:rPr lang="en-US" sz="2400" dirty="0" smtClean="0">
                <a:solidFill>
                  <a:srgbClr val="00B050"/>
                </a:solidFill>
              </a:rPr>
              <a:t>Metal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10200" y="2586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33" name="Group 39"/>
          <p:cNvGrpSpPr/>
          <p:nvPr/>
        </p:nvGrpSpPr>
        <p:grpSpPr>
          <a:xfrm>
            <a:off x="6096000" y="4724400"/>
            <a:ext cx="2515395" cy="1752600"/>
            <a:chOff x="1066006" y="1753394"/>
            <a:chExt cx="3174025" cy="3124994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1066800" y="4876799"/>
              <a:ext cx="3173231" cy="15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-495300" y="3314700"/>
              <a:ext cx="3124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>
            <a:off x="6477000" y="5181600"/>
            <a:ext cx="304800" cy="30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086600" y="5181600"/>
            <a:ext cx="304800" cy="30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00" y="5791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1524000" y="2590800"/>
            <a:ext cx="3352800" cy="1524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391400" y="60960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0" y="4038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Mixture of Probabilistic PCA</a:t>
            </a:r>
          </a:p>
        </p:txBody>
      </p:sp>
      <p:pic>
        <p:nvPicPr>
          <p:cNvPr id="46" name="Picture 45" descr="first_pag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4615" t="1494" r="5622" b="71615"/>
              <a:stretch>
                <a:fillRect/>
              </a:stretch>
            </p:blipFill>
          </mc:Choice>
          <mc:Fallback>
            <p:blipFill>
              <a:blip r:embed="rId3"/>
              <a:srcRect l="84615" t="1494" r="5622" b="71615"/>
              <a:stretch>
                <a:fillRect/>
              </a:stretch>
            </p:blipFill>
          </mc:Fallback>
        </mc:AlternateContent>
        <p:spPr>
          <a:xfrm>
            <a:off x="7467600" y="1219200"/>
            <a:ext cx="685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65" grpId="0" animBg="1"/>
      <p:bldP spid="66" grpId="0" animBg="1"/>
      <p:bldP spid="67" grpId="0" animBg="1"/>
      <p:bldP spid="71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Interactive System</a:t>
            </a:r>
            <a:endParaRPr lang="en-US" dirty="0"/>
          </a:p>
        </p:txBody>
      </p:sp>
      <p:pic>
        <p:nvPicPr>
          <p:cNvPr id="4" name="Picture 3" descr="first_pag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1600200"/>
            <a:ext cx="7024313" cy="510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Outdoor Scenes </a:t>
            </a:r>
          </a:p>
          <a:p>
            <a:r>
              <a:rPr lang="en-US" dirty="0" smtClean="0"/>
              <a:t>Animals with Attributes</a:t>
            </a:r>
          </a:p>
          <a:p>
            <a:r>
              <a:rPr lang="en-US" dirty="0" smtClean="0"/>
              <a:t>Public Figures Face</a:t>
            </a:r>
          </a:p>
          <a:p>
            <a:endParaRPr lang="en-US" dirty="0" smtClean="0"/>
          </a:p>
          <a:p>
            <a:r>
              <a:rPr lang="en-US" dirty="0" smtClean="0"/>
              <a:t>Gist and Color features (LDA)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Interactive System</a:t>
            </a:r>
            <a:endParaRPr lang="en-US" dirty="0"/>
          </a:p>
        </p:txBody>
      </p:sp>
      <p:pic>
        <p:nvPicPr>
          <p:cNvPr id="4" name="Picture 3" descr="first_pag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1600200"/>
            <a:ext cx="7024313" cy="51006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91000" y="1066800"/>
            <a:ext cx="3962400" cy="25908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 </a:t>
            </a:r>
            <a:r>
              <a:rPr lang="en-US" i="1" dirty="0" smtClean="0"/>
              <a:t>all</a:t>
            </a:r>
            <a:r>
              <a:rPr lang="en-US" dirty="0" smtClean="0"/>
              <a:t> candidates off-line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0" y="2438400"/>
            <a:ext cx="9144000" cy="2514600"/>
            <a:chOff x="0" y="2438400"/>
            <a:chExt cx="9144000" cy="2514600"/>
          </a:xfrm>
        </p:grpSpPr>
        <p:pic>
          <p:nvPicPr>
            <p:cNvPr id="37" name="Picture 36" descr="awa_color.pdf"/>
            <p:cNvPicPr preferRelativeResize="0"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0" y="2919581"/>
              <a:ext cx="9144000" cy="203341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0" y="243840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“Black”</a:t>
              </a:r>
              <a:endParaRPr lang="en-US" sz="24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261100"/>
            <a:ext cx="3238500" cy="5207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514600" y="6305490"/>
            <a:ext cx="420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 ~25000 responses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629400" y="304800"/>
            <a:ext cx="2362200" cy="2286000"/>
            <a:chOff x="6629400" y="304800"/>
            <a:chExt cx="2362200" cy="2286000"/>
          </a:xfrm>
        </p:grpSpPr>
        <p:grpSp>
          <p:nvGrpSpPr>
            <p:cNvPr id="55" name="Group 54"/>
            <p:cNvGrpSpPr/>
            <p:nvPr/>
          </p:nvGrpSpPr>
          <p:grpSpPr>
            <a:xfrm>
              <a:off x="6629400" y="304800"/>
              <a:ext cx="2209800" cy="2209800"/>
              <a:chOff x="5715000" y="1371600"/>
              <a:chExt cx="2209800" cy="2209800"/>
            </a:xfrm>
          </p:grpSpPr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096000" y="1752600"/>
                <a:ext cx="4572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>
                <a:spLocks noChangeAspect="1"/>
              </p:cNvSpPr>
              <p:nvPr/>
            </p:nvSpPr>
            <p:spPr>
              <a:xfrm>
                <a:off x="6553200" y="1752600"/>
                <a:ext cx="4572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>
                <a:spLocks noChangeAspect="1"/>
              </p:cNvSpPr>
              <p:nvPr/>
            </p:nvSpPr>
            <p:spPr>
              <a:xfrm>
                <a:off x="7010400" y="1752600"/>
                <a:ext cx="4572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>
                <a:spLocks noChangeAspect="1"/>
              </p:cNvSpPr>
              <p:nvPr/>
            </p:nvSpPr>
            <p:spPr>
              <a:xfrm>
                <a:off x="7467600" y="1752600"/>
                <a:ext cx="4572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>
                <a:spLocks noChangeAspect="1"/>
              </p:cNvSpPr>
              <p:nvPr/>
            </p:nvSpPr>
            <p:spPr>
              <a:xfrm>
                <a:off x="6096000" y="2209800"/>
                <a:ext cx="4572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>
                <a:spLocks noChangeAspect="1"/>
              </p:cNvSpPr>
              <p:nvPr/>
            </p:nvSpPr>
            <p:spPr>
              <a:xfrm>
                <a:off x="6553200" y="2209800"/>
                <a:ext cx="4572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>
                <a:spLocks noChangeAspect="1"/>
              </p:cNvSpPr>
              <p:nvPr/>
            </p:nvSpPr>
            <p:spPr>
              <a:xfrm>
                <a:off x="7010400" y="2209800"/>
                <a:ext cx="4572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>
                <a:spLocks noChangeAspect="1"/>
              </p:cNvSpPr>
              <p:nvPr/>
            </p:nvSpPr>
            <p:spPr>
              <a:xfrm>
                <a:off x="7467600" y="2209800"/>
                <a:ext cx="4572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>
              <a:xfrm>
                <a:off x="6096000" y="2667000"/>
                <a:ext cx="4572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>
                <a:spLocks noChangeAspect="1"/>
              </p:cNvSpPr>
              <p:nvPr/>
            </p:nvSpPr>
            <p:spPr>
              <a:xfrm>
                <a:off x="6553200" y="2667000"/>
                <a:ext cx="4572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7010400" y="2667000"/>
                <a:ext cx="4572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>
              <a:xfrm>
                <a:off x="7467600" y="2667000"/>
                <a:ext cx="4572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>
                <a:spLocks noChangeAspect="1"/>
              </p:cNvSpPr>
              <p:nvPr/>
            </p:nvSpPr>
            <p:spPr>
              <a:xfrm>
                <a:off x="6096000" y="3124200"/>
                <a:ext cx="4572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>
                <a:spLocks noChangeAspect="1"/>
              </p:cNvSpPr>
              <p:nvPr/>
            </p:nvSpPr>
            <p:spPr>
              <a:xfrm>
                <a:off x="6553200" y="3124200"/>
                <a:ext cx="4572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>
                <a:spLocks noChangeAspect="1"/>
              </p:cNvSpPr>
              <p:nvPr/>
            </p:nvSpPr>
            <p:spPr>
              <a:xfrm>
                <a:off x="7010400" y="3124200"/>
                <a:ext cx="4572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>
                <a:spLocks noChangeAspect="1"/>
              </p:cNvSpPr>
              <p:nvPr/>
            </p:nvSpPr>
            <p:spPr>
              <a:xfrm>
                <a:off x="7467600" y="3124200"/>
                <a:ext cx="4572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248400" y="1524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867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086600" y="1447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791200" y="27432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7543800" y="1371600"/>
                <a:ext cx="321972" cy="360609"/>
              </a:xfrm>
              <a:custGeom>
                <a:avLst/>
                <a:gdLst>
                  <a:gd name="connsiteX0" fmla="*/ 115910 w 321972"/>
                  <a:gd name="connsiteY0" fmla="*/ 51516 h 360609"/>
                  <a:gd name="connsiteX1" fmla="*/ 115910 w 321972"/>
                  <a:gd name="connsiteY1" fmla="*/ 51516 h 360609"/>
                  <a:gd name="connsiteX2" fmla="*/ 218941 w 321972"/>
                  <a:gd name="connsiteY2" fmla="*/ 12879 h 360609"/>
                  <a:gd name="connsiteX3" fmla="*/ 257578 w 321972"/>
                  <a:gd name="connsiteY3" fmla="*/ 25758 h 360609"/>
                  <a:gd name="connsiteX4" fmla="*/ 321972 w 321972"/>
                  <a:gd name="connsiteY4" fmla="*/ 141668 h 360609"/>
                  <a:gd name="connsiteX5" fmla="*/ 309093 w 321972"/>
                  <a:gd name="connsiteY5" fmla="*/ 193183 h 360609"/>
                  <a:gd name="connsiteX6" fmla="*/ 270457 w 321972"/>
                  <a:gd name="connsiteY6" fmla="*/ 218941 h 360609"/>
                  <a:gd name="connsiteX7" fmla="*/ 244699 w 321972"/>
                  <a:gd name="connsiteY7" fmla="*/ 257578 h 360609"/>
                  <a:gd name="connsiteX8" fmla="*/ 218941 w 321972"/>
                  <a:gd name="connsiteY8" fmla="*/ 360609 h 360609"/>
                  <a:gd name="connsiteX9" fmla="*/ 154547 w 321972"/>
                  <a:gd name="connsiteY9" fmla="*/ 347730 h 360609"/>
                  <a:gd name="connsiteX10" fmla="*/ 115910 w 321972"/>
                  <a:gd name="connsiteY10" fmla="*/ 270457 h 360609"/>
                  <a:gd name="connsiteX11" fmla="*/ 64395 w 321972"/>
                  <a:gd name="connsiteY11" fmla="*/ 103031 h 360609"/>
                  <a:gd name="connsiteX12" fmla="*/ 25758 w 321972"/>
                  <a:gd name="connsiteY12" fmla="*/ 90152 h 360609"/>
                  <a:gd name="connsiteX13" fmla="*/ 25758 w 321972"/>
                  <a:gd name="connsiteY13" fmla="*/ 12879 h 360609"/>
                  <a:gd name="connsiteX14" fmla="*/ 64395 w 321972"/>
                  <a:gd name="connsiteY14" fmla="*/ 0 h 360609"/>
                  <a:gd name="connsiteX15" fmla="*/ 103031 w 321972"/>
                  <a:gd name="connsiteY15" fmla="*/ 12879 h 360609"/>
                  <a:gd name="connsiteX16" fmla="*/ 115910 w 321972"/>
                  <a:gd name="connsiteY16" fmla="*/ 51516 h 36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1972" h="360609">
                    <a:moveTo>
                      <a:pt x="115910" y="51516"/>
                    </a:moveTo>
                    <a:lnTo>
                      <a:pt x="115910" y="51516"/>
                    </a:lnTo>
                    <a:cubicBezTo>
                      <a:pt x="150254" y="38637"/>
                      <a:pt x="182854" y="19440"/>
                      <a:pt x="218941" y="12879"/>
                    </a:cubicBezTo>
                    <a:cubicBezTo>
                      <a:pt x="232298" y="10450"/>
                      <a:pt x="247979" y="16159"/>
                      <a:pt x="257578" y="25758"/>
                    </a:cubicBezTo>
                    <a:cubicBezTo>
                      <a:pt x="301862" y="70042"/>
                      <a:pt x="305777" y="93083"/>
                      <a:pt x="321972" y="141668"/>
                    </a:cubicBezTo>
                    <a:cubicBezTo>
                      <a:pt x="317679" y="158840"/>
                      <a:pt x="318911" y="178456"/>
                      <a:pt x="309093" y="193183"/>
                    </a:cubicBezTo>
                    <a:cubicBezTo>
                      <a:pt x="300507" y="206062"/>
                      <a:pt x="281402" y="207996"/>
                      <a:pt x="270457" y="218941"/>
                    </a:cubicBezTo>
                    <a:cubicBezTo>
                      <a:pt x="259512" y="229886"/>
                      <a:pt x="251621" y="243734"/>
                      <a:pt x="244699" y="257578"/>
                    </a:cubicBezTo>
                    <a:cubicBezTo>
                      <a:pt x="231498" y="283980"/>
                      <a:pt x="223840" y="336115"/>
                      <a:pt x="218941" y="360609"/>
                    </a:cubicBezTo>
                    <a:cubicBezTo>
                      <a:pt x="197476" y="356316"/>
                      <a:pt x="173553" y="358590"/>
                      <a:pt x="154547" y="347730"/>
                    </a:cubicBezTo>
                    <a:cubicBezTo>
                      <a:pt x="133987" y="335981"/>
                      <a:pt x="122521" y="290289"/>
                      <a:pt x="115910" y="270457"/>
                    </a:cubicBezTo>
                    <a:cubicBezTo>
                      <a:pt x="105427" y="155146"/>
                      <a:pt x="141245" y="141456"/>
                      <a:pt x="64395" y="103031"/>
                    </a:cubicBezTo>
                    <a:cubicBezTo>
                      <a:pt x="52253" y="96960"/>
                      <a:pt x="38637" y="94445"/>
                      <a:pt x="25758" y="90152"/>
                    </a:cubicBezTo>
                    <a:cubicBezTo>
                      <a:pt x="17172" y="64394"/>
                      <a:pt x="0" y="38637"/>
                      <a:pt x="25758" y="12879"/>
                    </a:cubicBezTo>
                    <a:cubicBezTo>
                      <a:pt x="35357" y="3280"/>
                      <a:pt x="51516" y="4293"/>
                      <a:pt x="64395" y="0"/>
                    </a:cubicBezTo>
                    <a:cubicBezTo>
                      <a:pt x="77274" y="4293"/>
                      <a:pt x="92431" y="4398"/>
                      <a:pt x="103031" y="12879"/>
                    </a:cubicBezTo>
                    <a:cubicBezTo>
                      <a:pt x="115118" y="22549"/>
                      <a:pt x="113764" y="45077"/>
                      <a:pt x="115910" y="51516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5715000" y="3200400"/>
                <a:ext cx="321972" cy="360609"/>
              </a:xfrm>
              <a:custGeom>
                <a:avLst/>
                <a:gdLst>
                  <a:gd name="connsiteX0" fmla="*/ 115910 w 321972"/>
                  <a:gd name="connsiteY0" fmla="*/ 51516 h 360609"/>
                  <a:gd name="connsiteX1" fmla="*/ 115910 w 321972"/>
                  <a:gd name="connsiteY1" fmla="*/ 51516 h 360609"/>
                  <a:gd name="connsiteX2" fmla="*/ 218941 w 321972"/>
                  <a:gd name="connsiteY2" fmla="*/ 12879 h 360609"/>
                  <a:gd name="connsiteX3" fmla="*/ 257578 w 321972"/>
                  <a:gd name="connsiteY3" fmla="*/ 25758 h 360609"/>
                  <a:gd name="connsiteX4" fmla="*/ 321972 w 321972"/>
                  <a:gd name="connsiteY4" fmla="*/ 141668 h 360609"/>
                  <a:gd name="connsiteX5" fmla="*/ 309093 w 321972"/>
                  <a:gd name="connsiteY5" fmla="*/ 193183 h 360609"/>
                  <a:gd name="connsiteX6" fmla="*/ 270457 w 321972"/>
                  <a:gd name="connsiteY6" fmla="*/ 218941 h 360609"/>
                  <a:gd name="connsiteX7" fmla="*/ 244699 w 321972"/>
                  <a:gd name="connsiteY7" fmla="*/ 257578 h 360609"/>
                  <a:gd name="connsiteX8" fmla="*/ 218941 w 321972"/>
                  <a:gd name="connsiteY8" fmla="*/ 360609 h 360609"/>
                  <a:gd name="connsiteX9" fmla="*/ 154547 w 321972"/>
                  <a:gd name="connsiteY9" fmla="*/ 347730 h 360609"/>
                  <a:gd name="connsiteX10" fmla="*/ 115910 w 321972"/>
                  <a:gd name="connsiteY10" fmla="*/ 270457 h 360609"/>
                  <a:gd name="connsiteX11" fmla="*/ 64395 w 321972"/>
                  <a:gd name="connsiteY11" fmla="*/ 103031 h 360609"/>
                  <a:gd name="connsiteX12" fmla="*/ 25758 w 321972"/>
                  <a:gd name="connsiteY12" fmla="*/ 90152 h 360609"/>
                  <a:gd name="connsiteX13" fmla="*/ 25758 w 321972"/>
                  <a:gd name="connsiteY13" fmla="*/ 12879 h 360609"/>
                  <a:gd name="connsiteX14" fmla="*/ 64395 w 321972"/>
                  <a:gd name="connsiteY14" fmla="*/ 0 h 360609"/>
                  <a:gd name="connsiteX15" fmla="*/ 103031 w 321972"/>
                  <a:gd name="connsiteY15" fmla="*/ 12879 h 360609"/>
                  <a:gd name="connsiteX16" fmla="*/ 115910 w 321972"/>
                  <a:gd name="connsiteY16" fmla="*/ 51516 h 36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1972" h="360609">
                    <a:moveTo>
                      <a:pt x="115910" y="51516"/>
                    </a:moveTo>
                    <a:lnTo>
                      <a:pt x="115910" y="51516"/>
                    </a:lnTo>
                    <a:cubicBezTo>
                      <a:pt x="150254" y="38637"/>
                      <a:pt x="182854" y="19440"/>
                      <a:pt x="218941" y="12879"/>
                    </a:cubicBezTo>
                    <a:cubicBezTo>
                      <a:pt x="232298" y="10450"/>
                      <a:pt x="247979" y="16159"/>
                      <a:pt x="257578" y="25758"/>
                    </a:cubicBezTo>
                    <a:cubicBezTo>
                      <a:pt x="301862" y="70042"/>
                      <a:pt x="305777" y="93083"/>
                      <a:pt x="321972" y="141668"/>
                    </a:cubicBezTo>
                    <a:cubicBezTo>
                      <a:pt x="317679" y="158840"/>
                      <a:pt x="318911" y="178456"/>
                      <a:pt x="309093" y="193183"/>
                    </a:cubicBezTo>
                    <a:cubicBezTo>
                      <a:pt x="300507" y="206062"/>
                      <a:pt x="281402" y="207996"/>
                      <a:pt x="270457" y="218941"/>
                    </a:cubicBezTo>
                    <a:cubicBezTo>
                      <a:pt x="259512" y="229886"/>
                      <a:pt x="251621" y="243734"/>
                      <a:pt x="244699" y="257578"/>
                    </a:cubicBezTo>
                    <a:cubicBezTo>
                      <a:pt x="231498" y="283980"/>
                      <a:pt x="223840" y="336115"/>
                      <a:pt x="218941" y="360609"/>
                    </a:cubicBezTo>
                    <a:cubicBezTo>
                      <a:pt x="197476" y="356316"/>
                      <a:pt x="173553" y="358590"/>
                      <a:pt x="154547" y="347730"/>
                    </a:cubicBezTo>
                    <a:cubicBezTo>
                      <a:pt x="133987" y="335981"/>
                      <a:pt x="122521" y="290289"/>
                      <a:pt x="115910" y="270457"/>
                    </a:cubicBezTo>
                    <a:cubicBezTo>
                      <a:pt x="105427" y="155146"/>
                      <a:pt x="141245" y="141456"/>
                      <a:pt x="64395" y="103031"/>
                    </a:cubicBezTo>
                    <a:cubicBezTo>
                      <a:pt x="52253" y="96960"/>
                      <a:pt x="38637" y="94445"/>
                      <a:pt x="25758" y="90152"/>
                    </a:cubicBezTo>
                    <a:cubicBezTo>
                      <a:pt x="17172" y="64394"/>
                      <a:pt x="0" y="38637"/>
                      <a:pt x="25758" y="12879"/>
                    </a:cubicBezTo>
                    <a:cubicBezTo>
                      <a:pt x="35357" y="3280"/>
                      <a:pt x="51516" y="4293"/>
                      <a:pt x="64395" y="0"/>
                    </a:cubicBezTo>
                    <a:cubicBezTo>
                      <a:pt x="77274" y="4293"/>
                      <a:pt x="92431" y="4398"/>
                      <a:pt x="103031" y="12879"/>
                    </a:cubicBezTo>
                    <a:cubicBezTo>
                      <a:pt x="115118" y="22549"/>
                      <a:pt x="113764" y="45077"/>
                      <a:pt x="115910" y="51516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5854307" y="23622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6629400" y="1473988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7772400" y="1447800"/>
              <a:ext cx="12192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Recognition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743200"/>
            <a:ext cx="2051471" cy="1371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2743200"/>
            <a:ext cx="1831157" cy="1752600"/>
            <a:chOff x="228600" y="2743200"/>
            <a:chExt cx="1831157" cy="1752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743200"/>
              <a:ext cx="1831157" cy="1371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41148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0" y="2743200"/>
            <a:ext cx="1714919" cy="1752600"/>
            <a:chOff x="2286000" y="2743200"/>
            <a:chExt cx="1714919" cy="175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2743200"/>
              <a:ext cx="1714919" cy="1371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0" y="4114800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Chimpanzee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67200" y="2743200"/>
            <a:ext cx="1905000" cy="1752600"/>
            <a:chOff x="4267200" y="2743200"/>
            <a:chExt cx="1905000" cy="1752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2743200"/>
              <a:ext cx="1886740" cy="1371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67200" y="4114800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Tiger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34200" y="4114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 </a:t>
            </a:r>
            <a:r>
              <a:rPr lang="en-US" i="1" dirty="0" smtClean="0"/>
              <a:t>all</a:t>
            </a:r>
            <a:r>
              <a:rPr lang="en-US" dirty="0" smtClean="0"/>
              <a:t> candidates off-line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>
          <a:xfrm>
            <a:off x="-76200" y="2362200"/>
            <a:ext cx="9220199" cy="2551210"/>
            <a:chOff x="22413367" y="13233761"/>
            <a:chExt cx="14414799" cy="3988545"/>
          </a:xfrm>
        </p:grpSpPr>
        <p:pic>
          <p:nvPicPr>
            <p:cNvPr id="38" name="Picture 37" descr="awa_gist.pdf"/>
            <p:cNvPicPr preferRelativeResize="0"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532496" y="14067675"/>
              <a:ext cx="14295670" cy="315463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2413367" y="13233761"/>
              <a:ext cx="14295670" cy="72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“Spotted”</a:t>
              </a:r>
              <a:endParaRPr lang="en-US" sz="24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261100"/>
            <a:ext cx="3238500" cy="5207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514600" y="6305490"/>
            <a:ext cx="420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 ~25000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 </a:t>
            </a:r>
            <a:r>
              <a:rPr lang="en-US" i="1" dirty="0" smtClean="0"/>
              <a:t>all</a:t>
            </a:r>
            <a:r>
              <a:rPr lang="en-US" dirty="0" smtClean="0"/>
              <a:t> candidates off-line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>
          <a:xfrm>
            <a:off x="0" y="2362199"/>
            <a:ext cx="9144000" cy="2554031"/>
            <a:chOff x="22413365" y="13410375"/>
            <a:chExt cx="14295671" cy="3992956"/>
          </a:xfrm>
        </p:grpSpPr>
        <p:pic>
          <p:nvPicPr>
            <p:cNvPr id="39" name="Picture 38" descr="awa_gist_unnam.pdf"/>
            <p:cNvPicPr preferRelativeResize="0"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413365" y="14244289"/>
              <a:ext cx="14295671" cy="3159042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2413367" y="13410375"/>
              <a:ext cx="14295669" cy="72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Unnameable</a:t>
              </a:r>
              <a:endParaRPr lang="en-US" sz="24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261100"/>
            <a:ext cx="3238500" cy="5207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514600" y="6305490"/>
            <a:ext cx="420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 ~25000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 </a:t>
            </a:r>
            <a:r>
              <a:rPr lang="en-US" i="1" dirty="0" smtClean="0"/>
              <a:t>all</a:t>
            </a:r>
            <a:r>
              <a:rPr lang="en-US" dirty="0" smtClean="0"/>
              <a:t> candidates off-line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>
          <a:xfrm>
            <a:off x="0" y="2438401"/>
            <a:ext cx="9144000" cy="2514600"/>
            <a:chOff x="22413338" y="13105870"/>
            <a:chExt cx="14295669" cy="3931308"/>
          </a:xfrm>
        </p:grpSpPr>
        <p:pic>
          <p:nvPicPr>
            <p:cNvPr id="40" name="Picture 39" descr="osr_color.pdf"/>
            <p:cNvPicPr preferRelativeResize="0"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413338" y="13858146"/>
              <a:ext cx="14295669" cy="317903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2413338" y="13105870"/>
              <a:ext cx="14295669" cy="72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“Green”</a:t>
              </a:r>
              <a:endParaRPr lang="en-US" sz="24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261100"/>
            <a:ext cx="3238500" cy="5207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514600" y="6305490"/>
            <a:ext cx="420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 ~25000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 </a:t>
            </a:r>
            <a:r>
              <a:rPr lang="en-US" i="1" dirty="0" smtClean="0"/>
              <a:t>all</a:t>
            </a:r>
            <a:r>
              <a:rPr lang="en-US" dirty="0" smtClean="0"/>
              <a:t> candidates off-line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>
          <a:xfrm>
            <a:off x="-1" y="2438399"/>
            <a:ext cx="9144001" cy="2492716"/>
            <a:chOff x="29659845" y="15031446"/>
            <a:chExt cx="14295671" cy="3897096"/>
          </a:xfrm>
        </p:grpSpPr>
        <p:pic>
          <p:nvPicPr>
            <p:cNvPr id="41" name="Picture 40" descr="osr_gist.pdf"/>
            <p:cNvPicPr preferRelativeResize="0"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9659845" y="15769501"/>
              <a:ext cx="14295669" cy="315904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9659847" y="15031446"/>
              <a:ext cx="14295669" cy="72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“Congested”</a:t>
              </a:r>
              <a:endParaRPr lang="en-US" sz="24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261100"/>
            <a:ext cx="3238500" cy="5207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514600" y="6305490"/>
            <a:ext cx="420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 ~25000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 </a:t>
            </a:r>
            <a:r>
              <a:rPr lang="en-US" i="1" dirty="0" smtClean="0"/>
              <a:t>all</a:t>
            </a:r>
            <a:r>
              <a:rPr lang="en-US" dirty="0" smtClean="0"/>
              <a:t> candidates off-line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>
          <a:xfrm>
            <a:off x="0" y="2590800"/>
            <a:ext cx="9144002" cy="1495238"/>
            <a:chOff x="29659842" y="17069345"/>
            <a:chExt cx="14295671" cy="2337645"/>
          </a:xfrm>
        </p:grpSpPr>
        <p:pic>
          <p:nvPicPr>
            <p:cNvPr id="42" name="Picture 41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59842" y="17753753"/>
              <a:ext cx="14295668" cy="1653237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9659845" y="17069345"/>
              <a:ext cx="14295668" cy="72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“Smiling”</a:t>
              </a:r>
              <a:endParaRPr lang="en-US" sz="24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261100"/>
            <a:ext cx="3238500" cy="5207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514600" y="6305490"/>
            <a:ext cx="420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 ~25000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049959"/>
            <a:ext cx="4419600" cy="3029933"/>
            <a:chOff x="228600" y="2049959"/>
            <a:chExt cx="4419600" cy="3029933"/>
          </a:xfrm>
        </p:grpSpPr>
        <p:pic>
          <p:nvPicPr>
            <p:cNvPr id="4" name="Picture 3" descr="disc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04800" y="3276600"/>
              <a:ext cx="3757649" cy="18032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600" y="2049959"/>
              <a:ext cx="441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Our active approach discovers more discriminative splits than baselines</a:t>
              </a:r>
              <a:endParaRPr lang="en-US" sz="2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6800" y="1981200"/>
            <a:ext cx="3758712" cy="2804862"/>
            <a:chOff x="4876800" y="1981200"/>
            <a:chExt cx="3758712" cy="2804862"/>
          </a:xfrm>
        </p:grpSpPr>
        <p:pic>
          <p:nvPicPr>
            <p:cNvPr id="5" name="Picture 4" descr="mppca_blue_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876800" y="3276600"/>
              <a:ext cx="3758712" cy="15094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76800" y="1981200"/>
              <a:ext cx="3757648" cy="76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Structure exists in </a:t>
              </a:r>
              <a:r>
                <a:rPr lang="en-US" sz="2200" dirty="0" err="1" smtClean="0"/>
                <a:t>nameability</a:t>
              </a:r>
              <a:r>
                <a:rPr lang="en-US" sz="2200" dirty="0" smtClean="0"/>
                <a:t> space allowing for prediction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 descr="num_named_acc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9406" y="2514600"/>
            <a:ext cx="8735994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9457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Comparing to discriminative-only baseline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828800"/>
            <a:ext cx="9457727" cy="3142292"/>
            <a:chOff x="10435212" y="26687876"/>
            <a:chExt cx="9457727" cy="3142292"/>
          </a:xfrm>
        </p:grpSpPr>
        <p:pic>
          <p:nvPicPr>
            <p:cNvPr id="4" name="Picture 3" descr="nameability_only_compac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1127972" y="27731620"/>
              <a:ext cx="8000721" cy="20985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435212" y="26687876"/>
              <a:ext cx="9457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Comparing to descriptive-only baseline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644" y="1626513"/>
            <a:ext cx="8510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Automatically generated descriptions</a:t>
            </a:r>
            <a:endParaRPr lang="en-US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474966"/>
            <a:ext cx="4419600" cy="3087634"/>
            <a:chOff x="381000" y="2981630"/>
            <a:chExt cx="4419600" cy="3087634"/>
          </a:xfrm>
        </p:grpSpPr>
        <p:pic>
          <p:nvPicPr>
            <p:cNvPr id="4" name="Picture 3" descr="text_and_ims_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b="41544"/>
                <a:stretch>
                  <a:fillRect/>
                </a:stretch>
              </p:blipFill>
            </mc:Choice>
            <mc:Fallback>
              <p:blipFill>
                <a:blip r:embed="rId3"/>
                <a:srcRect b="41544"/>
                <a:stretch>
                  <a:fillRect/>
                </a:stretch>
              </p:blipFill>
            </mc:Fallback>
          </mc:AlternateContent>
          <p:spPr>
            <a:xfrm>
              <a:off x="633642" y="2981630"/>
              <a:ext cx="4151924" cy="23614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43200" y="5307264"/>
              <a:ext cx="2057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5297904"/>
              <a:ext cx="2438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ext_and_ims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7292"/>
              <a:stretch>
                <a:fillRect/>
              </a:stretch>
            </p:blipFill>
          </mc:Choice>
          <mc:Fallback>
            <p:blipFill>
              <a:blip r:embed="rId3"/>
              <a:srcRect t="57292"/>
              <a:stretch>
                <a:fillRect/>
              </a:stretch>
            </p:blipFill>
          </mc:Fallback>
        </mc:AlternateContent>
        <p:spPr>
          <a:xfrm>
            <a:off x="4687276" y="2654657"/>
            <a:ext cx="4151924" cy="172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Machines need to understand us</a:t>
            </a:r>
          </a:p>
          <a:p>
            <a:pPr lvl="1"/>
            <a:r>
              <a:rPr lang="en-US" dirty="0" smtClean="0"/>
              <a:t>Attributes need to be detectable &amp; discriminative</a:t>
            </a:r>
          </a:p>
          <a:p>
            <a:endParaRPr lang="en-US" dirty="0" smtClean="0"/>
          </a:p>
          <a:p>
            <a:r>
              <a:rPr lang="en-US" dirty="0" smtClean="0"/>
              <a:t>We need to understand machines</a:t>
            </a:r>
          </a:p>
          <a:p>
            <a:pPr lvl="1"/>
            <a:r>
              <a:rPr lang="en-US" dirty="0" smtClean="0"/>
              <a:t>Attributes need to be nameable</a:t>
            </a:r>
          </a:p>
          <a:p>
            <a:endParaRPr lang="en-US" dirty="0" smtClean="0"/>
          </a:p>
          <a:p>
            <a:r>
              <a:rPr lang="en-US" dirty="0" smtClean="0"/>
              <a:t>Interactive system for discovering attributes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Attributes-based Recognition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183115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43200"/>
            <a:ext cx="1714919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743200"/>
            <a:ext cx="188674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743200"/>
            <a:ext cx="2051471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154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Furry</a:t>
            </a:r>
          </a:p>
          <a:p>
            <a:pPr algn="ctr"/>
            <a:r>
              <a:rPr lang="en-US" dirty="0" smtClean="0"/>
              <a:t>White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4154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</a:p>
          <a:p>
            <a:pPr algn="ctr"/>
            <a:r>
              <a:rPr lang="en-US" dirty="0" smtClean="0"/>
              <a:t>Big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4154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Stripped</a:t>
            </a:r>
          </a:p>
          <a:p>
            <a:pPr algn="ctr"/>
            <a:r>
              <a:rPr lang="en-US" dirty="0" smtClean="0"/>
              <a:t>Yellow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154269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Stripped</a:t>
            </a:r>
          </a:p>
          <a:p>
            <a:pPr algn="ctr"/>
            <a:r>
              <a:rPr lang="en-US" dirty="0" smtClean="0"/>
              <a:t>Black</a:t>
            </a:r>
          </a:p>
          <a:p>
            <a:pPr algn="ctr"/>
            <a:r>
              <a:rPr lang="en-US" dirty="0" smtClean="0"/>
              <a:t>White</a:t>
            </a:r>
          </a:p>
          <a:p>
            <a:pPr algn="ctr"/>
            <a:r>
              <a:rPr lang="en-US" dirty="0" smtClean="0"/>
              <a:t>Big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724400"/>
            <a:ext cx="6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Tiger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7887" y="4724400"/>
            <a:ext cx="133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Chimpanzee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3172" y="4724400"/>
            <a:ext cx="5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Dog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2819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276896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Zebra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10940" y="2953488"/>
            <a:ext cx="2514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2115288"/>
            <a:ext cx="46482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0364"/>
            <a:ext cx="1828800" cy="122272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28600" y="2133600"/>
            <a:ext cx="1447800" cy="1600200"/>
            <a:chOff x="228600" y="2133600"/>
            <a:chExt cx="1447800" cy="160020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2343888"/>
              <a:ext cx="144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Zebra is…</a:t>
              </a:r>
            </a:p>
            <a:p>
              <a:pPr algn="ctr"/>
              <a:r>
                <a:rPr lang="en-US" dirty="0" smtClean="0"/>
                <a:t>White</a:t>
              </a:r>
            </a:p>
            <a:p>
              <a:pPr algn="ctr"/>
              <a:r>
                <a:rPr lang="en-US" dirty="0" smtClean="0"/>
                <a:t>Black</a:t>
              </a:r>
            </a:p>
            <a:p>
              <a:pPr algn="ctr"/>
              <a:r>
                <a:rPr lang="en-US" dirty="0" smtClean="0"/>
                <a:t>Stripped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800100" y="2932906"/>
              <a:ext cx="1600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600200" y="16002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Zero-shot 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43434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Image description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876800"/>
            <a:ext cx="2051471" cy="137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05600" y="49718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Stripped</a:t>
            </a:r>
          </a:p>
          <a:p>
            <a:pPr algn="ctr"/>
            <a:r>
              <a:rPr lang="en-US" dirty="0" smtClean="0"/>
              <a:t>Black</a:t>
            </a:r>
          </a:p>
          <a:p>
            <a:pPr algn="ctr"/>
            <a:r>
              <a:rPr lang="en-US" dirty="0" smtClean="0"/>
              <a:t>White</a:t>
            </a:r>
          </a:p>
          <a:p>
            <a:pPr algn="ctr"/>
            <a:r>
              <a:rPr lang="en-US" dirty="0" smtClean="0"/>
              <a:t>Big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14800" y="4800600"/>
            <a:ext cx="46482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05600" y="5562600"/>
            <a:ext cx="2514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943600" y="1447800"/>
            <a:ext cx="2819400" cy="2438400"/>
            <a:chOff x="5943600" y="1447800"/>
            <a:chExt cx="2819400" cy="2438400"/>
          </a:xfrm>
        </p:grpSpPr>
        <p:sp>
          <p:nvSpPr>
            <p:cNvPr id="29" name="10-Point Star 28"/>
            <p:cNvSpPr/>
            <p:nvPr/>
          </p:nvSpPr>
          <p:spPr>
            <a:xfrm>
              <a:off x="5943600" y="1447800"/>
              <a:ext cx="2819400" cy="2438400"/>
            </a:xfrm>
            <a:prstGeom prst="star10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1951672"/>
              <a:ext cx="2362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Attributes provide a mode of communication between humans and machines!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3" grpId="0"/>
      <p:bldP spid="24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Attributes are most useful if they are</a:t>
            </a:r>
          </a:p>
          <a:p>
            <a:r>
              <a:rPr lang="en-US" dirty="0" smtClean="0"/>
              <a:t>Discriminative</a:t>
            </a:r>
          </a:p>
          <a:p>
            <a:r>
              <a:rPr lang="en-US" dirty="0" smtClean="0"/>
              <a:t>Nameable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3733800"/>
          <a:ext cx="5708362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572"/>
                <a:gridCol w="1992332"/>
                <a:gridCol w="152545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Approaches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Discriminative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Nameable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1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Attributes are most useful if they are</a:t>
            </a:r>
          </a:p>
          <a:p>
            <a:r>
              <a:rPr lang="en-US" dirty="0" smtClean="0"/>
              <a:t>Discriminative</a:t>
            </a:r>
          </a:p>
          <a:p>
            <a:r>
              <a:rPr lang="en-US" dirty="0" smtClean="0"/>
              <a:t>Nameable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3733800"/>
          <a:ext cx="5708362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572"/>
                <a:gridCol w="1992332"/>
                <a:gridCol w="152545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Approaches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Discriminative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Nameable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Hand-generated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1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Attributes are most useful if they are</a:t>
            </a:r>
          </a:p>
          <a:p>
            <a:r>
              <a:rPr lang="en-US" dirty="0" smtClean="0"/>
              <a:t>Discriminative</a:t>
            </a:r>
          </a:p>
          <a:p>
            <a:r>
              <a:rPr lang="en-US" dirty="0" smtClean="0"/>
              <a:t>Nameable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3733800"/>
          <a:ext cx="5708362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572"/>
                <a:gridCol w="1992332"/>
                <a:gridCol w="152545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Approaches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Discriminative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Nameable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Hand-generated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Mining the web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1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Attributes are most useful if they are</a:t>
            </a:r>
          </a:p>
          <a:p>
            <a:r>
              <a:rPr lang="en-US" dirty="0" smtClean="0"/>
              <a:t>Discriminative</a:t>
            </a:r>
          </a:p>
          <a:p>
            <a:r>
              <a:rPr lang="en-US" dirty="0" smtClean="0"/>
              <a:t>Nameable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3733800"/>
          <a:ext cx="5708362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572"/>
                <a:gridCol w="1992332"/>
                <a:gridCol w="152545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Approaches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Discriminative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Nameable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Hand-generated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Mining the web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1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Automatic splits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Attributes are most useful if they are</a:t>
            </a:r>
          </a:p>
          <a:p>
            <a:r>
              <a:rPr lang="en-US" dirty="0" smtClean="0"/>
              <a:t>Discriminative</a:t>
            </a:r>
          </a:p>
          <a:p>
            <a:r>
              <a:rPr lang="en-US" dirty="0" smtClean="0"/>
              <a:t>Nameable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3733800"/>
          <a:ext cx="5708362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572"/>
                <a:gridCol w="1992332"/>
                <a:gridCol w="152545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Approaches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Discriminative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Nameable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Hand-generated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Mining the web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1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Automatic splits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Maybe not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Proposed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450</Words>
  <Application>Microsoft Macintosh PowerPoint</Application>
  <PresentationFormat>On-screen Show (4:3)</PresentationFormat>
  <Paragraphs>173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Interactively Discovery of Attributes Vocabulary</vt:lpstr>
      <vt:lpstr>Traditional Recognition</vt:lpstr>
      <vt:lpstr>Attributes-based Recognition</vt:lpstr>
      <vt:lpstr>Applications</vt:lpstr>
      <vt:lpstr>Attributes</vt:lpstr>
      <vt:lpstr>Attributes</vt:lpstr>
      <vt:lpstr>Attributes</vt:lpstr>
      <vt:lpstr>Attributes</vt:lpstr>
      <vt:lpstr>Attributes</vt:lpstr>
      <vt:lpstr>Interactive System</vt:lpstr>
      <vt:lpstr>Attribute Visualization</vt:lpstr>
      <vt:lpstr>Attribute Visualization</vt:lpstr>
      <vt:lpstr>Ensure Discriminability</vt:lpstr>
      <vt:lpstr>Ensure Nameability</vt:lpstr>
      <vt:lpstr>Ensure Nameability</vt:lpstr>
      <vt:lpstr>Interactive System</vt:lpstr>
      <vt:lpstr>Evaluation</vt:lpstr>
      <vt:lpstr>Interactive System</vt:lpstr>
      <vt:lpstr>Evaluation</vt:lpstr>
      <vt:lpstr>Evaluation</vt:lpstr>
      <vt:lpstr>Evaluation</vt:lpstr>
      <vt:lpstr>Evaluation</vt:lpstr>
      <vt:lpstr>Evaluation</vt:lpstr>
      <vt:lpstr>Evaluation</vt:lpstr>
      <vt:lpstr>Results</vt:lpstr>
      <vt:lpstr>Results</vt:lpstr>
      <vt:lpstr>Results</vt:lpstr>
      <vt:lpstr>Results</vt:lpstr>
      <vt:lpstr>Summary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Interactively Building a Discriminative Attribute Vocabulary</dc:title>
  <dc:creator>Devi</dc:creator>
  <cp:lastModifiedBy>Devi Parikh</cp:lastModifiedBy>
  <cp:revision>26</cp:revision>
  <dcterms:created xsi:type="dcterms:W3CDTF">2012-01-12T20:26:36Z</dcterms:created>
  <dcterms:modified xsi:type="dcterms:W3CDTF">2012-01-12T22:35:36Z</dcterms:modified>
</cp:coreProperties>
</file>