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  <p:sldMasterId id="2147485429" r:id="rId2"/>
    <p:sldMasterId id="2147485442" r:id="rId3"/>
    <p:sldMasterId id="2147485491" r:id="rId4"/>
    <p:sldMasterId id="2147485505" r:id="rId5"/>
    <p:sldMasterId id="2147485518" r:id="rId6"/>
    <p:sldMasterId id="2147485531" r:id="rId7"/>
  </p:sldMasterIdLst>
  <p:notesMasterIdLst>
    <p:notesMasterId r:id="rId64"/>
  </p:notesMasterIdLst>
  <p:handoutMasterIdLst>
    <p:handoutMasterId r:id="rId65"/>
  </p:handoutMasterIdLst>
  <p:sldIdLst>
    <p:sldId id="893" r:id="rId8"/>
    <p:sldId id="894" r:id="rId9"/>
    <p:sldId id="927" r:id="rId10"/>
    <p:sldId id="898" r:id="rId11"/>
    <p:sldId id="904" r:id="rId12"/>
    <p:sldId id="932" r:id="rId13"/>
    <p:sldId id="634" r:id="rId14"/>
    <p:sldId id="635" r:id="rId15"/>
    <p:sldId id="896" r:id="rId16"/>
    <p:sldId id="895" r:id="rId17"/>
    <p:sldId id="850" r:id="rId18"/>
    <p:sldId id="851" r:id="rId19"/>
    <p:sldId id="852" r:id="rId20"/>
    <p:sldId id="853" r:id="rId21"/>
    <p:sldId id="854" r:id="rId22"/>
    <p:sldId id="856" r:id="rId23"/>
    <p:sldId id="857" r:id="rId24"/>
    <p:sldId id="858" r:id="rId25"/>
    <p:sldId id="859" r:id="rId26"/>
    <p:sldId id="860" r:id="rId27"/>
    <p:sldId id="861" r:id="rId28"/>
    <p:sldId id="862" r:id="rId29"/>
    <p:sldId id="863" r:id="rId30"/>
    <p:sldId id="864" r:id="rId31"/>
    <p:sldId id="865" r:id="rId32"/>
    <p:sldId id="866" r:id="rId33"/>
    <p:sldId id="867" r:id="rId34"/>
    <p:sldId id="868" r:id="rId35"/>
    <p:sldId id="870" r:id="rId36"/>
    <p:sldId id="871" r:id="rId37"/>
    <p:sldId id="872" r:id="rId38"/>
    <p:sldId id="873" r:id="rId39"/>
    <p:sldId id="874" r:id="rId40"/>
    <p:sldId id="875" r:id="rId41"/>
    <p:sldId id="876" r:id="rId42"/>
    <p:sldId id="877" r:id="rId43"/>
    <p:sldId id="878" r:id="rId44"/>
    <p:sldId id="879" r:id="rId45"/>
    <p:sldId id="933" r:id="rId46"/>
    <p:sldId id="881" r:id="rId47"/>
    <p:sldId id="882" r:id="rId48"/>
    <p:sldId id="883" r:id="rId49"/>
    <p:sldId id="880" r:id="rId50"/>
    <p:sldId id="884" r:id="rId51"/>
    <p:sldId id="934" r:id="rId52"/>
    <p:sldId id="929" r:id="rId53"/>
    <p:sldId id="885" r:id="rId54"/>
    <p:sldId id="886" r:id="rId55"/>
    <p:sldId id="930" r:id="rId56"/>
    <p:sldId id="931" r:id="rId57"/>
    <p:sldId id="887" r:id="rId58"/>
    <p:sldId id="888" r:id="rId59"/>
    <p:sldId id="889" r:id="rId60"/>
    <p:sldId id="890" r:id="rId61"/>
    <p:sldId id="891" r:id="rId62"/>
    <p:sldId id="892" r:id="rId63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81858" autoAdjust="0"/>
  </p:normalViewPr>
  <p:slideViewPr>
    <p:cSldViewPr>
      <p:cViewPr varScale="1">
        <p:scale>
          <a:sx n="79" d="100"/>
          <a:sy n="79" d="100"/>
        </p:scale>
        <p:origin x="579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3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0108F5-E8B8-47CB-9DF4-C8B7C986D00B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C5B401-1A9C-4923-8D2D-2E3E2466E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86475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E38D29F-AA62-4EBF-96B8-F5852D48907D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D451DB-134C-49BC-A9E8-F6A84C796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8503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D451DB-134C-49BC-A9E8-F6A84C7966F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60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21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1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22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3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35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24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96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25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95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26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62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27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8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813246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29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30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8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http://www.erikjohanssonphoto.com/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3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31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332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32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80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33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44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A102C-3135-4A9F-AB9D-704BC3D676FC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80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EFF60-2F50-4C29-8D7B-56AE705CA533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55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4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49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3C703-3DB6-40F5-95FE-910D6F95DF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1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6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55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67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D451DB-134C-49BC-A9E8-F6A84C7966F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4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28594-1BF0-4DB2-A1AE-C8F286CFD21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685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6853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98D87-1695-460C-B680-3A51E7B60FA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1430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7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108AC-6238-464A-B206-58423FC375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2453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16: Stereo 1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9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8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07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88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20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6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73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75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99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0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18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2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75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84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7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2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9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38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64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38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28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10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05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43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11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40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12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461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73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47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4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26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1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54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B8F4B-B2CE-4E1A-A94C-A3C341E3C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49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68D2-2E3B-4EB5-9074-3DF0E1080B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97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4A83-8AC2-469A-B472-1F126DA45D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2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02F0-A34E-4355-8FCD-F1114750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1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826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C6FF6-F6F8-49D3-AABA-2BE3B8D51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6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0CF5-AA2C-42FE-9B96-32FBC6F17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01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EBE57-7781-448F-82FE-9B8602C8A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ACBC9-385B-42B4-AD66-C00455F8F6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70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C2B-E015-46B4-BB3D-3F635CBF4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19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3A92-4343-440D-AFE4-836D9CC63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50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FF3B-0566-4553-AE69-8481917B6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6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E01E6-B8D6-4CCA-9D7D-D8F346D523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75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E6C4-192E-40C0-AC62-58C9B08C6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2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3E32-E94E-4E85-9EF9-9C165F179DE0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21577-81C2-41DE-9604-D10E5F239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25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15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97774-5D03-465F-A50F-7D074E4F603D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6719-2D83-4663-8229-FA1AC0396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192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E283-E085-452C-96F6-7BC0DBFE0289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AEF5D-8BA7-4AE5-9940-F152BBD4BE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434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4FB72-409E-4FC1-B397-C2B2A78E1DE6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E189-B049-4803-AED0-2CC683366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581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6640-0F73-4469-80AC-0626E57F5284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CFDD1-7BCE-45BB-8BAB-7C4476D16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742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C5C7-2762-4EF6-9A45-3AF5E2E62D73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FBA4-3378-41AE-B0C5-6AD4ED2138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623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25049-6C92-4455-97AF-A6F972D5FCE0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82DF-AED0-4BFA-B71F-898CDBEE6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747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1D16-D87C-4EE8-9B21-32BCBF031A99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B7811-5CAA-4C09-AF5B-527B5ACA4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3222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1C072-6AFE-488C-9FA9-C1B50D06B631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7E5CC-CCDD-4081-BDCA-075D23E84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565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93EF0-77B7-482B-8B00-557EA6DE8CC4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3657B-50C6-46DE-A21B-2A565023F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837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5638D-5B9B-4DE1-8CB9-FC9ED085FEEF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F160-459E-488B-88D5-33BD311C6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28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11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93A274-39C0-4232-886D-2642A984B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70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0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70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266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06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297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83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553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236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2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6949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75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820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>
            <a:off x="415600" y="-101915"/>
            <a:ext cx="11360800" cy="700857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>
                <a:solidFill>
                  <a:srgbClr val="58CBD5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 hasCustomPrompt="1"/>
          </p:nvPr>
        </p:nvSpPr>
        <p:spPr>
          <a:xfrm>
            <a:off x="823784" y="1142369"/>
            <a:ext cx="1047282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 sz="3200" b="0" baseline="0">
                <a:solidFill>
                  <a:schemeClr val="tx1"/>
                </a:solidFill>
                <a:latin typeface="+mn-lt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pPr marL="609585" marR="0" lvl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 3" charset="2"/>
              <a:buNone/>
              <a:tabLst/>
              <a:defRPr/>
            </a:pPr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748875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18BA17-7B22-4896-84AD-A28AC0588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781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330655-648B-4C10-9179-A5BC4EE4D7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993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20C61D-1CA2-45AB-998E-8C5440193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543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BDD52D-A8DC-48D6-86AA-4BD696D05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311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6D404C-73D0-4C01-9A07-1E04D9AC52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5048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211661-1FC2-4C42-AF41-A10F0C002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0311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51368B-2675-4FA7-B678-6A9C3EB4C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60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076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B54E29-324B-4624-864B-A5E7F8DDEF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4624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1B0F42-8F47-4840-A7E7-D2AEE3E272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6726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6BA393-94D7-491B-83D8-DC3828515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4746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E0A86F-B109-45FA-AA1C-7C44C6617A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4294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770ABF-BE39-467E-A693-E73DB3C67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21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64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32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9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D8A55CD-9EF6-43E1-9EDE-3BE282217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4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2" r:id="rId1"/>
    <p:sldLayoutId id="2147485493" r:id="rId2"/>
    <p:sldLayoutId id="2147485494" r:id="rId3"/>
    <p:sldLayoutId id="2147485495" r:id="rId4"/>
    <p:sldLayoutId id="2147485496" r:id="rId5"/>
    <p:sldLayoutId id="2147485497" r:id="rId6"/>
    <p:sldLayoutId id="2147485498" r:id="rId7"/>
    <p:sldLayoutId id="2147485499" r:id="rId8"/>
    <p:sldLayoutId id="2147485500" r:id="rId9"/>
    <p:sldLayoutId id="2147485501" r:id="rId10"/>
    <p:sldLayoutId id="2147485502" r:id="rId11"/>
    <p:sldLayoutId id="2147485503" r:id="rId12"/>
    <p:sldLayoutId id="214748550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6832BDE-3D89-434F-AD73-583E80D6BBD5}" type="datetimeFigureOut">
              <a:rPr lang="en-US"/>
              <a:pPr>
                <a:defRPr/>
              </a:pPr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9D20FF-3EDE-4653-AAB0-65931E017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29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6" r:id="rId1"/>
    <p:sldLayoutId id="2147485507" r:id="rId2"/>
    <p:sldLayoutId id="2147485508" r:id="rId3"/>
    <p:sldLayoutId id="2147485509" r:id="rId4"/>
    <p:sldLayoutId id="2147485510" r:id="rId5"/>
    <p:sldLayoutId id="2147485511" r:id="rId6"/>
    <p:sldLayoutId id="2147485512" r:id="rId7"/>
    <p:sldLayoutId id="2147485513" r:id="rId8"/>
    <p:sldLayoutId id="2147485514" r:id="rId9"/>
    <p:sldLayoutId id="2147485515" r:id="rId10"/>
    <p:sldLayoutId id="2147485516" r:id="rId11"/>
    <p:sldLayoutId id="214748551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2/23/2026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7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9" r:id="rId1"/>
    <p:sldLayoutId id="2147485520" r:id="rId2"/>
    <p:sldLayoutId id="2147485521" r:id="rId3"/>
    <p:sldLayoutId id="2147485522" r:id="rId4"/>
    <p:sldLayoutId id="2147485523" r:id="rId5"/>
    <p:sldLayoutId id="2147485524" r:id="rId6"/>
    <p:sldLayoutId id="2147485525" r:id="rId7"/>
    <p:sldLayoutId id="2147485526" r:id="rId8"/>
    <p:sldLayoutId id="2147485527" r:id="rId9"/>
    <p:sldLayoutId id="2147485528" r:id="rId10"/>
    <p:sldLayoutId id="2147485529" r:id="rId11"/>
    <p:sldLayoutId id="214748553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511CF33-3A09-4192-8B4E-02361AD35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7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2" r:id="rId1"/>
    <p:sldLayoutId id="2147485533" r:id="rId2"/>
    <p:sldLayoutId id="2147485534" r:id="rId3"/>
    <p:sldLayoutId id="2147485535" r:id="rId4"/>
    <p:sldLayoutId id="2147485536" r:id="rId5"/>
    <p:sldLayoutId id="2147485537" r:id="rId6"/>
    <p:sldLayoutId id="2147485538" r:id="rId7"/>
    <p:sldLayoutId id="2147485539" r:id="rId8"/>
    <p:sldLayoutId id="2147485540" r:id="rId9"/>
    <p:sldLayoutId id="2147485541" r:id="rId10"/>
    <p:sldLayoutId id="2147485542" r:id="rId11"/>
    <p:sldLayoutId id="21474855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9.png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8.wmf"/><Relationship Id="rId3" Type="http://schemas.openxmlformats.org/officeDocument/2006/relationships/image" Target="../media/image19.png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35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5" Type="http://schemas.openxmlformats.org/officeDocument/2006/relationships/image" Target="../media/image81.png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BzU8TD1i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7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2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8.png"/><Relationship Id="rId4" Type="http://schemas.openxmlformats.org/officeDocument/2006/relationships/image" Target="../media/image45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hyperlink" Target="http://www.robots.ox.ac.uk/~vgg/hzbook/code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62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2.emf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63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Finding </a:t>
            </a:r>
            <a:r>
              <a:rPr lang="en-US" dirty="0" err="1"/>
              <a:t>epipolar</a:t>
            </a:r>
            <a:r>
              <a:rPr lang="en-US" dirty="0"/>
              <a:t> relationship between two images</a:t>
            </a:r>
          </a:p>
          <a:p>
            <a:pPr lvl="1"/>
            <a:r>
              <a:rPr lang="en-US" dirty="0"/>
              <a:t>Using </a:t>
            </a:r>
            <a:r>
              <a:rPr lang="en-US" dirty="0" err="1"/>
              <a:t>epipolar</a:t>
            </a:r>
            <a:r>
              <a:rPr lang="en-US" dirty="0"/>
              <a:t> geometry to rule out outliers</a:t>
            </a:r>
          </a:p>
          <a:p>
            <a:pPr lvl="1"/>
            <a:r>
              <a:rPr lang="en-US" dirty="0"/>
              <a:t>Finding dense correspondence along </a:t>
            </a:r>
            <a:r>
              <a:rPr lang="en-US" dirty="0" err="1"/>
              <a:t>epipolar</a:t>
            </a:r>
            <a:r>
              <a:rPr lang="en-US" dirty="0"/>
              <a:t> lines</a:t>
            </a:r>
          </a:p>
        </p:txBody>
      </p:sp>
    </p:spTree>
    <p:extLst>
      <p:ext uri="{BB962C8B-B14F-4D97-AF65-F5344CB8AC3E}">
        <p14:creationId xmlns:p14="http://schemas.microsoft.com/office/powerpoint/2010/main" val="47301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3124200" y="1600201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/>
              <a:t>Epipolar Geometry and Stereo Vision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676401" y="6581002"/>
            <a:ext cx="8762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Arial" charset="0"/>
              </a:rPr>
              <a:t>Many slides adapted from Derek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Lana Lazebnik, Silvio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Saverese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Steve Seitz, many figures from  Hartley &amp; Zisserman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11.3 in </a:t>
            </a:r>
            <a:r>
              <a:rPr lang="en-US" dirty="0" err="1"/>
              <a:t>Szeliski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35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Epipolar geometry</a:t>
            </a:r>
          </a:p>
          <a:p>
            <a:pPr lvl="1">
              <a:defRPr/>
            </a:pPr>
            <a:r>
              <a:rPr lang="en-US" dirty="0"/>
              <a:t>Relates cameras from two positions</a:t>
            </a:r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6172201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Baseline</a:t>
              </a:r>
              <a:br>
                <a:rPr lang="en-US" sz="2000">
                  <a:solidFill>
                    <a:prstClr val="black"/>
                  </a:solidFill>
                  <a:latin typeface="Arial" charset="0"/>
                </a:rPr>
              </a:b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C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C’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2629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x'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4885601" y="3711292"/>
            <a:ext cx="2240346" cy="3019888"/>
            <a:chOff x="609600" y="678584"/>
            <a:chExt cx="3905925" cy="526501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1" y="678584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6" y="3017171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03761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x'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0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581401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77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1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294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Epipolar constraint</a:t>
            </a:r>
          </a:p>
        </p:txBody>
      </p:sp>
    </p:spTree>
    <p:extLst>
      <p:ext uri="{BB962C8B-B14F-4D97-AF65-F5344CB8AC3E}">
        <p14:creationId xmlns:p14="http://schemas.microsoft.com/office/powerpoint/2010/main" val="758214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9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2981326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Potential matches for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have to lie on the corresponding line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l’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2971801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Potential matches for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x’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have to lie on the corresponding line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l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4408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7608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7799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4433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4840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5494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7799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7748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7691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Epipolar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7543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7543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9525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2362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7429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5378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4724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5257801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7467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4648201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7391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6116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5943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5867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84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905000"/>
          </a:xfrm>
        </p:spPr>
        <p:txBody>
          <a:bodyPr/>
          <a:lstStyle/>
          <a:p>
            <a:r>
              <a:rPr lang="en-US" dirty="0"/>
              <a:t>Wouldn’t it be nice to know where matches can live? To constrain our 2d search to 1d.</a:t>
            </a:r>
          </a:p>
        </p:txBody>
      </p:sp>
    </p:spTree>
    <p:extLst>
      <p:ext uri="{BB962C8B-B14F-4D97-AF65-F5344CB8AC3E}">
        <p14:creationId xmlns:p14="http://schemas.microsoft.com/office/powerpoint/2010/main" val="3673506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284320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8011"/>
            <a:ext cx="9168015" cy="6876011"/>
          </a:xfrm>
        </p:spPr>
      </p:pic>
    </p:spTree>
    <p:extLst>
      <p:ext uri="{BB962C8B-B14F-4D97-AF65-F5344CB8AC3E}">
        <p14:creationId xmlns:p14="http://schemas.microsoft.com/office/powerpoint/2010/main" val="217696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2597151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5048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7734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7943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6248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4711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2584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2449776" y="5470526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800080"/>
                </a:solidFill>
                <a:latin typeface="Arial" charset="0"/>
              </a:rPr>
              <a:t>Epipolar Plane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4629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7626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2444089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intersections of baseline with image planes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2438401" y="4010026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3399"/>
                </a:solidFill>
                <a:latin typeface="Arial" charset="0"/>
              </a:rPr>
              <a:t>Baseline</a:t>
            </a: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2590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5029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7772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2438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9694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6096001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800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7924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40723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2597151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5048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7734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7943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6248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4711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2584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4629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7626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476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2438400" y="5804849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A50021"/>
                </a:solidFill>
                <a:latin typeface="Arial" charset="0"/>
              </a:rPr>
              <a:t>Epipolar Lines</a:t>
            </a: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- intersections of epipolar plane with image</a:t>
            </a:r>
            <a:br>
              <a:rPr lang="en-US" sz="2000" dirty="0">
                <a:solidFill>
                  <a:srgbClr val="A50021"/>
                </a:solidFill>
                <a:latin typeface="Arial" charset="0"/>
              </a:rPr>
            </a:b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2590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5029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7772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2438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9694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6096001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800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7924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449776" y="5470526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800080"/>
                </a:solidFill>
                <a:latin typeface="Arial" charset="0"/>
              </a:rPr>
              <a:t>Epipolar Plane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444089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intersections of baseline with image planes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2438401" y="4010026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3399"/>
                </a:solidFill>
                <a:latin typeface="Arial" charset="0"/>
              </a:rPr>
              <a:t>Baseline</a:t>
            </a: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377496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1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1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6064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432299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1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8976" y="1536701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1" y="3917951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r>
              <a:rPr lang="en-US" dirty="0"/>
              <a:t>Example: Motion or displacement parallel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3054668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1295400"/>
          </a:xfrm>
        </p:spPr>
        <p:txBody>
          <a:bodyPr/>
          <a:lstStyle/>
          <a:p>
            <a:pPr>
              <a:buNone/>
            </a:pPr>
            <a:r>
              <a:rPr lang="en-US" dirty="0"/>
              <a:t>	What would the epipolar lines look like if the camera moves forward?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0"/>
            <a:ext cx="2057400" cy="2743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19200" y="33528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9200" y="38481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" y="43434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19200" y="48387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9200" y="53340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000"/>
            <a:ext cx="2057400" cy="2743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3810000" y="3352800"/>
            <a:ext cx="2057400" cy="4953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810000" y="3848100"/>
            <a:ext cx="2057400" cy="2667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1"/>
          </p:cNvCxnSpPr>
          <p:nvPr/>
        </p:nvCxnSpPr>
        <p:spPr>
          <a:xfrm flipV="1">
            <a:off x="3810000" y="4343400"/>
            <a:ext cx="2057400" cy="762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0" y="4724400"/>
            <a:ext cx="2057400" cy="1143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5029200"/>
            <a:ext cx="2057400" cy="3048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58" y="3073810"/>
            <a:ext cx="2057400" cy="27432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477000" y="3048000"/>
            <a:ext cx="182880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400800" y="3848100"/>
            <a:ext cx="2057400" cy="11811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00800" y="4471219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00800" y="3848100"/>
            <a:ext cx="2057400" cy="12069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7000" y="3073810"/>
            <a:ext cx="1866900" cy="27432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73810"/>
            <a:ext cx="2057400" cy="27432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91440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5631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822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4013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8204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ontent Placeholder 22"/>
          <p:cNvSpPr txBox="1">
            <a:spLocks/>
          </p:cNvSpPr>
          <p:nvPr/>
        </p:nvSpPr>
        <p:spPr bwMode="auto">
          <a:xfrm>
            <a:off x="1828800" y="5943599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dirty="0"/>
              <a:t>a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59" name="Content Placeholder 22"/>
          <p:cNvSpPr txBox="1">
            <a:spLocks/>
          </p:cNvSpPr>
          <p:nvPr/>
        </p:nvSpPr>
        <p:spPr bwMode="auto">
          <a:xfrm>
            <a:off x="4419600" y="5943599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dirty="0"/>
              <a:t>b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60" name="Content Placeholder 22"/>
          <p:cNvSpPr txBox="1">
            <a:spLocks/>
          </p:cNvSpPr>
          <p:nvPr/>
        </p:nvSpPr>
        <p:spPr bwMode="auto">
          <a:xfrm>
            <a:off x="7010400" y="5949745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dirty="0"/>
              <a:t>c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61" name="Content Placeholder 22"/>
          <p:cNvSpPr txBox="1">
            <a:spLocks/>
          </p:cNvSpPr>
          <p:nvPr/>
        </p:nvSpPr>
        <p:spPr bwMode="auto">
          <a:xfrm>
            <a:off x="9563100" y="5943599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dirty="0"/>
              <a:t>d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65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2689" y="1066801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6865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7229475" y="1524001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6948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7858125" y="1793876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7861301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6932614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7062788" y="2982914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7874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7869239" y="3290889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7064375" y="3276601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7831139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7826375" y="2178051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7834314" y="3248026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7829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7781925" y="3668714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7708900" y="1606551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6096000" y="43307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Epipole has same coordinates in both images.</a:t>
            </a:r>
          </a:p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Points move along lines radiating from e: “Focus of expansion”</a:t>
            </a:r>
          </a:p>
        </p:txBody>
      </p:sp>
    </p:spTree>
    <p:extLst>
      <p:ext uri="{BB962C8B-B14F-4D97-AF65-F5344CB8AC3E}">
        <p14:creationId xmlns:p14="http://schemas.microsoft.com/office/powerpoint/2010/main" val="862270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2209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/>
              <a:t>	Given the intrinsic parameters of the cameras: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048000" y="5410200"/>
          <a:ext cx="2041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8840" imgH="203040" progId="Equation.3">
                  <p:embed/>
                </p:oleObj>
              </mc:Choice>
              <mc:Fallback>
                <p:oleObj name="Equation" r:id="rId4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5410200"/>
                        <a:ext cx="20415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7229476" y="5440363"/>
          <a:ext cx="23082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253800" progId="Equation.3">
                  <p:embed/>
                </p:oleObj>
              </mc:Choice>
              <mc:Fallback>
                <p:oleObj name="Equation" r:id="rId6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76" y="5440363"/>
                        <a:ext cx="23082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92241" y="5908345"/>
            <a:ext cx="229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Homogeneous 2d point (3D ray towards X)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47157" y="5805501"/>
            <a:ext cx="331787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284664" y="5887535"/>
            <a:ext cx="211137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54441" y="6135470"/>
            <a:ext cx="250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2D pixel coordinate (homogeneous)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105402" y="5729301"/>
            <a:ext cx="361662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06291" y="5770265"/>
            <a:ext cx="250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3D scene point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18318" y="6232268"/>
            <a:ext cx="28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3D scene point in 2</a:t>
            </a:r>
            <a:r>
              <a:rPr lang="en-US" sz="1600" baseline="30000" dirty="0">
                <a:solidFill>
                  <a:prstClr val="black"/>
                </a:solidFill>
                <a:latin typeface="Arial" charset="0"/>
              </a:rPr>
              <a:t>nd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 camera’s 3D coordinates</a:t>
            </a: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9296401" y="5865505"/>
            <a:ext cx="122958" cy="36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55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2209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/>
              <a:t>	Given the intrinsic parameters of the cameras:</a:t>
            </a:r>
            <a:endParaRPr lang="en-US" sz="12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Convert to normalized coordinates by pre-multiplying all points with the inverse of the calibration matrix; set first camera’s coordinate system to world coordinates 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Define some </a:t>
            </a:r>
            <a:r>
              <a:rPr lang="en-US" sz="1800" i="1" dirty="0"/>
              <a:t>R</a:t>
            </a:r>
            <a:r>
              <a:rPr lang="en-US" sz="1800" dirty="0"/>
              <a:t> and </a:t>
            </a:r>
            <a:r>
              <a:rPr lang="en-US" sz="1800" i="1" dirty="0"/>
              <a:t>t</a:t>
            </a:r>
            <a:r>
              <a:rPr lang="en-US" sz="1800" dirty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4857751" y="6200775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177480" progId="Equation.3">
                  <p:embed/>
                </p:oleObj>
              </mc:Choice>
              <mc:Fallback>
                <p:oleObj name="Equation" r:id="rId4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1" y="6200775"/>
                        <a:ext cx="1509713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676525" y="5819776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8840" imgH="203040" progId="Equation.3">
                  <p:embed/>
                </p:oleObj>
              </mc:Choice>
              <mc:Fallback>
                <p:oleObj name="Equation" r:id="rId6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5" y="5819776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854826" y="5849938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520" imgH="253800" progId="Equation.3">
                  <p:embed/>
                </p:oleObj>
              </mc:Choice>
              <mc:Fallback>
                <p:oleObj name="Equation" r:id="rId8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6" y="5849938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18189" y="54753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for some scale factor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7074965" y="5707334"/>
            <a:ext cx="1459435" cy="288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84663" y="5715001"/>
            <a:ext cx="533526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41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4179888" y="4832351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7392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2717800" y="372167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5105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0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7581901" y="228600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970589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560" imgH="152280" progId="Equation.3">
                  <p:embed/>
                </p:oleObj>
              </mc:Choice>
              <mc:Fallback>
                <p:oleObj name="Equation" r:id="rId4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9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842983" y="4520185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8840" imgH="203040" progId="Equation.3">
                  <p:embed/>
                </p:oleObj>
              </mc:Choice>
              <mc:Fallback>
                <p:oleObj name="Equation" r:id="rId6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983" y="4520185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021284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520" imgH="253800" progId="Equation.3">
                  <p:embed/>
                </p:oleObj>
              </mc:Choice>
              <mc:Fallback>
                <p:oleObj name="Equation" r:id="rId8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1284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394076" y="5581650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72840" imgH="177480" progId="Equation.3">
                  <p:embed/>
                </p:oleObj>
              </mc:Choice>
              <mc:Fallback>
                <p:oleObj name="Equation" r:id="rId10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076" y="5581650"/>
                        <a:ext cx="15097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/>
        </p:nvGraphicFramePr>
        <p:xfrm>
          <a:off x="6165851" y="5638800"/>
          <a:ext cx="21685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02960" imgH="203040" progId="Equation.3">
                  <p:embed/>
                </p:oleObj>
              </mc:Choice>
              <mc:Fallback>
                <p:oleObj name="Equation" r:id="rId12" imgW="10029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1" y="5638800"/>
                        <a:ext cx="21685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5105400" y="5642781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00601" y="6172200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are co-planar)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6172200"/>
                <a:ext cx="3932359" cy="369332"/>
              </a:xfrm>
              <a:prstGeom prst="rect">
                <a:avLst/>
              </a:prstGeom>
              <a:blipFill>
                <a:blip r:embed="rId15"/>
                <a:stretch>
                  <a:fillRect l="-1395" t="-10000" r="-7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70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716" y="2609321"/>
                <a:ext cx="453714" cy="369332"/>
              </a:xfrm>
              <a:prstGeom prst="rect">
                <a:avLst/>
              </a:prstGeom>
              <a:blipFill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82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945" y="2439888"/>
                <a:ext cx="379206" cy="369332"/>
              </a:xfrm>
              <a:prstGeom prst="rect">
                <a:avLst/>
              </a:prstGeom>
              <a:blipFill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4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" grpId="0"/>
      <p:bldP spid="3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8305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7179943" y="5222876"/>
            <a:ext cx="2659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>
                <a:solidFill>
                  <a:prstClr val="black"/>
                </a:solidFill>
                <a:latin typeface="Arial" charset="0"/>
              </a:rPr>
              <a:t>Essential Matrix</a:t>
            </a:r>
          </a:p>
          <a:p>
            <a:pPr algn="ctr"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(Longuet-Higgins,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6705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2826" y="4156076"/>
          <a:ext cx="1920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520" imgH="203040" progId="Equation.3">
                  <p:embed/>
                </p:oleObj>
              </mc:Choice>
              <mc:Fallback>
                <p:oleObj name="Equation" r:id="rId3" imgW="10285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6" y="4156076"/>
                        <a:ext cx="19208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4686301" y="4041776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/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790640" imgH="228600" progId="Equation.3">
                    <p:embed/>
                  </p:oleObj>
                </mc:Choice>
                <mc:Fallback>
                  <p:oleObj name="Equation" r:id="rId5" imgW="17906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5" y="2546"/>
                          <a:ext cx="2678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7392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2717800" y="372167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6369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C3BD-4814-402D-82A6-65C641F3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6071-C058-4A1C-A861-80E86A32F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Stereo and lidar can fall victim to reflections?</a:t>
            </a:r>
          </a:p>
          <a:p>
            <a:r>
              <a:rPr lang="en-US" dirty="0"/>
              <a:t>Yes, there’s no easy way around that</a:t>
            </a:r>
          </a:p>
          <a:p>
            <a:r>
              <a:rPr lang="en-US" dirty="0"/>
              <a:t>https://youtu.be/pBzU8TD1iks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505C7261-FE6C-4931-A97B-CA8411AE9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743200"/>
            <a:ext cx="5008585" cy="37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7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4179888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4440239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7361239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1905000" y="502920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x’</a:t>
            </a:r>
            <a:r>
              <a:rPr lang="en-US" sz="2400" dirty="0"/>
              <a:t>  is the epipolar line associated with </a:t>
            </a:r>
            <a:r>
              <a:rPr lang="en-US" sz="2400" i="1" dirty="0"/>
              <a:t>x’ </a:t>
            </a:r>
            <a:r>
              <a:rPr lang="en-US" sz="2400" dirty="0"/>
              <a:t>(</a:t>
            </a:r>
            <a:r>
              <a:rPr lang="en-US" sz="2400" i="1" dirty="0"/>
              <a:t>l = E x’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  is the epipolar line associated with </a:t>
            </a:r>
            <a:r>
              <a:rPr lang="en-US" sz="2400" i="1" dirty="0"/>
              <a:t>x </a:t>
            </a:r>
            <a:r>
              <a:rPr lang="en-US" sz="2400" dirty="0"/>
              <a:t>(</a:t>
            </a:r>
            <a:r>
              <a:rPr lang="en-US" sz="2400" i="1" dirty="0"/>
              <a:t>l’ =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i="1" dirty="0" err="1"/>
              <a:t>e</a:t>
            </a:r>
            <a:r>
              <a:rPr lang="en-US" sz="2400" i="1" dirty="0"/>
              <a:t>’ </a:t>
            </a:r>
            <a:r>
              <a:rPr lang="en-US" sz="2400" dirty="0"/>
              <a:t>= 0   and  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e</a:t>
            </a:r>
            <a:r>
              <a:rPr lang="en-US" sz="2400" i="1" dirty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</a:t>
            </a:r>
            <a:r>
              <a:rPr lang="en-US" sz="2400" dirty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33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28520" imgH="203040" progId="Equation.3">
                    <p:embed/>
                  </p:oleObj>
                </mc:Choice>
                <mc:Fallback>
                  <p:oleObj name="Equation" r:id="rId4" imgW="10285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76600" y="4604085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latin typeface="Arial" charset="0"/>
              </a:rPr>
              <a:t>Drop ^ below to simplify notation</a:t>
            </a:r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/>
        </p:nvGraphicFramePr>
        <p:xfrm>
          <a:off x="5532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90640" imgH="228600" progId="Equation.3">
                  <p:embed/>
                </p:oleObj>
              </mc:Choice>
              <mc:Fallback>
                <p:oleObj name="Equation" r:id="rId6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2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7581901" y="228600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15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Skew-symmetric matrix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9193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2209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If we don’t know </a:t>
            </a:r>
            <a:r>
              <a:rPr lang="en-US" i="1" dirty="0"/>
              <a:t>K</a:t>
            </a:r>
            <a:r>
              <a:rPr lang="en-US" dirty="0"/>
              <a:t> and </a:t>
            </a:r>
            <a:r>
              <a:rPr lang="en-US" i="1" dirty="0"/>
              <a:t>K’</a:t>
            </a:r>
            <a:r>
              <a:rPr lang="en-US" dirty="0"/>
              <a:t>, then we can write the epipolar constraint in terms of </a:t>
            </a:r>
            <a:r>
              <a:rPr lang="en-US" i="1" dirty="0"/>
              <a:t>unknown</a:t>
            </a:r>
            <a:r>
              <a:rPr lang="en-US" dirty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2819400" y="5943601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943601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6172200" y="5943600"/>
          <a:ext cx="33924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68200" imgH="203040" progId="Equation.3">
                  <p:embed/>
                </p:oleObj>
              </mc:Choice>
              <mc:Fallback>
                <p:oleObj name="Equation" r:id="rId6" imgW="1168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943600"/>
                        <a:ext cx="33924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2728914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7407276" y="3719514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9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6477000" y="5189539"/>
            <a:ext cx="3108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Fundamental Matrix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Faugeras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and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Luong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, 1992)</a:t>
            </a: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6172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7772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0" y="3470276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640" imgH="228600" progId="Equation.3">
                  <p:embed/>
                </p:oleObj>
              </mc:Choice>
              <mc:Fallback>
                <p:oleObj name="Equation" r:id="rId3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70276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114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95200" imgH="228600" progId="Equation.3">
                    <p:embed/>
                  </p:oleObj>
                </mc:Choice>
                <mc:Fallback>
                  <p:oleObj name="Equation" r:id="rId5" imgW="2095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560"/>
                          <a:ext cx="326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2262187" y="158591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Arial" charset="0"/>
              </a:rPr>
              <a:t>Without knowing K and K’, we can define a similar relation using </a:t>
            </a:r>
            <a:r>
              <a:rPr lang="en-US" sz="2400" i="1" dirty="0">
                <a:solidFill>
                  <a:prstClr val="black"/>
                </a:solidFill>
                <a:latin typeface="Arial" charset="0"/>
              </a:rPr>
              <a:t>unknown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normalized coordinates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81200" y="4208794"/>
          <a:ext cx="13700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96880" imgH="203040" progId="Equation.3">
                  <p:embed/>
                </p:oleObj>
              </mc:Choice>
              <mc:Fallback>
                <p:oleObj name="Equation" r:id="rId7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08794"/>
                        <a:ext cx="13700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981201" y="4819650"/>
          <a:ext cx="1597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000" imgH="253800" progId="Equation.3">
                  <p:embed/>
                </p:oleObj>
              </mc:Choice>
              <mc:Fallback>
                <p:oleObj name="Equation" r:id="rId9" imgW="711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4819650"/>
                        <a:ext cx="1597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0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24088" y="0"/>
            <a:ext cx="7772400" cy="838200"/>
          </a:xfrm>
        </p:spPr>
        <p:txBody>
          <a:bodyPr/>
          <a:lstStyle/>
          <a:p>
            <a:r>
              <a:rPr lang="en-US" dirty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5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95200" imgH="228600" progId="Equation.3">
                  <p:embed/>
                </p:oleObj>
              </mc:Choice>
              <mc:Fallback>
                <p:oleObj name="Equation" r:id="rId3" imgW="209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2209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x’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= 0 is the epipolar line associated with 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x’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i="1" baseline="30000" dirty="0" err="1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= 0 is the epipolar line associated with 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x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e’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= 0   and   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i="1" baseline="30000" dirty="0" err="1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 = 0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is singular (rank two):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det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(F)=0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has seven degrees of freedom: 9 entries but defined up to scale,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det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4179888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4440239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7361239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8-point algorithm</a:t>
            </a:r>
          </a:p>
          <a:p>
            <a:pPr lvl="1"/>
            <a:r>
              <a:rPr lang="en-US" dirty="0"/>
              <a:t>Least squares solution using SVD on equations from 8 pairs of correspondences</a:t>
            </a:r>
          </a:p>
          <a:p>
            <a:pPr lvl="1"/>
            <a:r>
              <a:rPr lang="en-US" dirty="0"/>
              <a:t>Enforce </a:t>
            </a:r>
            <a:r>
              <a:rPr lang="en-US" dirty="0" err="1"/>
              <a:t>det</a:t>
            </a:r>
            <a:r>
              <a:rPr lang="en-US" dirty="0"/>
              <a:t>(F)=0 constraint using SVD on F</a:t>
            </a:r>
          </a:p>
          <a:p>
            <a:endParaRPr lang="en-US" dirty="0"/>
          </a:p>
          <a:p>
            <a:r>
              <a:rPr lang="en-US" dirty="0"/>
              <a:t>7-point algorithm</a:t>
            </a:r>
          </a:p>
          <a:p>
            <a:pPr lvl="1"/>
            <a:r>
              <a:rPr lang="en-US" dirty="0"/>
              <a:t>Use least squares to solve for null space (two vectors) using SVD and 7 pairs of correspondences</a:t>
            </a:r>
          </a:p>
          <a:p>
            <a:pPr lvl="1"/>
            <a:r>
              <a:rPr lang="en-US" dirty="0"/>
              <a:t>Solve for linear combination of null space vectors that satisfies </a:t>
            </a:r>
            <a:r>
              <a:rPr lang="en-US" dirty="0" err="1"/>
              <a:t>det</a:t>
            </a:r>
            <a:r>
              <a:rPr lang="en-US" dirty="0"/>
              <a:t>(F)=0</a:t>
            </a:r>
          </a:p>
          <a:p>
            <a:endParaRPr lang="en-US" dirty="0"/>
          </a:p>
          <a:p>
            <a:r>
              <a:rPr lang="en-US" dirty="0"/>
              <a:t>Minimize </a:t>
            </a:r>
            <a:r>
              <a:rPr lang="en-US" dirty="0" err="1"/>
              <a:t>reprojection</a:t>
            </a:r>
            <a:r>
              <a:rPr lang="en-US" dirty="0"/>
              <a:t> error</a:t>
            </a:r>
          </a:p>
          <a:p>
            <a:pPr lvl="1"/>
            <a:r>
              <a:rPr lang="en-US" dirty="0"/>
              <a:t>Non-linear least squares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1" y="6160871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Arial" charset="0"/>
              </a:rPr>
              <a:t>Note: estimation of F (or E) is degenerate for a planar scene.</a:t>
            </a:r>
          </a:p>
        </p:txBody>
      </p:sp>
    </p:spTree>
    <p:extLst>
      <p:ext uri="{BB962C8B-B14F-4D97-AF65-F5344CB8AC3E}">
        <p14:creationId xmlns:p14="http://schemas.microsoft.com/office/powerpoint/2010/main" val="20580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5105401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480" imgH="228600" progId="Equation.3">
                  <p:embed/>
                </p:oleObj>
              </mc:Choice>
              <mc:Fallback>
                <p:oleObj name="Equation" r:id="rId2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1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33601" y="3269567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1" y="3269567"/>
                <a:ext cx="7402283" cy="276999"/>
              </a:xfrm>
              <a:prstGeom prst="rect">
                <a:avLst/>
              </a:prstGeom>
              <a:blipFill>
                <a:blip r:embed="rId5"/>
                <a:stretch>
                  <a:fillRect r="-1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1" y="4285474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charset="0"/>
                  </a:rPr>
                  <a:t>=</a:t>
                </a:r>
                <a:r>
                  <a:rPr lang="en-US" sz="2000" b="1" dirty="0">
                    <a:solidFill>
                      <a:prstClr val="black"/>
                    </a:solidFill>
                    <a:latin typeface="Arial" charset="0"/>
                  </a:rPr>
                  <a:t>0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1" y="4285474"/>
                <a:ext cx="7497117" cy="1828129"/>
              </a:xfrm>
              <a:prstGeom prst="rect">
                <a:avLst/>
              </a:prstGeom>
              <a:blipFill>
                <a:blip r:embed="rId6"/>
                <a:stretch>
                  <a:fillRect l="-8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277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(A);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95600" y="4983163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7672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enforce singularity constraint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1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8657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using SVD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1" y="26670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(A);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1" y="45720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629400" y="5029200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469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F679-6E87-F086-4EEE-E3134C01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F6858-CDE8-8489-1DEC-3CE44F67C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87FA8-2687-035D-89E4-0EFE8F097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022" y="342469"/>
            <a:ext cx="6315956" cy="6173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60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lecture: </a:t>
            </a:r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62168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2438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010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7032979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324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6324600" y="1419369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574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287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57320" imgH="1854000" progId="Equation.3">
                  <p:embed/>
                </p:oleObj>
              </mc:Choice>
              <mc:Fallback>
                <p:oleObj name="Equation" r:id="rId3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7627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287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57320" imgH="1854000" progId="Equation.3">
                  <p:embed/>
                </p:oleObj>
              </mc:Choice>
              <mc:Fallback>
                <p:oleObj name="Equation" r:id="rId3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09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 cstate="print"/>
          <a:srcRect r="11034"/>
          <a:stretch>
            <a:fillRect/>
          </a:stretch>
        </p:blipFill>
        <p:spPr bwMode="auto">
          <a:xfrm>
            <a:off x="2228850" y="2593976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2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4860926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7984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But which 8 points do we choose?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29FAD-3E86-B1FD-A0E0-F68437FE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62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1206485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9F2A-6516-6CD7-CF8B-38AD3BE3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1600B-79F3-AB95-507F-CBB450386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29CDE-7CA3-7F6D-8EE5-B8EDE9964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80185"/>
            <a:ext cx="8200097" cy="4497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817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0" lvl="1" indent="-514350"/>
            <a:r>
              <a:rPr lang="en-US" dirty="0"/>
              <a:t>How to test for outliers?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25C86A2-7CE2-5A1A-53B9-5A017137A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2909713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955519"/>
            <a:ext cx="5029551" cy="36327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/>
        </p:blipFill>
        <p:spPr>
          <a:xfrm>
            <a:off x="1295400" y="2133600"/>
            <a:ext cx="4800600" cy="3276600"/>
          </a:xfrm>
        </p:spPr>
      </p:pic>
    </p:spTree>
    <p:extLst>
      <p:ext uri="{BB962C8B-B14F-4D97-AF65-F5344CB8AC3E}">
        <p14:creationId xmlns:p14="http://schemas.microsoft.com/office/powerpoint/2010/main" val="1099300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Keep only the matches at are “inliers” with respect to the “best” fundamental matrix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1633441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scale of algorithm name quality</a:t>
            </a:r>
          </a:p>
        </p:txBody>
      </p:sp>
      <p:sp>
        <p:nvSpPr>
          <p:cNvPr id="4" name="Up-Down Arrow 3"/>
          <p:cNvSpPr/>
          <p:nvPr/>
        </p:nvSpPr>
        <p:spPr>
          <a:xfrm>
            <a:off x="2438400" y="1524000"/>
            <a:ext cx="457200" cy="47244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6002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better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56388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worse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1" y="1619366"/>
            <a:ext cx="188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1" y="5617866"/>
            <a:ext cx="338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Dynamic Programming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1" y="5105401"/>
            <a:ext cx="458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Essential and Fundamental Matrix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2195753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SIFT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1" y="2772140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Deep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1400" y="459293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Neural Networks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369408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Optical Flow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1400" y="410587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55870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1660" y="2598181"/>
            <a:ext cx="480060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Method 2 – nonhomogeneous linear system. Solve for m’s entries using linear least squares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55758" y="3657601"/>
          <a:ext cx="5516562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60560" imgH="2539800" progId="Equation.3">
                  <p:embed/>
                </p:oleObj>
              </mc:Choice>
              <mc:Fallback>
                <p:oleObj name="Equation" r:id="rId3" imgW="4660560" imgH="2539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8" y="3657601"/>
                        <a:ext cx="5516562" cy="300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81400" y="381000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342647" y="3821307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M = A\Y;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M = [M;1];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M = reshape(M,[],3)';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963194" y="704963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8920" imgH="914400" progId="Equation.3">
                  <p:embed/>
                </p:oleObj>
              </mc:Choice>
              <mc:Fallback>
                <p:oleObj name="Equation" r:id="rId5" imgW="2158920" imgH="9144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194" y="704963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077200" y="119275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793" y="115630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Known 2d image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coords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867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9050" y="83754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Unknown Camera Parameters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001001" y="5219700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python, see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numpy.linalg.lstsq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43058-B281-EC29-78EF-7F98C4B9D32C}"/>
              </a:ext>
            </a:extLst>
          </p:cNvPr>
          <p:cNvSpPr txBox="1"/>
          <p:nvPr/>
        </p:nvSpPr>
        <p:spPr>
          <a:xfrm>
            <a:off x="304800" y="155635"/>
            <a:ext cx="6767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Previous lecture: </a:t>
            </a:r>
          </a:p>
        </p:txBody>
      </p:sp>
    </p:spTree>
    <p:extLst>
      <p:ext uri="{BB962C8B-B14F-4D97-AF65-F5344CB8AC3E}">
        <p14:creationId xmlns:p14="http://schemas.microsoft.com/office/powerpoint/2010/main" val="35603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class written Quiz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 to 20 short answer or multiple-choice questions</a:t>
            </a:r>
          </a:p>
          <a:p>
            <a:r>
              <a:rPr lang="en-US" dirty="0"/>
              <a:t>Typically can be done in half an hour</a:t>
            </a:r>
          </a:p>
          <a:p>
            <a:r>
              <a:rPr lang="en-US" dirty="0"/>
              <a:t>No calculators needed</a:t>
            </a:r>
          </a:p>
          <a:p>
            <a:r>
              <a:rPr lang="en-US" dirty="0"/>
              <a:t>Closed book</a:t>
            </a:r>
          </a:p>
          <a:p>
            <a:r>
              <a:rPr lang="en-US" dirty="0"/>
              <a:t>Only covers material discussed in class, not book. But the book is still a useful resource</a:t>
            </a:r>
          </a:p>
          <a:p>
            <a:r>
              <a:rPr lang="en-US" dirty="0"/>
              <a:t>Covers all material through the quiz date</a:t>
            </a:r>
          </a:p>
        </p:txBody>
      </p:sp>
    </p:spTree>
    <p:extLst>
      <p:ext uri="{BB962C8B-B14F-4D97-AF65-F5344CB8AC3E}">
        <p14:creationId xmlns:p14="http://schemas.microsoft.com/office/powerpoint/2010/main" val="1321777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7-point algorithm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62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Faster (need fewer points) and could be more robust (fewer points), but also need to check for degenerate cases</a:t>
            </a:r>
          </a:p>
        </p:txBody>
      </p:sp>
    </p:spTree>
    <p:extLst>
      <p:ext uri="{BB962C8B-B14F-4D97-AF65-F5344CB8AC3E}">
        <p14:creationId xmlns:p14="http://schemas.microsoft.com/office/powerpoint/2010/main" val="26152832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“Gold standard”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8-point algorithm to get initial value of F</a:t>
            </a:r>
          </a:p>
          <a:p>
            <a:r>
              <a:rPr lang="en-US" dirty="0"/>
              <a:t>Use F to solve for P and P’ (discussed later)</a:t>
            </a:r>
          </a:p>
          <a:p>
            <a:r>
              <a:rPr lang="en-US" dirty="0"/>
              <a:t>Jointly solve for 3d points </a:t>
            </a:r>
            <a:r>
              <a:rPr lang="en-US" b="1" dirty="0"/>
              <a:t>X</a:t>
            </a:r>
            <a:r>
              <a:rPr lang="en-US" dirty="0"/>
              <a:t> and </a:t>
            </a:r>
            <a:r>
              <a:rPr lang="en-US" b="1" dirty="0"/>
              <a:t>F </a:t>
            </a:r>
            <a:r>
              <a:rPr lang="en-US" dirty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3962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1" y="951977"/>
                <a:ext cx="410999" cy="4483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prstClr val="black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1"/>
                <a:ext cx="348726" cy="41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prstClr val="black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1"/>
                <a:ext cx="395431" cy="41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prstClr val="black"/>
                    </a:solidFill>
                    <a:latin typeface="Arial" charset="0"/>
                  </a:rPr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2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See Algorithm 11.2 and Algorithm 11.3 in HZ (pages 284-285) for details</a:t>
            </a:r>
          </a:p>
        </p:txBody>
      </p:sp>
    </p:spTree>
    <p:extLst>
      <p:ext uri="{BB962C8B-B14F-4D97-AF65-F5344CB8AC3E}">
        <p14:creationId xmlns:p14="http://schemas.microsoft.com/office/powerpoint/2010/main" val="2555760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848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250794" imgH="7250794" progId="">
                  <p:embed/>
                </p:oleObj>
              </mc:Choice>
              <mc:Fallback>
                <p:oleObj name="Image" r:id="rId3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1981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8330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>
              <a:hlinkClick r:id="rId2"/>
            </a:endParaRP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Code</a:t>
            </a:r>
            <a:r>
              <a:rPr lang="en-US" dirty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/>
              <a:t>	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2438401" y="2514601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880" imgH="215640" progId="Equation.3">
                  <p:embed/>
                </p:oleObj>
              </mc:Choice>
              <mc:Fallback>
                <p:oleObj name="Equation" r:id="rId3" imgW="596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2514601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4419601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15640" progId="Equation.3">
                  <p:embed/>
                </p:oleObj>
              </mc:Choice>
              <mc:Fallback>
                <p:oleObj name="Equation" r:id="rId5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7315200" y="2514601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33160" imgH="203040" progId="Equation.3">
                  <p:embed/>
                </p:oleObj>
              </mc:Choice>
              <mc:Fallback>
                <p:oleObj name="Equation" r:id="rId7" imgW="533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14601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3886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prstClr val="black"/>
                </a:solidFill>
                <a:latin typeface="Arial" charset="0"/>
              </a:rPr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K’*translation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6817066" y="2010468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5747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1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K’*rotation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0939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If we know the intrinsic matrices (K and K’), we can resolve the ambiguity</a:t>
            </a:r>
          </a:p>
        </p:txBody>
      </p:sp>
    </p:spTree>
    <p:extLst>
      <p:ext uri="{BB962C8B-B14F-4D97-AF65-F5344CB8AC3E}">
        <p14:creationId xmlns:p14="http://schemas.microsoft.com/office/powerpoint/2010/main" val="165557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/>
              <a:t>From epipolar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Estimating the fundamental matrix is known as “weak calibration”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We </a:t>
            </a:r>
            <a:r>
              <a:rPr lang="en-US" sz="2400" dirty="0" err="1"/>
              <a:t>cIf</a:t>
            </a:r>
            <a:r>
              <a:rPr lang="en-US" sz="2400" dirty="0"/>
              <a:t> we know the calibration matrices of the two cameras, we can estimate the essential matrix: </a:t>
            </a:r>
            <a:r>
              <a:rPr lang="en-US" sz="2400" i="1" dirty="0"/>
              <a:t>E = K</a:t>
            </a:r>
            <a:r>
              <a:rPr lang="en-US" sz="2400" i="1" baseline="30000" dirty="0"/>
              <a:t>T</a:t>
            </a:r>
            <a:r>
              <a:rPr lang="en-US" sz="2400" i="1" dirty="0"/>
              <a:t>FK’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The essential matrix gives us the relative rotation and translation between the cameras, or their extrinsic parameters</a:t>
            </a:r>
          </a:p>
        </p:txBody>
      </p:sp>
    </p:spTree>
    <p:extLst>
      <p:ext uri="{BB962C8B-B14F-4D97-AF65-F5344CB8AC3E}">
        <p14:creationId xmlns:p14="http://schemas.microsoft.com/office/powerpoint/2010/main" val="2190028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Fundamental matrix song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909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F55A-78B8-C604-3B9F-D96BB732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C2C4-83E3-988B-2CE5-21E0A8A51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17BA7-4A50-ABDF-5BBD-173A81D5F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09700"/>
            <a:ext cx="7685996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06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2"/>
          <p:cNvSpPr>
            <a:spLocks noGrp="1"/>
          </p:cNvSpPr>
          <p:nvPr>
            <p:ph idx="4294967295"/>
          </p:nvPr>
        </p:nvSpPr>
        <p:spPr>
          <a:xfrm>
            <a:off x="1981200" y="12017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400"/>
              <a:t>Assume parallel optical axes, known camera parameters (i.e., calibrated cameras).  </a:t>
            </a:r>
            <a:r>
              <a:rPr lang="en-US" altLang="en-US" sz="2400" b="1"/>
              <a:t>What is expression for Z?</a:t>
            </a:r>
          </a:p>
        </p:txBody>
      </p:sp>
      <p:grpSp>
        <p:nvGrpSpPr>
          <p:cNvPr id="205827" name="Group 5"/>
          <p:cNvGrpSpPr>
            <a:grpSpLocks/>
          </p:cNvGrpSpPr>
          <p:nvPr/>
        </p:nvGrpSpPr>
        <p:grpSpPr bwMode="auto">
          <a:xfrm>
            <a:off x="1524000" y="2078039"/>
            <a:ext cx="4751388" cy="3652837"/>
            <a:chOff x="0" y="2895600"/>
            <a:chExt cx="4751989" cy="3652838"/>
          </a:xfrm>
        </p:grpSpPr>
        <p:pic>
          <p:nvPicPr>
            <p:cNvPr id="20583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38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24600" y="2203450"/>
            <a:ext cx="4343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Similar triangles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P,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P, O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28800" y="333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Previous Lecture: Geometry for a simple stereo system</a:t>
            </a:r>
          </a:p>
        </p:txBody>
      </p:sp>
      <p:graphicFrame>
        <p:nvGraphicFramePr>
          <p:cNvPr id="12" name="Object 24"/>
          <p:cNvGraphicFramePr>
            <a:graphicFrameLocks noChangeAspect="1"/>
          </p:cNvGraphicFramePr>
          <p:nvPr/>
        </p:nvGraphicFramePr>
        <p:xfrm>
          <a:off x="7008814" y="3173413"/>
          <a:ext cx="2884487" cy="123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760" imgH="419040" progId="Equation.3">
                  <p:embed/>
                </p:oleObj>
              </mc:Choice>
              <mc:Fallback>
                <p:oleObj name="Equation" r:id="rId4" imgW="977760" imgH="419040" progId="Equation.3">
                  <p:embed/>
                  <p:pic>
                    <p:nvPicPr>
                      <p:cNvPr id="1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8814" y="3173413"/>
                        <a:ext cx="2884487" cy="1236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>
            <a:spLocks noChangeArrowheads="1"/>
          </p:cNvSpPr>
          <p:nvPr/>
        </p:nvSpPr>
        <p:spPr bwMode="auto">
          <a:xfrm>
            <a:off x="3055938" y="2516189"/>
            <a:ext cx="1890712" cy="1862137"/>
          </a:xfrm>
          <a:prstGeom prst="triangle">
            <a:avLst>
              <a:gd name="adj" fmla="val 5884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Isosceles Triangle 13"/>
          <p:cNvSpPr>
            <a:spLocks noChangeArrowheads="1"/>
          </p:cNvSpPr>
          <p:nvPr/>
        </p:nvSpPr>
        <p:spPr bwMode="auto">
          <a:xfrm>
            <a:off x="2763838" y="2516188"/>
            <a:ext cx="2373312" cy="2336800"/>
          </a:xfrm>
          <a:prstGeom prst="triangle">
            <a:avLst>
              <a:gd name="adj" fmla="val 58819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8810626" y="5476080"/>
            <a:ext cx="1533525" cy="6572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97639" y="5875338"/>
            <a:ext cx="226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disparity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7679005" y="5880791"/>
            <a:ext cx="1168400" cy="219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52682"/>
          <a:stretch/>
        </p:blipFill>
        <p:spPr>
          <a:xfrm>
            <a:off x="7770487" y="4908334"/>
            <a:ext cx="1106711" cy="12037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44470" b="46984"/>
          <a:stretch/>
        </p:blipFill>
        <p:spPr>
          <a:xfrm>
            <a:off x="8924314" y="4908335"/>
            <a:ext cx="1298776" cy="6381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80449" t="55689"/>
          <a:stretch/>
        </p:blipFill>
        <p:spPr>
          <a:xfrm>
            <a:off x="9010306" y="5495926"/>
            <a:ext cx="457286" cy="533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45668" t="51169" r="34784"/>
          <a:stretch/>
        </p:blipFill>
        <p:spPr>
          <a:xfrm>
            <a:off x="9709103" y="5468722"/>
            <a:ext cx="457199" cy="587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88064" y="5447850"/>
            <a:ext cx="835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Depth from disparity</a:t>
            </a: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2333625" y="1785938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 I(x,y)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8375650" y="1749426"/>
            <a:ext cx="160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 I´(x´,y´)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4932363" y="1795463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Disparity map D(x,y)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343400" y="4679951"/>
            <a:ext cx="285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(x´,y´)=(x+D(x,y), y)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7879" name="Picture 7" descr="rect_006_007_le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2433638"/>
            <a:ext cx="2741612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0" name="Picture 8" descr="rect_006_007_r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2422525"/>
            <a:ext cx="27495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81" name="Picture 9" descr="disparity_006_007_l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425700"/>
            <a:ext cx="27495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2" name="Oval 10"/>
          <p:cNvSpPr>
            <a:spLocks noChangeArrowheads="1"/>
          </p:cNvSpPr>
          <p:nvPr/>
        </p:nvSpPr>
        <p:spPr bwMode="auto">
          <a:xfrm>
            <a:off x="2693988" y="3430588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883" name="Oval 11"/>
          <p:cNvSpPr>
            <a:spLocks noChangeArrowheads="1"/>
          </p:cNvSpPr>
          <p:nvPr/>
        </p:nvSpPr>
        <p:spPr bwMode="auto">
          <a:xfrm>
            <a:off x="5653088" y="3394076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884" name="Oval 12"/>
          <p:cNvSpPr>
            <a:spLocks noChangeArrowheads="1"/>
          </p:cNvSpPr>
          <p:nvPr/>
        </p:nvSpPr>
        <p:spPr bwMode="auto">
          <a:xfrm>
            <a:off x="8461376" y="3413126"/>
            <a:ext cx="36513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8469314" y="3429001"/>
            <a:ext cx="166687" cy="42863"/>
          </a:xfrm>
          <a:custGeom>
            <a:avLst/>
            <a:gdLst>
              <a:gd name="T0" fmla="*/ 0 w 131"/>
              <a:gd name="T1" fmla="*/ 0 h 1"/>
              <a:gd name="T2" fmla="*/ 2147483646 w 131"/>
              <a:gd name="T3" fmla="*/ 0 h 1"/>
              <a:gd name="T4" fmla="*/ 0 60000 65536"/>
              <a:gd name="T5" fmla="*/ 0 60000 65536"/>
              <a:gd name="T6" fmla="*/ 0 w 131"/>
              <a:gd name="T7" fmla="*/ 0 h 1"/>
              <a:gd name="T8" fmla="*/ 131 w 13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81200" y="5562601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if we could find the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corresponding points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two images, we could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estimate relative depth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1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1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287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If we have a 2D point of interest, where do we need to search for its corresponding point in another view?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2723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0" y="1752601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849659" y="3497264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6892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10316" y="3886200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6013003" y="3882112"/>
            <a:ext cx="4675312" cy="147302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17687</TotalTime>
  <Words>1975</Words>
  <Application>Microsoft Office PowerPoint</Application>
  <PresentationFormat>Widescreen</PresentationFormat>
  <Paragraphs>371</Paragraphs>
  <Slides>56</Slides>
  <Notes>29</Notes>
  <HiddenSlides>15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3" baseType="lpstr">
      <vt:lpstr>Arial</vt:lpstr>
      <vt:lpstr>Calibri</vt:lpstr>
      <vt:lpstr>Cambria Math</vt:lpstr>
      <vt:lpstr>Courier New</vt:lpstr>
      <vt:lpstr>Times</vt:lpstr>
      <vt:lpstr>Times New Roman</vt:lpstr>
      <vt:lpstr>Verdana</vt:lpstr>
      <vt:lpstr>Wingdings 3</vt:lpstr>
      <vt:lpstr>Custom Design</vt:lpstr>
      <vt:lpstr>1_Office Theme</vt:lpstr>
      <vt:lpstr>Office Theme</vt:lpstr>
      <vt:lpstr>Blank Presentation</vt:lpstr>
      <vt:lpstr>3_Office Theme</vt:lpstr>
      <vt:lpstr>4_Office Theme</vt:lpstr>
      <vt:lpstr>2_Default Design</vt:lpstr>
      <vt:lpstr>Equation</vt:lpstr>
      <vt:lpstr>Image</vt:lpstr>
      <vt:lpstr>PowerPoint Presentation</vt:lpstr>
      <vt:lpstr>PowerPoint Presentation</vt:lpstr>
      <vt:lpstr>PowerPoint Presentation</vt:lpstr>
      <vt:lpstr>Previous lecture: World vs Camera coordinates</vt:lpstr>
      <vt:lpstr>PowerPoint Presentation</vt:lpstr>
      <vt:lpstr>PowerPoint Presentation</vt:lpstr>
      <vt:lpstr>PowerPoint Presentation</vt:lpstr>
      <vt:lpstr>Depth from disparity</vt:lpstr>
      <vt:lpstr>If we have a 2D point of interest, where do we need to search for its corresponding point in another view?</vt:lpstr>
      <vt:lpstr>Today’s Outline</vt:lpstr>
      <vt:lpstr>Epipolar Geometry and Stereo Vision</vt:lpstr>
      <vt:lpstr>PowerPoint Presentation</vt:lpstr>
      <vt:lpstr>Depth from Stereo</vt:lpstr>
      <vt:lpstr>Depth from Stereo</vt:lpstr>
      <vt:lpstr>Correspondence Problem</vt:lpstr>
      <vt:lpstr>Key idea: Epipolar constraint</vt:lpstr>
      <vt:lpstr>Key idea: Epipolar constraint</vt:lpstr>
      <vt:lpstr>Wouldn’t it be nice to know where matches can live? To constrain our 2d search to 1d.</vt:lpstr>
      <vt:lpstr>VLFeat’s 800 most confident matches among 10,000+ local features.</vt:lpstr>
      <vt:lpstr>Epipolar geometry: notation</vt:lpstr>
      <vt:lpstr>Epipolar geometry: notation</vt:lpstr>
      <vt:lpstr>Example: Converging cameras</vt:lpstr>
      <vt:lpstr>Example: Motion or displacement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Epipolar constraint: Calibrated case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PowerPoint Presentation</vt:lpstr>
      <vt:lpstr>Problem with eight-point algorithm</vt:lpstr>
      <vt:lpstr>Problem with eight-point algorithm</vt:lpstr>
      <vt:lpstr>The normalized eight-point algorithm</vt:lpstr>
      <vt:lpstr>PowerPoint Presentation</vt:lpstr>
      <vt:lpstr>VLFeat’s 800 most confident matches among 10,000+ local features.</vt:lpstr>
      <vt:lpstr>PowerPoint Presentation</vt:lpstr>
      <vt:lpstr>How to test for outliers?</vt:lpstr>
      <vt:lpstr>Epipolar lines</vt:lpstr>
      <vt:lpstr>Keep only the matches at are “inliers” with respect to the “best” fundamental matrix</vt:lpstr>
      <vt:lpstr>The scale of algorithm name quality</vt:lpstr>
      <vt:lpstr>In class written Quiz format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Hays, James H</cp:lastModifiedBy>
  <cp:revision>159</cp:revision>
  <cp:lastPrinted>2011-03-24T02:38:38Z</cp:lastPrinted>
  <dcterms:created xsi:type="dcterms:W3CDTF">2011-02-22T03:49:47Z</dcterms:created>
  <dcterms:modified xsi:type="dcterms:W3CDTF">2026-02-23T20:18:30Z</dcterms:modified>
</cp:coreProperties>
</file>