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79" r:id="rId1"/>
    <p:sldMasterId id="2147483791" r:id="rId2"/>
    <p:sldMasterId id="2147483815" r:id="rId3"/>
    <p:sldMasterId id="2147483827" r:id="rId4"/>
    <p:sldMasterId id="2147483840" r:id="rId5"/>
    <p:sldMasterId id="2147483854" r:id="rId6"/>
    <p:sldMasterId id="2147483868" r:id="rId7"/>
    <p:sldMasterId id="2147483904" r:id="rId8"/>
    <p:sldMasterId id="2147483914" r:id="rId9"/>
    <p:sldMasterId id="2147483928" r:id="rId10"/>
    <p:sldMasterId id="2147483940" r:id="rId11"/>
    <p:sldMasterId id="2147483953" r:id="rId12"/>
    <p:sldMasterId id="2147483965" r:id="rId13"/>
    <p:sldMasterId id="2147483977" r:id="rId14"/>
  </p:sldMasterIdLst>
  <p:notesMasterIdLst>
    <p:notesMasterId r:id="rId145"/>
  </p:notesMasterIdLst>
  <p:sldIdLst>
    <p:sldId id="591" r:id="rId15"/>
    <p:sldId id="592" r:id="rId16"/>
    <p:sldId id="747" r:id="rId17"/>
    <p:sldId id="535" r:id="rId18"/>
    <p:sldId id="507" r:id="rId19"/>
    <p:sldId id="687" r:id="rId20"/>
    <p:sldId id="688" r:id="rId21"/>
    <p:sldId id="690" r:id="rId22"/>
    <p:sldId id="508" r:id="rId23"/>
    <p:sldId id="691" r:id="rId24"/>
    <p:sldId id="745" r:id="rId25"/>
    <p:sldId id="509" r:id="rId26"/>
    <p:sldId id="748" r:id="rId27"/>
    <p:sldId id="689" r:id="rId28"/>
    <p:sldId id="510" r:id="rId29"/>
    <p:sldId id="511" r:id="rId30"/>
    <p:sldId id="512" r:id="rId31"/>
    <p:sldId id="513" r:id="rId32"/>
    <p:sldId id="514" r:id="rId33"/>
    <p:sldId id="515" r:id="rId34"/>
    <p:sldId id="516" r:id="rId35"/>
    <p:sldId id="517" r:id="rId36"/>
    <p:sldId id="749" r:id="rId37"/>
    <p:sldId id="750" r:id="rId38"/>
    <p:sldId id="751" r:id="rId39"/>
    <p:sldId id="518" r:id="rId40"/>
    <p:sldId id="519" r:id="rId41"/>
    <p:sldId id="520" r:id="rId42"/>
    <p:sldId id="521" r:id="rId43"/>
    <p:sldId id="522" r:id="rId44"/>
    <p:sldId id="523" r:id="rId45"/>
    <p:sldId id="524" r:id="rId46"/>
    <p:sldId id="525" r:id="rId47"/>
    <p:sldId id="526" r:id="rId48"/>
    <p:sldId id="527" r:id="rId49"/>
    <p:sldId id="528" r:id="rId50"/>
    <p:sldId id="529" r:id="rId51"/>
    <p:sldId id="530" r:id="rId52"/>
    <p:sldId id="531" r:id="rId53"/>
    <p:sldId id="532" r:id="rId54"/>
    <p:sldId id="533" r:id="rId55"/>
    <p:sldId id="534" r:id="rId56"/>
    <p:sldId id="536" r:id="rId57"/>
    <p:sldId id="537" r:id="rId58"/>
    <p:sldId id="538" r:id="rId59"/>
    <p:sldId id="539" r:id="rId60"/>
    <p:sldId id="540" r:id="rId61"/>
    <p:sldId id="541" r:id="rId62"/>
    <p:sldId id="543" r:id="rId63"/>
    <p:sldId id="544" r:id="rId64"/>
    <p:sldId id="545" r:id="rId65"/>
    <p:sldId id="546" r:id="rId66"/>
    <p:sldId id="547" r:id="rId67"/>
    <p:sldId id="548" r:id="rId68"/>
    <p:sldId id="549" r:id="rId69"/>
    <p:sldId id="550" r:id="rId70"/>
    <p:sldId id="551" r:id="rId71"/>
    <p:sldId id="552" r:id="rId72"/>
    <p:sldId id="553" r:id="rId73"/>
    <p:sldId id="554" r:id="rId74"/>
    <p:sldId id="555" r:id="rId75"/>
    <p:sldId id="556" r:id="rId76"/>
    <p:sldId id="557" r:id="rId77"/>
    <p:sldId id="558" r:id="rId78"/>
    <p:sldId id="559" r:id="rId79"/>
    <p:sldId id="560" r:id="rId80"/>
    <p:sldId id="561" r:id="rId81"/>
    <p:sldId id="562" r:id="rId82"/>
    <p:sldId id="563" r:id="rId83"/>
    <p:sldId id="564" r:id="rId84"/>
    <p:sldId id="565" r:id="rId85"/>
    <p:sldId id="566" r:id="rId86"/>
    <p:sldId id="567" r:id="rId87"/>
    <p:sldId id="568" r:id="rId88"/>
    <p:sldId id="569" r:id="rId89"/>
    <p:sldId id="570" r:id="rId90"/>
    <p:sldId id="692" r:id="rId91"/>
    <p:sldId id="693" r:id="rId92"/>
    <p:sldId id="694" r:id="rId93"/>
    <p:sldId id="695" r:id="rId94"/>
    <p:sldId id="696" r:id="rId95"/>
    <p:sldId id="697" r:id="rId96"/>
    <p:sldId id="698" r:id="rId97"/>
    <p:sldId id="699" r:id="rId98"/>
    <p:sldId id="700" r:id="rId99"/>
    <p:sldId id="701" r:id="rId100"/>
    <p:sldId id="702" r:id="rId101"/>
    <p:sldId id="703" r:id="rId102"/>
    <p:sldId id="704" r:id="rId103"/>
    <p:sldId id="705" r:id="rId104"/>
    <p:sldId id="706" r:id="rId105"/>
    <p:sldId id="707" r:id="rId106"/>
    <p:sldId id="708" r:id="rId107"/>
    <p:sldId id="709" r:id="rId108"/>
    <p:sldId id="710" r:id="rId109"/>
    <p:sldId id="711" r:id="rId110"/>
    <p:sldId id="712" r:id="rId111"/>
    <p:sldId id="713" r:id="rId112"/>
    <p:sldId id="714" r:id="rId113"/>
    <p:sldId id="715" r:id="rId114"/>
    <p:sldId id="716" r:id="rId115"/>
    <p:sldId id="717" r:id="rId116"/>
    <p:sldId id="718" r:id="rId117"/>
    <p:sldId id="719" r:id="rId118"/>
    <p:sldId id="720" r:id="rId119"/>
    <p:sldId id="721" r:id="rId120"/>
    <p:sldId id="722" r:id="rId121"/>
    <p:sldId id="723" r:id="rId122"/>
    <p:sldId id="724" r:id="rId123"/>
    <p:sldId id="725" r:id="rId124"/>
    <p:sldId id="726" r:id="rId125"/>
    <p:sldId id="727" r:id="rId126"/>
    <p:sldId id="728" r:id="rId127"/>
    <p:sldId id="729" r:id="rId128"/>
    <p:sldId id="730" r:id="rId129"/>
    <p:sldId id="731" r:id="rId130"/>
    <p:sldId id="732" r:id="rId131"/>
    <p:sldId id="733" r:id="rId132"/>
    <p:sldId id="734" r:id="rId133"/>
    <p:sldId id="735" r:id="rId134"/>
    <p:sldId id="736" r:id="rId135"/>
    <p:sldId id="737" r:id="rId136"/>
    <p:sldId id="738" r:id="rId137"/>
    <p:sldId id="739" r:id="rId138"/>
    <p:sldId id="740" r:id="rId139"/>
    <p:sldId id="741" r:id="rId140"/>
    <p:sldId id="742" r:id="rId141"/>
    <p:sldId id="743" r:id="rId142"/>
    <p:sldId id="746" r:id="rId143"/>
    <p:sldId id="744" r:id="rId144"/>
  </p:sldIdLst>
  <p:sldSz cx="12192000" cy="6858000"/>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CE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46" autoAdjust="0"/>
    <p:restoredTop sz="84062" autoAdjust="0"/>
  </p:normalViewPr>
  <p:slideViewPr>
    <p:cSldViewPr>
      <p:cViewPr varScale="1">
        <p:scale>
          <a:sx n="78" d="100"/>
          <a:sy n="78" d="100"/>
        </p:scale>
        <p:origin x="495" y="2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slide" Target="slides/slide114.xml"/><Relationship Id="rId149" Type="http://schemas.openxmlformats.org/officeDocument/2006/relationships/tableStyles" Target="tableStyles.xml"/><Relationship Id="rId5" Type="http://schemas.openxmlformats.org/officeDocument/2006/relationships/slideMaster" Target="slideMasters/slideMaster5.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134" Type="http://schemas.openxmlformats.org/officeDocument/2006/relationships/slide" Target="slides/slide120.xml"/><Relationship Id="rId139" Type="http://schemas.openxmlformats.org/officeDocument/2006/relationships/slide" Target="slides/slide125.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slide" Target="slides/slide110.xml"/><Relationship Id="rId129" Type="http://schemas.openxmlformats.org/officeDocument/2006/relationships/slide" Target="slides/slide115.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40" Type="http://schemas.openxmlformats.org/officeDocument/2006/relationships/slide" Target="slides/slide126.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0" Type="http://schemas.openxmlformats.org/officeDocument/2006/relationships/slide" Target="slides/slide116.xml"/><Relationship Id="rId135" Type="http://schemas.openxmlformats.org/officeDocument/2006/relationships/slide" Target="slides/slide121.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2.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6" Type="http://schemas.openxmlformats.org/officeDocument/2006/relationships/slide" Target="slides/slide2.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90"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a:p>
        </p:txBody>
      </p:sp>
      <p:sp>
        <p:nvSpPr>
          <p:cNvPr id="53251"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GB"/>
          </a:p>
        </p:txBody>
      </p:sp>
      <p:sp>
        <p:nvSpPr>
          <p:cNvPr id="532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3253"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3254"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a:p>
        </p:txBody>
      </p:sp>
      <p:sp>
        <p:nvSpPr>
          <p:cNvPr id="53255"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9A3C703-3DB6-40F5-95FE-910D6F95DFD8}" type="slidenum">
              <a:rPr lang="en-GB"/>
              <a:pPr/>
              <a:t>‹#›</a:t>
            </a:fld>
            <a:endParaRPr lang="en-GB"/>
          </a:p>
        </p:txBody>
      </p:sp>
    </p:spTree>
    <p:extLst>
      <p:ext uri="{BB962C8B-B14F-4D97-AF65-F5344CB8AC3E}">
        <p14:creationId xmlns:p14="http://schemas.microsoft.com/office/powerpoint/2010/main" val="217090969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mn-ea"/>
        <a:cs typeface="+mn-cs"/>
      </a:defRPr>
    </a:lvl2pPr>
    <a:lvl3pPr marL="914400" algn="l" rtl="0" fontAlgn="base">
      <a:spcBef>
        <a:spcPct val="30000"/>
      </a:spcBef>
      <a:spcAft>
        <a:spcPct val="0"/>
      </a:spcAft>
      <a:defRPr sz="1200" kern="1200">
        <a:solidFill>
          <a:schemeClr val="tx1"/>
        </a:solidFill>
        <a:latin typeface="Times" charset="0"/>
        <a:ea typeface="+mn-ea"/>
        <a:cs typeface="+mn-cs"/>
      </a:defRPr>
    </a:lvl3pPr>
    <a:lvl4pPr marL="1371600" algn="l" rtl="0" fontAlgn="base">
      <a:spcBef>
        <a:spcPct val="30000"/>
      </a:spcBef>
      <a:spcAft>
        <a:spcPct val="0"/>
      </a:spcAft>
      <a:defRPr sz="1200" kern="1200">
        <a:solidFill>
          <a:schemeClr val="tx1"/>
        </a:solidFill>
        <a:latin typeface="Times" charset="0"/>
        <a:ea typeface="+mn-ea"/>
        <a:cs typeface="+mn-cs"/>
      </a:defRPr>
    </a:lvl4pPr>
    <a:lvl5pPr marL="1828800" algn="l" rtl="0" fontAlgn="base">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A3C703-3DB6-40F5-95FE-910D6F95DFD8}" type="slidenum">
              <a:rPr lang="en-GB" smtClean="0"/>
              <a:pPr/>
              <a:t>10</a:t>
            </a:fld>
            <a:endParaRPr lang="en-GB"/>
          </a:p>
        </p:txBody>
      </p:sp>
    </p:spTree>
    <p:extLst>
      <p:ext uri="{BB962C8B-B14F-4D97-AF65-F5344CB8AC3E}">
        <p14:creationId xmlns:p14="http://schemas.microsoft.com/office/powerpoint/2010/main" val="1502397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7FCD44F-904D-4BFE-BC8F-FAEA2221D261}" type="slidenum">
              <a:rPr lang="en-US" altLang="en-US">
                <a:solidFill>
                  <a:srgbClr val="000000"/>
                </a:solidFill>
                <a:latin typeface="Calibri" panose="020F0502020204030204" pitchFamily="34" charset="0"/>
              </a:rPr>
              <a:pPr eaLnBrk="1" hangingPunct="1"/>
              <a:t>50</a:t>
            </a:fld>
            <a:endParaRPr lang="en-US" altLang="en-US">
              <a:solidFill>
                <a:srgbClr val="000000"/>
              </a:solidFill>
              <a:latin typeface="Calibri" panose="020F0502020204030204" pitchFamily="34" charset="0"/>
            </a:endParaRPr>
          </a:p>
        </p:txBody>
      </p:sp>
      <p:sp>
        <p:nvSpPr>
          <p:cNvPr id="58371"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945446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9ADD61F-991E-4E06-8980-BAD672B05C09}" type="slidenum">
              <a:rPr lang="en-US" altLang="en-US">
                <a:solidFill>
                  <a:srgbClr val="000000"/>
                </a:solidFill>
                <a:latin typeface="Calibri" panose="020F0502020204030204" pitchFamily="34" charset="0"/>
              </a:rPr>
              <a:pPr eaLnBrk="1" hangingPunct="1"/>
              <a:t>51</a:t>
            </a:fld>
            <a:endParaRPr lang="en-US" altLang="en-US">
              <a:solidFill>
                <a:srgbClr val="000000"/>
              </a:solidFill>
              <a:latin typeface="Calibri" panose="020F0502020204030204" pitchFamily="34" charset="0"/>
            </a:endParaRPr>
          </a:p>
        </p:txBody>
      </p:sp>
      <p:sp>
        <p:nvSpPr>
          <p:cNvPr id="59395"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65542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643F170-A7A2-4309-8DBC-FDBE3C5139B0}" type="slidenum">
              <a:rPr lang="en-US" altLang="en-US">
                <a:solidFill>
                  <a:srgbClr val="000000"/>
                </a:solidFill>
                <a:latin typeface="Calibri" panose="020F0502020204030204" pitchFamily="34" charset="0"/>
              </a:rPr>
              <a:pPr eaLnBrk="1" hangingPunct="1"/>
              <a:t>53</a:t>
            </a:fld>
            <a:endParaRPr lang="en-US" altLang="en-US">
              <a:solidFill>
                <a:srgbClr val="000000"/>
              </a:solidFill>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423580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75EEEB2-0DBB-4440-8EF3-4BF0C144B029}" type="slidenum">
              <a:rPr lang="en-US" altLang="en-US">
                <a:solidFill>
                  <a:srgbClr val="000000"/>
                </a:solidFill>
                <a:latin typeface="Calibri" panose="020F0502020204030204" pitchFamily="34" charset="0"/>
              </a:rPr>
              <a:pPr eaLnBrk="1" hangingPunct="1"/>
              <a:t>54</a:t>
            </a:fld>
            <a:endParaRPr lang="en-US" altLang="en-US">
              <a:solidFill>
                <a:srgbClr val="000000"/>
              </a:solidFill>
              <a:latin typeface="Calibri" panose="020F0502020204030204" pitchFamily="34" charset="0"/>
            </a:endParaRPr>
          </a:p>
        </p:txBody>
      </p:sp>
      <p:sp>
        <p:nvSpPr>
          <p:cNvPr id="61443"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433063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E2D7848-9347-4ECF-A6D5-69C11CB8DBEA}" type="slidenum">
              <a:rPr lang="en-US" altLang="en-US">
                <a:solidFill>
                  <a:srgbClr val="000000"/>
                </a:solidFill>
                <a:latin typeface="Calibri" panose="020F0502020204030204" pitchFamily="34" charset="0"/>
              </a:rPr>
              <a:pPr eaLnBrk="1" hangingPunct="1"/>
              <a:t>55</a:t>
            </a:fld>
            <a:endParaRPr lang="en-US" altLang="en-US">
              <a:solidFill>
                <a:srgbClr val="000000"/>
              </a:solidFill>
              <a:latin typeface="Calibri" panose="020F0502020204030204" pitchFamily="34" charset="0"/>
            </a:endParaRPr>
          </a:p>
        </p:txBody>
      </p:sp>
      <p:sp>
        <p:nvSpPr>
          <p:cNvPr id="62467"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353836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D864817-817D-4ECC-9B6B-3A80F9F9E798}" type="slidenum">
              <a:rPr lang="en-US" altLang="en-US">
                <a:solidFill>
                  <a:srgbClr val="000000"/>
                </a:solidFill>
                <a:latin typeface="Calibri" panose="020F0502020204030204" pitchFamily="34" charset="0"/>
              </a:rPr>
              <a:pPr eaLnBrk="1" hangingPunct="1"/>
              <a:t>56</a:t>
            </a:fld>
            <a:endParaRPr lang="en-US" altLang="en-US">
              <a:solidFill>
                <a:srgbClr val="000000"/>
              </a:solidFill>
              <a:latin typeface="Calibri" panose="020F0502020204030204" pitchFamily="34" charset="0"/>
            </a:endParaRPr>
          </a:p>
        </p:txBody>
      </p:sp>
      <p:sp>
        <p:nvSpPr>
          <p:cNvPr id="63491"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475953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F205F92-8727-416F-8D21-658052221028}" type="slidenum">
              <a:rPr lang="en-US" altLang="en-US">
                <a:solidFill>
                  <a:srgbClr val="000000"/>
                </a:solidFill>
                <a:latin typeface="Calibri" panose="020F0502020204030204" pitchFamily="34" charset="0"/>
              </a:rPr>
              <a:pPr eaLnBrk="1" hangingPunct="1"/>
              <a:t>57</a:t>
            </a:fld>
            <a:endParaRPr lang="en-US" altLang="en-US">
              <a:solidFill>
                <a:srgbClr val="000000"/>
              </a:solidFill>
              <a:latin typeface="Calibri" panose="020F0502020204030204" pitchFamily="34" charset="0"/>
            </a:endParaRPr>
          </a:p>
        </p:txBody>
      </p:sp>
      <p:sp>
        <p:nvSpPr>
          <p:cNvPr id="64515"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4223247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9591C1C-A40E-4793-875E-0A38FC231881}" type="slidenum">
              <a:rPr lang="en-US" altLang="en-US">
                <a:solidFill>
                  <a:srgbClr val="000000"/>
                </a:solidFill>
                <a:latin typeface="Calibri" panose="020F0502020204030204" pitchFamily="34" charset="0"/>
              </a:rPr>
              <a:pPr eaLnBrk="1" hangingPunct="1"/>
              <a:t>58</a:t>
            </a:fld>
            <a:endParaRPr lang="en-US" altLang="en-US">
              <a:solidFill>
                <a:srgbClr val="000000"/>
              </a:solidFill>
              <a:latin typeface="Calibri" panose="020F0502020204030204" pitchFamily="34" charset="0"/>
            </a:endParaRPr>
          </a:p>
        </p:txBody>
      </p:sp>
      <p:sp>
        <p:nvSpPr>
          <p:cNvPr id="65539"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015748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699E308-7A96-4278-9B9E-BA65D603EE72}" type="slidenum">
              <a:rPr lang="en-US" altLang="en-US">
                <a:solidFill>
                  <a:srgbClr val="000000"/>
                </a:solidFill>
                <a:latin typeface="Calibri" panose="020F0502020204030204" pitchFamily="34" charset="0"/>
              </a:rPr>
              <a:pPr eaLnBrk="1" hangingPunct="1"/>
              <a:t>59</a:t>
            </a:fld>
            <a:endParaRPr lang="en-US" altLang="en-US">
              <a:solidFill>
                <a:srgbClr val="000000"/>
              </a:solidFill>
              <a:latin typeface="Calibri" panose="020F0502020204030204" pitchFamily="34" charset="0"/>
            </a:endParaRPr>
          </a:p>
        </p:txBody>
      </p:sp>
      <p:sp>
        <p:nvSpPr>
          <p:cNvPr id="66563"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305575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FAB1BF7-061A-4045-A153-749BB01DA256}" type="slidenum">
              <a:rPr lang="en-US" altLang="en-US">
                <a:solidFill>
                  <a:srgbClr val="000000"/>
                </a:solidFill>
                <a:latin typeface="Calibri" panose="020F0502020204030204" pitchFamily="34" charset="0"/>
              </a:rPr>
              <a:pPr eaLnBrk="1" hangingPunct="1"/>
              <a:t>60</a:t>
            </a:fld>
            <a:endParaRPr lang="en-US" altLang="en-US">
              <a:solidFill>
                <a:srgbClr val="000000"/>
              </a:solidFill>
              <a:latin typeface="Calibri" panose="020F0502020204030204" pitchFamily="34" charset="0"/>
            </a:endParaRPr>
          </a:p>
        </p:txBody>
      </p:sp>
      <p:sp>
        <p:nvSpPr>
          <p:cNvPr id="6758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440703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https://en.wikipedia.org/wiki/Time_zone#/media/File:World_Time_Zones_Map.svg</a:t>
            </a:r>
          </a:p>
        </p:txBody>
      </p:sp>
      <p:sp>
        <p:nvSpPr>
          <p:cNvPr id="4" name="Slide Number Placeholder 3"/>
          <p:cNvSpPr>
            <a:spLocks noGrp="1"/>
          </p:cNvSpPr>
          <p:nvPr>
            <p:ph type="sldNum" sz="quarter" idx="5"/>
          </p:nvPr>
        </p:nvSpPr>
        <p:spPr/>
        <p:txBody>
          <a:bodyPr/>
          <a:lstStyle/>
          <a:p>
            <a:fld id="{89A3C703-3DB6-40F5-95FE-910D6F95DFD8}" type="slidenum">
              <a:rPr lang="en-GB" smtClean="0"/>
              <a:pPr/>
              <a:t>13</a:t>
            </a:fld>
            <a:endParaRPr lang="en-GB"/>
          </a:p>
        </p:txBody>
      </p:sp>
    </p:spTree>
    <p:extLst>
      <p:ext uri="{BB962C8B-B14F-4D97-AF65-F5344CB8AC3E}">
        <p14:creationId xmlns:p14="http://schemas.microsoft.com/office/powerpoint/2010/main" val="3929159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915A6F-B187-44B2-AC23-377D2AD07006}" type="slidenum">
              <a:rPr lang="en-US" altLang="en-US">
                <a:solidFill>
                  <a:srgbClr val="000000"/>
                </a:solidFill>
                <a:latin typeface="Calibri" panose="020F0502020204030204" pitchFamily="34" charset="0"/>
              </a:rPr>
              <a:pPr eaLnBrk="1" hangingPunct="1"/>
              <a:t>61</a:t>
            </a:fld>
            <a:endParaRPr lang="en-US" altLang="en-US">
              <a:solidFill>
                <a:srgbClr val="000000"/>
              </a:solidFill>
              <a:latin typeface="Calibri" panose="020F0502020204030204" pitchFamily="34" charset="0"/>
            </a:endParaRPr>
          </a:p>
        </p:txBody>
      </p:sp>
      <p:sp>
        <p:nvSpPr>
          <p:cNvPr id="68611"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506716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5F6D3D6-49C5-495F-86A1-F1FDFFA9BCC7}" type="slidenum">
              <a:rPr lang="en-US" altLang="en-US">
                <a:solidFill>
                  <a:srgbClr val="000000"/>
                </a:solidFill>
                <a:latin typeface="Calibri" panose="020F0502020204030204" pitchFamily="34" charset="0"/>
              </a:rPr>
              <a:pPr eaLnBrk="1" hangingPunct="1"/>
              <a:t>62</a:t>
            </a:fld>
            <a:endParaRPr lang="en-US" altLang="en-US">
              <a:solidFill>
                <a:srgbClr val="000000"/>
              </a:solidFill>
              <a:latin typeface="Calibri" panose="020F0502020204030204" pitchFamily="34" charset="0"/>
            </a:endParaRPr>
          </a:p>
        </p:txBody>
      </p:sp>
      <p:sp>
        <p:nvSpPr>
          <p:cNvPr id="69635"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462564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5977586-938B-4605-B64C-9877A27B314F}" type="slidenum">
              <a:rPr lang="en-US" altLang="en-US">
                <a:solidFill>
                  <a:srgbClr val="000000"/>
                </a:solidFill>
                <a:latin typeface="Calibri" panose="020F0502020204030204" pitchFamily="34" charset="0"/>
              </a:rPr>
              <a:pPr eaLnBrk="1" hangingPunct="1"/>
              <a:t>63</a:t>
            </a:fld>
            <a:endParaRPr lang="en-US" altLang="en-US">
              <a:solidFill>
                <a:srgbClr val="000000"/>
              </a:solidFill>
              <a:latin typeface="Calibri" panose="020F0502020204030204" pitchFamily="34" charset="0"/>
            </a:endParaRPr>
          </a:p>
        </p:txBody>
      </p:sp>
      <p:sp>
        <p:nvSpPr>
          <p:cNvPr id="70659"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518042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68B3C2A-1B36-4F39-B8E3-13AE8C68128A}" type="slidenum">
              <a:rPr lang="en-US" altLang="en-US">
                <a:solidFill>
                  <a:srgbClr val="000000"/>
                </a:solidFill>
                <a:latin typeface="Calibri" panose="020F0502020204030204" pitchFamily="34" charset="0"/>
              </a:rPr>
              <a:pPr eaLnBrk="1" hangingPunct="1"/>
              <a:t>64</a:t>
            </a:fld>
            <a:endParaRPr lang="en-US" altLang="en-US">
              <a:solidFill>
                <a:srgbClr val="000000"/>
              </a:solidFill>
              <a:latin typeface="Calibri" panose="020F0502020204030204" pitchFamily="34" charset="0"/>
            </a:endParaRPr>
          </a:p>
        </p:txBody>
      </p:sp>
      <p:sp>
        <p:nvSpPr>
          <p:cNvPr id="71683"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060298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2FD2B5-16BB-4C20-92CD-7323885EFFDE}" type="slidenum">
              <a:rPr lang="en-US" altLang="en-US">
                <a:solidFill>
                  <a:srgbClr val="000000"/>
                </a:solidFill>
                <a:latin typeface="Calibri" panose="020F0502020204030204" pitchFamily="34" charset="0"/>
              </a:rPr>
              <a:pPr eaLnBrk="1" hangingPunct="1"/>
              <a:t>65</a:t>
            </a:fld>
            <a:endParaRPr lang="en-US" altLang="en-US">
              <a:solidFill>
                <a:srgbClr val="000000"/>
              </a:solidFill>
              <a:latin typeface="Calibri" panose="020F0502020204030204" pitchFamily="34" charset="0"/>
            </a:endParaRPr>
          </a:p>
        </p:txBody>
      </p:sp>
      <p:sp>
        <p:nvSpPr>
          <p:cNvPr id="72707"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Clustering based on feature (LUV colors),</a:t>
            </a:r>
            <a:r>
              <a:rPr lang="en-US" altLang="en-US" baseline="0" dirty="0"/>
              <a:t> location (x y coordinates), and eliminating small clusters</a:t>
            </a:r>
            <a:endParaRPr lang="en-US" altLang="en-US" dirty="0"/>
          </a:p>
        </p:txBody>
      </p:sp>
    </p:spTree>
    <p:extLst>
      <p:ext uri="{BB962C8B-B14F-4D97-AF65-F5344CB8AC3E}">
        <p14:creationId xmlns:p14="http://schemas.microsoft.com/office/powerpoint/2010/main" val="1070375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FD82AE6-2A6D-4E1C-9BA9-760A7DB3C47F}" type="slidenum">
              <a:rPr lang="en-US" altLang="en-US">
                <a:solidFill>
                  <a:srgbClr val="000000"/>
                </a:solidFill>
                <a:latin typeface="Calibri" panose="020F0502020204030204" pitchFamily="34" charset="0"/>
              </a:rPr>
              <a:pPr eaLnBrk="1" hangingPunct="1"/>
              <a:t>66</a:t>
            </a:fld>
            <a:endParaRPr lang="en-US" altLang="en-US">
              <a:solidFill>
                <a:srgbClr val="000000"/>
              </a:solidFill>
              <a:latin typeface="Calibri" panose="020F0502020204030204" pitchFamily="34" charset="0"/>
            </a:endParaRPr>
          </a:p>
        </p:txBody>
      </p:sp>
      <p:sp>
        <p:nvSpPr>
          <p:cNvPr id="73731"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8466269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A26EBF1-C546-439D-864E-43BF3068D0B1}" type="slidenum">
              <a:rPr lang="en-US" altLang="en-US">
                <a:solidFill>
                  <a:srgbClr val="000000"/>
                </a:solidFill>
                <a:latin typeface="Calibri" panose="020F0502020204030204" pitchFamily="34" charset="0"/>
              </a:rPr>
              <a:pPr eaLnBrk="1" hangingPunct="1"/>
              <a:t>68</a:t>
            </a:fld>
            <a:endParaRPr lang="en-US" altLang="en-US">
              <a:solidFill>
                <a:srgbClr val="000000"/>
              </a:solidFill>
              <a:latin typeface="Calibri" panose="020F0502020204030204" pitchFamily="34" charset="0"/>
            </a:endParaRPr>
          </a:p>
        </p:txBody>
      </p:sp>
      <p:sp>
        <p:nvSpPr>
          <p:cNvPr id="74755"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836869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A0447F-F27B-4FD3-B002-FA3BFB5ED576}"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340623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A5136E-E036-48CE-92EE-8AA1B006752C}"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0027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Generative classifiers try to model the data.  Discriminative classifiers try to predict the label.</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8FEB9E-D18E-4631-8842-E1506DDB6EBF}"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12310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~5,617,000 population in each state</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832E1C-58C9-4E86-ACD0-129D2E1469FD}" type="slidenum">
              <a:rPr lang="en-US" altLang="en-US">
                <a:solidFill>
                  <a:srgbClr val="000000"/>
                </a:solidFill>
                <a:latin typeface="Calibri" panose="020F0502020204030204" pitchFamily="34" charset="0"/>
              </a:rPr>
              <a:pPr eaLnBrk="1" hangingPunct="1"/>
              <a:t>16</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1897284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B26ACA-980D-416F-AB4C-EC439FEFF812}"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28003" name="Rectangle 2"/>
          <p:cNvSpPr>
            <a:spLocks noGrp="1" noRot="1" noChangeAspect="1" noChangeArrowheads="1" noTextEdit="1"/>
          </p:cNvSpPr>
          <p:nvPr>
            <p:ph type="sldImg"/>
          </p:nvPr>
        </p:nvSpPr>
        <p:spPr bwMode="auto">
          <a:xfrm>
            <a:off x="385763" y="685800"/>
            <a:ext cx="6088062" cy="34258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643131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B56CC7-87BF-4B02-915F-4A774E2FA13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2902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2998903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B6AD77-8535-433A-B616-39A41D65A54B}"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211080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Maximizes a margin</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5C153D-EA40-441E-A446-8646D1ECDC8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483691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A38A2A-DF53-4C21-B980-5FFDFC06DCD0}"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812247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A4211A-FFC3-40A9-9BCD-91B10B759731}"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3312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580866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B196CB-C8FB-4668-AAEF-4621B19C64B3}"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3414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667799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A7F0F3-976C-4B58-876A-E2C08D4C7A99}"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3517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The kernel must be equivalent to a dot product in some space.</a:t>
            </a:r>
          </a:p>
        </p:txBody>
      </p:sp>
    </p:spTree>
    <p:extLst>
      <p:ext uri="{BB962C8B-B14F-4D97-AF65-F5344CB8AC3E}">
        <p14:creationId xmlns:p14="http://schemas.microsoft.com/office/powerpoint/2010/main" val="36833252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03DE30-B63F-4ECC-BE22-05FC6A18412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959202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130E5C-91E2-4FC1-AC5D-78FFC38774CC}"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3721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329871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~5,617,000 population in each state</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DF9870B-0823-4DB5-A26B-18DBDBA242C7}" type="slidenum">
              <a:rPr lang="en-US" altLang="en-US">
                <a:solidFill>
                  <a:srgbClr val="000000"/>
                </a:solidFill>
                <a:latin typeface="Calibri" panose="020F0502020204030204" pitchFamily="34" charset="0"/>
              </a:rPr>
              <a:pPr eaLnBrk="1" hangingPunct="1"/>
              <a:t>17</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785025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074616-42A4-4357-A23F-3AE9C6853CE1}"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3824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42134571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D9865F-FFE7-4522-8C5B-5DF56519CDE6}"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3926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6549606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C495B0-A20F-4722-9E84-45EA33B02EEA}"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4029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6630316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31EDDA-3DCC-4347-B520-E3FC2FB149E8}"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4131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0438546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A5136E-E036-48CE-92EE-8AA1B006752C}"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060604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38916"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41A1E6-D79D-4480-BBD7-24F8327C2D10}"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813659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You can only get generalization through assumptions.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7C3762-7524-433F-97AE-B2F285D94A71}"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033944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http://www.aiaccess.net/English/Glossaries/GlosMod/e_gm_bias_variance.htm</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F3A38A-BE67-4B3E-AED1-B132CF0E8088}"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521726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From the link above:</a:t>
            </a:r>
          </a:p>
          <a:p>
            <a:r>
              <a:rPr lang="en-US" altLang="en-US" dirty="0"/>
              <a:t>You can only get generalization through assumptions.</a:t>
            </a:r>
          </a:p>
          <a:p>
            <a:r>
              <a:rPr lang="en-US" altLang="en-US" dirty="0"/>
              <a:t>Thus in order to minimize the MSE, we need to minimize both</a:t>
            </a:r>
          </a:p>
          <a:p>
            <a:r>
              <a:rPr lang="en-US" altLang="en-US" dirty="0"/>
              <a:t>the bias and the variance. However, this is not trivial to do this. For instance, just</a:t>
            </a:r>
          </a:p>
          <a:p>
            <a:r>
              <a:rPr lang="en-US" altLang="en-US" dirty="0"/>
              <a:t>neglecting the input data and predicting the output somehow (e.g., just a constant), would definitely minimize the variance of our predictions: they would be</a:t>
            </a:r>
          </a:p>
          <a:p>
            <a:r>
              <a:rPr lang="en-US" altLang="en-US" dirty="0"/>
              <a:t>always the same, thus the variance would be zero—but the bias of our estimate</a:t>
            </a:r>
          </a:p>
          <a:p>
            <a:r>
              <a:rPr lang="en-US" altLang="en-US" dirty="0"/>
              <a:t>(i.e., the amount we are off the real function) would be tremendously large. On</a:t>
            </a:r>
          </a:p>
          <a:p>
            <a:r>
              <a:rPr lang="en-US" altLang="en-US" dirty="0"/>
              <a:t>the other hand, the neural network could perfectly interpolate the training data,</a:t>
            </a:r>
          </a:p>
          <a:p>
            <a:r>
              <a:rPr lang="en-US" altLang="en-US" dirty="0"/>
              <a:t>i.e., it predict y=t for every data point. This will make the bias term vanish entirely, since the E(y)=f (insert this above into the squared bias term to verify this),</a:t>
            </a:r>
          </a:p>
          <a:p>
            <a:r>
              <a:rPr lang="en-US" altLang="en-US" dirty="0"/>
              <a:t>but the variance term will become equal to the variance of the noise, which may</a:t>
            </a:r>
          </a:p>
          <a:p>
            <a:r>
              <a:rPr lang="en-US" altLang="en-US" dirty="0"/>
              <a:t>be significant (see also Bishop Chapter 9 and the </a:t>
            </a:r>
            <a:r>
              <a:rPr lang="en-US" altLang="en-US" dirty="0" err="1"/>
              <a:t>Geman</a:t>
            </a:r>
            <a:r>
              <a:rPr lang="en-US" altLang="en-US" dirty="0"/>
              <a:t> et al. Paper). In general,</a:t>
            </a:r>
          </a:p>
          <a:p>
            <a:r>
              <a:rPr lang="en-US" altLang="en-US" dirty="0"/>
              <a:t>finding an optimal bias-variance tradeoff is hard, but acceptable solutions can be</a:t>
            </a:r>
          </a:p>
          <a:p>
            <a:r>
              <a:rPr lang="en-US" altLang="en-US" dirty="0"/>
              <a:t>found, e.g., by means of cross validation or regularization.</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5E1AF5-34DF-4D3F-959F-E6BDDF2840CC}"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19776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3A914C-AC81-4377-909A-4AF75C1FBCCA}"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60761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35F222D-BF63-4B93-ADA6-B30B496FE94B}" type="slidenum">
              <a:rPr lang="en-US" altLang="en-US">
                <a:solidFill>
                  <a:srgbClr val="000000"/>
                </a:solidFill>
                <a:latin typeface="Calibri" panose="020F0502020204030204" pitchFamily="34" charset="0"/>
              </a:rPr>
              <a:pPr eaLnBrk="1" hangingPunct="1"/>
              <a:t>19</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824206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Note: these figures don’t work in pdf</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3116FC-A46D-4F82-B4A5-1F14C4A71BE9}"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968639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0550A8-C891-40B7-9311-10E1C9B52358}"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242431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You can only get generalization through assumptions.</a:t>
            </a:r>
          </a:p>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314866-1103-43AA-9993-45B5593817E6}"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437725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simpler classifier or regularization could increase bias and lead to more error.</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13F29A-70E2-4DC2-BC82-9EF3D49BAAB6}"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149157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A3C703-3DB6-40F5-95FE-910D6F95DFD8}" type="slidenum">
              <a:rPr lang="en-GB" smtClean="0"/>
              <a:pPr/>
              <a:t>129</a:t>
            </a:fld>
            <a:endParaRPr lang="en-GB"/>
          </a:p>
        </p:txBody>
      </p:sp>
    </p:spTree>
    <p:extLst>
      <p:ext uri="{BB962C8B-B14F-4D97-AF65-F5344CB8AC3E}">
        <p14:creationId xmlns:p14="http://schemas.microsoft.com/office/powerpoint/2010/main" val="1678565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A74FE9A-4205-4056-AA2D-18E82993575D}" type="slidenum">
              <a:rPr lang="en-US" altLang="en-US">
                <a:solidFill>
                  <a:srgbClr val="000000"/>
                </a:solidFill>
                <a:latin typeface="Calibri" panose="020F0502020204030204" pitchFamily="34" charset="0"/>
              </a:rPr>
              <a:pPr eaLnBrk="1" hangingPunct="1"/>
              <a:t>35</a:t>
            </a:fld>
            <a:endParaRPr lang="en-US" altLang="en-US">
              <a:solidFill>
                <a:srgbClr val="000000"/>
              </a:solidFill>
              <a:latin typeface="Calibri" panose="020F0502020204030204" pitchFamily="34" charset="0"/>
            </a:endParaRPr>
          </a:p>
        </p:txBody>
      </p:sp>
      <p:sp>
        <p:nvSpPr>
          <p:cNvPr id="62467" name="Rectangle 2"/>
          <p:cNvSpPr>
            <a:spLocks noGrp="1" noRot="1" noChangeAspect="1" noChangeArrowheads="1" noTextEdit="1"/>
          </p:cNvSpPr>
          <p:nvPr>
            <p:ph type="sldImg"/>
          </p:nvPr>
        </p:nvSpPr>
        <p:spPr bwMode="auto">
          <a:xfrm>
            <a:off x="382588" y="684213"/>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xfrm>
            <a:off x="914400" y="4341813"/>
            <a:ext cx="5029200"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I gave each pixel the mean intensity or mean color of its cluster --- this is basically just vector quantizing the image intensities/colors.  Notice that there is no requirement that clusters be spatially localized and they’re not.</a:t>
            </a:r>
          </a:p>
        </p:txBody>
      </p:sp>
    </p:spTree>
    <p:extLst>
      <p:ext uri="{BB962C8B-B14F-4D97-AF65-F5344CB8AC3E}">
        <p14:creationId xmlns:p14="http://schemas.microsoft.com/office/powerpoint/2010/main" val="3358844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70B6613-50B4-4827-BDF8-3EA67A9848D4}" type="slidenum">
              <a:rPr lang="en-US" altLang="en-US">
                <a:solidFill>
                  <a:srgbClr val="000000"/>
                </a:solidFill>
                <a:latin typeface="Calibri" panose="020F0502020204030204" pitchFamily="34" charset="0"/>
              </a:rPr>
              <a:pPr eaLnBrk="1" hangingPunct="1"/>
              <a:t>40</a:t>
            </a:fld>
            <a:endParaRPr lang="en-US" altLang="en-US">
              <a:solidFill>
                <a:srgbClr val="000000"/>
              </a:solidFill>
              <a:latin typeface="Calibri" panose="020F0502020204030204" pitchFamily="34" charset="0"/>
            </a:endParaRPr>
          </a:p>
        </p:txBody>
      </p:sp>
      <p:sp>
        <p:nvSpPr>
          <p:cNvPr id="63491"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468705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3C703-3DB6-40F5-95FE-910D6F95DFD8}" type="slidenum">
              <a:rPr lang="en-GB" smtClean="0"/>
              <a:pPr/>
              <a:t>42</a:t>
            </a:fld>
            <a:endParaRPr lang="en-GB"/>
          </a:p>
        </p:txBody>
      </p:sp>
    </p:spTree>
    <p:extLst>
      <p:ext uri="{BB962C8B-B14F-4D97-AF65-F5344CB8AC3E}">
        <p14:creationId xmlns:p14="http://schemas.microsoft.com/office/powerpoint/2010/main" val="2364270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Ultrametric</a:t>
            </a:r>
            <a:r>
              <a:rPr lang="en-US" baseline="0" dirty="0"/>
              <a:t> – stronger requirement than triangle inequality. Distance between two points must be at least a large as the distance of connecting those two points through any intermediate point.</a:t>
            </a:r>
            <a:endParaRPr lang="en-US" dirty="0"/>
          </a:p>
        </p:txBody>
      </p:sp>
      <p:sp>
        <p:nvSpPr>
          <p:cNvPr id="4" name="Slide Number Placeholder 3"/>
          <p:cNvSpPr>
            <a:spLocks noGrp="1"/>
          </p:cNvSpPr>
          <p:nvPr>
            <p:ph type="sldNum" sz="quarter" idx="10"/>
          </p:nvPr>
        </p:nvSpPr>
        <p:spPr/>
        <p:txBody>
          <a:bodyPr/>
          <a:lstStyle/>
          <a:p>
            <a:fld id="{89A3C703-3DB6-40F5-95FE-910D6F95DFD8}" type="slidenum">
              <a:rPr lang="en-GB" smtClean="0"/>
              <a:pPr/>
              <a:t>49</a:t>
            </a:fld>
            <a:endParaRPr lang="en-GB"/>
          </a:p>
        </p:txBody>
      </p:sp>
    </p:spTree>
    <p:extLst>
      <p:ext uri="{BB962C8B-B14F-4D97-AF65-F5344CB8AC3E}">
        <p14:creationId xmlns:p14="http://schemas.microsoft.com/office/powerpoint/2010/main" val="1274707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D4F29D4-DAAE-4A26-BF54-5EC71C9665BA}" type="datetimeFigureOut">
              <a:rPr lang="en-US">
                <a:solidFill>
                  <a:prstClr val="black">
                    <a:tint val="75000"/>
                  </a:prstClr>
                </a:solidFill>
              </a:rPr>
              <a:pPr>
                <a:def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7ACA4EB-1502-44FF-9836-3AE7348118BC}" type="slidenum">
              <a:rPr lang="en-US" altLang="en-US"/>
              <a:pPr/>
              <a:t>‹#›</a:t>
            </a:fld>
            <a:endParaRPr lang="en-US" altLang="en-US"/>
          </a:p>
        </p:txBody>
      </p:sp>
    </p:spTree>
    <p:extLst>
      <p:ext uri="{BB962C8B-B14F-4D97-AF65-F5344CB8AC3E}">
        <p14:creationId xmlns:p14="http://schemas.microsoft.com/office/powerpoint/2010/main" val="2841233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70B7F48-BF32-4422-B47E-956F0537F607}" type="datetimeFigureOut">
              <a:rPr lang="en-US">
                <a:solidFill>
                  <a:prstClr val="black">
                    <a:tint val="75000"/>
                  </a:prstClr>
                </a:solidFill>
              </a:rPr>
              <a:pPr>
                <a:def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E59FAFD-A73B-42D0-8AE8-C02E42209CAD}" type="slidenum">
              <a:rPr lang="en-US" altLang="en-US"/>
              <a:pPr/>
              <a:t>‹#›</a:t>
            </a:fld>
            <a:endParaRPr lang="en-US" altLang="en-US"/>
          </a:p>
        </p:txBody>
      </p:sp>
    </p:spTree>
    <p:extLst>
      <p:ext uri="{BB962C8B-B14F-4D97-AF65-F5344CB8AC3E}">
        <p14:creationId xmlns:p14="http://schemas.microsoft.com/office/powerpoint/2010/main" val="7340786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5FB94E0-6C7F-4347-8910-A7086B0F35F6}" type="slidenum">
              <a:rPr lang="en-US" altLang="en-US"/>
              <a:pPr/>
              <a:t>‹#›</a:t>
            </a:fld>
            <a:endParaRPr lang="en-US" altLang="en-US"/>
          </a:p>
        </p:txBody>
      </p:sp>
    </p:spTree>
    <p:extLst>
      <p:ext uri="{BB962C8B-B14F-4D97-AF65-F5344CB8AC3E}">
        <p14:creationId xmlns:p14="http://schemas.microsoft.com/office/powerpoint/2010/main" val="33354390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C2F6BD5-7689-43B5-84A4-3ECA6DE5021B}" type="slidenum">
              <a:rPr lang="en-US" altLang="en-US"/>
              <a:pPr/>
              <a:t>‹#›</a:t>
            </a:fld>
            <a:endParaRPr lang="en-US" altLang="en-US"/>
          </a:p>
        </p:txBody>
      </p:sp>
    </p:spTree>
    <p:extLst>
      <p:ext uri="{BB962C8B-B14F-4D97-AF65-F5344CB8AC3E}">
        <p14:creationId xmlns:p14="http://schemas.microsoft.com/office/powerpoint/2010/main" val="11401942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1BE634D-D6AA-4DA0-B2CE-381231050C69}" type="slidenum">
              <a:rPr lang="en-US" altLang="en-US"/>
              <a:pPr/>
              <a:t>‹#›</a:t>
            </a:fld>
            <a:endParaRPr lang="en-US" altLang="en-US"/>
          </a:p>
        </p:txBody>
      </p:sp>
    </p:spTree>
    <p:extLst>
      <p:ext uri="{BB962C8B-B14F-4D97-AF65-F5344CB8AC3E}">
        <p14:creationId xmlns:p14="http://schemas.microsoft.com/office/powerpoint/2010/main" val="27581952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18A6E4CA-5FBE-4E6F-A849-F659F9BB3181}" type="slidenum">
              <a:rPr lang="en-US" altLang="en-US"/>
              <a:pPr/>
              <a:t>‹#›</a:t>
            </a:fld>
            <a:endParaRPr lang="en-US" altLang="en-US"/>
          </a:p>
        </p:txBody>
      </p:sp>
    </p:spTree>
    <p:extLst>
      <p:ext uri="{BB962C8B-B14F-4D97-AF65-F5344CB8AC3E}">
        <p14:creationId xmlns:p14="http://schemas.microsoft.com/office/powerpoint/2010/main" val="14959242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E81934E-A287-4FD7-945A-EB140A0DB8A8}" type="slidenum">
              <a:rPr lang="en-US" altLang="en-US"/>
              <a:pPr/>
              <a:t>‹#›</a:t>
            </a:fld>
            <a:endParaRPr lang="en-US" altLang="en-US"/>
          </a:p>
        </p:txBody>
      </p:sp>
    </p:spTree>
    <p:extLst>
      <p:ext uri="{BB962C8B-B14F-4D97-AF65-F5344CB8AC3E}">
        <p14:creationId xmlns:p14="http://schemas.microsoft.com/office/powerpoint/2010/main" val="24911862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D568D83-8270-4ABD-86FC-48B8FA9D1DB2}" type="datetimeFigureOut">
              <a:rPr lang="en-US"/>
              <a:pPr>
                <a:defRPr/>
              </a:pPr>
              <a:t>2/23/2026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3F29D04-BA12-49CD-9469-8EB44E7E3DEC}" type="slidenum">
              <a:rPr lang="en-US" altLang="en-US"/>
              <a:pPr/>
              <a:t>‹#›</a:t>
            </a:fld>
            <a:endParaRPr lang="en-US" altLang="en-US"/>
          </a:p>
        </p:txBody>
      </p:sp>
    </p:spTree>
    <p:extLst>
      <p:ext uri="{BB962C8B-B14F-4D97-AF65-F5344CB8AC3E}">
        <p14:creationId xmlns:p14="http://schemas.microsoft.com/office/powerpoint/2010/main" val="26895151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3C7A06F0-10DA-4309-A230-2964F0B9DFA6}" type="datetimeFigureOut">
              <a:rPr lang="en-US"/>
              <a:pPr>
                <a:defRPr/>
              </a:pPr>
              <a:t>2/23/2026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52FB3AA-996D-46EF-BE97-A7D2BA1FA14D}" type="slidenum">
              <a:rPr lang="en-US" altLang="en-US"/>
              <a:pPr/>
              <a:t>‹#›</a:t>
            </a:fld>
            <a:endParaRPr lang="en-US" altLang="en-US"/>
          </a:p>
        </p:txBody>
      </p:sp>
    </p:spTree>
    <p:extLst>
      <p:ext uri="{BB962C8B-B14F-4D97-AF65-F5344CB8AC3E}">
        <p14:creationId xmlns:p14="http://schemas.microsoft.com/office/powerpoint/2010/main" val="41509944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AFFE80D-92CB-43E9-BC1D-55E4BDD5BE99}" type="datetimeFigureOut">
              <a:rPr lang="en-US"/>
              <a:pPr>
                <a:defRPr/>
              </a:pPr>
              <a:t>2/23/2026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0EDF6A2-7043-4348-B134-534CCB69652B}" type="slidenum">
              <a:rPr lang="en-US" altLang="en-US"/>
              <a:pPr/>
              <a:t>‹#›</a:t>
            </a:fld>
            <a:endParaRPr lang="en-US" altLang="en-US"/>
          </a:p>
        </p:txBody>
      </p:sp>
    </p:spTree>
    <p:extLst>
      <p:ext uri="{BB962C8B-B14F-4D97-AF65-F5344CB8AC3E}">
        <p14:creationId xmlns:p14="http://schemas.microsoft.com/office/powerpoint/2010/main" val="1433428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A33FF0B-601F-4DF3-8BE5-AB298CD36104}" type="datetimeFigureOut">
              <a:rPr lang="en-US"/>
              <a:pPr>
                <a:defRPr/>
              </a:pPr>
              <a:t>2/23/2026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5F8A2D6-C464-4438-A24B-98841B8B9A6C}" type="slidenum">
              <a:rPr lang="en-US" altLang="en-US"/>
              <a:pPr/>
              <a:t>‹#›</a:t>
            </a:fld>
            <a:endParaRPr lang="en-US" altLang="en-US"/>
          </a:p>
        </p:txBody>
      </p:sp>
    </p:spTree>
    <p:extLst>
      <p:ext uri="{BB962C8B-B14F-4D97-AF65-F5344CB8AC3E}">
        <p14:creationId xmlns:p14="http://schemas.microsoft.com/office/powerpoint/2010/main" val="9220887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73E51F3-8D16-4816-9C1E-E388E6481A08}" type="datetimeFigureOut">
              <a:rPr lang="en-US"/>
              <a:pPr>
                <a:defRPr/>
              </a:pPr>
              <a:t>2/23/2026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C169ECC9-4DC9-4AF5-BEF5-6A2E7BEB3654}" type="slidenum">
              <a:rPr lang="en-US" altLang="en-US"/>
              <a:pPr/>
              <a:t>‹#›</a:t>
            </a:fld>
            <a:endParaRPr lang="en-US" altLang="en-US"/>
          </a:p>
        </p:txBody>
      </p:sp>
    </p:spTree>
    <p:extLst>
      <p:ext uri="{BB962C8B-B14F-4D97-AF65-F5344CB8AC3E}">
        <p14:creationId xmlns:p14="http://schemas.microsoft.com/office/powerpoint/2010/main" val="140422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F71FA1E-4AFC-4C09-AEFB-04169DAE8A5D}" type="datetimeFigureOut">
              <a:rPr lang="en-US">
                <a:solidFill>
                  <a:prstClr val="black">
                    <a:tint val="75000"/>
                  </a:prstClr>
                </a:solidFill>
              </a:rPr>
              <a:pPr>
                <a:def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E0F9915-A408-4E09-B17F-1BBF622EB8F3}" type="slidenum">
              <a:rPr lang="en-US" altLang="en-US"/>
              <a:pPr/>
              <a:t>‹#›</a:t>
            </a:fld>
            <a:endParaRPr lang="en-US" altLang="en-US"/>
          </a:p>
        </p:txBody>
      </p:sp>
    </p:spTree>
    <p:extLst>
      <p:ext uri="{BB962C8B-B14F-4D97-AF65-F5344CB8AC3E}">
        <p14:creationId xmlns:p14="http://schemas.microsoft.com/office/powerpoint/2010/main" val="32086311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CE71A49-04A1-4A12-B1A3-9DBBE03223EC}" type="datetimeFigureOut">
              <a:rPr lang="en-US"/>
              <a:pPr>
                <a:defRPr/>
              </a:pPr>
              <a:t>2/23/2026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F5981867-BEB1-4C6A-94FD-1C9B1ACAECF8}" type="slidenum">
              <a:rPr lang="en-US" altLang="en-US"/>
              <a:pPr/>
              <a:t>‹#›</a:t>
            </a:fld>
            <a:endParaRPr lang="en-US" altLang="en-US"/>
          </a:p>
        </p:txBody>
      </p:sp>
    </p:spTree>
    <p:extLst>
      <p:ext uri="{BB962C8B-B14F-4D97-AF65-F5344CB8AC3E}">
        <p14:creationId xmlns:p14="http://schemas.microsoft.com/office/powerpoint/2010/main" val="28854182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C703466-BE41-48FC-A244-6050EFE234E4}" type="datetimeFigureOut">
              <a:rPr lang="en-US"/>
              <a:pPr>
                <a:defRPr/>
              </a:pPr>
              <a:t>2/23/2026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F778C8C0-0133-4633-AF1F-9BC753363948}" type="slidenum">
              <a:rPr lang="en-US" altLang="en-US"/>
              <a:pPr/>
              <a:t>‹#›</a:t>
            </a:fld>
            <a:endParaRPr lang="en-US" altLang="en-US"/>
          </a:p>
        </p:txBody>
      </p:sp>
    </p:spTree>
    <p:extLst>
      <p:ext uri="{BB962C8B-B14F-4D97-AF65-F5344CB8AC3E}">
        <p14:creationId xmlns:p14="http://schemas.microsoft.com/office/powerpoint/2010/main" val="5214545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FA539C1-252F-4D17-B9DA-E400CEA62BA3}" type="datetimeFigureOut">
              <a:rPr lang="en-US"/>
              <a:pPr>
                <a:defRPr/>
              </a:pPr>
              <a:t>2/23/2026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E9A1DC4-F74E-42B5-9AC5-38C4105B33DF}" type="slidenum">
              <a:rPr lang="en-US" altLang="en-US"/>
              <a:pPr/>
              <a:t>‹#›</a:t>
            </a:fld>
            <a:endParaRPr lang="en-US" altLang="en-US"/>
          </a:p>
        </p:txBody>
      </p:sp>
    </p:spTree>
    <p:extLst>
      <p:ext uri="{BB962C8B-B14F-4D97-AF65-F5344CB8AC3E}">
        <p14:creationId xmlns:p14="http://schemas.microsoft.com/office/powerpoint/2010/main" val="24807074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3251964-956C-4DF1-A022-CACB66E77CD0}" type="datetimeFigureOut">
              <a:rPr lang="en-US"/>
              <a:pPr>
                <a:defRPr/>
              </a:pPr>
              <a:t>2/23/2026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7067158-E1F2-4144-9F7D-FB55B399FC87}" type="slidenum">
              <a:rPr lang="en-US" altLang="en-US"/>
              <a:pPr/>
              <a:t>‹#›</a:t>
            </a:fld>
            <a:endParaRPr lang="en-US" altLang="en-US"/>
          </a:p>
        </p:txBody>
      </p:sp>
    </p:spTree>
    <p:extLst>
      <p:ext uri="{BB962C8B-B14F-4D97-AF65-F5344CB8AC3E}">
        <p14:creationId xmlns:p14="http://schemas.microsoft.com/office/powerpoint/2010/main" val="23063168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932B141-A76E-444B-9E40-86B5916C6AE0}" type="datetimeFigureOut">
              <a:rPr lang="en-US"/>
              <a:pPr>
                <a:defRPr/>
              </a:pPr>
              <a:t>2/23/2026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8FA46C5-BB3D-4DA2-9FE3-02301E71B869}" type="slidenum">
              <a:rPr lang="en-US" altLang="en-US"/>
              <a:pPr/>
              <a:t>‹#›</a:t>
            </a:fld>
            <a:endParaRPr lang="en-US" altLang="en-US"/>
          </a:p>
        </p:txBody>
      </p:sp>
    </p:spTree>
    <p:extLst>
      <p:ext uri="{BB962C8B-B14F-4D97-AF65-F5344CB8AC3E}">
        <p14:creationId xmlns:p14="http://schemas.microsoft.com/office/powerpoint/2010/main" val="40221406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EE5A842-2B28-4152-93EB-9F33E2789A75}" type="datetimeFigureOut">
              <a:rPr lang="en-US"/>
              <a:pPr>
                <a:defRPr/>
              </a:pPr>
              <a:t>2/23/2026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E6DBDE1-3302-40A6-B3F7-11D9D32FC070}" type="slidenum">
              <a:rPr lang="en-US" altLang="en-US"/>
              <a:pPr/>
              <a:t>‹#›</a:t>
            </a:fld>
            <a:endParaRPr lang="en-US" altLang="en-US"/>
          </a:p>
        </p:txBody>
      </p:sp>
    </p:spTree>
    <p:extLst>
      <p:ext uri="{BB962C8B-B14F-4D97-AF65-F5344CB8AC3E}">
        <p14:creationId xmlns:p14="http://schemas.microsoft.com/office/powerpoint/2010/main" val="40916684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8C3F4D88-778C-4A9A-BB35-9DD1A31AF591}" type="slidenum">
              <a:rPr lang="en-US" altLang="en-US"/>
              <a:pPr/>
              <a:t>‹#›</a:t>
            </a:fld>
            <a:endParaRPr lang="en-US" altLang="en-US"/>
          </a:p>
        </p:txBody>
      </p:sp>
    </p:spTree>
    <p:extLst>
      <p:ext uri="{BB962C8B-B14F-4D97-AF65-F5344CB8AC3E}">
        <p14:creationId xmlns:p14="http://schemas.microsoft.com/office/powerpoint/2010/main" val="1187032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5F99C90A-42B1-4468-83D4-5BFB88B8593F}" type="slidenum">
              <a:rPr lang="en-US" altLang="en-US"/>
              <a:pPr/>
              <a:t>‹#›</a:t>
            </a:fld>
            <a:endParaRPr lang="en-US" altLang="en-US"/>
          </a:p>
        </p:txBody>
      </p:sp>
    </p:spTree>
    <p:extLst>
      <p:ext uri="{BB962C8B-B14F-4D97-AF65-F5344CB8AC3E}">
        <p14:creationId xmlns:p14="http://schemas.microsoft.com/office/powerpoint/2010/main" val="2137983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06BCEA4A-F9E2-4DB7-994E-C487E5AEA956}" type="slidenum">
              <a:rPr lang="en-US" altLang="en-US"/>
              <a:pPr/>
              <a:t>‹#›</a:t>
            </a:fld>
            <a:endParaRPr lang="en-US" altLang="en-US"/>
          </a:p>
        </p:txBody>
      </p:sp>
    </p:spTree>
    <p:extLst>
      <p:ext uri="{BB962C8B-B14F-4D97-AF65-F5344CB8AC3E}">
        <p14:creationId xmlns:p14="http://schemas.microsoft.com/office/powerpoint/2010/main" val="9806558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C3C1FCAB-95A9-4665-B81E-B005F446D7D0}" type="slidenum">
              <a:rPr lang="en-US" altLang="en-US"/>
              <a:pPr/>
              <a:t>‹#›</a:t>
            </a:fld>
            <a:endParaRPr lang="en-US" altLang="en-US"/>
          </a:p>
        </p:txBody>
      </p:sp>
    </p:spTree>
    <p:extLst>
      <p:ext uri="{BB962C8B-B14F-4D97-AF65-F5344CB8AC3E}">
        <p14:creationId xmlns:p14="http://schemas.microsoft.com/office/powerpoint/2010/main" val="726520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D4F29D4-DAAE-4A26-BF54-5EC71C9665BA}" type="datetimeFigureOut">
              <a:rPr lang="en-US">
                <a:solidFill>
                  <a:prstClr val="black">
                    <a:tint val="75000"/>
                  </a:prstClr>
                </a:solidFill>
              </a:rPr>
              <a:pPr>
                <a:def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7ACA4EB-1502-44FF-9836-3AE7348118BC}" type="slidenum">
              <a:rPr lang="en-US" altLang="en-US"/>
              <a:pPr/>
              <a:t>‹#›</a:t>
            </a:fld>
            <a:endParaRPr lang="en-US" altLang="en-US"/>
          </a:p>
        </p:txBody>
      </p:sp>
    </p:spTree>
    <p:extLst>
      <p:ext uri="{BB962C8B-B14F-4D97-AF65-F5344CB8AC3E}">
        <p14:creationId xmlns:p14="http://schemas.microsoft.com/office/powerpoint/2010/main" val="6244366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A5B1C07C-9013-42C7-9A23-B1C80A011D9B}" type="slidenum">
              <a:rPr lang="en-US" altLang="en-US"/>
              <a:pPr/>
              <a:t>‹#›</a:t>
            </a:fld>
            <a:endParaRPr lang="en-US" altLang="en-US"/>
          </a:p>
        </p:txBody>
      </p:sp>
    </p:spTree>
    <p:extLst>
      <p:ext uri="{BB962C8B-B14F-4D97-AF65-F5344CB8AC3E}">
        <p14:creationId xmlns:p14="http://schemas.microsoft.com/office/powerpoint/2010/main" val="24082961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AE4CA570-93FE-4F14-8B97-6DEAADCAA733}" type="slidenum">
              <a:rPr lang="en-US" altLang="en-US"/>
              <a:pPr/>
              <a:t>‹#›</a:t>
            </a:fld>
            <a:endParaRPr lang="en-US" altLang="en-US"/>
          </a:p>
        </p:txBody>
      </p:sp>
    </p:spTree>
    <p:extLst>
      <p:ext uri="{BB962C8B-B14F-4D97-AF65-F5344CB8AC3E}">
        <p14:creationId xmlns:p14="http://schemas.microsoft.com/office/powerpoint/2010/main" val="33516200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56455B59-A4C6-4F43-9330-EB1D4790E332}" type="slidenum">
              <a:rPr lang="en-US" altLang="en-US"/>
              <a:pPr/>
              <a:t>‹#›</a:t>
            </a:fld>
            <a:endParaRPr lang="en-US" altLang="en-US"/>
          </a:p>
        </p:txBody>
      </p:sp>
    </p:spTree>
    <p:extLst>
      <p:ext uri="{BB962C8B-B14F-4D97-AF65-F5344CB8AC3E}">
        <p14:creationId xmlns:p14="http://schemas.microsoft.com/office/powerpoint/2010/main" val="31994017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0EB7B325-272A-42A8-8501-9E36E49A63E9}" type="slidenum">
              <a:rPr lang="en-US" altLang="en-US"/>
              <a:pPr/>
              <a:t>‹#›</a:t>
            </a:fld>
            <a:endParaRPr lang="en-US" altLang="en-US"/>
          </a:p>
        </p:txBody>
      </p:sp>
    </p:spTree>
    <p:extLst>
      <p:ext uri="{BB962C8B-B14F-4D97-AF65-F5344CB8AC3E}">
        <p14:creationId xmlns:p14="http://schemas.microsoft.com/office/powerpoint/2010/main" val="40439361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97CEA1F5-1521-44CA-BB2D-1E951C322F40}" type="slidenum">
              <a:rPr lang="en-US" altLang="en-US"/>
              <a:pPr/>
              <a:t>‹#›</a:t>
            </a:fld>
            <a:endParaRPr lang="en-US" altLang="en-US"/>
          </a:p>
        </p:txBody>
      </p:sp>
    </p:spTree>
    <p:extLst>
      <p:ext uri="{BB962C8B-B14F-4D97-AF65-F5344CB8AC3E}">
        <p14:creationId xmlns:p14="http://schemas.microsoft.com/office/powerpoint/2010/main" val="22467964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8535BB08-F473-4772-9B76-157BC7DEE7DE}" type="slidenum">
              <a:rPr lang="en-US" altLang="en-US"/>
              <a:pPr/>
              <a:t>‹#›</a:t>
            </a:fld>
            <a:endParaRPr lang="en-US" altLang="en-US"/>
          </a:p>
        </p:txBody>
      </p:sp>
    </p:spTree>
    <p:extLst>
      <p:ext uri="{BB962C8B-B14F-4D97-AF65-F5344CB8AC3E}">
        <p14:creationId xmlns:p14="http://schemas.microsoft.com/office/powerpoint/2010/main" val="38217651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72B24608-F178-4FBB-8E61-8B0F20236772}" type="slidenum">
              <a:rPr lang="en-US" altLang="en-US"/>
              <a:pPr/>
              <a:t>‹#›</a:t>
            </a:fld>
            <a:endParaRPr lang="en-US" altLang="en-US"/>
          </a:p>
        </p:txBody>
      </p:sp>
    </p:spTree>
    <p:extLst>
      <p:ext uri="{BB962C8B-B14F-4D97-AF65-F5344CB8AC3E}">
        <p14:creationId xmlns:p14="http://schemas.microsoft.com/office/powerpoint/2010/main" val="31821491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5D3079CF-78F6-44E0-BFF2-9663B2632519}" type="slidenum">
              <a:rPr lang="en-US" altLang="en-US"/>
              <a:pPr/>
              <a:t>‹#›</a:t>
            </a:fld>
            <a:endParaRPr lang="en-US" altLang="en-US"/>
          </a:p>
        </p:txBody>
      </p:sp>
    </p:spTree>
    <p:extLst>
      <p:ext uri="{BB962C8B-B14F-4D97-AF65-F5344CB8AC3E}">
        <p14:creationId xmlns:p14="http://schemas.microsoft.com/office/powerpoint/2010/main" val="19456076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5" name="Rectangle 5"/>
          <p:cNvSpPr>
            <a:spLocks noGrp="1" noChangeArrowheads="1"/>
          </p:cNvSpPr>
          <p:nvPr>
            <p:ph type="sldNum" sz="quarter" idx="11"/>
          </p:nvPr>
        </p:nvSpPr>
        <p:spPr/>
        <p:txBody>
          <a:bodyPr/>
          <a:lstStyle>
            <a:lvl1pPr eaLnBrk="1" hangingPunct="1">
              <a:defRPr/>
            </a:lvl1pPr>
          </a:lstStyle>
          <a:p>
            <a:fld id="{7F2FD4FF-9532-471C-8BB6-08EC8C312968}" type="slidenum">
              <a:rPr lang="en-US" altLang="en-US"/>
              <a:pPr/>
              <a:t>‹#›</a:t>
            </a:fld>
            <a:endParaRPr lang="en-US" altLang="en-US"/>
          </a:p>
        </p:txBody>
      </p:sp>
    </p:spTree>
    <p:extLst>
      <p:ext uri="{BB962C8B-B14F-4D97-AF65-F5344CB8AC3E}">
        <p14:creationId xmlns:p14="http://schemas.microsoft.com/office/powerpoint/2010/main" val="2150295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5" name="Rectangle 5"/>
          <p:cNvSpPr>
            <a:spLocks noGrp="1" noChangeArrowheads="1"/>
          </p:cNvSpPr>
          <p:nvPr>
            <p:ph type="sldNum" sz="quarter" idx="11"/>
          </p:nvPr>
        </p:nvSpPr>
        <p:spPr/>
        <p:txBody>
          <a:bodyPr/>
          <a:lstStyle>
            <a:lvl1pPr eaLnBrk="1" hangingPunct="1">
              <a:defRPr/>
            </a:lvl1pPr>
          </a:lstStyle>
          <a:p>
            <a:fld id="{4F1B905F-2909-4C4E-82ED-9CF20CCED180}" type="slidenum">
              <a:rPr lang="en-US" altLang="en-US"/>
              <a:pPr/>
              <a:t>‹#›</a:t>
            </a:fld>
            <a:endParaRPr lang="en-US" altLang="en-US"/>
          </a:p>
        </p:txBody>
      </p:sp>
    </p:spTree>
    <p:extLst>
      <p:ext uri="{BB962C8B-B14F-4D97-AF65-F5344CB8AC3E}">
        <p14:creationId xmlns:p14="http://schemas.microsoft.com/office/powerpoint/2010/main" val="1061582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5468D3D-9DA0-4F4E-B618-0D8B6BBE8EBF}" type="datetimeFigureOut">
              <a:rPr lang="en-US">
                <a:solidFill>
                  <a:prstClr val="black">
                    <a:tint val="75000"/>
                  </a:prstClr>
                </a:solidFill>
              </a:rPr>
              <a:pPr>
                <a:def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758CAF4-0E20-4640-B238-AC78A85BCAB1}" type="slidenum">
              <a:rPr lang="en-US" altLang="en-US"/>
              <a:pPr/>
              <a:t>‹#›</a:t>
            </a:fld>
            <a:endParaRPr lang="en-US" altLang="en-US"/>
          </a:p>
        </p:txBody>
      </p:sp>
    </p:spTree>
    <p:extLst>
      <p:ext uri="{BB962C8B-B14F-4D97-AF65-F5344CB8AC3E}">
        <p14:creationId xmlns:p14="http://schemas.microsoft.com/office/powerpoint/2010/main" val="3974701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5" name="Rectangle 5"/>
          <p:cNvSpPr>
            <a:spLocks noGrp="1" noChangeArrowheads="1"/>
          </p:cNvSpPr>
          <p:nvPr>
            <p:ph type="sldNum" sz="quarter" idx="11"/>
          </p:nvPr>
        </p:nvSpPr>
        <p:spPr/>
        <p:txBody>
          <a:bodyPr/>
          <a:lstStyle>
            <a:lvl1pPr eaLnBrk="1" hangingPunct="1">
              <a:defRPr/>
            </a:lvl1pPr>
          </a:lstStyle>
          <a:p>
            <a:fld id="{D9A60C1D-09D4-4A97-93E8-B5596577001E}" type="slidenum">
              <a:rPr lang="en-US" altLang="en-US"/>
              <a:pPr/>
              <a:t>‹#›</a:t>
            </a:fld>
            <a:endParaRPr lang="en-US" altLang="en-US"/>
          </a:p>
        </p:txBody>
      </p:sp>
    </p:spTree>
    <p:extLst>
      <p:ext uri="{BB962C8B-B14F-4D97-AF65-F5344CB8AC3E}">
        <p14:creationId xmlns:p14="http://schemas.microsoft.com/office/powerpoint/2010/main" val="343237781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00200"/>
            <a:ext cx="508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6" name="Rectangle 5"/>
          <p:cNvSpPr>
            <a:spLocks noGrp="1" noChangeArrowheads="1"/>
          </p:cNvSpPr>
          <p:nvPr>
            <p:ph type="sldNum" sz="quarter" idx="11"/>
          </p:nvPr>
        </p:nvSpPr>
        <p:spPr/>
        <p:txBody>
          <a:bodyPr/>
          <a:lstStyle>
            <a:lvl1pPr eaLnBrk="1" hangingPunct="1">
              <a:defRPr/>
            </a:lvl1pPr>
          </a:lstStyle>
          <a:p>
            <a:fld id="{D6ED10B0-C974-473C-8597-1059DEB65410}" type="slidenum">
              <a:rPr lang="en-US" altLang="en-US"/>
              <a:pPr/>
              <a:t>‹#›</a:t>
            </a:fld>
            <a:endParaRPr lang="en-US" altLang="en-US"/>
          </a:p>
        </p:txBody>
      </p:sp>
    </p:spTree>
    <p:extLst>
      <p:ext uri="{BB962C8B-B14F-4D97-AF65-F5344CB8AC3E}">
        <p14:creationId xmlns:p14="http://schemas.microsoft.com/office/powerpoint/2010/main" val="317525252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8" name="Rectangle 5"/>
          <p:cNvSpPr>
            <a:spLocks noGrp="1" noChangeArrowheads="1"/>
          </p:cNvSpPr>
          <p:nvPr>
            <p:ph type="sldNum" sz="quarter" idx="11"/>
          </p:nvPr>
        </p:nvSpPr>
        <p:spPr/>
        <p:txBody>
          <a:bodyPr/>
          <a:lstStyle>
            <a:lvl1pPr eaLnBrk="1" hangingPunct="1">
              <a:defRPr/>
            </a:lvl1pPr>
          </a:lstStyle>
          <a:p>
            <a:fld id="{3F8DECD5-A27E-420D-B8F7-64D0F78B515F}" type="slidenum">
              <a:rPr lang="en-US" altLang="en-US"/>
              <a:pPr/>
              <a:t>‹#›</a:t>
            </a:fld>
            <a:endParaRPr lang="en-US" altLang="en-US"/>
          </a:p>
        </p:txBody>
      </p:sp>
    </p:spTree>
    <p:extLst>
      <p:ext uri="{BB962C8B-B14F-4D97-AF65-F5344CB8AC3E}">
        <p14:creationId xmlns:p14="http://schemas.microsoft.com/office/powerpoint/2010/main" val="230337261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4" name="Rectangle 5"/>
          <p:cNvSpPr>
            <a:spLocks noGrp="1" noChangeArrowheads="1"/>
          </p:cNvSpPr>
          <p:nvPr>
            <p:ph type="sldNum" sz="quarter" idx="11"/>
          </p:nvPr>
        </p:nvSpPr>
        <p:spPr/>
        <p:txBody>
          <a:bodyPr/>
          <a:lstStyle>
            <a:lvl1pPr eaLnBrk="1" hangingPunct="1">
              <a:defRPr/>
            </a:lvl1pPr>
          </a:lstStyle>
          <a:p>
            <a:fld id="{B3F3FD5D-20AF-4BBC-AED4-1FCD36E574DB}" type="slidenum">
              <a:rPr lang="en-US" altLang="en-US"/>
              <a:pPr/>
              <a:t>‹#›</a:t>
            </a:fld>
            <a:endParaRPr lang="en-US" altLang="en-US"/>
          </a:p>
        </p:txBody>
      </p:sp>
    </p:spTree>
    <p:extLst>
      <p:ext uri="{BB962C8B-B14F-4D97-AF65-F5344CB8AC3E}">
        <p14:creationId xmlns:p14="http://schemas.microsoft.com/office/powerpoint/2010/main" val="123746346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3" name="Rectangle 5"/>
          <p:cNvSpPr>
            <a:spLocks noGrp="1" noChangeArrowheads="1"/>
          </p:cNvSpPr>
          <p:nvPr>
            <p:ph type="sldNum" sz="quarter" idx="11"/>
          </p:nvPr>
        </p:nvSpPr>
        <p:spPr/>
        <p:txBody>
          <a:bodyPr/>
          <a:lstStyle>
            <a:lvl1pPr eaLnBrk="1" hangingPunct="1">
              <a:defRPr/>
            </a:lvl1pPr>
          </a:lstStyle>
          <a:p>
            <a:fld id="{3CDE6FFC-B16F-45D6-B882-EBE96C169E5B}" type="slidenum">
              <a:rPr lang="en-US" altLang="en-US"/>
              <a:pPr/>
              <a:t>‹#›</a:t>
            </a:fld>
            <a:endParaRPr lang="en-US" altLang="en-US"/>
          </a:p>
        </p:txBody>
      </p:sp>
    </p:spTree>
    <p:extLst>
      <p:ext uri="{BB962C8B-B14F-4D97-AF65-F5344CB8AC3E}">
        <p14:creationId xmlns:p14="http://schemas.microsoft.com/office/powerpoint/2010/main" val="307752186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6" name="Rectangle 5"/>
          <p:cNvSpPr>
            <a:spLocks noGrp="1" noChangeArrowheads="1"/>
          </p:cNvSpPr>
          <p:nvPr>
            <p:ph type="sldNum" sz="quarter" idx="11"/>
          </p:nvPr>
        </p:nvSpPr>
        <p:spPr/>
        <p:txBody>
          <a:bodyPr/>
          <a:lstStyle>
            <a:lvl1pPr eaLnBrk="1" hangingPunct="1">
              <a:defRPr/>
            </a:lvl1pPr>
          </a:lstStyle>
          <a:p>
            <a:fld id="{02EF12ED-0419-4E79-B4F3-011781941654}" type="slidenum">
              <a:rPr lang="en-US" altLang="en-US"/>
              <a:pPr/>
              <a:t>‹#›</a:t>
            </a:fld>
            <a:endParaRPr lang="en-US" altLang="en-US"/>
          </a:p>
        </p:txBody>
      </p:sp>
    </p:spTree>
    <p:extLst>
      <p:ext uri="{BB962C8B-B14F-4D97-AF65-F5344CB8AC3E}">
        <p14:creationId xmlns:p14="http://schemas.microsoft.com/office/powerpoint/2010/main" val="93937427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6" name="Rectangle 5"/>
          <p:cNvSpPr>
            <a:spLocks noGrp="1" noChangeArrowheads="1"/>
          </p:cNvSpPr>
          <p:nvPr>
            <p:ph type="sldNum" sz="quarter" idx="11"/>
          </p:nvPr>
        </p:nvSpPr>
        <p:spPr/>
        <p:txBody>
          <a:bodyPr/>
          <a:lstStyle>
            <a:lvl1pPr eaLnBrk="1" hangingPunct="1">
              <a:defRPr/>
            </a:lvl1pPr>
          </a:lstStyle>
          <a:p>
            <a:fld id="{5311AB47-4A70-4DCB-8F4C-427E692CD01E}" type="slidenum">
              <a:rPr lang="en-US" altLang="en-US"/>
              <a:pPr/>
              <a:t>‹#›</a:t>
            </a:fld>
            <a:endParaRPr lang="en-US" altLang="en-US"/>
          </a:p>
        </p:txBody>
      </p:sp>
    </p:spTree>
    <p:extLst>
      <p:ext uri="{BB962C8B-B14F-4D97-AF65-F5344CB8AC3E}">
        <p14:creationId xmlns:p14="http://schemas.microsoft.com/office/powerpoint/2010/main" val="202343308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5" name="Rectangle 5"/>
          <p:cNvSpPr>
            <a:spLocks noGrp="1" noChangeArrowheads="1"/>
          </p:cNvSpPr>
          <p:nvPr>
            <p:ph type="sldNum" sz="quarter" idx="11"/>
          </p:nvPr>
        </p:nvSpPr>
        <p:spPr/>
        <p:txBody>
          <a:bodyPr/>
          <a:lstStyle>
            <a:lvl1pPr eaLnBrk="1" hangingPunct="1">
              <a:defRPr/>
            </a:lvl1pPr>
          </a:lstStyle>
          <a:p>
            <a:fld id="{9DAA4E08-A53F-4805-AE3E-50123E4C5CBC}" type="slidenum">
              <a:rPr lang="en-US" altLang="en-US"/>
              <a:pPr/>
              <a:t>‹#›</a:t>
            </a:fld>
            <a:endParaRPr lang="en-US" altLang="en-US"/>
          </a:p>
        </p:txBody>
      </p:sp>
    </p:spTree>
    <p:extLst>
      <p:ext uri="{BB962C8B-B14F-4D97-AF65-F5344CB8AC3E}">
        <p14:creationId xmlns:p14="http://schemas.microsoft.com/office/powerpoint/2010/main" val="308421911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381000"/>
            <a:ext cx="25908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81000"/>
            <a:ext cx="75692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5" name="Rectangle 5"/>
          <p:cNvSpPr>
            <a:spLocks noGrp="1" noChangeArrowheads="1"/>
          </p:cNvSpPr>
          <p:nvPr>
            <p:ph type="sldNum" sz="quarter" idx="11"/>
          </p:nvPr>
        </p:nvSpPr>
        <p:spPr/>
        <p:txBody>
          <a:bodyPr/>
          <a:lstStyle>
            <a:lvl1pPr eaLnBrk="1" hangingPunct="1">
              <a:defRPr/>
            </a:lvl1pPr>
          </a:lstStyle>
          <a:p>
            <a:fld id="{ACD9FB5D-9564-4234-9118-B9A6A07772C9}" type="slidenum">
              <a:rPr lang="en-US" altLang="en-US"/>
              <a:pPr/>
              <a:t>‹#›</a:t>
            </a:fld>
            <a:endParaRPr lang="en-US" altLang="en-US"/>
          </a:p>
        </p:txBody>
      </p:sp>
    </p:spTree>
    <p:extLst>
      <p:ext uri="{BB962C8B-B14F-4D97-AF65-F5344CB8AC3E}">
        <p14:creationId xmlns:p14="http://schemas.microsoft.com/office/powerpoint/2010/main" val="150138878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7E1C202A-9EEA-4BFA-936D-4803B37AF1B5}" type="slidenum">
              <a:rPr lang="en-US" altLang="en-US"/>
              <a:pPr/>
              <a:t>‹#›</a:t>
            </a:fld>
            <a:endParaRPr lang="en-US" altLang="en-US"/>
          </a:p>
        </p:txBody>
      </p:sp>
    </p:spTree>
    <p:extLst>
      <p:ext uri="{BB962C8B-B14F-4D97-AF65-F5344CB8AC3E}">
        <p14:creationId xmlns:p14="http://schemas.microsoft.com/office/powerpoint/2010/main" val="4249704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EA30E04-C6B8-463C-9851-D1C302BA99AE}" type="datetimeFigureOut">
              <a:rPr lang="en-US">
                <a:solidFill>
                  <a:prstClr val="black">
                    <a:tint val="75000"/>
                  </a:prstClr>
                </a:solidFill>
              </a:rPr>
              <a:pPr>
                <a:def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C79FA55-DB7A-436E-8D7E-9D62E6A8B619}" type="slidenum">
              <a:rPr lang="en-US" altLang="en-US"/>
              <a:pPr/>
              <a:t>‹#›</a:t>
            </a:fld>
            <a:endParaRPr lang="en-US" altLang="en-US"/>
          </a:p>
        </p:txBody>
      </p:sp>
    </p:spTree>
    <p:extLst>
      <p:ext uri="{BB962C8B-B14F-4D97-AF65-F5344CB8AC3E}">
        <p14:creationId xmlns:p14="http://schemas.microsoft.com/office/powerpoint/2010/main" val="426536648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AEBAB50D-B60F-4B57-B1F5-135B773B0D4F}" type="slidenum">
              <a:rPr lang="en-US" altLang="en-US"/>
              <a:pPr/>
              <a:t>‹#›</a:t>
            </a:fld>
            <a:endParaRPr lang="en-US" altLang="en-US"/>
          </a:p>
        </p:txBody>
      </p:sp>
    </p:spTree>
    <p:extLst>
      <p:ext uri="{BB962C8B-B14F-4D97-AF65-F5344CB8AC3E}">
        <p14:creationId xmlns:p14="http://schemas.microsoft.com/office/powerpoint/2010/main" val="16986092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40DE325D-6E65-4A83-8CFC-3CD89BC8ABEF}" type="slidenum">
              <a:rPr lang="en-US" altLang="en-US"/>
              <a:pPr/>
              <a:t>‹#›</a:t>
            </a:fld>
            <a:endParaRPr lang="en-US" altLang="en-US"/>
          </a:p>
        </p:txBody>
      </p:sp>
    </p:spTree>
    <p:extLst>
      <p:ext uri="{BB962C8B-B14F-4D97-AF65-F5344CB8AC3E}">
        <p14:creationId xmlns:p14="http://schemas.microsoft.com/office/powerpoint/2010/main" val="8547454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E7E70A60-A8FC-47A2-95B2-A8DC9414FD84}" type="slidenum">
              <a:rPr lang="en-US" altLang="en-US"/>
              <a:pPr/>
              <a:t>‹#›</a:t>
            </a:fld>
            <a:endParaRPr lang="en-US" altLang="en-US"/>
          </a:p>
        </p:txBody>
      </p:sp>
    </p:spTree>
    <p:extLst>
      <p:ext uri="{BB962C8B-B14F-4D97-AF65-F5344CB8AC3E}">
        <p14:creationId xmlns:p14="http://schemas.microsoft.com/office/powerpoint/2010/main" val="353760595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fld id="{11D71339-845D-4294-A8D3-68B8339250E9}" type="slidenum">
              <a:rPr lang="en-US" altLang="en-US"/>
              <a:pPr/>
              <a:t>‹#›</a:t>
            </a:fld>
            <a:endParaRPr lang="en-US" altLang="en-US"/>
          </a:p>
        </p:txBody>
      </p:sp>
    </p:spTree>
    <p:extLst>
      <p:ext uri="{BB962C8B-B14F-4D97-AF65-F5344CB8AC3E}">
        <p14:creationId xmlns:p14="http://schemas.microsoft.com/office/powerpoint/2010/main" val="72035457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fld id="{B92DA81F-6BE0-42DF-9557-268C9919671F}" type="slidenum">
              <a:rPr lang="en-US" altLang="en-US"/>
              <a:pPr/>
              <a:t>‹#›</a:t>
            </a:fld>
            <a:endParaRPr lang="en-US" altLang="en-US"/>
          </a:p>
        </p:txBody>
      </p:sp>
    </p:spTree>
    <p:extLst>
      <p:ext uri="{BB962C8B-B14F-4D97-AF65-F5344CB8AC3E}">
        <p14:creationId xmlns:p14="http://schemas.microsoft.com/office/powerpoint/2010/main" val="26949831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fld id="{3A4F3681-15E1-4264-BCE9-63EB0C5CD523}" type="slidenum">
              <a:rPr lang="en-US" altLang="en-US"/>
              <a:pPr/>
              <a:t>‹#›</a:t>
            </a:fld>
            <a:endParaRPr lang="en-US" altLang="en-US"/>
          </a:p>
        </p:txBody>
      </p:sp>
    </p:spTree>
    <p:extLst>
      <p:ext uri="{BB962C8B-B14F-4D97-AF65-F5344CB8AC3E}">
        <p14:creationId xmlns:p14="http://schemas.microsoft.com/office/powerpoint/2010/main" val="337272553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A876CAC5-6AAB-4909-9B21-25B8F82CE451}" type="slidenum">
              <a:rPr lang="en-US" altLang="en-US"/>
              <a:pPr/>
              <a:t>‹#›</a:t>
            </a:fld>
            <a:endParaRPr lang="en-US" altLang="en-US"/>
          </a:p>
        </p:txBody>
      </p:sp>
    </p:spTree>
    <p:extLst>
      <p:ext uri="{BB962C8B-B14F-4D97-AF65-F5344CB8AC3E}">
        <p14:creationId xmlns:p14="http://schemas.microsoft.com/office/powerpoint/2010/main" val="249362745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32BD5751-BFEE-4EE8-AC96-2BBF8072D222}" type="slidenum">
              <a:rPr lang="en-US" altLang="en-US"/>
              <a:pPr/>
              <a:t>‹#›</a:t>
            </a:fld>
            <a:endParaRPr lang="en-US" altLang="en-US"/>
          </a:p>
        </p:txBody>
      </p:sp>
    </p:spTree>
    <p:extLst>
      <p:ext uri="{BB962C8B-B14F-4D97-AF65-F5344CB8AC3E}">
        <p14:creationId xmlns:p14="http://schemas.microsoft.com/office/powerpoint/2010/main" val="195684284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9FBB0423-10B2-4DA1-A1DE-FD6C1E42ABC0}" type="slidenum">
              <a:rPr lang="en-US" altLang="en-US"/>
              <a:pPr/>
              <a:t>‹#›</a:t>
            </a:fld>
            <a:endParaRPr lang="en-US" altLang="en-US"/>
          </a:p>
        </p:txBody>
      </p:sp>
    </p:spTree>
    <p:extLst>
      <p:ext uri="{BB962C8B-B14F-4D97-AF65-F5344CB8AC3E}">
        <p14:creationId xmlns:p14="http://schemas.microsoft.com/office/powerpoint/2010/main" val="28430130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DFE1AAAB-2735-4370-BAE4-7FECB83D3733}" type="slidenum">
              <a:rPr lang="en-US" altLang="en-US"/>
              <a:pPr/>
              <a:t>‹#›</a:t>
            </a:fld>
            <a:endParaRPr lang="en-US" altLang="en-US"/>
          </a:p>
        </p:txBody>
      </p:sp>
    </p:spTree>
    <p:extLst>
      <p:ext uri="{BB962C8B-B14F-4D97-AF65-F5344CB8AC3E}">
        <p14:creationId xmlns:p14="http://schemas.microsoft.com/office/powerpoint/2010/main" val="3761093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1F85A85-5D4A-432C-A77A-1D356E7F5043}" type="datetimeFigureOut">
              <a:rPr lang="en-US">
                <a:solidFill>
                  <a:prstClr val="black">
                    <a:tint val="75000"/>
                  </a:prstClr>
                </a:solidFill>
              </a:rPr>
              <a:pPr>
                <a:defRPr/>
              </a:pPr>
              <a:t>2/23/2026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7146683-31D3-4AD5-8C1A-A81B0D9F47A9}" type="slidenum">
              <a:rPr lang="en-US" altLang="en-US"/>
              <a:pPr/>
              <a:t>‹#›</a:t>
            </a:fld>
            <a:endParaRPr lang="en-US" altLang="en-US"/>
          </a:p>
        </p:txBody>
      </p:sp>
    </p:spTree>
    <p:extLst>
      <p:ext uri="{BB962C8B-B14F-4D97-AF65-F5344CB8AC3E}">
        <p14:creationId xmlns:p14="http://schemas.microsoft.com/office/powerpoint/2010/main" val="4273395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D02B71F-787C-49CC-AA82-2AF0B5EE5AF0}" type="datetimeFigureOut">
              <a:rPr lang="en-US"/>
              <a:pPr>
                <a:defRPr/>
              </a:pPr>
              <a:t>2/23/2026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6D6D0D8-63BF-4389-8D78-2A2BDCADFEC0}" type="slidenum">
              <a:rPr lang="en-US" altLang="en-US"/>
              <a:pPr/>
              <a:t>‹#›</a:t>
            </a:fld>
            <a:endParaRPr lang="en-US" altLang="en-US"/>
          </a:p>
        </p:txBody>
      </p:sp>
    </p:spTree>
    <p:extLst>
      <p:ext uri="{BB962C8B-B14F-4D97-AF65-F5344CB8AC3E}">
        <p14:creationId xmlns:p14="http://schemas.microsoft.com/office/powerpoint/2010/main" val="73314108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34F235EE-2DFA-4962-8D7E-87526C4A90FF}" type="datetimeFigureOut">
              <a:rPr lang="en-US"/>
              <a:pPr>
                <a:defRPr/>
              </a:pPr>
              <a:t>2/23/2026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F4FC72B-19AF-4257-91B6-CBBF415C3912}" type="slidenum">
              <a:rPr lang="en-US" altLang="en-US"/>
              <a:pPr/>
              <a:t>‹#›</a:t>
            </a:fld>
            <a:endParaRPr lang="en-US" altLang="en-US"/>
          </a:p>
        </p:txBody>
      </p:sp>
    </p:spTree>
    <p:extLst>
      <p:ext uri="{BB962C8B-B14F-4D97-AF65-F5344CB8AC3E}">
        <p14:creationId xmlns:p14="http://schemas.microsoft.com/office/powerpoint/2010/main" val="50139115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980A458-C8CD-49DE-B40C-6A8EFE9AEE78}" type="datetimeFigureOut">
              <a:rPr lang="en-US"/>
              <a:pPr>
                <a:defRPr/>
              </a:pPr>
              <a:t>2/23/2026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21AFE65-F3FD-4593-A1F0-C02674A3DCD5}" type="slidenum">
              <a:rPr lang="en-US" altLang="en-US"/>
              <a:pPr/>
              <a:t>‹#›</a:t>
            </a:fld>
            <a:endParaRPr lang="en-US" altLang="en-US"/>
          </a:p>
        </p:txBody>
      </p:sp>
    </p:spTree>
    <p:extLst>
      <p:ext uri="{BB962C8B-B14F-4D97-AF65-F5344CB8AC3E}">
        <p14:creationId xmlns:p14="http://schemas.microsoft.com/office/powerpoint/2010/main" val="31639976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595324A-953F-4CB3-8323-10B5A96CC6EE}" type="datetimeFigureOut">
              <a:rPr lang="en-US"/>
              <a:pPr>
                <a:defRPr/>
              </a:pPr>
              <a:t>2/23/2026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4D1900B-9B71-4AA4-AA37-39C130CE98B0}" type="slidenum">
              <a:rPr lang="en-US" altLang="en-US"/>
              <a:pPr/>
              <a:t>‹#›</a:t>
            </a:fld>
            <a:endParaRPr lang="en-US" altLang="en-US"/>
          </a:p>
        </p:txBody>
      </p:sp>
    </p:spTree>
    <p:extLst>
      <p:ext uri="{BB962C8B-B14F-4D97-AF65-F5344CB8AC3E}">
        <p14:creationId xmlns:p14="http://schemas.microsoft.com/office/powerpoint/2010/main" val="303685315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92005B4-EEE2-425D-9DEA-3157AB153054}" type="datetimeFigureOut">
              <a:rPr lang="en-US"/>
              <a:pPr>
                <a:defRPr/>
              </a:pPr>
              <a:t>2/23/2026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531F4C1F-86A7-43A5-9DA6-C441314CFFAC}" type="slidenum">
              <a:rPr lang="en-US" altLang="en-US"/>
              <a:pPr/>
              <a:t>‹#›</a:t>
            </a:fld>
            <a:endParaRPr lang="en-US" altLang="en-US"/>
          </a:p>
        </p:txBody>
      </p:sp>
    </p:spTree>
    <p:extLst>
      <p:ext uri="{BB962C8B-B14F-4D97-AF65-F5344CB8AC3E}">
        <p14:creationId xmlns:p14="http://schemas.microsoft.com/office/powerpoint/2010/main" val="28532925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13D4235-EFA3-4013-B006-4BFCE733AF9F}" type="datetimeFigureOut">
              <a:rPr lang="en-US"/>
              <a:pPr>
                <a:defRPr/>
              </a:pPr>
              <a:t>2/23/2026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CAFE7C7A-685F-4583-B935-987B45D85C8C}" type="slidenum">
              <a:rPr lang="en-US" altLang="en-US"/>
              <a:pPr/>
              <a:t>‹#›</a:t>
            </a:fld>
            <a:endParaRPr lang="en-US" altLang="en-US"/>
          </a:p>
        </p:txBody>
      </p:sp>
    </p:spTree>
    <p:extLst>
      <p:ext uri="{BB962C8B-B14F-4D97-AF65-F5344CB8AC3E}">
        <p14:creationId xmlns:p14="http://schemas.microsoft.com/office/powerpoint/2010/main" val="41640193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9AEB7D3-1DDB-4C45-9C7E-AACC721D7479}" type="datetimeFigureOut">
              <a:rPr lang="en-US"/>
              <a:pPr>
                <a:defRPr/>
              </a:pPr>
              <a:t>2/23/2026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D8F8F2A0-E9B5-4CEB-84C4-5AD2F6FE5304}" type="slidenum">
              <a:rPr lang="en-US" altLang="en-US"/>
              <a:pPr/>
              <a:t>‹#›</a:t>
            </a:fld>
            <a:endParaRPr lang="en-US" altLang="en-US"/>
          </a:p>
        </p:txBody>
      </p:sp>
    </p:spTree>
    <p:extLst>
      <p:ext uri="{BB962C8B-B14F-4D97-AF65-F5344CB8AC3E}">
        <p14:creationId xmlns:p14="http://schemas.microsoft.com/office/powerpoint/2010/main" val="87789451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0F7A5DA-755B-43C4-B99B-D76D8EE4A5D1}" type="datetimeFigureOut">
              <a:rPr lang="en-US"/>
              <a:pPr>
                <a:defRPr/>
              </a:pPr>
              <a:t>2/23/2026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D7B92C0-0FBB-4D41-A37E-CF890A89C721}" type="slidenum">
              <a:rPr lang="en-US" altLang="en-US"/>
              <a:pPr/>
              <a:t>‹#›</a:t>
            </a:fld>
            <a:endParaRPr lang="en-US" altLang="en-US"/>
          </a:p>
        </p:txBody>
      </p:sp>
    </p:spTree>
    <p:extLst>
      <p:ext uri="{BB962C8B-B14F-4D97-AF65-F5344CB8AC3E}">
        <p14:creationId xmlns:p14="http://schemas.microsoft.com/office/powerpoint/2010/main" val="37487106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54A6F33-B4D8-474A-9E0A-EF968B1A131F}" type="datetimeFigureOut">
              <a:rPr lang="en-US"/>
              <a:pPr>
                <a:defRPr/>
              </a:pPr>
              <a:t>2/23/2026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1FDF1CE-40AB-48AC-B20A-A126A2DC7E83}" type="slidenum">
              <a:rPr lang="en-US" altLang="en-US"/>
              <a:pPr/>
              <a:t>‹#›</a:t>
            </a:fld>
            <a:endParaRPr lang="en-US" altLang="en-US"/>
          </a:p>
        </p:txBody>
      </p:sp>
    </p:spTree>
    <p:extLst>
      <p:ext uri="{BB962C8B-B14F-4D97-AF65-F5344CB8AC3E}">
        <p14:creationId xmlns:p14="http://schemas.microsoft.com/office/powerpoint/2010/main" val="427387342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A288FF3-39CE-47FE-A577-13A9B45F49D6}" type="datetimeFigureOut">
              <a:rPr lang="en-US"/>
              <a:pPr>
                <a:defRPr/>
              </a:pPr>
              <a:t>2/23/2026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15BC042-8AD6-47E5-B89A-8786CD6BCE7E}" type="slidenum">
              <a:rPr lang="en-US" altLang="en-US"/>
              <a:pPr/>
              <a:t>‹#›</a:t>
            </a:fld>
            <a:endParaRPr lang="en-US" altLang="en-US"/>
          </a:p>
        </p:txBody>
      </p:sp>
    </p:spTree>
    <p:extLst>
      <p:ext uri="{BB962C8B-B14F-4D97-AF65-F5344CB8AC3E}">
        <p14:creationId xmlns:p14="http://schemas.microsoft.com/office/powerpoint/2010/main" val="192604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36E4148-66C5-4FCF-990B-41F4210F820C}" type="datetimeFigureOut">
              <a:rPr lang="en-US">
                <a:solidFill>
                  <a:prstClr val="black">
                    <a:tint val="75000"/>
                  </a:prstClr>
                </a:solidFill>
              </a:rPr>
              <a:pPr>
                <a:defRPr/>
              </a:pPr>
              <a:t>2/23/2026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EE2A69D6-FAEB-4F80-9129-4C255DE696C3}" type="slidenum">
              <a:rPr lang="en-US" altLang="en-US"/>
              <a:pPr/>
              <a:t>‹#›</a:t>
            </a:fld>
            <a:endParaRPr lang="en-US" altLang="en-US"/>
          </a:p>
        </p:txBody>
      </p:sp>
    </p:spTree>
    <p:extLst>
      <p:ext uri="{BB962C8B-B14F-4D97-AF65-F5344CB8AC3E}">
        <p14:creationId xmlns:p14="http://schemas.microsoft.com/office/powerpoint/2010/main" val="167100795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189FA7-BA36-44E3-90EE-A4022B9408AB}" type="datetimeFigureOut">
              <a:rPr lang="en-US"/>
              <a:pPr>
                <a:defRPr/>
              </a:pPr>
              <a:t>2/23/2026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F0286CF-865D-47B5-8C94-B4E065DF4296}" type="slidenum">
              <a:rPr lang="en-US" altLang="en-US"/>
              <a:pPr/>
              <a:t>‹#›</a:t>
            </a:fld>
            <a:endParaRPr lang="en-US" altLang="en-US"/>
          </a:p>
        </p:txBody>
      </p:sp>
    </p:spTree>
    <p:extLst>
      <p:ext uri="{BB962C8B-B14F-4D97-AF65-F5344CB8AC3E}">
        <p14:creationId xmlns:p14="http://schemas.microsoft.com/office/powerpoint/2010/main" val="1828147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93487F9-7B7C-4D86-A049-03F23E18DDFB}" type="datetimeFigureOut">
              <a:rPr lang="en-US">
                <a:solidFill>
                  <a:prstClr val="black">
                    <a:tint val="75000"/>
                  </a:prstClr>
                </a:solidFill>
              </a:rPr>
              <a:pPr>
                <a:defRPr/>
              </a:pPr>
              <a:t>2/23/2026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344A6E14-303F-4B6A-957C-48DF2ED49443}" type="slidenum">
              <a:rPr lang="en-US" altLang="en-US"/>
              <a:pPr/>
              <a:t>‹#›</a:t>
            </a:fld>
            <a:endParaRPr lang="en-US" altLang="en-US"/>
          </a:p>
        </p:txBody>
      </p:sp>
    </p:spTree>
    <p:extLst>
      <p:ext uri="{BB962C8B-B14F-4D97-AF65-F5344CB8AC3E}">
        <p14:creationId xmlns:p14="http://schemas.microsoft.com/office/powerpoint/2010/main" val="196449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01541DD-414A-4990-8563-8F84055E51B5}" type="datetimeFigureOut">
              <a:rPr lang="en-US">
                <a:solidFill>
                  <a:prstClr val="black">
                    <a:tint val="75000"/>
                  </a:prstClr>
                </a:solidFill>
              </a:rPr>
              <a:pPr>
                <a:defRPr/>
              </a:pPr>
              <a:t>2/23/2026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2853C498-70DE-4F8B-B473-E9A346705E8C}" type="slidenum">
              <a:rPr lang="en-US" altLang="en-US"/>
              <a:pPr/>
              <a:t>‹#›</a:t>
            </a:fld>
            <a:endParaRPr lang="en-US" altLang="en-US"/>
          </a:p>
        </p:txBody>
      </p:sp>
    </p:spTree>
    <p:extLst>
      <p:ext uri="{BB962C8B-B14F-4D97-AF65-F5344CB8AC3E}">
        <p14:creationId xmlns:p14="http://schemas.microsoft.com/office/powerpoint/2010/main" val="3124916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7F109E-CAA4-4B23-BEA5-FA3794E04782}" type="datetimeFigureOut">
              <a:rPr lang="en-US">
                <a:solidFill>
                  <a:prstClr val="black">
                    <a:tint val="75000"/>
                  </a:prstClr>
                </a:solidFill>
              </a:rPr>
              <a:pPr>
                <a:defRPr/>
              </a:pPr>
              <a:t>2/23/2026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AE3F1C6-4B2B-463C-A67B-89ACB5297A5A}" type="slidenum">
              <a:rPr lang="en-US" altLang="en-US"/>
              <a:pPr/>
              <a:t>‹#›</a:t>
            </a:fld>
            <a:endParaRPr lang="en-US" altLang="en-US"/>
          </a:p>
        </p:txBody>
      </p:sp>
    </p:spTree>
    <p:extLst>
      <p:ext uri="{BB962C8B-B14F-4D97-AF65-F5344CB8AC3E}">
        <p14:creationId xmlns:p14="http://schemas.microsoft.com/office/powerpoint/2010/main" val="1635094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5468D3D-9DA0-4F4E-B618-0D8B6BBE8EBF}" type="datetimeFigureOut">
              <a:rPr lang="en-US">
                <a:solidFill>
                  <a:prstClr val="black">
                    <a:tint val="75000"/>
                  </a:prstClr>
                </a:solidFill>
              </a:rPr>
              <a:pPr>
                <a:def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758CAF4-0E20-4640-B238-AC78A85BCAB1}" type="slidenum">
              <a:rPr lang="en-US" altLang="en-US"/>
              <a:pPr/>
              <a:t>‹#›</a:t>
            </a:fld>
            <a:endParaRPr lang="en-US" altLang="en-US"/>
          </a:p>
        </p:txBody>
      </p:sp>
    </p:spTree>
    <p:extLst>
      <p:ext uri="{BB962C8B-B14F-4D97-AF65-F5344CB8AC3E}">
        <p14:creationId xmlns:p14="http://schemas.microsoft.com/office/powerpoint/2010/main" val="1021961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AFDD841-314D-4061-B269-F2F521D1984B}" type="datetimeFigureOut">
              <a:rPr lang="en-US">
                <a:solidFill>
                  <a:prstClr val="black">
                    <a:tint val="75000"/>
                  </a:prstClr>
                </a:solidFill>
              </a:rPr>
              <a:pPr>
                <a:defRPr/>
              </a:pPr>
              <a:t>2/23/2026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7C5E831-F4A0-4A66-BE82-DD8113A20C5E}" type="slidenum">
              <a:rPr lang="en-US" altLang="en-US"/>
              <a:pPr/>
              <a:t>‹#›</a:t>
            </a:fld>
            <a:endParaRPr lang="en-US" altLang="en-US"/>
          </a:p>
        </p:txBody>
      </p:sp>
    </p:spTree>
    <p:extLst>
      <p:ext uri="{BB962C8B-B14F-4D97-AF65-F5344CB8AC3E}">
        <p14:creationId xmlns:p14="http://schemas.microsoft.com/office/powerpoint/2010/main" val="26935930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70B7F48-BF32-4422-B47E-956F0537F607}" type="datetimeFigureOut">
              <a:rPr lang="en-US">
                <a:solidFill>
                  <a:prstClr val="black">
                    <a:tint val="75000"/>
                  </a:prstClr>
                </a:solidFill>
              </a:rPr>
              <a:pPr>
                <a:def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E59FAFD-A73B-42D0-8AE8-C02E42209CAD}" type="slidenum">
              <a:rPr lang="en-US" altLang="en-US"/>
              <a:pPr/>
              <a:t>‹#›</a:t>
            </a:fld>
            <a:endParaRPr lang="en-US" altLang="en-US"/>
          </a:p>
        </p:txBody>
      </p:sp>
    </p:spTree>
    <p:extLst>
      <p:ext uri="{BB962C8B-B14F-4D97-AF65-F5344CB8AC3E}">
        <p14:creationId xmlns:p14="http://schemas.microsoft.com/office/powerpoint/2010/main" val="27565136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F71FA1E-4AFC-4C09-AEFB-04169DAE8A5D}" type="datetimeFigureOut">
              <a:rPr lang="en-US">
                <a:solidFill>
                  <a:prstClr val="black">
                    <a:tint val="75000"/>
                  </a:prstClr>
                </a:solidFill>
              </a:rPr>
              <a:pPr>
                <a:def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E0F9915-A408-4E09-B17F-1BBF622EB8F3}" type="slidenum">
              <a:rPr lang="en-US" altLang="en-US"/>
              <a:pPr/>
              <a:t>‹#›</a:t>
            </a:fld>
            <a:endParaRPr lang="en-US" altLang="en-US"/>
          </a:p>
        </p:txBody>
      </p:sp>
    </p:spTree>
    <p:extLst>
      <p:ext uri="{BB962C8B-B14F-4D97-AF65-F5344CB8AC3E}">
        <p14:creationId xmlns:p14="http://schemas.microsoft.com/office/powerpoint/2010/main" val="3096754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7BAC31B-5D2B-4C02-914D-54EBBE554F14}" type="datetimeFigureOut">
              <a:rPr lang="en-US"/>
              <a:pPr>
                <a:defRPr/>
              </a:pPr>
              <a:t>2/23/2026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B3E88E6-60F7-47EA-9E00-EA126B9CC593}" type="slidenum">
              <a:rPr lang="en-US" altLang="en-US"/>
              <a:pPr/>
              <a:t>‹#›</a:t>
            </a:fld>
            <a:endParaRPr lang="en-US" altLang="en-US"/>
          </a:p>
        </p:txBody>
      </p:sp>
    </p:spTree>
    <p:extLst>
      <p:ext uri="{BB962C8B-B14F-4D97-AF65-F5344CB8AC3E}">
        <p14:creationId xmlns:p14="http://schemas.microsoft.com/office/powerpoint/2010/main" val="4283322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6A4E8531-F8E0-4607-ADEF-F28F500F91A4}" type="datetimeFigureOut">
              <a:rPr lang="en-US"/>
              <a:pPr>
                <a:defRPr/>
              </a:pPr>
              <a:t>2/23/2026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C47E887-D0C2-49BA-B9E7-B0B7D95FA602}" type="slidenum">
              <a:rPr lang="en-US" altLang="en-US"/>
              <a:pPr/>
              <a:t>‹#›</a:t>
            </a:fld>
            <a:endParaRPr lang="en-US" altLang="en-US"/>
          </a:p>
        </p:txBody>
      </p:sp>
    </p:spTree>
    <p:extLst>
      <p:ext uri="{BB962C8B-B14F-4D97-AF65-F5344CB8AC3E}">
        <p14:creationId xmlns:p14="http://schemas.microsoft.com/office/powerpoint/2010/main" val="1887867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2707372-E1B9-469A-8BD9-F5706E7B347B}" type="datetimeFigureOut">
              <a:rPr lang="en-US"/>
              <a:pPr>
                <a:defRPr/>
              </a:pPr>
              <a:t>2/23/2026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67E86AF-B70E-4980-AACC-0EFDB9E9E518}" type="slidenum">
              <a:rPr lang="en-US" altLang="en-US"/>
              <a:pPr/>
              <a:t>‹#›</a:t>
            </a:fld>
            <a:endParaRPr lang="en-US" altLang="en-US"/>
          </a:p>
        </p:txBody>
      </p:sp>
    </p:spTree>
    <p:extLst>
      <p:ext uri="{BB962C8B-B14F-4D97-AF65-F5344CB8AC3E}">
        <p14:creationId xmlns:p14="http://schemas.microsoft.com/office/powerpoint/2010/main" val="1605870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707D12E-51F0-4B46-B3F5-E00AB2CF89D6}" type="datetimeFigureOut">
              <a:rPr lang="en-US"/>
              <a:pPr>
                <a:defRPr/>
              </a:pPr>
              <a:t>2/23/2026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AABABAC-D57B-4458-A4ED-05F00AB86B8E}" type="slidenum">
              <a:rPr lang="en-US" altLang="en-US"/>
              <a:pPr/>
              <a:t>‹#›</a:t>
            </a:fld>
            <a:endParaRPr lang="en-US" altLang="en-US"/>
          </a:p>
        </p:txBody>
      </p:sp>
    </p:spTree>
    <p:extLst>
      <p:ext uri="{BB962C8B-B14F-4D97-AF65-F5344CB8AC3E}">
        <p14:creationId xmlns:p14="http://schemas.microsoft.com/office/powerpoint/2010/main" val="3234290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96F2DF5-432C-4C00-9BD6-D03598B6B80A}" type="datetimeFigureOut">
              <a:rPr lang="en-US"/>
              <a:pPr>
                <a:defRPr/>
              </a:pPr>
              <a:t>2/23/2026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BC3B2088-31BB-4136-9D02-C8703535ADBB}" type="slidenum">
              <a:rPr lang="en-US" altLang="en-US"/>
              <a:pPr/>
              <a:t>‹#›</a:t>
            </a:fld>
            <a:endParaRPr lang="en-US" altLang="en-US"/>
          </a:p>
        </p:txBody>
      </p:sp>
    </p:spTree>
    <p:extLst>
      <p:ext uri="{BB962C8B-B14F-4D97-AF65-F5344CB8AC3E}">
        <p14:creationId xmlns:p14="http://schemas.microsoft.com/office/powerpoint/2010/main" val="38323227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985606C-56A7-41F0-BDEA-69095643EF05}" type="datetimeFigureOut">
              <a:rPr lang="en-US"/>
              <a:pPr>
                <a:defRPr/>
              </a:pPr>
              <a:t>2/23/2026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CA3564E6-9D53-43E2-9B93-7B6680B985C7}" type="slidenum">
              <a:rPr lang="en-US" altLang="en-US"/>
              <a:pPr/>
              <a:t>‹#›</a:t>
            </a:fld>
            <a:endParaRPr lang="en-US" altLang="en-US"/>
          </a:p>
        </p:txBody>
      </p:sp>
    </p:spTree>
    <p:extLst>
      <p:ext uri="{BB962C8B-B14F-4D97-AF65-F5344CB8AC3E}">
        <p14:creationId xmlns:p14="http://schemas.microsoft.com/office/powerpoint/2010/main" val="6500869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19A04B5-735C-4528-A4E2-15E35B7B74F5}" type="datetimeFigureOut">
              <a:rPr lang="en-US"/>
              <a:pPr>
                <a:defRPr/>
              </a:pPr>
              <a:t>2/23/2026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EBF4E2BB-925C-49D0-97D6-D6FA5C28A3D6}" type="slidenum">
              <a:rPr lang="en-US" altLang="en-US"/>
              <a:pPr/>
              <a:t>‹#›</a:t>
            </a:fld>
            <a:endParaRPr lang="en-US" altLang="en-US"/>
          </a:p>
        </p:txBody>
      </p:sp>
    </p:spTree>
    <p:extLst>
      <p:ext uri="{BB962C8B-B14F-4D97-AF65-F5344CB8AC3E}">
        <p14:creationId xmlns:p14="http://schemas.microsoft.com/office/powerpoint/2010/main" val="838089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EA30E04-C6B8-463C-9851-D1C302BA99AE}" type="datetimeFigureOut">
              <a:rPr lang="en-US">
                <a:solidFill>
                  <a:prstClr val="black">
                    <a:tint val="75000"/>
                  </a:prstClr>
                </a:solidFill>
              </a:rPr>
              <a:pPr>
                <a:def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C79FA55-DB7A-436E-8D7E-9D62E6A8B619}" type="slidenum">
              <a:rPr lang="en-US" altLang="en-US"/>
              <a:pPr/>
              <a:t>‹#›</a:t>
            </a:fld>
            <a:endParaRPr lang="en-US" altLang="en-US"/>
          </a:p>
        </p:txBody>
      </p:sp>
    </p:spTree>
    <p:extLst>
      <p:ext uri="{BB962C8B-B14F-4D97-AF65-F5344CB8AC3E}">
        <p14:creationId xmlns:p14="http://schemas.microsoft.com/office/powerpoint/2010/main" val="12213005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74B65F1-9DA4-4C28-95BB-AF907011913F}" type="datetimeFigureOut">
              <a:rPr lang="en-US"/>
              <a:pPr>
                <a:defRPr/>
              </a:pPr>
              <a:t>2/23/2026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B289452-4C91-456F-B9D6-EDE5AEBD71A5}" type="slidenum">
              <a:rPr lang="en-US" altLang="en-US"/>
              <a:pPr/>
              <a:t>‹#›</a:t>
            </a:fld>
            <a:endParaRPr lang="en-US" altLang="en-US"/>
          </a:p>
        </p:txBody>
      </p:sp>
    </p:spTree>
    <p:extLst>
      <p:ext uri="{BB962C8B-B14F-4D97-AF65-F5344CB8AC3E}">
        <p14:creationId xmlns:p14="http://schemas.microsoft.com/office/powerpoint/2010/main" val="1362396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AA35F32-192D-4EE3-AD20-D1846B209E75}" type="datetimeFigureOut">
              <a:rPr lang="en-US"/>
              <a:pPr>
                <a:defRPr/>
              </a:pPr>
              <a:t>2/23/2026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6415FA2-BB07-4FDD-8907-7427ECBDFA61}" type="slidenum">
              <a:rPr lang="en-US" altLang="en-US"/>
              <a:pPr/>
              <a:t>‹#›</a:t>
            </a:fld>
            <a:endParaRPr lang="en-US" altLang="en-US"/>
          </a:p>
        </p:txBody>
      </p:sp>
    </p:spTree>
    <p:extLst>
      <p:ext uri="{BB962C8B-B14F-4D97-AF65-F5344CB8AC3E}">
        <p14:creationId xmlns:p14="http://schemas.microsoft.com/office/powerpoint/2010/main" val="14760414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1D2C99F-7F8D-4F0A-AAF5-649A9AD30BDD}" type="datetimeFigureOut">
              <a:rPr lang="en-US"/>
              <a:pPr>
                <a:defRPr/>
              </a:pPr>
              <a:t>2/23/2026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86F66D1-B0A0-41C3-8185-8CE02AD43BDD}" type="slidenum">
              <a:rPr lang="en-US" altLang="en-US"/>
              <a:pPr/>
              <a:t>‹#›</a:t>
            </a:fld>
            <a:endParaRPr lang="en-US" altLang="en-US"/>
          </a:p>
        </p:txBody>
      </p:sp>
    </p:spTree>
    <p:extLst>
      <p:ext uri="{BB962C8B-B14F-4D97-AF65-F5344CB8AC3E}">
        <p14:creationId xmlns:p14="http://schemas.microsoft.com/office/powerpoint/2010/main" val="32270887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E54BCD1-CF69-42F6-864E-79704B68EB29}" type="datetimeFigureOut">
              <a:rPr lang="en-US"/>
              <a:pPr>
                <a:defRPr/>
              </a:pPr>
              <a:t>2/23/2026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A94C1E6-9996-4BF5-AAA7-DCAA1DB4B3F2}" type="slidenum">
              <a:rPr lang="en-US" altLang="en-US"/>
              <a:pPr/>
              <a:t>‹#›</a:t>
            </a:fld>
            <a:endParaRPr lang="en-US" altLang="en-US"/>
          </a:p>
        </p:txBody>
      </p:sp>
    </p:spTree>
    <p:extLst>
      <p:ext uri="{BB962C8B-B14F-4D97-AF65-F5344CB8AC3E}">
        <p14:creationId xmlns:p14="http://schemas.microsoft.com/office/powerpoint/2010/main" val="341658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95E8069-BE48-47B9-B24C-1490F8208083}" type="datetimeFigureOut">
              <a:rPr lang="en-US"/>
              <a:pPr>
                <a:defRPr/>
              </a:pPr>
              <a:t>2/23/2026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F432738-4907-4C8D-B848-51808E96C0AE}" type="slidenum">
              <a:rPr lang="en-US" altLang="en-US"/>
              <a:pPr/>
              <a:t>‹#›</a:t>
            </a:fld>
            <a:endParaRPr lang="en-US" altLang="en-US"/>
          </a:p>
        </p:txBody>
      </p:sp>
    </p:spTree>
    <p:extLst>
      <p:ext uri="{BB962C8B-B14F-4D97-AF65-F5344CB8AC3E}">
        <p14:creationId xmlns:p14="http://schemas.microsoft.com/office/powerpoint/2010/main" val="40061503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10589C03-4E7B-46BE-9155-3198518A9328}" type="datetimeFigureOut">
              <a:rPr lang="en-US"/>
              <a:pPr>
                <a:defRPr/>
              </a:pPr>
              <a:t>2/23/2026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F3B27BD-4EC3-42A2-97A1-B9235899FB34}" type="slidenum">
              <a:rPr lang="en-US" altLang="en-US"/>
              <a:pPr/>
              <a:t>‹#›</a:t>
            </a:fld>
            <a:endParaRPr lang="en-US" altLang="en-US"/>
          </a:p>
        </p:txBody>
      </p:sp>
    </p:spTree>
    <p:extLst>
      <p:ext uri="{BB962C8B-B14F-4D97-AF65-F5344CB8AC3E}">
        <p14:creationId xmlns:p14="http://schemas.microsoft.com/office/powerpoint/2010/main" val="34639870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F1B34AD-00E0-4CD8-9A6D-C581FFE9CBF7}" type="datetimeFigureOut">
              <a:rPr lang="en-US"/>
              <a:pPr>
                <a:defRPr/>
              </a:pPr>
              <a:t>2/23/2026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F4D2E1B-50EB-44B1-A484-DBDF2311C698}" type="slidenum">
              <a:rPr lang="en-US" altLang="en-US"/>
              <a:pPr/>
              <a:t>‹#›</a:t>
            </a:fld>
            <a:endParaRPr lang="en-US" altLang="en-US"/>
          </a:p>
        </p:txBody>
      </p:sp>
    </p:spTree>
    <p:extLst>
      <p:ext uri="{BB962C8B-B14F-4D97-AF65-F5344CB8AC3E}">
        <p14:creationId xmlns:p14="http://schemas.microsoft.com/office/powerpoint/2010/main" val="2692887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A2984D2-8575-42EF-9CA2-6DDD7E223E0E}" type="datetimeFigureOut">
              <a:rPr lang="en-US"/>
              <a:pPr>
                <a:defRPr/>
              </a:pPr>
              <a:t>2/23/2026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BCDBDAB-0464-40E1-94B9-91D2885A7998}" type="slidenum">
              <a:rPr lang="en-US" altLang="en-US"/>
              <a:pPr/>
              <a:t>‹#›</a:t>
            </a:fld>
            <a:endParaRPr lang="en-US" altLang="en-US"/>
          </a:p>
        </p:txBody>
      </p:sp>
    </p:spTree>
    <p:extLst>
      <p:ext uri="{BB962C8B-B14F-4D97-AF65-F5344CB8AC3E}">
        <p14:creationId xmlns:p14="http://schemas.microsoft.com/office/powerpoint/2010/main" val="33590756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EEB365C-6851-40D6-86E9-F154F9A76AC2}" type="datetimeFigureOut">
              <a:rPr lang="en-US"/>
              <a:pPr>
                <a:defRPr/>
              </a:pPr>
              <a:t>2/23/2026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AFE83829-F749-483D-8839-0845756B9C88}" type="slidenum">
              <a:rPr lang="en-US" altLang="en-US"/>
              <a:pPr/>
              <a:t>‹#›</a:t>
            </a:fld>
            <a:endParaRPr lang="en-US" altLang="en-US"/>
          </a:p>
        </p:txBody>
      </p:sp>
    </p:spTree>
    <p:extLst>
      <p:ext uri="{BB962C8B-B14F-4D97-AF65-F5344CB8AC3E}">
        <p14:creationId xmlns:p14="http://schemas.microsoft.com/office/powerpoint/2010/main" val="37764226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BAF39B5-1B59-475C-ADCB-38A6748397C8}" type="datetimeFigureOut">
              <a:rPr lang="en-US"/>
              <a:pPr>
                <a:defRPr/>
              </a:pPr>
              <a:t>2/23/2026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9E45C5D-EE37-4D63-94FD-9DFC3F3E9A67}" type="slidenum">
              <a:rPr lang="en-US" altLang="en-US"/>
              <a:pPr/>
              <a:t>‹#›</a:t>
            </a:fld>
            <a:endParaRPr lang="en-US" altLang="en-US"/>
          </a:p>
        </p:txBody>
      </p:sp>
    </p:spTree>
    <p:extLst>
      <p:ext uri="{BB962C8B-B14F-4D97-AF65-F5344CB8AC3E}">
        <p14:creationId xmlns:p14="http://schemas.microsoft.com/office/powerpoint/2010/main" val="818056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1F85A85-5D4A-432C-A77A-1D356E7F5043}" type="datetimeFigureOut">
              <a:rPr lang="en-US">
                <a:solidFill>
                  <a:prstClr val="black">
                    <a:tint val="75000"/>
                  </a:prstClr>
                </a:solidFill>
              </a:rPr>
              <a:pPr>
                <a:defRPr/>
              </a:pPr>
              <a:t>2/23/2026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7146683-31D3-4AD5-8C1A-A81B0D9F47A9}" type="slidenum">
              <a:rPr lang="en-US" altLang="en-US"/>
              <a:pPr/>
              <a:t>‹#›</a:t>
            </a:fld>
            <a:endParaRPr lang="en-US" altLang="en-US"/>
          </a:p>
        </p:txBody>
      </p:sp>
    </p:spTree>
    <p:extLst>
      <p:ext uri="{BB962C8B-B14F-4D97-AF65-F5344CB8AC3E}">
        <p14:creationId xmlns:p14="http://schemas.microsoft.com/office/powerpoint/2010/main" val="23905715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AEC9E4A-0BE8-4224-A698-768D20073F6F}" type="datetimeFigureOut">
              <a:rPr lang="en-US"/>
              <a:pPr>
                <a:defRPr/>
              </a:pPr>
              <a:t>2/23/2026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5745D601-70E7-486C-B439-7C89F8791641}" type="slidenum">
              <a:rPr lang="en-US" altLang="en-US"/>
              <a:pPr/>
              <a:t>‹#›</a:t>
            </a:fld>
            <a:endParaRPr lang="en-US" altLang="en-US"/>
          </a:p>
        </p:txBody>
      </p:sp>
    </p:spTree>
    <p:extLst>
      <p:ext uri="{BB962C8B-B14F-4D97-AF65-F5344CB8AC3E}">
        <p14:creationId xmlns:p14="http://schemas.microsoft.com/office/powerpoint/2010/main" val="30782546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934D3A7-1DA0-48D3-8E3B-9880C2E1E0EF}" type="datetimeFigureOut">
              <a:rPr lang="en-US"/>
              <a:pPr>
                <a:defRPr/>
              </a:pPr>
              <a:t>2/23/2026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E796C0C-483D-452B-B2ED-4EDFFB6F6F7E}" type="slidenum">
              <a:rPr lang="en-US" altLang="en-US"/>
              <a:pPr/>
              <a:t>‹#›</a:t>
            </a:fld>
            <a:endParaRPr lang="en-US" altLang="en-US"/>
          </a:p>
        </p:txBody>
      </p:sp>
    </p:spTree>
    <p:extLst>
      <p:ext uri="{BB962C8B-B14F-4D97-AF65-F5344CB8AC3E}">
        <p14:creationId xmlns:p14="http://schemas.microsoft.com/office/powerpoint/2010/main" val="30253111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3C170F7-8587-44B9-B896-8E95D113F678}" type="datetimeFigureOut">
              <a:rPr lang="en-US"/>
              <a:pPr>
                <a:defRPr/>
              </a:pPr>
              <a:t>2/23/2026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C90C56B-649C-41BE-A017-147CD307C302}" type="slidenum">
              <a:rPr lang="en-US" altLang="en-US"/>
              <a:pPr/>
              <a:t>‹#›</a:t>
            </a:fld>
            <a:endParaRPr lang="en-US" altLang="en-US"/>
          </a:p>
        </p:txBody>
      </p:sp>
    </p:spTree>
    <p:extLst>
      <p:ext uri="{BB962C8B-B14F-4D97-AF65-F5344CB8AC3E}">
        <p14:creationId xmlns:p14="http://schemas.microsoft.com/office/powerpoint/2010/main" val="41885158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1A00E74-A678-463E-A031-C110EF08C405}" type="datetimeFigureOut">
              <a:rPr lang="en-US"/>
              <a:pPr>
                <a:defRPr/>
              </a:pPr>
              <a:t>2/23/2026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626C271-DAEB-43DE-AE87-EB9D6550A898}" type="slidenum">
              <a:rPr lang="en-US" altLang="en-US"/>
              <a:pPr/>
              <a:t>‹#›</a:t>
            </a:fld>
            <a:endParaRPr lang="en-US" altLang="en-US"/>
          </a:p>
        </p:txBody>
      </p:sp>
    </p:spTree>
    <p:extLst>
      <p:ext uri="{BB962C8B-B14F-4D97-AF65-F5344CB8AC3E}">
        <p14:creationId xmlns:p14="http://schemas.microsoft.com/office/powerpoint/2010/main" val="32740705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E3673AE-4127-4F11-BFFE-606C6A310BC9}" type="datetimeFigureOut">
              <a:rPr lang="en-US"/>
              <a:pPr>
                <a:defRPr/>
              </a:pPr>
              <a:t>2/23/2026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86C6F05-731E-479A-8100-5959BE617B83}" type="slidenum">
              <a:rPr lang="en-US" altLang="en-US"/>
              <a:pPr/>
              <a:t>‹#›</a:t>
            </a:fld>
            <a:endParaRPr lang="en-US" altLang="en-US"/>
          </a:p>
        </p:txBody>
      </p:sp>
    </p:spTree>
    <p:extLst>
      <p:ext uri="{BB962C8B-B14F-4D97-AF65-F5344CB8AC3E}">
        <p14:creationId xmlns:p14="http://schemas.microsoft.com/office/powerpoint/2010/main" val="22914663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3EFF09B9-E802-4575-AAD8-92C96FCECE58}" type="slidenum">
              <a:rPr lang="en-US" altLang="en-US"/>
              <a:pPr/>
              <a:t>‹#›</a:t>
            </a:fld>
            <a:endParaRPr lang="en-US" altLang="en-US"/>
          </a:p>
        </p:txBody>
      </p:sp>
    </p:spTree>
    <p:extLst>
      <p:ext uri="{BB962C8B-B14F-4D97-AF65-F5344CB8AC3E}">
        <p14:creationId xmlns:p14="http://schemas.microsoft.com/office/powerpoint/2010/main" val="2616079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3D847CA-CEF2-40A5-ADE4-B19E7E7048F9}" type="datetimeFigureOut">
              <a:rPr lang="en-US"/>
              <a:pPr>
                <a:defRPr/>
              </a:pPr>
              <a:t>2/23/2026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E62AB9E-50B4-4680-AA4A-8BE069F11A27}" type="slidenum">
              <a:rPr lang="en-US" altLang="en-US"/>
              <a:pPr/>
              <a:t>‹#›</a:t>
            </a:fld>
            <a:endParaRPr lang="en-US" altLang="en-US"/>
          </a:p>
        </p:txBody>
      </p:sp>
    </p:spTree>
    <p:extLst>
      <p:ext uri="{BB962C8B-B14F-4D97-AF65-F5344CB8AC3E}">
        <p14:creationId xmlns:p14="http://schemas.microsoft.com/office/powerpoint/2010/main" val="16911995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00F8EE13-6CC0-4F5F-8ECE-4096F3217C26}" type="datetimeFigureOut">
              <a:rPr lang="en-US"/>
              <a:pPr>
                <a:defRPr/>
              </a:pPr>
              <a:t>2/23/2026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296BC14-87FE-421A-B2CC-9211559D5DEE}" type="slidenum">
              <a:rPr lang="en-US" altLang="en-US"/>
              <a:pPr/>
              <a:t>‹#›</a:t>
            </a:fld>
            <a:endParaRPr lang="en-US" altLang="en-US"/>
          </a:p>
        </p:txBody>
      </p:sp>
    </p:spTree>
    <p:extLst>
      <p:ext uri="{BB962C8B-B14F-4D97-AF65-F5344CB8AC3E}">
        <p14:creationId xmlns:p14="http://schemas.microsoft.com/office/powerpoint/2010/main" val="30250107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71A66F8-B22B-4751-9CC9-772F34AB1E17}" type="datetimeFigureOut">
              <a:rPr lang="en-US"/>
              <a:pPr>
                <a:defRPr/>
              </a:pPr>
              <a:t>2/23/2026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63F6948-B8B7-4F03-BA75-5DC643B82AAF}" type="slidenum">
              <a:rPr lang="en-US" altLang="en-US"/>
              <a:pPr/>
              <a:t>‹#›</a:t>
            </a:fld>
            <a:endParaRPr lang="en-US" altLang="en-US"/>
          </a:p>
        </p:txBody>
      </p:sp>
    </p:spTree>
    <p:extLst>
      <p:ext uri="{BB962C8B-B14F-4D97-AF65-F5344CB8AC3E}">
        <p14:creationId xmlns:p14="http://schemas.microsoft.com/office/powerpoint/2010/main" val="3620681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34C54D8-17F6-486C-BD49-5A332EB47BF0}" type="datetimeFigureOut">
              <a:rPr lang="en-US"/>
              <a:pPr>
                <a:defRPr/>
              </a:pPr>
              <a:t>2/23/2026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EB86327-C0CC-4FBF-A062-77A2D08EF5DE}" type="slidenum">
              <a:rPr lang="en-US" altLang="en-US"/>
              <a:pPr/>
              <a:t>‹#›</a:t>
            </a:fld>
            <a:endParaRPr lang="en-US" altLang="en-US"/>
          </a:p>
        </p:txBody>
      </p:sp>
    </p:spTree>
    <p:extLst>
      <p:ext uri="{BB962C8B-B14F-4D97-AF65-F5344CB8AC3E}">
        <p14:creationId xmlns:p14="http://schemas.microsoft.com/office/powerpoint/2010/main" val="1393257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36E4148-66C5-4FCF-990B-41F4210F820C}" type="datetimeFigureOut">
              <a:rPr lang="en-US">
                <a:solidFill>
                  <a:prstClr val="black">
                    <a:tint val="75000"/>
                  </a:prstClr>
                </a:solidFill>
              </a:rPr>
              <a:pPr>
                <a:defRPr/>
              </a:pPr>
              <a:t>2/23/2026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EE2A69D6-FAEB-4F80-9129-4C255DE696C3}" type="slidenum">
              <a:rPr lang="en-US" altLang="en-US"/>
              <a:pPr/>
              <a:t>‹#›</a:t>
            </a:fld>
            <a:endParaRPr lang="en-US" altLang="en-US"/>
          </a:p>
        </p:txBody>
      </p:sp>
    </p:spTree>
    <p:extLst>
      <p:ext uri="{BB962C8B-B14F-4D97-AF65-F5344CB8AC3E}">
        <p14:creationId xmlns:p14="http://schemas.microsoft.com/office/powerpoint/2010/main" val="15369808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3C2E70C-ABAC-492F-9B70-62D94585C41C}" type="datetimeFigureOut">
              <a:rPr lang="en-US"/>
              <a:pPr>
                <a:defRPr/>
              </a:pPr>
              <a:t>2/23/2026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4F664CF5-9725-4977-9D60-D0CF5EC4E7AE}" type="slidenum">
              <a:rPr lang="en-US" altLang="en-US"/>
              <a:pPr/>
              <a:t>‹#›</a:t>
            </a:fld>
            <a:endParaRPr lang="en-US" altLang="en-US"/>
          </a:p>
        </p:txBody>
      </p:sp>
    </p:spTree>
    <p:extLst>
      <p:ext uri="{BB962C8B-B14F-4D97-AF65-F5344CB8AC3E}">
        <p14:creationId xmlns:p14="http://schemas.microsoft.com/office/powerpoint/2010/main" val="33058804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2319E20-8735-4AFC-B7D8-843476EA6446}" type="datetimeFigureOut">
              <a:rPr lang="en-US"/>
              <a:pPr>
                <a:defRPr/>
              </a:pPr>
              <a:t>2/23/2026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3EC7EEDC-FB12-4BE5-ACB1-9ECEBC981AEF}" type="slidenum">
              <a:rPr lang="en-US" altLang="en-US"/>
              <a:pPr/>
              <a:t>‹#›</a:t>
            </a:fld>
            <a:endParaRPr lang="en-US" altLang="en-US"/>
          </a:p>
        </p:txBody>
      </p:sp>
    </p:spTree>
    <p:extLst>
      <p:ext uri="{BB962C8B-B14F-4D97-AF65-F5344CB8AC3E}">
        <p14:creationId xmlns:p14="http://schemas.microsoft.com/office/powerpoint/2010/main" val="5303237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C93E1AB-B4F6-439A-A195-DFC60B45D9EF}" type="datetimeFigureOut">
              <a:rPr lang="en-US"/>
              <a:pPr>
                <a:defRPr/>
              </a:pPr>
              <a:t>2/23/2026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D74A7C94-138A-42B1-A159-E5695085E95B}" type="slidenum">
              <a:rPr lang="en-US" altLang="en-US"/>
              <a:pPr/>
              <a:t>‹#›</a:t>
            </a:fld>
            <a:endParaRPr lang="en-US" altLang="en-US"/>
          </a:p>
        </p:txBody>
      </p:sp>
    </p:spTree>
    <p:extLst>
      <p:ext uri="{BB962C8B-B14F-4D97-AF65-F5344CB8AC3E}">
        <p14:creationId xmlns:p14="http://schemas.microsoft.com/office/powerpoint/2010/main" val="36299761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A88CEE5-0F2E-46FC-B735-79360985DF67}" type="datetimeFigureOut">
              <a:rPr lang="en-US"/>
              <a:pPr>
                <a:defRPr/>
              </a:pPr>
              <a:t>2/23/2026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03ABF96-773A-4A9C-BCC8-F06206D0A2AA}" type="slidenum">
              <a:rPr lang="en-US" altLang="en-US"/>
              <a:pPr/>
              <a:t>‹#›</a:t>
            </a:fld>
            <a:endParaRPr lang="en-US" altLang="en-US"/>
          </a:p>
        </p:txBody>
      </p:sp>
    </p:spTree>
    <p:extLst>
      <p:ext uri="{BB962C8B-B14F-4D97-AF65-F5344CB8AC3E}">
        <p14:creationId xmlns:p14="http://schemas.microsoft.com/office/powerpoint/2010/main" val="42908677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C5C43A9-D4AF-4392-AD82-725CEDB506A6}" type="datetimeFigureOut">
              <a:rPr lang="en-US"/>
              <a:pPr>
                <a:defRPr/>
              </a:pPr>
              <a:t>2/23/2026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E79075E-F5E2-43B9-B3F0-5020D7306246}" type="slidenum">
              <a:rPr lang="en-US" altLang="en-US"/>
              <a:pPr/>
              <a:t>‹#›</a:t>
            </a:fld>
            <a:endParaRPr lang="en-US" altLang="en-US"/>
          </a:p>
        </p:txBody>
      </p:sp>
    </p:spTree>
    <p:extLst>
      <p:ext uri="{BB962C8B-B14F-4D97-AF65-F5344CB8AC3E}">
        <p14:creationId xmlns:p14="http://schemas.microsoft.com/office/powerpoint/2010/main" val="1840660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311D583-9FF9-4948-A4E1-8B818329851E}" type="datetimeFigureOut">
              <a:rPr lang="en-US"/>
              <a:pPr>
                <a:defRPr/>
              </a:pPr>
              <a:t>2/23/2026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76C566A-69B6-4825-B03C-473A75A9EB0B}" type="slidenum">
              <a:rPr lang="en-US" altLang="en-US"/>
              <a:pPr/>
              <a:t>‹#›</a:t>
            </a:fld>
            <a:endParaRPr lang="en-US" altLang="en-US"/>
          </a:p>
        </p:txBody>
      </p:sp>
    </p:spTree>
    <p:extLst>
      <p:ext uri="{BB962C8B-B14F-4D97-AF65-F5344CB8AC3E}">
        <p14:creationId xmlns:p14="http://schemas.microsoft.com/office/powerpoint/2010/main" val="39895522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97C2B1F-BC3F-44B8-BB30-34F8C4257218}" type="datetimeFigureOut">
              <a:rPr lang="en-US"/>
              <a:pPr>
                <a:defRPr/>
              </a:pPr>
              <a:t>2/23/2026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F4C42D9-B07B-4FCA-A7F5-BC331D51B95E}" type="slidenum">
              <a:rPr lang="en-US" altLang="en-US"/>
              <a:pPr/>
              <a:t>‹#›</a:t>
            </a:fld>
            <a:endParaRPr lang="en-US" altLang="en-US"/>
          </a:p>
        </p:txBody>
      </p:sp>
    </p:spTree>
    <p:extLst>
      <p:ext uri="{BB962C8B-B14F-4D97-AF65-F5344CB8AC3E}">
        <p14:creationId xmlns:p14="http://schemas.microsoft.com/office/powerpoint/2010/main" val="31535241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0DEEE588-F643-48F8-AEE3-2F17B8D14578}" type="slidenum">
              <a:rPr lang="en-US" altLang="en-US"/>
              <a:pPr/>
              <a:t>‹#›</a:t>
            </a:fld>
            <a:endParaRPr lang="en-US" altLang="en-US"/>
          </a:p>
        </p:txBody>
      </p:sp>
    </p:spTree>
    <p:extLst>
      <p:ext uri="{BB962C8B-B14F-4D97-AF65-F5344CB8AC3E}">
        <p14:creationId xmlns:p14="http://schemas.microsoft.com/office/powerpoint/2010/main" val="10593951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2C555D2F-B722-4722-AA3D-384A29B4F5FB}" type="slidenum">
              <a:rPr lang="en-US" altLang="en-US"/>
              <a:pPr/>
              <a:t>‹#›</a:t>
            </a:fld>
            <a:endParaRPr lang="en-US" altLang="en-US"/>
          </a:p>
        </p:txBody>
      </p:sp>
    </p:spTree>
    <p:extLst>
      <p:ext uri="{BB962C8B-B14F-4D97-AF65-F5344CB8AC3E}">
        <p14:creationId xmlns:p14="http://schemas.microsoft.com/office/powerpoint/2010/main" val="6492953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08A9F1F-54C1-49EA-8052-56811C16E711}" type="datetimeFigureOut">
              <a:rPr lang="en-US"/>
              <a:pPr>
                <a:defRPr/>
              </a:pPr>
              <a:t>2/23/2026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10C143F-EB37-49AB-944C-F22A735AB822}" type="slidenum">
              <a:rPr lang="en-US" altLang="en-US"/>
              <a:pPr/>
              <a:t>‹#›</a:t>
            </a:fld>
            <a:endParaRPr lang="en-US" altLang="en-US"/>
          </a:p>
        </p:txBody>
      </p:sp>
    </p:spTree>
    <p:extLst>
      <p:ext uri="{BB962C8B-B14F-4D97-AF65-F5344CB8AC3E}">
        <p14:creationId xmlns:p14="http://schemas.microsoft.com/office/powerpoint/2010/main" val="761670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93487F9-7B7C-4D86-A049-03F23E18DDFB}" type="datetimeFigureOut">
              <a:rPr lang="en-US">
                <a:solidFill>
                  <a:prstClr val="black">
                    <a:tint val="75000"/>
                  </a:prstClr>
                </a:solidFill>
              </a:rPr>
              <a:pPr>
                <a:defRPr/>
              </a:pPr>
              <a:t>2/23/2026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344A6E14-303F-4B6A-957C-48DF2ED49443}" type="slidenum">
              <a:rPr lang="en-US" altLang="en-US"/>
              <a:pPr/>
              <a:t>‹#›</a:t>
            </a:fld>
            <a:endParaRPr lang="en-US" altLang="en-US"/>
          </a:p>
        </p:txBody>
      </p:sp>
    </p:spTree>
    <p:extLst>
      <p:ext uri="{BB962C8B-B14F-4D97-AF65-F5344CB8AC3E}">
        <p14:creationId xmlns:p14="http://schemas.microsoft.com/office/powerpoint/2010/main" val="8639828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E0D9D7F3-B1CD-4C39-A29A-B92B41ADAFF4}" type="datetimeFigureOut">
              <a:rPr lang="en-US"/>
              <a:pPr>
                <a:defRPr/>
              </a:pPr>
              <a:t>2/23/2026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2333A13-AF3D-4562-B9AD-5254895FD79C}" type="slidenum">
              <a:rPr lang="en-US" altLang="en-US"/>
              <a:pPr/>
              <a:t>‹#›</a:t>
            </a:fld>
            <a:endParaRPr lang="en-US" altLang="en-US"/>
          </a:p>
        </p:txBody>
      </p:sp>
    </p:spTree>
    <p:extLst>
      <p:ext uri="{BB962C8B-B14F-4D97-AF65-F5344CB8AC3E}">
        <p14:creationId xmlns:p14="http://schemas.microsoft.com/office/powerpoint/2010/main" val="13762940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D0A41A5-831C-446A-B196-2AD669936B10}" type="datetimeFigureOut">
              <a:rPr lang="en-US"/>
              <a:pPr>
                <a:defRPr/>
              </a:pPr>
              <a:t>2/23/2026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3BA874A-7D70-457C-A0F3-1FD945C6FCAD}" type="slidenum">
              <a:rPr lang="en-US" altLang="en-US"/>
              <a:pPr/>
              <a:t>‹#›</a:t>
            </a:fld>
            <a:endParaRPr lang="en-US" altLang="en-US"/>
          </a:p>
        </p:txBody>
      </p:sp>
    </p:spTree>
    <p:extLst>
      <p:ext uri="{BB962C8B-B14F-4D97-AF65-F5344CB8AC3E}">
        <p14:creationId xmlns:p14="http://schemas.microsoft.com/office/powerpoint/2010/main" val="19743299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B78987D-C886-47B2-AC3A-C8E767C2313B}" type="datetimeFigureOut">
              <a:rPr lang="en-US"/>
              <a:pPr>
                <a:defRPr/>
              </a:pPr>
              <a:t>2/23/2026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364BD9D-6613-42D4-A804-3A4CFD913E88}" type="slidenum">
              <a:rPr lang="en-US" altLang="en-US"/>
              <a:pPr/>
              <a:t>‹#›</a:t>
            </a:fld>
            <a:endParaRPr lang="en-US" altLang="en-US"/>
          </a:p>
        </p:txBody>
      </p:sp>
    </p:spTree>
    <p:extLst>
      <p:ext uri="{BB962C8B-B14F-4D97-AF65-F5344CB8AC3E}">
        <p14:creationId xmlns:p14="http://schemas.microsoft.com/office/powerpoint/2010/main" val="13256519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9645A1B-E3A7-4D67-97C5-055EB5E6242E}" type="datetimeFigureOut">
              <a:rPr lang="en-US"/>
              <a:pPr>
                <a:defRPr/>
              </a:pPr>
              <a:t>2/23/2026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59CD2BCA-8172-4263-86CE-947CC2AE82C9}" type="slidenum">
              <a:rPr lang="en-US" altLang="en-US"/>
              <a:pPr/>
              <a:t>‹#›</a:t>
            </a:fld>
            <a:endParaRPr lang="en-US" altLang="en-US"/>
          </a:p>
        </p:txBody>
      </p:sp>
    </p:spTree>
    <p:extLst>
      <p:ext uri="{BB962C8B-B14F-4D97-AF65-F5344CB8AC3E}">
        <p14:creationId xmlns:p14="http://schemas.microsoft.com/office/powerpoint/2010/main" val="6846338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C870E89-44A5-43CB-9BD1-349D78FAD3C1}" type="datetimeFigureOut">
              <a:rPr lang="en-US"/>
              <a:pPr>
                <a:defRPr/>
              </a:pPr>
              <a:t>2/23/2026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9D30B306-3736-4BE7-BA90-B80A29E60748}" type="slidenum">
              <a:rPr lang="en-US" altLang="en-US"/>
              <a:pPr/>
              <a:t>‹#›</a:t>
            </a:fld>
            <a:endParaRPr lang="en-US" altLang="en-US"/>
          </a:p>
        </p:txBody>
      </p:sp>
    </p:spTree>
    <p:extLst>
      <p:ext uri="{BB962C8B-B14F-4D97-AF65-F5344CB8AC3E}">
        <p14:creationId xmlns:p14="http://schemas.microsoft.com/office/powerpoint/2010/main" val="29288292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C9ABE99-9557-4075-A173-58B248FD02D2}" type="datetimeFigureOut">
              <a:rPr lang="en-US"/>
              <a:pPr>
                <a:defRPr/>
              </a:pPr>
              <a:t>2/23/2026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6F0BC901-9E3C-4332-9DBD-869A1E333703}" type="slidenum">
              <a:rPr lang="en-US" altLang="en-US"/>
              <a:pPr/>
              <a:t>‹#›</a:t>
            </a:fld>
            <a:endParaRPr lang="en-US" altLang="en-US"/>
          </a:p>
        </p:txBody>
      </p:sp>
    </p:spTree>
    <p:extLst>
      <p:ext uri="{BB962C8B-B14F-4D97-AF65-F5344CB8AC3E}">
        <p14:creationId xmlns:p14="http://schemas.microsoft.com/office/powerpoint/2010/main" val="20138777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E9784A6-B2BF-4BF8-A89A-7AB704FAE344}" type="datetimeFigureOut">
              <a:rPr lang="en-US"/>
              <a:pPr>
                <a:defRPr/>
              </a:pPr>
              <a:t>2/23/2026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EE6A89C-8E3B-4DC3-A12B-8823D6E536C5}" type="slidenum">
              <a:rPr lang="en-US" altLang="en-US"/>
              <a:pPr/>
              <a:t>‹#›</a:t>
            </a:fld>
            <a:endParaRPr lang="en-US" altLang="en-US"/>
          </a:p>
        </p:txBody>
      </p:sp>
    </p:spTree>
    <p:extLst>
      <p:ext uri="{BB962C8B-B14F-4D97-AF65-F5344CB8AC3E}">
        <p14:creationId xmlns:p14="http://schemas.microsoft.com/office/powerpoint/2010/main" val="12183093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FC56572-B0C9-459B-8B9D-4967A7756A2C}" type="datetimeFigureOut">
              <a:rPr lang="en-US"/>
              <a:pPr>
                <a:defRPr/>
              </a:pPr>
              <a:t>2/23/2026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CD93365-8C0B-4627-B1E4-51AD08917087}" type="slidenum">
              <a:rPr lang="en-US" altLang="en-US"/>
              <a:pPr/>
              <a:t>‹#›</a:t>
            </a:fld>
            <a:endParaRPr lang="en-US" altLang="en-US"/>
          </a:p>
        </p:txBody>
      </p:sp>
    </p:spTree>
    <p:extLst>
      <p:ext uri="{BB962C8B-B14F-4D97-AF65-F5344CB8AC3E}">
        <p14:creationId xmlns:p14="http://schemas.microsoft.com/office/powerpoint/2010/main" val="701802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21A3F29-8398-4F3B-8CEA-408172A1BB5E}" type="datetimeFigureOut">
              <a:rPr lang="en-US"/>
              <a:pPr>
                <a:defRPr/>
              </a:pPr>
              <a:t>2/23/2026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76DC180-7CFB-42BB-B5B3-B0E6CA6B99EC}" type="slidenum">
              <a:rPr lang="en-US" altLang="en-US"/>
              <a:pPr/>
              <a:t>‹#›</a:t>
            </a:fld>
            <a:endParaRPr lang="en-US" altLang="en-US"/>
          </a:p>
        </p:txBody>
      </p:sp>
    </p:spTree>
    <p:extLst>
      <p:ext uri="{BB962C8B-B14F-4D97-AF65-F5344CB8AC3E}">
        <p14:creationId xmlns:p14="http://schemas.microsoft.com/office/powerpoint/2010/main" val="26868673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06F250D-21E5-4A7C-AE1F-83A4D2D34803}" type="datetimeFigureOut">
              <a:rPr lang="en-US"/>
              <a:pPr>
                <a:defRPr/>
              </a:pPr>
              <a:t>2/23/2026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CB7D462-4527-4FBA-9700-A3E58A8B8485}" type="slidenum">
              <a:rPr lang="en-US" altLang="en-US"/>
              <a:pPr/>
              <a:t>‹#›</a:t>
            </a:fld>
            <a:endParaRPr lang="en-US" altLang="en-US"/>
          </a:p>
        </p:txBody>
      </p:sp>
    </p:spTree>
    <p:extLst>
      <p:ext uri="{BB962C8B-B14F-4D97-AF65-F5344CB8AC3E}">
        <p14:creationId xmlns:p14="http://schemas.microsoft.com/office/powerpoint/2010/main" val="1285458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01541DD-414A-4990-8563-8F84055E51B5}" type="datetimeFigureOut">
              <a:rPr lang="en-US">
                <a:solidFill>
                  <a:prstClr val="black">
                    <a:tint val="75000"/>
                  </a:prstClr>
                </a:solidFill>
              </a:rPr>
              <a:pPr>
                <a:defRPr/>
              </a:pPr>
              <a:t>2/23/2026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2853C498-70DE-4F8B-B473-E9A346705E8C}" type="slidenum">
              <a:rPr lang="en-US" altLang="en-US"/>
              <a:pPr/>
              <a:t>‹#›</a:t>
            </a:fld>
            <a:endParaRPr lang="en-US" altLang="en-US"/>
          </a:p>
        </p:txBody>
      </p:sp>
    </p:spTree>
    <p:extLst>
      <p:ext uri="{BB962C8B-B14F-4D97-AF65-F5344CB8AC3E}">
        <p14:creationId xmlns:p14="http://schemas.microsoft.com/office/powerpoint/2010/main" val="16028724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A4F92F6C-E2D5-43C5-B5E8-D26F7080801D}" type="slidenum">
              <a:rPr lang="en-US" altLang="en-US"/>
              <a:pPr/>
              <a:t>‹#›</a:t>
            </a:fld>
            <a:endParaRPr lang="en-US" altLang="en-US"/>
          </a:p>
        </p:txBody>
      </p:sp>
    </p:spTree>
    <p:extLst>
      <p:ext uri="{BB962C8B-B14F-4D97-AF65-F5344CB8AC3E}">
        <p14:creationId xmlns:p14="http://schemas.microsoft.com/office/powerpoint/2010/main" val="3255363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D4D0558F-DAA8-4FE2-A161-DB6D94BEE773}" type="slidenum">
              <a:rPr lang="en-US" altLang="en-US"/>
              <a:pPr/>
              <a:t>‹#›</a:t>
            </a:fld>
            <a:endParaRPr lang="en-US" altLang="en-US"/>
          </a:p>
        </p:txBody>
      </p:sp>
    </p:spTree>
    <p:extLst>
      <p:ext uri="{BB962C8B-B14F-4D97-AF65-F5344CB8AC3E}">
        <p14:creationId xmlns:p14="http://schemas.microsoft.com/office/powerpoint/2010/main" val="28798545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04F8FAD-D353-4DE5-B0DE-63D92D099CAB}" type="datetimeFigureOut">
              <a:rPr lang="en-US"/>
              <a:pPr>
                <a:defRPr/>
              </a:pPr>
              <a:t>2/23/2026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F395946-4F39-4BD7-9BCE-092F0EB630B8}" type="slidenum">
              <a:rPr lang="en-US" altLang="en-US"/>
              <a:pPr/>
              <a:t>‹#›</a:t>
            </a:fld>
            <a:endParaRPr lang="en-US" altLang="en-US"/>
          </a:p>
        </p:txBody>
      </p:sp>
    </p:spTree>
    <p:extLst>
      <p:ext uri="{BB962C8B-B14F-4D97-AF65-F5344CB8AC3E}">
        <p14:creationId xmlns:p14="http://schemas.microsoft.com/office/powerpoint/2010/main" val="29383412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D0169DF5-5F4D-4804-BC15-11BED8C0C73E}" type="datetimeFigureOut">
              <a:rPr lang="en-US"/>
              <a:pPr>
                <a:defRPr/>
              </a:pPr>
              <a:t>2/23/2026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167B723-CEF1-430A-8967-ABA6BDB7FC4B}" type="slidenum">
              <a:rPr lang="en-US" altLang="en-US"/>
              <a:pPr/>
              <a:t>‹#›</a:t>
            </a:fld>
            <a:endParaRPr lang="en-US" altLang="en-US"/>
          </a:p>
        </p:txBody>
      </p:sp>
    </p:spTree>
    <p:extLst>
      <p:ext uri="{BB962C8B-B14F-4D97-AF65-F5344CB8AC3E}">
        <p14:creationId xmlns:p14="http://schemas.microsoft.com/office/powerpoint/2010/main" val="36907596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97F609C-81EB-42A8-8629-4A02F2CC5463}" type="datetimeFigureOut">
              <a:rPr lang="en-US"/>
              <a:pPr>
                <a:defRPr/>
              </a:pPr>
              <a:t>2/23/2026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680E14B-65BC-43BC-ABCE-0675B794B482}" type="slidenum">
              <a:rPr lang="en-US" altLang="en-US"/>
              <a:pPr/>
              <a:t>‹#›</a:t>
            </a:fld>
            <a:endParaRPr lang="en-US" altLang="en-US"/>
          </a:p>
        </p:txBody>
      </p:sp>
    </p:spTree>
    <p:extLst>
      <p:ext uri="{BB962C8B-B14F-4D97-AF65-F5344CB8AC3E}">
        <p14:creationId xmlns:p14="http://schemas.microsoft.com/office/powerpoint/2010/main" val="15941162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02A711E-54AE-4478-81E2-98123907EE3C}" type="datetimeFigureOut">
              <a:rPr lang="en-US"/>
              <a:pPr>
                <a:defRPr/>
              </a:pPr>
              <a:t>2/23/2026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5A65F4C-A890-4904-9E1F-5AE7646450B1}" type="slidenum">
              <a:rPr lang="en-US" altLang="en-US"/>
              <a:pPr/>
              <a:t>‹#›</a:t>
            </a:fld>
            <a:endParaRPr lang="en-US" altLang="en-US"/>
          </a:p>
        </p:txBody>
      </p:sp>
    </p:spTree>
    <p:extLst>
      <p:ext uri="{BB962C8B-B14F-4D97-AF65-F5344CB8AC3E}">
        <p14:creationId xmlns:p14="http://schemas.microsoft.com/office/powerpoint/2010/main" val="38605905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91E5141-29B3-4759-9929-D0B13A5DBA02}" type="datetimeFigureOut">
              <a:rPr lang="en-US"/>
              <a:pPr>
                <a:defRPr/>
              </a:pPr>
              <a:t>2/23/2026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CA96550F-7144-482D-A215-2B82C941084E}" type="slidenum">
              <a:rPr lang="en-US" altLang="en-US"/>
              <a:pPr/>
              <a:t>‹#›</a:t>
            </a:fld>
            <a:endParaRPr lang="en-US" altLang="en-US"/>
          </a:p>
        </p:txBody>
      </p:sp>
    </p:spTree>
    <p:extLst>
      <p:ext uri="{BB962C8B-B14F-4D97-AF65-F5344CB8AC3E}">
        <p14:creationId xmlns:p14="http://schemas.microsoft.com/office/powerpoint/2010/main" val="2647424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45D46C1-5C4D-4A0A-834C-F3ED32EF2717}" type="datetimeFigureOut">
              <a:rPr lang="en-US"/>
              <a:pPr>
                <a:defRPr/>
              </a:pPr>
              <a:t>2/23/2026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E2DE0390-C072-4DA9-B385-503C9242318F}" type="slidenum">
              <a:rPr lang="en-US" altLang="en-US"/>
              <a:pPr/>
              <a:t>‹#›</a:t>
            </a:fld>
            <a:endParaRPr lang="en-US" altLang="en-US"/>
          </a:p>
        </p:txBody>
      </p:sp>
    </p:spTree>
    <p:extLst>
      <p:ext uri="{BB962C8B-B14F-4D97-AF65-F5344CB8AC3E}">
        <p14:creationId xmlns:p14="http://schemas.microsoft.com/office/powerpoint/2010/main" val="13368140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0335727-EA30-4C43-BF3E-BDD49B55458F}" type="datetimeFigureOut">
              <a:rPr lang="en-US"/>
              <a:pPr>
                <a:defRPr/>
              </a:pPr>
              <a:t>2/23/2026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ED39F409-7005-470F-A301-E59423BF1101}" type="slidenum">
              <a:rPr lang="en-US" altLang="en-US"/>
              <a:pPr/>
              <a:t>‹#›</a:t>
            </a:fld>
            <a:endParaRPr lang="en-US" altLang="en-US"/>
          </a:p>
        </p:txBody>
      </p:sp>
    </p:spTree>
    <p:extLst>
      <p:ext uri="{BB962C8B-B14F-4D97-AF65-F5344CB8AC3E}">
        <p14:creationId xmlns:p14="http://schemas.microsoft.com/office/powerpoint/2010/main" val="28355179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61147A6-9E34-4629-A6AC-855166CC5F66}" type="datetimeFigureOut">
              <a:rPr lang="en-US"/>
              <a:pPr>
                <a:defRPr/>
              </a:pPr>
              <a:t>2/23/2026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576B925-941B-40A2-B4D5-30A6763F3B1A}" type="slidenum">
              <a:rPr lang="en-US" altLang="en-US"/>
              <a:pPr/>
              <a:t>‹#›</a:t>
            </a:fld>
            <a:endParaRPr lang="en-US" altLang="en-US"/>
          </a:p>
        </p:txBody>
      </p:sp>
    </p:spTree>
    <p:extLst>
      <p:ext uri="{BB962C8B-B14F-4D97-AF65-F5344CB8AC3E}">
        <p14:creationId xmlns:p14="http://schemas.microsoft.com/office/powerpoint/2010/main" val="2168904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7F109E-CAA4-4B23-BEA5-FA3794E04782}" type="datetimeFigureOut">
              <a:rPr lang="en-US">
                <a:solidFill>
                  <a:prstClr val="black">
                    <a:tint val="75000"/>
                  </a:prstClr>
                </a:solidFill>
              </a:rPr>
              <a:pPr>
                <a:defRPr/>
              </a:pPr>
              <a:t>2/23/2026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AE3F1C6-4B2B-463C-A67B-89ACB5297A5A}" type="slidenum">
              <a:rPr lang="en-US" altLang="en-US"/>
              <a:pPr/>
              <a:t>‹#›</a:t>
            </a:fld>
            <a:endParaRPr lang="en-US" altLang="en-US"/>
          </a:p>
        </p:txBody>
      </p:sp>
    </p:spTree>
    <p:extLst>
      <p:ext uri="{BB962C8B-B14F-4D97-AF65-F5344CB8AC3E}">
        <p14:creationId xmlns:p14="http://schemas.microsoft.com/office/powerpoint/2010/main" val="35621329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0F6379A-D750-43A0-8610-8E912163317D}" type="datetimeFigureOut">
              <a:rPr lang="en-US"/>
              <a:pPr>
                <a:defRPr/>
              </a:pPr>
              <a:t>2/23/2026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6D0DFBD-9AA8-45D5-A0EE-CCE46F59A8C7}" type="slidenum">
              <a:rPr lang="en-US" altLang="en-US"/>
              <a:pPr/>
              <a:t>‹#›</a:t>
            </a:fld>
            <a:endParaRPr lang="en-US" altLang="en-US"/>
          </a:p>
        </p:txBody>
      </p:sp>
    </p:spTree>
    <p:extLst>
      <p:ext uri="{BB962C8B-B14F-4D97-AF65-F5344CB8AC3E}">
        <p14:creationId xmlns:p14="http://schemas.microsoft.com/office/powerpoint/2010/main" val="37372703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57A3E4B-FD8C-4702-B15B-F2E5D7064A9F}" type="datetimeFigureOut">
              <a:rPr lang="en-US"/>
              <a:pPr>
                <a:defRPr/>
              </a:pPr>
              <a:t>2/23/2026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627BBD5-DF2D-4FA3-924C-B0D34F620130}" type="slidenum">
              <a:rPr lang="en-US" altLang="en-US"/>
              <a:pPr/>
              <a:t>‹#›</a:t>
            </a:fld>
            <a:endParaRPr lang="en-US" altLang="en-US"/>
          </a:p>
        </p:txBody>
      </p:sp>
    </p:spTree>
    <p:extLst>
      <p:ext uri="{BB962C8B-B14F-4D97-AF65-F5344CB8AC3E}">
        <p14:creationId xmlns:p14="http://schemas.microsoft.com/office/powerpoint/2010/main" val="14681655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A68483A-1890-4BAD-BF3B-02120DBB22A0}" type="datetimeFigureOut">
              <a:rPr lang="en-US"/>
              <a:pPr>
                <a:defRPr/>
              </a:pPr>
              <a:t>2/23/2026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E5A6977-968E-43DD-ADF0-C29A9954100A}" type="slidenum">
              <a:rPr lang="en-US" altLang="en-US"/>
              <a:pPr/>
              <a:t>‹#›</a:t>
            </a:fld>
            <a:endParaRPr lang="en-US" altLang="en-US"/>
          </a:p>
        </p:txBody>
      </p:sp>
    </p:spTree>
    <p:extLst>
      <p:ext uri="{BB962C8B-B14F-4D97-AF65-F5344CB8AC3E}">
        <p14:creationId xmlns:p14="http://schemas.microsoft.com/office/powerpoint/2010/main" val="29650880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itle 1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387324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143000"/>
            <a:ext cx="109728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1244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Bottom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4267200"/>
            <a:ext cx="107696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81118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19200"/>
            <a:ext cx="5384800" cy="51724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9200"/>
            <a:ext cx="5384800" cy="51724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80210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82498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2541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10972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41763"/>
            <a:ext cx="10972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3638"/>
            <a:ext cx="28448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1376778E-086C-4785-A47E-8D2A6A4432C6}" type="datetime1">
              <a:rPr kumimoji="0" lang="en-US" sz="2400" b="0" i="0" u="none" strike="noStrike" kern="1200" cap="none" spc="0" normalizeH="0" baseline="0" noProof="0">
                <a:ln>
                  <a:noFill/>
                </a:ln>
                <a:solidFill>
                  <a:srgbClr val="292934"/>
                </a:solidFill>
                <a:effectLst/>
                <a:uLnTx/>
                <a:uFillTx/>
                <a:latin typeface="Times"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2/23/2026</a:t>
            </a:fld>
            <a:endParaRPr kumimoji="0" lang="en-US" altLang="zh-CN" sz="2400" b="0" i="0" u="none" strike="noStrike" kern="1200" cap="none" spc="0" normalizeH="0" baseline="0" noProof="0">
              <a:ln>
                <a:noFill/>
              </a:ln>
              <a:solidFill>
                <a:srgbClr val="292934"/>
              </a:solidFill>
              <a:effectLst/>
              <a:uLnTx/>
              <a:uFillTx/>
              <a:latin typeface="Times" charset="0"/>
              <a:cs typeface="+mn-cs"/>
            </a:endParaRPr>
          </a:p>
        </p:txBody>
      </p:sp>
      <p:sp>
        <p:nvSpPr>
          <p:cNvPr id="6" name="Footer Placeholder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400" b="0" i="0" u="none" strike="noStrike" kern="1200" cap="none" spc="0" normalizeH="0" baseline="0" noProof="0">
              <a:ln>
                <a:noFill/>
              </a:ln>
              <a:solidFill>
                <a:srgbClr val="292934"/>
              </a:solidFill>
              <a:effectLst/>
              <a:uLnTx/>
              <a:uFillTx/>
              <a:latin typeface="Times" charset="0"/>
              <a:cs typeface="+mn-cs"/>
            </a:endParaRPr>
          </a:p>
        </p:txBody>
      </p:sp>
      <p:sp>
        <p:nvSpPr>
          <p:cNvPr id="7" name="Slide Number Placeholder 6"/>
          <p:cNvSpPr>
            <a:spLocks noGrp="1" noChangeArrowheads="1"/>
          </p:cNvSpPr>
          <p:nvPr>
            <p:ph type="sldNum" sz="quarter" idx="12"/>
          </p:nvPr>
        </p:nvSpPr>
        <p:spPr>
          <a:xfrm>
            <a:off x="8737600" y="6243638"/>
            <a:ext cx="28448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F12AA9E3-265C-4FA5-A28F-AA18927377B9}" type="slidenum">
              <a:rPr kumimoji="0" lang="en-US" altLang="zh-CN" sz="2400" b="0" i="0" u="none" strike="noStrike" kern="1200" cap="none" spc="0" normalizeH="0" baseline="0" noProof="0">
                <a:ln>
                  <a:noFill/>
                </a:ln>
                <a:solidFill>
                  <a:srgbClr val="292934"/>
                </a:solidFill>
                <a:effectLst/>
                <a:uLnTx/>
                <a:uFillTx/>
                <a:latin typeface="Times"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altLang="zh-CN" sz="2400" b="0" i="0" u="none" strike="noStrike" kern="1200" cap="none" spc="0" normalizeH="0" baseline="0" noProof="0">
              <a:ln>
                <a:noFill/>
              </a:ln>
              <a:solidFill>
                <a:srgbClr val="292934"/>
              </a:solidFill>
              <a:effectLst/>
              <a:uLnTx/>
              <a:uFillTx/>
              <a:latin typeface="Times" charset="0"/>
              <a:cs typeface="+mn-cs"/>
            </a:endParaRPr>
          </a:p>
        </p:txBody>
      </p:sp>
    </p:spTree>
    <p:extLst>
      <p:ext uri="{BB962C8B-B14F-4D97-AF65-F5344CB8AC3E}">
        <p14:creationId xmlns:p14="http://schemas.microsoft.com/office/powerpoint/2010/main" val="16825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AFDD841-314D-4061-B269-F2F521D1984B}" type="datetimeFigureOut">
              <a:rPr lang="en-US">
                <a:solidFill>
                  <a:prstClr val="black">
                    <a:tint val="75000"/>
                  </a:prstClr>
                </a:solidFill>
              </a:rPr>
              <a:pPr>
                <a:defRPr/>
              </a:pPr>
              <a:t>2/23/2026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7C5E831-F4A0-4A66-BE82-DD8113A20C5E}" type="slidenum">
              <a:rPr lang="en-US" altLang="en-US"/>
              <a:pPr/>
              <a:t>‹#›</a:t>
            </a:fld>
            <a:endParaRPr lang="en-US" altLang="en-US"/>
          </a:p>
        </p:txBody>
      </p:sp>
    </p:spTree>
    <p:extLst>
      <p:ext uri="{BB962C8B-B14F-4D97-AF65-F5344CB8AC3E}">
        <p14:creationId xmlns:p14="http://schemas.microsoft.com/office/powerpoint/2010/main" val="25324971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76200"/>
            <a:ext cx="10363200" cy="838200"/>
          </a:xfrm>
        </p:spPr>
        <p:txBody>
          <a:bodyPr/>
          <a:lstStyle/>
          <a:p>
            <a:r>
              <a:rPr lang="en-US"/>
              <a:t>Click to edit Master title style</a:t>
            </a:r>
          </a:p>
        </p:txBody>
      </p:sp>
      <p:sp>
        <p:nvSpPr>
          <p:cNvPr id="3" name="Content Placeholder 2"/>
          <p:cNvSpPr>
            <a:spLocks noGrp="1"/>
          </p:cNvSpPr>
          <p:nvPr>
            <p:ph sz="quarter" idx="1"/>
          </p:nvPr>
        </p:nvSpPr>
        <p:spPr>
          <a:xfrm>
            <a:off x="9144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
        <p:nvSpPr>
          <p:cNvPr id="8"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
        <p:nvSpPr>
          <p:cNvPr id="9"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7AB9047C-B44E-47E9-9718-DB4234F0B19A}" type="slidenum">
              <a:rPr kumimoji="0" lang="en-US" sz="2400" b="0" i="0" u="none" strike="noStrike" kern="1200" cap="none" spc="0" normalizeH="0" baseline="0" noProof="0">
                <a:ln>
                  <a:noFill/>
                </a:ln>
                <a:solidFill>
                  <a:srgbClr val="292934"/>
                </a:solidFill>
                <a:effectLst/>
                <a:uLnTx/>
                <a:uFillTx/>
                <a:latin typeface="Times"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Tree>
    <p:extLst>
      <p:ext uri="{BB962C8B-B14F-4D97-AF65-F5344CB8AC3E}">
        <p14:creationId xmlns:p14="http://schemas.microsoft.com/office/powerpoint/2010/main" val="12945909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
        <p:nvSpPr>
          <p:cNvPr id="6" name="Footer Placeholder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
        <p:nvSpPr>
          <p:cNvPr id="7" name="Slide Number Placeholder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A90D368-07E9-4101-BA49-6206E1720203}" type="slidenum">
              <a:rPr kumimoji="0" lang="en-US" sz="2400" b="0" i="0" u="none" strike="noStrike" kern="1200" cap="none" spc="0" normalizeH="0" baseline="0" noProof="0">
                <a:ln>
                  <a:noFill/>
                </a:ln>
                <a:solidFill>
                  <a:srgbClr val="292934"/>
                </a:solidFill>
                <a:effectLst/>
                <a:uLnTx/>
                <a:uFillTx/>
                <a:latin typeface="Times"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Tree>
    <p:extLst>
      <p:ext uri="{BB962C8B-B14F-4D97-AF65-F5344CB8AC3E}">
        <p14:creationId xmlns:p14="http://schemas.microsoft.com/office/powerpoint/2010/main" val="13100653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6C16E0B-8413-4D3B-A6D6-2C9C6137D260}" type="slidenum">
              <a:rPr lang="en-US" altLang="en-US"/>
              <a:pPr/>
              <a:t>‹#›</a:t>
            </a:fld>
            <a:endParaRPr lang="en-US" altLang="en-US"/>
          </a:p>
        </p:txBody>
      </p:sp>
    </p:spTree>
    <p:extLst>
      <p:ext uri="{BB962C8B-B14F-4D97-AF65-F5344CB8AC3E}">
        <p14:creationId xmlns:p14="http://schemas.microsoft.com/office/powerpoint/2010/main" val="36380501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46B681-7284-45A7-B6B4-32A3AAC150E3}" type="slidenum">
              <a:rPr lang="en-US" altLang="en-US"/>
              <a:pPr/>
              <a:t>‹#›</a:t>
            </a:fld>
            <a:endParaRPr lang="en-US" altLang="en-US"/>
          </a:p>
        </p:txBody>
      </p:sp>
    </p:spTree>
    <p:extLst>
      <p:ext uri="{BB962C8B-B14F-4D97-AF65-F5344CB8AC3E}">
        <p14:creationId xmlns:p14="http://schemas.microsoft.com/office/powerpoint/2010/main" val="15531147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A0483F8-7AD5-4881-97D1-A2150B1834C4}" type="slidenum">
              <a:rPr lang="en-US" altLang="en-US"/>
              <a:pPr/>
              <a:t>‹#›</a:t>
            </a:fld>
            <a:endParaRPr lang="en-US" altLang="en-US"/>
          </a:p>
        </p:txBody>
      </p:sp>
    </p:spTree>
    <p:extLst>
      <p:ext uri="{BB962C8B-B14F-4D97-AF65-F5344CB8AC3E}">
        <p14:creationId xmlns:p14="http://schemas.microsoft.com/office/powerpoint/2010/main" val="34274182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7F9AD9D-7086-4CFE-BC55-E38627EF21C6}" type="slidenum">
              <a:rPr lang="en-US" altLang="en-US"/>
              <a:pPr/>
              <a:t>‹#›</a:t>
            </a:fld>
            <a:endParaRPr lang="en-US" altLang="en-US"/>
          </a:p>
        </p:txBody>
      </p:sp>
    </p:spTree>
    <p:extLst>
      <p:ext uri="{BB962C8B-B14F-4D97-AF65-F5344CB8AC3E}">
        <p14:creationId xmlns:p14="http://schemas.microsoft.com/office/powerpoint/2010/main" val="4868323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638EF4E-1BE9-4FFD-A833-A54A5053FEE9}" type="slidenum">
              <a:rPr lang="en-US" altLang="en-US"/>
              <a:pPr/>
              <a:t>‹#›</a:t>
            </a:fld>
            <a:endParaRPr lang="en-US" altLang="en-US"/>
          </a:p>
        </p:txBody>
      </p:sp>
    </p:spTree>
    <p:extLst>
      <p:ext uri="{BB962C8B-B14F-4D97-AF65-F5344CB8AC3E}">
        <p14:creationId xmlns:p14="http://schemas.microsoft.com/office/powerpoint/2010/main" val="25876715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886BD31-40E6-4769-A525-B3719EF484DE}" type="slidenum">
              <a:rPr lang="en-US" altLang="en-US"/>
              <a:pPr/>
              <a:t>‹#›</a:t>
            </a:fld>
            <a:endParaRPr lang="en-US" altLang="en-US"/>
          </a:p>
        </p:txBody>
      </p:sp>
    </p:spTree>
    <p:extLst>
      <p:ext uri="{BB962C8B-B14F-4D97-AF65-F5344CB8AC3E}">
        <p14:creationId xmlns:p14="http://schemas.microsoft.com/office/powerpoint/2010/main" val="5144726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AE308EB-4B69-4E90-B88E-4459E2032B05}" type="slidenum">
              <a:rPr lang="en-US" altLang="en-US"/>
              <a:pPr/>
              <a:t>‹#›</a:t>
            </a:fld>
            <a:endParaRPr lang="en-US" altLang="en-US"/>
          </a:p>
        </p:txBody>
      </p:sp>
    </p:spTree>
    <p:extLst>
      <p:ext uri="{BB962C8B-B14F-4D97-AF65-F5344CB8AC3E}">
        <p14:creationId xmlns:p14="http://schemas.microsoft.com/office/powerpoint/2010/main" val="10299565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98CECB9-94B3-4655-AC01-1D5C8AD35CD7}" type="slidenum">
              <a:rPr lang="en-US" altLang="en-US"/>
              <a:pPr/>
              <a:t>‹#›</a:t>
            </a:fld>
            <a:endParaRPr lang="en-US" altLang="en-US"/>
          </a:p>
        </p:txBody>
      </p:sp>
    </p:spTree>
    <p:extLst>
      <p:ext uri="{BB962C8B-B14F-4D97-AF65-F5344CB8AC3E}">
        <p14:creationId xmlns:p14="http://schemas.microsoft.com/office/powerpoint/2010/main" val="2715039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11.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5" Type="http://schemas.openxmlformats.org/officeDocument/2006/relationships/slideLayout" Target="../slideLayouts/slideLayout87.xml"/><Relationship Id="rId10" Type="http://schemas.openxmlformats.org/officeDocument/2006/relationships/theme" Target="../theme/theme8.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defRPr/>
            </a:pPr>
            <a:fld id="{2785962F-D1E3-484C-A5AF-49892CCF82CD}" type="datetimeFigureOut">
              <a:rPr lang="en-US">
                <a:solidFill>
                  <a:prstClr val="black">
                    <a:tint val="75000"/>
                  </a:prstClr>
                </a:solidFill>
              </a:rPr>
              <a:pPr eaLnBrk="1" hangingPunct="1">
                <a:defRPr/>
              </a:pPr>
              <a:t>2/23/2026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B88AC83B-9F84-401F-B954-2B4FA7F5CD30}" type="slidenum">
              <a:rPr lang="en-US" altLang="en-US" smtClean="0">
                <a:cs typeface="Arial" panose="020B0604020202020204" pitchFamily="34" charset="0"/>
              </a:rPr>
              <a:pPr eaLnBrk="1" hangingPunct="1"/>
              <a:t>‹#›</a:t>
            </a:fld>
            <a:endParaRPr lang="en-US" altLang="en-US">
              <a:cs typeface="Arial" panose="020B0604020202020204" pitchFamily="34" charset="0"/>
            </a:endParaRPr>
          </a:p>
        </p:txBody>
      </p:sp>
    </p:spTree>
    <p:extLst>
      <p:ext uri="{BB962C8B-B14F-4D97-AF65-F5344CB8AC3E}">
        <p14:creationId xmlns:p14="http://schemas.microsoft.com/office/powerpoint/2010/main" val="4067089292"/>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eaLnBrk="1" hangingPunct="1">
              <a:defRPr/>
            </a:pPr>
            <a:fld id="{E2359C5D-7B2B-4F67-94D3-BD9676359142}" type="datetimeFigureOut">
              <a:rPr lang="en-US"/>
              <a:pPr eaLnBrk="1" hangingPunct="1">
                <a:defRPr/>
              </a:pPr>
              <a:t>2/23/2026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D578E30F-D35C-4DC9-937C-3590FA4E2B9F}" type="slidenum">
              <a:rPr lang="en-US" altLang="en-US" smtClean="0">
                <a:cs typeface="Arial" panose="020B0604020202020204" pitchFamily="34" charset="0"/>
              </a:rPr>
              <a:pPr eaLnBrk="1" hangingPunct="1"/>
              <a:t>‹#›</a:t>
            </a:fld>
            <a:endParaRPr lang="en-US" altLang="en-US">
              <a:cs typeface="Arial" panose="020B0604020202020204" pitchFamily="34" charset="0"/>
            </a:endParaRPr>
          </a:p>
        </p:txBody>
      </p:sp>
    </p:spTree>
    <p:extLst>
      <p:ext uri="{BB962C8B-B14F-4D97-AF65-F5344CB8AC3E}">
        <p14:creationId xmlns:p14="http://schemas.microsoft.com/office/powerpoint/2010/main" val="496778646"/>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7962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Arial" charset="0"/>
              </a:defRPr>
            </a:lvl1pPr>
          </a:lstStyle>
          <a:p>
            <a:pPr>
              <a:defRPr/>
            </a:pPr>
            <a:endParaRPr lang="en-US"/>
          </a:p>
        </p:txBody>
      </p:sp>
      <p:sp>
        <p:nvSpPr>
          <p:cNvPr id="87962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charset="0"/>
              </a:defRPr>
            </a:lvl1pPr>
          </a:lstStyle>
          <a:p>
            <a:pPr>
              <a:defRPr/>
            </a:pPr>
            <a:endParaRPr lang="en-US"/>
          </a:p>
        </p:txBody>
      </p:sp>
      <p:sp>
        <p:nvSpPr>
          <p:cNvPr id="87962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1" hangingPunct="1"/>
            <a:fld id="{C331D2B2-5899-45D8-9F2B-35B03354BA10}" type="slidenum">
              <a:rPr lang="en-US" altLang="en-US" smtClean="0">
                <a:latin typeface="Arial" panose="020B0604020202020204" pitchFamily="34" charset="0"/>
                <a:cs typeface="Arial" panose="020B0604020202020204" pitchFamily="34" charset="0"/>
              </a:rPr>
              <a:pPr eaLnBrk="1" hangingPunct="1"/>
              <a:t>‹#›</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6386887"/>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914400" y="381000"/>
            <a:ext cx="1036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Rectangle 3"/>
          <p:cNvSpPr>
            <a:spLocks noGrp="1" noChangeArrowheads="1"/>
          </p:cNvSpPr>
          <p:nvPr>
            <p:ph type="body" idx="1"/>
          </p:nvPr>
        </p:nvSpPr>
        <p:spPr bwMode="auto">
          <a:xfrm>
            <a:off x="914400" y="1600200"/>
            <a:ext cx="10363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1341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mn-lt"/>
                <a:cs typeface="Arial" charset="0"/>
              </a:defRPr>
            </a:lvl1pPr>
          </a:lstStyle>
          <a:p>
            <a:pPr>
              <a:defRPr/>
            </a:pPr>
            <a:endParaRPr lang="en-US"/>
          </a:p>
        </p:txBody>
      </p:sp>
      <p:sp>
        <p:nvSpPr>
          <p:cNvPr id="913413" name="Rectangle 5"/>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panose="02020603050405020304" pitchFamily="18" charset="0"/>
              </a:defRPr>
            </a:lvl1pPr>
          </a:lstStyle>
          <a:p>
            <a:fld id="{6D1A5743-9E2E-4B60-83D3-36F3F26D9E2B}" type="slidenum">
              <a:rPr lang="en-US" altLang="en-US" smtClean="0">
                <a:cs typeface="Arial" panose="020B0604020202020204" pitchFamily="34" charset="0"/>
              </a:rPr>
              <a:pPr/>
              <a:t>‹#›</a:t>
            </a:fld>
            <a:endParaRPr lang="en-US" altLang="en-US">
              <a:cs typeface="Arial" panose="020B0604020202020204" pitchFamily="34" charset="0"/>
            </a:endParaRPr>
          </a:p>
        </p:txBody>
      </p:sp>
    </p:spTree>
    <p:extLst>
      <p:ext uri="{BB962C8B-B14F-4D97-AF65-F5344CB8AC3E}">
        <p14:creationId xmlns:p14="http://schemas.microsoft.com/office/powerpoint/2010/main" val="4122077207"/>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xStyles>
    <p:titleStyle>
      <a:lvl1pPr algn="ctr" rtl="0" eaLnBrk="0" fontAlgn="base" hangingPunct="0">
        <a:spcBef>
          <a:spcPct val="0"/>
        </a:spcBef>
        <a:spcAft>
          <a:spcPct val="0"/>
        </a:spcAft>
        <a:defRPr sz="3600" b="1">
          <a:solidFill>
            <a:srgbClr val="993300"/>
          </a:solidFill>
          <a:latin typeface="+mj-lt"/>
          <a:ea typeface="+mj-ea"/>
          <a:cs typeface="+mj-cs"/>
        </a:defRPr>
      </a:lvl1pPr>
      <a:lvl2pPr algn="ctr" rtl="0" eaLnBrk="0" fontAlgn="base" hangingPunct="0">
        <a:spcBef>
          <a:spcPct val="0"/>
        </a:spcBef>
        <a:spcAft>
          <a:spcPct val="0"/>
        </a:spcAft>
        <a:defRPr sz="3600" b="1">
          <a:solidFill>
            <a:srgbClr val="993300"/>
          </a:solidFill>
          <a:latin typeface="Times" pitchFamily="18" charset="0"/>
        </a:defRPr>
      </a:lvl2pPr>
      <a:lvl3pPr algn="ctr" rtl="0" eaLnBrk="0" fontAlgn="base" hangingPunct="0">
        <a:spcBef>
          <a:spcPct val="0"/>
        </a:spcBef>
        <a:spcAft>
          <a:spcPct val="0"/>
        </a:spcAft>
        <a:defRPr sz="3600" b="1">
          <a:solidFill>
            <a:srgbClr val="993300"/>
          </a:solidFill>
          <a:latin typeface="Times" pitchFamily="18" charset="0"/>
        </a:defRPr>
      </a:lvl3pPr>
      <a:lvl4pPr algn="ctr" rtl="0" eaLnBrk="0" fontAlgn="base" hangingPunct="0">
        <a:spcBef>
          <a:spcPct val="0"/>
        </a:spcBef>
        <a:spcAft>
          <a:spcPct val="0"/>
        </a:spcAft>
        <a:defRPr sz="3600" b="1">
          <a:solidFill>
            <a:srgbClr val="993300"/>
          </a:solidFill>
          <a:latin typeface="Times" pitchFamily="18" charset="0"/>
        </a:defRPr>
      </a:lvl4pPr>
      <a:lvl5pPr algn="ctr" rtl="0" eaLnBrk="0" fontAlgn="base" hangingPunct="0">
        <a:spcBef>
          <a:spcPct val="0"/>
        </a:spcBef>
        <a:spcAft>
          <a:spcPct val="0"/>
        </a:spcAft>
        <a:defRPr sz="3600" b="1">
          <a:solidFill>
            <a:srgbClr val="993300"/>
          </a:solidFill>
          <a:latin typeface="Times" pitchFamily="18" charset="0"/>
        </a:defRPr>
      </a:lvl5pPr>
      <a:lvl6pPr marL="457200" algn="ctr" rtl="0" eaLnBrk="0" fontAlgn="base" hangingPunct="0">
        <a:spcBef>
          <a:spcPct val="0"/>
        </a:spcBef>
        <a:spcAft>
          <a:spcPct val="0"/>
        </a:spcAft>
        <a:defRPr sz="3600" b="1">
          <a:solidFill>
            <a:srgbClr val="993300"/>
          </a:solidFill>
          <a:latin typeface="Times" pitchFamily="18" charset="0"/>
        </a:defRPr>
      </a:lvl6pPr>
      <a:lvl7pPr marL="914400" algn="ctr" rtl="0" eaLnBrk="0" fontAlgn="base" hangingPunct="0">
        <a:spcBef>
          <a:spcPct val="0"/>
        </a:spcBef>
        <a:spcAft>
          <a:spcPct val="0"/>
        </a:spcAft>
        <a:defRPr sz="3600" b="1">
          <a:solidFill>
            <a:srgbClr val="993300"/>
          </a:solidFill>
          <a:latin typeface="Times" pitchFamily="18" charset="0"/>
        </a:defRPr>
      </a:lvl7pPr>
      <a:lvl8pPr marL="1371600" algn="ctr" rtl="0" eaLnBrk="0" fontAlgn="base" hangingPunct="0">
        <a:spcBef>
          <a:spcPct val="0"/>
        </a:spcBef>
        <a:spcAft>
          <a:spcPct val="0"/>
        </a:spcAft>
        <a:defRPr sz="3600" b="1">
          <a:solidFill>
            <a:srgbClr val="993300"/>
          </a:solidFill>
          <a:latin typeface="Times" pitchFamily="18" charset="0"/>
        </a:defRPr>
      </a:lvl8pPr>
      <a:lvl9pPr marL="1828800" algn="ctr" rtl="0" eaLnBrk="0" fontAlgn="base" hangingPunct="0">
        <a:spcBef>
          <a:spcPct val="0"/>
        </a:spcBef>
        <a:spcAft>
          <a:spcPct val="0"/>
        </a:spcAft>
        <a:defRPr sz="3600" b="1">
          <a:solidFill>
            <a:srgbClr val="993300"/>
          </a:solidFill>
          <a:latin typeface="Times" pitchFamily="18" charset="0"/>
        </a:defRPr>
      </a:lvl9pPr>
    </p:titleStyle>
    <p:bodyStyle>
      <a:lvl1pPr marL="342900" indent="-342900" algn="l" rtl="0" eaLnBrk="0" fontAlgn="base" hangingPunct="0">
        <a:spcBef>
          <a:spcPct val="4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eaLnBrk="0" fontAlgn="base" hangingPunct="0">
        <a:spcBef>
          <a:spcPct val="20000"/>
        </a:spcBef>
        <a:spcAft>
          <a:spcPct val="0"/>
        </a:spcAft>
        <a:buChar char="»"/>
        <a:defRPr sz="2400">
          <a:solidFill>
            <a:schemeClr val="tx1"/>
          </a:solidFill>
          <a:latin typeface="+mn-lt"/>
        </a:defRPr>
      </a:lvl6pPr>
      <a:lvl7pPr marL="2971800" indent="-228600" algn="l" rtl="0" eaLnBrk="0" fontAlgn="base" hangingPunct="0">
        <a:spcBef>
          <a:spcPct val="20000"/>
        </a:spcBef>
        <a:spcAft>
          <a:spcPct val="0"/>
        </a:spcAft>
        <a:buChar char="»"/>
        <a:defRPr sz="2400">
          <a:solidFill>
            <a:schemeClr val="tx1"/>
          </a:solidFill>
          <a:latin typeface="+mn-lt"/>
        </a:defRPr>
      </a:lvl7pPr>
      <a:lvl8pPr marL="3429000" indent="-228600" algn="l" rtl="0" eaLnBrk="0" fontAlgn="base" hangingPunct="0">
        <a:spcBef>
          <a:spcPct val="20000"/>
        </a:spcBef>
        <a:spcAft>
          <a:spcPct val="0"/>
        </a:spcAft>
        <a:buChar char="»"/>
        <a:defRPr sz="2400">
          <a:solidFill>
            <a:schemeClr val="tx1"/>
          </a:solidFill>
          <a:latin typeface="+mn-lt"/>
        </a:defRPr>
      </a:lvl8pPr>
      <a:lvl9pPr marL="3886200" indent="-228600" algn="l" rtl="0" eaLnBrk="0" fontAlgn="base" hangingPunct="0">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914400" y="76200"/>
            <a:ext cx="10363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Rectangle 3"/>
          <p:cNvSpPr>
            <a:spLocks noGrp="1" noChangeArrowheads="1"/>
          </p:cNvSpPr>
          <p:nvPr>
            <p:ph type="body" idx="1"/>
          </p:nvPr>
        </p:nvSpPr>
        <p:spPr bwMode="auto">
          <a:xfrm>
            <a:off x="914400" y="914400"/>
            <a:ext cx="103632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2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cs typeface="Arial" charset="0"/>
              </a:defRPr>
            </a:lvl1pPr>
          </a:lstStyle>
          <a:p>
            <a:pPr>
              <a:defRPr/>
            </a:pPr>
            <a:endParaRPr lang="en-US"/>
          </a:p>
        </p:txBody>
      </p:sp>
      <p:sp>
        <p:nvSpPr>
          <p:cNvPr id="922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cs typeface="Arial" charset="0"/>
              </a:defRPr>
            </a:lvl1pPr>
          </a:lstStyle>
          <a:p>
            <a:pPr>
              <a:defRPr/>
            </a:pPr>
            <a:endParaRPr lang="en-US"/>
          </a:p>
        </p:txBody>
      </p:sp>
      <p:sp>
        <p:nvSpPr>
          <p:cNvPr id="922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fld id="{100179D2-0574-4F68-829C-4515B86BD310}" type="slidenum">
              <a:rPr lang="en-US" altLang="en-US" smtClean="0">
                <a:cs typeface="Arial" panose="020B0604020202020204" pitchFamily="34" charset="0"/>
              </a:rPr>
              <a:pPr/>
              <a:t>‹#›</a:t>
            </a:fld>
            <a:endParaRPr lang="en-US" altLang="en-US">
              <a:cs typeface="Arial" panose="020B0604020202020204" pitchFamily="34" charset="0"/>
            </a:endParaRPr>
          </a:p>
        </p:txBody>
      </p:sp>
      <p:sp>
        <p:nvSpPr>
          <p:cNvPr id="9223" name="Line 7"/>
          <p:cNvSpPr>
            <a:spLocks noChangeShapeType="1"/>
          </p:cNvSpPr>
          <p:nvPr/>
        </p:nvSpPr>
        <p:spPr bwMode="auto">
          <a:xfrm>
            <a:off x="914400" y="838200"/>
            <a:ext cx="10363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18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3360218"/>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eaLnBrk="1" hangingPunct="1">
              <a:defRPr/>
            </a:pPr>
            <a:fld id="{4904B2FC-AA99-40D0-A2D4-37C606068496}" type="datetimeFigureOut">
              <a:rPr lang="en-US"/>
              <a:pPr eaLnBrk="1" hangingPunct="1">
                <a:defRPr/>
              </a:pPr>
              <a:t>2/23/2026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D8065476-938D-451F-846C-14101677B5C8}" type="slidenum">
              <a:rPr lang="en-US" altLang="en-US" smtClean="0">
                <a:cs typeface="Arial" panose="020B0604020202020204" pitchFamily="34" charset="0"/>
              </a:rPr>
              <a:pPr eaLnBrk="1" hangingPunct="1"/>
              <a:t>‹#›</a:t>
            </a:fld>
            <a:endParaRPr lang="en-US" altLang="en-US">
              <a:cs typeface="Arial" panose="020B0604020202020204" pitchFamily="34" charset="0"/>
            </a:endParaRPr>
          </a:p>
        </p:txBody>
      </p:sp>
    </p:spTree>
    <p:extLst>
      <p:ext uri="{BB962C8B-B14F-4D97-AF65-F5344CB8AC3E}">
        <p14:creationId xmlns:p14="http://schemas.microsoft.com/office/powerpoint/2010/main" val="3284683248"/>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defRPr/>
            </a:pPr>
            <a:fld id="{2785962F-D1E3-484C-A5AF-49892CCF82CD}" type="datetimeFigureOut">
              <a:rPr lang="en-US">
                <a:solidFill>
                  <a:prstClr val="black">
                    <a:tint val="75000"/>
                  </a:prstClr>
                </a:solidFill>
              </a:rPr>
              <a:pPr eaLnBrk="1" hangingPunct="1">
                <a:defRPr/>
              </a:pPr>
              <a:t>2/23/2026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B88AC83B-9F84-401F-B954-2B4FA7F5CD30}" type="slidenum">
              <a:rPr lang="en-US" altLang="en-US" smtClean="0">
                <a:cs typeface="Arial" panose="020B0604020202020204" pitchFamily="34" charset="0"/>
              </a:rPr>
              <a:pPr eaLnBrk="1" hangingPunct="1"/>
              <a:t>‹#›</a:t>
            </a:fld>
            <a:endParaRPr lang="en-US" altLang="en-US">
              <a:cs typeface="Arial" panose="020B0604020202020204" pitchFamily="34" charset="0"/>
            </a:endParaRPr>
          </a:p>
        </p:txBody>
      </p:sp>
    </p:spTree>
    <p:extLst>
      <p:ext uri="{BB962C8B-B14F-4D97-AF65-F5344CB8AC3E}">
        <p14:creationId xmlns:p14="http://schemas.microsoft.com/office/powerpoint/2010/main" val="77989414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Arial" charset="0"/>
              </a:defRPr>
            </a:lvl1pPr>
          </a:lstStyle>
          <a:p>
            <a:pPr eaLnBrk="1" hangingPunct="1">
              <a:defRPr/>
            </a:pPr>
            <a:fld id="{04856FF1-02C3-446A-8A21-21FBD91C4E37}" type="datetimeFigureOut">
              <a:rPr lang="en-US"/>
              <a:pPr eaLnBrk="1" hangingPunct="1">
                <a:defRPr/>
              </a:pPr>
              <a:t>2/23/2026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Arial" charset="0"/>
              </a:defRPr>
            </a:lvl1pPr>
          </a:lstStyle>
          <a:p>
            <a:pPr eaLnBrk="1" hangingPunct="1">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8BB35746-1411-4280-A007-3854729F7B17}" type="slidenum">
              <a:rPr lang="en-US" altLang="en-US" smtClean="0">
                <a:cs typeface="Arial" panose="020B0604020202020204" pitchFamily="34" charset="0"/>
              </a:rPr>
              <a:pPr eaLnBrk="1" hangingPunct="1"/>
              <a:t>‹#›</a:t>
            </a:fld>
            <a:endParaRPr lang="en-US" altLang="en-US">
              <a:cs typeface="Arial" panose="020B0604020202020204" pitchFamily="34" charset="0"/>
            </a:endParaRPr>
          </a:p>
        </p:txBody>
      </p:sp>
    </p:spTree>
    <p:extLst>
      <p:ext uri="{BB962C8B-B14F-4D97-AF65-F5344CB8AC3E}">
        <p14:creationId xmlns:p14="http://schemas.microsoft.com/office/powerpoint/2010/main" val="1340844885"/>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Arial" charset="0"/>
              </a:defRPr>
            </a:lvl1pPr>
          </a:lstStyle>
          <a:p>
            <a:pPr eaLnBrk="1" hangingPunct="1">
              <a:defRPr/>
            </a:pPr>
            <a:fld id="{8622C707-B2ED-4FD7-BEEA-8FE592D1DC29}" type="datetimeFigureOut">
              <a:rPr lang="en-US"/>
              <a:pPr eaLnBrk="1" hangingPunct="1">
                <a:defRPr/>
              </a:pPr>
              <a:t>2/23/2026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Arial" charset="0"/>
              </a:defRPr>
            </a:lvl1pPr>
          </a:lstStyle>
          <a:p>
            <a:pPr eaLnBrk="1" hangingPunct="1">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477EE230-02F2-46FD-9462-21046832EB18}" type="slidenum">
              <a:rPr lang="en-US" altLang="en-US" smtClean="0">
                <a:cs typeface="Arial" panose="020B0604020202020204" pitchFamily="34" charset="0"/>
              </a:rPr>
              <a:pPr eaLnBrk="1" hangingPunct="1"/>
              <a:t>‹#›</a:t>
            </a:fld>
            <a:endParaRPr lang="en-US" altLang="en-US">
              <a:cs typeface="Arial" panose="020B0604020202020204" pitchFamily="34" charset="0"/>
            </a:endParaRPr>
          </a:p>
        </p:txBody>
      </p:sp>
    </p:spTree>
    <p:extLst>
      <p:ext uri="{BB962C8B-B14F-4D97-AF65-F5344CB8AC3E}">
        <p14:creationId xmlns:p14="http://schemas.microsoft.com/office/powerpoint/2010/main" val="2803447420"/>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Arial" charset="0"/>
              </a:defRPr>
            </a:lvl1pPr>
          </a:lstStyle>
          <a:p>
            <a:pPr eaLnBrk="1" hangingPunct="1">
              <a:defRPr/>
            </a:pPr>
            <a:fld id="{DA65E932-ED13-4FD0-B74F-830E1D9D58BD}" type="datetimeFigureOut">
              <a:rPr lang="en-US"/>
              <a:pPr eaLnBrk="1" hangingPunct="1">
                <a:defRPr/>
              </a:pPr>
              <a:t>2/23/2026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Arial" charset="0"/>
              </a:defRPr>
            </a:lvl1pPr>
          </a:lstStyle>
          <a:p>
            <a:pPr eaLnBrk="1" hangingPunct="1">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D7F622D4-B037-4BEC-A9AF-C596BCD63D94}" type="slidenum">
              <a:rPr lang="en-US" altLang="en-US" smtClean="0">
                <a:cs typeface="Arial" panose="020B0604020202020204" pitchFamily="34" charset="0"/>
              </a:rPr>
              <a:pPr eaLnBrk="1" hangingPunct="1"/>
              <a:t>‹#›</a:t>
            </a:fld>
            <a:endParaRPr lang="en-US" altLang="en-US">
              <a:cs typeface="Arial" panose="020B0604020202020204" pitchFamily="34" charset="0"/>
            </a:endParaRPr>
          </a:p>
        </p:txBody>
      </p:sp>
    </p:spTree>
    <p:extLst>
      <p:ext uri="{BB962C8B-B14F-4D97-AF65-F5344CB8AC3E}">
        <p14:creationId xmlns:p14="http://schemas.microsoft.com/office/powerpoint/2010/main" val="1240119254"/>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Arial" charset="0"/>
              </a:defRPr>
            </a:lvl1pPr>
          </a:lstStyle>
          <a:p>
            <a:pPr eaLnBrk="1" hangingPunct="1">
              <a:defRPr/>
            </a:pPr>
            <a:fld id="{315E8C37-AE18-4BC0-9FF5-BF6A8CD79808}" type="datetimeFigureOut">
              <a:rPr lang="en-US"/>
              <a:pPr eaLnBrk="1" hangingPunct="1">
                <a:defRPr/>
              </a:pPr>
              <a:t>2/23/2026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Arial" charset="0"/>
              </a:defRPr>
            </a:lvl1pPr>
          </a:lstStyle>
          <a:p>
            <a:pPr eaLnBrk="1" hangingPunct="1">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CBC9FB94-005B-4DDC-9C46-2B73907C04D4}" type="slidenum">
              <a:rPr lang="en-US" altLang="en-US" smtClean="0">
                <a:cs typeface="Arial" panose="020B0604020202020204" pitchFamily="34" charset="0"/>
              </a:rPr>
              <a:pPr eaLnBrk="1" hangingPunct="1"/>
              <a:t>‹#›</a:t>
            </a:fld>
            <a:endParaRPr lang="en-US" altLang="en-US">
              <a:cs typeface="Arial" panose="020B0604020202020204" pitchFamily="34" charset="0"/>
            </a:endParaRPr>
          </a:p>
        </p:txBody>
      </p:sp>
    </p:spTree>
    <p:extLst>
      <p:ext uri="{BB962C8B-B14F-4D97-AF65-F5344CB8AC3E}">
        <p14:creationId xmlns:p14="http://schemas.microsoft.com/office/powerpoint/2010/main" val="3329604006"/>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Arial" charset="0"/>
              </a:defRPr>
            </a:lvl1pPr>
          </a:lstStyle>
          <a:p>
            <a:pPr eaLnBrk="1" hangingPunct="1">
              <a:defRPr/>
            </a:pPr>
            <a:fld id="{A82E468D-3336-4B73-8BB7-180855DBD91E}" type="datetimeFigureOut">
              <a:rPr lang="en-US"/>
              <a:pPr eaLnBrk="1" hangingPunct="1">
                <a:defRPr/>
              </a:pPr>
              <a:t>2/23/2026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Arial" charset="0"/>
              </a:defRPr>
            </a:lvl1pPr>
          </a:lstStyle>
          <a:p>
            <a:pPr eaLnBrk="1" hangingPunct="1">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ED4ED1DE-3CC7-4B9E-9499-B90DEEA8A692}" type="slidenum">
              <a:rPr lang="en-US" altLang="en-US" smtClean="0">
                <a:cs typeface="Arial" panose="020B0604020202020204" pitchFamily="34" charset="0"/>
              </a:rPr>
              <a:pPr eaLnBrk="1" hangingPunct="1"/>
              <a:t>‹#›</a:t>
            </a:fld>
            <a:endParaRPr lang="en-US" altLang="en-US">
              <a:cs typeface="Arial" panose="020B0604020202020204" pitchFamily="34" charset="0"/>
            </a:endParaRPr>
          </a:p>
        </p:txBody>
      </p:sp>
    </p:spTree>
    <p:extLst>
      <p:ext uri="{BB962C8B-B14F-4D97-AF65-F5344CB8AC3E}">
        <p14:creationId xmlns:p14="http://schemas.microsoft.com/office/powerpoint/2010/main" val="2741209034"/>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Placeholder 1"/>
          <p:cNvSpPr>
            <a:spLocks noGrp="1"/>
          </p:cNvSpPr>
          <p:nvPr>
            <p:ph type="title"/>
          </p:nvPr>
        </p:nvSpPr>
        <p:spPr>
          <a:xfrm>
            <a:off x="609600" y="381000"/>
            <a:ext cx="10972800" cy="609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066800"/>
            <a:ext cx="10972800" cy="5410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txBox="1">
            <a:spLocks/>
          </p:cNvSpPr>
          <p:nvPr userDrawn="1"/>
        </p:nvSpPr>
        <p:spPr>
          <a:xfrm>
            <a:off x="7721600" y="-2604"/>
            <a:ext cx="3860800" cy="329184"/>
          </a:xfrm>
          <a:prstGeom prst="rect">
            <a:avLst/>
          </a:prstGeom>
        </p:spPr>
        <p:txBody>
          <a:bodyPr vert="horz" lIns="91440" tIns="45720" rIns="91440" bIns="45720" rtlCol="0" anchor="ctr"/>
          <a:lstStyle>
            <a:defPPr>
              <a:defRPr lang="en-GB"/>
            </a:defPPr>
            <a:lvl1pPr algn="l" rtl="0" eaLnBrk="0" fontAlgn="base" hangingPunct="0">
              <a:spcBef>
                <a:spcPct val="0"/>
              </a:spcBef>
              <a:spcAft>
                <a:spcPct val="0"/>
              </a:spcAft>
              <a:defRPr sz="1200" i="1" kern="1200">
                <a:solidFill>
                  <a:srgbClr val="FFFFFF"/>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200" b="0" i="1" u="none" strike="noStrike" kern="1200" cap="none" spc="0" normalizeH="0" baseline="0" noProof="0" dirty="0">
                <a:ln>
                  <a:noFill/>
                </a:ln>
                <a:solidFill>
                  <a:srgbClr val="FFFFFF"/>
                </a:solidFill>
                <a:effectLst/>
                <a:uLnTx/>
                <a:uFillTx/>
                <a:latin typeface="Times" charset="0"/>
                <a:ea typeface="+mn-ea"/>
                <a:cs typeface="+mn-cs"/>
              </a:rPr>
              <a:t>Motion and Optic Flow</a:t>
            </a:r>
          </a:p>
        </p:txBody>
      </p:sp>
      <p:sp>
        <p:nvSpPr>
          <p:cNvPr id="15" name="Date Placeholder 3"/>
          <p:cNvSpPr txBox="1">
            <a:spLocks/>
          </p:cNvSpPr>
          <p:nvPr userDrawn="1"/>
        </p:nvSpPr>
        <p:spPr>
          <a:xfrm>
            <a:off x="508000" y="20627"/>
            <a:ext cx="3860800" cy="329184"/>
          </a:xfrm>
          <a:prstGeom prst="rect">
            <a:avLst/>
          </a:prstGeom>
        </p:spPr>
        <p:txBody>
          <a:bodyPr vert="horz" lIns="91440" tIns="45720" rIns="91440" bIns="45720" rtlCol="0" anchor="ctr"/>
          <a:lstStyle>
            <a:defPPr>
              <a:defRPr lang="en-GB"/>
            </a:defPPr>
            <a:lvl1pPr algn="l" rtl="0" eaLnBrk="0" fontAlgn="base" hangingPunct="0">
              <a:spcBef>
                <a:spcPct val="0"/>
              </a:spcBef>
              <a:spcAft>
                <a:spcPct val="0"/>
              </a:spcAft>
              <a:defRPr sz="1200" i="1" kern="1200">
                <a:solidFill>
                  <a:srgbClr val="FFFFFF"/>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1" u="none" strike="noStrike" kern="1200" cap="none" spc="0" normalizeH="0" baseline="0" noProof="0" dirty="0">
                <a:ln>
                  <a:noFill/>
                </a:ln>
                <a:solidFill>
                  <a:srgbClr val="FFFFFF"/>
                </a:solidFill>
                <a:effectLst/>
                <a:uLnTx/>
                <a:uFillTx/>
                <a:latin typeface="Times" charset="0"/>
                <a:ea typeface="+mn-ea"/>
                <a:cs typeface="+mn-cs"/>
              </a:rPr>
              <a:t>CS 4495 Computer Vision – A. Bobick</a:t>
            </a:r>
          </a:p>
        </p:txBody>
      </p:sp>
    </p:spTree>
    <p:extLst>
      <p:ext uri="{BB962C8B-B14F-4D97-AF65-F5344CB8AC3E}">
        <p14:creationId xmlns:p14="http://schemas.microsoft.com/office/powerpoint/2010/main" val="2856137931"/>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Lst>
  <p:hf sldNum="0" hd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1" hangingPunct="1"/>
            <a:fld id="{A39AD192-4BB2-46E1-9EC5-64FE12110248}" type="slidenum">
              <a:rPr lang="en-US" altLang="en-US" smtClean="0">
                <a:latin typeface="Arial" panose="020B0604020202020204" pitchFamily="34" charset="0"/>
                <a:cs typeface="Arial" panose="020B0604020202020204" pitchFamily="34" charset="0"/>
              </a:rPr>
              <a:pPr eaLnBrk="1" hangingPunct="1"/>
              <a:t>‹#›</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3475309"/>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4.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38.xml"/><Relationship Id="rId1" Type="http://schemas.openxmlformats.org/officeDocument/2006/relationships/slideLayout" Target="../slideLayouts/slideLayout140.xml"/><Relationship Id="rId6" Type="http://schemas.openxmlformats.org/officeDocument/2006/relationships/image" Target="../media/image95.wmf"/><Relationship Id="rId5" Type="http://schemas.openxmlformats.org/officeDocument/2006/relationships/oleObject" Target="../embeddings/oleObject10.bin"/><Relationship Id="rId4" Type="http://schemas.openxmlformats.org/officeDocument/2006/relationships/image" Target="../media/image94.wmf"/></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hyperlink" Target="http://lear.inrialpes.fr/pubs/2007/ZMLS07/ZhangMarszalekLazebnikSchmid-IJCV07-ClassificationStudy.pdf" TargetMode="External"/><Relationship Id="rId2" Type="http://schemas.openxmlformats.org/officeDocument/2006/relationships/notesSlide" Target="../notesSlides/notesSlide39.xml"/><Relationship Id="rId1" Type="http://schemas.openxmlformats.org/officeDocument/2006/relationships/slideLayout" Target="../slideLayouts/slideLayout140.xml"/><Relationship Id="rId6" Type="http://schemas.openxmlformats.org/officeDocument/2006/relationships/image" Target="../media/image97.wmf"/><Relationship Id="rId5" Type="http://schemas.openxmlformats.org/officeDocument/2006/relationships/oleObject" Target="../embeddings/oleObject12.bin"/><Relationship Id="rId4" Type="http://schemas.openxmlformats.org/officeDocument/2006/relationships/image" Target="../media/image96.wmf"/></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0.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0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06.xml"/></Relationships>
</file>

<file path=ppt/slides/_rels/slide10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0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12.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oleObject" Target="../embeddings/oleObject19.bin"/><Relationship Id="rId18" Type="http://schemas.openxmlformats.org/officeDocument/2006/relationships/image" Target="../media/image107.wmf"/><Relationship Id="rId3" Type="http://schemas.openxmlformats.org/officeDocument/2006/relationships/image" Target="../media/image100.wmf"/><Relationship Id="rId7" Type="http://schemas.openxmlformats.org/officeDocument/2006/relationships/image" Target="../media/image102.wmf"/><Relationship Id="rId12" Type="http://schemas.openxmlformats.org/officeDocument/2006/relationships/oleObject" Target="../embeddings/oleObject18.bin"/><Relationship Id="rId17" Type="http://schemas.openxmlformats.org/officeDocument/2006/relationships/oleObject" Target="../embeddings/oleObject21.bin"/><Relationship Id="rId2" Type="http://schemas.openxmlformats.org/officeDocument/2006/relationships/oleObject" Target="../embeddings/oleObject13.bin"/><Relationship Id="rId16" Type="http://schemas.openxmlformats.org/officeDocument/2006/relationships/image" Target="../media/image106.wmf"/><Relationship Id="rId1" Type="http://schemas.openxmlformats.org/officeDocument/2006/relationships/slideLayout" Target="../slideLayouts/slideLayout106.xml"/><Relationship Id="rId6" Type="http://schemas.openxmlformats.org/officeDocument/2006/relationships/oleObject" Target="../embeddings/oleObject15.bin"/><Relationship Id="rId11" Type="http://schemas.openxmlformats.org/officeDocument/2006/relationships/image" Target="../media/image104.wmf"/><Relationship Id="rId5" Type="http://schemas.openxmlformats.org/officeDocument/2006/relationships/image" Target="../media/image101.wmf"/><Relationship Id="rId15" Type="http://schemas.openxmlformats.org/officeDocument/2006/relationships/oleObject" Target="../embeddings/oleObject20.bin"/><Relationship Id="rId10" Type="http://schemas.openxmlformats.org/officeDocument/2006/relationships/oleObject" Target="../embeddings/oleObject17.bin"/><Relationship Id="rId4" Type="http://schemas.openxmlformats.org/officeDocument/2006/relationships/oleObject" Target="../embeddings/oleObject14.bin"/><Relationship Id="rId9" Type="http://schemas.openxmlformats.org/officeDocument/2006/relationships/image" Target="../media/image103.wmf"/><Relationship Id="rId14" Type="http://schemas.openxmlformats.org/officeDocument/2006/relationships/image" Target="../media/image105.wmf"/></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1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4.xml"/><Relationship Id="rId1" Type="http://schemas.openxmlformats.org/officeDocument/2006/relationships/slideLayout" Target="../slideLayouts/slideLayout93.xml"/><Relationship Id="rId4" Type="http://schemas.openxmlformats.org/officeDocument/2006/relationships/image" Target="../media/image88.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3.xml"/></Relationships>
</file>

<file path=ppt/slides/_rels/slide1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6.xml"/><Relationship Id="rId1" Type="http://schemas.openxmlformats.org/officeDocument/2006/relationships/slideLayout" Target="../slideLayouts/slideLayout151.xml"/></Relationships>
</file>

<file path=ppt/slides/_rels/slide11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7.xml"/><Relationship Id="rId1" Type="http://schemas.openxmlformats.org/officeDocument/2006/relationships/slideLayout" Target="../slideLayouts/slideLayout151.xml"/><Relationship Id="rId4" Type="http://schemas.openxmlformats.org/officeDocument/2006/relationships/image" Target="../media/image110.png"/></Relationships>
</file>

<file path=ppt/slides/_rels/slide118.xml.rels><?xml version="1.0" encoding="UTF-8" standalone="yes"?>
<Relationships xmlns="http://schemas.openxmlformats.org/package/2006/relationships"><Relationship Id="rId3" Type="http://schemas.openxmlformats.org/officeDocument/2006/relationships/hyperlink" Target="http://www.inf.ed.ac.uk/teaching/courses/mlsc/Notes/Lecture4/BiasVariance.pdf" TargetMode="External"/><Relationship Id="rId2" Type="http://schemas.openxmlformats.org/officeDocument/2006/relationships/notesSlide" Target="../notesSlides/notesSlide48.xml"/><Relationship Id="rId1" Type="http://schemas.openxmlformats.org/officeDocument/2006/relationships/slideLayout" Target="../slideLayouts/slideLayout15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3.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2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2.xml"/><Relationship Id="rId1" Type="http://schemas.openxmlformats.org/officeDocument/2006/relationships/slideLayout" Target="../slideLayouts/slideLayout10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6.xml"/></Relationships>
</file>

<file path=ppt/slides/_rels/slide12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0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4.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4.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arxiv.org/search/cs?searchtype=author&amp;query=Fu,+C" TargetMode="External"/><Relationship Id="rId7" Type="http://schemas.openxmlformats.org/officeDocument/2006/relationships/hyperlink" Target="https://arxiv.org/search/cs?searchtype=author&amp;query=Hoffman,+J" TargetMode="External"/><Relationship Id="rId2" Type="http://schemas.openxmlformats.org/officeDocument/2006/relationships/hyperlink" Target="https://arxiv.org/search/cs?searchtype=author&amp;query=Bolya,+D" TargetMode="External"/><Relationship Id="rId1" Type="http://schemas.openxmlformats.org/officeDocument/2006/relationships/slideLayout" Target="../slideLayouts/slideLayout24.xml"/><Relationship Id="rId6" Type="http://schemas.openxmlformats.org/officeDocument/2006/relationships/hyperlink" Target="https://arxiv.org/search/cs?searchtype=author&amp;query=Feichtenhofer,+C" TargetMode="External"/><Relationship Id="rId5" Type="http://schemas.openxmlformats.org/officeDocument/2006/relationships/hyperlink" Target="https://arxiv.org/search/cs?searchtype=author&amp;query=Zhang,+P" TargetMode="External"/><Relationship Id="rId4" Type="http://schemas.openxmlformats.org/officeDocument/2006/relationships/hyperlink" Target="https://arxiv.org/search/cs?searchtype=author&amp;query=Dai,+X"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arxiv.org/search/cs?searchtype=author&amp;query=Hoffman,+J" TargetMode="External"/><Relationship Id="rId3" Type="http://schemas.openxmlformats.org/officeDocument/2006/relationships/hyperlink" Target="https://arxiv.org/search/cs?searchtype=author&amp;query=Bolya,+D" TargetMode="External"/><Relationship Id="rId7" Type="http://schemas.openxmlformats.org/officeDocument/2006/relationships/hyperlink" Target="https://arxiv.org/search/cs?searchtype=author&amp;query=Feichtenhofer,+C" TargetMode="External"/><Relationship Id="rId2" Type="http://schemas.openxmlformats.org/officeDocument/2006/relationships/image" Target="../media/image35.png"/><Relationship Id="rId1" Type="http://schemas.openxmlformats.org/officeDocument/2006/relationships/slideLayout" Target="../slideLayouts/slideLayout24.xml"/><Relationship Id="rId6" Type="http://schemas.openxmlformats.org/officeDocument/2006/relationships/hyperlink" Target="https://arxiv.org/search/cs?searchtype=author&amp;query=Zhang,+P" TargetMode="External"/><Relationship Id="rId5" Type="http://schemas.openxmlformats.org/officeDocument/2006/relationships/hyperlink" Target="https://arxiv.org/search/cs?searchtype=author&amp;query=Dai,+X" TargetMode="External"/><Relationship Id="rId4" Type="http://schemas.openxmlformats.org/officeDocument/2006/relationships/hyperlink" Target="https://arxiv.org/search/cs?searchtype=author&amp;query=Fu,+C"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oleObject" Target="../embeddings/oleObject1.bin"/><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4.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7.xml"/><Relationship Id="rId5" Type="http://schemas.openxmlformats.org/officeDocument/2006/relationships/hyperlink" Target="http://en.wikipedia.org/wiki/K-means_clustering" TargetMode="Externa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47.xml"/><Relationship Id="rId5" Type="http://schemas.openxmlformats.org/officeDocument/2006/relationships/image" Target="../media/image39.png"/><Relationship Id="rId4" Type="http://schemas.openxmlformats.org/officeDocument/2006/relationships/hyperlink" Target="http://en.wikipedia.org/wiki/K-means_clusterin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oleObject" Target="../embeddings/oleObject2.bin"/><Relationship Id="rId1" Type="http://schemas.openxmlformats.org/officeDocument/2006/relationships/slideLayout" Target="../slideLayouts/slideLayout35.xml"/><Relationship Id="rId5" Type="http://schemas.openxmlformats.org/officeDocument/2006/relationships/image" Target="../media/image42.wmf"/><Relationship Id="rId4" Type="http://schemas.openxmlformats.org/officeDocument/2006/relationships/oleObject" Target="../embeddings/oleObject3.bin"/></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39.xml"/><Relationship Id="rId5" Type="http://schemas.openxmlformats.org/officeDocument/2006/relationships/image" Target="../media/image46.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hyperlink" Target="http://www.cs.washington.edu/research/imagedatabase/demo/kmcluster/" TargetMode="External"/><Relationship Id="rId2" Type="http://schemas.openxmlformats.org/officeDocument/2006/relationships/hyperlink" Target="http://home.dei.polimi.it/matteucc/Clustering/tutorial_html/AppletKM.html" TargetMode="Externa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hyperlink" Target="http://www.robots.ox.ac.uk/~vgg/publications/papers/sivic05b.pdf" TargetMode="External"/><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0.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0.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0.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0.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60.xml"/><Relationship Id="rId5" Type="http://schemas.openxmlformats.org/officeDocument/2006/relationships/image" Target="../media/image60.pn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9.xml"/><Relationship Id="rId1" Type="http://schemas.openxmlformats.org/officeDocument/2006/relationships/slideLayout" Target="../slideLayouts/slideLayout60.xml"/><Relationship Id="rId6" Type="http://schemas.openxmlformats.org/officeDocument/2006/relationships/image" Target="../media/image64.wmf"/><Relationship Id="rId5" Type="http://schemas.openxmlformats.org/officeDocument/2006/relationships/oleObject" Target="../embeddings/oleObject5.bin"/><Relationship Id="rId4" Type="http://schemas.openxmlformats.org/officeDocument/2006/relationships/image" Target="../media/image63.wmf"/></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60.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6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0.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60.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6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6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0.xml"/></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71.xml"/><Relationship Id="rId1" Type="http://schemas.openxmlformats.org/officeDocument/2006/relationships/tags" Target="../tags/tag1.xml"/></Relationships>
</file>

<file path=ppt/slides/_rels/slide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0.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0.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0.xml"/><Relationship Id="rId4" Type="http://schemas.openxmlformats.org/officeDocument/2006/relationships/hyperlink" Target="http://grail.cs.washington.edu/projects/canonview/"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0.xml"/><Relationship Id="rId6" Type="http://schemas.openxmlformats.org/officeDocument/2006/relationships/hyperlink" Target="http://www.cs.berkeley.edu/~arbelaez/UCM.html" TargetMode="External"/><Relationship Id="rId5" Type="http://schemas.openxmlformats.org/officeDocument/2006/relationships/image" Target="../media/image80.png"/><Relationship Id="rId4" Type="http://schemas.openxmlformats.org/officeDocument/2006/relationships/image" Target="../media/image79.png"/></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1.jpeg"/><Relationship Id="rId1" Type="http://schemas.openxmlformats.org/officeDocument/2006/relationships/slideLayout" Target="../slideLayouts/slideLayout60.xml"/><Relationship Id="rId4" Type="http://schemas.openxmlformats.org/officeDocument/2006/relationships/image" Target="../media/image82.png"/></Relationships>
</file>

<file path=ppt/slides/_rels/slide7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3.xml"/></Relationships>
</file>

<file path=ppt/slides/_rels/slide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93.xml"/><Relationship Id="rId5" Type="http://schemas.openxmlformats.org/officeDocument/2006/relationships/image" Target="../media/image86.png"/><Relationship Id="rId4" Type="http://schemas.openxmlformats.org/officeDocument/2006/relationships/image" Target="../media/image8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image" Target="../media/image8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6.xml"/></Relationships>
</file>

<file path=ppt/slides/_rels/slide83.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notesSlide" Target="../notesSlides/notesSlide30.xml"/><Relationship Id="rId1" Type="http://schemas.openxmlformats.org/officeDocument/2006/relationships/slideLayout" Target="../slideLayouts/slideLayout117.xml"/></Relationships>
</file>

<file path=ppt/slides/_rels/slide8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12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92.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oleObject" Target="../embeddings/oleObject6.bin"/><Relationship Id="rId1" Type="http://schemas.openxmlformats.org/officeDocument/2006/relationships/slideLayout" Target="../slideLayouts/slideLayout106.xml"/><Relationship Id="rId5" Type="http://schemas.openxmlformats.org/officeDocument/2006/relationships/image" Target="../media/image92.wmf"/><Relationship Id="rId4" Type="http://schemas.openxmlformats.org/officeDocument/2006/relationships/oleObject" Target="../embeddings/oleObject7.bin"/></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0.xml"/></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37.xml"/><Relationship Id="rId1" Type="http://schemas.openxmlformats.org/officeDocument/2006/relationships/slideLayout" Target="../slideLayouts/slideLayout140.xml"/><Relationship Id="rId5" Type="http://schemas.openxmlformats.org/officeDocument/2006/relationships/hyperlink" Target="http://www.umiacs.umd.edu/~joseph/support-vector-machines4.pdf" TargetMode="External"/><Relationship Id="rId4" Type="http://schemas.openxmlformats.org/officeDocument/2006/relationships/image" Target="../media/image9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
            <a:ext cx="9144000" cy="6462889"/>
          </a:xfrm>
        </p:spPr>
      </p:pic>
      <p:sp>
        <p:nvSpPr>
          <p:cNvPr id="3" name="TextBox 2"/>
          <p:cNvSpPr txBox="1"/>
          <p:nvPr/>
        </p:nvSpPr>
        <p:spPr>
          <a:xfrm>
            <a:off x="1752600" y="6248401"/>
            <a:ext cx="9067800" cy="646331"/>
          </a:xfrm>
          <a:prstGeom prst="rect">
            <a:avLst/>
          </a:prstGeom>
          <a:noFill/>
        </p:spPr>
        <p:txBody>
          <a:bodyPr wrap="square" rtlCol="0">
            <a:spAutoFit/>
          </a:bodyPr>
          <a:lstStyle/>
          <a:p>
            <a:r>
              <a:rPr lang="en-US" sz="1800" dirty="0" err="1">
                <a:solidFill>
                  <a:srgbClr val="292934"/>
                </a:solidFill>
              </a:rPr>
              <a:t>Ninio</a:t>
            </a:r>
            <a:r>
              <a:rPr lang="en-US" sz="1800" dirty="0">
                <a:solidFill>
                  <a:srgbClr val="292934"/>
                </a:solidFill>
              </a:rPr>
              <a:t>, J. and Stevens, K. A. (2000) Variations on the Hermann grid: an extinction illusion. Perception, 29, 1209-1217.</a:t>
            </a:r>
          </a:p>
        </p:txBody>
      </p:sp>
    </p:spTree>
    <p:extLst>
      <p:ext uri="{BB962C8B-B14F-4D97-AF65-F5344CB8AC3E}">
        <p14:creationId xmlns:p14="http://schemas.microsoft.com/office/powerpoint/2010/main" val="228891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304800" y="152400"/>
            <a:ext cx="3305657" cy="1620956"/>
          </a:xfrm>
          <a:prstGeom prst="rect">
            <a:avLst/>
          </a:prstGeom>
        </p:spPr>
      </p:pic>
      <p:pic>
        <p:nvPicPr>
          <p:cNvPr id="5" name="Picture 4"/>
          <p:cNvPicPr>
            <a:picLocks noChangeAspect="1"/>
          </p:cNvPicPr>
          <p:nvPr/>
        </p:nvPicPr>
        <p:blipFill>
          <a:blip r:embed="rId4"/>
          <a:stretch>
            <a:fillRect/>
          </a:stretch>
        </p:blipFill>
        <p:spPr>
          <a:xfrm>
            <a:off x="666164" y="2209799"/>
            <a:ext cx="3143836" cy="3010479"/>
          </a:xfrm>
          <a:prstGeom prst="rect">
            <a:avLst/>
          </a:prstGeom>
        </p:spPr>
      </p:pic>
      <p:pic>
        <p:nvPicPr>
          <p:cNvPr id="6" name="Picture 5"/>
          <p:cNvPicPr>
            <a:picLocks noChangeAspect="1"/>
          </p:cNvPicPr>
          <p:nvPr/>
        </p:nvPicPr>
        <p:blipFill>
          <a:blip r:embed="rId5"/>
          <a:stretch>
            <a:fillRect/>
          </a:stretch>
        </p:blipFill>
        <p:spPr>
          <a:xfrm>
            <a:off x="4419600" y="609600"/>
            <a:ext cx="2698281" cy="5710889"/>
          </a:xfrm>
          <a:prstGeom prst="rect">
            <a:avLst/>
          </a:prstGeom>
        </p:spPr>
      </p:pic>
      <p:pic>
        <p:nvPicPr>
          <p:cNvPr id="7" name="Picture 6"/>
          <p:cNvPicPr>
            <a:picLocks noChangeAspect="1"/>
          </p:cNvPicPr>
          <p:nvPr/>
        </p:nvPicPr>
        <p:blipFill>
          <a:blip r:embed="rId6"/>
          <a:stretch>
            <a:fillRect/>
          </a:stretch>
        </p:blipFill>
        <p:spPr>
          <a:xfrm>
            <a:off x="7530331" y="992613"/>
            <a:ext cx="4189552" cy="4944862"/>
          </a:xfrm>
          <a:prstGeom prst="rect">
            <a:avLst/>
          </a:prstGeom>
        </p:spPr>
      </p:pic>
      <p:sp>
        <p:nvSpPr>
          <p:cNvPr id="8" name="TextBox 7"/>
          <p:cNvSpPr txBox="1"/>
          <p:nvPr/>
        </p:nvSpPr>
        <p:spPr>
          <a:xfrm>
            <a:off x="980782" y="5350055"/>
            <a:ext cx="2514600" cy="646331"/>
          </a:xfrm>
          <a:prstGeom prst="rect">
            <a:avLst/>
          </a:prstGeom>
          <a:noFill/>
        </p:spPr>
        <p:txBody>
          <a:bodyPr wrap="square" rtlCol="0">
            <a:spAutoFit/>
          </a:bodyPr>
          <a:lstStyle/>
          <a:p>
            <a:pPr algn="ctr"/>
            <a:r>
              <a:rPr lang="en-US" sz="1800" dirty="0"/>
              <a:t>Training data</a:t>
            </a:r>
          </a:p>
          <a:p>
            <a:pPr algn="ctr"/>
            <a:r>
              <a:rPr lang="en-US" sz="1800" dirty="0"/>
              <a:t>16 256x256 images</a:t>
            </a:r>
          </a:p>
        </p:txBody>
      </p:sp>
      <p:sp>
        <p:nvSpPr>
          <p:cNvPr id="9" name="TextBox 8"/>
          <p:cNvSpPr txBox="1"/>
          <p:nvPr/>
        </p:nvSpPr>
        <p:spPr>
          <a:xfrm>
            <a:off x="4511440" y="6179886"/>
            <a:ext cx="2514600" cy="369332"/>
          </a:xfrm>
          <a:prstGeom prst="rect">
            <a:avLst/>
          </a:prstGeom>
          <a:noFill/>
        </p:spPr>
        <p:txBody>
          <a:bodyPr wrap="square" rtlCol="0">
            <a:spAutoFit/>
          </a:bodyPr>
          <a:lstStyle/>
          <a:p>
            <a:pPr algn="ctr"/>
            <a:r>
              <a:rPr lang="en-US" sz="1800" dirty="0"/>
              <a:t>The “</a:t>
            </a:r>
            <a:r>
              <a:rPr lang="en-US" sz="1800" dirty="0" err="1"/>
              <a:t>Eigenfaces</a:t>
            </a:r>
            <a:r>
              <a:rPr lang="en-US" sz="1800" dirty="0"/>
              <a:t>”</a:t>
            </a:r>
          </a:p>
        </p:txBody>
      </p:sp>
      <p:sp>
        <p:nvSpPr>
          <p:cNvPr id="10" name="TextBox 9"/>
          <p:cNvSpPr txBox="1"/>
          <p:nvPr/>
        </p:nvSpPr>
        <p:spPr>
          <a:xfrm>
            <a:off x="8382000" y="5939461"/>
            <a:ext cx="2706275" cy="923330"/>
          </a:xfrm>
          <a:prstGeom prst="rect">
            <a:avLst/>
          </a:prstGeom>
          <a:noFill/>
        </p:spPr>
        <p:txBody>
          <a:bodyPr wrap="square" rtlCol="0">
            <a:spAutoFit/>
          </a:bodyPr>
          <a:lstStyle/>
          <a:p>
            <a:pPr algn="ctr"/>
            <a:r>
              <a:rPr lang="en-US" sz="1800" dirty="0"/>
              <a:t>Reconstruction of in-domain and out-of-domain images</a:t>
            </a:r>
          </a:p>
        </p:txBody>
      </p:sp>
    </p:spTree>
    <p:extLst>
      <p:ext uri="{BB962C8B-B14F-4D97-AF65-F5344CB8AC3E}">
        <p14:creationId xmlns:p14="http://schemas.microsoft.com/office/powerpoint/2010/main" val="6017598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en-US" altLang="en-US"/>
              <a:t>Nonlinear kernel: Example</a:t>
            </a:r>
          </a:p>
        </p:txBody>
      </p:sp>
      <p:sp>
        <p:nvSpPr>
          <p:cNvPr id="92163" name="Content Placeholder 2"/>
          <p:cNvSpPr>
            <a:spLocks noGrp="1"/>
          </p:cNvSpPr>
          <p:nvPr>
            <p:ph idx="1"/>
          </p:nvPr>
        </p:nvSpPr>
        <p:spPr>
          <a:xfrm>
            <a:off x="2209800" y="1066800"/>
            <a:ext cx="7772400" cy="5105400"/>
          </a:xfrm>
        </p:spPr>
        <p:txBody>
          <a:bodyPr/>
          <a:lstStyle/>
          <a:p>
            <a:pPr>
              <a:buFontTx/>
              <a:buChar char="•"/>
            </a:pPr>
            <a:r>
              <a:rPr lang="en-US" altLang="en-US"/>
              <a:t>Consider the mapping </a:t>
            </a:r>
          </a:p>
        </p:txBody>
      </p:sp>
      <p:graphicFrame>
        <p:nvGraphicFramePr>
          <p:cNvPr id="92164" name="Object 2"/>
          <p:cNvGraphicFramePr>
            <a:graphicFrameLocks noChangeAspect="1"/>
          </p:cNvGraphicFramePr>
          <p:nvPr/>
        </p:nvGraphicFramePr>
        <p:xfrm>
          <a:off x="6248401" y="1066800"/>
          <a:ext cx="1871663" cy="495300"/>
        </p:xfrm>
        <a:graphic>
          <a:graphicData uri="http://schemas.openxmlformats.org/presentationml/2006/ole">
            <mc:AlternateContent xmlns:mc="http://schemas.openxmlformats.org/markup-compatibility/2006">
              <mc:Choice xmlns:v="urn:schemas-microsoft-com:vml" Requires="v">
                <p:oleObj name="Equation" r:id="rId3" imgW="863225" imgH="228501" progId="Equation.3">
                  <p:embed/>
                </p:oleObj>
              </mc:Choice>
              <mc:Fallback>
                <p:oleObj name="Equation" r:id="rId3" imgW="863225" imgH="228501" progId="Equation.3">
                  <p:embed/>
                  <p:pic>
                    <p:nvPicPr>
                      <p:cNvPr id="9216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1" y="1066800"/>
                        <a:ext cx="18716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2165" name="Object 3"/>
          <p:cNvGraphicFramePr>
            <a:graphicFrameLocks noChangeAspect="1"/>
          </p:cNvGraphicFramePr>
          <p:nvPr/>
        </p:nvGraphicFramePr>
        <p:xfrm>
          <a:off x="3273426" y="5049838"/>
          <a:ext cx="5230813" cy="1046162"/>
        </p:xfrm>
        <a:graphic>
          <a:graphicData uri="http://schemas.openxmlformats.org/presentationml/2006/ole">
            <mc:AlternateContent xmlns:mc="http://schemas.openxmlformats.org/markup-compatibility/2006">
              <mc:Choice xmlns:v="urn:schemas-microsoft-com:vml" Requires="v">
                <p:oleObj name="Equation" r:id="rId5" imgW="2413000" imgH="482600" progId="Equation.3">
                  <p:embed/>
                </p:oleObj>
              </mc:Choice>
              <mc:Fallback>
                <p:oleObj name="Equation" r:id="rId5" imgW="2413000" imgH="482600" progId="Equation.3">
                  <p:embed/>
                  <p:pic>
                    <p:nvPicPr>
                      <p:cNvPr id="9216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3426" y="5049838"/>
                        <a:ext cx="5230813"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 name="Group 38"/>
          <p:cNvGrpSpPr>
            <a:grpSpLocks/>
          </p:cNvGrpSpPr>
          <p:nvPr/>
        </p:nvGrpSpPr>
        <p:grpSpPr bwMode="auto">
          <a:xfrm>
            <a:off x="4038601" y="2209801"/>
            <a:ext cx="4352925" cy="1827213"/>
            <a:chOff x="1122" y="2874"/>
            <a:chExt cx="2742" cy="1151"/>
          </a:xfrm>
        </p:grpSpPr>
        <p:sp>
          <p:nvSpPr>
            <p:cNvPr id="92167" name="Line 39"/>
            <p:cNvSpPr>
              <a:spLocks noChangeShapeType="1"/>
            </p:cNvSpPr>
            <p:nvPr/>
          </p:nvSpPr>
          <p:spPr bwMode="auto">
            <a:xfrm>
              <a:off x="1122" y="3900"/>
              <a:ext cx="2496" cy="0"/>
            </a:xfrm>
            <a:prstGeom prst="line">
              <a:avLst/>
            </a:prstGeom>
            <a:noFill/>
            <a:ln w="254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68" name="AutoShape 40"/>
            <p:cNvSpPr>
              <a:spLocks noChangeArrowheads="1"/>
            </p:cNvSpPr>
            <p:nvPr/>
          </p:nvSpPr>
          <p:spPr bwMode="auto">
            <a:xfrm>
              <a:off x="1437" y="325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69" name="Line 41"/>
            <p:cNvSpPr>
              <a:spLocks noChangeShapeType="1"/>
            </p:cNvSpPr>
            <p:nvPr/>
          </p:nvSpPr>
          <p:spPr bwMode="auto">
            <a:xfrm>
              <a:off x="2262" y="3864"/>
              <a:ext cx="0" cy="72"/>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70" name="AutoShape 42"/>
            <p:cNvSpPr>
              <a:spLocks noChangeArrowheads="1"/>
            </p:cNvSpPr>
            <p:nvPr/>
          </p:nvSpPr>
          <p:spPr bwMode="auto">
            <a:xfrm>
              <a:off x="1641" y="355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71" name="AutoShape 43"/>
            <p:cNvSpPr>
              <a:spLocks noChangeArrowheads="1"/>
            </p:cNvSpPr>
            <p:nvPr/>
          </p:nvSpPr>
          <p:spPr bwMode="auto">
            <a:xfrm>
              <a:off x="1929" y="3755"/>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72" name="AutoShape 44"/>
            <p:cNvSpPr>
              <a:spLocks noChangeArrowheads="1"/>
            </p:cNvSpPr>
            <p:nvPr/>
          </p:nvSpPr>
          <p:spPr bwMode="auto">
            <a:xfrm>
              <a:off x="2073" y="3815"/>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73" name="AutoShape 45"/>
            <p:cNvSpPr>
              <a:spLocks noChangeArrowheads="1"/>
            </p:cNvSpPr>
            <p:nvPr/>
          </p:nvSpPr>
          <p:spPr bwMode="auto">
            <a:xfrm>
              <a:off x="2601" y="3761"/>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74" name="AutoShape 46"/>
            <p:cNvSpPr>
              <a:spLocks noChangeArrowheads="1"/>
            </p:cNvSpPr>
            <p:nvPr/>
          </p:nvSpPr>
          <p:spPr bwMode="auto">
            <a:xfrm>
              <a:off x="2745" y="3647"/>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75" name="AutoShape 47"/>
            <p:cNvSpPr>
              <a:spLocks noChangeArrowheads="1"/>
            </p:cNvSpPr>
            <p:nvPr/>
          </p:nvSpPr>
          <p:spPr bwMode="auto">
            <a:xfrm>
              <a:off x="2481" y="380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76" name="AutoShape 48"/>
            <p:cNvSpPr>
              <a:spLocks noChangeArrowheads="1"/>
            </p:cNvSpPr>
            <p:nvPr/>
          </p:nvSpPr>
          <p:spPr bwMode="auto">
            <a:xfrm>
              <a:off x="2985" y="344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77" name="AutoShape 49"/>
            <p:cNvSpPr>
              <a:spLocks noChangeArrowheads="1"/>
            </p:cNvSpPr>
            <p:nvPr/>
          </p:nvSpPr>
          <p:spPr bwMode="auto">
            <a:xfrm>
              <a:off x="3165" y="3251"/>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78" name="AutoShape 50"/>
            <p:cNvSpPr>
              <a:spLocks noChangeArrowheads="1"/>
            </p:cNvSpPr>
            <p:nvPr/>
          </p:nvSpPr>
          <p:spPr bwMode="auto">
            <a:xfrm>
              <a:off x="3429" y="2921"/>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79" name="Line 51"/>
            <p:cNvSpPr>
              <a:spLocks noChangeShapeType="1"/>
            </p:cNvSpPr>
            <p:nvPr/>
          </p:nvSpPr>
          <p:spPr bwMode="auto">
            <a:xfrm flipV="1">
              <a:off x="2262" y="2988"/>
              <a:ext cx="0" cy="936"/>
            </a:xfrm>
            <a:prstGeom prst="line">
              <a:avLst/>
            </a:prstGeom>
            <a:noFill/>
            <a:ln w="254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80" name="Text Box 52"/>
            <p:cNvSpPr txBox="1">
              <a:spLocks noChangeArrowheads="1"/>
            </p:cNvSpPr>
            <p:nvPr/>
          </p:nvSpPr>
          <p:spPr bwMode="auto">
            <a:xfrm>
              <a:off x="2262" y="2874"/>
              <a:ext cx="2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800" b="0"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pitchFamily="34" charset="0"/>
                </a:rPr>
                <a:t>x</a:t>
              </a:r>
              <a:r>
                <a:rPr kumimoji="0" lang="en-US" altLang="zh-CN" sz="1800" b="0" i="1" u="none" strike="noStrike" kern="1200" cap="none" spc="0" normalizeH="0" baseline="30000" noProof="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pitchFamily="34" charset="0"/>
                </a:rPr>
                <a:t>2</a:t>
              </a:r>
            </a:p>
          </p:txBody>
        </p:sp>
        <p:sp>
          <p:nvSpPr>
            <p:cNvPr id="92181" name="Line 53"/>
            <p:cNvSpPr>
              <a:spLocks noChangeShapeType="1"/>
            </p:cNvSpPr>
            <p:nvPr/>
          </p:nvSpPr>
          <p:spPr bwMode="auto">
            <a:xfrm flipV="1">
              <a:off x="1860" y="3180"/>
              <a:ext cx="2004" cy="816"/>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82" name="Line 54"/>
            <p:cNvSpPr>
              <a:spLocks noChangeShapeType="1"/>
            </p:cNvSpPr>
            <p:nvPr/>
          </p:nvSpPr>
          <p:spPr bwMode="auto">
            <a:xfrm flipV="1">
              <a:off x="1857" y="3132"/>
              <a:ext cx="1962" cy="809"/>
            </a:xfrm>
            <a:prstGeom prst="line">
              <a:avLst/>
            </a:prstGeom>
            <a:noFill/>
            <a:ln w="9525" cap="rnd">
              <a:solidFill>
                <a:schemeClr val="tx2"/>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83" name="Line 55"/>
            <p:cNvSpPr>
              <a:spLocks noChangeShapeType="1"/>
            </p:cNvSpPr>
            <p:nvPr/>
          </p:nvSpPr>
          <p:spPr bwMode="auto">
            <a:xfrm flipV="1">
              <a:off x="1929" y="3240"/>
              <a:ext cx="1926" cy="785"/>
            </a:xfrm>
            <a:prstGeom prst="line">
              <a:avLst/>
            </a:prstGeom>
            <a:noFill/>
            <a:ln w="9525" cap="rnd">
              <a:solidFill>
                <a:schemeClr val="tx2"/>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84" name="Oval 56"/>
            <p:cNvSpPr>
              <a:spLocks noChangeArrowheads="1"/>
            </p:cNvSpPr>
            <p:nvPr/>
          </p:nvSpPr>
          <p:spPr bwMode="auto">
            <a:xfrm>
              <a:off x="2945" y="3403"/>
              <a:ext cx="144" cy="138"/>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85" name="Oval 57"/>
            <p:cNvSpPr>
              <a:spLocks noChangeArrowheads="1"/>
            </p:cNvSpPr>
            <p:nvPr/>
          </p:nvSpPr>
          <p:spPr bwMode="auto">
            <a:xfrm>
              <a:off x="2699" y="3601"/>
              <a:ext cx="144" cy="138"/>
            </a:xfrm>
            <a:prstGeom prst="ellipse">
              <a:avLst/>
            </a:prstGeom>
            <a:noFill/>
            <a:ln w="1905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86" name="Oval 58"/>
            <p:cNvSpPr>
              <a:spLocks noChangeArrowheads="1"/>
            </p:cNvSpPr>
            <p:nvPr/>
          </p:nvSpPr>
          <p:spPr bwMode="auto">
            <a:xfrm>
              <a:off x="2027" y="3775"/>
              <a:ext cx="144" cy="138"/>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076618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ltLang="en-US" dirty="0"/>
              <a:t>State of the art in 2007: Kernels for bags of features</a:t>
            </a:r>
          </a:p>
        </p:txBody>
      </p:sp>
      <p:sp>
        <p:nvSpPr>
          <p:cNvPr id="995331" name="Rectangle 3"/>
          <p:cNvSpPr>
            <a:spLocks noGrp="1" noChangeArrowheads="1"/>
          </p:cNvSpPr>
          <p:nvPr>
            <p:ph type="body" idx="1"/>
          </p:nvPr>
        </p:nvSpPr>
        <p:spPr/>
        <p:txBody>
          <a:bodyPr/>
          <a:lstStyle/>
          <a:p>
            <a:pPr>
              <a:buFontTx/>
              <a:buChar char="•"/>
            </a:pPr>
            <a:r>
              <a:rPr lang="en-US" altLang="en-US"/>
              <a:t>Histogram intersection kernel:</a:t>
            </a:r>
            <a:br>
              <a:rPr lang="en-US" altLang="en-US"/>
            </a:br>
            <a:br>
              <a:rPr lang="en-US" altLang="en-US"/>
            </a:br>
            <a:br>
              <a:rPr lang="en-US" altLang="en-US"/>
            </a:br>
            <a:endParaRPr lang="en-US" altLang="en-US"/>
          </a:p>
          <a:p>
            <a:pPr>
              <a:buFontTx/>
              <a:buChar char="•"/>
            </a:pPr>
            <a:r>
              <a:rPr lang="en-US" altLang="en-US"/>
              <a:t>Generalized Gaussian kernel:</a:t>
            </a:r>
            <a:br>
              <a:rPr lang="en-US" altLang="en-US"/>
            </a:br>
            <a:br>
              <a:rPr lang="en-US" altLang="en-US"/>
            </a:br>
            <a:br>
              <a:rPr lang="en-US" altLang="en-US"/>
            </a:br>
            <a:endParaRPr lang="en-US" altLang="en-US"/>
          </a:p>
          <a:p>
            <a:pPr>
              <a:buFontTx/>
              <a:buChar char="•"/>
            </a:pPr>
            <a:r>
              <a:rPr lang="en-US" altLang="en-US" i="1"/>
              <a:t>D</a:t>
            </a:r>
            <a:r>
              <a:rPr lang="en-US" altLang="en-US"/>
              <a:t> can be (inverse) L1 distance, Euclidean distance, </a:t>
            </a:r>
            <a:r>
              <a:rPr lang="el-GR" altLang="en-US">
                <a:latin typeface="Times New Roman" panose="02020603050405020304" pitchFamily="18" charset="0"/>
                <a:cs typeface="Times New Roman" panose="02020603050405020304" pitchFamily="18" charset="0"/>
              </a:rPr>
              <a:t>χ</a:t>
            </a:r>
            <a:r>
              <a:rPr lang="en-US" altLang="en-US" baseline="30000">
                <a:latin typeface="Times New Roman" panose="02020603050405020304" pitchFamily="18" charset="0"/>
                <a:cs typeface="Times New Roman" panose="02020603050405020304" pitchFamily="18" charset="0"/>
              </a:rPr>
              <a:t>2</a:t>
            </a:r>
            <a:r>
              <a:rPr lang="en-US" altLang="en-US">
                <a:latin typeface="Times New Roman" panose="02020603050405020304" pitchFamily="18" charset="0"/>
                <a:cs typeface="Times New Roman" panose="02020603050405020304" pitchFamily="18" charset="0"/>
              </a:rPr>
              <a:t> </a:t>
            </a:r>
            <a:r>
              <a:rPr lang="en-US" altLang="en-US">
                <a:cs typeface="Times New Roman" panose="02020603050405020304" pitchFamily="18" charset="0"/>
              </a:rPr>
              <a:t>distance</a:t>
            </a:r>
            <a:r>
              <a:rPr lang="en-US" altLang="en-US"/>
              <a:t>, etc.</a:t>
            </a:r>
          </a:p>
        </p:txBody>
      </p:sp>
      <p:graphicFrame>
        <p:nvGraphicFramePr>
          <p:cNvPr id="995332" name="Object 4"/>
          <p:cNvGraphicFramePr>
            <a:graphicFrameLocks noGrp="1" noChangeAspect="1"/>
          </p:cNvGraphicFramePr>
          <p:nvPr>
            <p:ph sz="quarter" idx="4294967295"/>
          </p:nvPr>
        </p:nvGraphicFramePr>
        <p:xfrm>
          <a:off x="4191000" y="1524001"/>
          <a:ext cx="4191000" cy="995363"/>
        </p:xfrm>
        <a:graphic>
          <a:graphicData uri="http://schemas.openxmlformats.org/presentationml/2006/ole">
            <mc:AlternateContent xmlns:mc="http://schemas.openxmlformats.org/markup-compatibility/2006">
              <mc:Choice xmlns:v="urn:schemas-microsoft-com:vml" Requires="v">
                <p:oleObj name="Equation" r:id="rId3" imgW="1816100" imgH="431800" progId="Equation.3">
                  <p:embed/>
                </p:oleObj>
              </mc:Choice>
              <mc:Fallback>
                <p:oleObj name="Equation" r:id="rId3" imgW="1816100" imgH="431800" progId="Equation.3">
                  <p:embed/>
                  <p:pic>
                    <p:nvPicPr>
                      <p:cNvPr id="99533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524001"/>
                        <a:ext cx="41910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95334" name="Object 6"/>
          <p:cNvGraphicFramePr>
            <a:graphicFrameLocks noGrp="1" noChangeAspect="1"/>
          </p:cNvGraphicFramePr>
          <p:nvPr>
            <p:ph sz="quarter" idx="4294967295"/>
          </p:nvPr>
        </p:nvGraphicFramePr>
        <p:xfrm>
          <a:off x="3886200" y="3276600"/>
          <a:ext cx="4953000" cy="1093788"/>
        </p:xfrm>
        <a:graphic>
          <a:graphicData uri="http://schemas.openxmlformats.org/presentationml/2006/ole">
            <mc:AlternateContent xmlns:mc="http://schemas.openxmlformats.org/markup-compatibility/2006">
              <mc:Choice xmlns:v="urn:schemas-microsoft-com:vml" Requires="v">
                <p:oleObj name="Equation" r:id="rId5" imgW="1955800" imgH="431800" progId="Equation.3">
                  <p:embed/>
                </p:oleObj>
              </mc:Choice>
              <mc:Fallback>
                <p:oleObj name="Equation" r:id="rId5" imgW="1955800" imgH="431800" progId="Equation.3">
                  <p:embed/>
                  <p:pic>
                    <p:nvPicPr>
                      <p:cNvPr id="995334"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3276600"/>
                        <a:ext cx="49530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3190" name="Rectangle 8"/>
          <p:cNvSpPr>
            <a:spLocks noChangeArrowheads="1"/>
          </p:cNvSpPr>
          <p:nvPr/>
        </p:nvSpPr>
        <p:spPr bwMode="auto">
          <a:xfrm>
            <a:off x="1524000" y="6078538"/>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 Zhang, M. Marszalek, S. Lazebnik, and C. Schmid, </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hlinkClick r:id="rId7"/>
              </a:rPr>
              <a:t>Local Features and Kernels for Classifcation of Texture and Object Categories: A Comprehensive Study</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IJCV 2007</a:t>
            </a:r>
          </a:p>
        </p:txBody>
      </p:sp>
    </p:spTree>
    <p:extLst>
      <p:ext uri="{BB962C8B-B14F-4D97-AF65-F5344CB8AC3E}">
        <p14:creationId xmlns:p14="http://schemas.microsoft.com/office/powerpoint/2010/main" val="552956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533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533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95331">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9533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953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5331" grpId="0" build="p"/>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2209800" y="76200"/>
            <a:ext cx="8077200" cy="838200"/>
          </a:xfrm>
        </p:spPr>
        <p:txBody>
          <a:bodyPr/>
          <a:lstStyle/>
          <a:p>
            <a:r>
              <a:rPr lang="en-US" altLang="en-US"/>
              <a:t>Summary: SVMs for image classification</a:t>
            </a:r>
          </a:p>
        </p:txBody>
      </p:sp>
      <p:sp>
        <p:nvSpPr>
          <p:cNvPr id="1164291" name="Rectangle 3"/>
          <p:cNvSpPr>
            <a:spLocks noGrp="1" noChangeArrowheads="1"/>
          </p:cNvSpPr>
          <p:nvPr>
            <p:ph type="body" idx="1"/>
          </p:nvPr>
        </p:nvSpPr>
        <p:spPr>
          <a:xfrm>
            <a:off x="1828800" y="914400"/>
            <a:ext cx="8458200" cy="5562600"/>
          </a:xfrm>
        </p:spPr>
        <p:txBody>
          <a:bodyPr/>
          <a:lstStyle/>
          <a:p>
            <a:pPr marL="533400" indent="-533400">
              <a:buFontTx/>
              <a:buAutoNum type="arabicPeriod"/>
            </a:pPr>
            <a:r>
              <a:rPr lang="en-US" altLang="en-US" dirty="0"/>
              <a:t>Pick an image representation (e.g. histogram of quantized sift features)</a:t>
            </a:r>
          </a:p>
          <a:p>
            <a:pPr marL="533400" indent="-533400">
              <a:buFontTx/>
              <a:buAutoNum type="arabicPeriod"/>
            </a:pPr>
            <a:r>
              <a:rPr lang="en-US" altLang="en-US" dirty="0"/>
              <a:t>Pick a kernel function for that representation</a:t>
            </a:r>
          </a:p>
          <a:p>
            <a:pPr marL="533400" indent="-533400">
              <a:buFontTx/>
              <a:buAutoNum type="arabicPeriod"/>
            </a:pPr>
            <a:r>
              <a:rPr lang="en-US" altLang="en-US" dirty="0"/>
              <a:t>Compute the matrix of kernel values between every pair of training examples</a:t>
            </a:r>
          </a:p>
          <a:p>
            <a:pPr marL="533400" indent="-533400">
              <a:buFontTx/>
              <a:buAutoNum type="arabicPeriod"/>
            </a:pPr>
            <a:r>
              <a:rPr lang="en-US" altLang="en-US" dirty="0"/>
              <a:t>Feed the kernel matrix into your favorite SVM solver to obtain support vectors and weights</a:t>
            </a:r>
          </a:p>
          <a:p>
            <a:pPr marL="533400" indent="-533400">
              <a:buFontTx/>
              <a:buAutoNum type="arabicPeriod"/>
            </a:pPr>
            <a:r>
              <a:rPr lang="en-US" altLang="en-US" dirty="0"/>
              <a:t>At test time: compute kernel values for your test example and each support vector, and combine them with the learned weights to get the value of the decision function</a:t>
            </a:r>
          </a:p>
        </p:txBody>
      </p:sp>
      <p:sp>
        <p:nvSpPr>
          <p:cNvPr id="4" name="TextBox 3"/>
          <p:cNvSpPr txBox="1"/>
          <p:nvPr/>
        </p:nvSpPr>
        <p:spPr>
          <a:xfrm>
            <a:off x="8839201" y="6581776"/>
            <a:ext cx="1812925"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rPr>
              <a:t>Slide credit: L. </a:t>
            </a:r>
            <a:r>
              <a:rPr kumimoji="0" lang="en-US" sz="1200" b="0" i="0" u="none" strike="noStrike" kern="1200" cap="none" spc="0" normalizeH="0" baseline="0" noProof="0" dirty="0" err="1">
                <a:ln>
                  <a:noFill/>
                </a:ln>
                <a:solidFill>
                  <a:srgbClr val="FFFFFF">
                    <a:lumMod val="65000"/>
                  </a:srgbClr>
                </a:solidFill>
                <a:effectLst/>
                <a:uLnTx/>
                <a:uFillTx/>
                <a:latin typeface="Arial" charset="0"/>
                <a:ea typeface="+mn-ea"/>
                <a:cs typeface="Arial" panose="020B0604020202020204" pitchFamily="34" charset="0"/>
              </a:rPr>
              <a:t>Lazebnik</a:t>
            </a:r>
            <a:endPar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2446387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4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642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642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6429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64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4291" grpId="0" build="p"/>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altLang="en-US"/>
              <a:t>What about multi-class SVMs?</a:t>
            </a:r>
          </a:p>
        </p:txBody>
      </p:sp>
      <p:sp>
        <p:nvSpPr>
          <p:cNvPr id="1162243" name="Rectangle 3"/>
          <p:cNvSpPr>
            <a:spLocks noGrp="1" noChangeArrowheads="1"/>
          </p:cNvSpPr>
          <p:nvPr>
            <p:ph type="body" idx="1"/>
          </p:nvPr>
        </p:nvSpPr>
        <p:spPr/>
        <p:txBody>
          <a:bodyPr/>
          <a:lstStyle/>
          <a:p>
            <a:pPr>
              <a:buFontTx/>
              <a:buChar char="•"/>
            </a:pPr>
            <a:r>
              <a:rPr lang="en-US" altLang="en-US"/>
              <a:t>Unfortunately, there is no “definitive” multi-class SVM formulation</a:t>
            </a:r>
          </a:p>
          <a:p>
            <a:pPr>
              <a:buFontTx/>
              <a:buChar char="•"/>
            </a:pPr>
            <a:r>
              <a:rPr lang="en-US" altLang="en-US"/>
              <a:t>In practice, we have to obtain a multi-class SVM by combining multiple two-class SVMs </a:t>
            </a:r>
          </a:p>
          <a:p>
            <a:pPr>
              <a:buFontTx/>
              <a:buChar char="•"/>
            </a:pPr>
            <a:r>
              <a:rPr lang="en-US" altLang="en-US"/>
              <a:t>One vs. others</a:t>
            </a:r>
          </a:p>
          <a:p>
            <a:pPr lvl="1"/>
            <a:r>
              <a:rPr lang="en-US" altLang="en-US"/>
              <a:t>Traning: learn an SVM for each class vs. the others</a:t>
            </a:r>
          </a:p>
          <a:p>
            <a:pPr lvl="1"/>
            <a:r>
              <a:rPr lang="en-US" altLang="en-US"/>
              <a:t>Testing: apply each SVM to test example and assign to it the class of the SVM that returns the highest decision value</a:t>
            </a:r>
          </a:p>
          <a:p>
            <a:pPr>
              <a:buFontTx/>
              <a:buChar char="•"/>
            </a:pPr>
            <a:r>
              <a:rPr lang="en-US" altLang="en-US"/>
              <a:t>One vs. one</a:t>
            </a:r>
          </a:p>
          <a:p>
            <a:pPr lvl="1"/>
            <a:r>
              <a:rPr lang="en-US" altLang="en-US"/>
              <a:t>Training: learn an SVM for each pair of classes</a:t>
            </a:r>
          </a:p>
          <a:p>
            <a:pPr lvl="1"/>
            <a:r>
              <a:rPr lang="en-US" altLang="en-US"/>
              <a:t>Testing: each learned SVM “votes” for a class to assign to the test example</a:t>
            </a:r>
          </a:p>
          <a:p>
            <a:pPr>
              <a:buFontTx/>
              <a:buChar char="•"/>
            </a:pPr>
            <a:endParaRPr lang="en-US" altLang="en-US"/>
          </a:p>
        </p:txBody>
      </p:sp>
      <p:sp>
        <p:nvSpPr>
          <p:cNvPr id="4" name="TextBox 3"/>
          <p:cNvSpPr txBox="1"/>
          <p:nvPr/>
        </p:nvSpPr>
        <p:spPr>
          <a:xfrm>
            <a:off x="8839201" y="6581776"/>
            <a:ext cx="1812925"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rPr>
              <a:t>Slide credit: L. </a:t>
            </a:r>
            <a:r>
              <a:rPr kumimoji="0" lang="en-US" sz="1200" b="0" i="0" u="none" strike="noStrike" kern="1200" cap="none" spc="0" normalizeH="0" baseline="0" noProof="0" dirty="0" err="1">
                <a:ln>
                  <a:noFill/>
                </a:ln>
                <a:solidFill>
                  <a:srgbClr val="FFFFFF">
                    <a:lumMod val="65000"/>
                  </a:srgbClr>
                </a:solidFill>
                <a:effectLst/>
                <a:uLnTx/>
                <a:uFillTx/>
                <a:latin typeface="Arial" charset="0"/>
                <a:ea typeface="+mn-ea"/>
                <a:cs typeface="Arial" panose="020B0604020202020204" pitchFamily="34" charset="0"/>
              </a:rPr>
              <a:t>Lazebnik</a:t>
            </a:r>
            <a:endPar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26490315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22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622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6224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6224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6224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6224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6224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6224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224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altLang="en-US"/>
              <a:t>SVMs: Pros and cons</a:t>
            </a:r>
          </a:p>
        </p:txBody>
      </p:sp>
      <p:sp>
        <p:nvSpPr>
          <p:cNvPr id="993283" name="Rectangle 3"/>
          <p:cNvSpPr>
            <a:spLocks noGrp="1" noChangeArrowheads="1"/>
          </p:cNvSpPr>
          <p:nvPr>
            <p:ph type="body" idx="1"/>
          </p:nvPr>
        </p:nvSpPr>
        <p:spPr>
          <a:xfrm>
            <a:off x="2209800" y="914400"/>
            <a:ext cx="7772400" cy="5715000"/>
          </a:xfrm>
        </p:spPr>
        <p:txBody>
          <a:bodyPr/>
          <a:lstStyle/>
          <a:p>
            <a:pPr>
              <a:buFontTx/>
              <a:buChar char="•"/>
            </a:pPr>
            <a:r>
              <a:rPr lang="en-US" altLang="en-US" dirty="0"/>
              <a:t>Pros</a:t>
            </a:r>
          </a:p>
          <a:p>
            <a:pPr lvl="1"/>
            <a:r>
              <a:rPr lang="en-US" altLang="en-US" dirty="0"/>
              <a:t>Linear SVMs are surprisingly accurate, while being lightweight and interpretable</a:t>
            </a:r>
          </a:p>
          <a:p>
            <a:pPr lvl="1"/>
            <a:r>
              <a:rPr lang="en-US" altLang="en-US" dirty="0"/>
              <a:t>Non-linear, kernel-based SVMs are very powerful, flexible</a:t>
            </a:r>
          </a:p>
          <a:p>
            <a:pPr lvl="1"/>
            <a:r>
              <a:rPr lang="en-US" altLang="en-US" dirty="0"/>
              <a:t>SVMs work very well in practice, even with very small training sample sizes</a:t>
            </a:r>
            <a:br>
              <a:rPr lang="en-US" altLang="en-US" dirty="0"/>
            </a:br>
            <a:endParaRPr lang="en-US" altLang="en-US" dirty="0"/>
          </a:p>
          <a:p>
            <a:pPr>
              <a:buFontTx/>
              <a:buChar char="•"/>
            </a:pPr>
            <a:r>
              <a:rPr lang="en-US" altLang="en-US" dirty="0"/>
              <a:t>Cons</a:t>
            </a:r>
          </a:p>
          <a:p>
            <a:pPr lvl="1"/>
            <a:r>
              <a:rPr lang="en-US" altLang="en-US" dirty="0"/>
              <a:t>No “direct” multi-class SVM, must combine two-class SVMs</a:t>
            </a:r>
          </a:p>
          <a:p>
            <a:pPr lvl="1"/>
            <a:r>
              <a:rPr lang="en-US" altLang="en-US" dirty="0"/>
              <a:t>Computation, memory </a:t>
            </a:r>
          </a:p>
          <a:p>
            <a:pPr lvl="2"/>
            <a:r>
              <a:rPr lang="en-US" altLang="en-US" dirty="0"/>
              <a:t>During training time, must compute matrix of kernel values for every pair of examples. Quadratic memory consumption.</a:t>
            </a:r>
          </a:p>
          <a:p>
            <a:pPr lvl="2"/>
            <a:r>
              <a:rPr lang="en-US" altLang="en-US" dirty="0"/>
              <a:t>Learning can take a very long time for large-scale problems</a:t>
            </a:r>
          </a:p>
        </p:txBody>
      </p:sp>
    </p:spTree>
    <p:extLst>
      <p:ext uri="{BB962C8B-B14F-4D97-AF65-F5344CB8AC3E}">
        <p14:creationId xmlns:p14="http://schemas.microsoft.com/office/powerpoint/2010/main" val="3202848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32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32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932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9328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9328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9328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9328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93283">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9328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283" grpId="0" build="p" bldLvl="2"/>
    </p:bld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ltLang="en-US"/>
              <a:t>Summary: Classifiers</a:t>
            </a:r>
          </a:p>
        </p:txBody>
      </p:sp>
      <p:sp>
        <p:nvSpPr>
          <p:cNvPr id="1045507" name="Rectangle 3"/>
          <p:cNvSpPr>
            <a:spLocks noGrp="1" noChangeArrowheads="1"/>
          </p:cNvSpPr>
          <p:nvPr>
            <p:ph type="body" idx="1"/>
          </p:nvPr>
        </p:nvSpPr>
        <p:spPr/>
        <p:txBody>
          <a:bodyPr/>
          <a:lstStyle/>
          <a:p>
            <a:pPr>
              <a:buFontTx/>
              <a:buChar char="•"/>
            </a:pPr>
            <a:r>
              <a:rPr lang="en-US" altLang="en-US"/>
              <a:t>Nearest-neighbor and k-nearest-neighbor classifiers</a:t>
            </a:r>
          </a:p>
          <a:p>
            <a:pPr lvl="1"/>
            <a:r>
              <a:rPr lang="en-US" altLang="en-US"/>
              <a:t>L1 distance, </a:t>
            </a:r>
            <a:r>
              <a:rPr lang="el-GR" altLang="en-US">
                <a:latin typeface="Times New Roman" panose="02020603050405020304" pitchFamily="18" charset="0"/>
                <a:cs typeface="Times New Roman" panose="02020603050405020304" pitchFamily="18" charset="0"/>
              </a:rPr>
              <a:t>χ</a:t>
            </a:r>
            <a:r>
              <a:rPr lang="en-US" altLang="en-US" baseline="30000">
                <a:latin typeface="Times New Roman" panose="02020603050405020304" pitchFamily="18" charset="0"/>
                <a:cs typeface="Times New Roman" panose="02020603050405020304" pitchFamily="18" charset="0"/>
              </a:rPr>
              <a:t>2</a:t>
            </a:r>
            <a:r>
              <a:rPr lang="en-US" altLang="en-US"/>
              <a:t> distance, quadratic distance, histogram intersection</a:t>
            </a:r>
          </a:p>
          <a:p>
            <a:pPr>
              <a:buFontTx/>
              <a:buChar char="•"/>
            </a:pPr>
            <a:r>
              <a:rPr lang="en-US" altLang="en-US"/>
              <a:t>Support vector machines</a:t>
            </a:r>
          </a:p>
          <a:p>
            <a:pPr lvl="1"/>
            <a:r>
              <a:rPr lang="en-US" altLang="en-US"/>
              <a:t>Linear classifiers</a:t>
            </a:r>
          </a:p>
          <a:p>
            <a:pPr lvl="1"/>
            <a:r>
              <a:rPr lang="en-US" altLang="en-US"/>
              <a:t>Margin maximization</a:t>
            </a:r>
          </a:p>
          <a:p>
            <a:pPr lvl="1"/>
            <a:r>
              <a:rPr lang="en-US" altLang="en-US"/>
              <a:t>The kernel trick</a:t>
            </a:r>
          </a:p>
          <a:p>
            <a:pPr lvl="1"/>
            <a:r>
              <a:rPr lang="en-US" altLang="en-US"/>
              <a:t>Kernel functions: histogram intersection, generalized Gaussian, pyramid match</a:t>
            </a:r>
          </a:p>
          <a:p>
            <a:pPr lvl="1"/>
            <a:r>
              <a:rPr lang="en-US" altLang="en-US"/>
              <a:t>Multi-class</a:t>
            </a:r>
          </a:p>
          <a:p>
            <a:pPr>
              <a:buFontTx/>
              <a:buChar char="•"/>
            </a:pPr>
            <a:r>
              <a:rPr lang="en-US" altLang="en-US"/>
              <a:t>Of course, there are many other classifiers out there</a:t>
            </a:r>
          </a:p>
          <a:p>
            <a:pPr lvl="1"/>
            <a:r>
              <a:rPr lang="en-US" altLang="en-US"/>
              <a:t>Neural networks, boosting, decision trees, …</a:t>
            </a:r>
          </a:p>
        </p:txBody>
      </p:sp>
      <p:sp>
        <p:nvSpPr>
          <p:cNvPr id="4" name="TextBox 3"/>
          <p:cNvSpPr txBox="1"/>
          <p:nvPr/>
        </p:nvSpPr>
        <p:spPr>
          <a:xfrm>
            <a:off x="8839201" y="6581776"/>
            <a:ext cx="1812925"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rPr>
              <a:t>Slide credit: L. </a:t>
            </a:r>
            <a:r>
              <a:rPr kumimoji="0" lang="en-US" sz="1200" b="0" i="0" u="none" strike="noStrike" kern="1200" cap="none" spc="0" normalizeH="0" baseline="0" noProof="0" dirty="0" err="1">
                <a:ln>
                  <a:noFill/>
                </a:ln>
                <a:solidFill>
                  <a:srgbClr val="FFFFFF">
                    <a:lumMod val="65000"/>
                  </a:srgbClr>
                </a:solidFill>
                <a:effectLst/>
                <a:uLnTx/>
                <a:uFillTx/>
                <a:latin typeface="Arial" charset="0"/>
                <a:ea typeface="+mn-ea"/>
                <a:cs typeface="Arial" panose="020B0604020202020204" pitchFamily="34" charset="0"/>
              </a:rPr>
              <a:t>Lazebnik</a:t>
            </a:r>
            <a:endPar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18409850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55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55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4550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4550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4550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4550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45507">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45507">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45507">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4550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507" grpId="0" build="p" bldLvl="2"/>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altLang="en-US"/>
              <a:t>Classifiers: Decision Trees</a:t>
            </a:r>
          </a:p>
        </p:txBody>
      </p:sp>
      <p:grpSp>
        <p:nvGrpSpPr>
          <p:cNvPr id="98307" name="Group 28"/>
          <p:cNvGrpSpPr>
            <a:grpSpLocks/>
          </p:cNvGrpSpPr>
          <p:nvPr/>
        </p:nvGrpSpPr>
        <p:grpSpPr bwMode="auto">
          <a:xfrm>
            <a:off x="6019800" y="1447800"/>
            <a:ext cx="4038600" cy="3417888"/>
            <a:chOff x="4267200" y="2667000"/>
            <a:chExt cx="4038600" cy="3417332"/>
          </a:xfrm>
        </p:grpSpPr>
        <p:sp>
          <p:nvSpPr>
            <p:cNvPr id="98312" name="TextBox 4"/>
            <p:cNvSpPr txBox="1">
              <a:spLocks noChangeArrowheads="1"/>
            </p:cNvSpPr>
            <p:nvPr/>
          </p:nvSpPr>
          <p:spPr bwMode="auto">
            <a:xfrm>
              <a:off x="65532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98313" name="TextBox 5"/>
            <p:cNvSpPr txBox="1">
              <a:spLocks noChangeArrowheads="1"/>
            </p:cNvSpPr>
            <p:nvPr/>
          </p:nvSpPr>
          <p:spPr bwMode="auto">
            <a:xfrm>
              <a:off x="70866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98314" name="TextBox 6"/>
            <p:cNvSpPr txBox="1">
              <a:spLocks noChangeArrowheads="1"/>
            </p:cNvSpPr>
            <p:nvPr/>
          </p:nvSpPr>
          <p:spPr bwMode="auto">
            <a:xfrm>
              <a:off x="7086600" y="4191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98315" name="TextBox 7"/>
            <p:cNvSpPr txBox="1">
              <a:spLocks noChangeArrowheads="1"/>
            </p:cNvSpPr>
            <p:nvPr/>
          </p:nvSpPr>
          <p:spPr bwMode="auto">
            <a:xfrm>
              <a:off x="7620000" y="4038600"/>
              <a:ext cx="22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98316" name="TextBox 8"/>
            <p:cNvSpPr txBox="1">
              <a:spLocks noChangeArrowheads="1"/>
            </p:cNvSpPr>
            <p:nvPr/>
          </p:nvSpPr>
          <p:spPr bwMode="auto">
            <a:xfrm>
              <a:off x="5257800" y="28956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98317" name="TextBox 9"/>
            <p:cNvSpPr txBox="1">
              <a:spLocks noChangeArrowheads="1"/>
            </p:cNvSpPr>
            <p:nvPr/>
          </p:nvSpPr>
          <p:spPr bwMode="auto">
            <a:xfrm>
              <a:off x="5257800" y="3429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98318" name="TextBox 10"/>
            <p:cNvSpPr txBox="1">
              <a:spLocks noChangeArrowheads="1"/>
            </p:cNvSpPr>
            <p:nvPr/>
          </p:nvSpPr>
          <p:spPr bwMode="auto">
            <a:xfrm>
              <a:off x="6316494" y="3048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98319" name="TextBox 11"/>
            <p:cNvSpPr txBox="1">
              <a:spLocks noChangeArrowheads="1"/>
            </p:cNvSpPr>
            <p:nvPr/>
          </p:nvSpPr>
          <p:spPr bwMode="auto">
            <a:xfrm>
              <a:off x="5715000" y="36576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98320" name="TextBox 12"/>
            <p:cNvSpPr txBox="1">
              <a:spLocks noChangeArrowheads="1"/>
            </p:cNvSpPr>
            <p:nvPr/>
          </p:nvSpPr>
          <p:spPr bwMode="auto">
            <a:xfrm>
              <a:off x="6172200" y="33528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98321" name="TextBox 13"/>
            <p:cNvSpPr txBox="1">
              <a:spLocks noChangeArrowheads="1"/>
            </p:cNvSpPr>
            <p:nvPr/>
          </p:nvSpPr>
          <p:spPr bwMode="auto">
            <a:xfrm>
              <a:off x="6553200" y="44196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98322" name="TextBox 14"/>
            <p:cNvSpPr txBox="1">
              <a:spLocks noChangeArrowheads="1"/>
            </p:cNvSpPr>
            <p:nvPr/>
          </p:nvSpPr>
          <p:spPr bwMode="auto">
            <a:xfrm>
              <a:off x="5181600" y="4648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98323" name="TextBox 15"/>
            <p:cNvSpPr txBox="1">
              <a:spLocks noChangeArrowheads="1"/>
            </p:cNvSpPr>
            <p:nvPr/>
          </p:nvSpPr>
          <p:spPr bwMode="auto">
            <a:xfrm>
              <a:off x="5334000" y="41148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98324" name="TextBox 16"/>
            <p:cNvSpPr txBox="1">
              <a:spLocks noChangeArrowheads="1"/>
            </p:cNvSpPr>
            <p:nvPr/>
          </p:nvSpPr>
          <p:spPr bwMode="auto">
            <a:xfrm>
              <a:off x="5943600" y="5029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98325" name="TextBox 17"/>
            <p:cNvSpPr txBox="1">
              <a:spLocks noChangeArrowheads="1"/>
            </p:cNvSpPr>
            <p:nvPr/>
          </p:nvSpPr>
          <p:spPr bwMode="auto">
            <a:xfrm>
              <a:off x="6019800" y="43434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98326" name="TextBox 18"/>
            <p:cNvSpPr txBox="1">
              <a:spLocks noChangeArrowheads="1"/>
            </p:cNvSpPr>
            <p:nvPr/>
          </p:nvSpPr>
          <p:spPr bwMode="auto">
            <a:xfrm>
              <a:off x="6019800" y="39624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cxnSp>
          <p:nvCxnSpPr>
            <p:cNvPr id="21" name="Straight Arrow Connector 20"/>
            <p:cNvCxnSpPr/>
            <p:nvPr/>
          </p:nvCxnSpPr>
          <p:spPr>
            <a:xfrm rot="5400000" flipH="1" flipV="1">
              <a:off x="3389555" y="4152658"/>
              <a:ext cx="2972904"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4876800" y="5638317"/>
              <a:ext cx="3429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8329" name="TextBox 25"/>
            <p:cNvSpPr txBox="1">
              <a:spLocks noChangeArrowheads="1"/>
            </p:cNvSpPr>
            <p:nvPr/>
          </p:nvSpPr>
          <p:spPr bwMode="auto">
            <a:xfrm>
              <a:off x="4267200" y="51816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x2</a:t>
              </a:r>
            </a:p>
          </p:txBody>
        </p:sp>
        <p:sp>
          <p:nvSpPr>
            <p:cNvPr id="98330" name="TextBox 26"/>
            <p:cNvSpPr txBox="1">
              <a:spLocks noChangeArrowheads="1"/>
            </p:cNvSpPr>
            <p:nvPr/>
          </p:nvSpPr>
          <p:spPr bwMode="auto">
            <a:xfrm>
              <a:off x="5105400" y="57150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x1</a:t>
              </a:r>
            </a:p>
          </p:txBody>
        </p:sp>
      </p:grpSp>
      <p:cxnSp>
        <p:nvCxnSpPr>
          <p:cNvPr id="25" name="Straight Connector 24"/>
          <p:cNvCxnSpPr/>
          <p:nvPr/>
        </p:nvCxnSpPr>
        <p:spPr>
          <a:xfrm>
            <a:off x="6629400" y="2819400"/>
            <a:ext cx="3429000" cy="1588"/>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7924801" y="3581401"/>
            <a:ext cx="1524000" cy="3175"/>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7087394" y="2056606"/>
            <a:ext cx="1524000" cy="1588"/>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7390607" y="2056607"/>
            <a:ext cx="1524000" cy="1587"/>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71021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US" altLang="en-US"/>
              <a:t>Ensemble Methods: Boosting</a:t>
            </a:r>
          </a:p>
        </p:txBody>
      </p:sp>
      <p:pic>
        <p:nvPicPr>
          <p:cNvPr id="9933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590801"/>
            <a:ext cx="7924800"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Box 4"/>
          <p:cNvSpPr txBox="1">
            <a:spLocks noChangeArrowheads="1"/>
          </p:cNvSpPr>
          <p:nvPr/>
        </p:nvSpPr>
        <p:spPr bwMode="auto">
          <a:xfrm>
            <a:off x="1752601" y="6400801"/>
            <a:ext cx="2454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figure from Friedman et al. 2000</a:t>
            </a:r>
          </a:p>
        </p:txBody>
      </p:sp>
    </p:spTree>
    <p:extLst>
      <p:ext uri="{BB962C8B-B14F-4D97-AF65-F5344CB8AC3E}">
        <p14:creationId xmlns:p14="http://schemas.microsoft.com/office/powerpoint/2010/main" val="2526199651"/>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US" altLang="en-US"/>
              <a:t>Boosted Decision Trees </a:t>
            </a:r>
          </a:p>
        </p:txBody>
      </p:sp>
      <p:sp>
        <p:nvSpPr>
          <p:cNvPr id="222" name="Text Box 2"/>
          <p:cNvSpPr txBox="1">
            <a:spLocks noChangeArrowheads="1"/>
          </p:cNvSpPr>
          <p:nvPr/>
        </p:nvSpPr>
        <p:spPr bwMode="auto">
          <a:xfrm>
            <a:off x="5867400" y="3048000"/>
            <a:ext cx="685800" cy="579438"/>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a:t>
            </a:r>
          </a:p>
        </p:txBody>
      </p:sp>
      <p:sp>
        <p:nvSpPr>
          <p:cNvPr id="223" name="AutoShape 3"/>
          <p:cNvSpPr>
            <a:spLocks noChangeArrowheads="1"/>
          </p:cNvSpPr>
          <p:nvPr/>
        </p:nvSpPr>
        <p:spPr bwMode="auto">
          <a:xfrm>
            <a:off x="8153400" y="1676400"/>
            <a:ext cx="1219200" cy="762000"/>
          </a:xfrm>
          <a:prstGeom prst="roundRect">
            <a:avLst>
              <a:gd name="adj" fmla="val 16667"/>
            </a:avLst>
          </a:prstGeom>
          <a:noFill/>
          <a:ln w="381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0000"/>
                </a:solidFill>
                <a:effectLst/>
                <a:uLnTx/>
                <a:uFillTx/>
                <a:latin typeface="Arial" charset="0"/>
                <a:ea typeface="+mn-ea"/>
                <a:cs typeface="Arial" panose="020B0604020202020204" pitchFamily="34" charset="0"/>
              </a:rPr>
              <a:t>Gray?</a:t>
            </a:r>
          </a:p>
        </p:txBody>
      </p:sp>
      <p:sp>
        <p:nvSpPr>
          <p:cNvPr id="224" name="AutoShape 4"/>
          <p:cNvSpPr>
            <a:spLocks noChangeArrowheads="1"/>
          </p:cNvSpPr>
          <p:nvPr/>
        </p:nvSpPr>
        <p:spPr bwMode="auto">
          <a:xfrm>
            <a:off x="7315200" y="2819400"/>
            <a:ext cx="1219200" cy="762000"/>
          </a:xfrm>
          <a:prstGeom prst="roundRect">
            <a:avLst>
              <a:gd name="adj" fmla="val 16667"/>
            </a:avLst>
          </a:prstGeom>
          <a:noFill/>
          <a:ln w="38100">
            <a:solidFill>
              <a:srgbClr val="00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High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Image?</a:t>
            </a:r>
          </a:p>
        </p:txBody>
      </p:sp>
      <p:sp>
        <p:nvSpPr>
          <p:cNvPr id="225" name="AutoShape 5"/>
          <p:cNvSpPr>
            <a:spLocks noChangeArrowheads="1"/>
          </p:cNvSpPr>
          <p:nvPr/>
        </p:nvSpPr>
        <p:spPr bwMode="auto">
          <a:xfrm>
            <a:off x="8915400" y="2819400"/>
            <a:ext cx="1219200" cy="762000"/>
          </a:xfrm>
          <a:prstGeom prst="roundRect">
            <a:avLst>
              <a:gd name="adj" fmla="val 16667"/>
            </a:avLst>
          </a:prstGeom>
          <a:noFill/>
          <a:ln w="381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0000"/>
                </a:solidFill>
                <a:effectLst/>
                <a:uLnTx/>
                <a:uFillTx/>
                <a:latin typeface="Arial" charset="0"/>
                <a:ea typeface="+mn-ea"/>
                <a:cs typeface="Arial" panose="020B0604020202020204" pitchFamily="34" charset="0"/>
              </a:rPr>
              <a:t>Many Long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0000"/>
                </a:solidFill>
                <a:effectLst/>
                <a:uLnTx/>
                <a:uFillTx/>
                <a:latin typeface="Arial" charset="0"/>
                <a:ea typeface="+mn-ea"/>
                <a:cs typeface="Arial" panose="020B0604020202020204" pitchFamily="34" charset="0"/>
              </a:rPr>
              <a:t>Lines?</a:t>
            </a:r>
          </a:p>
        </p:txBody>
      </p:sp>
      <p:cxnSp>
        <p:nvCxnSpPr>
          <p:cNvPr id="100359" name="AutoShape 6"/>
          <p:cNvCxnSpPr>
            <a:cxnSpLocks noChangeShapeType="1"/>
            <a:stCxn id="223" idx="2"/>
            <a:endCxn id="224" idx="0"/>
          </p:cNvCxnSpPr>
          <p:nvPr/>
        </p:nvCxnSpPr>
        <p:spPr bwMode="auto">
          <a:xfrm flipH="1">
            <a:off x="7924800" y="2457450"/>
            <a:ext cx="838200" cy="342900"/>
          </a:xfrm>
          <a:prstGeom prst="straightConnector1">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0360" name="AutoShape 7"/>
          <p:cNvCxnSpPr>
            <a:cxnSpLocks noChangeShapeType="1"/>
            <a:stCxn id="223" idx="2"/>
            <a:endCxn id="225" idx="0"/>
          </p:cNvCxnSpPr>
          <p:nvPr/>
        </p:nvCxnSpPr>
        <p:spPr bwMode="auto">
          <a:xfrm>
            <a:off x="8763000" y="2457450"/>
            <a:ext cx="762000" cy="342900"/>
          </a:xfrm>
          <a:prstGeom prst="straightConnector1">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00361" name="AutoShape 8"/>
          <p:cNvCxnSpPr>
            <a:cxnSpLocks noChangeShapeType="1"/>
            <a:stCxn id="224" idx="2"/>
          </p:cNvCxnSpPr>
          <p:nvPr/>
        </p:nvCxnSpPr>
        <p:spPr bwMode="auto">
          <a:xfrm flipH="1">
            <a:off x="7642226" y="3600451"/>
            <a:ext cx="282575" cy="373063"/>
          </a:xfrm>
          <a:prstGeom prst="straightConnector1">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29" name="Text Box 9"/>
          <p:cNvSpPr txBox="1">
            <a:spLocks noChangeArrowheads="1"/>
          </p:cNvSpPr>
          <p:nvPr/>
        </p:nvSpPr>
        <p:spPr bwMode="auto">
          <a:xfrm>
            <a:off x="8480425" y="4789488"/>
            <a:ext cx="533400" cy="30480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rgbClr val="FF0000"/>
                </a:solidFill>
                <a:effectLst/>
                <a:uLnTx/>
                <a:uFillTx/>
                <a:latin typeface="Arial" charset="0"/>
                <a:ea typeface="+mn-ea"/>
                <a:cs typeface="Arial" panose="020B0604020202020204" pitchFamily="34" charset="0"/>
              </a:rPr>
              <a:t>Yes</a:t>
            </a:r>
          </a:p>
        </p:txBody>
      </p:sp>
      <p:sp>
        <p:nvSpPr>
          <p:cNvPr id="230" name="Text Box 10"/>
          <p:cNvSpPr txBox="1">
            <a:spLocks noChangeArrowheads="1"/>
          </p:cNvSpPr>
          <p:nvPr/>
        </p:nvSpPr>
        <p:spPr bwMode="auto">
          <a:xfrm>
            <a:off x="9220200" y="2406650"/>
            <a:ext cx="533400" cy="30480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rgbClr val="FF0000"/>
                </a:solidFill>
                <a:effectLst/>
                <a:uLnTx/>
                <a:uFillTx/>
                <a:latin typeface="Arial" charset="0"/>
                <a:ea typeface="+mn-ea"/>
                <a:cs typeface="Arial" panose="020B0604020202020204" pitchFamily="34" charset="0"/>
              </a:rPr>
              <a:t>No</a:t>
            </a:r>
          </a:p>
        </p:txBody>
      </p:sp>
      <p:sp>
        <p:nvSpPr>
          <p:cNvPr id="231" name="Text Box 11"/>
          <p:cNvSpPr txBox="1">
            <a:spLocks noChangeArrowheads="1"/>
          </p:cNvSpPr>
          <p:nvPr/>
        </p:nvSpPr>
        <p:spPr bwMode="auto">
          <a:xfrm>
            <a:off x="9753600" y="3581400"/>
            <a:ext cx="533400" cy="30480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No</a:t>
            </a:r>
          </a:p>
        </p:txBody>
      </p:sp>
      <p:sp>
        <p:nvSpPr>
          <p:cNvPr id="232" name="Text Box 12"/>
          <p:cNvSpPr txBox="1">
            <a:spLocks noChangeArrowheads="1"/>
          </p:cNvSpPr>
          <p:nvPr/>
        </p:nvSpPr>
        <p:spPr bwMode="auto">
          <a:xfrm>
            <a:off x="8229600" y="3581400"/>
            <a:ext cx="533400" cy="30480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No</a:t>
            </a:r>
          </a:p>
        </p:txBody>
      </p:sp>
      <p:sp>
        <p:nvSpPr>
          <p:cNvPr id="233" name="Text Box 13"/>
          <p:cNvSpPr txBox="1">
            <a:spLocks noChangeArrowheads="1"/>
          </p:cNvSpPr>
          <p:nvPr/>
        </p:nvSpPr>
        <p:spPr bwMode="auto">
          <a:xfrm>
            <a:off x="9372600" y="4800600"/>
            <a:ext cx="533400" cy="30480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No</a:t>
            </a:r>
          </a:p>
        </p:txBody>
      </p:sp>
      <p:sp>
        <p:nvSpPr>
          <p:cNvPr id="234" name="Text Box 14"/>
          <p:cNvSpPr txBox="1">
            <a:spLocks noChangeArrowheads="1"/>
          </p:cNvSpPr>
          <p:nvPr/>
        </p:nvSpPr>
        <p:spPr bwMode="auto">
          <a:xfrm>
            <a:off x="7086600" y="3581400"/>
            <a:ext cx="533400" cy="30480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Yes</a:t>
            </a:r>
          </a:p>
        </p:txBody>
      </p:sp>
      <p:sp>
        <p:nvSpPr>
          <p:cNvPr id="235" name="Text Box 15"/>
          <p:cNvSpPr txBox="1">
            <a:spLocks noChangeArrowheads="1"/>
          </p:cNvSpPr>
          <p:nvPr/>
        </p:nvSpPr>
        <p:spPr bwMode="auto">
          <a:xfrm>
            <a:off x="8839200" y="3581400"/>
            <a:ext cx="533400" cy="30480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rgbClr val="FF0000"/>
                </a:solidFill>
                <a:effectLst/>
                <a:uLnTx/>
                <a:uFillTx/>
                <a:latin typeface="Arial" charset="0"/>
                <a:ea typeface="+mn-ea"/>
                <a:cs typeface="Arial" panose="020B0604020202020204" pitchFamily="34" charset="0"/>
              </a:rPr>
              <a:t>Yes</a:t>
            </a:r>
          </a:p>
        </p:txBody>
      </p:sp>
      <p:sp>
        <p:nvSpPr>
          <p:cNvPr id="236" name="Text Box 16"/>
          <p:cNvSpPr txBox="1">
            <a:spLocks noChangeArrowheads="1"/>
          </p:cNvSpPr>
          <p:nvPr/>
        </p:nvSpPr>
        <p:spPr bwMode="auto">
          <a:xfrm>
            <a:off x="7772400" y="2406650"/>
            <a:ext cx="533400" cy="30480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Yes</a:t>
            </a:r>
          </a:p>
        </p:txBody>
      </p:sp>
      <p:cxnSp>
        <p:nvCxnSpPr>
          <p:cNvPr id="100370" name="AutoShape 17"/>
          <p:cNvCxnSpPr>
            <a:cxnSpLocks noChangeShapeType="1"/>
            <a:stCxn id="224" idx="2"/>
          </p:cNvCxnSpPr>
          <p:nvPr/>
        </p:nvCxnSpPr>
        <p:spPr bwMode="auto">
          <a:xfrm>
            <a:off x="7924800" y="3600451"/>
            <a:ext cx="228600" cy="373063"/>
          </a:xfrm>
          <a:prstGeom prst="straightConnector1">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0371" name="AutoShape 18"/>
          <p:cNvCxnSpPr>
            <a:cxnSpLocks noChangeShapeType="1"/>
            <a:stCxn id="225" idx="2"/>
            <a:endCxn id="242" idx="0"/>
          </p:cNvCxnSpPr>
          <p:nvPr/>
        </p:nvCxnSpPr>
        <p:spPr bwMode="auto">
          <a:xfrm flipH="1">
            <a:off x="9220200" y="3600450"/>
            <a:ext cx="304800" cy="419100"/>
          </a:xfrm>
          <a:prstGeom prst="straightConnector1">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00372" name="AutoShape 19"/>
          <p:cNvCxnSpPr>
            <a:cxnSpLocks noChangeShapeType="1"/>
            <a:stCxn id="225" idx="2"/>
          </p:cNvCxnSpPr>
          <p:nvPr/>
        </p:nvCxnSpPr>
        <p:spPr bwMode="auto">
          <a:xfrm>
            <a:off x="9525000" y="3600450"/>
            <a:ext cx="685800" cy="514350"/>
          </a:xfrm>
          <a:prstGeom prst="straightConnector1">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0373" name="AutoShape 20"/>
          <p:cNvCxnSpPr>
            <a:cxnSpLocks noChangeShapeType="1"/>
            <a:stCxn id="242" idx="2"/>
          </p:cNvCxnSpPr>
          <p:nvPr/>
        </p:nvCxnSpPr>
        <p:spPr bwMode="auto">
          <a:xfrm flipH="1">
            <a:off x="8891588" y="4819650"/>
            <a:ext cx="328612" cy="274638"/>
          </a:xfrm>
          <a:prstGeom prst="straightConnector1">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00374" name="AutoShape 21"/>
          <p:cNvCxnSpPr>
            <a:cxnSpLocks noChangeShapeType="1"/>
            <a:stCxn id="242" idx="2"/>
          </p:cNvCxnSpPr>
          <p:nvPr/>
        </p:nvCxnSpPr>
        <p:spPr bwMode="auto">
          <a:xfrm>
            <a:off x="9220201" y="4819650"/>
            <a:ext cx="315913" cy="285750"/>
          </a:xfrm>
          <a:prstGeom prst="straightConnector1">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42" name="AutoShape 22"/>
          <p:cNvSpPr>
            <a:spLocks noChangeArrowheads="1"/>
          </p:cNvSpPr>
          <p:nvPr/>
        </p:nvSpPr>
        <p:spPr bwMode="auto">
          <a:xfrm>
            <a:off x="8610600" y="4038600"/>
            <a:ext cx="1219200" cy="762000"/>
          </a:xfrm>
          <a:prstGeom prst="roundRect">
            <a:avLst>
              <a:gd name="adj" fmla="val 16667"/>
            </a:avLst>
          </a:prstGeom>
          <a:noFill/>
          <a:ln w="381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0000"/>
                </a:solidFill>
                <a:effectLst/>
                <a:uLnTx/>
                <a:uFillTx/>
                <a:latin typeface="Arial" charset="0"/>
                <a:ea typeface="+mn-ea"/>
                <a:cs typeface="Arial" panose="020B0604020202020204" pitchFamily="34" charset="0"/>
              </a:rPr>
              <a:t>Very High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0000"/>
                </a:solidFill>
                <a:effectLst/>
                <a:uLnTx/>
                <a:uFillTx/>
                <a:latin typeface="Arial" charset="0"/>
                <a:ea typeface="+mn-ea"/>
                <a:cs typeface="Arial" panose="020B0604020202020204" pitchFamily="34" charset="0"/>
              </a:rPr>
              <a:t>Vanishing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0000"/>
                </a:solidFill>
                <a:effectLst/>
                <a:uLnTx/>
                <a:uFillTx/>
                <a:latin typeface="Arial" charset="0"/>
                <a:ea typeface="+mn-ea"/>
                <a:cs typeface="Arial" panose="020B0604020202020204" pitchFamily="34" charset="0"/>
              </a:rPr>
              <a:t>Point?</a:t>
            </a:r>
          </a:p>
        </p:txBody>
      </p:sp>
      <p:sp>
        <p:nvSpPr>
          <p:cNvPr id="243" name="AutoShape 23"/>
          <p:cNvSpPr>
            <a:spLocks noChangeArrowheads="1"/>
          </p:cNvSpPr>
          <p:nvPr/>
        </p:nvSpPr>
        <p:spPr bwMode="auto">
          <a:xfrm>
            <a:off x="3276600" y="1676400"/>
            <a:ext cx="1219200" cy="762000"/>
          </a:xfrm>
          <a:prstGeom prst="roundRect">
            <a:avLst>
              <a:gd name="adj" fmla="val 16667"/>
            </a:avLst>
          </a:prstGeom>
          <a:noFill/>
          <a:ln w="381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0000"/>
                </a:solidFill>
                <a:effectLst/>
                <a:uLnTx/>
                <a:uFillTx/>
                <a:latin typeface="Arial" charset="0"/>
                <a:ea typeface="+mn-ea"/>
                <a:cs typeface="Arial" panose="020B0604020202020204" pitchFamily="34" charset="0"/>
              </a:rPr>
              <a:t>High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0000"/>
                </a:solidFill>
                <a:effectLst/>
                <a:uLnTx/>
                <a:uFillTx/>
                <a:latin typeface="Arial" charset="0"/>
                <a:ea typeface="+mn-ea"/>
                <a:cs typeface="Arial" panose="020B0604020202020204" pitchFamily="34" charset="0"/>
              </a:rPr>
              <a:t>Image?</a:t>
            </a:r>
          </a:p>
        </p:txBody>
      </p:sp>
      <p:sp>
        <p:nvSpPr>
          <p:cNvPr id="244" name="AutoShape 24"/>
          <p:cNvSpPr>
            <a:spLocks noChangeArrowheads="1"/>
          </p:cNvSpPr>
          <p:nvPr/>
        </p:nvSpPr>
        <p:spPr bwMode="auto">
          <a:xfrm>
            <a:off x="2438400" y="2819400"/>
            <a:ext cx="1219200" cy="762000"/>
          </a:xfrm>
          <a:prstGeom prst="roundRect">
            <a:avLst>
              <a:gd name="adj" fmla="val 16667"/>
            </a:avLst>
          </a:prstGeom>
          <a:noFill/>
          <a:ln w="381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0000"/>
                </a:solidFill>
                <a:effectLst/>
                <a:uLnTx/>
                <a:uFillTx/>
                <a:latin typeface="Arial" charset="0"/>
                <a:ea typeface="+mn-ea"/>
                <a:cs typeface="Arial" panose="020B0604020202020204" pitchFamily="34" charset="0"/>
              </a:rPr>
              <a:t>Smooth?</a:t>
            </a:r>
          </a:p>
        </p:txBody>
      </p:sp>
      <p:sp>
        <p:nvSpPr>
          <p:cNvPr id="245" name="AutoShape 25"/>
          <p:cNvSpPr>
            <a:spLocks noChangeArrowheads="1"/>
          </p:cNvSpPr>
          <p:nvPr/>
        </p:nvSpPr>
        <p:spPr bwMode="auto">
          <a:xfrm>
            <a:off x="4038600" y="2819400"/>
            <a:ext cx="1219200" cy="762000"/>
          </a:xfrm>
          <a:prstGeom prst="roundRect">
            <a:avLst>
              <a:gd name="adj" fmla="val 16667"/>
            </a:avLst>
          </a:prstGeom>
          <a:noFill/>
          <a:ln w="38100">
            <a:solidFill>
              <a:srgbClr val="00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Green?</a:t>
            </a:r>
          </a:p>
        </p:txBody>
      </p:sp>
      <p:sp>
        <p:nvSpPr>
          <p:cNvPr id="246" name="AutoShape 26"/>
          <p:cNvSpPr>
            <a:spLocks noChangeArrowheads="1"/>
          </p:cNvSpPr>
          <p:nvPr/>
        </p:nvSpPr>
        <p:spPr bwMode="auto">
          <a:xfrm>
            <a:off x="1905000" y="3962400"/>
            <a:ext cx="1219200" cy="762000"/>
          </a:xfrm>
          <a:prstGeom prst="roundRect">
            <a:avLst>
              <a:gd name="adj" fmla="val 16667"/>
            </a:avLst>
          </a:prstGeom>
          <a:noFill/>
          <a:ln w="38100">
            <a:solidFill>
              <a:srgbClr val="00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Blue?</a:t>
            </a:r>
          </a:p>
        </p:txBody>
      </p:sp>
      <p:cxnSp>
        <p:nvCxnSpPr>
          <p:cNvPr id="100380" name="AutoShape 27"/>
          <p:cNvCxnSpPr>
            <a:cxnSpLocks noChangeShapeType="1"/>
            <a:stCxn id="243" idx="2"/>
            <a:endCxn id="244" idx="0"/>
          </p:cNvCxnSpPr>
          <p:nvPr/>
        </p:nvCxnSpPr>
        <p:spPr bwMode="auto">
          <a:xfrm flipH="1">
            <a:off x="3048000" y="2457450"/>
            <a:ext cx="838200" cy="342900"/>
          </a:xfrm>
          <a:prstGeom prst="straightConnector1">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00381" name="AutoShape 28"/>
          <p:cNvCxnSpPr>
            <a:cxnSpLocks noChangeShapeType="1"/>
            <a:stCxn id="243" idx="2"/>
            <a:endCxn id="245" idx="0"/>
          </p:cNvCxnSpPr>
          <p:nvPr/>
        </p:nvCxnSpPr>
        <p:spPr bwMode="auto">
          <a:xfrm>
            <a:off x="3886200" y="2457450"/>
            <a:ext cx="762000" cy="342900"/>
          </a:xfrm>
          <a:prstGeom prst="straightConnector1">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0382" name="AutoShape 29"/>
          <p:cNvCxnSpPr>
            <a:cxnSpLocks noChangeShapeType="1"/>
            <a:stCxn id="244" idx="2"/>
            <a:endCxn id="246" idx="0"/>
          </p:cNvCxnSpPr>
          <p:nvPr/>
        </p:nvCxnSpPr>
        <p:spPr bwMode="auto">
          <a:xfrm flipH="1">
            <a:off x="2514600" y="3600450"/>
            <a:ext cx="533400" cy="342900"/>
          </a:xfrm>
          <a:prstGeom prst="straightConnector1">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50" name="Text Box 30"/>
          <p:cNvSpPr txBox="1">
            <a:spLocks noChangeArrowheads="1"/>
          </p:cNvSpPr>
          <p:nvPr/>
        </p:nvSpPr>
        <p:spPr bwMode="auto">
          <a:xfrm>
            <a:off x="1600200" y="4724400"/>
            <a:ext cx="533400" cy="30480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Yes</a:t>
            </a:r>
          </a:p>
        </p:txBody>
      </p:sp>
      <p:sp>
        <p:nvSpPr>
          <p:cNvPr id="251" name="Text Box 31"/>
          <p:cNvSpPr txBox="1">
            <a:spLocks noChangeArrowheads="1"/>
          </p:cNvSpPr>
          <p:nvPr/>
        </p:nvSpPr>
        <p:spPr bwMode="auto">
          <a:xfrm>
            <a:off x="4343400" y="2406650"/>
            <a:ext cx="533400" cy="30480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No</a:t>
            </a:r>
          </a:p>
        </p:txBody>
      </p:sp>
      <p:sp>
        <p:nvSpPr>
          <p:cNvPr id="252" name="Text Box 32"/>
          <p:cNvSpPr txBox="1">
            <a:spLocks noChangeArrowheads="1"/>
          </p:cNvSpPr>
          <p:nvPr/>
        </p:nvSpPr>
        <p:spPr bwMode="auto">
          <a:xfrm>
            <a:off x="4724400" y="3581400"/>
            <a:ext cx="533400" cy="30480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No</a:t>
            </a:r>
          </a:p>
        </p:txBody>
      </p:sp>
      <p:sp>
        <p:nvSpPr>
          <p:cNvPr id="253" name="Text Box 33"/>
          <p:cNvSpPr txBox="1">
            <a:spLocks noChangeArrowheads="1"/>
          </p:cNvSpPr>
          <p:nvPr/>
        </p:nvSpPr>
        <p:spPr bwMode="auto">
          <a:xfrm>
            <a:off x="3352800" y="3657600"/>
            <a:ext cx="533400" cy="30480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rgbClr val="FF0000"/>
                </a:solidFill>
                <a:effectLst/>
                <a:uLnTx/>
                <a:uFillTx/>
                <a:latin typeface="Arial" charset="0"/>
                <a:ea typeface="+mn-ea"/>
                <a:cs typeface="Arial" panose="020B0604020202020204" pitchFamily="34" charset="0"/>
              </a:rPr>
              <a:t>No</a:t>
            </a:r>
          </a:p>
        </p:txBody>
      </p:sp>
      <p:sp>
        <p:nvSpPr>
          <p:cNvPr id="254" name="Text Box 34"/>
          <p:cNvSpPr txBox="1">
            <a:spLocks noChangeArrowheads="1"/>
          </p:cNvSpPr>
          <p:nvPr/>
        </p:nvSpPr>
        <p:spPr bwMode="auto">
          <a:xfrm>
            <a:off x="2743200" y="4724400"/>
            <a:ext cx="533400" cy="30480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No</a:t>
            </a:r>
          </a:p>
        </p:txBody>
      </p:sp>
      <p:sp>
        <p:nvSpPr>
          <p:cNvPr id="255" name="Text Box 35"/>
          <p:cNvSpPr txBox="1">
            <a:spLocks noChangeArrowheads="1"/>
          </p:cNvSpPr>
          <p:nvPr/>
        </p:nvSpPr>
        <p:spPr bwMode="auto">
          <a:xfrm>
            <a:off x="2209800" y="3581400"/>
            <a:ext cx="533400" cy="30480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Yes</a:t>
            </a:r>
          </a:p>
        </p:txBody>
      </p:sp>
      <p:sp>
        <p:nvSpPr>
          <p:cNvPr id="256" name="Text Box 36"/>
          <p:cNvSpPr txBox="1">
            <a:spLocks noChangeArrowheads="1"/>
          </p:cNvSpPr>
          <p:nvPr/>
        </p:nvSpPr>
        <p:spPr bwMode="auto">
          <a:xfrm>
            <a:off x="3962400" y="3581400"/>
            <a:ext cx="533400" cy="30480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Yes</a:t>
            </a:r>
          </a:p>
        </p:txBody>
      </p:sp>
      <p:sp>
        <p:nvSpPr>
          <p:cNvPr id="257" name="Text Box 37"/>
          <p:cNvSpPr txBox="1">
            <a:spLocks noChangeArrowheads="1"/>
          </p:cNvSpPr>
          <p:nvPr/>
        </p:nvSpPr>
        <p:spPr bwMode="auto">
          <a:xfrm>
            <a:off x="2895600" y="2406650"/>
            <a:ext cx="533400" cy="30480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rgbClr val="FF0000"/>
                </a:solidFill>
                <a:effectLst/>
                <a:uLnTx/>
                <a:uFillTx/>
                <a:latin typeface="Arial" charset="0"/>
                <a:ea typeface="+mn-ea"/>
                <a:cs typeface="Arial" panose="020B0604020202020204" pitchFamily="34" charset="0"/>
              </a:rPr>
              <a:t>Yes</a:t>
            </a:r>
          </a:p>
        </p:txBody>
      </p:sp>
      <p:grpSp>
        <p:nvGrpSpPr>
          <p:cNvPr id="100391" name="Group 38"/>
          <p:cNvGrpSpPr>
            <a:grpSpLocks/>
          </p:cNvGrpSpPr>
          <p:nvPr/>
        </p:nvGrpSpPr>
        <p:grpSpPr bwMode="auto">
          <a:xfrm>
            <a:off x="4178301" y="3970338"/>
            <a:ext cx="328613" cy="762000"/>
            <a:chOff x="1672" y="2933"/>
            <a:chExt cx="207" cy="480"/>
          </a:xfrm>
        </p:grpSpPr>
        <p:grpSp>
          <p:nvGrpSpPr>
            <p:cNvPr id="100459" name="Group 39"/>
            <p:cNvGrpSpPr>
              <a:grpSpLocks/>
            </p:cNvGrpSpPr>
            <p:nvPr/>
          </p:nvGrpSpPr>
          <p:grpSpPr bwMode="auto">
            <a:xfrm>
              <a:off x="1703" y="3018"/>
              <a:ext cx="191" cy="336"/>
              <a:chOff x="2017" y="2928"/>
              <a:chExt cx="143" cy="336"/>
            </a:xfrm>
          </p:grpSpPr>
          <p:sp>
            <p:nvSpPr>
              <p:cNvPr id="261" name="Rectangle 40"/>
              <p:cNvSpPr>
                <a:spLocks noChangeArrowheads="1"/>
              </p:cNvSpPr>
              <p:nvPr/>
            </p:nvSpPr>
            <p:spPr bwMode="auto">
              <a:xfrm>
                <a:off x="2112" y="3216"/>
                <a:ext cx="48" cy="48"/>
              </a:xfrm>
              <a:prstGeom prst="rect">
                <a:avLst/>
              </a:prstGeom>
              <a:solidFill>
                <a:srgbClr val="5D7CD5"/>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262" name="Rectangle 41"/>
              <p:cNvSpPr>
                <a:spLocks noChangeArrowheads="1"/>
              </p:cNvSpPr>
              <p:nvPr/>
            </p:nvSpPr>
            <p:spPr bwMode="auto">
              <a:xfrm>
                <a:off x="2064" y="3168"/>
                <a:ext cx="48" cy="96"/>
              </a:xfrm>
              <a:prstGeom prst="rect">
                <a:avLst/>
              </a:prstGeom>
              <a:solidFill>
                <a:srgbClr val="FF0000"/>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263" name="Rectangle 42"/>
              <p:cNvSpPr>
                <a:spLocks noChangeArrowheads="1"/>
              </p:cNvSpPr>
              <p:nvPr/>
            </p:nvSpPr>
            <p:spPr bwMode="auto">
              <a:xfrm>
                <a:off x="2017" y="2928"/>
                <a:ext cx="48" cy="336"/>
              </a:xfrm>
              <a:prstGeom prst="rect">
                <a:avLst/>
              </a:prstGeom>
              <a:solidFill>
                <a:srgbClr val="20B43C"/>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grpSp>
        <p:sp>
          <p:nvSpPr>
            <p:cNvPr id="260" name="AutoShape 43"/>
            <p:cNvSpPr>
              <a:spLocks noChangeArrowheads="1"/>
            </p:cNvSpPr>
            <p:nvPr/>
          </p:nvSpPr>
          <p:spPr bwMode="auto">
            <a:xfrm>
              <a:off x="1672" y="2933"/>
              <a:ext cx="192" cy="480"/>
            </a:xfrm>
            <a:prstGeom prst="roundRect">
              <a:avLst>
                <a:gd name="adj" fmla="val 16667"/>
              </a:avLst>
            </a:prstGeom>
            <a:noFill/>
            <a:ln w="38100">
              <a:no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grpSp>
      <p:grpSp>
        <p:nvGrpSpPr>
          <p:cNvPr id="100392" name="Group 44"/>
          <p:cNvGrpSpPr>
            <a:grpSpLocks/>
          </p:cNvGrpSpPr>
          <p:nvPr/>
        </p:nvGrpSpPr>
        <p:grpSpPr bwMode="auto">
          <a:xfrm>
            <a:off x="4724400" y="3984625"/>
            <a:ext cx="304800" cy="762000"/>
            <a:chOff x="2016" y="2942"/>
            <a:chExt cx="192" cy="480"/>
          </a:xfrm>
        </p:grpSpPr>
        <p:grpSp>
          <p:nvGrpSpPr>
            <p:cNvPr id="100454" name="Group 45"/>
            <p:cNvGrpSpPr>
              <a:grpSpLocks/>
            </p:cNvGrpSpPr>
            <p:nvPr/>
          </p:nvGrpSpPr>
          <p:grpSpPr bwMode="auto">
            <a:xfrm>
              <a:off x="2032" y="3114"/>
              <a:ext cx="191" cy="240"/>
              <a:chOff x="2305" y="3024"/>
              <a:chExt cx="143" cy="240"/>
            </a:xfrm>
          </p:grpSpPr>
          <p:sp>
            <p:nvSpPr>
              <p:cNvPr id="267" name="Rectangle 46"/>
              <p:cNvSpPr>
                <a:spLocks noChangeArrowheads="1"/>
              </p:cNvSpPr>
              <p:nvPr/>
            </p:nvSpPr>
            <p:spPr bwMode="auto">
              <a:xfrm>
                <a:off x="2400" y="3216"/>
                <a:ext cx="48" cy="48"/>
              </a:xfrm>
              <a:prstGeom prst="rect">
                <a:avLst/>
              </a:prstGeom>
              <a:solidFill>
                <a:srgbClr val="5D7CD5"/>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268" name="Rectangle 47"/>
              <p:cNvSpPr>
                <a:spLocks noChangeArrowheads="1"/>
              </p:cNvSpPr>
              <p:nvPr/>
            </p:nvSpPr>
            <p:spPr bwMode="auto">
              <a:xfrm>
                <a:off x="2352" y="3024"/>
                <a:ext cx="48" cy="240"/>
              </a:xfrm>
              <a:prstGeom prst="rect">
                <a:avLst/>
              </a:prstGeom>
              <a:solidFill>
                <a:srgbClr val="FF0000"/>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269" name="Rectangle 48"/>
              <p:cNvSpPr>
                <a:spLocks noChangeArrowheads="1"/>
              </p:cNvSpPr>
              <p:nvPr/>
            </p:nvSpPr>
            <p:spPr bwMode="auto">
              <a:xfrm>
                <a:off x="2305" y="3024"/>
                <a:ext cx="47" cy="240"/>
              </a:xfrm>
              <a:prstGeom prst="rect">
                <a:avLst/>
              </a:prstGeom>
              <a:solidFill>
                <a:srgbClr val="20B43C"/>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grpSp>
        <p:sp>
          <p:nvSpPr>
            <p:cNvPr id="266" name="AutoShape 49"/>
            <p:cNvSpPr>
              <a:spLocks noChangeArrowheads="1"/>
            </p:cNvSpPr>
            <p:nvPr/>
          </p:nvSpPr>
          <p:spPr bwMode="auto">
            <a:xfrm>
              <a:off x="2016" y="2942"/>
              <a:ext cx="192" cy="480"/>
            </a:xfrm>
            <a:prstGeom prst="roundRect">
              <a:avLst>
                <a:gd name="adj" fmla="val 16667"/>
              </a:avLst>
            </a:prstGeom>
            <a:noFill/>
            <a:ln w="38100">
              <a:no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grpSp>
      <p:grpSp>
        <p:nvGrpSpPr>
          <p:cNvPr id="100393" name="Group 50"/>
          <p:cNvGrpSpPr>
            <a:grpSpLocks/>
          </p:cNvGrpSpPr>
          <p:nvPr/>
        </p:nvGrpSpPr>
        <p:grpSpPr bwMode="auto">
          <a:xfrm>
            <a:off x="3429000" y="3973513"/>
            <a:ext cx="304800" cy="762000"/>
            <a:chOff x="1200" y="2935"/>
            <a:chExt cx="192" cy="480"/>
          </a:xfrm>
        </p:grpSpPr>
        <p:grpSp>
          <p:nvGrpSpPr>
            <p:cNvPr id="100449" name="Group 51"/>
            <p:cNvGrpSpPr>
              <a:grpSpLocks/>
            </p:cNvGrpSpPr>
            <p:nvPr/>
          </p:nvGrpSpPr>
          <p:grpSpPr bwMode="auto">
            <a:xfrm>
              <a:off x="1208" y="3072"/>
              <a:ext cx="191" cy="288"/>
              <a:chOff x="1249" y="3024"/>
              <a:chExt cx="143" cy="288"/>
            </a:xfrm>
          </p:grpSpPr>
          <p:sp>
            <p:nvSpPr>
              <p:cNvPr id="273" name="Rectangle 52"/>
              <p:cNvSpPr>
                <a:spLocks noChangeArrowheads="1"/>
              </p:cNvSpPr>
              <p:nvPr/>
            </p:nvSpPr>
            <p:spPr bwMode="auto">
              <a:xfrm>
                <a:off x="1344" y="3120"/>
                <a:ext cx="48" cy="192"/>
              </a:xfrm>
              <a:prstGeom prst="rect">
                <a:avLst/>
              </a:prstGeom>
              <a:solidFill>
                <a:srgbClr val="5D7CD5"/>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274" name="Rectangle 53"/>
              <p:cNvSpPr>
                <a:spLocks noChangeArrowheads="1"/>
              </p:cNvSpPr>
              <p:nvPr/>
            </p:nvSpPr>
            <p:spPr bwMode="auto">
              <a:xfrm>
                <a:off x="1296" y="3024"/>
                <a:ext cx="48" cy="288"/>
              </a:xfrm>
              <a:prstGeom prst="rect">
                <a:avLst/>
              </a:prstGeom>
              <a:solidFill>
                <a:srgbClr val="FF0000"/>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275" name="Rectangle 54"/>
              <p:cNvSpPr>
                <a:spLocks noChangeArrowheads="1"/>
              </p:cNvSpPr>
              <p:nvPr/>
            </p:nvSpPr>
            <p:spPr bwMode="auto">
              <a:xfrm>
                <a:off x="1249" y="3264"/>
                <a:ext cx="47" cy="48"/>
              </a:xfrm>
              <a:prstGeom prst="rect">
                <a:avLst/>
              </a:prstGeom>
              <a:solidFill>
                <a:srgbClr val="20B43C"/>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grpSp>
        <p:sp>
          <p:nvSpPr>
            <p:cNvPr id="272" name="AutoShape 55"/>
            <p:cNvSpPr>
              <a:spLocks noChangeArrowheads="1"/>
            </p:cNvSpPr>
            <p:nvPr/>
          </p:nvSpPr>
          <p:spPr bwMode="auto">
            <a:xfrm>
              <a:off x="1200" y="2935"/>
              <a:ext cx="192" cy="480"/>
            </a:xfrm>
            <a:prstGeom prst="roundRect">
              <a:avLst>
                <a:gd name="adj" fmla="val 16667"/>
              </a:avLst>
            </a:prstGeom>
            <a:noFill/>
            <a:ln w="38100">
              <a:no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grpSp>
      <p:grpSp>
        <p:nvGrpSpPr>
          <p:cNvPr id="100394" name="Group 56"/>
          <p:cNvGrpSpPr>
            <a:grpSpLocks/>
          </p:cNvGrpSpPr>
          <p:nvPr/>
        </p:nvGrpSpPr>
        <p:grpSpPr bwMode="auto">
          <a:xfrm>
            <a:off x="2743200" y="5038725"/>
            <a:ext cx="304800" cy="762000"/>
            <a:chOff x="768" y="3606"/>
            <a:chExt cx="192" cy="480"/>
          </a:xfrm>
        </p:grpSpPr>
        <p:grpSp>
          <p:nvGrpSpPr>
            <p:cNvPr id="100444" name="Group 57"/>
            <p:cNvGrpSpPr>
              <a:grpSpLocks/>
            </p:cNvGrpSpPr>
            <p:nvPr/>
          </p:nvGrpSpPr>
          <p:grpSpPr bwMode="auto">
            <a:xfrm>
              <a:off x="773" y="3792"/>
              <a:ext cx="191" cy="240"/>
              <a:chOff x="721" y="3744"/>
              <a:chExt cx="143" cy="240"/>
            </a:xfrm>
          </p:grpSpPr>
          <p:sp>
            <p:nvSpPr>
              <p:cNvPr id="279" name="Rectangle 58"/>
              <p:cNvSpPr>
                <a:spLocks noChangeArrowheads="1"/>
              </p:cNvSpPr>
              <p:nvPr/>
            </p:nvSpPr>
            <p:spPr bwMode="auto">
              <a:xfrm>
                <a:off x="816" y="3744"/>
                <a:ext cx="48" cy="240"/>
              </a:xfrm>
              <a:prstGeom prst="rect">
                <a:avLst/>
              </a:prstGeom>
              <a:solidFill>
                <a:srgbClr val="5D7CD5"/>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280" name="Rectangle 59"/>
              <p:cNvSpPr>
                <a:spLocks noChangeArrowheads="1"/>
              </p:cNvSpPr>
              <p:nvPr/>
            </p:nvSpPr>
            <p:spPr bwMode="auto">
              <a:xfrm>
                <a:off x="768" y="3792"/>
                <a:ext cx="48" cy="192"/>
              </a:xfrm>
              <a:prstGeom prst="rect">
                <a:avLst/>
              </a:prstGeom>
              <a:solidFill>
                <a:srgbClr val="FF0000"/>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281" name="Rectangle 60"/>
              <p:cNvSpPr>
                <a:spLocks noChangeArrowheads="1"/>
              </p:cNvSpPr>
              <p:nvPr/>
            </p:nvSpPr>
            <p:spPr bwMode="auto">
              <a:xfrm>
                <a:off x="721" y="3936"/>
                <a:ext cx="47" cy="48"/>
              </a:xfrm>
              <a:prstGeom prst="rect">
                <a:avLst/>
              </a:prstGeom>
              <a:solidFill>
                <a:srgbClr val="20B43C"/>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grpSp>
        <p:sp>
          <p:nvSpPr>
            <p:cNvPr id="278" name="AutoShape 61"/>
            <p:cNvSpPr>
              <a:spLocks noChangeArrowheads="1"/>
            </p:cNvSpPr>
            <p:nvPr/>
          </p:nvSpPr>
          <p:spPr bwMode="auto">
            <a:xfrm>
              <a:off x="768" y="3606"/>
              <a:ext cx="192" cy="480"/>
            </a:xfrm>
            <a:prstGeom prst="roundRect">
              <a:avLst>
                <a:gd name="adj" fmla="val 16667"/>
              </a:avLst>
            </a:prstGeom>
            <a:noFill/>
            <a:ln w="38100">
              <a:no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grpSp>
      <p:grpSp>
        <p:nvGrpSpPr>
          <p:cNvPr id="100395" name="Group 62"/>
          <p:cNvGrpSpPr>
            <a:grpSpLocks/>
          </p:cNvGrpSpPr>
          <p:nvPr/>
        </p:nvGrpSpPr>
        <p:grpSpPr bwMode="auto">
          <a:xfrm>
            <a:off x="1905000" y="5029200"/>
            <a:ext cx="325438" cy="762000"/>
            <a:chOff x="240" y="3600"/>
            <a:chExt cx="205" cy="480"/>
          </a:xfrm>
        </p:grpSpPr>
        <p:grpSp>
          <p:nvGrpSpPr>
            <p:cNvPr id="100439" name="Group 63"/>
            <p:cNvGrpSpPr>
              <a:grpSpLocks/>
            </p:cNvGrpSpPr>
            <p:nvPr/>
          </p:nvGrpSpPr>
          <p:grpSpPr bwMode="auto">
            <a:xfrm>
              <a:off x="242" y="3744"/>
              <a:ext cx="191" cy="288"/>
              <a:chOff x="289" y="3696"/>
              <a:chExt cx="143" cy="288"/>
            </a:xfrm>
          </p:grpSpPr>
          <p:sp>
            <p:nvSpPr>
              <p:cNvPr id="285" name="Rectangle 64"/>
              <p:cNvSpPr>
                <a:spLocks noChangeArrowheads="1"/>
              </p:cNvSpPr>
              <p:nvPr/>
            </p:nvSpPr>
            <p:spPr bwMode="auto">
              <a:xfrm>
                <a:off x="384" y="3696"/>
                <a:ext cx="48" cy="288"/>
              </a:xfrm>
              <a:prstGeom prst="rect">
                <a:avLst/>
              </a:prstGeom>
              <a:solidFill>
                <a:srgbClr val="5D7CD5"/>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286" name="Rectangle 65"/>
              <p:cNvSpPr>
                <a:spLocks noChangeArrowheads="1"/>
              </p:cNvSpPr>
              <p:nvPr/>
            </p:nvSpPr>
            <p:spPr bwMode="auto">
              <a:xfrm>
                <a:off x="336" y="3888"/>
                <a:ext cx="48" cy="96"/>
              </a:xfrm>
              <a:prstGeom prst="rect">
                <a:avLst/>
              </a:prstGeom>
              <a:solidFill>
                <a:srgbClr val="FF0000"/>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287" name="Rectangle 66"/>
              <p:cNvSpPr>
                <a:spLocks noChangeArrowheads="1"/>
              </p:cNvSpPr>
              <p:nvPr/>
            </p:nvSpPr>
            <p:spPr bwMode="auto">
              <a:xfrm>
                <a:off x="289" y="3936"/>
                <a:ext cx="47" cy="48"/>
              </a:xfrm>
              <a:prstGeom prst="rect">
                <a:avLst/>
              </a:prstGeom>
              <a:solidFill>
                <a:srgbClr val="20B43C"/>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grpSp>
        <p:sp>
          <p:nvSpPr>
            <p:cNvPr id="284" name="AutoShape 67"/>
            <p:cNvSpPr>
              <a:spLocks noChangeArrowheads="1"/>
            </p:cNvSpPr>
            <p:nvPr/>
          </p:nvSpPr>
          <p:spPr bwMode="auto">
            <a:xfrm>
              <a:off x="253" y="3600"/>
              <a:ext cx="192" cy="480"/>
            </a:xfrm>
            <a:prstGeom prst="roundRect">
              <a:avLst>
                <a:gd name="adj" fmla="val 16667"/>
              </a:avLst>
            </a:prstGeom>
            <a:noFill/>
            <a:ln w="38100">
              <a:no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grpSp>
      <p:cxnSp>
        <p:nvCxnSpPr>
          <p:cNvPr id="100396" name="AutoShape 68"/>
          <p:cNvCxnSpPr>
            <a:cxnSpLocks noChangeShapeType="1"/>
            <a:stCxn id="244" idx="2"/>
            <a:endCxn id="272" idx="0"/>
          </p:cNvCxnSpPr>
          <p:nvPr/>
        </p:nvCxnSpPr>
        <p:spPr bwMode="auto">
          <a:xfrm>
            <a:off x="3048000" y="3600451"/>
            <a:ext cx="533400" cy="373063"/>
          </a:xfrm>
          <a:prstGeom prst="straightConnector1">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00397" name="AutoShape 69"/>
          <p:cNvCxnSpPr>
            <a:cxnSpLocks noChangeShapeType="1"/>
            <a:stCxn id="245" idx="2"/>
            <a:endCxn id="260" idx="0"/>
          </p:cNvCxnSpPr>
          <p:nvPr/>
        </p:nvCxnSpPr>
        <p:spPr bwMode="auto">
          <a:xfrm flipH="1">
            <a:off x="4330700" y="3600450"/>
            <a:ext cx="317500" cy="369888"/>
          </a:xfrm>
          <a:prstGeom prst="straightConnector1">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0398" name="AutoShape 70"/>
          <p:cNvCxnSpPr>
            <a:cxnSpLocks noChangeShapeType="1"/>
            <a:stCxn id="245" idx="2"/>
            <a:endCxn id="266" idx="0"/>
          </p:cNvCxnSpPr>
          <p:nvPr/>
        </p:nvCxnSpPr>
        <p:spPr bwMode="auto">
          <a:xfrm>
            <a:off x="4648200" y="3600451"/>
            <a:ext cx="228600" cy="384175"/>
          </a:xfrm>
          <a:prstGeom prst="straightConnector1">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0399" name="AutoShape 71"/>
          <p:cNvCxnSpPr>
            <a:cxnSpLocks noChangeShapeType="1"/>
            <a:stCxn id="246" idx="2"/>
            <a:endCxn id="284" idx="0"/>
          </p:cNvCxnSpPr>
          <p:nvPr/>
        </p:nvCxnSpPr>
        <p:spPr bwMode="auto">
          <a:xfrm flipH="1">
            <a:off x="2078038" y="4743450"/>
            <a:ext cx="436562" cy="285750"/>
          </a:xfrm>
          <a:prstGeom prst="straightConnector1">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0400" name="AutoShape 72"/>
          <p:cNvCxnSpPr>
            <a:cxnSpLocks noChangeShapeType="1"/>
            <a:stCxn id="246" idx="2"/>
            <a:endCxn id="278" idx="0"/>
          </p:cNvCxnSpPr>
          <p:nvPr/>
        </p:nvCxnSpPr>
        <p:spPr bwMode="auto">
          <a:xfrm>
            <a:off x="2514600" y="4743451"/>
            <a:ext cx="381000" cy="295275"/>
          </a:xfrm>
          <a:prstGeom prst="straightConnector1">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93" name="Oval 73"/>
          <p:cNvSpPr>
            <a:spLocks noChangeArrowheads="1"/>
          </p:cNvSpPr>
          <p:nvPr/>
        </p:nvSpPr>
        <p:spPr bwMode="auto">
          <a:xfrm>
            <a:off x="3352800" y="4038600"/>
            <a:ext cx="457200" cy="762000"/>
          </a:xfrm>
          <a:prstGeom prst="ellipse">
            <a:avLst/>
          </a:prstGeom>
          <a:noFill/>
          <a:ln w="381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grpSp>
        <p:nvGrpSpPr>
          <p:cNvPr id="100402" name="Group 74"/>
          <p:cNvGrpSpPr>
            <a:grpSpLocks/>
          </p:cNvGrpSpPr>
          <p:nvPr/>
        </p:nvGrpSpPr>
        <p:grpSpPr bwMode="auto">
          <a:xfrm>
            <a:off x="9383713" y="5105400"/>
            <a:ext cx="317500" cy="762000"/>
            <a:chOff x="4951" y="3216"/>
            <a:chExt cx="200" cy="480"/>
          </a:xfrm>
        </p:grpSpPr>
        <p:sp>
          <p:nvSpPr>
            <p:cNvPr id="295" name="Rectangle 75"/>
            <p:cNvSpPr>
              <a:spLocks noChangeArrowheads="1"/>
            </p:cNvSpPr>
            <p:nvPr/>
          </p:nvSpPr>
          <p:spPr bwMode="auto">
            <a:xfrm>
              <a:off x="5087" y="3589"/>
              <a:ext cx="64" cy="48"/>
            </a:xfrm>
            <a:prstGeom prst="rect">
              <a:avLst/>
            </a:prstGeom>
            <a:solidFill>
              <a:srgbClr val="5D7CD5"/>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296" name="Rectangle 76"/>
            <p:cNvSpPr>
              <a:spLocks noChangeArrowheads="1"/>
            </p:cNvSpPr>
            <p:nvPr/>
          </p:nvSpPr>
          <p:spPr bwMode="auto">
            <a:xfrm>
              <a:off x="5030" y="3456"/>
              <a:ext cx="58" cy="181"/>
            </a:xfrm>
            <a:prstGeom prst="rect">
              <a:avLst/>
            </a:prstGeom>
            <a:solidFill>
              <a:srgbClr val="FF0000"/>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297" name="Rectangle 77"/>
            <p:cNvSpPr>
              <a:spLocks noChangeArrowheads="1"/>
            </p:cNvSpPr>
            <p:nvPr/>
          </p:nvSpPr>
          <p:spPr bwMode="auto">
            <a:xfrm>
              <a:off x="4961" y="3360"/>
              <a:ext cx="63" cy="282"/>
            </a:xfrm>
            <a:prstGeom prst="rect">
              <a:avLst/>
            </a:prstGeom>
            <a:solidFill>
              <a:srgbClr val="20B43C"/>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298" name="AutoShape 78"/>
            <p:cNvSpPr>
              <a:spLocks noChangeArrowheads="1"/>
            </p:cNvSpPr>
            <p:nvPr/>
          </p:nvSpPr>
          <p:spPr bwMode="auto">
            <a:xfrm>
              <a:off x="4951" y="3216"/>
              <a:ext cx="192" cy="480"/>
            </a:xfrm>
            <a:prstGeom prst="roundRect">
              <a:avLst>
                <a:gd name="adj" fmla="val 16667"/>
              </a:avLst>
            </a:prstGeom>
            <a:noFill/>
            <a:ln w="38100">
              <a:no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grpSp>
      <p:grpSp>
        <p:nvGrpSpPr>
          <p:cNvPr id="100403" name="Group 79"/>
          <p:cNvGrpSpPr>
            <a:grpSpLocks/>
          </p:cNvGrpSpPr>
          <p:nvPr/>
        </p:nvGrpSpPr>
        <p:grpSpPr bwMode="auto">
          <a:xfrm>
            <a:off x="10058400" y="4114800"/>
            <a:ext cx="304800" cy="762000"/>
            <a:chOff x="5376" y="2592"/>
            <a:chExt cx="192" cy="480"/>
          </a:xfrm>
        </p:grpSpPr>
        <p:sp>
          <p:nvSpPr>
            <p:cNvPr id="300" name="Rectangle 80"/>
            <p:cNvSpPr>
              <a:spLocks noChangeArrowheads="1"/>
            </p:cNvSpPr>
            <p:nvPr/>
          </p:nvSpPr>
          <p:spPr bwMode="auto">
            <a:xfrm>
              <a:off x="5495" y="2784"/>
              <a:ext cx="63" cy="220"/>
            </a:xfrm>
            <a:prstGeom prst="rect">
              <a:avLst/>
            </a:prstGeom>
            <a:solidFill>
              <a:srgbClr val="5D7CD5"/>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301" name="Rectangle 81"/>
            <p:cNvSpPr>
              <a:spLocks noChangeArrowheads="1"/>
            </p:cNvSpPr>
            <p:nvPr/>
          </p:nvSpPr>
          <p:spPr bwMode="auto">
            <a:xfrm>
              <a:off x="5438" y="2832"/>
              <a:ext cx="63" cy="172"/>
            </a:xfrm>
            <a:prstGeom prst="rect">
              <a:avLst/>
            </a:prstGeom>
            <a:solidFill>
              <a:srgbClr val="FF0000"/>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302" name="Rectangle 82"/>
            <p:cNvSpPr>
              <a:spLocks noChangeArrowheads="1"/>
            </p:cNvSpPr>
            <p:nvPr/>
          </p:nvSpPr>
          <p:spPr bwMode="auto">
            <a:xfrm>
              <a:off x="5376" y="2784"/>
              <a:ext cx="63" cy="220"/>
            </a:xfrm>
            <a:prstGeom prst="rect">
              <a:avLst/>
            </a:prstGeom>
            <a:solidFill>
              <a:srgbClr val="20B43C"/>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303" name="AutoShape 83"/>
            <p:cNvSpPr>
              <a:spLocks noChangeArrowheads="1"/>
            </p:cNvSpPr>
            <p:nvPr/>
          </p:nvSpPr>
          <p:spPr bwMode="auto">
            <a:xfrm>
              <a:off x="5376" y="2592"/>
              <a:ext cx="192" cy="480"/>
            </a:xfrm>
            <a:prstGeom prst="roundRect">
              <a:avLst>
                <a:gd name="adj" fmla="val 16667"/>
              </a:avLst>
            </a:prstGeom>
            <a:noFill/>
            <a:ln w="38100">
              <a:no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grpSp>
      <p:grpSp>
        <p:nvGrpSpPr>
          <p:cNvPr id="100404" name="Group 84"/>
          <p:cNvGrpSpPr>
            <a:grpSpLocks/>
          </p:cNvGrpSpPr>
          <p:nvPr/>
        </p:nvGrpSpPr>
        <p:grpSpPr bwMode="auto">
          <a:xfrm>
            <a:off x="8001000" y="3973513"/>
            <a:ext cx="304800" cy="762000"/>
            <a:chOff x="4080" y="2503"/>
            <a:chExt cx="192" cy="480"/>
          </a:xfrm>
        </p:grpSpPr>
        <p:sp>
          <p:nvSpPr>
            <p:cNvPr id="305" name="Rectangle 85"/>
            <p:cNvSpPr>
              <a:spLocks noChangeArrowheads="1"/>
            </p:cNvSpPr>
            <p:nvPr/>
          </p:nvSpPr>
          <p:spPr bwMode="auto">
            <a:xfrm>
              <a:off x="4087" y="2688"/>
              <a:ext cx="58" cy="240"/>
            </a:xfrm>
            <a:prstGeom prst="rect">
              <a:avLst/>
            </a:prstGeom>
            <a:solidFill>
              <a:srgbClr val="20B43C"/>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306" name="Rectangle 86"/>
            <p:cNvSpPr>
              <a:spLocks noChangeArrowheads="1"/>
            </p:cNvSpPr>
            <p:nvPr/>
          </p:nvSpPr>
          <p:spPr bwMode="auto">
            <a:xfrm>
              <a:off x="4198" y="2784"/>
              <a:ext cx="53" cy="144"/>
            </a:xfrm>
            <a:prstGeom prst="rect">
              <a:avLst/>
            </a:prstGeom>
            <a:solidFill>
              <a:srgbClr val="5D7CD5"/>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307" name="Rectangle 87"/>
            <p:cNvSpPr>
              <a:spLocks noChangeArrowheads="1"/>
            </p:cNvSpPr>
            <p:nvPr/>
          </p:nvSpPr>
          <p:spPr bwMode="auto">
            <a:xfrm>
              <a:off x="4142" y="2736"/>
              <a:ext cx="55" cy="192"/>
            </a:xfrm>
            <a:prstGeom prst="rect">
              <a:avLst/>
            </a:prstGeom>
            <a:solidFill>
              <a:srgbClr val="FF0000"/>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308" name="AutoShape 88"/>
            <p:cNvSpPr>
              <a:spLocks noChangeArrowheads="1"/>
            </p:cNvSpPr>
            <p:nvPr/>
          </p:nvSpPr>
          <p:spPr bwMode="auto">
            <a:xfrm>
              <a:off x="4080" y="2503"/>
              <a:ext cx="192" cy="480"/>
            </a:xfrm>
            <a:prstGeom prst="roundRect">
              <a:avLst>
                <a:gd name="adj" fmla="val 16667"/>
              </a:avLst>
            </a:prstGeom>
            <a:noFill/>
            <a:ln w="38100">
              <a:no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grpSp>
      <p:grpSp>
        <p:nvGrpSpPr>
          <p:cNvPr id="100405" name="Group 89"/>
          <p:cNvGrpSpPr>
            <a:grpSpLocks/>
          </p:cNvGrpSpPr>
          <p:nvPr/>
        </p:nvGrpSpPr>
        <p:grpSpPr bwMode="auto">
          <a:xfrm>
            <a:off x="7489825" y="3973513"/>
            <a:ext cx="304800" cy="762000"/>
            <a:chOff x="3758" y="2503"/>
            <a:chExt cx="192" cy="480"/>
          </a:xfrm>
        </p:grpSpPr>
        <p:sp>
          <p:nvSpPr>
            <p:cNvPr id="310" name="Rectangle 90"/>
            <p:cNvSpPr>
              <a:spLocks noChangeArrowheads="1"/>
            </p:cNvSpPr>
            <p:nvPr/>
          </p:nvSpPr>
          <p:spPr bwMode="auto">
            <a:xfrm>
              <a:off x="3824" y="2736"/>
              <a:ext cx="64" cy="193"/>
            </a:xfrm>
            <a:prstGeom prst="rect">
              <a:avLst/>
            </a:prstGeom>
            <a:solidFill>
              <a:srgbClr val="FF0000"/>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311" name="Rectangle 91"/>
            <p:cNvSpPr>
              <a:spLocks noChangeArrowheads="1"/>
            </p:cNvSpPr>
            <p:nvPr/>
          </p:nvSpPr>
          <p:spPr bwMode="auto">
            <a:xfrm>
              <a:off x="3884" y="2640"/>
              <a:ext cx="52" cy="289"/>
            </a:xfrm>
            <a:prstGeom prst="rect">
              <a:avLst/>
            </a:prstGeom>
            <a:solidFill>
              <a:srgbClr val="5D7CD5"/>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312" name="Rectangle 92"/>
            <p:cNvSpPr>
              <a:spLocks noChangeArrowheads="1"/>
            </p:cNvSpPr>
            <p:nvPr/>
          </p:nvSpPr>
          <p:spPr bwMode="auto">
            <a:xfrm>
              <a:off x="3758" y="2881"/>
              <a:ext cx="62" cy="48"/>
            </a:xfrm>
            <a:prstGeom prst="rect">
              <a:avLst/>
            </a:prstGeom>
            <a:solidFill>
              <a:srgbClr val="20B43C"/>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313" name="AutoShape 93"/>
            <p:cNvSpPr>
              <a:spLocks noChangeArrowheads="1"/>
            </p:cNvSpPr>
            <p:nvPr/>
          </p:nvSpPr>
          <p:spPr bwMode="auto">
            <a:xfrm>
              <a:off x="3758" y="2503"/>
              <a:ext cx="192" cy="480"/>
            </a:xfrm>
            <a:prstGeom prst="roundRect">
              <a:avLst>
                <a:gd name="adj" fmla="val 16667"/>
              </a:avLst>
            </a:prstGeom>
            <a:noFill/>
            <a:ln w="38100">
              <a:no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grpSp>
      <p:grpSp>
        <p:nvGrpSpPr>
          <p:cNvPr id="100406" name="Group 94"/>
          <p:cNvGrpSpPr>
            <a:grpSpLocks/>
          </p:cNvGrpSpPr>
          <p:nvPr/>
        </p:nvGrpSpPr>
        <p:grpSpPr bwMode="auto">
          <a:xfrm>
            <a:off x="8718550" y="5094288"/>
            <a:ext cx="325438" cy="762000"/>
            <a:chOff x="4532" y="3209"/>
            <a:chExt cx="205" cy="480"/>
          </a:xfrm>
        </p:grpSpPr>
        <p:sp>
          <p:nvSpPr>
            <p:cNvPr id="315" name="Rectangle 95"/>
            <p:cNvSpPr>
              <a:spLocks noChangeArrowheads="1"/>
            </p:cNvSpPr>
            <p:nvPr/>
          </p:nvSpPr>
          <p:spPr bwMode="auto">
            <a:xfrm>
              <a:off x="4651" y="3552"/>
              <a:ext cx="56" cy="89"/>
            </a:xfrm>
            <a:prstGeom prst="rect">
              <a:avLst/>
            </a:prstGeom>
            <a:solidFill>
              <a:srgbClr val="5D7CD5"/>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316" name="Rectangle 96"/>
            <p:cNvSpPr>
              <a:spLocks noChangeArrowheads="1"/>
            </p:cNvSpPr>
            <p:nvPr/>
          </p:nvSpPr>
          <p:spPr bwMode="auto">
            <a:xfrm>
              <a:off x="4594" y="3312"/>
              <a:ext cx="62" cy="329"/>
            </a:xfrm>
            <a:prstGeom prst="rect">
              <a:avLst/>
            </a:prstGeom>
            <a:solidFill>
              <a:srgbClr val="FF0000"/>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317" name="Rectangle 97"/>
            <p:cNvSpPr>
              <a:spLocks noChangeArrowheads="1"/>
            </p:cNvSpPr>
            <p:nvPr/>
          </p:nvSpPr>
          <p:spPr bwMode="auto">
            <a:xfrm>
              <a:off x="4532" y="3593"/>
              <a:ext cx="62" cy="48"/>
            </a:xfrm>
            <a:prstGeom prst="rect">
              <a:avLst/>
            </a:prstGeom>
            <a:solidFill>
              <a:srgbClr val="20B43C"/>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318" name="AutoShape 98"/>
            <p:cNvSpPr>
              <a:spLocks noChangeArrowheads="1"/>
            </p:cNvSpPr>
            <p:nvPr/>
          </p:nvSpPr>
          <p:spPr bwMode="auto">
            <a:xfrm>
              <a:off x="4545" y="3209"/>
              <a:ext cx="192" cy="480"/>
            </a:xfrm>
            <a:prstGeom prst="roundRect">
              <a:avLst>
                <a:gd name="adj" fmla="val 16667"/>
              </a:avLst>
            </a:prstGeom>
            <a:noFill/>
            <a:ln w="38100">
              <a:no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grpSp>
      <p:sp>
        <p:nvSpPr>
          <p:cNvPr id="319" name="Oval 99"/>
          <p:cNvSpPr>
            <a:spLocks noChangeArrowheads="1"/>
          </p:cNvSpPr>
          <p:nvPr/>
        </p:nvSpPr>
        <p:spPr bwMode="auto">
          <a:xfrm>
            <a:off x="8621713" y="5181600"/>
            <a:ext cx="457200" cy="762000"/>
          </a:xfrm>
          <a:prstGeom prst="ellipse">
            <a:avLst/>
          </a:prstGeom>
          <a:noFill/>
          <a:ln w="381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320" name="Rectangle 101"/>
          <p:cNvSpPr>
            <a:spLocks noChangeArrowheads="1"/>
          </p:cNvSpPr>
          <p:nvPr/>
        </p:nvSpPr>
        <p:spPr bwMode="auto">
          <a:xfrm>
            <a:off x="6219826" y="5486401"/>
            <a:ext cx="180975" cy="219075"/>
          </a:xfrm>
          <a:prstGeom prst="rect">
            <a:avLst/>
          </a:prstGeom>
          <a:solidFill>
            <a:srgbClr val="5D7CD5"/>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321" name="Rectangle 102"/>
          <p:cNvSpPr>
            <a:spLocks noChangeArrowheads="1"/>
          </p:cNvSpPr>
          <p:nvPr/>
        </p:nvSpPr>
        <p:spPr bwMode="auto">
          <a:xfrm>
            <a:off x="6045200" y="4724401"/>
            <a:ext cx="173038" cy="981075"/>
          </a:xfrm>
          <a:prstGeom prst="rect">
            <a:avLst/>
          </a:prstGeom>
          <a:solidFill>
            <a:srgbClr val="FF0000"/>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322" name="Rectangle 103"/>
          <p:cNvSpPr>
            <a:spLocks noChangeArrowheads="1"/>
          </p:cNvSpPr>
          <p:nvPr/>
        </p:nvSpPr>
        <p:spPr bwMode="auto">
          <a:xfrm>
            <a:off x="5876925" y="5576889"/>
            <a:ext cx="173038" cy="128587"/>
          </a:xfrm>
          <a:prstGeom prst="rect">
            <a:avLst/>
          </a:prstGeom>
          <a:solidFill>
            <a:srgbClr val="20B43C"/>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sp>
        <p:nvSpPr>
          <p:cNvPr id="323" name="AutoShape 104"/>
          <p:cNvSpPr>
            <a:spLocks noChangeArrowheads="1"/>
          </p:cNvSpPr>
          <p:nvPr/>
        </p:nvSpPr>
        <p:spPr bwMode="auto">
          <a:xfrm>
            <a:off x="5875338" y="4724400"/>
            <a:ext cx="525462" cy="1143000"/>
          </a:xfrm>
          <a:prstGeom prst="roundRect">
            <a:avLst>
              <a:gd name="adj" fmla="val 16667"/>
            </a:avLst>
          </a:prstGeom>
          <a:noFill/>
          <a:ln w="38100">
            <a:no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endParaRPr>
          </a:p>
        </p:txBody>
      </p:sp>
      <p:cxnSp>
        <p:nvCxnSpPr>
          <p:cNvPr id="100412" name="AutoShape 105"/>
          <p:cNvCxnSpPr>
            <a:cxnSpLocks noChangeShapeType="1"/>
            <a:stCxn id="293" idx="4"/>
            <a:endCxn id="323" idx="1"/>
          </p:cNvCxnSpPr>
          <p:nvPr/>
        </p:nvCxnSpPr>
        <p:spPr bwMode="auto">
          <a:xfrm>
            <a:off x="3581400" y="4819650"/>
            <a:ext cx="2293938" cy="476250"/>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00413" name="AutoShape 106"/>
          <p:cNvCxnSpPr>
            <a:cxnSpLocks noChangeShapeType="1"/>
            <a:stCxn id="319" idx="2"/>
            <a:endCxn id="323" idx="3"/>
          </p:cNvCxnSpPr>
          <p:nvPr/>
        </p:nvCxnSpPr>
        <p:spPr bwMode="auto">
          <a:xfrm flipH="1" flipV="1">
            <a:off x="6400801" y="5295900"/>
            <a:ext cx="2201863" cy="266700"/>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00414" name="AutoShape 107"/>
          <p:cNvCxnSpPr>
            <a:cxnSpLocks noChangeShapeType="1"/>
            <a:stCxn id="222" idx="2"/>
            <a:endCxn id="323" idx="0"/>
          </p:cNvCxnSpPr>
          <p:nvPr/>
        </p:nvCxnSpPr>
        <p:spPr bwMode="auto">
          <a:xfrm flipH="1">
            <a:off x="6138864" y="3627438"/>
            <a:ext cx="71437" cy="1096962"/>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327" name="Text Box 108"/>
          <p:cNvSpPr txBox="1">
            <a:spLocks noChangeArrowheads="1"/>
          </p:cNvSpPr>
          <p:nvPr/>
        </p:nvSpPr>
        <p:spPr bwMode="auto">
          <a:xfrm>
            <a:off x="1676400" y="5826126"/>
            <a:ext cx="2362200" cy="346075"/>
          </a:xfrm>
          <a:prstGeom prst="rect">
            <a:avLst/>
          </a:prstGeom>
          <a:noFill/>
          <a:ln w="9525">
            <a:solidFill>
              <a:srgbClr val="000000"/>
            </a:solid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20B43C"/>
                </a:solidFill>
                <a:effectLst/>
                <a:uLnTx/>
                <a:uFillTx/>
                <a:latin typeface="Arial" charset="0"/>
                <a:ea typeface="+mn-ea"/>
                <a:cs typeface="Arial" panose="020B0604020202020204" pitchFamily="34" charset="0"/>
              </a:rPr>
              <a:t>Ground  </a:t>
            </a:r>
            <a:r>
              <a:rPr kumimoji="0" lang="en-US" sz="1600" b="0" i="0" u="none" strike="noStrike" kern="0" cap="none" spc="0" normalizeH="0" baseline="0" noProof="0">
                <a:ln>
                  <a:noFill/>
                </a:ln>
                <a:solidFill>
                  <a:srgbClr val="FF0000"/>
                </a:solidFill>
                <a:effectLst/>
                <a:uLnTx/>
                <a:uFillTx/>
                <a:latin typeface="Arial" charset="0"/>
                <a:ea typeface="+mn-ea"/>
                <a:cs typeface="Arial" panose="020B0604020202020204" pitchFamily="34" charset="0"/>
              </a:rPr>
              <a:t>Vertical  </a:t>
            </a:r>
            <a:r>
              <a:rPr kumimoji="0" lang="en-US" sz="1600" b="0" i="0" u="none" strike="noStrike" kern="0" cap="none" spc="0" normalizeH="0" baseline="0" noProof="0">
                <a:ln>
                  <a:noFill/>
                </a:ln>
                <a:solidFill>
                  <a:srgbClr val="5D7CD5"/>
                </a:solidFill>
                <a:effectLst/>
                <a:uLnTx/>
                <a:uFillTx/>
                <a:latin typeface="Arial" charset="0"/>
                <a:ea typeface="+mn-ea"/>
                <a:cs typeface="Arial" panose="020B0604020202020204" pitchFamily="34" charset="0"/>
              </a:rPr>
              <a:t>Sky</a:t>
            </a:r>
          </a:p>
        </p:txBody>
      </p:sp>
      <p:pic>
        <p:nvPicPr>
          <p:cNvPr id="100416" name="Picture 1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371600"/>
            <a:ext cx="103028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 name="Text Box 110"/>
          <p:cNvSpPr txBox="1">
            <a:spLocks noChangeArrowheads="1"/>
          </p:cNvSpPr>
          <p:nvPr/>
        </p:nvSpPr>
        <p:spPr bwMode="auto">
          <a:xfrm>
            <a:off x="8534400" y="6521450"/>
            <a:ext cx="2133600" cy="33655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Arial" charset="0"/>
                <a:ea typeface="+mn-ea"/>
                <a:cs typeface="Arial" panose="020B0604020202020204" pitchFamily="34" charset="0"/>
              </a:rPr>
              <a:t>[Collins et al. 2002]</a:t>
            </a:r>
          </a:p>
        </p:txBody>
      </p:sp>
      <p:sp>
        <p:nvSpPr>
          <p:cNvPr id="330" name="Text Box 111"/>
          <p:cNvSpPr txBox="1">
            <a:spLocks noChangeArrowheads="1"/>
          </p:cNvSpPr>
          <p:nvPr/>
        </p:nvSpPr>
        <p:spPr bwMode="auto">
          <a:xfrm>
            <a:off x="4648200" y="5715001"/>
            <a:ext cx="3657600" cy="36671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P(</a:t>
            </a:r>
            <a:r>
              <a:rPr kumimoji="0" lang="en-US" sz="1800" b="0" i="1"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label </a:t>
            </a:r>
            <a:r>
              <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 </a:t>
            </a:r>
            <a:r>
              <a:rPr kumimoji="0" lang="en-US" sz="1800" b="0" i="1"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good segment</a:t>
            </a:r>
            <a:r>
              <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 </a:t>
            </a:r>
            <a:r>
              <a:rPr kumimoji="0" lang="en-US" sz="1800" b="0" i="1"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data</a:t>
            </a:r>
            <a:r>
              <a:rPr kumimoji="0" lang="en-US" sz="1800" b="0" i="0" u="none" strike="noStrike" kern="0" cap="none" spc="0" normalizeH="0" baseline="0" noProof="0">
                <a:ln>
                  <a:noFill/>
                </a:ln>
                <a:solidFill>
                  <a:sysClr val="windowText" lastClr="000000"/>
                </a:solidFill>
                <a:effectLst/>
                <a:uLnTx/>
                <a:uFillTx/>
                <a:latin typeface="Arial" charset="0"/>
                <a:ea typeface="+mn-ea"/>
                <a:cs typeface="Arial" panose="020B0604020202020204" pitchFamily="34" charset="0"/>
              </a:rPr>
              <a:t>)</a:t>
            </a:r>
          </a:p>
        </p:txBody>
      </p:sp>
    </p:spTree>
    <p:extLst>
      <p:ext uri="{BB962C8B-B14F-4D97-AF65-F5344CB8AC3E}">
        <p14:creationId xmlns:p14="http://schemas.microsoft.com/office/powerpoint/2010/main" val="2020062126"/>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r>
              <a:rPr lang="en-US" altLang="en-US"/>
              <a:t>Using Boosted Decision Trees</a:t>
            </a:r>
          </a:p>
        </p:txBody>
      </p:sp>
      <p:sp>
        <p:nvSpPr>
          <p:cNvPr id="25603" name="Content Placeholder 2"/>
          <p:cNvSpPr>
            <a:spLocks noGrp="1"/>
          </p:cNvSpPr>
          <p:nvPr>
            <p:ph idx="1"/>
          </p:nvPr>
        </p:nvSpPr>
        <p:spPr/>
        <p:txBody>
          <a:bodyPr/>
          <a:lstStyle/>
          <a:p>
            <a:r>
              <a:rPr lang="en-US" altLang="en-US"/>
              <a:t>Flexible: can deal with both continuous and categorical variables</a:t>
            </a:r>
          </a:p>
          <a:p>
            <a:r>
              <a:rPr lang="en-US" altLang="en-US"/>
              <a:t>How to control bias/variance trade-off</a:t>
            </a:r>
          </a:p>
          <a:p>
            <a:pPr lvl="1"/>
            <a:r>
              <a:rPr lang="en-US" altLang="en-US"/>
              <a:t>Size of trees</a:t>
            </a:r>
          </a:p>
          <a:p>
            <a:pPr lvl="1"/>
            <a:r>
              <a:rPr lang="en-US" altLang="en-US"/>
              <a:t>Number of trees</a:t>
            </a:r>
          </a:p>
          <a:p>
            <a:r>
              <a:rPr lang="en-US" altLang="en-US"/>
              <a:t>Boosting trees often works best with a small number of well-designed features</a:t>
            </a:r>
          </a:p>
          <a:p>
            <a:r>
              <a:rPr lang="en-US" altLang="en-US"/>
              <a:t>Boosting “stubs” can give a fast classifier</a:t>
            </a:r>
          </a:p>
          <a:p>
            <a:pPr lvl="1">
              <a:buFont typeface="Arial" panose="020B0604020202020204" pitchFamily="34" charset="0"/>
              <a:buNone/>
            </a:pPr>
            <a:endParaRPr lang="en-US" altLang="en-US"/>
          </a:p>
        </p:txBody>
      </p:sp>
    </p:spTree>
    <p:extLst>
      <p:ext uri="{BB962C8B-B14F-4D97-AF65-F5344CB8AC3E}">
        <p14:creationId xmlns:p14="http://schemas.microsoft.com/office/powerpoint/2010/main" val="22567941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560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560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PCA as a data interpretation tool</a:t>
            </a:r>
          </a:p>
        </p:txBody>
      </p:sp>
      <p:sp>
        <p:nvSpPr>
          <p:cNvPr id="3" name="Content Placeholder 2"/>
          <p:cNvSpPr>
            <a:spLocks noGrp="1"/>
          </p:cNvSpPr>
          <p:nvPr>
            <p:ph idx="1"/>
          </p:nvPr>
        </p:nvSpPr>
        <p:spPr>
          <a:xfrm>
            <a:off x="685800" y="5867400"/>
            <a:ext cx="10972800" cy="411164"/>
          </a:xfrm>
        </p:spPr>
        <p:txBody>
          <a:bodyPr/>
          <a:lstStyle/>
          <a:p>
            <a:pPr marL="0" indent="0">
              <a:buNone/>
            </a:pPr>
            <a:r>
              <a:rPr lang="en-US" sz="1600" dirty="0"/>
              <a:t>An Image is Worth 16x16 Words: Transformers for Image Recognition at Scale. Alexey </a:t>
            </a:r>
            <a:r>
              <a:rPr lang="en-US" sz="1600" dirty="0" err="1"/>
              <a:t>Dosovitskiy</a:t>
            </a:r>
            <a:r>
              <a:rPr lang="en-US" sz="1600" dirty="0"/>
              <a:t>, Lucas Beyer, Alexander </a:t>
            </a:r>
            <a:r>
              <a:rPr lang="en-US" sz="1600" dirty="0" err="1"/>
              <a:t>Kolesnikov</a:t>
            </a:r>
            <a:r>
              <a:rPr lang="en-US" sz="1600" dirty="0"/>
              <a:t>, Dirk </a:t>
            </a:r>
            <a:r>
              <a:rPr lang="en-US" sz="1600" dirty="0" err="1"/>
              <a:t>Weissenborn</a:t>
            </a:r>
            <a:r>
              <a:rPr lang="en-US" sz="1600" dirty="0"/>
              <a:t>, </a:t>
            </a:r>
            <a:r>
              <a:rPr lang="en-US" sz="1600" dirty="0" err="1"/>
              <a:t>Xiaohua</a:t>
            </a:r>
            <a:r>
              <a:rPr lang="en-US" sz="1600" dirty="0"/>
              <a:t> </a:t>
            </a:r>
            <a:r>
              <a:rPr lang="en-US" sz="1600" dirty="0" err="1"/>
              <a:t>Zhai</a:t>
            </a:r>
            <a:r>
              <a:rPr lang="en-US" sz="1600" dirty="0"/>
              <a:t>, Thomas </a:t>
            </a:r>
            <a:r>
              <a:rPr lang="en-US" sz="1600" dirty="0" err="1"/>
              <a:t>Unterthiner</a:t>
            </a:r>
            <a:r>
              <a:rPr lang="en-US" sz="1600" dirty="0"/>
              <a:t>, Mostafa </a:t>
            </a:r>
            <a:r>
              <a:rPr lang="en-US" sz="1600" dirty="0" err="1"/>
              <a:t>Dehghani</a:t>
            </a:r>
            <a:r>
              <a:rPr lang="en-US" sz="1600" dirty="0"/>
              <a:t>, Matthias </a:t>
            </a:r>
            <a:r>
              <a:rPr lang="en-US" sz="1600" dirty="0" err="1"/>
              <a:t>Minderer</a:t>
            </a:r>
            <a:r>
              <a:rPr lang="en-US" sz="1600" dirty="0"/>
              <a:t>, Georg </a:t>
            </a:r>
            <a:r>
              <a:rPr lang="en-US" sz="1600" dirty="0" err="1"/>
              <a:t>Heigold</a:t>
            </a:r>
            <a:r>
              <a:rPr lang="en-US" sz="1600" dirty="0"/>
              <a:t>, Sylvain </a:t>
            </a:r>
            <a:r>
              <a:rPr lang="en-US" sz="1600" dirty="0" err="1"/>
              <a:t>Gelly</a:t>
            </a:r>
            <a:r>
              <a:rPr lang="en-US" sz="1600" dirty="0"/>
              <a:t>, </a:t>
            </a:r>
            <a:r>
              <a:rPr lang="en-US" sz="1600" dirty="0" err="1"/>
              <a:t>Jakob</a:t>
            </a:r>
            <a:r>
              <a:rPr lang="en-US" sz="1600" dirty="0"/>
              <a:t> </a:t>
            </a:r>
            <a:r>
              <a:rPr lang="en-US" sz="1600" dirty="0" err="1"/>
              <a:t>Uszkoreit</a:t>
            </a:r>
            <a:r>
              <a:rPr lang="en-US" sz="1600" dirty="0"/>
              <a:t>, Neil </a:t>
            </a:r>
            <a:r>
              <a:rPr lang="en-US" sz="1600" dirty="0" err="1"/>
              <a:t>Houlsby</a:t>
            </a:r>
            <a:r>
              <a:rPr lang="en-US" sz="1600" dirty="0"/>
              <a:t>. ICLR 2021</a:t>
            </a:r>
          </a:p>
        </p:txBody>
      </p:sp>
      <p:pic>
        <p:nvPicPr>
          <p:cNvPr id="4" name="Picture 3"/>
          <p:cNvPicPr>
            <a:picLocks noChangeAspect="1"/>
          </p:cNvPicPr>
          <p:nvPr/>
        </p:nvPicPr>
        <p:blipFill>
          <a:blip r:embed="rId2"/>
          <a:stretch>
            <a:fillRect/>
          </a:stretch>
        </p:blipFill>
        <p:spPr>
          <a:xfrm>
            <a:off x="1543145" y="1275970"/>
            <a:ext cx="9105709" cy="4472897"/>
          </a:xfrm>
          <a:prstGeom prst="rect">
            <a:avLst/>
          </a:prstGeom>
        </p:spPr>
      </p:pic>
    </p:spTree>
    <p:extLst>
      <p:ext uri="{BB962C8B-B14F-4D97-AF65-F5344CB8AC3E}">
        <p14:creationId xmlns:p14="http://schemas.microsoft.com/office/powerpoint/2010/main" val="55970608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r>
              <a:rPr lang="en-US" altLang="en-US"/>
              <a:t>Ideals for a classification algorithm</a:t>
            </a:r>
          </a:p>
        </p:txBody>
      </p:sp>
      <p:sp>
        <p:nvSpPr>
          <p:cNvPr id="14339" name="Content Placeholder 2"/>
          <p:cNvSpPr>
            <a:spLocks noGrp="1"/>
          </p:cNvSpPr>
          <p:nvPr>
            <p:ph idx="1"/>
          </p:nvPr>
        </p:nvSpPr>
        <p:spPr>
          <a:xfrm>
            <a:off x="1981200" y="990600"/>
            <a:ext cx="8229600" cy="5638800"/>
          </a:xfrm>
        </p:spPr>
        <p:txBody>
          <a:bodyPr>
            <a:normAutofit fontScale="85000" lnSpcReduction="20000"/>
          </a:bodyPr>
          <a:lstStyle/>
          <a:p>
            <a:pPr>
              <a:defRPr/>
            </a:pPr>
            <a:endParaRPr lang="en-US" dirty="0"/>
          </a:p>
          <a:p>
            <a:pPr>
              <a:defRPr/>
            </a:pPr>
            <a:r>
              <a:rPr lang="en-US" dirty="0"/>
              <a:t>Objective function: encodes the right loss for the problem</a:t>
            </a:r>
          </a:p>
          <a:p>
            <a:pPr>
              <a:defRPr/>
            </a:pPr>
            <a:endParaRPr lang="en-US" dirty="0"/>
          </a:p>
          <a:p>
            <a:pPr>
              <a:defRPr/>
            </a:pPr>
            <a:r>
              <a:rPr lang="en-US" dirty="0"/>
              <a:t>Parameterization: takes advantage of the structure of the problem</a:t>
            </a:r>
          </a:p>
          <a:p>
            <a:pPr>
              <a:defRPr/>
            </a:pPr>
            <a:endParaRPr lang="en-US" dirty="0"/>
          </a:p>
          <a:p>
            <a:pPr>
              <a:defRPr/>
            </a:pPr>
            <a:r>
              <a:rPr lang="en-US" dirty="0"/>
              <a:t>Regularization: good priors on the parameters</a:t>
            </a:r>
          </a:p>
          <a:p>
            <a:pPr>
              <a:defRPr/>
            </a:pPr>
            <a:endParaRPr lang="en-US" dirty="0"/>
          </a:p>
          <a:p>
            <a:pPr>
              <a:defRPr/>
            </a:pPr>
            <a:r>
              <a:rPr lang="en-US" dirty="0"/>
              <a:t>Training algorithm: can find parameters that maximize objective on training set</a:t>
            </a:r>
          </a:p>
          <a:p>
            <a:pPr>
              <a:defRPr/>
            </a:pPr>
            <a:endParaRPr lang="en-US" dirty="0"/>
          </a:p>
          <a:p>
            <a:pPr>
              <a:defRPr/>
            </a:pPr>
            <a:r>
              <a:rPr lang="en-US" dirty="0"/>
              <a:t>Inference algorithm: can solve for labels that maximize objective function for a test example</a:t>
            </a:r>
          </a:p>
        </p:txBody>
      </p:sp>
    </p:spTree>
    <p:extLst>
      <p:ext uri="{BB962C8B-B14F-4D97-AF65-F5344CB8AC3E}">
        <p14:creationId xmlns:p14="http://schemas.microsoft.com/office/powerpoint/2010/main" val="29127817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7" end="7"/>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r>
              <a:rPr lang="en-US" altLang="en-US"/>
              <a:t>Two ways to think about classifiers</a:t>
            </a:r>
          </a:p>
        </p:txBody>
      </p:sp>
      <p:sp>
        <p:nvSpPr>
          <p:cNvPr id="103427" name="Content Placeholder 2"/>
          <p:cNvSpPr>
            <a:spLocks noGrp="1"/>
          </p:cNvSpPr>
          <p:nvPr>
            <p:ph idx="1"/>
          </p:nvPr>
        </p:nvSpPr>
        <p:spPr/>
        <p:txBody>
          <a:bodyPr/>
          <a:lstStyle/>
          <a:p>
            <a:pPr marL="514350" indent="-514350">
              <a:buFont typeface="Calibri" panose="020F0502020204030204" pitchFamily="34" charset="0"/>
              <a:buAutoNum type="arabicPeriod"/>
            </a:pPr>
            <a:endParaRPr lang="en-US" altLang="en-US"/>
          </a:p>
          <a:p>
            <a:pPr marL="514350" indent="-514350">
              <a:buFont typeface="Calibri" panose="020F0502020204030204" pitchFamily="34" charset="0"/>
              <a:buAutoNum type="arabicPeriod"/>
            </a:pPr>
            <a:r>
              <a:rPr lang="en-US" altLang="en-US"/>
              <a:t>What is the objective? What are the parameters?  How are the parameters learned? How is the learning regularized?  How is inference performed?</a:t>
            </a:r>
          </a:p>
          <a:p>
            <a:pPr marL="514350" indent="-514350">
              <a:buFont typeface="Calibri" panose="020F0502020204030204" pitchFamily="34" charset="0"/>
              <a:buAutoNum type="arabicPeriod"/>
            </a:pPr>
            <a:endParaRPr lang="en-US" altLang="en-US"/>
          </a:p>
          <a:p>
            <a:pPr marL="514350" indent="-514350">
              <a:buFont typeface="Calibri" panose="020F0502020204030204" pitchFamily="34" charset="0"/>
              <a:buAutoNum type="arabicPeriod"/>
            </a:pPr>
            <a:r>
              <a:rPr lang="en-US" altLang="en-US"/>
              <a:t>How is the data modeled?  How is similarity defined?  What is the shape of the boundary?</a:t>
            </a:r>
          </a:p>
        </p:txBody>
      </p:sp>
      <p:sp>
        <p:nvSpPr>
          <p:cNvPr id="4" name="TextBox 3"/>
          <p:cNvSpPr txBox="1"/>
          <p:nvPr/>
        </p:nvSpPr>
        <p:spPr>
          <a:xfrm>
            <a:off x="8839201" y="6581776"/>
            <a:ext cx="1668463"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prstClr val="white">
                    <a:lumMod val="65000"/>
                  </a:prst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3520171871"/>
      </p:ext>
    </p:extLst>
  </p:cSld>
  <p:clrMapOvr>
    <a:masterClrMapping/>
  </p:clrMapOvr>
  <p:transition spd="slow"/>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r>
              <a:rPr lang="en-US" altLang="en-US"/>
              <a:t>Comparison</a:t>
            </a:r>
          </a:p>
        </p:txBody>
      </p:sp>
      <p:sp>
        <p:nvSpPr>
          <p:cNvPr id="104451" name="TextBox 3"/>
          <p:cNvSpPr txBox="1">
            <a:spLocks noChangeArrowheads="1"/>
          </p:cNvSpPr>
          <p:nvPr/>
        </p:nvSpPr>
        <p:spPr bwMode="auto">
          <a:xfrm>
            <a:off x="1524000" y="1603376"/>
            <a:ext cx="1371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Naïve Bayes</a:t>
            </a:r>
          </a:p>
        </p:txBody>
      </p:sp>
      <p:sp>
        <p:nvSpPr>
          <p:cNvPr id="104452" name="TextBox 4"/>
          <p:cNvSpPr txBox="1">
            <a:spLocks noChangeArrowheads="1"/>
          </p:cNvSpPr>
          <p:nvPr/>
        </p:nvSpPr>
        <p:spPr bwMode="auto">
          <a:xfrm>
            <a:off x="1492250" y="2613026"/>
            <a:ext cx="1784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Logistic Regression</a:t>
            </a:r>
          </a:p>
        </p:txBody>
      </p:sp>
      <p:sp>
        <p:nvSpPr>
          <p:cNvPr id="104453" name="TextBox 5"/>
          <p:cNvSpPr txBox="1">
            <a:spLocks noChangeArrowheads="1"/>
          </p:cNvSpPr>
          <p:nvPr/>
        </p:nvSpPr>
        <p:spPr bwMode="auto">
          <a:xfrm>
            <a:off x="1524000" y="3581401"/>
            <a:ext cx="1219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Linear SVM</a:t>
            </a:r>
          </a:p>
        </p:txBody>
      </p:sp>
      <p:sp>
        <p:nvSpPr>
          <p:cNvPr id="104454" name="TextBox 7"/>
          <p:cNvSpPr txBox="1">
            <a:spLocks noChangeArrowheads="1"/>
          </p:cNvSpPr>
          <p:nvPr/>
        </p:nvSpPr>
        <p:spPr bwMode="auto">
          <a:xfrm>
            <a:off x="1524000" y="5449888"/>
            <a:ext cx="1447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Nearest Neighbor</a:t>
            </a:r>
          </a:p>
        </p:txBody>
      </p:sp>
      <p:sp>
        <p:nvSpPr>
          <p:cNvPr id="104455" name="TextBox 11"/>
          <p:cNvSpPr txBox="1">
            <a:spLocks noChangeArrowheads="1"/>
          </p:cNvSpPr>
          <p:nvPr/>
        </p:nvSpPr>
        <p:spPr bwMode="auto">
          <a:xfrm>
            <a:off x="1524000" y="4535488"/>
            <a:ext cx="152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Kernelized SVM</a:t>
            </a:r>
          </a:p>
        </p:txBody>
      </p:sp>
      <p:sp>
        <p:nvSpPr>
          <p:cNvPr id="104456" name="TextBox 13"/>
          <p:cNvSpPr txBox="1">
            <a:spLocks noChangeArrowheads="1"/>
          </p:cNvSpPr>
          <p:nvPr/>
        </p:nvSpPr>
        <p:spPr bwMode="auto">
          <a:xfrm>
            <a:off x="3352800" y="954089"/>
            <a:ext cx="2438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Learning Objective</a:t>
            </a:r>
          </a:p>
        </p:txBody>
      </p:sp>
      <p:graphicFrame>
        <p:nvGraphicFramePr>
          <p:cNvPr id="104457" name="Object 2"/>
          <p:cNvGraphicFramePr>
            <a:graphicFrameLocks noChangeAspect="1"/>
          </p:cNvGraphicFramePr>
          <p:nvPr/>
        </p:nvGraphicFramePr>
        <p:xfrm>
          <a:off x="3203576" y="1563689"/>
          <a:ext cx="2339975" cy="676275"/>
        </p:xfrm>
        <a:graphic>
          <a:graphicData uri="http://schemas.openxmlformats.org/presentationml/2006/ole">
            <mc:AlternateContent xmlns:mc="http://schemas.openxmlformats.org/markup-compatibility/2006">
              <mc:Choice xmlns:v="urn:schemas-microsoft-com:vml" Requires="v">
                <p:oleObj name="Equation" r:id="rId2" imgW="2108200" imgH="609600" progId="Equation.3">
                  <p:embed/>
                </p:oleObj>
              </mc:Choice>
              <mc:Fallback>
                <p:oleObj name="Equation" r:id="rId2" imgW="2108200" imgH="609600" progId="Equation.3">
                  <p:embed/>
                  <p:pic>
                    <p:nvPicPr>
                      <p:cNvPr id="104457"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6" y="1563689"/>
                        <a:ext cx="23399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4458" name="TextBox 15"/>
          <p:cNvSpPr txBox="1">
            <a:spLocks noChangeArrowheads="1"/>
          </p:cNvSpPr>
          <p:nvPr/>
        </p:nvSpPr>
        <p:spPr bwMode="auto">
          <a:xfrm>
            <a:off x="6248400" y="1030289"/>
            <a:ext cx="1828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Training</a:t>
            </a:r>
          </a:p>
        </p:txBody>
      </p:sp>
      <p:graphicFrame>
        <p:nvGraphicFramePr>
          <p:cNvPr id="104459" name="Object 3"/>
          <p:cNvGraphicFramePr>
            <a:graphicFrameLocks noChangeAspect="1"/>
          </p:cNvGraphicFramePr>
          <p:nvPr/>
        </p:nvGraphicFramePr>
        <p:xfrm>
          <a:off x="5867400" y="1563688"/>
          <a:ext cx="2025650" cy="736600"/>
        </p:xfrm>
        <a:graphic>
          <a:graphicData uri="http://schemas.openxmlformats.org/presentationml/2006/ole">
            <mc:AlternateContent xmlns:mc="http://schemas.openxmlformats.org/markup-compatibility/2006">
              <mc:Choice xmlns:v="urn:schemas-microsoft-com:vml" Requires="v">
                <p:oleObj name="Equation" r:id="rId4" imgW="1816100" imgH="660400" progId="Equation.3">
                  <p:embed/>
                </p:oleObj>
              </mc:Choice>
              <mc:Fallback>
                <p:oleObj name="Equation" r:id="rId4" imgW="1816100" imgH="660400" progId="Equation.3">
                  <p:embed/>
                  <p:pic>
                    <p:nvPicPr>
                      <p:cNvPr id="104459"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563688"/>
                        <a:ext cx="20256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4460" name="TextBox 17"/>
          <p:cNvSpPr txBox="1">
            <a:spLocks noChangeArrowheads="1"/>
          </p:cNvSpPr>
          <p:nvPr/>
        </p:nvSpPr>
        <p:spPr bwMode="auto">
          <a:xfrm>
            <a:off x="8458200" y="1041400"/>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Inference</a:t>
            </a:r>
          </a:p>
        </p:txBody>
      </p:sp>
      <p:graphicFrame>
        <p:nvGraphicFramePr>
          <p:cNvPr id="104461" name="Object 4"/>
          <p:cNvGraphicFramePr>
            <a:graphicFrameLocks noChangeAspect="1"/>
          </p:cNvGraphicFramePr>
          <p:nvPr/>
        </p:nvGraphicFramePr>
        <p:xfrm>
          <a:off x="8707438" y="1454150"/>
          <a:ext cx="1503362" cy="896938"/>
        </p:xfrm>
        <a:graphic>
          <a:graphicData uri="http://schemas.openxmlformats.org/presentationml/2006/ole">
            <mc:AlternateContent xmlns:mc="http://schemas.openxmlformats.org/markup-compatibility/2006">
              <mc:Choice xmlns:v="urn:schemas-microsoft-com:vml" Requires="v">
                <p:oleObj name="Equation" r:id="rId6" imgW="2019300" imgH="1206500" progId="Equation.3">
                  <p:embed/>
                </p:oleObj>
              </mc:Choice>
              <mc:Fallback>
                <p:oleObj name="Equation" r:id="rId6" imgW="2019300" imgH="1206500" progId="Equation.3">
                  <p:embed/>
                  <p:pic>
                    <p:nvPicPr>
                      <p:cNvPr id="104461"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07438" y="1454150"/>
                        <a:ext cx="1503362"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4462" name="Object 5"/>
          <p:cNvGraphicFramePr>
            <a:graphicFrameLocks noChangeAspect="1"/>
          </p:cNvGraphicFramePr>
          <p:nvPr/>
        </p:nvGraphicFramePr>
        <p:xfrm>
          <a:off x="3206750" y="2582864"/>
          <a:ext cx="2693988" cy="661987"/>
        </p:xfrm>
        <a:graphic>
          <a:graphicData uri="http://schemas.openxmlformats.org/presentationml/2006/ole">
            <mc:AlternateContent xmlns:mc="http://schemas.openxmlformats.org/markup-compatibility/2006">
              <mc:Choice xmlns:v="urn:schemas-microsoft-com:vml" Requires="v">
                <p:oleObj name="Equation" r:id="rId8" imgW="2425700" imgH="596900" progId="Equation.3">
                  <p:embed/>
                </p:oleObj>
              </mc:Choice>
              <mc:Fallback>
                <p:oleObj name="Equation" r:id="rId8" imgW="2425700" imgH="596900" progId="Equation.3">
                  <p:embed/>
                  <p:pic>
                    <p:nvPicPr>
                      <p:cNvPr id="104462"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6750" y="2582864"/>
                        <a:ext cx="2693988"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4463" name="TextBox 21"/>
          <p:cNvSpPr txBox="1">
            <a:spLocks noChangeArrowheads="1"/>
          </p:cNvSpPr>
          <p:nvPr/>
        </p:nvSpPr>
        <p:spPr bwMode="auto">
          <a:xfrm>
            <a:off x="6400800" y="2765425"/>
            <a:ext cx="14478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Gradient ascent</a:t>
            </a:r>
          </a:p>
        </p:txBody>
      </p:sp>
      <p:graphicFrame>
        <p:nvGraphicFramePr>
          <p:cNvPr id="104464" name="Object 6"/>
          <p:cNvGraphicFramePr>
            <a:graphicFrameLocks noChangeAspect="1"/>
          </p:cNvGraphicFramePr>
          <p:nvPr/>
        </p:nvGraphicFramePr>
        <p:xfrm>
          <a:off x="8763001" y="2765426"/>
          <a:ext cx="815975" cy="282575"/>
        </p:xfrm>
        <a:graphic>
          <a:graphicData uri="http://schemas.openxmlformats.org/presentationml/2006/ole">
            <mc:AlternateContent xmlns:mc="http://schemas.openxmlformats.org/markup-compatibility/2006">
              <mc:Choice xmlns:v="urn:schemas-microsoft-com:vml" Requires="v">
                <p:oleObj name="Equation" r:id="rId10" imgW="583947" imgH="203112" progId="Equation.3">
                  <p:embed/>
                </p:oleObj>
              </mc:Choice>
              <mc:Fallback>
                <p:oleObj name="Equation" r:id="rId10" imgW="583947" imgH="203112" progId="Equation.3">
                  <p:embed/>
                  <p:pic>
                    <p:nvPicPr>
                      <p:cNvPr id="104464"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63001" y="2765426"/>
                        <a:ext cx="81597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4465" name="Object 7"/>
          <p:cNvGraphicFramePr>
            <a:graphicFrameLocks noChangeAspect="1"/>
          </p:cNvGraphicFramePr>
          <p:nvPr/>
        </p:nvGraphicFramePr>
        <p:xfrm>
          <a:off x="8723314" y="3733800"/>
          <a:ext cx="877887" cy="304800"/>
        </p:xfrm>
        <a:graphic>
          <a:graphicData uri="http://schemas.openxmlformats.org/presentationml/2006/ole">
            <mc:AlternateContent xmlns:mc="http://schemas.openxmlformats.org/markup-compatibility/2006">
              <mc:Choice xmlns:v="urn:schemas-microsoft-com:vml" Requires="v">
                <p:oleObj name="Equation" r:id="rId12" imgW="583947" imgH="203112" progId="Equation.3">
                  <p:embed/>
                </p:oleObj>
              </mc:Choice>
              <mc:Fallback>
                <p:oleObj name="Equation" r:id="rId12" imgW="583947" imgH="203112" progId="Equation.3">
                  <p:embed/>
                  <p:pic>
                    <p:nvPicPr>
                      <p:cNvPr id="104465"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23314" y="3733800"/>
                        <a:ext cx="87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4466" name="TextBox 24"/>
          <p:cNvSpPr txBox="1">
            <a:spLocks noChangeArrowheads="1"/>
          </p:cNvSpPr>
          <p:nvPr/>
        </p:nvSpPr>
        <p:spPr bwMode="auto">
          <a:xfrm>
            <a:off x="6324600" y="3657601"/>
            <a:ext cx="1784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Linear programming</a:t>
            </a:r>
          </a:p>
        </p:txBody>
      </p:sp>
      <p:graphicFrame>
        <p:nvGraphicFramePr>
          <p:cNvPr id="104467" name="Object 8"/>
          <p:cNvGraphicFramePr>
            <a:graphicFrameLocks noChangeAspect="1"/>
          </p:cNvGraphicFramePr>
          <p:nvPr/>
        </p:nvGraphicFramePr>
        <p:xfrm>
          <a:off x="3421064" y="3429001"/>
          <a:ext cx="1989137" cy="746125"/>
        </p:xfrm>
        <a:graphic>
          <a:graphicData uri="http://schemas.openxmlformats.org/presentationml/2006/ole">
            <mc:AlternateContent xmlns:mc="http://schemas.openxmlformats.org/markup-compatibility/2006">
              <mc:Choice xmlns:v="urn:schemas-microsoft-com:vml" Requires="v">
                <p:oleObj name="Equation" r:id="rId13" imgW="1790700" imgH="673100" progId="Equation.3">
                  <p:embed/>
                </p:oleObj>
              </mc:Choice>
              <mc:Fallback>
                <p:oleObj name="Equation" r:id="rId13" imgW="1790700" imgH="673100" progId="Equation.3">
                  <p:embed/>
                  <p:pic>
                    <p:nvPicPr>
                      <p:cNvPr id="104467" name="Object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21064" y="3429001"/>
                        <a:ext cx="1989137"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8" name="Straight Connector 27"/>
          <p:cNvCxnSpPr/>
          <p:nvPr/>
        </p:nvCxnSpPr>
        <p:spPr>
          <a:xfrm>
            <a:off x="1524000" y="2362200"/>
            <a:ext cx="9144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0" y="3316288"/>
            <a:ext cx="9144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524000" y="4303713"/>
            <a:ext cx="9144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524000" y="1371600"/>
            <a:ext cx="9144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524000" y="5334000"/>
            <a:ext cx="9144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524000" y="6324600"/>
            <a:ext cx="9144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04474" name="TextBox 34"/>
          <p:cNvSpPr txBox="1">
            <a:spLocks noChangeArrowheads="1"/>
          </p:cNvSpPr>
          <p:nvPr/>
        </p:nvSpPr>
        <p:spPr bwMode="auto">
          <a:xfrm>
            <a:off x="6400800" y="4572001"/>
            <a:ext cx="1676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Quadratic programming</a:t>
            </a:r>
          </a:p>
        </p:txBody>
      </p:sp>
      <p:sp>
        <p:nvSpPr>
          <p:cNvPr id="104475" name="TextBox 35"/>
          <p:cNvSpPr txBox="1">
            <a:spLocks noChangeArrowheads="1"/>
          </p:cNvSpPr>
          <p:nvPr/>
        </p:nvSpPr>
        <p:spPr bwMode="auto">
          <a:xfrm>
            <a:off x="3527426" y="4648201"/>
            <a:ext cx="180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complicated to write</a:t>
            </a:r>
          </a:p>
        </p:txBody>
      </p:sp>
      <p:sp>
        <p:nvSpPr>
          <p:cNvPr id="104476" name="TextBox 36"/>
          <p:cNvSpPr txBox="1">
            <a:spLocks noChangeArrowheads="1"/>
          </p:cNvSpPr>
          <p:nvPr/>
        </p:nvSpPr>
        <p:spPr bwMode="auto">
          <a:xfrm>
            <a:off x="3048001" y="5711826"/>
            <a:ext cx="2976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most similar features </a:t>
            </a: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 same label</a:t>
            </a: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4477" name="TextBox 37"/>
          <p:cNvSpPr txBox="1">
            <a:spLocks noChangeArrowheads="1"/>
          </p:cNvSpPr>
          <p:nvPr/>
        </p:nvSpPr>
        <p:spPr bwMode="auto">
          <a:xfrm>
            <a:off x="6384926" y="5711826"/>
            <a:ext cx="1158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Record data</a:t>
            </a:r>
          </a:p>
        </p:txBody>
      </p:sp>
      <p:graphicFrame>
        <p:nvGraphicFramePr>
          <p:cNvPr id="104478" name="Object 9"/>
          <p:cNvGraphicFramePr>
            <a:graphicFrameLocks noChangeAspect="1"/>
          </p:cNvGraphicFramePr>
          <p:nvPr/>
        </p:nvGraphicFramePr>
        <p:xfrm>
          <a:off x="8458200" y="4648200"/>
          <a:ext cx="1855788" cy="533400"/>
        </p:xfrm>
        <a:graphic>
          <a:graphicData uri="http://schemas.openxmlformats.org/presentationml/2006/ole">
            <mc:AlternateContent xmlns:mc="http://schemas.openxmlformats.org/markup-compatibility/2006">
              <mc:Choice xmlns:v="urn:schemas-microsoft-com:vml" Requires="v">
                <p:oleObj name="Equation" r:id="rId15" imgW="1193800" imgH="342900" progId="Equation.3">
                  <p:embed/>
                </p:oleObj>
              </mc:Choice>
              <mc:Fallback>
                <p:oleObj name="Equation" r:id="rId15" imgW="1193800" imgH="342900" progId="Equation.3">
                  <p:embed/>
                  <p:pic>
                    <p:nvPicPr>
                      <p:cNvPr id="104478" name="Object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458200" y="4648200"/>
                        <a:ext cx="18557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4479" name="Object 10"/>
          <p:cNvGraphicFramePr>
            <a:graphicFrameLocks noChangeAspect="1"/>
          </p:cNvGraphicFramePr>
          <p:nvPr/>
        </p:nvGraphicFramePr>
        <p:xfrm>
          <a:off x="8064500" y="5461001"/>
          <a:ext cx="2527300" cy="830263"/>
        </p:xfrm>
        <a:graphic>
          <a:graphicData uri="http://schemas.openxmlformats.org/presentationml/2006/ole">
            <mc:AlternateContent xmlns:mc="http://schemas.openxmlformats.org/markup-compatibility/2006">
              <mc:Choice xmlns:v="urn:schemas-microsoft-com:vml" Requires="v">
                <p:oleObj name="Equation" r:id="rId17" imgW="1625600" imgH="533400" progId="Equation.3">
                  <p:embed/>
                </p:oleObj>
              </mc:Choice>
              <mc:Fallback>
                <p:oleObj name="Equation" r:id="rId17" imgW="1625600" imgH="533400" progId="Equation.3">
                  <p:embed/>
                  <p:pic>
                    <p:nvPicPr>
                      <p:cNvPr id="104479" name="Object 1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64500" y="5461001"/>
                        <a:ext cx="25273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4480" name="TextBox 33"/>
          <p:cNvSpPr txBox="1">
            <a:spLocks noChangeArrowheads="1"/>
          </p:cNvSpPr>
          <p:nvPr/>
        </p:nvSpPr>
        <p:spPr bwMode="auto">
          <a:xfrm>
            <a:off x="8839200" y="533401"/>
            <a:ext cx="14811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assuming x in {0 1}</a:t>
            </a:r>
          </a:p>
        </p:txBody>
      </p:sp>
      <p:cxnSp>
        <p:nvCxnSpPr>
          <p:cNvPr id="36" name="Straight Arrow Connector 35"/>
          <p:cNvCxnSpPr/>
          <p:nvPr/>
        </p:nvCxnSpPr>
        <p:spPr>
          <a:xfrm rot="5400000">
            <a:off x="9982200" y="1219200"/>
            <a:ext cx="6858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839201" y="6581776"/>
            <a:ext cx="1668463"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prstClr val="white">
                    <a:lumMod val="65000"/>
                  </a:prst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1795074918"/>
      </p:ext>
    </p:extLst>
  </p:cSld>
  <p:clrMapOvr>
    <a:masterClrMapping/>
  </p:clrMapOvr>
  <p:transition spd="slow"/>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a:t>Very brief tour of some classifiers</a:t>
            </a:r>
          </a:p>
        </p:txBody>
      </p:sp>
      <p:sp>
        <p:nvSpPr>
          <p:cNvPr id="72707" name="Content Placeholder 2"/>
          <p:cNvSpPr>
            <a:spLocks noGrp="1"/>
          </p:cNvSpPr>
          <p:nvPr>
            <p:ph idx="1"/>
          </p:nvPr>
        </p:nvSpPr>
        <p:spPr/>
        <p:txBody>
          <a:bodyPr>
            <a:normAutofit fontScale="92500" lnSpcReduction="20000"/>
          </a:bodyPr>
          <a:lstStyle/>
          <a:p>
            <a:r>
              <a:rPr lang="en-US" altLang="en-US" sz="2800" b="1" dirty="0"/>
              <a:t>K-nearest neighbor</a:t>
            </a:r>
          </a:p>
          <a:p>
            <a:r>
              <a:rPr lang="en-US" altLang="en-US" sz="2800" b="1" dirty="0"/>
              <a:t>SVM</a:t>
            </a:r>
          </a:p>
          <a:p>
            <a:r>
              <a:rPr lang="en-US" altLang="en-US" sz="2800" dirty="0"/>
              <a:t>Boosted Decision Trees</a:t>
            </a:r>
          </a:p>
          <a:p>
            <a:r>
              <a:rPr lang="en-US" altLang="en-US" sz="2800" dirty="0"/>
              <a:t>Neural networks</a:t>
            </a:r>
          </a:p>
          <a:p>
            <a:r>
              <a:rPr lang="en-US" altLang="en-US" sz="2800" dirty="0"/>
              <a:t>Naïve Bayes</a:t>
            </a:r>
          </a:p>
          <a:p>
            <a:r>
              <a:rPr lang="en-US" altLang="en-US" sz="2800" dirty="0"/>
              <a:t>Bayesian network</a:t>
            </a:r>
          </a:p>
          <a:p>
            <a:r>
              <a:rPr lang="en-US" altLang="en-US" sz="2800" dirty="0"/>
              <a:t>Logistic regression</a:t>
            </a:r>
          </a:p>
          <a:p>
            <a:r>
              <a:rPr lang="en-US" altLang="en-US" sz="2800" dirty="0"/>
              <a:t>Randomized Forests</a:t>
            </a:r>
          </a:p>
          <a:p>
            <a:r>
              <a:rPr lang="en-US" altLang="en-US" sz="2800" dirty="0"/>
              <a:t>RBMs</a:t>
            </a:r>
          </a:p>
          <a:p>
            <a:pPr eaLnBrk="1" fontAlgn="auto" hangingPunct="1">
              <a:spcAft>
                <a:spcPts val="0"/>
              </a:spcAft>
              <a:defRPr/>
            </a:pPr>
            <a:r>
              <a:rPr lang="en-US" sz="2800" dirty="0"/>
              <a:t>Deep Convolutional Network</a:t>
            </a:r>
          </a:p>
          <a:p>
            <a:pPr eaLnBrk="1" fontAlgn="auto" hangingPunct="1">
              <a:spcAft>
                <a:spcPts val="0"/>
              </a:spcAft>
              <a:defRPr/>
            </a:pPr>
            <a:r>
              <a:rPr lang="en-US" sz="2800" dirty="0"/>
              <a:t>Attentional models or “Transformers”</a:t>
            </a:r>
            <a:endParaRPr lang="en-US" altLang="en-US" sz="2800" dirty="0"/>
          </a:p>
          <a:p>
            <a:r>
              <a:rPr lang="en-US" altLang="en-US" sz="2800" dirty="0"/>
              <a:t>Etc.</a:t>
            </a:r>
          </a:p>
          <a:p>
            <a:pPr>
              <a:buFont typeface="Arial" panose="020B0604020202020204" pitchFamily="34" charset="0"/>
              <a:buNone/>
            </a:pPr>
            <a:endParaRPr lang="en-US" altLang="en-US" sz="2800" dirty="0"/>
          </a:p>
          <a:p>
            <a:endParaRPr lang="en-US" altLang="en-US" sz="2800" dirty="0"/>
          </a:p>
          <a:p>
            <a:endParaRPr lang="en-US" altLang="en-US" sz="2800" dirty="0"/>
          </a:p>
          <a:p>
            <a:endParaRPr lang="en-US" altLang="en-US" sz="2800" dirty="0"/>
          </a:p>
        </p:txBody>
      </p:sp>
    </p:spTree>
    <p:extLst>
      <p:ext uri="{BB962C8B-B14F-4D97-AF65-F5344CB8AC3E}">
        <p14:creationId xmlns:p14="http://schemas.microsoft.com/office/powerpoint/2010/main" val="1593492462"/>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1981200" y="76201"/>
            <a:ext cx="8229600" cy="868363"/>
          </a:xfrm>
        </p:spPr>
        <p:txBody>
          <a:bodyPr/>
          <a:lstStyle/>
          <a:p>
            <a:r>
              <a:rPr lang="en-US" altLang="en-US"/>
              <a:t>Generalization</a:t>
            </a:r>
          </a:p>
        </p:txBody>
      </p:sp>
      <p:sp>
        <p:nvSpPr>
          <p:cNvPr id="61443" name="Content Placeholder 2"/>
          <p:cNvSpPr>
            <a:spLocks noGrp="1"/>
          </p:cNvSpPr>
          <p:nvPr>
            <p:ph idx="1"/>
          </p:nvPr>
        </p:nvSpPr>
        <p:spPr>
          <a:xfrm>
            <a:off x="1905000" y="5486400"/>
            <a:ext cx="8458200" cy="914400"/>
          </a:xfrm>
        </p:spPr>
        <p:txBody>
          <a:bodyPr/>
          <a:lstStyle/>
          <a:p>
            <a:pPr eaLnBrk="1" hangingPunct="1"/>
            <a:r>
              <a:rPr lang="en-US" altLang="en-US"/>
              <a:t>How well does a learned model generalize from the data it was trained on to a new test set?</a:t>
            </a:r>
          </a:p>
        </p:txBody>
      </p:sp>
      <p:pic>
        <p:nvPicPr>
          <p:cNvPr id="614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1066800"/>
            <a:ext cx="42291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1066800"/>
            <a:ext cx="6096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extBox 6"/>
          <p:cNvSpPr txBox="1">
            <a:spLocks noChangeArrowheads="1"/>
          </p:cNvSpPr>
          <p:nvPr/>
        </p:nvSpPr>
        <p:spPr bwMode="auto">
          <a:xfrm>
            <a:off x="3352800" y="4724400"/>
            <a:ext cx="2933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Training set (labels known)</a:t>
            </a:r>
          </a:p>
        </p:txBody>
      </p:sp>
      <p:sp>
        <p:nvSpPr>
          <p:cNvPr id="61447" name="TextBox 7"/>
          <p:cNvSpPr txBox="1">
            <a:spLocks noChangeArrowheads="1"/>
          </p:cNvSpPr>
          <p:nvPr/>
        </p:nvSpPr>
        <p:spPr bwMode="auto">
          <a:xfrm>
            <a:off x="7469188" y="4724401"/>
            <a:ext cx="26654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Test set (labels unknown)</a:t>
            </a:r>
          </a:p>
        </p:txBody>
      </p:sp>
      <p:sp>
        <p:nvSpPr>
          <p:cNvPr id="9" name="TextBox 8"/>
          <p:cNvSpPr txBox="1"/>
          <p:nvPr/>
        </p:nvSpPr>
        <p:spPr>
          <a:xfrm>
            <a:off x="8839201" y="6581776"/>
            <a:ext cx="1812925"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rPr>
              <a:t>Slide credit: L. </a:t>
            </a:r>
            <a:r>
              <a:rPr kumimoji="0" lang="en-US" sz="1200" b="0" i="0" u="none" strike="noStrike" kern="1200" cap="none" spc="0" normalizeH="0" baseline="0" noProof="0" dirty="0" err="1">
                <a:ln>
                  <a:noFill/>
                </a:ln>
                <a:solidFill>
                  <a:srgbClr val="FFFFFF">
                    <a:lumMod val="65000"/>
                  </a:srgbClr>
                </a:solidFill>
                <a:effectLst/>
                <a:uLnTx/>
                <a:uFillTx/>
                <a:latin typeface="Arial" charset="0"/>
                <a:ea typeface="+mn-ea"/>
                <a:cs typeface="Arial" panose="020B0604020202020204" pitchFamily="34" charset="0"/>
              </a:rPr>
              <a:t>Lazebnik</a:t>
            </a:r>
            <a:endPar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2217724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4"/>
          <p:cNvSpPr>
            <a:spLocks noGrp="1"/>
          </p:cNvSpPr>
          <p:nvPr>
            <p:ph type="title"/>
          </p:nvPr>
        </p:nvSpPr>
        <p:spPr>
          <a:xfrm>
            <a:off x="1981200" y="76201"/>
            <a:ext cx="8229600" cy="639763"/>
          </a:xfrm>
        </p:spPr>
        <p:txBody>
          <a:bodyPr/>
          <a:lstStyle/>
          <a:p>
            <a:pPr eaLnBrk="1" hangingPunct="1"/>
            <a:r>
              <a:rPr lang="en-US" altLang="en-US"/>
              <a:t>Generalization</a:t>
            </a:r>
          </a:p>
        </p:txBody>
      </p:sp>
      <p:sp>
        <p:nvSpPr>
          <p:cNvPr id="13315" name="Content Placeholder 5"/>
          <p:cNvSpPr>
            <a:spLocks noGrp="1"/>
          </p:cNvSpPr>
          <p:nvPr>
            <p:ph idx="1"/>
          </p:nvPr>
        </p:nvSpPr>
        <p:spPr>
          <a:xfrm>
            <a:off x="1981200" y="838201"/>
            <a:ext cx="8305800" cy="5287963"/>
          </a:xfrm>
        </p:spPr>
        <p:txBody>
          <a:bodyPr/>
          <a:lstStyle/>
          <a:p>
            <a:pPr eaLnBrk="1" hangingPunct="1"/>
            <a:r>
              <a:rPr lang="en-US" altLang="en-US" sz="2400" dirty="0"/>
              <a:t>Components of generalization error </a:t>
            </a:r>
          </a:p>
          <a:p>
            <a:pPr lvl="1" eaLnBrk="1" hangingPunct="1"/>
            <a:r>
              <a:rPr lang="en-US" altLang="en-US" sz="2000" b="1" dirty="0"/>
              <a:t>Bias:</a:t>
            </a:r>
            <a:r>
              <a:rPr lang="en-US" altLang="en-US" sz="2000" dirty="0"/>
              <a:t> how much the average model over all training sets differ from the true model?</a:t>
            </a:r>
          </a:p>
          <a:p>
            <a:pPr lvl="2" eaLnBrk="1" hangingPunct="1"/>
            <a:r>
              <a:rPr lang="en-US" altLang="en-US" sz="2000" dirty="0"/>
              <a:t>Error due to inaccurate assumptions/simplifications made by the model. “Bias” sounds negative. “Regularization” sounds nicer.</a:t>
            </a:r>
          </a:p>
          <a:p>
            <a:pPr lvl="1" eaLnBrk="1" hangingPunct="1"/>
            <a:r>
              <a:rPr lang="en-US" altLang="en-US" sz="2000" b="1" dirty="0"/>
              <a:t>Variance:</a:t>
            </a:r>
            <a:r>
              <a:rPr lang="en-US" altLang="en-US" sz="2000" dirty="0"/>
              <a:t> how much models estimated from different training sets differ from each other. Typical of more “expressive” models.</a:t>
            </a:r>
          </a:p>
          <a:p>
            <a:pPr eaLnBrk="1" hangingPunct="1"/>
            <a:r>
              <a:rPr lang="en-US" altLang="en-US" sz="2400" b="1" dirty="0" err="1"/>
              <a:t>Underfitting</a:t>
            </a:r>
            <a:r>
              <a:rPr lang="en-US" altLang="en-US" sz="2400" b="1" dirty="0"/>
              <a:t>:</a:t>
            </a:r>
            <a:r>
              <a:rPr lang="en-US" altLang="en-US" sz="2400" dirty="0"/>
              <a:t> model is too “simple” to represent all the relevant class characteristics</a:t>
            </a:r>
          </a:p>
          <a:p>
            <a:pPr lvl="1" eaLnBrk="1" hangingPunct="1"/>
            <a:r>
              <a:rPr lang="en-US" altLang="en-US" sz="2000" dirty="0"/>
              <a:t>High bias (few degrees of freedom) and low variance</a:t>
            </a:r>
          </a:p>
          <a:p>
            <a:pPr lvl="1" eaLnBrk="1" hangingPunct="1"/>
            <a:r>
              <a:rPr lang="en-US" altLang="en-US" sz="2000" dirty="0"/>
              <a:t>High training error and high test error</a:t>
            </a:r>
          </a:p>
          <a:p>
            <a:pPr eaLnBrk="1" hangingPunct="1"/>
            <a:r>
              <a:rPr lang="en-US" altLang="en-US" sz="2400" b="1" dirty="0"/>
              <a:t>Overfitting:</a:t>
            </a:r>
            <a:r>
              <a:rPr lang="en-US" altLang="en-US" sz="2400" dirty="0"/>
              <a:t> model is too “complex” and fits irrelevant characteristics (noise) in the data</a:t>
            </a:r>
          </a:p>
          <a:p>
            <a:pPr lvl="1" eaLnBrk="1" hangingPunct="1"/>
            <a:r>
              <a:rPr lang="en-US" altLang="en-US" sz="2000" dirty="0"/>
              <a:t>Low bias (many degrees of freedom) and high variance</a:t>
            </a:r>
          </a:p>
          <a:p>
            <a:pPr lvl="1" eaLnBrk="1" hangingPunct="1"/>
            <a:r>
              <a:rPr lang="en-US" altLang="en-US" sz="2000" dirty="0"/>
              <a:t>Low training error and high test error</a:t>
            </a:r>
          </a:p>
        </p:txBody>
      </p:sp>
      <p:sp>
        <p:nvSpPr>
          <p:cNvPr id="4" name="TextBox 3"/>
          <p:cNvSpPr txBox="1"/>
          <p:nvPr/>
        </p:nvSpPr>
        <p:spPr>
          <a:xfrm>
            <a:off x="8839201" y="6581776"/>
            <a:ext cx="1812925"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rPr>
              <a:t>Slide credit: L. </a:t>
            </a:r>
            <a:r>
              <a:rPr kumimoji="0" lang="en-US" sz="1200" b="0" i="0" u="none" strike="noStrike" kern="1200" cap="none" spc="0" normalizeH="0" baseline="0" noProof="0" dirty="0" err="1">
                <a:ln>
                  <a:noFill/>
                </a:ln>
                <a:solidFill>
                  <a:srgbClr val="FFFFFF">
                    <a:lumMod val="65000"/>
                  </a:srgbClr>
                </a:solidFill>
                <a:effectLst/>
                <a:uLnTx/>
                <a:uFillTx/>
                <a:latin typeface="Arial" charset="0"/>
                <a:ea typeface="+mn-ea"/>
                <a:cs typeface="Arial" panose="020B0604020202020204" pitchFamily="34" charset="0"/>
              </a:rPr>
              <a:t>Lazebnik</a:t>
            </a:r>
            <a:endPar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2141160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31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31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31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31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315">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315">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31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tLang="en-US"/>
              <a:t>No Free Lunch Theorem</a:t>
            </a:r>
          </a:p>
        </p:txBody>
      </p:sp>
      <p:pic>
        <p:nvPicPr>
          <p:cNvPr id="634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1" y="1828800"/>
            <a:ext cx="53435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839201" y="6581776"/>
            <a:ext cx="1668463"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prstClr val="white">
                    <a:lumMod val="65000"/>
                  </a:prst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3680004981"/>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en-US"/>
              <a:t>Bias-Variance Trade-off</a:t>
            </a:r>
          </a:p>
        </p:txBody>
      </p:sp>
      <p:sp>
        <p:nvSpPr>
          <p:cNvPr id="3" name="Content Placeholder 2"/>
          <p:cNvSpPr>
            <a:spLocks noGrp="1"/>
          </p:cNvSpPr>
          <p:nvPr>
            <p:ph idx="1"/>
          </p:nvPr>
        </p:nvSpPr>
        <p:spPr>
          <a:xfrm>
            <a:off x="5715000" y="1524000"/>
            <a:ext cx="4572000" cy="4495800"/>
          </a:xfrm>
        </p:spPr>
        <p:txBody>
          <a:bodyPr>
            <a:normAutofit fontScale="92500" lnSpcReduction="20000"/>
          </a:bodyPr>
          <a:lstStyle/>
          <a:p>
            <a:pPr>
              <a:buFont typeface="Arial" charset="0"/>
              <a:buChar char="•"/>
              <a:defRPr/>
            </a:pPr>
            <a:r>
              <a:rPr lang="en-US" dirty="0"/>
              <a:t>Models with too few parameters are inaccurate because of a large bias (not enough flexibility).</a:t>
            </a:r>
          </a:p>
          <a:p>
            <a:pPr>
              <a:buFont typeface="Arial" charset="0"/>
              <a:buChar char="•"/>
              <a:defRPr/>
            </a:pPr>
            <a:endParaRPr lang="en-US" dirty="0"/>
          </a:p>
          <a:p>
            <a:pPr>
              <a:buFont typeface="Arial" charset="0"/>
              <a:buChar char="•"/>
              <a:defRPr/>
            </a:pPr>
            <a:r>
              <a:rPr lang="en-US" dirty="0"/>
              <a:t>Models with too many parameters are inaccurate because of a large variance (too much sensitivity to the sample).</a:t>
            </a:r>
          </a:p>
        </p:txBody>
      </p:sp>
      <p:pic>
        <p:nvPicPr>
          <p:cNvPr id="64516" name="Picture 2" descr="C:\Users\hays\Desktop\143 Computer Vision\slides\09\bias_variance_bias_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485900"/>
            <a:ext cx="3571875"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3" descr="C:\Users\hays\Desktop\143 Computer Vision\slides\09\bias_variance_var_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1" y="3840164"/>
            <a:ext cx="3571875"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839201" y="6581776"/>
            <a:ext cx="1668463"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prstClr val="white">
                    <a:lumMod val="65000"/>
                  </a:prst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174181697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ltLang="en-US"/>
              <a:t>Bias-Variance Trade-off</a:t>
            </a:r>
          </a:p>
        </p:txBody>
      </p:sp>
      <p:sp>
        <p:nvSpPr>
          <p:cNvPr id="65539" name="TextBox 17"/>
          <p:cNvSpPr txBox="1">
            <a:spLocks noChangeArrowheads="1"/>
          </p:cNvSpPr>
          <p:nvPr/>
        </p:nvSpPr>
        <p:spPr bwMode="auto">
          <a:xfrm>
            <a:off x="3124200" y="1600201"/>
            <a:ext cx="510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E(MSE) = noise</a:t>
            </a:r>
            <a:r>
              <a:rPr kumimoji="0" lang="en-US" altLang="en-US" sz="24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2  </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bias</a:t>
            </a:r>
            <a:r>
              <a:rPr kumimoji="0" lang="en-US" altLang="en-US" sz="24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variance</a:t>
            </a:r>
          </a:p>
        </p:txBody>
      </p:sp>
      <p:sp>
        <p:nvSpPr>
          <p:cNvPr id="65540" name="TextBox 4"/>
          <p:cNvSpPr txBox="1">
            <a:spLocks noChangeArrowheads="1"/>
          </p:cNvSpPr>
          <p:nvPr/>
        </p:nvSpPr>
        <p:spPr bwMode="auto">
          <a:xfrm>
            <a:off x="1828800" y="4210051"/>
            <a:ext cx="8534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See the following for explanations of bias-variance (also Bishop’s “Neural Networks” book): </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hlinkClick r:id="rId3"/>
              </a:rPr>
              <a:t>http://www.inf.ed.ac.uk/teaching/courses/mlsc/Notes/Lecture4/BiasVariance.pdf</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5541" name="TextBox 5"/>
          <p:cNvSpPr txBox="1">
            <a:spLocks noChangeArrowheads="1"/>
          </p:cNvSpPr>
          <p:nvPr/>
        </p:nvSpPr>
        <p:spPr bwMode="auto">
          <a:xfrm>
            <a:off x="3505200" y="2590801"/>
            <a:ext cx="1828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Unavoidable error</a:t>
            </a:r>
          </a:p>
        </p:txBody>
      </p:sp>
      <p:cxnSp>
        <p:nvCxnSpPr>
          <p:cNvPr id="8" name="Straight Arrow Connector 7"/>
          <p:cNvCxnSpPr/>
          <p:nvPr/>
        </p:nvCxnSpPr>
        <p:spPr>
          <a:xfrm flipV="1">
            <a:off x="4419600" y="2057400"/>
            <a:ext cx="5334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543" name="TextBox 8"/>
          <p:cNvSpPr txBox="1">
            <a:spLocks noChangeArrowheads="1"/>
          </p:cNvSpPr>
          <p:nvPr/>
        </p:nvSpPr>
        <p:spPr bwMode="auto">
          <a:xfrm>
            <a:off x="5791200" y="2590801"/>
            <a:ext cx="1828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Error due to incorrect assumptions</a:t>
            </a:r>
          </a:p>
        </p:txBody>
      </p:sp>
      <p:cxnSp>
        <p:nvCxnSpPr>
          <p:cNvPr id="10" name="Straight Arrow Connector 9"/>
          <p:cNvCxnSpPr/>
          <p:nvPr/>
        </p:nvCxnSpPr>
        <p:spPr>
          <a:xfrm rot="10800000">
            <a:off x="6134100" y="2062164"/>
            <a:ext cx="571500" cy="5286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545" name="TextBox 11"/>
          <p:cNvSpPr txBox="1">
            <a:spLocks noChangeArrowheads="1"/>
          </p:cNvSpPr>
          <p:nvPr/>
        </p:nvSpPr>
        <p:spPr bwMode="auto">
          <a:xfrm>
            <a:off x="7696200" y="2362201"/>
            <a:ext cx="2133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Error due to variance of training samples</a:t>
            </a:r>
          </a:p>
        </p:txBody>
      </p:sp>
      <p:cxnSp>
        <p:nvCxnSpPr>
          <p:cNvPr id="13" name="Straight Arrow Connector 12"/>
          <p:cNvCxnSpPr/>
          <p:nvPr/>
        </p:nvCxnSpPr>
        <p:spPr>
          <a:xfrm rot="10800000">
            <a:off x="7543800" y="2057400"/>
            <a:ext cx="571500" cy="5286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999538" y="6581776"/>
            <a:ext cx="1668462"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prstClr val="white">
                    <a:lumMod val="65000"/>
                  </a:prst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424215921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ltLang="en-US"/>
              <a:t>Bias-variance tradeoff</a:t>
            </a:r>
          </a:p>
        </p:txBody>
      </p:sp>
      <p:sp>
        <p:nvSpPr>
          <p:cNvPr id="6" name="TextBox 5"/>
          <p:cNvSpPr txBox="1">
            <a:spLocks noChangeArrowheads="1"/>
          </p:cNvSpPr>
          <p:nvPr/>
        </p:nvSpPr>
        <p:spPr bwMode="auto">
          <a:xfrm>
            <a:off x="6934201" y="5410200"/>
            <a:ext cx="1685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Training error</a:t>
            </a:r>
          </a:p>
        </p:txBody>
      </p:sp>
      <p:sp>
        <p:nvSpPr>
          <p:cNvPr id="7" name="TextBox 6"/>
          <p:cNvSpPr txBox="1">
            <a:spLocks noChangeArrowheads="1"/>
          </p:cNvSpPr>
          <p:nvPr/>
        </p:nvSpPr>
        <p:spPr bwMode="auto">
          <a:xfrm>
            <a:off x="7010400" y="4343400"/>
            <a:ext cx="124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Test error</a:t>
            </a:r>
          </a:p>
        </p:txBody>
      </p:sp>
      <p:sp>
        <p:nvSpPr>
          <p:cNvPr id="18" name="Freeform 17"/>
          <p:cNvSpPr/>
          <p:nvPr/>
        </p:nvSpPr>
        <p:spPr>
          <a:xfrm>
            <a:off x="3340101" y="4791075"/>
            <a:ext cx="4284663" cy="1155700"/>
          </a:xfrm>
          <a:custGeom>
            <a:avLst/>
            <a:gdLst>
              <a:gd name="connsiteX0" fmla="*/ 0 w 4283901"/>
              <a:gd name="connsiteY0" fmla="*/ 0 h 1156249"/>
              <a:gd name="connsiteX1" fmla="*/ 313151 w 4283901"/>
              <a:gd name="connsiteY1" fmla="*/ 162839 h 1156249"/>
              <a:gd name="connsiteX2" fmla="*/ 375781 w 4283901"/>
              <a:gd name="connsiteY2" fmla="*/ 200417 h 1156249"/>
              <a:gd name="connsiteX3" fmla="*/ 413359 w 4283901"/>
              <a:gd name="connsiteY3" fmla="*/ 212943 h 1156249"/>
              <a:gd name="connsiteX4" fmla="*/ 488515 w 4283901"/>
              <a:gd name="connsiteY4" fmla="*/ 263047 h 1156249"/>
              <a:gd name="connsiteX5" fmla="*/ 563671 w 4283901"/>
              <a:gd name="connsiteY5" fmla="*/ 300625 h 1156249"/>
              <a:gd name="connsiteX6" fmla="*/ 601249 w 4283901"/>
              <a:gd name="connsiteY6" fmla="*/ 325677 h 1156249"/>
              <a:gd name="connsiteX7" fmla="*/ 701458 w 4283901"/>
              <a:gd name="connsiteY7" fmla="*/ 363255 h 1156249"/>
              <a:gd name="connsiteX8" fmla="*/ 751562 w 4283901"/>
              <a:gd name="connsiteY8" fmla="*/ 375781 h 1156249"/>
              <a:gd name="connsiteX9" fmla="*/ 789140 w 4283901"/>
              <a:gd name="connsiteY9" fmla="*/ 388307 h 1156249"/>
              <a:gd name="connsiteX10" fmla="*/ 1027134 w 4283901"/>
              <a:gd name="connsiteY10" fmla="*/ 413359 h 1156249"/>
              <a:gd name="connsiteX11" fmla="*/ 1114816 w 4283901"/>
              <a:gd name="connsiteY11" fmla="*/ 450937 h 1156249"/>
              <a:gd name="connsiteX12" fmla="*/ 1189973 w 4283901"/>
              <a:gd name="connsiteY12" fmla="*/ 501042 h 1156249"/>
              <a:gd name="connsiteX13" fmla="*/ 1227551 w 4283901"/>
              <a:gd name="connsiteY13" fmla="*/ 526094 h 1156249"/>
              <a:gd name="connsiteX14" fmla="*/ 1265129 w 4283901"/>
              <a:gd name="connsiteY14" fmla="*/ 538620 h 1156249"/>
              <a:gd name="connsiteX15" fmla="*/ 1302707 w 4283901"/>
              <a:gd name="connsiteY15" fmla="*/ 563672 h 1156249"/>
              <a:gd name="connsiteX16" fmla="*/ 1427967 w 4283901"/>
              <a:gd name="connsiteY16" fmla="*/ 601250 h 1156249"/>
              <a:gd name="connsiteX17" fmla="*/ 1515649 w 4283901"/>
              <a:gd name="connsiteY17" fmla="*/ 613776 h 1156249"/>
              <a:gd name="connsiteX18" fmla="*/ 1590805 w 4283901"/>
              <a:gd name="connsiteY18" fmla="*/ 626302 h 1156249"/>
              <a:gd name="connsiteX19" fmla="*/ 1703540 w 4283901"/>
              <a:gd name="connsiteY19" fmla="*/ 651354 h 1156249"/>
              <a:gd name="connsiteX20" fmla="*/ 1816274 w 4283901"/>
              <a:gd name="connsiteY20" fmla="*/ 688932 h 1156249"/>
              <a:gd name="connsiteX21" fmla="*/ 1903956 w 4283901"/>
              <a:gd name="connsiteY21" fmla="*/ 713984 h 1156249"/>
              <a:gd name="connsiteX22" fmla="*/ 1929008 w 4283901"/>
              <a:gd name="connsiteY22" fmla="*/ 751562 h 1156249"/>
              <a:gd name="connsiteX23" fmla="*/ 2016690 w 4283901"/>
              <a:gd name="connsiteY23" fmla="*/ 789140 h 1156249"/>
              <a:gd name="connsiteX24" fmla="*/ 2066794 w 4283901"/>
              <a:gd name="connsiteY24" fmla="*/ 801666 h 1156249"/>
              <a:gd name="connsiteX25" fmla="*/ 2104373 w 4283901"/>
              <a:gd name="connsiteY25" fmla="*/ 814192 h 1156249"/>
              <a:gd name="connsiteX26" fmla="*/ 2229633 w 4283901"/>
              <a:gd name="connsiteY26" fmla="*/ 826718 h 1156249"/>
              <a:gd name="connsiteX27" fmla="*/ 2342367 w 4283901"/>
              <a:gd name="connsiteY27" fmla="*/ 839244 h 1156249"/>
              <a:gd name="connsiteX28" fmla="*/ 2430049 w 4283901"/>
              <a:gd name="connsiteY28" fmla="*/ 864296 h 1156249"/>
              <a:gd name="connsiteX29" fmla="*/ 2505205 w 4283901"/>
              <a:gd name="connsiteY29" fmla="*/ 889348 h 1156249"/>
              <a:gd name="connsiteX30" fmla="*/ 2580362 w 4283901"/>
              <a:gd name="connsiteY30" fmla="*/ 914400 h 1156249"/>
              <a:gd name="connsiteX31" fmla="*/ 2617940 w 4283901"/>
              <a:gd name="connsiteY31" fmla="*/ 926927 h 1156249"/>
              <a:gd name="connsiteX32" fmla="*/ 2668044 w 4283901"/>
              <a:gd name="connsiteY32" fmla="*/ 939453 h 1156249"/>
              <a:gd name="connsiteX33" fmla="*/ 2743200 w 4283901"/>
              <a:gd name="connsiteY33" fmla="*/ 964505 h 1156249"/>
              <a:gd name="connsiteX34" fmla="*/ 2793304 w 4283901"/>
              <a:gd name="connsiteY34" fmla="*/ 977031 h 1156249"/>
              <a:gd name="connsiteX35" fmla="*/ 2830882 w 4283901"/>
              <a:gd name="connsiteY35" fmla="*/ 1002083 h 1156249"/>
              <a:gd name="connsiteX36" fmla="*/ 2956142 w 4283901"/>
              <a:gd name="connsiteY36" fmla="*/ 1039661 h 1156249"/>
              <a:gd name="connsiteX37" fmla="*/ 3031299 w 4283901"/>
              <a:gd name="connsiteY37" fmla="*/ 1052187 h 1156249"/>
              <a:gd name="connsiteX38" fmla="*/ 3219189 w 4283901"/>
              <a:gd name="connsiteY38" fmla="*/ 1114817 h 1156249"/>
              <a:gd name="connsiteX39" fmla="*/ 3306871 w 4283901"/>
              <a:gd name="connsiteY39" fmla="*/ 1139869 h 1156249"/>
              <a:gd name="connsiteX40" fmla="*/ 3382027 w 4283901"/>
              <a:gd name="connsiteY40" fmla="*/ 1152395 h 1156249"/>
              <a:gd name="connsiteX41" fmla="*/ 4283901 w 4283901"/>
              <a:gd name="connsiteY41" fmla="*/ 1152395 h 115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283901" h="1156249">
                <a:moveTo>
                  <a:pt x="0" y="0"/>
                </a:moveTo>
                <a:cubicBezTo>
                  <a:pt x="135194" y="45068"/>
                  <a:pt x="39042" y="10556"/>
                  <a:pt x="313151" y="162839"/>
                </a:cubicBezTo>
                <a:cubicBezTo>
                  <a:pt x="334433" y="174663"/>
                  <a:pt x="354005" y="189529"/>
                  <a:pt x="375781" y="200417"/>
                </a:cubicBezTo>
                <a:cubicBezTo>
                  <a:pt x="387591" y="206322"/>
                  <a:pt x="401817" y="206531"/>
                  <a:pt x="413359" y="212943"/>
                </a:cubicBezTo>
                <a:cubicBezTo>
                  <a:pt x="439679" y="227565"/>
                  <a:pt x="461585" y="249582"/>
                  <a:pt x="488515" y="263047"/>
                </a:cubicBezTo>
                <a:cubicBezTo>
                  <a:pt x="513567" y="275573"/>
                  <a:pt x="539187" y="287023"/>
                  <a:pt x="563671" y="300625"/>
                </a:cubicBezTo>
                <a:cubicBezTo>
                  <a:pt x="576831" y="307936"/>
                  <a:pt x="587784" y="318944"/>
                  <a:pt x="601249" y="325677"/>
                </a:cubicBezTo>
                <a:cubicBezTo>
                  <a:pt x="618901" y="334503"/>
                  <a:pt x="676160" y="356027"/>
                  <a:pt x="701458" y="363255"/>
                </a:cubicBezTo>
                <a:cubicBezTo>
                  <a:pt x="718011" y="367984"/>
                  <a:pt x="735009" y="371052"/>
                  <a:pt x="751562" y="375781"/>
                </a:cubicBezTo>
                <a:cubicBezTo>
                  <a:pt x="764258" y="379408"/>
                  <a:pt x="776193" y="385718"/>
                  <a:pt x="789140" y="388307"/>
                </a:cubicBezTo>
                <a:cubicBezTo>
                  <a:pt x="859270" y="402333"/>
                  <a:pt x="962050" y="407935"/>
                  <a:pt x="1027134" y="413359"/>
                </a:cubicBezTo>
                <a:cubicBezTo>
                  <a:pt x="1066009" y="426317"/>
                  <a:pt x="1076120" y="427720"/>
                  <a:pt x="1114816" y="450937"/>
                </a:cubicBezTo>
                <a:cubicBezTo>
                  <a:pt x="1140634" y="466428"/>
                  <a:pt x="1164921" y="484340"/>
                  <a:pt x="1189973" y="501042"/>
                </a:cubicBezTo>
                <a:cubicBezTo>
                  <a:pt x="1202499" y="509393"/>
                  <a:pt x="1213269" y="521333"/>
                  <a:pt x="1227551" y="526094"/>
                </a:cubicBezTo>
                <a:cubicBezTo>
                  <a:pt x="1240077" y="530269"/>
                  <a:pt x="1253319" y="532715"/>
                  <a:pt x="1265129" y="538620"/>
                </a:cubicBezTo>
                <a:cubicBezTo>
                  <a:pt x="1278594" y="545353"/>
                  <a:pt x="1288950" y="557558"/>
                  <a:pt x="1302707" y="563672"/>
                </a:cubicBezTo>
                <a:cubicBezTo>
                  <a:pt x="1325333" y="573728"/>
                  <a:pt x="1397137" y="595644"/>
                  <a:pt x="1427967" y="601250"/>
                </a:cubicBezTo>
                <a:cubicBezTo>
                  <a:pt x="1457015" y="606531"/>
                  <a:pt x="1486468" y="609287"/>
                  <a:pt x="1515649" y="613776"/>
                </a:cubicBezTo>
                <a:cubicBezTo>
                  <a:pt x="1540751" y="617638"/>
                  <a:pt x="1565817" y="621759"/>
                  <a:pt x="1590805" y="626302"/>
                </a:cubicBezTo>
                <a:cubicBezTo>
                  <a:pt x="1618726" y="631378"/>
                  <a:pt x="1674498" y="642418"/>
                  <a:pt x="1703540" y="651354"/>
                </a:cubicBezTo>
                <a:cubicBezTo>
                  <a:pt x="1741399" y="663003"/>
                  <a:pt x="1777846" y="679325"/>
                  <a:pt x="1816274" y="688932"/>
                </a:cubicBezTo>
                <a:cubicBezTo>
                  <a:pt x="1879187" y="704660"/>
                  <a:pt x="1850046" y="696014"/>
                  <a:pt x="1903956" y="713984"/>
                </a:cubicBezTo>
                <a:cubicBezTo>
                  <a:pt x="1912307" y="726510"/>
                  <a:pt x="1917443" y="741924"/>
                  <a:pt x="1929008" y="751562"/>
                </a:cubicBezTo>
                <a:cubicBezTo>
                  <a:pt x="1946435" y="766085"/>
                  <a:pt x="1992854" y="782330"/>
                  <a:pt x="2016690" y="789140"/>
                </a:cubicBezTo>
                <a:cubicBezTo>
                  <a:pt x="2033243" y="793869"/>
                  <a:pt x="2050241" y="796937"/>
                  <a:pt x="2066794" y="801666"/>
                </a:cubicBezTo>
                <a:cubicBezTo>
                  <a:pt x="2079490" y="805293"/>
                  <a:pt x="2091323" y="812184"/>
                  <a:pt x="2104373" y="814192"/>
                </a:cubicBezTo>
                <a:cubicBezTo>
                  <a:pt x="2145847" y="820573"/>
                  <a:pt x="2187902" y="822325"/>
                  <a:pt x="2229633" y="826718"/>
                </a:cubicBezTo>
                <a:lnTo>
                  <a:pt x="2342367" y="839244"/>
                </a:lnTo>
                <a:cubicBezTo>
                  <a:pt x="2468655" y="881340"/>
                  <a:pt x="2272766" y="817111"/>
                  <a:pt x="2430049" y="864296"/>
                </a:cubicBezTo>
                <a:cubicBezTo>
                  <a:pt x="2455342" y="871884"/>
                  <a:pt x="2480153" y="880997"/>
                  <a:pt x="2505205" y="889348"/>
                </a:cubicBezTo>
                <a:lnTo>
                  <a:pt x="2580362" y="914400"/>
                </a:lnTo>
                <a:cubicBezTo>
                  <a:pt x="2592888" y="918576"/>
                  <a:pt x="2605131" y="923725"/>
                  <a:pt x="2617940" y="926927"/>
                </a:cubicBezTo>
                <a:cubicBezTo>
                  <a:pt x="2634641" y="931102"/>
                  <a:pt x="2651555" y="934506"/>
                  <a:pt x="2668044" y="939453"/>
                </a:cubicBezTo>
                <a:cubicBezTo>
                  <a:pt x="2693337" y="947041"/>
                  <a:pt x="2717581" y="958100"/>
                  <a:pt x="2743200" y="964505"/>
                </a:cubicBezTo>
                <a:lnTo>
                  <a:pt x="2793304" y="977031"/>
                </a:lnTo>
                <a:cubicBezTo>
                  <a:pt x="2805830" y="985382"/>
                  <a:pt x="2817125" y="995969"/>
                  <a:pt x="2830882" y="1002083"/>
                </a:cubicBezTo>
                <a:cubicBezTo>
                  <a:pt x="2857026" y="1013702"/>
                  <a:pt x="2923019" y="1033036"/>
                  <a:pt x="2956142" y="1039661"/>
                </a:cubicBezTo>
                <a:cubicBezTo>
                  <a:pt x="2981047" y="1044642"/>
                  <a:pt x="3006247" y="1048012"/>
                  <a:pt x="3031299" y="1052187"/>
                </a:cubicBezTo>
                <a:lnTo>
                  <a:pt x="3219189" y="1114817"/>
                </a:lnTo>
                <a:cubicBezTo>
                  <a:pt x="3255004" y="1126755"/>
                  <a:pt x="3267550" y="1132005"/>
                  <a:pt x="3306871" y="1139869"/>
                </a:cubicBezTo>
                <a:cubicBezTo>
                  <a:pt x="3331775" y="1144850"/>
                  <a:pt x="3356632" y="1152069"/>
                  <a:pt x="3382027" y="1152395"/>
                </a:cubicBezTo>
                <a:cubicBezTo>
                  <a:pt x="3682627" y="1156249"/>
                  <a:pt x="3983276" y="1152395"/>
                  <a:pt x="4283901" y="1152395"/>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Arial"/>
              <a:ea typeface="+mn-ea"/>
              <a:cs typeface="+mn-cs"/>
            </a:endParaRPr>
          </a:p>
        </p:txBody>
      </p:sp>
      <p:sp>
        <p:nvSpPr>
          <p:cNvPr id="20" name="Freeform 19"/>
          <p:cNvSpPr/>
          <p:nvPr/>
        </p:nvSpPr>
        <p:spPr>
          <a:xfrm>
            <a:off x="3352801" y="2987675"/>
            <a:ext cx="4422775" cy="1252538"/>
          </a:xfrm>
          <a:custGeom>
            <a:avLst/>
            <a:gdLst>
              <a:gd name="connsiteX0" fmla="*/ 0 w 4423249"/>
              <a:gd name="connsiteY0" fmla="*/ 0 h 1252602"/>
              <a:gd name="connsiteX1" fmla="*/ 62630 w 4423249"/>
              <a:gd name="connsiteY1" fmla="*/ 12526 h 1252602"/>
              <a:gd name="connsiteX2" fmla="*/ 162838 w 4423249"/>
              <a:gd name="connsiteY2" fmla="*/ 25052 h 1252602"/>
              <a:gd name="connsiteX3" fmla="*/ 237995 w 4423249"/>
              <a:gd name="connsiteY3" fmla="*/ 50104 h 1252602"/>
              <a:gd name="connsiteX4" fmla="*/ 275573 w 4423249"/>
              <a:gd name="connsiteY4" fmla="*/ 75156 h 1252602"/>
              <a:gd name="connsiteX5" fmla="*/ 313151 w 4423249"/>
              <a:gd name="connsiteY5" fmla="*/ 87682 h 1252602"/>
              <a:gd name="connsiteX6" fmla="*/ 713984 w 4423249"/>
              <a:gd name="connsiteY6" fmla="*/ 100208 h 1252602"/>
              <a:gd name="connsiteX7" fmla="*/ 789140 w 4423249"/>
              <a:gd name="connsiteY7" fmla="*/ 125260 h 1252602"/>
              <a:gd name="connsiteX8" fmla="*/ 926926 w 4423249"/>
              <a:gd name="connsiteY8" fmla="*/ 150312 h 1252602"/>
              <a:gd name="connsiteX9" fmla="*/ 989556 w 4423249"/>
              <a:gd name="connsiteY9" fmla="*/ 187890 h 1252602"/>
              <a:gd name="connsiteX10" fmla="*/ 1027134 w 4423249"/>
              <a:gd name="connsiteY10" fmla="*/ 200416 h 1252602"/>
              <a:gd name="connsiteX11" fmla="*/ 1102290 w 4423249"/>
              <a:gd name="connsiteY11" fmla="*/ 237994 h 1252602"/>
              <a:gd name="connsiteX12" fmla="*/ 1277655 w 4423249"/>
              <a:gd name="connsiteY12" fmla="*/ 250520 h 1252602"/>
              <a:gd name="connsiteX13" fmla="*/ 1352811 w 4423249"/>
              <a:gd name="connsiteY13" fmla="*/ 275572 h 1252602"/>
              <a:gd name="connsiteX14" fmla="*/ 1427967 w 4423249"/>
              <a:gd name="connsiteY14" fmla="*/ 350728 h 1252602"/>
              <a:gd name="connsiteX15" fmla="*/ 1503123 w 4423249"/>
              <a:gd name="connsiteY15" fmla="*/ 413358 h 1252602"/>
              <a:gd name="connsiteX16" fmla="*/ 1678488 w 4423249"/>
              <a:gd name="connsiteY16" fmla="*/ 450937 h 1252602"/>
              <a:gd name="connsiteX17" fmla="*/ 1778696 w 4423249"/>
              <a:gd name="connsiteY17" fmla="*/ 463463 h 1252602"/>
              <a:gd name="connsiteX18" fmla="*/ 1954060 w 4423249"/>
              <a:gd name="connsiteY18" fmla="*/ 488515 h 1252602"/>
              <a:gd name="connsiteX19" fmla="*/ 2029216 w 4423249"/>
              <a:gd name="connsiteY19" fmla="*/ 526093 h 1252602"/>
              <a:gd name="connsiteX20" fmla="*/ 2054268 w 4423249"/>
              <a:gd name="connsiteY20" fmla="*/ 563671 h 1252602"/>
              <a:gd name="connsiteX21" fmla="*/ 2091847 w 4423249"/>
              <a:gd name="connsiteY21" fmla="*/ 588723 h 1252602"/>
              <a:gd name="connsiteX22" fmla="*/ 2141951 w 4423249"/>
              <a:gd name="connsiteY22" fmla="*/ 626301 h 1252602"/>
              <a:gd name="connsiteX23" fmla="*/ 2179529 w 4423249"/>
              <a:gd name="connsiteY23" fmla="*/ 651353 h 1252602"/>
              <a:gd name="connsiteX24" fmla="*/ 2217107 w 4423249"/>
              <a:gd name="connsiteY24" fmla="*/ 688931 h 1252602"/>
              <a:gd name="connsiteX25" fmla="*/ 2292263 w 4423249"/>
              <a:gd name="connsiteY25" fmla="*/ 713983 h 1252602"/>
              <a:gd name="connsiteX26" fmla="*/ 2329841 w 4423249"/>
              <a:gd name="connsiteY26" fmla="*/ 739035 h 1252602"/>
              <a:gd name="connsiteX27" fmla="*/ 2505205 w 4423249"/>
              <a:gd name="connsiteY27" fmla="*/ 764087 h 1252602"/>
              <a:gd name="connsiteX28" fmla="*/ 2605414 w 4423249"/>
              <a:gd name="connsiteY28" fmla="*/ 814191 h 1252602"/>
              <a:gd name="connsiteX29" fmla="*/ 2655518 w 4423249"/>
              <a:gd name="connsiteY29" fmla="*/ 826717 h 1252602"/>
              <a:gd name="connsiteX30" fmla="*/ 2730674 w 4423249"/>
              <a:gd name="connsiteY30" fmla="*/ 851769 h 1252602"/>
              <a:gd name="connsiteX31" fmla="*/ 2793304 w 4423249"/>
              <a:gd name="connsiteY31" fmla="*/ 864295 h 1252602"/>
              <a:gd name="connsiteX32" fmla="*/ 2830882 w 4423249"/>
              <a:gd name="connsiteY32" fmla="*/ 889347 h 1252602"/>
              <a:gd name="connsiteX33" fmla="*/ 2880986 w 4423249"/>
              <a:gd name="connsiteY33" fmla="*/ 901874 h 1252602"/>
              <a:gd name="connsiteX34" fmla="*/ 2918564 w 4423249"/>
              <a:gd name="connsiteY34" fmla="*/ 914400 h 1252602"/>
              <a:gd name="connsiteX35" fmla="*/ 3006247 w 4423249"/>
              <a:gd name="connsiteY35" fmla="*/ 939452 h 1252602"/>
              <a:gd name="connsiteX36" fmla="*/ 3118981 w 4423249"/>
              <a:gd name="connsiteY36" fmla="*/ 989556 h 1252602"/>
              <a:gd name="connsiteX37" fmla="*/ 3156559 w 4423249"/>
              <a:gd name="connsiteY37" fmla="*/ 1002082 h 1252602"/>
              <a:gd name="connsiteX38" fmla="*/ 3194137 w 4423249"/>
              <a:gd name="connsiteY38" fmla="*/ 1014608 h 1252602"/>
              <a:gd name="connsiteX39" fmla="*/ 3231715 w 4423249"/>
              <a:gd name="connsiteY39" fmla="*/ 1039660 h 1252602"/>
              <a:gd name="connsiteX40" fmla="*/ 3306871 w 4423249"/>
              <a:gd name="connsiteY40" fmla="*/ 1064712 h 1252602"/>
              <a:gd name="connsiteX41" fmla="*/ 3294345 w 4423249"/>
              <a:gd name="connsiteY41" fmla="*/ 1027134 h 1252602"/>
              <a:gd name="connsiteX42" fmla="*/ 3344449 w 4423249"/>
              <a:gd name="connsiteY42" fmla="*/ 1039660 h 1252602"/>
              <a:gd name="connsiteX43" fmla="*/ 3419605 w 4423249"/>
              <a:gd name="connsiteY43" fmla="*/ 1052186 h 1252602"/>
              <a:gd name="connsiteX44" fmla="*/ 3544866 w 4423249"/>
              <a:gd name="connsiteY44" fmla="*/ 1152394 h 1252602"/>
              <a:gd name="connsiteX45" fmla="*/ 3582444 w 4423249"/>
              <a:gd name="connsiteY45" fmla="*/ 1177446 h 1252602"/>
              <a:gd name="connsiteX46" fmla="*/ 3695178 w 4423249"/>
              <a:gd name="connsiteY46" fmla="*/ 1215024 h 1252602"/>
              <a:gd name="connsiteX47" fmla="*/ 3732756 w 4423249"/>
              <a:gd name="connsiteY47" fmla="*/ 1227550 h 1252602"/>
              <a:gd name="connsiteX48" fmla="*/ 3770334 w 4423249"/>
              <a:gd name="connsiteY48" fmla="*/ 1252602 h 1252602"/>
              <a:gd name="connsiteX49" fmla="*/ 4058433 w 4423249"/>
              <a:gd name="connsiteY49" fmla="*/ 1240076 h 1252602"/>
              <a:gd name="connsiteX50" fmla="*/ 4096011 w 4423249"/>
              <a:gd name="connsiteY50" fmla="*/ 1215024 h 1252602"/>
              <a:gd name="connsiteX51" fmla="*/ 4171167 w 4423249"/>
              <a:gd name="connsiteY51" fmla="*/ 1189972 h 1252602"/>
              <a:gd name="connsiteX52" fmla="*/ 4271375 w 4423249"/>
              <a:gd name="connsiteY52" fmla="*/ 1152394 h 1252602"/>
              <a:gd name="connsiteX53" fmla="*/ 4296427 w 4423249"/>
              <a:gd name="connsiteY53" fmla="*/ 1114816 h 1252602"/>
              <a:gd name="connsiteX54" fmla="*/ 4334005 w 4423249"/>
              <a:gd name="connsiteY54" fmla="*/ 1089764 h 1252602"/>
              <a:gd name="connsiteX55" fmla="*/ 4396636 w 4423249"/>
              <a:gd name="connsiteY55" fmla="*/ 1039660 h 1252602"/>
              <a:gd name="connsiteX56" fmla="*/ 4421688 w 4423249"/>
              <a:gd name="connsiteY56" fmla="*/ 1002082 h 125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423249" h="1252602">
                <a:moveTo>
                  <a:pt x="0" y="0"/>
                </a:moveTo>
                <a:cubicBezTo>
                  <a:pt x="20877" y="4175"/>
                  <a:pt x="41587" y="9289"/>
                  <a:pt x="62630" y="12526"/>
                </a:cubicBezTo>
                <a:cubicBezTo>
                  <a:pt x="95901" y="17645"/>
                  <a:pt x="129923" y="17999"/>
                  <a:pt x="162838" y="25052"/>
                </a:cubicBezTo>
                <a:cubicBezTo>
                  <a:pt x="188659" y="30585"/>
                  <a:pt x="237995" y="50104"/>
                  <a:pt x="237995" y="50104"/>
                </a:cubicBezTo>
                <a:cubicBezTo>
                  <a:pt x="250521" y="58455"/>
                  <a:pt x="262108" y="68423"/>
                  <a:pt x="275573" y="75156"/>
                </a:cubicBezTo>
                <a:cubicBezTo>
                  <a:pt x="287383" y="81061"/>
                  <a:pt x="299969" y="86929"/>
                  <a:pt x="313151" y="87682"/>
                </a:cubicBezTo>
                <a:cubicBezTo>
                  <a:pt x="446610" y="95308"/>
                  <a:pt x="580373" y="96033"/>
                  <a:pt x="713984" y="100208"/>
                </a:cubicBezTo>
                <a:cubicBezTo>
                  <a:pt x="739036" y="108559"/>
                  <a:pt x="763092" y="120919"/>
                  <a:pt x="789140" y="125260"/>
                </a:cubicBezTo>
                <a:cubicBezTo>
                  <a:pt x="885296" y="141286"/>
                  <a:pt x="839392" y="132805"/>
                  <a:pt x="926926" y="150312"/>
                </a:cubicBezTo>
                <a:cubicBezTo>
                  <a:pt x="947803" y="162838"/>
                  <a:pt x="967780" y="177002"/>
                  <a:pt x="989556" y="187890"/>
                </a:cubicBezTo>
                <a:cubicBezTo>
                  <a:pt x="1001366" y="193795"/>
                  <a:pt x="1015324" y="194511"/>
                  <a:pt x="1027134" y="200416"/>
                </a:cubicBezTo>
                <a:cubicBezTo>
                  <a:pt x="1063512" y="218605"/>
                  <a:pt x="1061118" y="233150"/>
                  <a:pt x="1102290" y="237994"/>
                </a:cubicBezTo>
                <a:cubicBezTo>
                  <a:pt x="1160493" y="244841"/>
                  <a:pt x="1219200" y="246345"/>
                  <a:pt x="1277655" y="250520"/>
                </a:cubicBezTo>
                <a:cubicBezTo>
                  <a:pt x="1302707" y="258871"/>
                  <a:pt x="1334138" y="256899"/>
                  <a:pt x="1352811" y="275572"/>
                </a:cubicBezTo>
                <a:lnTo>
                  <a:pt x="1427967" y="350728"/>
                </a:lnTo>
                <a:cubicBezTo>
                  <a:pt x="1446875" y="369636"/>
                  <a:pt x="1475719" y="403393"/>
                  <a:pt x="1503123" y="413358"/>
                </a:cubicBezTo>
                <a:cubicBezTo>
                  <a:pt x="1547750" y="429586"/>
                  <a:pt x="1628544" y="443802"/>
                  <a:pt x="1678488" y="450937"/>
                </a:cubicBezTo>
                <a:cubicBezTo>
                  <a:pt x="1711812" y="455698"/>
                  <a:pt x="1745342" y="458915"/>
                  <a:pt x="1778696" y="463463"/>
                </a:cubicBezTo>
                <a:lnTo>
                  <a:pt x="1954060" y="488515"/>
                </a:lnTo>
                <a:cubicBezTo>
                  <a:pt x="1984623" y="498703"/>
                  <a:pt x="2004934" y="501811"/>
                  <a:pt x="2029216" y="526093"/>
                </a:cubicBezTo>
                <a:cubicBezTo>
                  <a:pt x="2039861" y="536738"/>
                  <a:pt x="2043623" y="553026"/>
                  <a:pt x="2054268" y="563671"/>
                </a:cubicBezTo>
                <a:cubicBezTo>
                  <a:pt x="2064913" y="574316"/>
                  <a:pt x="2079596" y="579973"/>
                  <a:pt x="2091847" y="588723"/>
                </a:cubicBezTo>
                <a:cubicBezTo>
                  <a:pt x="2108835" y="600857"/>
                  <a:pt x="2124963" y="614167"/>
                  <a:pt x="2141951" y="626301"/>
                </a:cubicBezTo>
                <a:cubicBezTo>
                  <a:pt x="2154201" y="635051"/>
                  <a:pt x="2167964" y="641715"/>
                  <a:pt x="2179529" y="651353"/>
                </a:cubicBezTo>
                <a:cubicBezTo>
                  <a:pt x="2193138" y="662694"/>
                  <a:pt x="2201622" y="680328"/>
                  <a:pt x="2217107" y="688931"/>
                </a:cubicBezTo>
                <a:cubicBezTo>
                  <a:pt x="2240191" y="701755"/>
                  <a:pt x="2270291" y="699335"/>
                  <a:pt x="2292263" y="713983"/>
                </a:cubicBezTo>
                <a:cubicBezTo>
                  <a:pt x="2304789" y="722334"/>
                  <a:pt x="2316376" y="732302"/>
                  <a:pt x="2329841" y="739035"/>
                </a:cubicBezTo>
                <a:cubicBezTo>
                  <a:pt x="2378036" y="763133"/>
                  <a:pt x="2470002" y="760887"/>
                  <a:pt x="2505205" y="764087"/>
                </a:cubicBezTo>
                <a:cubicBezTo>
                  <a:pt x="2538608" y="780788"/>
                  <a:pt x="2569183" y="805133"/>
                  <a:pt x="2605414" y="814191"/>
                </a:cubicBezTo>
                <a:cubicBezTo>
                  <a:pt x="2622115" y="818366"/>
                  <a:pt x="2639029" y="821770"/>
                  <a:pt x="2655518" y="826717"/>
                </a:cubicBezTo>
                <a:cubicBezTo>
                  <a:pt x="2680811" y="834305"/>
                  <a:pt x="2704780" y="846590"/>
                  <a:pt x="2730674" y="851769"/>
                </a:cubicBezTo>
                <a:lnTo>
                  <a:pt x="2793304" y="864295"/>
                </a:lnTo>
                <a:cubicBezTo>
                  <a:pt x="2805830" y="872646"/>
                  <a:pt x="2817045" y="883417"/>
                  <a:pt x="2830882" y="889347"/>
                </a:cubicBezTo>
                <a:cubicBezTo>
                  <a:pt x="2846705" y="896129"/>
                  <a:pt x="2864433" y="897144"/>
                  <a:pt x="2880986" y="901874"/>
                </a:cubicBezTo>
                <a:cubicBezTo>
                  <a:pt x="2893682" y="905501"/>
                  <a:pt x="2905868" y="910773"/>
                  <a:pt x="2918564" y="914400"/>
                </a:cubicBezTo>
                <a:cubicBezTo>
                  <a:pt x="3028672" y="945859"/>
                  <a:pt x="2916139" y="909417"/>
                  <a:pt x="3006247" y="939452"/>
                </a:cubicBezTo>
                <a:cubicBezTo>
                  <a:pt x="3065797" y="979152"/>
                  <a:pt x="3029543" y="959743"/>
                  <a:pt x="3118981" y="989556"/>
                </a:cubicBezTo>
                <a:lnTo>
                  <a:pt x="3156559" y="1002082"/>
                </a:lnTo>
                <a:cubicBezTo>
                  <a:pt x="3169085" y="1006257"/>
                  <a:pt x="3183151" y="1007284"/>
                  <a:pt x="3194137" y="1014608"/>
                </a:cubicBezTo>
                <a:cubicBezTo>
                  <a:pt x="3206663" y="1022959"/>
                  <a:pt x="3217958" y="1033546"/>
                  <a:pt x="3231715" y="1039660"/>
                </a:cubicBezTo>
                <a:cubicBezTo>
                  <a:pt x="3255846" y="1050385"/>
                  <a:pt x="3306871" y="1064712"/>
                  <a:pt x="3306871" y="1064712"/>
                </a:cubicBezTo>
                <a:cubicBezTo>
                  <a:pt x="3302696" y="1052186"/>
                  <a:pt x="3283359" y="1034458"/>
                  <a:pt x="3294345" y="1027134"/>
                </a:cubicBezTo>
                <a:cubicBezTo>
                  <a:pt x="3308669" y="1017585"/>
                  <a:pt x="3327568" y="1036284"/>
                  <a:pt x="3344449" y="1039660"/>
                </a:cubicBezTo>
                <a:cubicBezTo>
                  <a:pt x="3369353" y="1044641"/>
                  <a:pt x="3394553" y="1048011"/>
                  <a:pt x="3419605" y="1052186"/>
                </a:cubicBezTo>
                <a:cubicBezTo>
                  <a:pt x="3491000" y="1123580"/>
                  <a:pt x="3450057" y="1089188"/>
                  <a:pt x="3544866" y="1152394"/>
                </a:cubicBezTo>
                <a:cubicBezTo>
                  <a:pt x="3557392" y="1160745"/>
                  <a:pt x="3568162" y="1172685"/>
                  <a:pt x="3582444" y="1177446"/>
                </a:cubicBezTo>
                <a:lnTo>
                  <a:pt x="3695178" y="1215024"/>
                </a:lnTo>
                <a:cubicBezTo>
                  <a:pt x="3707704" y="1219199"/>
                  <a:pt x="3721770" y="1220226"/>
                  <a:pt x="3732756" y="1227550"/>
                </a:cubicBezTo>
                <a:lnTo>
                  <a:pt x="3770334" y="1252602"/>
                </a:lnTo>
                <a:cubicBezTo>
                  <a:pt x="3866367" y="1248427"/>
                  <a:pt x="3962943" y="1251094"/>
                  <a:pt x="4058433" y="1240076"/>
                </a:cubicBezTo>
                <a:cubicBezTo>
                  <a:pt x="4073388" y="1238350"/>
                  <a:pt x="4082254" y="1221138"/>
                  <a:pt x="4096011" y="1215024"/>
                </a:cubicBezTo>
                <a:cubicBezTo>
                  <a:pt x="4120142" y="1204299"/>
                  <a:pt x="4149195" y="1204620"/>
                  <a:pt x="4171167" y="1189972"/>
                </a:cubicBezTo>
                <a:cubicBezTo>
                  <a:pt x="4226459" y="1153110"/>
                  <a:pt x="4193983" y="1167872"/>
                  <a:pt x="4271375" y="1152394"/>
                </a:cubicBezTo>
                <a:cubicBezTo>
                  <a:pt x="4279726" y="1139868"/>
                  <a:pt x="4285782" y="1125461"/>
                  <a:pt x="4296427" y="1114816"/>
                </a:cubicBezTo>
                <a:cubicBezTo>
                  <a:pt x="4307072" y="1104171"/>
                  <a:pt x="4322249" y="1099168"/>
                  <a:pt x="4334005" y="1089764"/>
                </a:cubicBezTo>
                <a:cubicBezTo>
                  <a:pt x="4423249" y="1018370"/>
                  <a:pt x="4280976" y="1116767"/>
                  <a:pt x="4396636" y="1039660"/>
                </a:cubicBezTo>
                <a:lnTo>
                  <a:pt x="4421688" y="1002082"/>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 name="TextBox 20"/>
          <p:cNvSpPr txBox="1">
            <a:spLocks noChangeArrowheads="1"/>
          </p:cNvSpPr>
          <p:nvPr/>
        </p:nvSpPr>
        <p:spPr bwMode="auto">
          <a:xfrm>
            <a:off x="3124200" y="2133600"/>
            <a:ext cx="149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Underfitting</a:t>
            </a:r>
          </a:p>
        </p:txBody>
      </p:sp>
      <p:sp>
        <p:nvSpPr>
          <p:cNvPr id="22" name="TextBox 21"/>
          <p:cNvSpPr txBox="1">
            <a:spLocks noChangeArrowheads="1"/>
          </p:cNvSpPr>
          <p:nvPr/>
        </p:nvSpPr>
        <p:spPr bwMode="auto">
          <a:xfrm>
            <a:off x="7086601" y="2133600"/>
            <a:ext cx="1350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Overfitting</a:t>
            </a:r>
          </a:p>
        </p:txBody>
      </p:sp>
      <p:cxnSp>
        <p:nvCxnSpPr>
          <p:cNvPr id="26" name="Straight Arrow Connector 25"/>
          <p:cNvCxnSpPr/>
          <p:nvPr/>
        </p:nvCxnSpPr>
        <p:spPr>
          <a:xfrm rot="5400000">
            <a:off x="3620294" y="2780506"/>
            <a:ext cx="5334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a:off x="7123907" y="3239295"/>
            <a:ext cx="1295400" cy="158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200400" y="2514600"/>
            <a:ext cx="53340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3276600" y="4038600"/>
            <a:ext cx="57531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6573" name="Group 12"/>
          <p:cNvGrpSpPr>
            <a:grpSpLocks/>
          </p:cNvGrpSpPr>
          <p:nvPr/>
        </p:nvGrpSpPr>
        <p:grpSpPr bwMode="auto">
          <a:xfrm>
            <a:off x="2944814" y="2771776"/>
            <a:ext cx="5555063" cy="3798476"/>
            <a:chOff x="1535668" y="2667794"/>
            <a:chExt cx="5554047" cy="3800013"/>
          </a:xfrm>
        </p:grpSpPr>
        <p:cxnSp>
          <p:nvCxnSpPr>
            <p:cNvPr id="11" name="Straight Arrow Connector 10"/>
            <p:cNvCxnSpPr/>
            <p:nvPr/>
          </p:nvCxnSpPr>
          <p:spPr>
            <a:xfrm rot="5400000" flipH="1" flipV="1">
              <a:off x="304640" y="4267054"/>
              <a:ext cx="3200107"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905487" y="5867901"/>
              <a:ext cx="441879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6577" name="TextBox 7"/>
            <p:cNvSpPr txBox="1">
              <a:spLocks noChangeArrowheads="1"/>
            </p:cNvSpPr>
            <p:nvPr/>
          </p:nvSpPr>
          <p:spPr bwMode="auto">
            <a:xfrm>
              <a:off x="3550796" y="5867400"/>
              <a:ext cx="1326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Complexity</a:t>
              </a:r>
            </a:p>
          </p:txBody>
        </p:sp>
        <p:sp>
          <p:nvSpPr>
            <p:cNvPr id="66578" name="TextBox 8"/>
            <p:cNvSpPr txBox="1">
              <a:spLocks noChangeArrowheads="1"/>
            </p:cNvSpPr>
            <p:nvPr/>
          </p:nvSpPr>
          <p:spPr bwMode="auto">
            <a:xfrm>
              <a:off x="5791200" y="5867400"/>
              <a:ext cx="1298515" cy="60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Low Bias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High Variance</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100" noProof="0" dirty="0">
                  <a:solidFill>
                    <a:srgbClr val="000000"/>
                  </a:solidFill>
                  <a:cs typeface="Arial" panose="020B0604020202020204" pitchFamily="34" charset="0"/>
                </a:rPr>
                <a:t>Expressive model</a:t>
              </a:r>
              <a:endPar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6579" name="TextBox 9"/>
            <p:cNvSpPr txBox="1">
              <a:spLocks noChangeArrowheads="1"/>
            </p:cNvSpPr>
            <p:nvPr/>
          </p:nvSpPr>
          <p:spPr bwMode="auto">
            <a:xfrm>
              <a:off x="1676400" y="5867400"/>
              <a:ext cx="1542128" cy="60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High Bias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Low Variance</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100" dirty="0">
                  <a:solidFill>
                    <a:srgbClr val="000000"/>
                  </a:solidFill>
                  <a:cs typeface="Arial" panose="020B0604020202020204" pitchFamily="34" charset="0"/>
                </a:rPr>
                <a:t>Strong Regularization</a:t>
              </a:r>
              <a:endPar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6580" name="TextBox 10"/>
            <p:cNvSpPr txBox="1">
              <a:spLocks noChangeArrowheads="1"/>
            </p:cNvSpPr>
            <p:nvPr/>
          </p:nvSpPr>
          <p:spPr bwMode="auto">
            <a:xfrm rot="-5400000">
              <a:off x="1371520" y="4141636"/>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Error</a:t>
              </a:r>
            </a:p>
          </p:txBody>
        </p:sp>
      </p:grpSp>
      <p:sp>
        <p:nvSpPr>
          <p:cNvPr id="23" name="TextBox 22"/>
          <p:cNvSpPr txBox="1"/>
          <p:nvPr/>
        </p:nvSpPr>
        <p:spPr>
          <a:xfrm>
            <a:off x="8999538" y="6581776"/>
            <a:ext cx="1668462"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srgbClr val="FFFFFF">
                    <a:lumMod val="65000"/>
                  </a:srgb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5073174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 presetClass="exit" presetSubtype="2" fill="hold" grpId="0" nodeType="withEffect">
                                  <p:stCondLst>
                                    <p:cond delay="0"/>
                                  </p:stCondLst>
                                  <p:childTnLst>
                                    <p:anim calcmode="lin" valueType="num">
                                      <p:cBhvr additive="base">
                                        <p:cTn id="8" dur="1000"/>
                                        <p:tgtEl>
                                          <p:spTgt spid="9"/>
                                        </p:tgtEl>
                                        <p:attrNameLst>
                                          <p:attrName>ppt_x</p:attrName>
                                        </p:attrNameLst>
                                      </p:cBhvr>
                                      <p:tavLst>
                                        <p:tav tm="0">
                                          <p:val>
                                            <p:strVal val="ppt_x"/>
                                          </p:val>
                                        </p:tav>
                                        <p:tav tm="100000">
                                          <p:val>
                                            <p:strVal val="1+ppt_w/2"/>
                                          </p:val>
                                        </p:tav>
                                      </p:tavLst>
                                    </p:anim>
                                    <p:anim calcmode="lin" valueType="num">
                                      <p:cBhvr additive="base">
                                        <p:cTn id="9" dur="1000"/>
                                        <p:tgtEl>
                                          <p:spTgt spid="9"/>
                                        </p:tgtEl>
                                        <p:attrNameLst>
                                          <p:attrName>ppt_y</p:attrName>
                                        </p:attrNameLst>
                                      </p:cBhvr>
                                      <p:tavLst>
                                        <p:tav tm="0">
                                          <p:val>
                                            <p:strVal val="ppt_y"/>
                                          </p:val>
                                        </p:tav>
                                        <p:tav tm="100000">
                                          <p:val>
                                            <p:strVal val="ppt_y"/>
                                          </p:val>
                                        </p:tav>
                                      </p:tavLst>
                                    </p:anim>
                                    <p:set>
                                      <p:cBhvr>
                                        <p:cTn id="10" dur="1" fill="hold">
                                          <p:stCondLst>
                                            <p:cond delay="999"/>
                                          </p:stCondLst>
                                        </p:cTn>
                                        <p:tgtEl>
                                          <p:spTgt spid="9"/>
                                        </p:tgtEl>
                                        <p:attrNameLst>
                                          <p:attrName>style.visibility</p:attrName>
                                        </p:attrNameLst>
                                      </p:cBhvr>
                                      <p:to>
                                        <p:strVal val="hidden"/>
                                      </p:to>
                                    </p:set>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par>
                                <p:cTn id="18" presetID="2" presetClass="exit" presetSubtype="2" fill="hold" grpId="0" nodeType="withEffect">
                                  <p:stCondLst>
                                    <p:cond delay="0"/>
                                  </p:stCondLst>
                                  <p:childTnLst>
                                    <p:anim calcmode="lin" valueType="num">
                                      <p:cBhvr additive="base">
                                        <p:cTn id="19" dur="1000"/>
                                        <p:tgtEl>
                                          <p:spTgt spid="8"/>
                                        </p:tgtEl>
                                        <p:attrNameLst>
                                          <p:attrName>ppt_x</p:attrName>
                                        </p:attrNameLst>
                                      </p:cBhvr>
                                      <p:tavLst>
                                        <p:tav tm="0">
                                          <p:val>
                                            <p:strVal val="ppt_x"/>
                                          </p:val>
                                        </p:tav>
                                        <p:tav tm="100000">
                                          <p:val>
                                            <p:strVal val="1+ppt_w/2"/>
                                          </p:val>
                                        </p:tav>
                                      </p:tavLst>
                                    </p:anim>
                                    <p:anim calcmode="lin" valueType="num">
                                      <p:cBhvr additive="base">
                                        <p:cTn id="20" dur="1000"/>
                                        <p:tgtEl>
                                          <p:spTgt spid="8"/>
                                        </p:tgtEl>
                                        <p:attrNameLst>
                                          <p:attrName>ppt_y</p:attrName>
                                        </p:attrNameLst>
                                      </p:cBhvr>
                                      <p:tavLst>
                                        <p:tav tm="0">
                                          <p:val>
                                            <p:strVal val="ppt_y"/>
                                          </p:val>
                                        </p:tav>
                                        <p:tav tm="100000">
                                          <p:val>
                                            <p:strVal val="ppt_y"/>
                                          </p:val>
                                        </p:tav>
                                      </p:tavLst>
                                    </p:anim>
                                    <p:set>
                                      <p:cBhvr>
                                        <p:cTn id="21" dur="1" fill="hold">
                                          <p:stCondLst>
                                            <p:cond delay="999"/>
                                          </p:stCondLst>
                                        </p:cTn>
                                        <p:tgtEl>
                                          <p:spTgt spid="8"/>
                                        </p:tgtEl>
                                        <p:attrNameLst>
                                          <p:attrName>style.visibility</p:attrName>
                                        </p:attrNameLst>
                                      </p:cBhvr>
                                      <p:to>
                                        <p:strVal val="hidden"/>
                                      </p:to>
                                    </p:set>
                                  </p:childTnLst>
                                </p:cTn>
                              </p:par>
                            </p:childTnLst>
                          </p:cTn>
                        </p:par>
                        <p:par>
                          <p:cTn id="22" fill="hold" nodeType="afterGroup">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1" grpId="0"/>
      <p:bldP spid="22" grpId="0"/>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endParaRPr lang="en-US" altLang="en-US"/>
          </a:p>
        </p:txBody>
      </p:sp>
      <p:sp>
        <p:nvSpPr>
          <p:cNvPr id="28675" name="Content Placeholder 2"/>
          <p:cNvSpPr>
            <a:spLocks noGrp="1"/>
          </p:cNvSpPr>
          <p:nvPr>
            <p:ph idx="1"/>
          </p:nvPr>
        </p:nvSpPr>
        <p:spPr/>
        <p:txBody>
          <a:bodyPr/>
          <a:lstStyle/>
          <a:p>
            <a:pPr eaLnBrk="1" hangingPunct="1"/>
            <a:endParaRPr lang="en-US" altLang="en-US"/>
          </a:p>
        </p:txBody>
      </p:sp>
      <p:pic>
        <p:nvPicPr>
          <p:cNvPr id="28676" name="Picture 2" descr="C:\Users\hays\Desktop\143 Computer Vision\slides\07\machine_learning_spectru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
            <a:ext cx="9144000"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ame 1"/>
          <p:cNvSpPr/>
          <p:nvPr/>
        </p:nvSpPr>
        <p:spPr>
          <a:xfrm>
            <a:off x="6781800" y="2667000"/>
            <a:ext cx="3048000" cy="12954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black"/>
              </a:solidFill>
            </a:endParaRPr>
          </a:p>
        </p:txBody>
      </p:sp>
    </p:spTree>
    <p:extLst>
      <p:ext uri="{BB962C8B-B14F-4D97-AF65-F5344CB8AC3E}">
        <p14:creationId xmlns:p14="http://schemas.microsoft.com/office/powerpoint/2010/main" val="15610337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a:t>Bias-variance tradeoff</a:t>
            </a:r>
          </a:p>
        </p:txBody>
      </p:sp>
      <p:sp>
        <p:nvSpPr>
          <p:cNvPr id="10" name="Freeform 9"/>
          <p:cNvSpPr/>
          <p:nvPr/>
        </p:nvSpPr>
        <p:spPr>
          <a:xfrm>
            <a:off x="3465514" y="3957638"/>
            <a:ext cx="4359275" cy="1827212"/>
          </a:xfrm>
          <a:custGeom>
            <a:avLst/>
            <a:gdLst>
              <a:gd name="connsiteX0" fmla="*/ 0 w 4359058"/>
              <a:gd name="connsiteY0" fmla="*/ 0 h 1826490"/>
              <a:gd name="connsiteX1" fmla="*/ 413359 w 4359058"/>
              <a:gd name="connsiteY1" fmla="*/ 12526 h 1826490"/>
              <a:gd name="connsiteX2" fmla="*/ 450937 w 4359058"/>
              <a:gd name="connsiteY2" fmla="*/ 25052 h 1826490"/>
              <a:gd name="connsiteX3" fmla="*/ 488515 w 4359058"/>
              <a:gd name="connsiteY3" fmla="*/ 50104 h 1826490"/>
              <a:gd name="connsiteX4" fmla="*/ 551145 w 4359058"/>
              <a:gd name="connsiteY4" fmla="*/ 62630 h 1826490"/>
              <a:gd name="connsiteX5" fmla="*/ 601250 w 4359058"/>
              <a:gd name="connsiteY5" fmla="*/ 75156 h 1826490"/>
              <a:gd name="connsiteX6" fmla="*/ 676406 w 4359058"/>
              <a:gd name="connsiteY6" fmla="*/ 100208 h 1826490"/>
              <a:gd name="connsiteX7" fmla="*/ 713984 w 4359058"/>
              <a:gd name="connsiteY7" fmla="*/ 137786 h 1826490"/>
              <a:gd name="connsiteX8" fmla="*/ 764088 w 4359058"/>
              <a:gd name="connsiteY8" fmla="*/ 150312 h 1826490"/>
              <a:gd name="connsiteX9" fmla="*/ 876822 w 4359058"/>
              <a:gd name="connsiteY9" fmla="*/ 187890 h 1826490"/>
              <a:gd name="connsiteX10" fmla="*/ 914400 w 4359058"/>
              <a:gd name="connsiteY10" fmla="*/ 200416 h 1826490"/>
              <a:gd name="connsiteX11" fmla="*/ 977030 w 4359058"/>
              <a:gd name="connsiteY11" fmla="*/ 212942 h 1826490"/>
              <a:gd name="connsiteX12" fmla="*/ 1052187 w 4359058"/>
              <a:gd name="connsiteY12" fmla="*/ 237994 h 1826490"/>
              <a:gd name="connsiteX13" fmla="*/ 1089765 w 4359058"/>
              <a:gd name="connsiteY13" fmla="*/ 250520 h 1826490"/>
              <a:gd name="connsiteX14" fmla="*/ 1127343 w 4359058"/>
              <a:gd name="connsiteY14" fmla="*/ 288098 h 1826490"/>
              <a:gd name="connsiteX15" fmla="*/ 1164921 w 4359058"/>
              <a:gd name="connsiteY15" fmla="*/ 300624 h 1826490"/>
              <a:gd name="connsiteX16" fmla="*/ 1202499 w 4359058"/>
              <a:gd name="connsiteY16" fmla="*/ 325676 h 1826490"/>
              <a:gd name="connsiteX17" fmla="*/ 1215025 w 4359058"/>
              <a:gd name="connsiteY17" fmla="*/ 363254 h 1826490"/>
              <a:gd name="connsiteX18" fmla="*/ 1240077 w 4359058"/>
              <a:gd name="connsiteY18" fmla="*/ 388307 h 1826490"/>
              <a:gd name="connsiteX19" fmla="*/ 1277655 w 4359058"/>
              <a:gd name="connsiteY19" fmla="*/ 413359 h 1826490"/>
              <a:gd name="connsiteX20" fmla="*/ 1390389 w 4359058"/>
              <a:gd name="connsiteY20" fmla="*/ 438411 h 1826490"/>
              <a:gd name="connsiteX21" fmla="*/ 1465545 w 4359058"/>
              <a:gd name="connsiteY21" fmla="*/ 463463 h 1826490"/>
              <a:gd name="connsiteX22" fmla="*/ 1503124 w 4359058"/>
              <a:gd name="connsiteY22" fmla="*/ 475989 h 1826490"/>
              <a:gd name="connsiteX23" fmla="*/ 1590806 w 4359058"/>
              <a:gd name="connsiteY23" fmla="*/ 576197 h 1826490"/>
              <a:gd name="connsiteX24" fmla="*/ 1665962 w 4359058"/>
              <a:gd name="connsiteY24" fmla="*/ 663879 h 1826490"/>
              <a:gd name="connsiteX25" fmla="*/ 1703540 w 4359058"/>
              <a:gd name="connsiteY25" fmla="*/ 739035 h 1826490"/>
              <a:gd name="connsiteX26" fmla="*/ 1816274 w 4359058"/>
              <a:gd name="connsiteY26" fmla="*/ 801665 h 1826490"/>
              <a:gd name="connsiteX27" fmla="*/ 1891430 w 4359058"/>
              <a:gd name="connsiteY27" fmla="*/ 839243 h 1826490"/>
              <a:gd name="connsiteX28" fmla="*/ 1916482 w 4359058"/>
              <a:gd name="connsiteY28" fmla="*/ 864296 h 1826490"/>
              <a:gd name="connsiteX29" fmla="*/ 1954061 w 4359058"/>
              <a:gd name="connsiteY29" fmla="*/ 889348 h 1826490"/>
              <a:gd name="connsiteX30" fmla="*/ 1979113 w 4359058"/>
              <a:gd name="connsiteY30" fmla="*/ 926926 h 1826490"/>
              <a:gd name="connsiteX31" fmla="*/ 2016691 w 4359058"/>
              <a:gd name="connsiteY31" fmla="*/ 964504 h 1826490"/>
              <a:gd name="connsiteX32" fmla="*/ 2041743 w 4359058"/>
              <a:gd name="connsiteY32" fmla="*/ 1002082 h 1826490"/>
              <a:gd name="connsiteX33" fmla="*/ 2079321 w 4359058"/>
              <a:gd name="connsiteY33" fmla="*/ 1027134 h 1826490"/>
              <a:gd name="connsiteX34" fmla="*/ 2141951 w 4359058"/>
              <a:gd name="connsiteY34" fmla="*/ 1089764 h 1826490"/>
              <a:gd name="connsiteX35" fmla="*/ 2204581 w 4359058"/>
              <a:gd name="connsiteY35" fmla="*/ 1202498 h 1826490"/>
              <a:gd name="connsiteX36" fmla="*/ 2229633 w 4359058"/>
              <a:gd name="connsiteY36" fmla="*/ 1240076 h 1826490"/>
              <a:gd name="connsiteX37" fmla="*/ 2329841 w 4359058"/>
              <a:gd name="connsiteY37" fmla="*/ 1327759 h 1826490"/>
              <a:gd name="connsiteX38" fmla="*/ 2404998 w 4359058"/>
              <a:gd name="connsiteY38" fmla="*/ 1352811 h 1826490"/>
              <a:gd name="connsiteX39" fmla="*/ 2442576 w 4359058"/>
              <a:gd name="connsiteY39" fmla="*/ 1365337 h 1826490"/>
              <a:gd name="connsiteX40" fmla="*/ 2467628 w 4359058"/>
              <a:gd name="connsiteY40" fmla="*/ 1402915 h 1826490"/>
              <a:gd name="connsiteX41" fmla="*/ 2592888 w 4359058"/>
              <a:gd name="connsiteY41" fmla="*/ 1440493 h 1826490"/>
              <a:gd name="connsiteX42" fmla="*/ 2668044 w 4359058"/>
              <a:gd name="connsiteY42" fmla="*/ 1465545 h 1826490"/>
              <a:gd name="connsiteX43" fmla="*/ 2743200 w 4359058"/>
              <a:gd name="connsiteY43" fmla="*/ 1503123 h 1826490"/>
              <a:gd name="connsiteX44" fmla="*/ 2931091 w 4359058"/>
              <a:gd name="connsiteY44" fmla="*/ 1515649 h 1826490"/>
              <a:gd name="connsiteX45" fmla="*/ 3118981 w 4359058"/>
              <a:gd name="connsiteY45" fmla="*/ 1553227 h 1826490"/>
              <a:gd name="connsiteX46" fmla="*/ 3206663 w 4359058"/>
              <a:gd name="connsiteY46" fmla="*/ 1615857 h 1826490"/>
              <a:gd name="connsiteX47" fmla="*/ 3306871 w 4359058"/>
              <a:gd name="connsiteY47" fmla="*/ 1640909 h 1826490"/>
              <a:gd name="connsiteX48" fmla="*/ 3369502 w 4359058"/>
              <a:gd name="connsiteY48" fmla="*/ 1665961 h 1826490"/>
              <a:gd name="connsiteX49" fmla="*/ 3933173 w 4359058"/>
              <a:gd name="connsiteY49" fmla="*/ 1691013 h 1826490"/>
              <a:gd name="connsiteX50" fmla="*/ 4008329 w 4359058"/>
              <a:gd name="connsiteY50" fmla="*/ 1653435 h 1826490"/>
              <a:gd name="connsiteX51" fmla="*/ 4083485 w 4359058"/>
              <a:gd name="connsiteY51" fmla="*/ 1628383 h 1826490"/>
              <a:gd name="connsiteX52" fmla="*/ 4121063 w 4359058"/>
              <a:gd name="connsiteY52" fmla="*/ 1603331 h 1826490"/>
              <a:gd name="connsiteX53" fmla="*/ 4196219 w 4359058"/>
              <a:gd name="connsiteY53" fmla="*/ 1578279 h 1826490"/>
              <a:gd name="connsiteX54" fmla="*/ 4271376 w 4359058"/>
              <a:gd name="connsiteY54" fmla="*/ 1540701 h 1826490"/>
              <a:gd name="connsiteX55" fmla="*/ 4308954 w 4359058"/>
              <a:gd name="connsiteY55" fmla="*/ 1515649 h 1826490"/>
              <a:gd name="connsiteX56" fmla="*/ 4359058 w 4359058"/>
              <a:gd name="connsiteY56" fmla="*/ 1465545 h 182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359058" h="1826490">
                <a:moveTo>
                  <a:pt x="0" y="0"/>
                </a:moveTo>
                <a:cubicBezTo>
                  <a:pt x="137786" y="4175"/>
                  <a:pt x="275722" y="4879"/>
                  <a:pt x="413359" y="12526"/>
                </a:cubicBezTo>
                <a:cubicBezTo>
                  <a:pt x="426542" y="13258"/>
                  <a:pt x="439127" y="19147"/>
                  <a:pt x="450937" y="25052"/>
                </a:cubicBezTo>
                <a:cubicBezTo>
                  <a:pt x="464402" y="31785"/>
                  <a:pt x="474419" y="44818"/>
                  <a:pt x="488515" y="50104"/>
                </a:cubicBezTo>
                <a:cubicBezTo>
                  <a:pt x="508450" y="57579"/>
                  <a:pt x="530362" y="58012"/>
                  <a:pt x="551145" y="62630"/>
                </a:cubicBezTo>
                <a:cubicBezTo>
                  <a:pt x="567951" y="66365"/>
                  <a:pt x="584760" y="70209"/>
                  <a:pt x="601250" y="75156"/>
                </a:cubicBezTo>
                <a:cubicBezTo>
                  <a:pt x="626543" y="82744"/>
                  <a:pt x="676406" y="100208"/>
                  <a:pt x="676406" y="100208"/>
                </a:cubicBezTo>
                <a:cubicBezTo>
                  <a:pt x="688932" y="112734"/>
                  <a:pt x="698604" y="128997"/>
                  <a:pt x="713984" y="137786"/>
                </a:cubicBezTo>
                <a:cubicBezTo>
                  <a:pt x="728931" y="146327"/>
                  <a:pt x="747599" y="145365"/>
                  <a:pt x="764088" y="150312"/>
                </a:cubicBezTo>
                <a:lnTo>
                  <a:pt x="876822" y="187890"/>
                </a:lnTo>
                <a:cubicBezTo>
                  <a:pt x="889348" y="192065"/>
                  <a:pt x="901453" y="197827"/>
                  <a:pt x="914400" y="200416"/>
                </a:cubicBezTo>
                <a:cubicBezTo>
                  <a:pt x="935277" y="204591"/>
                  <a:pt x="956490" y="207340"/>
                  <a:pt x="977030" y="212942"/>
                </a:cubicBezTo>
                <a:cubicBezTo>
                  <a:pt x="1002507" y="219890"/>
                  <a:pt x="1027135" y="229643"/>
                  <a:pt x="1052187" y="237994"/>
                </a:cubicBezTo>
                <a:lnTo>
                  <a:pt x="1089765" y="250520"/>
                </a:lnTo>
                <a:cubicBezTo>
                  <a:pt x="1102291" y="263046"/>
                  <a:pt x="1112604" y="278272"/>
                  <a:pt x="1127343" y="288098"/>
                </a:cubicBezTo>
                <a:cubicBezTo>
                  <a:pt x="1138329" y="295422"/>
                  <a:pt x="1153111" y="294719"/>
                  <a:pt x="1164921" y="300624"/>
                </a:cubicBezTo>
                <a:cubicBezTo>
                  <a:pt x="1178386" y="307357"/>
                  <a:pt x="1189973" y="317325"/>
                  <a:pt x="1202499" y="325676"/>
                </a:cubicBezTo>
                <a:cubicBezTo>
                  <a:pt x="1206674" y="338202"/>
                  <a:pt x="1208232" y="351932"/>
                  <a:pt x="1215025" y="363254"/>
                </a:cubicBezTo>
                <a:cubicBezTo>
                  <a:pt x="1221101" y="373381"/>
                  <a:pt x="1230855" y="380929"/>
                  <a:pt x="1240077" y="388307"/>
                </a:cubicBezTo>
                <a:cubicBezTo>
                  <a:pt x="1251832" y="397712"/>
                  <a:pt x="1264190" y="406626"/>
                  <a:pt x="1277655" y="413359"/>
                </a:cubicBezTo>
                <a:cubicBezTo>
                  <a:pt x="1313493" y="431278"/>
                  <a:pt x="1351902" y="428789"/>
                  <a:pt x="1390389" y="438411"/>
                </a:cubicBezTo>
                <a:cubicBezTo>
                  <a:pt x="1416008" y="444816"/>
                  <a:pt x="1440493" y="455112"/>
                  <a:pt x="1465545" y="463463"/>
                </a:cubicBezTo>
                <a:lnTo>
                  <a:pt x="1503124" y="475989"/>
                </a:lnTo>
                <a:cubicBezTo>
                  <a:pt x="1609595" y="546970"/>
                  <a:pt x="1444669" y="430060"/>
                  <a:pt x="1590806" y="576197"/>
                </a:cubicBezTo>
                <a:cubicBezTo>
                  <a:pt x="1643146" y="628537"/>
                  <a:pt x="1617755" y="599603"/>
                  <a:pt x="1665962" y="663879"/>
                </a:cubicBezTo>
                <a:cubicBezTo>
                  <a:pt x="1674897" y="690684"/>
                  <a:pt x="1680686" y="719038"/>
                  <a:pt x="1703540" y="739035"/>
                </a:cubicBezTo>
                <a:cubicBezTo>
                  <a:pt x="1808859" y="831189"/>
                  <a:pt x="1741723" y="764389"/>
                  <a:pt x="1816274" y="801665"/>
                </a:cubicBezTo>
                <a:cubicBezTo>
                  <a:pt x="1913402" y="850229"/>
                  <a:pt x="1796977" y="807759"/>
                  <a:pt x="1891430" y="839243"/>
                </a:cubicBezTo>
                <a:cubicBezTo>
                  <a:pt x="1899781" y="847594"/>
                  <a:pt x="1907260" y="856918"/>
                  <a:pt x="1916482" y="864296"/>
                </a:cubicBezTo>
                <a:cubicBezTo>
                  <a:pt x="1928238" y="873701"/>
                  <a:pt x="1943416" y="878703"/>
                  <a:pt x="1954061" y="889348"/>
                </a:cubicBezTo>
                <a:cubicBezTo>
                  <a:pt x="1964706" y="899993"/>
                  <a:pt x="1969475" y="915361"/>
                  <a:pt x="1979113" y="926926"/>
                </a:cubicBezTo>
                <a:cubicBezTo>
                  <a:pt x="1990454" y="940535"/>
                  <a:pt x="2005350" y="950895"/>
                  <a:pt x="2016691" y="964504"/>
                </a:cubicBezTo>
                <a:cubicBezTo>
                  <a:pt x="2026329" y="976069"/>
                  <a:pt x="2031098" y="991437"/>
                  <a:pt x="2041743" y="1002082"/>
                </a:cubicBezTo>
                <a:cubicBezTo>
                  <a:pt x="2052388" y="1012727"/>
                  <a:pt x="2067991" y="1017221"/>
                  <a:pt x="2079321" y="1027134"/>
                </a:cubicBezTo>
                <a:cubicBezTo>
                  <a:pt x="2101540" y="1046576"/>
                  <a:pt x="2121074" y="1068887"/>
                  <a:pt x="2141951" y="1089764"/>
                </a:cubicBezTo>
                <a:cubicBezTo>
                  <a:pt x="2163998" y="1155906"/>
                  <a:pt x="2147153" y="1116356"/>
                  <a:pt x="2204581" y="1202498"/>
                </a:cubicBezTo>
                <a:lnTo>
                  <a:pt x="2229633" y="1240076"/>
                </a:lnTo>
                <a:cubicBezTo>
                  <a:pt x="2258860" y="1283916"/>
                  <a:pt x="2267212" y="1306883"/>
                  <a:pt x="2329841" y="1327759"/>
                </a:cubicBezTo>
                <a:lnTo>
                  <a:pt x="2404998" y="1352811"/>
                </a:lnTo>
                <a:lnTo>
                  <a:pt x="2442576" y="1365337"/>
                </a:lnTo>
                <a:cubicBezTo>
                  <a:pt x="2450927" y="1377863"/>
                  <a:pt x="2454862" y="1394936"/>
                  <a:pt x="2467628" y="1402915"/>
                </a:cubicBezTo>
                <a:cubicBezTo>
                  <a:pt x="2494881" y="1419948"/>
                  <a:pt x="2559041" y="1430339"/>
                  <a:pt x="2592888" y="1440493"/>
                </a:cubicBezTo>
                <a:cubicBezTo>
                  <a:pt x="2618181" y="1448081"/>
                  <a:pt x="2646072" y="1450897"/>
                  <a:pt x="2668044" y="1465545"/>
                </a:cubicBezTo>
                <a:cubicBezTo>
                  <a:pt x="2692956" y="1482153"/>
                  <a:pt x="2712084" y="1499666"/>
                  <a:pt x="2743200" y="1503123"/>
                </a:cubicBezTo>
                <a:cubicBezTo>
                  <a:pt x="2805585" y="1510055"/>
                  <a:pt x="2868461" y="1511474"/>
                  <a:pt x="2931091" y="1515649"/>
                </a:cubicBezTo>
                <a:cubicBezTo>
                  <a:pt x="3042116" y="1552657"/>
                  <a:pt x="2980001" y="1537785"/>
                  <a:pt x="3118981" y="1553227"/>
                </a:cubicBezTo>
                <a:cubicBezTo>
                  <a:pt x="3291986" y="1639730"/>
                  <a:pt x="3054318" y="1514294"/>
                  <a:pt x="3206663" y="1615857"/>
                </a:cubicBezTo>
                <a:cubicBezTo>
                  <a:pt x="3224698" y="1627881"/>
                  <a:pt x="3295373" y="1637460"/>
                  <a:pt x="3306871" y="1640909"/>
                </a:cubicBezTo>
                <a:cubicBezTo>
                  <a:pt x="3328408" y="1647370"/>
                  <a:pt x="3348625" y="1657610"/>
                  <a:pt x="3369502" y="1665961"/>
                </a:cubicBezTo>
                <a:cubicBezTo>
                  <a:pt x="3530031" y="1826490"/>
                  <a:pt x="3400114" y="1714704"/>
                  <a:pt x="3933173" y="1691013"/>
                </a:cubicBezTo>
                <a:cubicBezTo>
                  <a:pt x="3971242" y="1689321"/>
                  <a:pt x="3975489" y="1668030"/>
                  <a:pt x="4008329" y="1653435"/>
                </a:cubicBezTo>
                <a:cubicBezTo>
                  <a:pt x="4032460" y="1642710"/>
                  <a:pt x="4061513" y="1643031"/>
                  <a:pt x="4083485" y="1628383"/>
                </a:cubicBezTo>
                <a:cubicBezTo>
                  <a:pt x="4096011" y="1620032"/>
                  <a:pt x="4107306" y="1609445"/>
                  <a:pt x="4121063" y="1603331"/>
                </a:cubicBezTo>
                <a:cubicBezTo>
                  <a:pt x="4145194" y="1592606"/>
                  <a:pt x="4174247" y="1592927"/>
                  <a:pt x="4196219" y="1578279"/>
                </a:cubicBezTo>
                <a:cubicBezTo>
                  <a:pt x="4303921" y="1506480"/>
                  <a:pt x="4167650" y="1592564"/>
                  <a:pt x="4271376" y="1540701"/>
                </a:cubicBezTo>
                <a:cubicBezTo>
                  <a:pt x="4284841" y="1533968"/>
                  <a:pt x="4296428" y="1524000"/>
                  <a:pt x="4308954" y="1515649"/>
                </a:cubicBezTo>
                <a:cubicBezTo>
                  <a:pt x="4339185" y="1470303"/>
                  <a:pt x="4320541" y="1484804"/>
                  <a:pt x="4359058" y="1465545"/>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Freeform 11"/>
          <p:cNvSpPr/>
          <p:nvPr/>
        </p:nvSpPr>
        <p:spPr>
          <a:xfrm>
            <a:off x="3478214" y="2379663"/>
            <a:ext cx="4359275" cy="1257300"/>
          </a:xfrm>
          <a:custGeom>
            <a:avLst/>
            <a:gdLst>
              <a:gd name="connsiteX0" fmla="*/ 0 w 4359058"/>
              <a:gd name="connsiteY0" fmla="*/ 989556 h 1257062"/>
              <a:gd name="connsiteX1" fmla="*/ 100208 w 4359058"/>
              <a:gd name="connsiteY1" fmla="*/ 1039660 h 1257062"/>
              <a:gd name="connsiteX2" fmla="*/ 137787 w 4359058"/>
              <a:gd name="connsiteY2" fmla="*/ 1052187 h 1257062"/>
              <a:gd name="connsiteX3" fmla="*/ 338203 w 4359058"/>
              <a:gd name="connsiteY3" fmla="*/ 1077239 h 1257062"/>
              <a:gd name="connsiteX4" fmla="*/ 413359 w 4359058"/>
              <a:gd name="connsiteY4" fmla="*/ 1102291 h 1257062"/>
              <a:gd name="connsiteX5" fmla="*/ 450937 w 4359058"/>
              <a:gd name="connsiteY5" fmla="*/ 1114817 h 1257062"/>
              <a:gd name="connsiteX6" fmla="*/ 526093 w 4359058"/>
              <a:gd name="connsiteY6" fmla="*/ 1164921 h 1257062"/>
              <a:gd name="connsiteX7" fmla="*/ 739036 w 4359058"/>
              <a:gd name="connsiteY7" fmla="*/ 1215025 h 1257062"/>
              <a:gd name="connsiteX8" fmla="*/ 776614 w 4359058"/>
              <a:gd name="connsiteY8" fmla="*/ 1227551 h 1257062"/>
              <a:gd name="connsiteX9" fmla="*/ 876822 w 4359058"/>
              <a:gd name="connsiteY9" fmla="*/ 1252603 h 1257062"/>
              <a:gd name="connsiteX10" fmla="*/ 1252603 w 4359058"/>
              <a:gd name="connsiteY10" fmla="*/ 1240077 h 1257062"/>
              <a:gd name="connsiteX11" fmla="*/ 1327759 w 4359058"/>
              <a:gd name="connsiteY11" fmla="*/ 1177447 h 1257062"/>
              <a:gd name="connsiteX12" fmla="*/ 1402915 w 4359058"/>
              <a:gd name="connsiteY12" fmla="*/ 1152395 h 1257062"/>
              <a:gd name="connsiteX13" fmla="*/ 1453019 w 4359058"/>
              <a:gd name="connsiteY13" fmla="*/ 1139869 h 1257062"/>
              <a:gd name="connsiteX14" fmla="*/ 1565754 w 4359058"/>
              <a:gd name="connsiteY14" fmla="*/ 1127343 h 1257062"/>
              <a:gd name="connsiteX15" fmla="*/ 1653436 w 4359058"/>
              <a:gd name="connsiteY15" fmla="*/ 1114817 h 1257062"/>
              <a:gd name="connsiteX16" fmla="*/ 1766170 w 4359058"/>
              <a:gd name="connsiteY16" fmla="*/ 1077239 h 1257062"/>
              <a:gd name="connsiteX17" fmla="*/ 1803748 w 4359058"/>
              <a:gd name="connsiteY17" fmla="*/ 1064713 h 1257062"/>
              <a:gd name="connsiteX18" fmla="*/ 1891430 w 4359058"/>
              <a:gd name="connsiteY18" fmla="*/ 1052187 h 1257062"/>
              <a:gd name="connsiteX19" fmla="*/ 1916482 w 4359058"/>
              <a:gd name="connsiteY19" fmla="*/ 1027134 h 1257062"/>
              <a:gd name="connsiteX20" fmla="*/ 1979113 w 4359058"/>
              <a:gd name="connsiteY20" fmla="*/ 1014608 h 1257062"/>
              <a:gd name="connsiteX21" fmla="*/ 2091847 w 4359058"/>
              <a:gd name="connsiteY21" fmla="*/ 989556 h 1257062"/>
              <a:gd name="connsiteX22" fmla="*/ 2167003 w 4359058"/>
              <a:gd name="connsiteY22" fmla="*/ 939452 h 1257062"/>
              <a:gd name="connsiteX23" fmla="*/ 2204581 w 4359058"/>
              <a:gd name="connsiteY23" fmla="*/ 914400 h 1257062"/>
              <a:gd name="connsiteX24" fmla="*/ 2279737 w 4359058"/>
              <a:gd name="connsiteY24" fmla="*/ 889348 h 1257062"/>
              <a:gd name="connsiteX25" fmla="*/ 2317315 w 4359058"/>
              <a:gd name="connsiteY25" fmla="*/ 876822 h 1257062"/>
              <a:gd name="connsiteX26" fmla="*/ 2354893 w 4359058"/>
              <a:gd name="connsiteY26" fmla="*/ 851770 h 1257062"/>
              <a:gd name="connsiteX27" fmla="*/ 2480154 w 4359058"/>
              <a:gd name="connsiteY27" fmla="*/ 814192 h 1257062"/>
              <a:gd name="connsiteX28" fmla="*/ 2592888 w 4359058"/>
              <a:gd name="connsiteY28" fmla="*/ 789140 h 1257062"/>
              <a:gd name="connsiteX29" fmla="*/ 2668044 w 4359058"/>
              <a:gd name="connsiteY29" fmla="*/ 751562 h 1257062"/>
              <a:gd name="connsiteX30" fmla="*/ 2718148 w 4359058"/>
              <a:gd name="connsiteY30" fmla="*/ 739036 h 1257062"/>
              <a:gd name="connsiteX31" fmla="*/ 2768252 w 4359058"/>
              <a:gd name="connsiteY31" fmla="*/ 713984 h 1257062"/>
              <a:gd name="connsiteX32" fmla="*/ 2918565 w 4359058"/>
              <a:gd name="connsiteY32" fmla="*/ 688932 h 1257062"/>
              <a:gd name="connsiteX33" fmla="*/ 3043825 w 4359058"/>
              <a:gd name="connsiteY33" fmla="*/ 663880 h 1257062"/>
              <a:gd name="connsiteX34" fmla="*/ 3093929 w 4359058"/>
              <a:gd name="connsiteY34" fmla="*/ 651354 h 1257062"/>
              <a:gd name="connsiteX35" fmla="*/ 3169085 w 4359058"/>
              <a:gd name="connsiteY35" fmla="*/ 626302 h 1257062"/>
              <a:gd name="connsiteX36" fmla="*/ 3206663 w 4359058"/>
              <a:gd name="connsiteY36" fmla="*/ 613776 h 1257062"/>
              <a:gd name="connsiteX37" fmla="*/ 3256767 w 4359058"/>
              <a:gd name="connsiteY37" fmla="*/ 601250 h 1257062"/>
              <a:gd name="connsiteX38" fmla="*/ 3331924 w 4359058"/>
              <a:gd name="connsiteY38" fmla="*/ 576197 h 1257062"/>
              <a:gd name="connsiteX39" fmla="*/ 3369502 w 4359058"/>
              <a:gd name="connsiteY39" fmla="*/ 563671 h 1257062"/>
              <a:gd name="connsiteX40" fmla="*/ 3432132 w 4359058"/>
              <a:gd name="connsiteY40" fmla="*/ 551145 h 1257062"/>
              <a:gd name="connsiteX41" fmla="*/ 3507288 w 4359058"/>
              <a:gd name="connsiteY41" fmla="*/ 526093 h 1257062"/>
              <a:gd name="connsiteX42" fmla="*/ 3594970 w 4359058"/>
              <a:gd name="connsiteY42" fmla="*/ 501041 h 1257062"/>
              <a:gd name="connsiteX43" fmla="*/ 3645074 w 4359058"/>
              <a:gd name="connsiteY43" fmla="*/ 475989 h 1257062"/>
              <a:gd name="connsiteX44" fmla="*/ 3682652 w 4359058"/>
              <a:gd name="connsiteY44" fmla="*/ 463463 h 1257062"/>
              <a:gd name="connsiteX45" fmla="*/ 3770335 w 4359058"/>
              <a:gd name="connsiteY45" fmla="*/ 413359 h 1257062"/>
              <a:gd name="connsiteX46" fmla="*/ 3807913 w 4359058"/>
              <a:gd name="connsiteY46" fmla="*/ 400833 h 1257062"/>
              <a:gd name="connsiteX47" fmla="*/ 3983277 w 4359058"/>
              <a:gd name="connsiteY47" fmla="*/ 300625 h 1257062"/>
              <a:gd name="connsiteX48" fmla="*/ 4020855 w 4359058"/>
              <a:gd name="connsiteY48" fmla="*/ 275573 h 1257062"/>
              <a:gd name="connsiteX49" fmla="*/ 4058433 w 4359058"/>
              <a:gd name="connsiteY49" fmla="*/ 250521 h 1257062"/>
              <a:gd name="connsiteX50" fmla="*/ 4096011 w 4359058"/>
              <a:gd name="connsiteY50" fmla="*/ 237995 h 1257062"/>
              <a:gd name="connsiteX51" fmla="*/ 4133589 w 4359058"/>
              <a:gd name="connsiteY51" fmla="*/ 212943 h 1257062"/>
              <a:gd name="connsiteX52" fmla="*/ 4208745 w 4359058"/>
              <a:gd name="connsiteY52" fmla="*/ 187891 h 1257062"/>
              <a:gd name="connsiteX53" fmla="*/ 4233798 w 4359058"/>
              <a:gd name="connsiteY53" fmla="*/ 162839 h 1257062"/>
              <a:gd name="connsiteX54" fmla="*/ 4283902 w 4359058"/>
              <a:gd name="connsiteY54" fmla="*/ 87682 h 1257062"/>
              <a:gd name="connsiteX55" fmla="*/ 4321480 w 4359058"/>
              <a:gd name="connsiteY55" fmla="*/ 62630 h 1257062"/>
              <a:gd name="connsiteX56" fmla="*/ 4359058 w 4359058"/>
              <a:gd name="connsiteY56" fmla="*/ 0 h 125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359058" h="1257062">
                <a:moveTo>
                  <a:pt x="0" y="989556"/>
                </a:moveTo>
                <a:cubicBezTo>
                  <a:pt x="162987" y="1016720"/>
                  <a:pt x="17808" y="973740"/>
                  <a:pt x="100208" y="1039660"/>
                </a:cubicBezTo>
                <a:cubicBezTo>
                  <a:pt x="110519" y="1047908"/>
                  <a:pt x="124977" y="1048984"/>
                  <a:pt x="137787" y="1052187"/>
                </a:cubicBezTo>
                <a:cubicBezTo>
                  <a:pt x="211740" y="1070676"/>
                  <a:pt x="252648" y="1069461"/>
                  <a:pt x="338203" y="1077239"/>
                </a:cubicBezTo>
                <a:lnTo>
                  <a:pt x="413359" y="1102291"/>
                </a:lnTo>
                <a:cubicBezTo>
                  <a:pt x="425885" y="1106466"/>
                  <a:pt x="439951" y="1107493"/>
                  <a:pt x="450937" y="1114817"/>
                </a:cubicBezTo>
                <a:lnTo>
                  <a:pt x="526093" y="1164921"/>
                </a:lnTo>
                <a:cubicBezTo>
                  <a:pt x="587520" y="1257062"/>
                  <a:pt x="529631" y="1191758"/>
                  <a:pt x="739036" y="1215025"/>
                </a:cubicBezTo>
                <a:cubicBezTo>
                  <a:pt x="752159" y="1216483"/>
                  <a:pt x="763805" y="1224349"/>
                  <a:pt x="776614" y="1227551"/>
                </a:cubicBezTo>
                <a:lnTo>
                  <a:pt x="876822" y="1252603"/>
                </a:lnTo>
                <a:cubicBezTo>
                  <a:pt x="1002082" y="1248428"/>
                  <a:pt x="1127788" y="1251424"/>
                  <a:pt x="1252603" y="1240077"/>
                </a:cubicBezTo>
                <a:cubicBezTo>
                  <a:pt x="1279292" y="1237651"/>
                  <a:pt x="1309692" y="1187484"/>
                  <a:pt x="1327759" y="1177447"/>
                </a:cubicBezTo>
                <a:cubicBezTo>
                  <a:pt x="1350843" y="1164623"/>
                  <a:pt x="1377296" y="1158800"/>
                  <a:pt x="1402915" y="1152395"/>
                </a:cubicBezTo>
                <a:cubicBezTo>
                  <a:pt x="1419616" y="1148220"/>
                  <a:pt x="1436004" y="1142487"/>
                  <a:pt x="1453019" y="1139869"/>
                </a:cubicBezTo>
                <a:cubicBezTo>
                  <a:pt x="1490389" y="1134120"/>
                  <a:pt x="1528236" y="1132033"/>
                  <a:pt x="1565754" y="1127343"/>
                </a:cubicBezTo>
                <a:cubicBezTo>
                  <a:pt x="1595050" y="1123681"/>
                  <a:pt x="1624209" y="1118992"/>
                  <a:pt x="1653436" y="1114817"/>
                </a:cubicBezTo>
                <a:lnTo>
                  <a:pt x="1766170" y="1077239"/>
                </a:lnTo>
                <a:cubicBezTo>
                  <a:pt x="1778696" y="1073064"/>
                  <a:pt x="1790677" y="1066580"/>
                  <a:pt x="1803748" y="1064713"/>
                </a:cubicBezTo>
                <a:lnTo>
                  <a:pt x="1891430" y="1052187"/>
                </a:lnTo>
                <a:cubicBezTo>
                  <a:pt x="1899781" y="1043836"/>
                  <a:pt x="1905627" y="1031786"/>
                  <a:pt x="1916482" y="1027134"/>
                </a:cubicBezTo>
                <a:cubicBezTo>
                  <a:pt x="1936051" y="1018747"/>
                  <a:pt x="1958166" y="1018417"/>
                  <a:pt x="1979113" y="1014608"/>
                </a:cubicBezTo>
                <a:cubicBezTo>
                  <a:pt x="2000332" y="1010750"/>
                  <a:pt x="2064986" y="1004479"/>
                  <a:pt x="2091847" y="989556"/>
                </a:cubicBezTo>
                <a:cubicBezTo>
                  <a:pt x="2118167" y="974934"/>
                  <a:pt x="2141951" y="956153"/>
                  <a:pt x="2167003" y="939452"/>
                </a:cubicBezTo>
                <a:cubicBezTo>
                  <a:pt x="2179529" y="931101"/>
                  <a:pt x="2190299" y="919161"/>
                  <a:pt x="2204581" y="914400"/>
                </a:cubicBezTo>
                <a:lnTo>
                  <a:pt x="2279737" y="889348"/>
                </a:lnTo>
                <a:cubicBezTo>
                  <a:pt x="2292263" y="885173"/>
                  <a:pt x="2306329" y="884146"/>
                  <a:pt x="2317315" y="876822"/>
                </a:cubicBezTo>
                <a:cubicBezTo>
                  <a:pt x="2329841" y="868471"/>
                  <a:pt x="2341136" y="857884"/>
                  <a:pt x="2354893" y="851770"/>
                </a:cubicBezTo>
                <a:cubicBezTo>
                  <a:pt x="2386117" y="837893"/>
                  <a:pt x="2443719" y="822289"/>
                  <a:pt x="2480154" y="814192"/>
                </a:cubicBezTo>
                <a:cubicBezTo>
                  <a:pt x="2538271" y="801277"/>
                  <a:pt x="2539429" y="804414"/>
                  <a:pt x="2592888" y="789140"/>
                </a:cubicBezTo>
                <a:cubicBezTo>
                  <a:pt x="2698450" y="758979"/>
                  <a:pt x="2558250" y="798617"/>
                  <a:pt x="2668044" y="751562"/>
                </a:cubicBezTo>
                <a:cubicBezTo>
                  <a:pt x="2683867" y="744781"/>
                  <a:pt x="2702029" y="745081"/>
                  <a:pt x="2718148" y="739036"/>
                </a:cubicBezTo>
                <a:cubicBezTo>
                  <a:pt x="2735632" y="732480"/>
                  <a:pt x="2750768" y="720540"/>
                  <a:pt x="2768252" y="713984"/>
                </a:cubicBezTo>
                <a:cubicBezTo>
                  <a:pt x="2813354" y="697071"/>
                  <a:pt x="2874914" y="696207"/>
                  <a:pt x="2918565" y="688932"/>
                </a:cubicBezTo>
                <a:cubicBezTo>
                  <a:pt x="2960566" y="681932"/>
                  <a:pt x="3002516" y="674207"/>
                  <a:pt x="3043825" y="663880"/>
                </a:cubicBezTo>
                <a:cubicBezTo>
                  <a:pt x="3060526" y="659705"/>
                  <a:pt x="3077440" y="656301"/>
                  <a:pt x="3093929" y="651354"/>
                </a:cubicBezTo>
                <a:cubicBezTo>
                  <a:pt x="3119222" y="643766"/>
                  <a:pt x="3144033" y="634653"/>
                  <a:pt x="3169085" y="626302"/>
                </a:cubicBezTo>
                <a:cubicBezTo>
                  <a:pt x="3181611" y="622127"/>
                  <a:pt x="3193854" y="616978"/>
                  <a:pt x="3206663" y="613776"/>
                </a:cubicBezTo>
                <a:cubicBezTo>
                  <a:pt x="3223364" y="609601"/>
                  <a:pt x="3240278" y="606197"/>
                  <a:pt x="3256767" y="601250"/>
                </a:cubicBezTo>
                <a:cubicBezTo>
                  <a:pt x="3282061" y="593662"/>
                  <a:pt x="3306872" y="584548"/>
                  <a:pt x="3331924" y="576197"/>
                </a:cubicBezTo>
                <a:cubicBezTo>
                  <a:pt x="3344450" y="572022"/>
                  <a:pt x="3356555" y="566260"/>
                  <a:pt x="3369502" y="563671"/>
                </a:cubicBezTo>
                <a:cubicBezTo>
                  <a:pt x="3390379" y="559496"/>
                  <a:pt x="3411592" y="556747"/>
                  <a:pt x="3432132" y="551145"/>
                </a:cubicBezTo>
                <a:cubicBezTo>
                  <a:pt x="3457609" y="544197"/>
                  <a:pt x="3481669" y="532498"/>
                  <a:pt x="3507288" y="526093"/>
                </a:cubicBezTo>
                <a:cubicBezTo>
                  <a:pt x="3532713" y="519737"/>
                  <a:pt x="3569812" y="511823"/>
                  <a:pt x="3594970" y="501041"/>
                </a:cubicBezTo>
                <a:cubicBezTo>
                  <a:pt x="3612133" y="493685"/>
                  <a:pt x="3627911" y="483345"/>
                  <a:pt x="3645074" y="475989"/>
                </a:cubicBezTo>
                <a:cubicBezTo>
                  <a:pt x="3657210" y="470788"/>
                  <a:pt x="3670842" y="469368"/>
                  <a:pt x="3682652" y="463463"/>
                </a:cubicBezTo>
                <a:cubicBezTo>
                  <a:pt x="3808449" y="400564"/>
                  <a:pt x="3616612" y="479239"/>
                  <a:pt x="3770335" y="413359"/>
                </a:cubicBezTo>
                <a:cubicBezTo>
                  <a:pt x="3782471" y="408158"/>
                  <a:pt x="3795893" y="406297"/>
                  <a:pt x="3807913" y="400833"/>
                </a:cubicBezTo>
                <a:cubicBezTo>
                  <a:pt x="3907807" y="355427"/>
                  <a:pt x="3899013" y="356801"/>
                  <a:pt x="3983277" y="300625"/>
                </a:cubicBezTo>
                <a:lnTo>
                  <a:pt x="4020855" y="275573"/>
                </a:lnTo>
                <a:cubicBezTo>
                  <a:pt x="4033381" y="267222"/>
                  <a:pt x="4044151" y="255282"/>
                  <a:pt x="4058433" y="250521"/>
                </a:cubicBezTo>
                <a:cubicBezTo>
                  <a:pt x="4070959" y="246346"/>
                  <a:pt x="4084201" y="243900"/>
                  <a:pt x="4096011" y="237995"/>
                </a:cubicBezTo>
                <a:cubicBezTo>
                  <a:pt x="4109476" y="231262"/>
                  <a:pt x="4119832" y="219057"/>
                  <a:pt x="4133589" y="212943"/>
                </a:cubicBezTo>
                <a:cubicBezTo>
                  <a:pt x="4157720" y="202218"/>
                  <a:pt x="4208745" y="187891"/>
                  <a:pt x="4208745" y="187891"/>
                </a:cubicBezTo>
                <a:cubicBezTo>
                  <a:pt x="4217096" y="179540"/>
                  <a:pt x="4226712" y="172287"/>
                  <a:pt x="4233798" y="162839"/>
                </a:cubicBezTo>
                <a:cubicBezTo>
                  <a:pt x="4251863" y="138752"/>
                  <a:pt x="4258850" y="104383"/>
                  <a:pt x="4283902" y="87682"/>
                </a:cubicBezTo>
                <a:lnTo>
                  <a:pt x="4321480" y="62630"/>
                </a:lnTo>
                <a:cubicBezTo>
                  <a:pt x="4351711" y="17284"/>
                  <a:pt x="4339799" y="38517"/>
                  <a:pt x="4359058" y="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TextBox 12"/>
          <p:cNvSpPr txBox="1">
            <a:spLocks noChangeArrowheads="1"/>
          </p:cNvSpPr>
          <p:nvPr/>
        </p:nvSpPr>
        <p:spPr bwMode="auto">
          <a:xfrm>
            <a:off x="5410200" y="4495800"/>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Many training examples</a:t>
            </a:r>
          </a:p>
        </p:txBody>
      </p:sp>
      <p:sp>
        <p:nvSpPr>
          <p:cNvPr id="14" name="TextBox 13"/>
          <p:cNvSpPr txBox="1">
            <a:spLocks noChangeArrowheads="1"/>
          </p:cNvSpPr>
          <p:nvPr/>
        </p:nvSpPr>
        <p:spPr bwMode="auto">
          <a:xfrm>
            <a:off x="6553201" y="3048000"/>
            <a:ext cx="2659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Few training examples</a:t>
            </a:r>
          </a:p>
        </p:txBody>
      </p:sp>
      <p:sp>
        <p:nvSpPr>
          <p:cNvPr id="16" name="Rectangle 15"/>
          <p:cNvSpPr/>
          <p:nvPr/>
        </p:nvSpPr>
        <p:spPr>
          <a:xfrm>
            <a:off x="3467100" y="1905000"/>
            <a:ext cx="57531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7592" name="Group 12"/>
          <p:cNvGrpSpPr>
            <a:grpSpLocks/>
          </p:cNvGrpSpPr>
          <p:nvPr/>
        </p:nvGrpSpPr>
        <p:grpSpPr bwMode="auto">
          <a:xfrm>
            <a:off x="3059114" y="2668589"/>
            <a:ext cx="5555057" cy="3798476"/>
            <a:chOff x="1535703" y="2667794"/>
            <a:chExt cx="5554004" cy="3800013"/>
          </a:xfrm>
        </p:grpSpPr>
        <p:cxnSp>
          <p:nvCxnSpPr>
            <p:cNvPr id="5" name="Straight Arrow Connector 4"/>
            <p:cNvCxnSpPr/>
            <p:nvPr/>
          </p:nvCxnSpPr>
          <p:spPr>
            <a:xfrm rot="5400000" flipH="1" flipV="1">
              <a:off x="304674" y="4267053"/>
              <a:ext cx="3200106"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1905520" y="5867900"/>
              <a:ext cx="441876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7597" name="TextBox 7"/>
            <p:cNvSpPr txBox="1">
              <a:spLocks noChangeArrowheads="1"/>
            </p:cNvSpPr>
            <p:nvPr/>
          </p:nvSpPr>
          <p:spPr bwMode="auto">
            <a:xfrm>
              <a:off x="3550796" y="5867400"/>
              <a:ext cx="1326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Complexity</a:t>
              </a:r>
            </a:p>
          </p:txBody>
        </p:sp>
        <p:sp>
          <p:nvSpPr>
            <p:cNvPr id="67598" name="TextBox 8"/>
            <p:cNvSpPr txBox="1">
              <a:spLocks noChangeArrowheads="1"/>
            </p:cNvSpPr>
            <p:nvPr/>
          </p:nvSpPr>
          <p:spPr bwMode="auto">
            <a:xfrm>
              <a:off x="5791200" y="5867400"/>
              <a:ext cx="1298507" cy="60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Low Bias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High Variance</a:t>
              </a:r>
            </a:p>
            <a:p>
              <a:pPr eaLnBrk="1" hangingPunct="1">
                <a:spcBef>
                  <a:spcPct val="0"/>
                </a:spcBef>
                <a:buNone/>
                <a:defRPr/>
              </a:pPr>
              <a:r>
                <a:rPr lang="en-US" altLang="en-US" sz="1100" dirty="0">
                  <a:solidFill>
                    <a:srgbClr val="000000"/>
                  </a:solidFill>
                  <a:cs typeface="Arial" panose="020B0604020202020204" pitchFamily="34" charset="0"/>
                </a:rPr>
                <a:t>Expressive model</a:t>
              </a:r>
            </a:p>
          </p:txBody>
        </p:sp>
        <p:sp>
          <p:nvSpPr>
            <p:cNvPr id="67599" name="TextBox 9"/>
            <p:cNvSpPr txBox="1">
              <a:spLocks noChangeArrowheads="1"/>
            </p:cNvSpPr>
            <p:nvPr/>
          </p:nvSpPr>
          <p:spPr bwMode="auto">
            <a:xfrm>
              <a:off x="1676400" y="5867400"/>
              <a:ext cx="1542118" cy="60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High Bias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Low Variance</a:t>
              </a:r>
            </a:p>
            <a:p>
              <a:pPr eaLnBrk="1" hangingPunct="1">
                <a:spcBef>
                  <a:spcPct val="0"/>
                </a:spcBef>
                <a:buNone/>
                <a:defRPr/>
              </a:pPr>
              <a:r>
                <a:rPr lang="en-US" altLang="en-US" sz="1100" dirty="0">
                  <a:solidFill>
                    <a:srgbClr val="000000"/>
                  </a:solidFill>
                  <a:cs typeface="Arial" panose="020B0604020202020204" pitchFamily="34" charset="0"/>
                </a:rPr>
                <a:t>Strong Regularization</a:t>
              </a:r>
            </a:p>
          </p:txBody>
        </p:sp>
        <p:sp>
          <p:nvSpPr>
            <p:cNvPr id="67600" name="TextBox 10"/>
            <p:cNvSpPr txBox="1">
              <a:spLocks noChangeArrowheads="1"/>
            </p:cNvSpPr>
            <p:nvPr/>
          </p:nvSpPr>
          <p:spPr bwMode="auto">
            <a:xfrm rot="-5400000">
              <a:off x="1127593" y="4141670"/>
              <a:ext cx="1185483" cy="36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Test Error</a:t>
              </a:r>
            </a:p>
          </p:txBody>
        </p:sp>
      </p:grpSp>
      <p:sp>
        <p:nvSpPr>
          <p:cNvPr id="15" name="Rectangle 14"/>
          <p:cNvSpPr/>
          <p:nvPr/>
        </p:nvSpPr>
        <p:spPr>
          <a:xfrm>
            <a:off x="3467100" y="3810000"/>
            <a:ext cx="47625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TextBox 17"/>
          <p:cNvSpPr txBox="1"/>
          <p:nvPr/>
        </p:nvSpPr>
        <p:spPr>
          <a:xfrm>
            <a:off x="8999538" y="6581776"/>
            <a:ext cx="1668462"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srgbClr val="FFFFFF">
                    <a:lumMod val="65000"/>
                  </a:srgb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24218769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 presetClass="exit" presetSubtype="2" fill="hold" grpId="0" nodeType="withEffect">
                                  <p:stCondLst>
                                    <p:cond delay="0"/>
                                  </p:stCondLst>
                                  <p:childTnLst>
                                    <p:anim calcmode="lin" valueType="num">
                                      <p:cBhvr additive="base">
                                        <p:cTn id="8" dur="1000"/>
                                        <p:tgtEl>
                                          <p:spTgt spid="15"/>
                                        </p:tgtEl>
                                        <p:attrNameLst>
                                          <p:attrName>ppt_x</p:attrName>
                                        </p:attrNameLst>
                                      </p:cBhvr>
                                      <p:tavLst>
                                        <p:tav tm="0">
                                          <p:val>
                                            <p:strVal val="ppt_x"/>
                                          </p:val>
                                        </p:tav>
                                        <p:tav tm="100000">
                                          <p:val>
                                            <p:strVal val="1+ppt_w/2"/>
                                          </p:val>
                                        </p:tav>
                                      </p:tavLst>
                                    </p:anim>
                                    <p:anim calcmode="lin" valueType="num">
                                      <p:cBhvr additive="base">
                                        <p:cTn id="9" dur="1000"/>
                                        <p:tgtEl>
                                          <p:spTgt spid="15"/>
                                        </p:tgtEl>
                                        <p:attrNameLst>
                                          <p:attrName>ppt_y</p:attrName>
                                        </p:attrNameLst>
                                      </p:cBhvr>
                                      <p:tavLst>
                                        <p:tav tm="0">
                                          <p:val>
                                            <p:strVal val="ppt_y"/>
                                          </p:val>
                                        </p:tav>
                                        <p:tav tm="100000">
                                          <p:val>
                                            <p:strVal val="ppt_y"/>
                                          </p:val>
                                        </p:tav>
                                      </p:tavLst>
                                    </p:anim>
                                    <p:set>
                                      <p:cBhvr>
                                        <p:cTn id="10" dur="1" fill="hold">
                                          <p:stCondLst>
                                            <p:cond delay="999"/>
                                          </p:stCondLst>
                                        </p:cTn>
                                        <p:tgtEl>
                                          <p:spTgt spid="15"/>
                                        </p:tgtEl>
                                        <p:attrNameLst>
                                          <p:attrName>style.visibility</p:attrName>
                                        </p:attrNameLst>
                                      </p:cBhvr>
                                      <p:to>
                                        <p:strVal val="hidden"/>
                                      </p:to>
                                    </p:set>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2" presetClass="exit" presetSubtype="2" fill="hold" grpId="0" nodeType="withEffect">
                                  <p:stCondLst>
                                    <p:cond delay="0"/>
                                  </p:stCondLst>
                                  <p:childTnLst>
                                    <p:anim calcmode="lin" valueType="num">
                                      <p:cBhvr additive="base">
                                        <p:cTn id="19" dur="1000"/>
                                        <p:tgtEl>
                                          <p:spTgt spid="16"/>
                                        </p:tgtEl>
                                        <p:attrNameLst>
                                          <p:attrName>ppt_x</p:attrName>
                                        </p:attrNameLst>
                                      </p:cBhvr>
                                      <p:tavLst>
                                        <p:tav tm="0">
                                          <p:val>
                                            <p:strVal val="ppt_x"/>
                                          </p:val>
                                        </p:tav>
                                        <p:tav tm="100000">
                                          <p:val>
                                            <p:strVal val="1+ppt_w/2"/>
                                          </p:val>
                                        </p:tav>
                                      </p:tavLst>
                                    </p:anim>
                                    <p:anim calcmode="lin" valueType="num">
                                      <p:cBhvr additive="base">
                                        <p:cTn id="20" dur="1000"/>
                                        <p:tgtEl>
                                          <p:spTgt spid="16"/>
                                        </p:tgtEl>
                                        <p:attrNameLst>
                                          <p:attrName>ppt_y</p:attrName>
                                        </p:attrNameLst>
                                      </p:cBhvr>
                                      <p:tavLst>
                                        <p:tav tm="0">
                                          <p:val>
                                            <p:strVal val="ppt_y"/>
                                          </p:val>
                                        </p:tav>
                                        <p:tav tm="100000">
                                          <p:val>
                                            <p:strVal val="ppt_y"/>
                                          </p:val>
                                        </p:tav>
                                      </p:tavLst>
                                    </p:anim>
                                    <p:set>
                                      <p:cBhvr>
                                        <p:cTn id="21" dur="1" fill="hold">
                                          <p:stCondLst>
                                            <p:cond delay="999"/>
                                          </p:stCondLst>
                                        </p:cTn>
                                        <p:tgtEl>
                                          <p:spTgt spid="16"/>
                                        </p:tgtEl>
                                        <p:attrNameLst>
                                          <p:attrName>style.visibility</p:attrName>
                                        </p:attrNameLst>
                                      </p:cBhvr>
                                      <p:to>
                                        <p:strVal val="hidden"/>
                                      </p:to>
                                    </p:set>
                                  </p:childTnLst>
                                </p:cTn>
                              </p:par>
                            </p:childTnLst>
                          </p:cTn>
                        </p:par>
                        <p:par>
                          <p:cTn id="22" fill="hold" nodeType="afterGroup">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animBg="1"/>
      <p:bldP spid="15"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altLang="en-US"/>
              <a:t>Effect of Training Size</a:t>
            </a:r>
          </a:p>
        </p:txBody>
      </p:sp>
      <p:sp>
        <p:nvSpPr>
          <p:cNvPr id="10" name="Freeform 9"/>
          <p:cNvSpPr/>
          <p:nvPr/>
        </p:nvSpPr>
        <p:spPr>
          <a:xfrm>
            <a:off x="3452814" y="3644901"/>
            <a:ext cx="4384675" cy="1349375"/>
          </a:xfrm>
          <a:custGeom>
            <a:avLst/>
            <a:gdLst>
              <a:gd name="connsiteX0" fmla="*/ 0 w 4384110"/>
              <a:gd name="connsiteY0" fmla="*/ 0 h 1349049"/>
              <a:gd name="connsiteX1" fmla="*/ 25052 w 4384110"/>
              <a:gd name="connsiteY1" fmla="*/ 112734 h 1349049"/>
              <a:gd name="connsiteX2" fmla="*/ 75156 w 4384110"/>
              <a:gd name="connsiteY2" fmla="*/ 187890 h 1349049"/>
              <a:gd name="connsiteX3" fmla="*/ 112734 w 4384110"/>
              <a:gd name="connsiteY3" fmla="*/ 212942 h 1349049"/>
              <a:gd name="connsiteX4" fmla="*/ 137787 w 4384110"/>
              <a:gd name="connsiteY4" fmla="*/ 237994 h 1349049"/>
              <a:gd name="connsiteX5" fmla="*/ 212943 w 4384110"/>
              <a:gd name="connsiteY5" fmla="*/ 263047 h 1349049"/>
              <a:gd name="connsiteX6" fmla="*/ 250521 w 4384110"/>
              <a:gd name="connsiteY6" fmla="*/ 275573 h 1349049"/>
              <a:gd name="connsiteX7" fmla="*/ 275573 w 4384110"/>
              <a:gd name="connsiteY7" fmla="*/ 313151 h 1349049"/>
              <a:gd name="connsiteX8" fmla="*/ 313151 w 4384110"/>
              <a:gd name="connsiteY8" fmla="*/ 325677 h 1349049"/>
              <a:gd name="connsiteX9" fmla="*/ 350729 w 4384110"/>
              <a:gd name="connsiteY9" fmla="*/ 350729 h 1349049"/>
              <a:gd name="connsiteX10" fmla="*/ 425885 w 4384110"/>
              <a:gd name="connsiteY10" fmla="*/ 375781 h 1349049"/>
              <a:gd name="connsiteX11" fmla="*/ 463463 w 4384110"/>
              <a:gd name="connsiteY11" fmla="*/ 388307 h 1349049"/>
              <a:gd name="connsiteX12" fmla="*/ 513567 w 4384110"/>
              <a:gd name="connsiteY12" fmla="*/ 400833 h 1349049"/>
              <a:gd name="connsiteX13" fmla="*/ 563671 w 4384110"/>
              <a:gd name="connsiteY13" fmla="*/ 425885 h 1349049"/>
              <a:gd name="connsiteX14" fmla="*/ 651354 w 4384110"/>
              <a:gd name="connsiteY14" fmla="*/ 450937 h 1349049"/>
              <a:gd name="connsiteX15" fmla="*/ 688932 w 4384110"/>
              <a:gd name="connsiteY15" fmla="*/ 475989 h 1349049"/>
              <a:gd name="connsiteX16" fmla="*/ 776614 w 4384110"/>
              <a:gd name="connsiteY16" fmla="*/ 501041 h 1349049"/>
              <a:gd name="connsiteX17" fmla="*/ 814192 w 4384110"/>
              <a:gd name="connsiteY17" fmla="*/ 526093 h 1349049"/>
              <a:gd name="connsiteX18" fmla="*/ 939452 w 4384110"/>
              <a:gd name="connsiteY18" fmla="*/ 563671 h 1349049"/>
              <a:gd name="connsiteX19" fmla="*/ 977030 w 4384110"/>
              <a:gd name="connsiteY19" fmla="*/ 588723 h 1349049"/>
              <a:gd name="connsiteX20" fmla="*/ 1064713 w 4384110"/>
              <a:gd name="connsiteY20" fmla="*/ 613775 h 1349049"/>
              <a:gd name="connsiteX21" fmla="*/ 1139869 w 4384110"/>
              <a:gd name="connsiteY21" fmla="*/ 638827 h 1349049"/>
              <a:gd name="connsiteX22" fmla="*/ 1177447 w 4384110"/>
              <a:gd name="connsiteY22" fmla="*/ 651353 h 1349049"/>
              <a:gd name="connsiteX23" fmla="*/ 1215025 w 4384110"/>
              <a:gd name="connsiteY23" fmla="*/ 676405 h 1349049"/>
              <a:gd name="connsiteX24" fmla="*/ 1277655 w 4384110"/>
              <a:gd name="connsiteY24" fmla="*/ 688931 h 1349049"/>
              <a:gd name="connsiteX25" fmla="*/ 1315233 w 4384110"/>
              <a:gd name="connsiteY25" fmla="*/ 713984 h 1349049"/>
              <a:gd name="connsiteX26" fmla="*/ 1402915 w 4384110"/>
              <a:gd name="connsiteY26" fmla="*/ 739036 h 1349049"/>
              <a:gd name="connsiteX27" fmla="*/ 1478071 w 4384110"/>
              <a:gd name="connsiteY27" fmla="*/ 789140 h 1349049"/>
              <a:gd name="connsiteX28" fmla="*/ 1515650 w 4384110"/>
              <a:gd name="connsiteY28" fmla="*/ 814192 h 1349049"/>
              <a:gd name="connsiteX29" fmla="*/ 1665962 w 4384110"/>
              <a:gd name="connsiteY29" fmla="*/ 864296 h 1349049"/>
              <a:gd name="connsiteX30" fmla="*/ 1703540 w 4384110"/>
              <a:gd name="connsiteY30" fmla="*/ 876822 h 1349049"/>
              <a:gd name="connsiteX31" fmla="*/ 1741118 w 4384110"/>
              <a:gd name="connsiteY31" fmla="*/ 889348 h 1349049"/>
              <a:gd name="connsiteX32" fmla="*/ 1853852 w 4384110"/>
              <a:gd name="connsiteY32" fmla="*/ 951978 h 1349049"/>
              <a:gd name="connsiteX33" fmla="*/ 1891430 w 4384110"/>
              <a:gd name="connsiteY33" fmla="*/ 977030 h 1349049"/>
              <a:gd name="connsiteX34" fmla="*/ 1929008 w 4384110"/>
              <a:gd name="connsiteY34" fmla="*/ 1014608 h 1349049"/>
              <a:gd name="connsiteX35" fmla="*/ 2004165 w 4384110"/>
              <a:gd name="connsiteY35" fmla="*/ 1039660 h 1349049"/>
              <a:gd name="connsiteX36" fmla="*/ 2041743 w 4384110"/>
              <a:gd name="connsiteY36" fmla="*/ 1052186 h 1349049"/>
              <a:gd name="connsiteX37" fmla="*/ 2718148 w 4384110"/>
              <a:gd name="connsiteY37" fmla="*/ 1077238 h 1349049"/>
              <a:gd name="connsiteX38" fmla="*/ 2956143 w 4384110"/>
              <a:gd name="connsiteY38" fmla="*/ 1102290 h 1349049"/>
              <a:gd name="connsiteX39" fmla="*/ 3018773 w 4384110"/>
              <a:gd name="connsiteY39" fmla="*/ 1114816 h 1349049"/>
              <a:gd name="connsiteX40" fmla="*/ 3081403 w 4384110"/>
              <a:gd name="connsiteY40" fmla="*/ 1152394 h 1349049"/>
              <a:gd name="connsiteX41" fmla="*/ 3331924 w 4384110"/>
              <a:gd name="connsiteY41" fmla="*/ 1189973 h 1349049"/>
              <a:gd name="connsiteX42" fmla="*/ 3457184 w 4384110"/>
              <a:gd name="connsiteY42" fmla="*/ 1215025 h 1349049"/>
              <a:gd name="connsiteX43" fmla="*/ 3507288 w 4384110"/>
              <a:gd name="connsiteY43" fmla="*/ 1227551 h 1349049"/>
              <a:gd name="connsiteX44" fmla="*/ 3620022 w 4384110"/>
              <a:gd name="connsiteY44" fmla="*/ 1240077 h 1349049"/>
              <a:gd name="connsiteX45" fmla="*/ 3657600 w 4384110"/>
              <a:gd name="connsiteY45" fmla="*/ 1252603 h 1349049"/>
              <a:gd name="connsiteX46" fmla="*/ 4296428 w 4384110"/>
              <a:gd name="connsiteY46" fmla="*/ 1277655 h 1349049"/>
              <a:gd name="connsiteX47" fmla="*/ 4384110 w 4384110"/>
              <a:gd name="connsiteY47" fmla="*/ 1315233 h 134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4110" h="1349049">
                <a:moveTo>
                  <a:pt x="0" y="0"/>
                </a:moveTo>
                <a:cubicBezTo>
                  <a:pt x="3399" y="20392"/>
                  <a:pt x="10368" y="86303"/>
                  <a:pt x="25052" y="112734"/>
                </a:cubicBezTo>
                <a:cubicBezTo>
                  <a:pt x="39674" y="139054"/>
                  <a:pt x="50104" y="171189"/>
                  <a:pt x="75156" y="187890"/>
                </a:cubicBezTo>
                <a:cubicBezTo>
                  <a:pt x="87682" y="196241"/>
                  <a:pt x="100978" y="203538"/>
                  <a:pt x="112734" y="212942"/>
                </a:cubicBezTo>
                <a:cubicBezTo>
                  <a:pt x="121956" y="220319"/>
                  <a:pt x="127224" y="232712"/>
                  <a:pt x="137787" y="237994"/>
                </a:cubicBezTo>
                <a:cubicBezTo>
                  <a:pt x="161406" y="249804"/>
                  <a:pt x="187891" y="254696"/>
                  <a:pt x="212943" y="263047"/>
                </a:cubicBezTo>
                <a:lnTo>
                  <a:pt x="250521" y="275573"/>
                </a:lnTo>
                <a:cubicBezTo>
                  <a:pt x="258872" y="288099"/>
                  <a:pt x="263818" y="303747"/>
                  <a:pt x="275573" y="313151"/>
                </a:cubicBezTo>
                <a:cubicBezTo>
                  <a:pt x="285883" y="321399"/>
                  <a:pt x="301341" y="319772"/>
                  <a:pt x="313151" y="325677"/>
                </a:cubicBezTo>
                <a:cubicBezTo>
                  <a:pt x="326616" y="332410"/>
                  <a:pt x="336972" y="344615"/>
                  <a:pt x="350729" y="350729"/>
                </a:cubicBezTo>
                <a:cubicBezTo>
                  <a:pt x="374860" y="361454"/>
                  <a:pt x="400833" y="367430"/>
                  <a:pt x="425885" y="375781"/>
                </a:cubicBezTo>
                <a:cubicBezTo>
                  <a:pt x="438411" y="379956"/>
                  <a:pt x="450654" y="385105"/>
                  <a:pt x="463463" y="388307"/>
                </a:cubicBezTo>
                <a:cubicBezTo>
                  <a:pt x="480164" y="392482"/>
                  <a:pt x="497448" y="394788"/>
                  <a:pt x="513567" y="400833"/>
                </a:cubicBezTo>
                <a:cubicBezTo>
                  <a:pt x="531051" y="407389"/>
                  <a:pt x="546508" y="418530"/>
                  <a:pt x="563671" y="425885"/>
                </a:cubicBezTo>
                <a:cubicBezTo>
                  <a:pt x="588827" y="436666"/>
                  <a:pt x="625931" y="444581"/>
                  <a:pt x="651354" y="450937"/>
                </a:cubicBezTo>
                <a:cubicBezTo>
                  <a:pt x="663880" y="459288"/>
                  <a:pt x="675467" y="469256"/>
                  <a:pt x="688932" y="475989"/>
                </a:cubicBezTo>
                <a:cubicBezTo>
                  <a:pt x="706902" y="484974"/>
                  <a:pt x="760561" y="497028"/>
                  <a:pt x="776614" y="501041"/>
                </a:cubicBezTo>
                <a:cubicBezTo>
                  <a:pt x="789140" y="509392"/>
                  <a:pt x="800355" y="520163"/>
                  <a:pt x="814192" y="526093"/>
                </a:cubicBezTo>
                <a:cubicBezTo>
                  <a:pt x="863207" y="547099"/>
                  <a:pt x="888932" y="529991"/>
                  <a:pt x="939452" y="563671"/>
                </a:cubicBezTo>
                <a:cubicBezTo>
                  <a:pt x="951978" y="572022"/>
                  <a:pt x="963565" y="581990"/>
                  <a:pt x="977030" y="588723"/>
                </a:cubicBezTo>
                <a:cubicBezTo>
                  <a:pt x="998079" y="599248"/>
                  <a:pt x="1044645" y="607755"/>
                  <a:pt x="1064713" y="613775"/>
                </a:cubicBezTo>
                <a:cubicBezTo>
                  <a:pt x="1090006" y="621363"/>
                  <a:pt x="1114817" y="630476"/>
                  <a:pt x="1139869" y="638827"/>
                </a:cubicBezTo>
                <a:cubicBezTo>
                  <a:pt x="1152395" y="643002"/>
                  <a:pt x="1166461" y="644029"/>
                  <a:pt x="1177447" y="651353"/>
                </a:cubicBezTo>
                <a:cubicBezTo>
                  <a:pt x="1189973" y="659704"/>
                  <a:pt x="1200929" y="671119"/>
                  <a:pt x="1215025" y="676405"/>
                </a:cubicBezTo>
                <a:cubicBezTo>
                  <a:pt x="1234960" y="683880"/>
                  <a:pt x="1256778" y="684756"/>
                  <a:pt x="1277655" y="688931"/>
                </a:cubicBezTo>
                <a:cubicBezTo>
                  <a:pt x="1290181" y="697282"/>
                  <a:pt x="1301396" y="708054"/>
                  <a:pt x="1315233" y="713984"/>
                </a:cubicBezTo>
                <a:cubicBezTo>
                  <a:pt x="1343613" y="726147"/>
                  <a:pt x="1375491" y="723800"/>
                  <a:pt x="1402915" y="739036"/>
                </a:cubicBezTo>
                <a:cubicBezTo>
                  <a:pt x="1429235" y="753658"/>
                  <a:pt x="1453019" y="772439"/>
                  <a:pt x="1478071" y="789140"/>
                </a:cubicBezTo>
                <a:cubicBezTo>
                  <a:pt x="1490597" y="797491"/>
                  <a:pt x="1501368" y="809431"/>
                  <a:pt x="1515650" y="814192"/>
                </a:cubicBezTo>
                <a:lnTo>
                  <a:pt x="1665962" y="864296"/>
                </a:lnTo>
                <a:lnTo>
                  <a:pt x="1703540" y="876822"/>
                </a:lnTo>
                <a:cubicBezTo>
                  <a:pt x="1716066" y="880997"/>
                  <a:pt x="1730132" y="882024"/>
                  <a:pt x="1741118" y="889348"/>
                </a:cubicBezTo>
                <a:cubicBezTo>
                  <a:pt x="1825817" y="945814"/>
                  <a:pt x="1720920" y="878127"/>
                  <a:pt x="1853852" y="951978"/>
                </a:cubicBezTo>
                <a:cubicBezTo>
                  <a:pt x="1867012" y="959289"/>
                  <a:pt x="1879865" y="967392"/>
                  <a:pt x="1891430" y="977030"/>
                </a:cubicBezTo>
                <a:cubicBezTo>
                  <a:pt x="1905039" y="988371"/>
                  <a:pt x="1913523" y="1006005"/>
                  <a:pt x="1929008" y="1014608"/>
                </a:cubicBezTo>
                <a:cubicBezTo>
                  <a:pt x="1952092" y="1027433"/>
                  <a:pt x="1979113" y="1031309"/>
                  <a:pt x="2004165" y="1039660"/>
                </a:cubicBezTo>
                <a:cubicBezTo>
                  <a:pt x="2016691" y="1043835"/>
                  <a:pt x="2028545" y="1051809"/>
                  <a:pt x="2041743" y="1052186"/>
                </a:cubicBezTo>
                <a:cubicBezTo>
                  <a:pt x="2559563" y="1066981"/>
                  <a:pt x="2334159" y="1057028"/>
                  <a:pt x="2718148" y="1077238"/>
                </a:cubicBezTo>
                <a:cubicBezTo>
                  <a:pt x="2825020" y="1112862"/>
                  <a:pt x="2713179" y="1079151"/>
                  <a:pt x="2956143" y="1102290"/>
                </a:cubicBezTo>
                <a:cubicBezTo>
                  <a:pt x="2977337" y="1104308"/>
                  <a:pt x="2997896" y="1110641"/>
                  <a:pt x="3018773" y="1114816"/>
                </a:cubicBezTo>
                <a:cubicBezTo>
                  <a:pt x="3039650" y="1127342"/>
                  <a:pt x="3059239" y="1142319"/>
                  <a:pt x="3081403" y="1152394"/>
                </a:cubicBezTo>
                <a:cubicBezTo>
                  <a:pt x="3170790" y="1193025"/>
                  <a:pt x="3222018" y="1182123"/>
                  <a:pt x="3331924" y="1189973"/>
                </a:cubicBezTo>
                <a:cubicBezTo>
                  <a:pt x="3373677" y="1198324"/>
                  <a:pt x="3415875" y="1204698"/>
                  <a:pt x="3457184" y="1215025"/>
                </a:cubicBezTo>
                <a:cubicBezTo>
                  <a:pt x="3473885" y="1219200"/>
                  <a:pt x="3490273" y="1224933"/>
                  <a:pt x="3507288" y="1227551"/>
                </a:cubicBezTo>
                <a:cubicBezTo>
                  <a:pt x="3544658" y="1233300"/>
                  <a:pt x="3582444" y="1235902"/>
                  <a:pt x="3620022" y="1240077"/>
                </a:cubicBezTo>
                <a:cubicBezTo>
                  <a:pt x="3632548" y="1244252"/>
                  <a:pt x="3644417" y="1251871"/>
                  <a:pt x="3657600" y="1252603"/>
                </a:cubicBezTo>
                <a:cubicBezTo>
                  <a:pt x="3870378" y="1264424"/>
                  <a:pt x="4296428" y="1277655"/>
                  <a:pt x="4296428" y="1277655"/>
                </a:cubicBezTo>
                <a:cubicBezTo>
                  <a:pt x="4376497" y="1331034"/>
                  <a:pt x="4350294" y="1349049"/>
                  <a:pt x="4384110" y="1315233"/>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Freeform 10"/>
          <p:cNvSpPr/>
          <p:nvPr/>
        </p:nvSpPr>
        <p:spPr>
          <a:xfrm>
            <a:off x="3440114" y="5308600"/>
            <a:ext cx="4371975" cy="541338"/>
          </a:xfrm>
          <a:custGeom>
            <a:avLst/>
            <a:gdLst>
              <a:gd name="connsiteX0" fmla="*/ 0 w 4371584"/>
              <a:gd name="connsiteY0" fmla="*/ 541208 h 541208"/>
              <a:gd name="connsiteX1" fmla="*/ 450937 w 4371584"/>
              <a:gd name="connsiteY1" fmla="*/ 528682 h 541208"/>
              <a:gd name="connsiteX2" fmla="*/ 563671 w 4371584"/>
              <a:gd name="connsiteY2" fmla="*/ 491104 h 541208"/>
              <a:gd name="connsiteX3" fmla="*/ 626302 w 4371584"/>
              <a:gd name="connsiteY3" fmla="*/ 478578 h 541208"/>
              <a:gd name="connsiteX4" fmla="*/ 776614 w 4371584"/>
              <a:gd name="connsiteY4" fmla="*/ 453526 h 541208"/>
              <a:gd name="connsiteX5" fmla="*/ 851770 w 4371584"/>
              <a:gd name="connsiteY5" fmla="*/ 415948 h 541208"/>
              <a:gd name="connsiteX6" fmla="*/ 889348 w 4371584"/>
              <a:gd name="connsiteY6" fmla="*/ 403421 h 541208"/>
              <a:gd name="connsiteX7" fmla="*/ 914400 w 4371584"/>
              <a:gd name="connsiteY7" fmla="*/ 365843 h 541208"/>
              <a:gd name="connsiteX8" fmla="*/ 951978 w 4371584"/>
              <a:gd name="connsiteY8" fmla="*/ 353317 h 541208"/>
              <a:gd name="connsiteX9" fmla="*/ 1052186 w 4371584"/>
              <a:gd name="connsiteY9" fmla="*/ 328265 h 541208"/>
              <a:gd name="connsiteX10" fmla="*/ 1177447 w 4371584"/>
              <a:gd name="connsiteY10" fmla="*/ 303213 h 541208"/>
              <a:gd name="connsiteX11" fmla="*/ 1778696 w 4371584"/>
              <a:gd name="connsiteY11" fmla="*/ 278161 h 541208"/>
              <a:gd name="connsiteX12" fmla="*/ 2167003 w 4371584"/>
              <a:gd name="connsiteY12" fmla="*/ 253109 h 541208"/>
              <a:gd name="connsiteX13" fmla="*/ 2217107 w 4371584"/>
              <a:gd name="connsiteY13" fmla="*/ 240583 h 541208"/>
              <a:gd name="connsiteX14" fmla="*/ 2342367 w 4371584"/>
              <a:gd name="connsiteY14" fmla="*/ 215531 h 541208"/>
              <a:gd name="connsiteX15" fmla="*/ 2392471 w 4371584"/>
              <a:gd name="connsiteY15" fmla="*/ 203005 h 541208"/>
              <a:gd name="connsiteX16" fmla="*/ 2592888 w 4371584"/>
              <a:gd name="connsiteY16" fmla="*/ 190479 h 541208"/>
              <a:gd name="connsiteX17" fmla="*/ 2680570 w 4371584"/>
              <a:gd name="connsiteY17" fmla="*/ 165427 h 541208"/>
              <a:gd name="connsiteX18" fmla="*/ 2743200 w 4371584"/>
              <a:gd name="connsiteY18" fmla="*/ 152901 h 541208"/>
              <a:gd name="connsiteX19" fmla="*/ 2793304 w 4371584"/>
              <a:gd name="connsiteY19" fmla="*/ 140375 h 541208"/>
              <a:gd name="connsiteX20" fmla="*/ 3068877 w 4371584"/>
              <a:gd name="connsiteY20" fmla="*/ 127849 h 541208"/>
              <a:gd name="connsiteX21" fmla="*/ 3519814 w 4371584"/>
              <a:gd name="connsiteY21" fmla="*/ 102797 h 541208"/>
              <a:gd name="connsiteX22" fmla="*/ 3807913 w 4371584"/>
              <a:gd name="connsiteY22" fmla="*/ 90271 h 541208"/>
              <a:gd name="connsiteX23" fmla="*/ 3945699 w 4371584"/>
              <a:gd name="connsiteY23" fmla="*/ 52693 h 541208"/>
              <a:gd name="connsiteX24" fmla="*/ 3983277 w 4371584"/>
              <a:gd name="connsiteY24" fmla="*/ 40167 h 541208"/>
              <a:gd name="connsiteX25" fmla="*/ 4221271 w 4371584"/>
              <a:gd name="connsiteY25" fmla="*/ 27641 h 541208"/>
              <a:gd name="connsiteX26" fmla="*/ 4271376 w 4371584"/>
              <a:gd name="connsiteY26" fmla="*/ 15115 h 541208"/>
              <a:gd name="connsiteX27" fmla="*/ 4308954 w 4371584"/>
              <a:gd name="connsiteY27" fmla="*/ 2589 h 541208"/>
              <a:gd name="connsiteX28" fmla="*/ 4371584 w 4371584"/>
              <a:gd name="connsiteY28" fmla="*/ 2589 h 54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71584" h="541208">
                <a:moveTo>
                  <a:pt x="0" y="541208"/>
                </a:moveTo>
                <a:cubicBezTo>
                  <a:pt x="150312" y="537033"/>
                  <a:pt x="300949" y="539395"/>
                  <a:pt x="450937" y="528682"/>
                </a:cubicBezTo>
                <a:cubicBezTo>
                  <a:pt x="489909" y="525898"/>
                  <a:pt x="525396" y="498759"/>
                  <a:pt x="563671" y="491104"/>
                </a:cubicBezTo>
                <a:cubicBezTo>
                  <a:pt x="584548" y="486929"/>
                  <a:pt x="605301" y="482078"/>
                  <a:pt x="626302" y="478578"/>
                </a:cubicBezTo>
                <a:cubicBezTo>
                  <a:pt x="689933" y="467973"/>
                  <a:pt x="717575" y="468286"/>
                  <a:pt x="776614" y="453526"/>
                </a:cubicBezTo>
                <a:cubicBezTo>
                  <a:pt x="839580" y="437784"/>
                  <a:pt x="790543" y="446562"/>
                  <a:pt x="851770" y="415948"/>
                </a:cubicBezTo>
                <a:cubicBezTo>
                  <a:pt x="863580" y="410043"/>
                  <a:pt x="876822" y="407597"/>
                  <a:pt x="889348" y="403421"/>
                </a:cubicBezTo>
                <a:cubicBezTo>
                  <a:pt x="897699" y="390895"/>
                  <a:pt x="902645" y="375247"/>
                  <a:pt x="914400" y="365843"/>
                </a:cubicBezTo>
                <a:cubicBezTo>
                  <a:pt x="924710" y="357595"/>
                  <a:pt x="939240" y="356791"/>
                  <a:pt x="951978" y="353317"/>
                </a:cubicBezTo>
                <a:cubicBezTo>
                  <a:pt x="985195" y="344258"/>
                  <a:pt x="1018424" y="335017"/>
                  <a:pt x="1052186" y="328265"/>
                </a:cubicBezTo>
                <a:lnTo>
                  <a:pt x="1177447" y="303213"/>
                </a:lnTo>
                <a:cubicBezTo>
                  <a:pt x="1416179" y="255467"/>
                  <a:pt x="1218781" y="291182"/>
                  <a:pt x="1778696" y="278161"/>
                </a:cubicBezTo>
                <a:cubicBezTo>
                  <a:pt x="1931317" y="227287"/>
                  <a:pt x="1767086" y="278104"/>
                  <a:pt x="2167003" y="253109"/>
                </a:cubicBezTo>
                <a:cubicBezTo>
                  <a:pt x="2184185" y="252035"/>
                  <a:pt x="2200274" y="244190"/>
                  <a:pt x="2217107" y="240583"/>
                </a:cubicBezTo>
                <a:cubicBezTo>
                  <a:pt x="2258742" y="231661"/>
                  <a:pt x="2301058" y="225858"/>
                  <a:pt x="2342367" y="215531"/>
                </a:cubicBezTo>
                <a:cubicBezTo>
                  <a:pt x="2359068" y="211356"/>
                  <a:pt x="2375341" y="204718"/>
                  <a:pt x="2392471" y="203005"/>
                </a:cubicBezTo>
                <a:cubicBezTo>
                  <a:pt x="2459075" y="196345"/>
                  <a:pt x="2526082" y="194654"/>
                  <a:pt x="2592888" y="190479"/>
                </a:cubicBezTo>
                <a:cubicBezTo>
                  <a:pt x="2634735" y="176530"/>
                  <a:pt x="2633385" y="175913"/>
                  <a:pt x="2680570" y="165427"/>
                </a:cubicBezTo>
                <a:cubicBezTo>
                  <a:pt x="2701353" y="160809"/>
                  <a:pt x="2722417" y="157519"/>
                  <a:pt x="2743200" y="152901"/>
                </a:cubicBezTo>
                <a:cubicBezTo>
                  <a:pt x="2760005" y="149166"/>
                  <a:pt x="2776139" y="141695"/>
                  <a:pt x="2793304" y="140375"/>
                </a:cubicBezTo>
                <a:cubicBezTo>
                  <a:pt x="2884986" y="133323"/>
                  <a:pt x="2977019" y="132024"/>
                  <a:pt x="3068877" y="127849"/>
                </a:cubicBezTo>
                <a:cubicBezTo>
                  <a:pt x="3237973" y="71484"/>
                  <a:pt x="3085502" y="118308"/>
                  <a:pt x="3519814" y="102797"/>
                </a:cubicBezTo>
                <a:lnTo>
                  <a:pt x="3807913" y="90271"/>
                </a:lnTo>
                <a:cubicBezTo>
                  <a:pt x="3896437" y="72566"/>
                  <a:pt x="3850345" y="84478"/>
                  <a:pt x="3945699" y="52693"/>
                </a:cubicBezTo>
                <a:cubicBezTo>
                  <a:pt x="3958225" y="48518"/>
                  <a:pt x="3970092" y="40861"/>
                  <a:pt x="3983277" y="40167"/>
                </a:cubicBezTo>
                <a:lnTo>
                  <a:pt x="4221271" y="27641"/>
                </a:lnTo>
                <a:cubicBezTo>
                  <a:pt x="4237973" y="23466"/>
                  <a:pt x="4254823" y="19844"/>
                  <a:pt x="4271376" y="15115"/>
                </a:cubicBezTo>
                <a:cubicBezTo>
                  <a:pt x="4284072" y="11488"/>
                  <a:pt x="4295852" y="4227"/>
                  <a:pt x="4308954" y="2589"/>
                </a:cubicBezTo>
                <a:cubicBezTo>
                  <a:pt x="4329669" y="0"/>
                  <a:pt x="4350707" y="2589"/>
                  <a:pt x="4371584" y="2589"/>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TextBox 11"/>
          <p:cNvSpPr txBox="1">
            <a:spLocks noChangeArrowheads="1"/>
          </p:cNvSpPr>
          <p:nvPr/>
        </p:nvSpPr>
        <p:spPr bwMode="auto">
          <a:xfrm>
            <a:off x="6781801" y="4354514"/>
            <a:ext cx="989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Testing</a:t>
            </a:r>
          </a:p>
        </p:txBody>
      </p:sp>
      <p:sp>
        <p:nvSpPr>
          <p:cNvPr id="13" name="TextBox 12"/>
          <p:cNvSpPr txBox="1">
            <a:spLocks noChangeArrowheads="1"/>
          </p:cNvSpPr>
          <p:nvPr/>
        </p:nvSpPr>
        <p:spPr bwMode="auto">
          <a:xfrm>
            <a:off x="6629401" y="5497514"/>
            <a:ext cx="1082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Training</a:t>
            </a:r>
          </a:p>
        </p:txBody>
      </p:sp>
      <p:cxnSp>
        <p:nvCxnSpPr>
          <p:cNvPr id="19" name="Straight Arrow Connector 18"/>
          <p:cNvCxnSpPr/>
          <p:nvPr/>
        </p:nvCxnSpPr>
        <p:spPr>
          <a:xfrm rot="5400000" flipH="1" flipV="1">
            <a:off x="3544094" y="4990306"/>
            <a:ext cx="1295400" cy="1588"/>
          </a:xfrm>
          <a:prstGeom prst="straightConnector1">
            <a:avLst/>
          </a:prstGeom>
          <a:ln w="317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4267200" y="4800600"/>
            <a:ext cx="2249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Generalization Error</a:t>
            </a:r>
          </a:p>
        </p:txBody>
      </p:sp>
      <p:sp>
        <p:nvSpPr>
          <p:cNvPr id="15" name="Rectangle 14"/>
          <p:cNvSpPr/>
          <p:nvPr/>
        </p:nvSpPr>
        <p:spPr>
          <a:xfrm>
            <a:off x="3441700" y="5257800"/>
            <a:ext cx="6235700" cy="63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p:cNvSpPr/>
          <p:nvPr/>
        </p:nvSpPr>
        <p:spPr>
          <a:xfrm>
            <a:off x="3443288" y="3009900"/>
            <a:ext cx="62357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8619" name="Group 3"/>
          <p:cNvGrpSpPr>
            <a:grpSpLocks/>
          </p:cNvGrpSpPr>
          <p:nvPr/>
        </p:nvGrpSpPr>
        <p:grpSpPr bwMode="auto">
          <a:xfrm>
            <a:off x="3059114" y="2668588"/>
            <a:ext cx="4789487" cy="3568700"/>
            <a:chOff x="1535668" y="2667794"/>
            <a:chExt cx="4788932" cy="3568938"/>
          </a:xfrm>
        </p:grpSpPr>
        <p:cxnSp>
          <p:nvCxnSpPr>
            <p:cNvPr id="6" name="Straight Arrow Connector 5"/>
            <p:cNvCxnSpPr/>
            <p:nvPr/>
          </p:nvCxnSpPr>
          <p:spPr>
            <a:xfrm flipV="1">
              <a:off x="1905512" y="5866819"/>
              <a:ext cx="4419088"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8623" name="TextBox 6"/>
            <p:cNvSpPr txBox="1">
              <a:spLocks noChangeArrowheads="1"/>
            </p:cNvSpPr>
            <p:nvPr/>
          </p:nvSpPr>
          <p:spPr bwMode="auto">
            <a:xfrm>
              <a:off x="2743200" y="5867400"/>
              <a:ext cx="32240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Number of Training Examples</a:t>
              </a:r>
            </a:p>
          </p:txBody>
        </p:sp>
        <p:sp>
          <p:nvSpPr>
            <p:cNvPr id="68624" name="TextBox 9"/>
            <p:cNvSpPr txBox="1">
              <a:spLocks noChangeArrowheads="1"/>
            </p:cNvSpPr>
            <p:nvPr/>
          </p:nvSpPr>
          <p:spPr bwMode="auto">
            <a:xfrm rot="-5400000">
              <a:off x="1371520" y="4141636"/>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Error</a:t>
              </a:r>
            </a:p>
          </p:txBody>
        </p:sp>
        <p:cxnSp>
          <p:nvCxnSpPr>
            <p:cNvPr id="5" name="Straight Arrow Connector 4"/>
            <p:cNvCxnSpPr/>
            <p:nvPr/>
          </p:nvCxnSpPr>
          <p:spPr>
            <a:xfrm rot="5400000" flipH="1" flipV="1">
              <a:off x="304413" y="4267307"/>
              <a:ext cx="3200613"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68620" name="Rectangle 19"/>
          <p:cNvSpPr>
            <a:spLocks noChangeArrowheads="1"/>
          </p:cNvSpPr>
          <p:nvPr/>
        </p:nvSpPr>
        <p:spPr bwMode="auto">
          <a:xfrm>
            <a:off x="4572001" y="1981200"/>
            <a:ext cx="2505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Fixed prediction model</a:t>
            </a:r>
          </a:p>
        </p:txBody>
      </p:sp>
      <p:sp>
        <p:nvSpPr>
          <p:cNvPr id="22" name="TextBox 21"/>
          <p:cNvSpPr txBox="1"/>
          <p:nvPr/>
        </p:nvSpPr>
        <p:spPr>
          <a:xfrm>
            <a:off x="8999538" y="6581776"/>
            <a:ext cx="1668462"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srgbClr val="FFFFFF">
                    <a:lumMod val="65000"/>
                  </a:srgb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16054603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2" presetClass="exit" presetSubtype="2" fill="hold" grpId="0" nodeType="withEffect">
                                  <p:stCondLst>
                                    <p:cond delay="0"/>
                                  </p:stCondLst>
                                  <p:childTnLst>
                                    <p:anim calcmode="lin" valueType="num">
                                      <p:cBhvr additive="base">
                                        <p:cTn id="8" dur="1000"/>
                                        <p:tgtEl>
                                          <p:spTgt spid="15"/>
                                        </p:tgtEl>
                                        <p:attrNameLst>
                                          <p:attrName>ppt_x</p:attrName>
                                        </p:attrNameLst>
                                      </p:cBhvr>
                                      <p:tavLst>
                                        <p:tav tm="0">
                                          <p:val>
                                            <p:strVal val="ppt_x"/>
                                          </p:val>
                                        </p:tav>
                                        <p:tav tm="100000">
                                          <p:val>
                                            <p:strVal val="1+ppt_w/2"/>
                                          </p:val>
                                        </p:tav>
                                      </p:tavLst>
                                    </p:anim>
                                    <p:anim calcmode="lin" valueType="num">
                                      <p:cBhvr additive="base">
                                        <p:cTn id="9" dur="1000"/>
                                        <p:tgtEl>
                                          <p:spTgt spid="15"/>
                                        </p:tgtEl>
                                        <p:attrNameLst>
                                          <p:attrName>ppt_y</p:attrName>
                                        </p:attrNameLst>
                                      </p:cBhvr>
                                      <p:tavLst>
                                        <p:tav tm="0">
                                          <p:val>
                                            <p:strVal val="ppt_y"/>
                                          </p:val>
                                        </p:tav>
                                        <p:tav tm="100000">
                                          <p:val>
                                            <p:strVal val="ppt_y"/>
                                          </p:val>
                                        </p:tav>
                                      </p:tavLst>
                                    </p:anim>
                                    <p:set>
                                      <p:cBhvr>
                                        <p:cTn id="10" dur="1" fill="hold">
                                          <p:stCondLst>
                                            <p:cond delay="999"/>
                                          </p:stCondLst>
                                        </p:cTn>
                                        <p:tgtEl>
                                          <p:spTgt spid="15"/>
                                        </p:tgtEl>
                                        <p:attrNameLst>
                                          <p:attrName>style.visibility</p:attrName>
                                        </p:attrNameLst>
                                      </p:cBhvr>
                                      <p:to>
                                        <p:strVal val="hidden"/>
                                      </p:to>
                                    </p:set>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2" presetClass="exit" presetSubtype="2" fill="hold" grpId="0" nodeType="withEffect">
                                  <p:stCondLst>
                                    <p:cond delay="0"/>
                                  </p:stCondLst>
                                  <p:childTnLst>
                                    <p:anim calcmode="lin" valueType="num">
                                      <p:cBhvr additive="base">
                                        <p:cTn id="19" dur="1000"/>
                                        <p:tgtEl>
                                          <p:spTgt spid="17"/>
                                        </p:tgtEl>
                                        <p:attrNameLst>
                                          <p:attrName>ppt_x</p:attrName>
                                        </p:attrNameLst>
                                      </p:cBhvr>
                                      <p:tavLst>
                                        <p:tav tm="0">
                                          <p:val>
                                            <p:strVal val="ppt_x"/>
                                          </p:val>
                                        </p:tav>
                                        <p:tav tm="100000">
                                          <p:val>
                                            <p:strVal val="1+ppt_w/2"/>
                                          </p:val>
                                        </p:tav>
                                      </p:tavLst>
                                    </p:anim>
                                    <p:anim calcmode="lin" valueType="num">
                                      <p:cBhvr additive="base">
                                        <p:cTn id="20" dur="1000"/>
                                        <p:tgtEl>
                                          <p:spTgt spid="17"/>
                                        </p:tgtEl>
                                        <p:attrNameLst>
                                          <p:attrName>ppt_y</p:attrName>
                                        </p:attrNameLst>
                                      </p:cBhvr>
                                      <p:tavLst>
                                        <p:tav tm="0">
                                          <p:val>
                                            <p:strVal val="ppt_y"/>
                                          </p:val>
                                        </p:tav>
                                        <p:tav tm="100000">
                                          <p:val>
                                            <p:strVal val="ppt_y"/>
                                          </p:val>
                                        </p:tav>
                                      </p:tavLst>
                                    </p:anim>
                                    <p:set>
                                      <p:cBhvr>
                                        <p:cTn id="21" dur="1" fill="hold">
                                          <p:stCondLst>
                                            <p:cond delay="999"/>
                                          </p:stCondLst>
                                        </p:cTn>
                                        <p:tgtEl>
                                          <p:spTgt spid="17"/>
                                        </p:tgtEl>
                                        <p:attrNameLst>
                                          <p:attrName>style.visibility</p:attrName>
                                        </p:attrNameLst>
                                      </p:cBhvr>
                                      <p:to>
                                        <p:strVal val="hidden"/>
                                      </p:to>
                                    </p:set>
                                  </p:childTnLst>
                                </p:cTn>
                              </p:par>
                            </p:childTnLst>
                          </p:cTn>
                        </p:par>
                        <p:par>
                          <p:cTn id="22" fill="hold" nodeType="afterGroup">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1" grpId="0"/>
      <p:bldP spid="15" grpId="0" animBg="1"/>
      <p:bldP spid="17" grpId="0" animBg="1"/>
    </p:bld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a:t>The perfect classification algorithm</a:t>
            </a:r>
          </a:p>
        </p:txBody>
      </p:sp>
      <p:sp>
        <p:nvSpPr>
          <p:cNvPr id="14339" name="Content Placeholder 2"/>
          <p:cNvSpPr>
            <a:spLocks noGrp="1"/>
          </p:cNvSpPr>
          <p:nvPr>
            <p:ph idx="1"/>
          </p:nvPr>
        </p:nvSpPr>
        <p:spPr>
          <a:xfrm>
            <a:off x="1981200" y="990600"/>
            <a:ext cx="8229600" cy="5638800"/>
          </a:xfrm>
        </p:spPr>
        <p:txBody>
          <a:bodyPr>
            <a:normAutofit fontScale="77500" lnSpcReduction="20000"/>
          </a:bodyPr>
          <a:lstStyle/>
          <a:p>
            <a:pPr>
              <a:defRPr/>
            </a:pPr>
            <a:endParaRPr lang="en-US" dirty="0"/>
          </a:p>
          <a:p>
            <a:pPr>
              <a:defRPr/>
            </a:pPr>
            <a:r>
              <a:rPr lang="en-US" dirty="0"/>
              <a:t>Objective function: encodes the right loss for the problem</a:t>
            </a:r>
          </a:p>
          <a:p>
            <a:pPr>
              <a:defRPr/>
            </a:pPr>
            <a:endParaRPr lang="en-US" dirty="0"/>
          </a:p>
          <a:p>
            <a:pPr>
              <a:defRPr/>
            </a:pPr>
            <a:r>
              <a:rPr lang="en-US" dirty="0"/>
              <a:t>Parameterization: makes assumptions that fit the problem</a:t>
            </a:r>
          </a:p>
          <a:p>
            <a:pPr>
              <a:defRPr/>
            </a:pPr>
            <a:endParaRPr lang="en-US" dirty="0"/>
          </a:p>
          <a:p>
            <a:pPr>
              <a:defRPr/>
            </a:pPr>
            <a:r>
              <a:rPr lang="en-US" dirty="0"/>
              <a:t>Regularization: right level of regularization for amount of training data</a:t>
            </a:r>
          </a:p>
          <a:p>
            <a:pPr>
              <a:defRPr/>
            </a:pPr>
            <a:endParaRPr lang="en-US" dirty="0"/>
          </a:p>
          <a:p>
            <a:pPr>
              <a:defRPr/>
            </a:pPr>
            <a:r>
              <a:rPr lang="en-US" dirty="0"/>
              <a:t>Training algorithm: can find parameters that maximize objective on training set</a:t>
            </a:r>
          </a:p>
          <a:p>
            <a:pPr>
              <a:defRPr/>
            </a:pPr>
            <a:endParaRPr lang="en-US" dirty="0"/>
          </a:p>
          <a:p>
            <a:pPr>
              <a:defRPr/>
            </a:pPr>
            <a:r>
              <a:rPr lang="en-US" dirty="0"/>
              <a:t>Inference algorithm: can solve for objective function in evaluation</a:t>
            </a:r>
          </a:p>
        </p:txBody>
      </p:sp>
      <p:sp>
        <p:nvSpPr>
          <p:cNvPr id="4" name="TextBox 3"/>
          <p:cNvSpPr txBox="1"/>
          <p:nvPr/>
        </p:nvSpPr>
        <p:spPr>
          <a:xfrm>
            <a:off x="8999538" y="6581776"/>
            <a:ext cx="1668462"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prstClr val="white">
                    <a:lumMod val="65000"/>
                  </a:prst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39054461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7" end="7"/>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ltLang="en-US"/>
              <a:t>Remember…</a:t>
            </a:r>
          </a:p>
        </p:txBody>
      </p:sp>
      <p:sp>
        <p:nvSpPr>
          <p:cNvPr id="3" name="Content Placeholder 2"/>
          <p:cNvSpPr>
            <a:spLocks noGrp="1"/>
          </p:cNvSpPr>
          <p:nvPr>
            <p:ph idx="1"/>
          </p:nvPr>
        </p:nvSpPr>
        <p:spPr>
          <a:xfrm>
            <a:off x="1981200" y="990601"/>
            <a:ext cx="5638800" cy="5135563"/>
          </a:xfrm>
        </p:spPr>
        <p:txBody>
          <a:bodyPr>
            <a:normAutofit lnSpcReduction="10000"/>
          </a:bodyPr>
          <a:lstStyle/>
          <a:p>
            <a:pPr>
              <a:buFont typeface="Arial" charset="0"/>
              <a:buChar char="•"/>
              <a:defRPr/>
            </a:pPr>
            <a:r>
              <a:rPr lang="en-US" dirty="0"/>
              <a:t>No classifier is inherently better than any other: you need to make assumptions to generalize</a:t>
            </a:r>
          </a:p>
          <a:p>
            <a:pPr>
              <a:buFont typeface="Arial" charset="0"/>
              <a:buChar char="•"/>
              <a:defRPr/>
            </a:pPr>
            <a:endParaRPr lang="en-US" dirty="0"/>
          </a:p>
          <a:p>
            <a:pPr>
              <a:buFont typeface="Arial" charset="0"/>
              <a:buChar char="•"/>
              <a:defRPr/>
            </a:pPr>
            <a:r>
              <a:rPr lang="en-US" dirty="0"/>
              <a:t>Error sources</a:t>
            </a:r>
          </a:p>
          <a:p>
            <a:pPr lvl="1">
              <a:buFont typeface="Arial" charset="0"/>
              <a:buChar char="–"/>
              <a:defRPr/>
            </a:pPr>
            <a:r>
              <a:rPr lang="en-US" dirty="0"/>
              <a:t>Bias: due to over-simplifications / regularization</a:t>
            </a:r>
          </a:p>
          <a:p>
            <a:pPr lvl="1">
              <a:buFont typeface="Arial" charset="0"/>
              <a:buChar char="–"/>
              <a:defRPr/>
            </a:pPr>
            <a:r>
              <a:rPr lang="en-US" dirty="0"/>
              <a:t>Variance: due to inability to perfectly estimate parameters from limited data</a:t>
            </a:r>
          </a:p>
        </p:txBody>
      </p:sp>
      <p:pic>
        <p:nvPicPr>
          <p:cNvPr id="706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685800"/>
            <a:ext cx="32004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999538" y="6581776"/>
            <a:ext cx="1668462"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prstClr val="white">
                    <a:lumMod val="65000"/>
                  </a:prst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3233245239"/>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endParaRPr lang="en-US" altLang="en-US" dirty="0"/>
          </a:p>
        </p:txBody>
      </p:sp>
      <p:sp>
        <p:nvSpPr>
          <p:cNvPr id="71683" name="Content Placeholder 2"/>
          <p:cNvSpPr>
            <a:spLocks noGrp="1"/>
          </p:cNvSpPr>
          <p:nvPr>
            <p:ph idx="1"/>
          </p:nvPr>
        </p:nvSpPr>
        <p:spPr/>
        <p:txBody>
          <a:bodyPr/>
          <a:lstStyle/>
          <a:p>
            <a:r>
              <a:rPr lang="en-US" altLang="en-US" dirty="0"/>
              <a:t>How to reduce variance (expressiveness)?</a:t>
            </a:r>
          </a:p>
          <a:p>
            <a:pPr lvl="1"/>
            <a:r>
              <a:rPr lang="en-US" altLang="en-US" dirty="0"/>
              <a:t>Choose a simpler classifier</a:t>
            </a:r>
          </a:p>
          <a:p>
            <a:pPr lvl="1"/>
            <a:r>
              <a:rPr lang="en-US" altLang="en-US" dirty="0"/>
              <a:t>Regularize the parameters</a:t>
            </a:r>
          </a:p>
          <a:p>
            <a:pPr lvl="1"/>
            <a:r>
              <a:rPr lang="en-US" altLang="en-US" dirty="0"/>
              <a:t>Get more training data</a:t>
            </a:r>
          </a:p>
          <a:p>
            <a:r>
              <a:rPr lang="en-US" altLang="en-US" dirty="0"/>
              <a:t>How to reduce bias (regularization)?</a:t>
            </a:r>
          </a:p>
          <a:p>
            <a:pPr lvl="1"/>
            <a:r>
              <a:rPr lang="en-US" altLang="en-US" dirty="0"/>
              <a:t>Choose a more complex, more expressive classifier</a:t>
            </a:r>
          </a:p>
          <a:p>
            <a:pPr lvl="1"/>
            <a:r>
              <a:rPr lang="en-US" altLang="en-US" dirty="0"/>
              <a:t>Remove regularization</a:t>
            </a:r>
          </a:p>
          <a:p>
            <a:pPr lvl="1"/>
            <a:r>
              <a:rPr lang="en-US" altLang="en-US" dirty="0"/>
              <a:t>(These might not be safe to do unless you get more training data)</a:t>
            </a:r>
          </a:p>
        </p:txBody>
      </p:sp>
      <p:sp>
        <p:nvSpPr>
          <p:cNvPr id="4" name="TextBox 3"/>
          <p:cNvSpPr txBox="1"/>
          <p:nvPr/>
        </p:nvSpPr>
        <p:spPr>
          <a:xfrm>
            <a:off x="8999538" y="6581776"/>
            <a:ext cx="1668462"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prstClr val="white">
                    <a:lumMod val="65000"/>
                  </a:prst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58386255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r>
              <a:rPr lang="en-US" altLang="en-US"/>
              <a:t>What to remember about classifiers</a:t>
            </a:r>
          </a:p>
        </p:txBody>
      </p:sp>
      <p:sp>
        <p:nvSpPr>
          <p:cNvPr id="3" name="Content Placeholder 2"/>
          <p:cNvSpPr>
            <a:spLocks noGrp="1"/>
          </p:cNvSpPr>
          <p:nvPr>
            <p:ph idx="1"/>
          </p:nvPr>
        </p:nvSpPr>
        <p:spPr/>
        <p:txBody>
          <a:bodyPr>
            <a:normAutofit/>
          </a:bodyPr>
          <a:lstStyle/>
          <a:p>
            <a:pPr>
              <a:defRPr/>
            </a:pPr>
            <a:endParaRPr lang="en-US" sz="2800" dirty="0"/>
          </a:p>
          <a:p>
            <a:pPr>
              <a:defRPr/>
            </a:pPr>
            <a:r>
              <a:rPr lang="en-US" sz="2800" dirty="0"/>
              <a:t>No free lunch: machine learning algorithms are tools, not dogmas</a:t>
            </a:r>
          </a:p>
          <a:p>
            <a:pPr>
              <a:defRPr/>
            </a:pPr>
            <a:endParaRPr lang="en-US" sz="2800" dirty="0"/>
          </a:p>
          <a:p>
            <a:pPr>
              <a:defRPr/>
            </a:pPr>
            <a:r>
              <a:rPr lang="en-US" sz="2800" dirty="0"/>
              <a:t>Try simple classifiers first</a:t>
            </a:r>
          </a:p>
          <a:p>
            <a:pPr>
              <a:defRPr/>
            </a:pPr>
            <a:endParaRPr lang="en-US" sz="2800" dirty="0"/>
          </a:p>
          <a:p>
            <a:pPr>
              <a:defRPr/>
            </a:pPr>
            <a:r>
              <a:rPr lang="en-US" sz="2800" dirty="0"/>
              <a:t>Better to have smart features and simple classifiers than simple features and smart classifiers</a:t>
            </a:r>
          </a:p>
          <a:p>
            <a:pPr>
              <a:defRPr/>
            </a:pPr>
            <a:endParaRPr lang="en-US" sz="2800" dirty="0"/>
          </a:p>
          <a:p>
            <a:pPr>
              <a:defRPr/>
            </a:pPr>
            <a:r>
              <a:rPr lang="en-US" sz="2800" dirty="0"/>
              <a:t>Use increasingly expressive classifiers with more training data (bias-variance tradeoff)</a:t>
            </a:r>
          </a:p>
          <a:p>
            <a:pPr>
              <a:defRPr/>
            </a:pPr>
            <a:endParaRPr lang="en-US" sz="2800" dirty="0"/>
          </a:p>
          <a:p>
            <a:pPr>
              <a:defRPr/>
            </a:pPr>
            <a:endParaRPr lang="en-US" sz="2800" dirty="0"/>
          </a:p>
        </p:txBody>
      </p:sp>
      <p:sp>
        <p:nvSpPr>
          <p:cNvPr id="4" name="TextBox 3"/>
          <p:cNvSpPr txBox="1"/>
          <p:nvPr/>
        </p:nvSpPr>
        <p:spPr>
          <a:xfrm>
            <a:off x="8839201" y="6581776"/>
            <a:ext cx="1668463"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prstClr val="white">
                    <a:lumMod val="65000"/>
                  </a:prst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3258363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Learning Considerations</a:t>
            </a:r>
          </a:p>
        </p:txBody>
      </p:sp>
      <p:sp>
        <p:nvSpPr>
          <p:cNvPr id="3" name="Content Placeholder 2"/>
          <p:cNvSpPr>
            <a:spLocks noGrp="1"/>
          </p:cNvSpPr>
          <p:nvPr>
            <p:ph idx="1"/>
          </p:nvPr>
        </p:nvSpPr>
        <p:spPr>
          <a:xfrm>
            <a:off x="1981200" y="990600"/>
            <a:ext cx="8229600" cy="5562600"/>
          </a:xfrm>
        </p:spPr>
        <p:txBody>
          <a:bodyPr>
            <a:normAutofit lnSpcReduction="10000"/>
          </a:bodyPr>
          <a:lstStyle/>
          <a:p>
            <a:r>
              <a:rPr lang="en-US" dirty="0"/>
              <a:t>3 important design decisions:</a:t>
            </a:r>
          </a:p>
          <a:p>
            <a:pPr marL="457200" lvl="1" indent="0">
              <a:buNone/>
            </a:pPr>
            <a:r>
              <a:rPr lang="en-US" dirty="0"/>
              <a:t>1) What data do I use?</a:t>
            </a:r>
          </a:p>
          <a:p>
            <a:pPr marL="457200" lvl="1" indent="0">
              <a:buNone/>
            </a:pPr>
            <a:r>
              <a:rPr lang="en-US" dirty="0"/>
              <a:t>2) How do I represent my data (what feature)?</a:t>
            </a:r>
          </a:p>
          <a:p>
            <a:pPr marL="457200" lvl="1" indent="0">
              <a:buNone/>
            </a:pPr>
            <a:r>
              <a:rPr lang="en-US" dirty="0"/>
              <a:t>3) What classifier / </a:t>
            </a:r>
            <a:r>
              <a:rPr lang="en-US" dirty="0" err="1"/>
              <a:t>regressor</a:t>
            </a:r>
            <a:r>
              <a:rPr lang="en-US" dirty="0"/>
              <a:t> / machine learning tool do I use?</a:t>
            </a:r>
          </a:p>
          <a:p>
            <a:r>
              <a:rPr lang="en-US" dirty="0"/>
              <a:t>These are in decreasing order of importance</a:t>
            </a:r>
          </a:p>
          <a:p>
            <a:r>
              <a:rPr lang="en-US" dirty="0"/>
              <a:t>Deep learning addresses 2 and 3 simultaneously (and blurs the boundary between them). </a:t>
            </a:r>
          </a:p>
          <a:p>
            <a:r>
              <a:rPr lang="en-US" dirty="0"/>
              <a:t>You can take the representation from deep learning and use it with any classifier.</a:t>
            </a:r>
          </a:p>
        </p:txBody>
      </p:sp>
    </p:spTree>
    <p:extLst>
      <p:ext uri="{BB962C8B-B14F-4D97-AF65-F5344CB8AC3E}">
        <p14:creationId xmlns:p14="http://schemas.microsoft.com/office/powerpoint/2010/main" val="326439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endParaRPr lang="en-US" altLang="en-US"/>
          </a:p>
        </p:txBody>
      </p:sp>
      <p:sp>
        <p:nvSpPr>
          <p:cNvPr id="56323" name="Content Placeholder 2"/>
          <p:cNvSpPr>
            <a:spLocks noGrp="1"/>
          </p:cNvSpPr>
          <p:nvPr>
            <p:ph idx="1"/>
          </p:nvPr>
        </p:nvSpPr>
        <p:spPr/>
        <p:txBody>
          <a:bodyPr/>
          <a:lstStyle/>
          <a:p>
            <a:pPr eaLnBrk="1" hangingPunct="1"/>
            <a:endParaRPr lang="en-US" altLang="en-US"/>
          </a:p>
        </p:txBody>
      </p:sp>
      <p:pic>
        <p:nvPicPr>
          <p:cNvPr id="56324" name="Picture 2" descr="C:\Users\hays\Desktop\143 Computer Vision\slides\07\machine_learning_spectru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
            <a:ext cx="9144000"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7833558"/>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152401"/>
            <a:ext cx="8229600" cy="5135563"/>
          </a:xfrm>
        </p:spPr>
        <p:txBody>
          <a:bodyPr/>
          <a:lstStyle/>
          <a:p>
            <a:r>
              <a:rPr lang="en-US" dirty="0"/>
              <a:t>Andrew Ng’s ranking of machine learning impact	</a:t>
            </a:r>
          </a:p>
          <a:p>
            <a:pPr marL="971550" lvl="1" indent="-514350">
              <a:buFont typeface="+mj-lt"/>
              <a:buAutoNum type="arabicPeriod"/>
            </a:pPr>
            <a:r>
              <a:rPr lang="en-US" dirty="0"/>
              <a:t>Supervised Learning</a:t>
            </a:r>
          </a:p>
          <a:p>
            <a:pPr marL="971550" lvl="1" indent="-514350">
              <a:buFont typeface="+mj-lt"/>
              <a:buAutoNum type="arabicPeriod"/>
            </a:pPr>
            <a:r>
              <a:rPr lang="en-US" dirty="0"/>
              <a:t>Transfer Learning</a:t>
            </a:r>
          </a:p>
          <a:p>
            <a:pPr marL="971550" lvl="1" indent="-514350">
              <a:buFont typeface="+mj-lt"/>
              <a:buAutoNum type="arabicPeriod"/>
            </a:pPr>
            <a:r>
              <a:rPr lang="en-US" dirty="0"/>
              <a:t>Unsupervised Learning (I prefer “self-supervised” learning)</a:t>
            </a:r>
          </a:p>
          <a:p>
            <a:pPr marL="971550" lvl="1" indent="-514350">
              <a:buFont typeface="+mj-lt"/>
              <a:buAutoNum type="arabicPeriod"/>
            </a:pPr>
            <a:r>
              <a:rPr lang="en-US" dirty="0"/>
              <a:t>Reinforcement Learning</a:t>
            </a:r>
          </a:p>
        </p:txBody>
      </p:sp>
      <p:pic>
        <p:nvPicPr>
          <p:cNvPr id="4" name="Picture 3"/>
          <p:cNvPicPr>
            <a:picLocks noChangeAspect="1"/>
          </p:cNvPicPr>
          <p:nvPr/>
        </p:nvPicPr>
        <p:blipFill>
          <a:blip r:embed="rId2"/>
          <a:stretch>
            <a:fillRect/>
          </a:stretch>
        </p:blipFill>
        <p:spPr>
          <a:xfrm>
            <a:off x="5105400" y="3749040"/>
            <a:ext cx="5182132" cy="2901994"/>
          </a:xfrm>
          <a:prstGeom prst="rect">
            <a:avLst/>
          </a:prstGeom>
        </p:spPr>
      </p:pic>
      <p:sp>
        <p:nvSpPr>
          <p:cNvPr id="5" name="TextBox 4"/>
          <p:cNvSpPr txBox="1"/>
          <p:nvPr/>
        </p:nvSpPr>
        <p:spPr>
          <a:xfrm>
            <a:off x="609600" y="5486400"/>
            <a:ext cx="3657600"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charset="0"/>
                <a:ea typeface="+mn-ea"/>
                <a:cs typeface="+mn-cs"/>
              </a:rPr>
              <a:t>James thinks 2 and 3 might have switched ranks.</a:t>
            </a:r>
          </a:p>
        </p:txBody>
      </p:sp>
    </p:spTree>
    <p:extLst>
      <p:ext uri="{BB962C8B-B14F-4D97-AF65-F5344CB8AC3E}">
        <p14:creationId xmlns:p14="http://schemas.microsoft.com/office/powerpoint/2010/main" val="227048981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Usage in recent computer vision papers</a:t>
            </a:r>
          </a:p>
        </p:txBody>
      </p:sp>
      <p:sp>
        <p:nvSpPr>
          <p:cNvPr id="3" name="Content Placeholder 2"/>
          <p:cNvSpPr>
            <a:spLocks noGrp="1"/>
          </p:cNvSpPr>
          <p:nvPr>
            <p:ph idx="1"/>
          </p:nvPr>
        </p:nvSpPr>
        <p:spPr>
          <a:xfrm>
            <a:off x="533400" y="1066800"/>
            <a:ext cx="10972800" cy="5135563"/>
          </a:xfrm>
        </p:spPr>
        <p:txBody>
          <a:bodyPr/>
          <a:lstStyle/>
          <a:p>
            <a:r>
              <a:rPr lang="en-US" dirty="0"/>
              <a:t>“PCA”					  3,610</a:t>
            </a:r>
          </a:p>
          <a:p>
            <a:r>
              <a:rPr lang="en-US" dirty="0"/>
              <a:t>“K-means”				  2,950</a:t>
            </a:r>
          </a:p>
          <a:p>
            <a:r>
              <a:rPr lang="en-US" dirty="0"/>
              <a:t>“</a:t>
            </a:r>
            <a:r>
              <a:rPr lang="en-US" dirty="0" err="1"/>
              <a:t>ResNet</a:t>
            </a:r>
            <a:r>
              <a:rPr lang="en-US" dirty="0"/>
              <a:t>”				14,900</a:t>
            </a:r>
          </a:p>
          <a:p>
            <a:r>
              <a:rPr lang="en-US" dirty="0"/>
              <a:t>“</a:t>
            </a:r>
            <a:r>
              <a:rPr lang="en-US" dirty="0" err="1"/>
              <a:t>ViT</a:t>
            </a:r>
            <a:r>
              <a:rPr lang="en-US" dirty="0"/>
              <a:t>”					  5,540</a:t>
            </a:r>
          </a:p>
          <a:p>
            <a:r>
              <a:rPr lang="en-US" dirty="0"/>
              <a:t>“Reinforcement learning”		  3,320</a:t>
            </a:r>
          </a:p>
          <a:p>
            <a:r>
              <a:rPr lang="en-US" dirty="0"/>
              <a:t>“Self-supervised”			11,300</a:t>
            </a:r>
          </a:p>
          <a:p>
            <a:r>
              <a:rPr lang="en-US" dirty="0"/>
              <a:t>“Unsupervised” 			18,400</a:t>
            </a:r>
          </a:p>
          <a:p>
            <a:endParaRPr lang="en-US" dirty="0"/>
          </a:p>
        </p:txBody>
      </p:sp>
      <p:sp>
        <p:nvSpPr>
          <p:cNvPr id="4" name="Rectangle 3"/>
          <p:cNvSpPr/>
          <p:nvPr/>
        </p:nvSpPr>
        <p:spPr>
          <a:xfrm>
            <a:off x="1866900" y="5715000"/>
            <a:ext cx="8305800" cy="830997"/>
          </a:xfrm>
          <a:prstGeom prst="rect">
            <a:avLst/>
          </a:prstGeom>
        </p:spPr>
        <p:txBody>
          <a:bodyPr wrap="square">
            <a:spAutoFit/>
          </a:bodyPr>
          <a:lstStyle/>
          <a:p>
            <a:r>
              <a:rPr lang="en-US" dirty="0" err="1"/>
              <a:t>site:https</a:t>
            </a:r>
            <a:r>
              <a:rPr lang="en-US" dirty="0"/>
              <a:t>://openaccess.thecvf.com “search term” seems to search ICCV, CVPR, and WACV papers </a:t>
            </a:r>
          </a:p>
        </p:txBody>
      </p:sp>
    </p:spTree>
    <p:extLst>
      <p:ext uri="{BB962C8B-B14F-4D97-AF65-F5344CB8AC3E}">
        <p14:creationId xmlns:p14="http://schemas.microsoft.com/office/powerpoint/2010/main" val="2638879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C8BCB-F0DE-1DD9-7544-CCEEC1B1E432}"/>
              </a:ext>
            </a:extLst>
          </p:cNvPr>
          <p:cNvSpPr>
            <a:spLocks noGrp="1"/>
          </p:cNvSpPr>
          <p:nvPr>
            <p:ph type="title"/>
          </p:nvPr>
        </p:nvSpPr>
        <p:spPr/>
        <p:txBody>
          <a:bodyPr/>
          <a:lstStyle/>
          <a:p>
            <a:endParaRPr lang="en-US"/>
          </a:p>
        </p:txBody>
      </p:sp>
      <p:pic>
        <p:nvPicPr>
          <p:cNvPr id="5" name="Content Placeholder 4" descr="A map of the world&#10;&#10;AI-generated content may be incorrect.">
            <a:extLst>
              <a:ext uri="{FF2B5EF4-FFF2-40B4-BE49-F238E27FC236}">
                <a16:creationId xmlns:a16="http://schemas.microsoft.com/office/drawing/2014/main" id="{A148B91C-DE6F-24A5-B95C-CE5195F82AB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831" y="228600"/>
            <a:ext cx="12138337" cy="6583362"/>
          </a:xfrm>
        </p:spPr>
      </p:pic>
    </p:spTree>
    <p:extLst>
      <p:ext uri="{BB962C8B-B14F-4D97-AF65-F5344CB8AC3E}">
        <p14:creationId xmlns:p14="http://schemas.microsoft.com/office/powerpoint/2010/main" val="63800351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r>
              <a:rPr lang="en-US" altLang="en-US"/>
              <a:t>Some Machine Learning References</a:t>
            </a:r>
          </a:p>
        </p:txBody>
      </p:sp>
      <p:sp>
        <p:nvSpPr>
          <p:cNvPr id="106499" name="Content Placeholder 2"/>
          <p:cNvSpPr>
            <a:spLocks noGrp="1"/>
          </p:cNvSpPr>
          <p:nvPr>
            <p:ph idx="1"/>
          </p:nvPr>
        </p:nvSpPr>
        <p:spPr/>
        <p:txBody>
          <a:bodyPr/>
          <a:lstStyle/>
          <a:p>
            <a:endParaRPr lang="en-US" altLang="en-US" sz="2800"/>
          </a:p>
          <a:p>
            <a:r>
              <a:rPr lang="en-US" altLang="en-US" sz="2800"/>
              <a:t>General</a:t>
            </a:r>
          </a:p>
          <a:p>
            <a:pPr lvl="1"/>
            <a:r>
              <a:rPr lang="en-US" altLang="en-US" sz="2400"/>
              <a:t>Tom Mitchell, </a:t>
            </a:r>
            <a:r>
              <a:rPr lang="en-US" altLang="en-US" sz="2400" i="1"/>
              <a:t>Machine Learning</a:t>
            </a:r>
            <a:r>
              <a:rPr lang="en-US" altLang="en-US" sz="2400"/>
              <a:t>, McGraw Hill, 1997</a:t>
            </a:r>
          </a:p>
          <a:p>
            <a:pPr lvl="1"/>
            <a:r>
              <a:rPr lang="en-US" altLang="en-US" sz="2400"/>
              <a:t>Christopher Bishop, </a:t>
            </a:r>
            <a:r>
              <a:rPr lang="en-US" altLang="en-US" sz="2400" i="1"/>
              <a:t>Neural Networks for Pattern Recognition</a:t>
            </a:r>
            <a:r>
              <a:rPr lang="en-US" altLang="en-US" sz="2400"/>
              <a:t>, Oxford University Press, 1995</a:t>
            </a:r>
          </a:p>
          <a:p>
            <a:r>
              <a:rPr lang="en-US" altLang="en-US" sz="2800"/>
              <a:t>Adaboost</a:t>
            </a:r>
          </a:p>
          <a:p>
            <a:pPr lvl="1"/>
            <a:r>
              <a:rPr lang="en-US" altLang="en-US" sz="2400"/>
              <a:t>Friedman, Hastie, and Tibshirani, “Additive logistic regression: a statistical view of boosting”, Annals of Statistics, 2000 </a:t>
            </a:r>
          </a:p>
          <a:p>
            <a:r>
              <a:rPr lang="en-US" altLang="en-US" sz="2800"/>
              <a:t>SVMs</a:t>
            </a:r>
          </a:p>
          <a:p>
            <a:pPr lvl="1"/>
            <a:r>
              <a:rPr lang="en-US" altLang="en-US" sz="2400"/>
              <a:t>http://www.support-vector.net/icml-tutorial.pdf</a:t>
            </a:r>
          </a:p>
        </p:txBody>
      </p:sp>
      <p:sp>
        <p:nvSpPr>
          <p:cNvPr id="4" name="TextBox 3"/>
          <p:cNvSpPr txBox="1"/>
          <p:nvPr/>
        </p:nvSpPr>
        <p:spPr>
          <a:xfrm>
            <a:off x="8839201" y="6581776"/>
            <a:ext cx="1668463"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prstClr val="white">
                    <a:lumMod val="65000"/>
                  </a:prst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3356318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7435" y="152400"/>
            <a:ext cx="9657129" cy="6622964"/>
          </a:xfrm>
        </p:spPr>
      </p:pic>
      <p:sp>
        <p:nvSpPr>
          <p:cNvPr id="5" name="TextBox 4"/>
          <p:cNvSpPr txBox="1"/>
          <p:nvPr/>
        </p:nvSpPr>
        <p:spPr>
          <a:xfrm>
            <a:off x="0" y="6550223"/>
            <a:ext cx="1676400" cy="307777"/>
          </a:xfrm>
          <a:prstGeom prst="rect">
            <a:avLst/>
          </a:prstGeom>
          <a:noFill/>
        </p:spPr>
        <p:txBody>
          <a:bodyPr wrap="square" rtlCol="0">
            <a:spAutoFit/>
          </a:bodyPr>
          <a:lstStyle/>
          <a:p>
            <a:r>
              <a:rPr lang="en-US" sz="1400" dirty="0"/>
              <a:t>Credit: </a:t>
            </a:r>
            <a:r>
              <a:rPr lang="en-US" sz="1400" dirty="0" err="1"/>
              <a:t>xkcd</a:t>
            </a:r>
            <a:endParaRPr lang="en-US" sz="1400" dirty="0"/>
          </a:p>
        </p:txBody>
      </p:sp>
    </p:spTree>
    <p:extLst>
      <p:ext uri="{BB962C8B-B14F-4D97-AF65-F5344CB8AC3E}">
        <p14:creationId xmlns:p14="http://schemas.microsoft.com/office/powerpoint/2010/main" val="3984783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hays\Desktop\143 Computer Vision\slides\08\800px-Map_of_USA_with_state_names_2.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25" y="990601"/>
            <a:ext cx="7143750"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2564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a:xfrm>
            <a:off x="1981200" y="6142038"/>
            <a:ext cx="8229600" cy="639762"/>
          </a:xfrm>
        </p:spPr>
        <p:txBody>
          <a:bodyPr/>
          <a:lstStyle/>
          <a:p>
            <a:r>
              <a:rPr lang="en-US" altLang="en-US"/>
              <a:t>http://fakeisthenewreal.org/reform/</a:t>
            </a:r>
          </a:p>
        </p:txBody>
      </p:sp>
      <p:pic>
        <p:nvPicPr>
          <p:cNvPr id="30723" name="Picture 2" descr="C:\Users\hays\Desktop\143 Computer Vision\slides\08\electoralreform_h1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114" y="942976"/>
            <a:ext cx="8929687"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7646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James\Dropbox\cs143 fall 2013\cs143 fall 2013 slides\15\electoral10-11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0"/>
            <a:ext cx="89154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Content Placeholder 2"/>
          <p:cNvSpPr>
            <a:spLocks noGrp="1"/>
          </p:cNvSpPr>
          <p:nvPr>
            <p:ph idx="1"/>
          </p:nvPr>
        </p:nvSpPr>
        <p:spPr>
          <a:xfrm>
            <a:off x="1981200" y="6142038"/>
            <a:ext cx="8229600" cy="639762"/>
          </a:xfrm>
        </p:spPr>
        <p:txBody>
          <a:bodyPr/>
          <a:lstStyle/>
          <a:p>
            <a:r>
              <a:rPr lang="en-US" altLang="en-US" dirty="0"/>
              <a:t>http://fakeisthenewreal.org/reform/</a:t>
            </a:r>
          </a:p>
        </p:txBody>
      </p:sp>
    </p:spTree>
    <p:extLst>
      <p:ext uri="{BB962C8B-B14F-4D97-AF65-F5344CB8AC3E}">
        <p14:creationId xmlns:p14="http://schemas.microsoft.com/office/powerpoint/2010/main" val="1264249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a:bodyPr>
          <a:lstStyle/>
          <a:p>
            <a:pPr>
              <a:defRPr/>
            </a:pPr>
            <a:r>
              <a:rPr lang="en-US" dirty="0"/>
              <a:t>Clustering example: image segmentation</a:t>
            </a:r>
          </a:p>
        </p:txBody>
      </p:sp>
      <p:sp>
        <p:nvSpPr>
          <p:cNvPr id="32771" name="Content Placeholder 2"/>
          <p:cNvSpPr>
            <a:spLocks noGrp="1"/>
          </p:cNvSpPr>
          <p:nvPr>
            <p:ph idx="1"/>
          </p:nvPr>
        </p:nvSpPr>
        <p:spPr/>
        <p:txBody>
          <a:bodyPr/>
          <a:lstStyle/>
          <a:p>
            <a:pPr>
              <a:buFont typeface="Arial" panose="020B0604020202020204" pitchFamily="34" charset="0"/>
              <a:buNone/>
            </a:pPr>
            <a:r>
              <a:rPr lang="en-US" altLang="en-US" dirty="0"/>
              <a:t>	Goal: Break up the image into meaningful or perceptually similar regions</a:t>
            </a:r>
          </a:p>
        </p:txBody>
      </p:sp>
      <p:pic>
        <p:nvPicPr>
          <p:cNvPr id="32772" name="Picture 4"/>
          <p:cNvPicPr>
            <a:picLocks noChangeAspect="1" noChangeArrowheads="1"/>
          </p:cNvPicPr>
          <p:nvPr/>
        </p:nvPicPr>
        <p:blipFill>
          <a:blip r:embed="rId2">
            <a:extLst>
              <a:ext uri="{28A0092B-C50C-407E-A947-70E740481C1C}">
                <a14:useLocalDpi xmlns:a14="http://schemas.microsoft.com/office/drawing/2010/main" val="0"/>
              </a:ext>
            </a:extLst>
          </a:blip>
          <a:srcRect l="52525" t="52000"/>
          <a:stretch>
            <a:fillRect/>
          </a:stretch>
        </p:blipFill>
        <p:spPr bwMode="auto">
          <a:xfrm>
            <a:off x="3581400" y="2743200"/>
            <a:ext cx="4999038"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7711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ormAutofit fontScale="90000"/>
          </a:bodyPr>
          <a:lstStyle/>
          <a:p>
            <a:r>
              <a:rPr lang="en-US" altLang="en-US" dirty="0"/>
              <a:t>Segmentation for feature support or efficiency </a:t>
            </a:r>
            <a:br>
              <a:rPr lang="en-US" altLang="en-US" dirty="0"/>
            </a:br>
            <a:r>
              <a:rPr lang="en-US" altLang="en-US" dirty="0"/>
              <a:t>(I.e. </a:t>
            </a:r>
            <a:r>
              <a:rPr lang="en-US" altLang="en-US" dirty="0" err="1"/>
              <a:t>Superpixels</a:t>
            </a:r>
            <a:r>
              <a:rPr lang="en-US" altLang="en-US" dirty="0"/>
              <a:t>)</a:t>
            </a:r>
          </a:p>
        </p:txBody>
      </p:sp>
      <p:pic>
        <p:nvPicPr>
          <p:cNvPr id="34819" name="Picture 5" descr="Amtrak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135255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Amtrak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1371600"/>
            <a:ext cx="284638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AutoShape 28"/>
          <p:cNvSpPr>
            <a:spLocks noChangeArrowheads="1"/>
          </p:cNvSpPr>
          <p:nvPr/>
        </p:nvSpPr>
        <p:spPr bwMode="auto">
          <a:xfrm>
            <a:off x="5715000" y="2286001"/>
            <a:ext cx="533400" cy="358775"/>
          </a:xfrm>
          <a:prstGeom prst="rightArrow">
            <a:avLst>
              <a:gd name="adj1" fmla="val 50000"/>
              <a:gd name="adj2" fmla="val 47190"/>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2" name="Text Box 33"/>
          <p:cNvSpPr txBox="1">
            <a:spLocks noChangeArrowheads="1"/>
          </p:cNvSpPr>
          <p:nvPr/>
        </p:nvSpPr>
        <p:spPr bwMode="auto">
          <a:xfrm>
            <a:off x="6172200" y="3548064"/>
            <a:ext cx="3886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00">
                <a:solidFill>
                  <a:srgbClr val="000000"/>
                </a:solidFill>
                <a:latin typeface="Arial" panose="020B0604020202020204" pitchFamily="34" charset="0"/>
                <a:cs typeface="Arial" panose="020B0604020202020204" pitchFamily="34" charset="0"/>
              </a:rPr>
              <a:t>[Felzenszwalb and Huttenlocher 2004]</a:t>
            </a:r>
          </a:p>
        </p:txBody>
      </p:sp>
      <p:pic>
        <p:nvPicPr>
          <p:cNvPr id="3482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4038600"/>
            <a:ext cx="23495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4097338"/>
            <a:ext cx="23622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Text Box 33"/>
          <p:cNvSpPr txBox="1">
            <a:spLocks noChangeArrowheads="1"/>
          </p:cNvSpPr>
          <p:nvPr/>
        </p:nvSpPr>
        <p:spPr bwMode="auto">
          <a:xfrm>
            <a:off x="1524000" y="6553200"/>
            <a:ext cx="3124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00">
                <a:solidFill>
                  <a:srgbClr val="000000"/>
                </a:solidFill>
                <a:latin typeface="Arial" panose="020B0604020202020204" pitchFamily="34" charset="0"/>
                <a:cs typeface="Arial" panose="020B0604020202020204" pitchFamily="34" charset="0"/>
              </a:rPr>
              <a:t>[Hoiem et al. 2005, Mori 2005]</a:t>
            </a:r>
          </a:p>
        </p:txBody>
      </p:sp>
      <p:sp>
        <p:nvSpPr>
          <p:cNvPr id="34826" name="Text Box 33"/>
          <p:cNvSpPr txBox="1">
            <a:spLocks noChangeArrowheads="1"/>
          </p:cNvSpPr>
          <p:nvPr/>
        </p:nvSpPr>
        <p:spPr bwMode="auto">
          <a:xfrm>
            <a:off x="6629400" y="6367464"/>
            <a:ext cx="2057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00">
                <a:solidFill>
                  <a:srgbClr val="000000"/>
                </a:solidFill>
                <a:latin typeface="Arial" panose="020B0604020202020204" pitchFamily="34" charset="0"/>
                <a:cs typeface="Arial" panose="020B0604020202020204" pitchFamily="34" charset="0"/>
              </a:rPr>
              <a:t>[Shi and Malik 2001]</a:t>
            </a:r>
          </a:p>
        </p:txBody>
      </p:sp>
      <p:sp>
        <p:nvSpPr>
          <p:cNvPr id="34827" name="AutoShape 28"/>
          <p:cNvSpPr>
            <a:spLocks noChangeArrowheads="1"/>
          </p:cNvSpPr>
          <p:nvPr/>
        </p:nvSpPr>
        <p:spPr bwMode="auto">
          <a:xfrm>
            <a:off x="5715000" y="5105401"/>
            <a:ext cx="533400" cy="358775"/>
          </a:xfrm>
          <a:prstGeom prst="rightArrow">
            <a:avLst>
              <a:gd name="adj1" fmla="val 50000"/>
              <a:gd name="adj2" fmla="val 47190"/>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8" name="TextBox 5"/>
          <p:cNvSpPr txBox="1">
            <a:spLocks noChangeArrowheads="1"/>
          </p:cNvSpPr>
          <p:nvPr/>
        </p:nvSpPr>
        <p:spPr bwMode="auto">
          <a:xfrm>
            <a:off x="8496300" y="6488114"/>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A6A6A6"/>
                </a:solidFill>
                <a:latin typeface="Arial" panose="020B0604020202020204" pitchFamily="34" charset="0"/>
                <a:cs typeface="Arial" panose="020B0604020202020204" pitchFamily="34" charset="0"/>
              </a:rPr>
              <a:t>Slide: Derek Hoiem</a:t>
            </a:r>
          </a:p>
        </p:txBody>
      </p:sp>
      <p:grpSp>
        <p:nvGrpSpPr>
          <p:cNvPr id="2" name="Group 1"/>
          <p:cNvGrpSpPr/>
          <p:nvPr/>
        </p:nvGrpSpPr>
        <p:grpSpPr>
          <a:xfrm>
            <a:off x="1646224" y="2259972"/>
            <a:ext cx="4695145" cy="1226877"/>
            <a:chOff x="164933" y="845836"/>
            <a:chExt cx="10040448" cy="2623646"/>
          </a:xfrm>
        </p:grpSpPr>
        <p:pic>
          <p:nvPicPr>
            <p:cNvPr id="13" name="Picture 13" descr="amtrak_patch5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26116" y="1836350"/>
              <a:ext cx="1150938" cy="126047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4" name="Text Box 14"/>
            <p:cNvSpPr txBox="1">
              <a:spLocks noChangeArrowheads="1"/>
            </p:cNvSpPr>
            <p:nvPr/>
          </p:nvSpPr>
          <p:spPr bwMode="auto">
            <a:xfrm>
              <a:off x="8268633" y="1766197"/>
              <a:ext cx="1936748" cy="125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600" dirty="0">
                  <a:solidFill>
                    <a:srgbClr val="000000"/>
                  </a:solidFill>
                  <a:latin typeface="Arial" panose="020B0604020202020204" pitchFamily="34" charset="0"/>
                  <a:cs typeface="Arial" panose="020B0604020202020204" pitchFamily="34" charset="0"/>
                </a:rPr>
                <a:t>50x50 Patch</a:t>
              </a:r>
            </a:p>
          </p:txBody>
        </p:sp>
        <p:sp>
          <p:nvSpPr>
            <p:cNvPr id="15" name="Text Box 15"/>
            <p:cNvSpPr txBox="1">
              <a:spLocks noChangeArrowheads="1"/>
            </p:cNvSpPr>
            <p:nvPr/>
          </p:nvSpPr>
          <p:spPr bwMode="auto">
            <a:xfrm>
              <a:off x="164933" y="845836"/>
              <a:ext cx="1752600" cy="125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600" dirty="0">
                  <a:solidFill>
                    <a:srgbClr val="000000"/>
                  </a:solidFill>
                  <a:latin typeface="Arial" panose="020B0604020202020204" pitchFamily="34" charset="0"/>
                  <a:cs typeface="Arial" panose="020B0604020202020204" pitchFamily="34" charset="0"/>
                </a:rPr>
                <a:t>50x50 Patch</a:t>
              </a:r>
            </a:p>
          </p:txBody>
        </p:sp>
        <p:pic>
          <p:nvPicPr>
            <p:cNvPr id="16" name="Picture 25" descr="amtrak_patch25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3538" y="2209007"/>
              <a:ext cx="1150937" cy="126047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8"/>
            <p:cNvSpPr>
              <a:spLocks noChangeAspect="1" noChangeArrowheads="1"/>
            </p:cNvSpPr>
            <p:nvPr/>
          </p:nvSpPr>
          <p:spPr bwMode="auto">
            <a:xfrm>
              <a:off x="2476500" y="2709069"/>
              <a:ext cx="287338" cy="265113"/>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18" name="Rectangle 9"/>
            <p:cNvSpPr>
              <a:spLocks noChangeAspect="1" noChangeArrowheads="1"/>
            </p:cNvSpPr>
            <p:nvPr/>
          </p:nvSpPr>
          <p:spPr bwMode="auto">
            <a:xfrm>
              <a:off x="5099360" y="2199888"/>
              <a:ext cx="287338" cy="285749"/>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19" name="Line 4"/>
            <p:cNvSpPr>
              <a:spLocks noChangeShapeType="1"/>
            </p:cNvSpPr>
            <p:nvPr/>
          </p:nvSpPr>
          <p:spPr bwMode="auto">
            <a:xfrm flipH="1">
              <a:off x="1601788" y="2829719"/>
              <a:ext cx="773112" cy="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20" name="Line 6"/>
            <p:cNvSpPr>
              <a:spLocks noChangeShapeType="1"/>
            </p:cNvSpPr>
            <p:nvPr/>
          </p:nvSpPr>
          <p:spPr bwMode="auto">
            <a:xfrm>
              <a:off x="5562911" y="2353878"/>
              <a:ext cx="1412877" cy="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7751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821"/>
                                        </p:tgtEl>
                                        <p:attrNameLst>
                                          <p:attrName>style.visibility</p:attrName>
                                        </p:attrNameLst>
                                      </p:cBhvr>
                                      <p:to>
                                        <p:strVal val="visible"/>
                                      </p:to>
                                    </p:set>
                                    <p:animEffect transition="in" filter="fade">
                                      <p:cBhvr>
                                        <p:cTn id="12" dur="500"/>
                                        <p:tgtEl>
                                          <p:spTgt spid="34821"/>
                                        </p:tgtEl>
                                      </p:cBhvr>
                                    </p:animEffect>
                                  </p:childTnLst>
                                </p:cTn>
                              </p:par>
                              <p:par>
                                <p:cTn id="13" presetID="10" presetClass="entr" presetSubtype="0" fill="hold" nodeType="withEffect">
                                  <p:stCondLst>
                                    <p:cond delay="0"/>
                                  </p:stCondLst>
                                  <p:childTnLst>
                                    <p:set>
                                      <p:cBhvr>
                                        <p:cTn id="14" dur="1" fill="hold">
                                          <p:stCondLst>
                                            <p:cond delay="0"/>
                                          </p:stCondLst>
                                        </p:cTn>
                                        <p:tgtEl>
                                          <p:spTgt spid="34820"/>
                                        </p:tgtEl>
                                        <p:attrNameLst>
                                          <p:attrName>style.visibility</p:attrName>
                                        </p:attrNameLst>
                                      </p:cBhvr>
                                      <p:to>
                                        <p:strVal val="visible"/>
                                      </p:to>
                                    </p:set>
                                    <p:animEffect transition="in" filter="fade">
                                      <p:cBhvr>
                                        <p:cTn id="15" dur="500"/>
                                        <p:tgtEl>
                                          <p:spTgt spid="348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822"/>
                                        </p:tgtEl>
                                        <p:attrNameLst>
                                          <p:attrName>style.visibility</p:attrName>
                                        </p:attrNameLst>
                                      </p:cBhvr>
                                      <p:to>
                                        <p:strVal val="visible"/>
                                      </p:to>
                                    </p:set>
                                    <p:animEffect transition="in" filter="fade">
                                      <p:cBhvr>
                                        <p:cTn id="18" dur="500"/>
                                        <p:tgtEl>
                                          <p:spTgt spid="348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4823"/>
                                        </p:tgtEl>
                                        <p:attrNameLst>
                                          <p:attrName>style.visibility</p:attrName>
                                        </p:attrNameLst>
                                      </p:cBhvr>
                                      <p:to>
                                        <p:strVal val="visible"/>
                                      </p:to>
                                    </p:set>
                                    <p:animEffect transition="in" filter="fade">
                                      <p:cBhvr>
                                        <p:cTn id="23" dur="500"/>
                                        <p:tgtEl>
                                          <p:spTgt spid="348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4827"/>
                                        </p:tgtEl>
                                        <p:attrNameLst>
                                          <p:attrName>style.visibility</p:attrName>
                                        </p:attrNameLst>
                                      </p:cBhvr>
                                      <p:to>
                                        <p:strVal val="visible"/>
                                      </p:to>
                                    </p:set>
                                    <p:animEffect transition="in" filter="fade">
                                      <p:cBhvr>
                                        <p:cTn id="26" dur="500"/>
                                        <p:tgtEl>
                                          <p:spTgt spid="34827"/>
                                        </p:tgtEl>
                                      </p:cBhvr>
                                    </p:animEffect>
                                  </p:childTnLst>
                                </p:cTn>
                              </p:par>
                              <p:par>
                                <p:cTn id="27" presetID="10" presetClass="entr" presetSubtype="0" fill="hold" nodeType="withEffect">
                                  <p:stCondLst>
                                    <p:cond delay="0"/>
                                  </p:stCondLst>
                                  <p:childTnLst>
                                    <p:set>
                                      <p:cBhvr>
                                        <p:cTn id="28" dur="1" fill="hold">
                                          <p:stCondLst>
                                            <p:cond delay="0"/>
                                          </p:stCondLst>
                                        </p:cTn>
                                        <p:tgtEl>
                                          <p:spTgt spid="34824"/>
                                        </p:tgtEl>
                                        <p:attrNameLst>
                                          <p:attrName>style.visibility</p:attrName>
                                        </p:attrNameLst>
                                      </p:cBhvr>
                                      <p:to>
                                        <p:strVal val="visible"/>
                                      </p:to>
                                    </p:set>
                                    <p:animEffect transition="in" filter="fade">
                                      <p:cBhvr>
                                        <p:cTn id="29" dur="500"/>
                                        <p:tgtEl>
                                          <p:spTgt spid="348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4826"/>
                                        </p:tgtEl>
                                        <p:attrNameLst>
                                          <p:attrName>style.visibility</p:attrName>
                                        </p:attrNameLst>
                                      </p:cBhvr>
                                      <p:to>
                                        <p:strVal val="visible"/>
                                      </p:to>
                                    </p:set>
                                    <p:animEffect transition="in" filter="fade">
                                      <p:cBhvr>
                                        <p:cTn id="32" dur="500"/>
                                        <p:tgtEl>
                                          <p:spTgt spid="34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nimBg="1"/>
      <p:bldP spid="34822" grpId="0"/>
      <p:bldP spid="34826" grpId="0"/>
      <p:bldP spid="348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24167" t="11333" r="14723" b="8222"/>
          <a:stretch/>
        </p:blipFill>
        <p:spPr>
          <a:xfrm>
            <a:off x="1981200" y="76201"/>
            <a:ext cx="8382000" cy="6896101"/>
          </a:xfrm>
          <a:prstGeom prst="rect">
            <a:avLst/>
          </a:prstGeom>
        </p:spPr>
      </p:pic>
    </p:spTree>
    <p:extLst>
      <p:ext uri="{BB962C8B-B14F-4D97-AF65-F5344CB8AC3E}">
        <p14:creationId xmlns:p14="http://schemas.microsoft.com/office/powerpoint/2010/main" val="2592112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a:t>Segmentation as a result</a:t>
            </a:r>
          </a:p>
        </p:txBody>
      </p:sp>
      <p:pic>
        <p:nvPicPr>
          <p:cNvPr id="3584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95600" y="1143000"/>
            <a:ext cx="3309938" cy="2209800"/>
          </a:xfrm>
          <a:noFill/>
        </p:spPr>
      </p:pic>
      <p:pic>
        <p:nvPicPr>
          <p:cNvPr id="35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143001"/>
            <a:ext cx="3124200"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3581400"/>
            <a:ext cx="3251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3581401"/>
            <a:ext cx="2895600"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TextBox 8"/>
          <p:cNvSpPr txBox="1">
            <a:spLocks noChangeArrowheads="1"/>
          </p:cNvSpPr>
          <p:nvPr/>
        </p:nvSpPr>
        <p:spPr bwMode="auto">
          <a:xfrm>
            <a:off x="8650288" y="6488114"/>
            <a:ext cx="2017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Rother et al. 2004</a:t>
            </a:r>
          </a:p>
        </p:txBody>
      </p:sp>
    </p:spTree>
    <p:extLst>
      <p:ext uri="{BB962C8B-B14F-4D97-AF65-F5344CB8AC3E}">
        <p14:creationId xmlns:p14="http://schemas.microsoft.com/office/powerpoint/2010/main" val="3571997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a:t>Types of segmentations</a:t>
            </a:r>
          </a:p>
        </p:txBody>
      </p:sp>
      <p:pic>
        <p:nvPicPr>
          <p:cNvPr id="36867"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1297" t="50781" r="62038" b="15558"/>
          <a:stretch>
            <a:fillRect/>
          </a:stretch>
        </p:blipFill>
        <p:spPr>
          <a:xfrm>
            <a:off x="2438401" y="1066800"/>
            <a:ext cx="3165475" cy="2286000"/>
          </a:xfrm>
          <a:noFill/>
        </p:spPr>
      </p:pic>
      <p:sp>
        <p:nvSpPr>
          <p:cNvPr id="36868" name="TextBox 4"/>
          <p:cNvSpPr txBox="1">
            <a:spLocks noChangeArrowheads="1"/>
          </p:cNvSpPr>
          <p:nvPr/>
        </p:nvSpPr>
        <p:spPr bwMode="auto">
          <a:xfrm>
            <a:off x="2667001" y="3276601"/>
            <a:ext cx="2701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Oversegmentation</a:t>
            </a:r>
          </a:p>
        </p:txBody>
      </p:sp>
      <p:pic>
        <p:nvPicPr>
          <p:cNvPr id="36869" name="Content Placeholder 3"/>
          <p:cNvPicPr>
            <a:picLocks noChangeAspect="1" noChangeArrowheads="1"/>
          </p:cNvPicPr>
          <p:nvPr/>
        </p:nvPicPr>
        <p:blipFill>
          <a:blip r:embed="rId2">
            <a:extLst>
              <a:ext uri="{28A0092B-C50C-407E-A947-70E740481C1C}">
                <a14:useLocalDpi xmlns:a14="http://schemas.microsoft.com/office/drawing/2010/main" val="0"/>
              </a:ext>
            </a:extLst>
          </a:blip>
          <a:srcRect l="59814" t="51904" r="22530" b="15558"/>
          <a:stretch>
            <a:fillRect/>
          </a:stretch>
        </p:blipFill>
        <p:spPr bwMode="auto">
          <a:xfrm>
            <a:off x="5943600" y="1143000"/>
            <a:ext cx="3352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6"/>
          <p:cNvSpPr txBox="1">
            <a:spLocks noChangeArrowheads="1"/>
          </p:cNvSpPr>
          <p:nvPr/>
        </p:nvSpPr>
        <p:spPr bwMode="auto">
          <a:xfrm>
            <a:off x="6172201" y="3276601"/>
            <a:ext cx="2874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Undersegmentation</a:t>
            </a:r>
          </a:p>
        </p:txBody>
      </p:sp>
      <p:pic>
        <p:nvPicPr>
          <p:cNvPr id="36871" name="Content Placeholder 3"/>
          <p:cNvPicPr>
            <a:picLocks noChangeAspect="1" noChangeArrowheads="1"/>
          </p:cNvPicPr>
          <p:nvPr/>
        </p:nvPicPr>
        <p:blipFill>
          <a:blip r:embed="rId2">
            <a:extLst>
              <a:ext uri="{28A0092B-C50C-407E-A947-70E740481C1C}">
                <a14:useLocalDpi xmlns:a14="http://schemas.microsoft.com/office/drawing/2010/main" val="0"/>
              </a:ext>
            </a:extLst>
          </a:blip>
          <a:srcRect l="21458" t="51904" r="22128" b="15558"/>
          <a:stretch>
            <a:fillRect/>
          </a:stretch>
        </p:blipFill>
        <p:spPr bwMode="auto">
          <a:xfrm>
            <a:off x="2133601" y="4267200"/>
            <a:ext cx="81264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TextBox 8"/>
          <p:cNvSpPr txBox="1">
            <a:spLocks noChangeArrowheads="1"/>
          </p:cNvSpPr>
          <p:nvPr/>
        </p:nvSpPr>
        <p:spPr bwMode="auto">
          <a:xfrm>
            <a:off x="4267201" y="5943601"/>
            <a:ext cx="3387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Multiple Segmentations</a:t>
            </a:r>
          </a:p>
        </p:txBody>
      </p:sp>
      <p:pic>
        <p:nvPicPr>
          <p:cNvPr id="36873" name="Picture 3"/>
          <p:cNvPicPr>
            <a:picLocks noChangeAspect="1" noChangeArrowheads="1"/>
          </p:cNvPicPr>
          <p:nvPr/>
        </p:nvPicPr>
        <p:blipFill>
          <a:blip r:embed="rId2">
            <a:extLst>
              <a:ext uri="{28A0092B-C50C-407E-A947-70E740481C1C}">
                <a14:useLocalDpi xmlns:a14="http://schemas.microsoft.com/office/drawing/2010/main" val="0"/>
              </a:ext>
            </a:extLst>
          </a:blip>
          <a:srcRect l="1961" t="11375" r="82269" b="50653"/>
          <a:stretch>
            <a:fillRect/>
          </a:stretch>
        </p:blipFill>
        <p:spPr bwMode="auto">
          <a:xfrm>
            <a:off x="9251950" y="0"/>
            <a:ext cx="14160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5532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a:t>Major processes for segmentation</a:t>
            </a:r>
          </a:p>
        </p:txBody>
      </p:sp>
      <p:sp>
        <p:nvSpPr>
          <p:cNvPr id="37891" name="Content Placeholder 2"/>
          <p:cNvSpPr>
            <a:spLocks noGrp="1"/>
          </p:cNvSpPr>
          <p:nvPr>
            <p:ph idx="1"/>
          </p:nvPr>
        </p:nvSpPr>
        <p:spPr/>
        <p:txBody>
          <a:bodyPr/>
          <a:lstStyle/>
          <a:p>
            <a:endParaRPr lang="en-US" altLang="en-US"/>
          </a:p>
          <a:p>
            <a:r>
              <a:rPr lang="en-US" altLang="en-US"/>
              <a:t>Bottom-up: group tokens with similar features</a:t>
            </a:r>
          </a:p>
          <a:p>
            <a:r>
              <a:rPr lang="en-US" altLang="en-US"/>
              <a:t>Top-down: group tokens that likely belong to the same object</a:t>
            </a:r>
          </a:p>
        </p:txBody>
      </p:sp>
      <p:pic>
        <p:nvPicPr>
          <p:cNvPr id="3789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505201"/>
            <a:ext cx="7772400"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Box 5"/>
          <p:cNvSpPr txBox="1">
            <a:spLocks noChangeArrowheads="1"/>
          </p:cNvSpPr>
          <p:nvPr/>
        </p:nvSpPr>
        <p:spPr bwMode="auto">
          <a:xfrm>
            <a:off x="8089900" y="6488114"/>
            <a:ext cx="2578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[Levin and Weiss 2006]</a:t>
            </a:r>
          </a:p>
        </p:txBody>
      </p:sp>
    </p:spTree>
    <p:extLst>
      <p:ext uri="{BB962C8B-B14F-4D97-AF65-F5344CB8AC3E}">
        <p14:creationId xmlns:p14="http://schemas.microsoft.com/office/powerpoint/2010/main" val="205949720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9F2DF-D5AB-1807-B993-EC5D8B24E8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E73A0D9-8FCF-CF5E-30A9-8496A51598B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973BCA4-ABD5-012A-3CCA-75B88F47587E}"/>
              </a:ext>
            </a:extLst>
          </p:cNvPr>
          <p:cNvPicPr>
            <a:picLocks noChangeAspect="1"/>
          </p:cNvPicPr>
          <p:nvPr/>
        </p:nvPicPr>
        <p:blipFill>
          <a:blip r:embed="rId2"/>
          <a:stretch>
            <a:fillRect/>
          </a:stretch>
        </p:blipFill>
        <p:spPr>
          <a:xfrm>
            <a:off x="1364346" y="0"/>
            <a:ext cx="9463308" cy="6858000"/>
          </a:xfrm>
          <a:prstGeom prst="rect">
            <a:avLst/>
          </a:prstGeom>
        </p:spPr>
      </p:pic>
    </p:spTree>
    <p:extLst>
      <p:ext uri="{BB962C8B-B14F-4D97-AF65-F5344CB8AC3E}">
        <p14:creationId xmlns:p14="http://schemas.microsoft.com/office/powerpoint/2010/main" val="852392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F7AE06-B051-5FB5-E71D-95BEB111D858}"/>
              </a:ext>
            </a:extLst>
          </p:cNvPr>
          <p:cNvSpPr txBox="1"/>
          <p:nvPr/>
        </p:nvSpPr>
        <p:spPr>
          <a:xfrm>
            <a:off x="381000" y="6019800"/>
            <a:ext cx="11086363" cy="646331"/>
          </a:xfrm>
          <a:prstGeom prst="rect">
            <a:avLst/>
          </a:prstGeom>
          <a:noFill/>
        </p:spPr>
        <p:txBody>
          <a:bodyPr wrap="square">
            <a:spAutoFit/>
          </a:bodyPr>
          <a:lstStyle/>
          <a:p>
            <a:pPr>
              <a:buNone/>
            </a:pPr>
            <a:r>
              <a:rPr lang="en-US" sz="1800" b="1" dirty="0"/>
              <a:t>Token Merging: Your </a:t>
            </a:r>
            <a:r>
              <a:rPr lang="en-US" sz="1800" b="1" dirty="0" err="1"/>
              <a:t>ViT</a:t>
            </a:r>
            <a:r>
              <a:rPr lang="en-US" sz="1800" b="1" dirty="0"/>
              <a:t> But Faster</a:t>
            </a:r>
          </a:p>
          <a:p>
            <a:pPr>
              <a:buNone/>
            </a:pPr>
            <a:r>
              <a:rPr lang="en-US" sz="1800" dirty="0">
                <a:hlinkClick r:id="rId2"/>
              </a:rPr>
              <a:t>Daniel Bolya</a:t>
            </a:r>
            <a:r>
              <a:rPr lang="en-US" sz="1800" dirty="0"/>
              <a:t>, </a:t>
            </a:r>
            <a:r>
              <a:rPr lang="en-US" sz="1800" dirty="0">
                <a:hlinkClick r:id="rId3"/>
              </a:rPr>
              <a:t>Cheng-Yang Fu</a:t>
            </a:r>
            <a:r>
              <a:rPr lang="en-US" sz="1800" dirty="0"/>
              <a:t>, </a:t>
            </a:r>
            <a:r>
              <a:rPr lang="en-US" sz="1800" dirty="0" err="1">
                <a:hlinkClick r:id="rId4"/>
              </a:rPr>
              <a:t>Xiaoliang</a:t>
            </a:r>
            <a:r>
              <a:rPr lang="en-US" sz="1800" dirty="0">
                <a:hlinkClick r:id="rId4"/>
              </a:rPr>
              <a:t> Dai</a:t>
            </a:r>
            <a:r>
              <a:rPr lang="en-US" sz="1800" dirty="0"/>
              <a:t>, </a:t>
            </a:r>
            <a:r>
              <a:rPr lang="en-US" sz="1800" dirty="0" err="1">
                <a:hlinkClick r:id="rId5"/>
              </a:rPr>
              <a:t>Peizhao</a:t>
            </a:r>
            <a:r>
              <a:rPr lang="en-US" sz="1800" dirty="0">
                <a:hlinkClick r:id="rId5"/>
              </a:rPr>
              <a:t> Zhang</a:t>
            </a:r>
            <a:r>
              <a:rPr lang="en-US" sz="1800" dirty="0"/>
              <a:t>, </a:t>
            </a:r>
            <a:r>
              <a:rPr lang="en-US" sz="1800" dirty="0">
                <a:hlinkClick r:id="rId6"/>
              </a:rPr>
              <a:t>Christoph </a:t>
            </a:r>
            <a:r>
              <a:rPr lang="en-US" sz="1800" dirty="0" err="1">
                <a:hlinkClick r:id="rId6"/>
              </a:rPr>
              <a:t>Feichtenhofer</a:t>
            </a:r>
            <a:r>
              <a:rPr lang="en-US" sz="1800" dirty="0"/>
              <a:t>, </a:t>
            </a:r>
            <a:r>
              <a:rPr lang="en-US" sz="1800" dirty="0">
                <a:hlinkClick r:id="rId7"/>
              </a:rPr>
              <a:t>Judy Hoffman</a:t>
            </a:r>
            <a:endParaRPr lang="en-US" sz="1800" dirty="0"/>
          </a:p>
        </p:txBody>
      </p:sp>
      <p:pic>
        <p:nvPicPr>
          <p:cNvPr id="7" name="Picture 6">
            <a:extLst>
              <a:ext uri="{FF2B5EF4-FFF2-40B4-BE49-F238E27FC236}">
                <a16:creationId xmlns:a16="http://schemas.microsoft.com/office/drawing/2014/main" id="{162C2589-A35F-2944-52EB-FBAF827054A2}"/>
              </a:ext>
            </a:extLst>
          </p:cNvPr>
          <p:cNvPicPr>
            <a:picLocks noChangeAspect="1"/>
          </p:cNvPicPr>
          <p:nvPr/>
        </p:nvPicPr>
        <p:blipFill>
          <a:blip r:embed="rId8"/>
          <a:stretch>
            <a:fillRect/>
          </a:stretch>
        </p:blipFill>
        <p:spPr>
          <a:xfrm>
            <a:off x="17205" y="152400"/>
            <a:ext cx="12047067" cy="4953000"/>
          </a:xfrm>
          <a:prstGeom prst="rect">
            <a:avLst/>
          </a:prstGeom>
        </p:spPr>
      </p:pic>
    </p:spTree>
    <p:extLst>
      <p:ext uri="{BB962C8B-B14F-4D97-AF65-F5344CB8AC3E}">
        <p14:creationId xmlns:p14="http://schemas.microsoft.com/office/powerpoint/2010/main" val="4036612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FC5B5-4C8B-CE8D-4585-5C500881868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8E42A60-9C5E-7804-925A-4625634848C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2F66FAE-F7D8-E947-7FF1-65FC4B01B8D4}"/>
              </a:ext>
            </a:extLst>
          </p:cNvPr>
          <p:cNvPicPr>
            <a:picLocks noChangeAspect="1"/>
          </p:cNvPicPr>
          <p:nvPr/>
        </p:nvPicPr>
        <p:blipFill>
          <a:blip r:embed="rId2"/>
          <a:stretch>
            <a:fillRect/>
          </a:stretch>
        </p:blipFill>
        <p:spPr>
          <a:xfrm>
            <a:off x="0" y="609600"/>
            <a:ext cx="12192000" cy="4697140"/>
          </a:xfrm>
          <a:prstGeom prst="rect">
            <a:avLst/>
          </a:prstGeom>
        </p:spPr>
      </p:pic>
      <p:sp>
        <p:nvSpPr>
          <p:cNvPr id="6" name="TextBox 5">
            <a:extLst>
              <a:ext uri="{FF2B5EF4-FFF2-40B4-BE49-F238E27FC236}">
                <a16:creationId xmlns:a16="http://schemas.microsoft.com/office/drawing/2014/main" id="{436D9CF8-D2AB-46D1-AB2A-E0F8D00E3F39}"/>
              </a:ext>
            </a:extLst>
          </p:cNvPr>
          <p:cNvSpPr txBox="1"/>
          <p:nvPr/>
        </p:nvSpPr>
        <p:spPr>
          <a:xfrm>
            <a:off x="381000" y="6019800"/>
            <a:ext cx="11086363" cy="646331"/>
          </a:xfrm>
          <a:prstGeom prst="rect">
            <a:avLst/>
          </a:prstGeom>
          <a:noFill/>
        </p:spPr>
        <p:txBody>
          <a:bodyPr wrap="square">
            <a:spAutoFit/>
          </a:bodyPr>
          <a:lstStyle/>
          <a:p>
            <a:pPr>
              <a:buNone/>
            </a:pPr>
            <a:r>
              <a:rPr lang="en-US" sz="1800" b="1" dirty="0"/>
              <a:t>Token Merging: Your </a:t>
            </a:r>
            <a:r>
              <a:rPr lang="en-US" sz="1800" b="1" dirty="0" err="1"/>
              <a:t>ViT</a:t>
            </a:r>
            <a:r>
              <a:rPr lang="en-US" sz="1800" b="1" dirty="0"/>
              <a:t> But Faster</a:t>
            </a:r>
          </a:p>
          <a:p>
            <a:pPr>
              <a:buNone/>
            </a:pPr>
            <a:r>
              <a:rPr lang="en-US" sz="1800" dirty="0">
                <a:hlinkClick r:id="rId3"/>
              </a:rPr>
              <a:t>Daniel Bolya</a:t>
            </a:r>
            <a:r>
              <a:rPr lang="en-US" sz="1800" dirty="0"/>
              <a:t>, </a:t>
            </a:r>
            <a:r>
              <a:rPr lang="en-US" sz="1800" dirty="0">
                <a:hlinkClick r:id="rId4"/>
              </a:rPr>
              <a:t>Cheng-Yang Fu</a:t>
            </a:r>
            <a:r>
              <a:rPr lang="en-US" sz="1800" dirty="0"/>
              <a:t>, </a:t>
            </a:r>
            <a:r>
              <a:rPr lang="en-US" sz="1800" dirty="0" err="1">
                <a:hlinkClick r:id="rId5"/>
              </a:rPr>
              <a:t>Xiaoliang</a:t>
            </a:r>
            <a:r>
              <a:rPr lang="en-US" sz="1800" dirty="0">
                <a:hlinkClick r:id="rId5"/>
              </a:rPr>
              <a:t> Dai</a:t>
            </a:r>
            <a:r>
              <a:rPr lang="en-US" sz="1800" dirty="0"/>
              <a:t>, </a:t>
            </a:r>
            <a:r>
              <a:rPr lang="en-US" sz="1800" dirty="0" err="1">
                <a:hlinkClick r:id="rId6"/>
              </a:rPr>
              <a:t>Peizhao</a:t>
            </a:r>
            <a:r>
              <a:rPr lang="en-US" sz="1800" dirty="0">
                <a:hlinkClick r:id="rId6"/>
              </a:rPr>
              <a:t> Zhang</a:t>
            </a:r>
            <a:r>
              <a:rPr lang="en-US" sz="1800" dirty="0"/>
              <a:t>, </a:t>
            </a:r>
            <a:r>
              <a:rPr lang="en-US" sz="1800" dirty="0">
                <a:hlinkClick r:id="rId7"/>
              </a:rPr>
              <a:t>Christoph </a:t>
            </a:r>
            <a:r>
              <a:rPr lang="en-US" sz="1800" dirty="0" err="1">
                <a:hlinkClick r:id="rId7"/>
              </a:rPr>
              <a:t>Feichtenhofer</a:t>
            </a:r>
            <a:r>
              <a:rPr lang="en-US" sz="1800" dirty="0"/>
              <a:t>, </a:t>
            </a:r>
            <a:r>
              <a:rPr lang="en-US" sz="1800" dirty="0">
                <a:hlinkClick r:id="rId8"/>
              </a:rPr>
              <a:t>Judy Hoffman</a:t>
            </a:r>
            <a:endParaRPr lang="en-US" sz="1800" dirty="0"/>
          </a:p>
        </p:txBody>
      </p:sp>
    </p:spTree>
    <p:extLst>
      <p:ext uri="{BB962C8B-B14F-4D97-AF65-F5344CB8AC3E}">
        <p14:creationId xmlns:p14="http://schemas.microsoft.com/office/powerpoint/2010/main" val="2736050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endParaRPr lang="en-US" altLang="en-US"/>
          </a:p>
        </p:txBody>
      </p:sp>
      <p:sp>
        <p:nvSpPr>
          <p:cNvPr id="3" name="Content Placeholder 2"/>
          <p:cNvSpPr>
            <a:spLocks noGrp="1"/>
          </p:cNvSpPr>
          <p:nvPr>
            <p:ph idx="1"/>
          </p:nvPr>
        </p:nvSpPr>
        <p:spPr/>
        <p:txBody>
          <a:bodyPr/>
          <a:lstStyle/>
          <a:p>
            <a:pPr>
              <a:buFont typeface="Arial" panose="020B0604020202020204" pitchFamily="34" charset="0"/>
              <a:buNone/>
            </a:pPr>
            <a:endParaRPr lang="en-US" altLang="en-US"/>
          </a:p>
          <a:p>
            <a:pPr>
              <a:buFont typeface="Arial" panose="020B0604020202020204" pitchFamily="34" charset="0"/>
              <a:buNone/>
            </a:pPr>
            <a:endParaRPr lang="en-US" altLang="en-US"/>
          </a:p>
          <a:p>
            <a:pPr>
              <a:buFont typeface="Arial" panose="020B0604020202020204" pitchFamily="34" charset="0"/>
              <a:buNone/>
            </a:pPr>
            <a:r>
              <a:rPr lang="en-US" altLang="en-US"/>
              <a:t>	Clustering: group together similar points and represent them with a single token</a:t>
            </a:r>
          </a:p>
          <a:p>
            <a:pPr>
              <a:buFont typeface="Arial" panose="020B0604020202020204" pitchFamily="34" charset="0"/>
              <a:buNone/>
            </a:pPr>
            <a:endParaRPr lang="en-US" altLang="en-US"/>
          </a:p>
          <a:p>
            <a:pPr>
              <a:buFont typeface="Arial" panose="020B0604020202020204" pitchFamily="34" charset="0"/>
              <a:buNone/>
            </a:pPr>
            <a:r>
              <a:rPr lang="en-US" altLang="en-US"/>
              <a:t>	Key Challenges:</a:t>
            </a:r>
          </a:p>
          <a:p>
            <a:pPr>
              <a:buFont typeface="Arial" panose="020B0604020202020204" pitchFamily="34" charset="0"/>
              <a:buNone/>
            </a:pPr>
            <a:r>
              <a:rPr lang="en-US" altLang="en-US" sz="2800"/>
              <a:t>	1) What makes two points/images/patches similar?</a:t>
            </a:r>
          </a:p>
          <a:p>
            <a:pPr>
              <a:buFont typeface="Arial" panose="020B0604020202020204" pitchFamily="34" charset="0"/>
              <a:buNone/>
            </a:pPr>
            <a:r>
              <a:rPr lang="en-US" altLang="en-US" sz="2800"/>
              <a:t>	2) How do we compute an overall grouping from pairwise similarities? </a:t>
            </a:r>
          </a:p>
        </p:txBody>
      </p:sp>
      <p:sp>
        <p:nvSpPr>
          <p:cNvPr id="38916" name="TextBox 5"/>
          <p:cNvSpPr txBox="1">
            <a:spLocks noChangeArrowheads="1"/>
          </p:cNvSpPr>
          <p:nvPr/>
        </p:nvSpPr>
        <p:spPr bwMode="auto">
          <a:xfrm>
            <a:off x="8496300" y="6488114"/>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A6A6A6"/>
                </a:solidFill>
                <a:latin typeface="Arial" panose="020B0604020202020204" pitchFamily="34" charset="0"/>
                <a:cs typeface="Arial" panose="020B0604020202020204" pitchFamily="34" charset="0"/>
              </a:rPr>
              <a:t>Slide: Derek Hoiem</a:t>
            </a:r>
          </a:p>
        </p:txBody>
      </p:sp>
    </p:spTree>
    <p:extLst>
      <p:ext uri="{BB962C8B-B14F-4D97-AF65-F5344CB8AC3E}">
        <p14:creationId xmlns:p14="http://schemas.microsoft.com/office/powerpoint/2010/main" val="1105650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a:t>Why do we cluster?</a:t>
            </a:r>
          </a:p>
        </p:txBody>
      </p:sp>
      <p:sp>
        <p:nvSpPr>
          <p:cNvPr id="3" name="Content Placeholder 2"/>
          <p:cNvSpPr>
            <a:spLocks noGrp="1"/>
          </p:cNvSpPr>
          <p:nvPr>
            <p:ph idx="1"/>
          </p:nvPr>
        </p:nvSpPr>
        <p:spPr>
          <a:xfrm>
            <a:off x="1981200" y="990600"/>
            <a:ext cx="8229600" cy="5486400"/>
          </a:xfrm>
        </p:spPr>
        <p:txBody>
          <a:bodyPr>
            <a:normAutofit fontScale="77500" lnSpcReduction="20000"/>
          </a:bodyPr>
          <a:lstStyle/>
          <a:p>
            <a:pPr>
              <a:buFont typeface="Arial" charset="0"/>
              <a:buChar char="•"/>
              <a:defRPr/>
            </a:pPr>
            <a:endParaRPr lang="en-US" dirty="0"/>
          </a:p>
          <a:p>
            <a:pPr>
              <a:buFont typeface="Arial" charset="0"/>
              <a:buChar char="•"/>
              <a:defRPr/>
            </a:pPr>
            <a:r>
              <a:rPr lang="en-US" b="1" dirty="0"/>
              <a:t>Summarizing data</a:t>
            </a:r>
          </a:p>
          <a:p>
            <a:pPr lvl="1">
              <a:buFont typeface="Arial" charset="0"/>
              <a:buChar char="–"/>
              <a:defRPr/>
            </a:pPr>
            <a:r>
              <a:rPr lang="en-US" dirty="0"/>
              <a:t>Look at large amounts of data</a:t>
            </a:r>
          </a:p>
          <a:p>
            <a:pPr lvl="1">
              <a:buFont typeface="Arial" charset="0"/>
              <a:buChar char="–"/>
              <a:defRPr/>
            </a:pPr>
            <a:r>
              <a:rPr lang="en-US" dirty="0"/>
              <a:t>Patch-based compression or </a:t>
            </a:r>
            <a:r>
              <a:rPr lang="en-US" dirty="0" err="1"/>
              <a:t>denoising</a:t>
            </a:r>
            <a:endParaRPr lang="en-US" dirty="0"/>
          </a:p>
          <a:p>
            <a:pPr lvl="1">
              <a:buFont typeface="Arial" charset="0"/>
              <a:buChar char="–"/>
              <a:defRPr/>
            </a:pPr>
            <a:r>
              <a:rPr lang="en-US" dirty="0"/>
              <a:t>Represent a large continuous vector with the cluster number</a:t>
            </a:r>
          </a:p>
          <a:p>
            <a:pPr>
              <a:buFont typeface="Arial" charset="0"/>
              <a:buNone/>
              <a:defRPr/>
            </a:pPr>
            <a:endParaRPr lang="en-US" dirty="0"/>
          </a:p>
          <a:p>
            <a:pPr>
              <a:buFont typeface="Arial" charset="0"/>
              <a:buChar char="•"/>
              <a:defRPr/>
            </a:pPr>
            <a:r>
              <a:rPr lang="en-US" b="1" dirty="0"/>
              <a:t>Counting</a:t>
            </a:r>
          </a:p>
          <a:p>
            <a:pPr lvl="1">
              <a:buFont typeface="Arial" charset="0"/>
              <a:buChar char="–"/>
              <a:defRPr/>
            </a:pPr>
            <a:r>
              <a:rPr lang="en-US" dirty="0"/>
              <a:t>Histograms of texture, color, SIFT vectors</a:t>
            </a:r>
          </a:p>
          <a:p>
            <a:pPr>
              <a:buFont typeface="Arial" charset="0"/>
              <a:buChar char="•"/>
              <a:defRPr/>
            </a:pPr>
            <a:endParaRPr lang="en-US" dirty="0"/>
          </a:p>
          <a:p>
            <a:pPr>
              <a:buFont typeface="Arial" charset="0"/>
              <a:buChar char="•"/>
              <a:defRPr/>
            </a:pPr>
            <a:r>
              <a:rPr lang="en-US" b="1" dirty="0"/>
              <a:t>Segmentation</a:t>
            </a:r>
          </a:p>
          <a:p>
            <a:pPr lvl="1">
              <a:buFont typeface="Arial" charset="0"/>
              <a:buChar char="–"/>
              <a:defRPr/>
            </a:pPr>
            <a:r>
              <a:rPr lang="en-US" dirty="0"/>
              <a:t>Separate the image into different regions</a:t>
            </a:r>
          </a:p>
          <a:p>
            <a:pPr>
              <a:buFont typeface="Arial" charset="0"/>
              <a:buChar char="•"/>
              <a:defRPr/>
            </a:pPr>
            <a:endParaRPr lang="en-US" dirty="0"/>
          </a:p>
          <a:p>
            <a:pPr>
              <a:buFont typeface="Arial" charset="0"/>
              <a:buChar char="•"/>
              <a:defRPr/>
            </a:pPr>
            <a:r>
              <a:rPr lang="en-US" b="1" dirty="0"/>
              <a:t>Prediction</a:t>
            </a:r>
          </a:p>
          <a:p>
            <a:pPr lvl="1">
              <a:buFont typeface="Arial" charset="0"/>
              <a:buChar char="–"/>
              <a:defRPr/>
            </a:pPr>
            <a:r>
              <a:rPr lang="en-US" dirty="0"/>
              <a:t>Images in the same cluster may have the same labels</a:t>
            </a:r>
          </a:p>
        </p:txBody>
      </p:sp>
      <p:sp>
        <p:nvSpPr>
          <p:cNvPr id="39940" name="TextBox 5"/>
          <p:cNvSpPr txBox="1">
            <a:spLocks noChangeArrowheads="1"/>
          </p:cNvSpPr>
          <p:nvPr/>
        </p:nvSpPr>
        <p:spPr bwMode="auto">
          <a:xfrm>
            <a:off x="8496300" y="6488114"/>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A6A6A6"/>
                </a:solidFill>
                <a:latin typeface="Arial" panose="020B0604020202020204" pitchFamily="34" charset="0"/>
                <a:cs typeface="Arial" panose="020B0604020202020204" pitchFamily="34" charset="0"/>
              </a:rPr>
              <a:t>Slide: Derek Hoiem</a:t>
            </a:r>
          </a:p>
        </p:txBody>
      </p:sp>
    </p:spTree>
    <p:extLst>
      <p:ext uri="{BB962C8B-B14F-4D97-AF65-F5344CB8AC3E}">
        <p14:creationId xmlns:p14="http://schemas.microsoft.com/office/powerpoint/2010/main" val="26393486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a:t>How do we cluster?</a:t>
            </a:r>
          </a:p>
        </p:txBody>
      </p:sp>
      <p:sp>
        <p:nvSpPr>
          <p:cNvPr id="3" name="Content Placeholder 2"/>
          <p:cNvSpPr>
            <a:spLocks noGrp="1"/>
          </p:cNvSpPr>
          <p:nvPr>
            <p:ph idx="1"/>
          </p:nvPr>
        </p:nvSpPr>
        <p:spPr/>
        <p:txBody>
          <a:bodyPr>
            <a:normAutofit fontScale="92500"/>
          </a:bodyPr>
          <a:lstStyle/>
          <a:p>
            <a:pPr>
              <a:buFont typeface="Arial" charset="0"/>
              <a:buChar char="•"/>
              <a:defRPr/>
            </a:pPr>
            <a:endParaRPr lang="en-US" dirty="0"/>
          </a:p>
          <a:p>
            <a:pPr>
              <a:buFont typeface="Arial" charset="0"/>
              <a:buChar char="•"/>
              <a:defRPr/>
            </a:pPr>
            <a:r>
              <a:rPr lang="en-US" dirty="0">
                <a:solidFill>
                  <a:srgbClr val="00B050"/>
                </a:solidFill>
              </a:rPr>
              <a:t>K-means</a:t>
            </a:r>
          </a:p>
          <a:p>
            <a:pPr lvl="1">
              <a:buFont typeface="Arial" charset="0"/>
              <a:buChar char="–"/>
              <a:defRPr/>
            </a:pPr>
            <a:r>
              <a:rPr lang="en-US" dirty="0"/>
              <a:t>Iteratively re-assign points to the nearest cluster center</a:t>
            </a:r>
          </a:p>
          <a:p>
            <a:pPr>
              <a:buFont typeface="Arial" charset="0"/>
              <a:buChar char="•"/>
              <a:defRPr/>
            </a:pPr>
            <a:r>
              <a:rPr lang="en-US" dirty="0"/>
              <a:t>Agglomerative clustering</a:t>
            </a:r>
          </a:p>
          <a:p>
            <a:pPr lvl="1">
              <a:buFont typeface="Arial" charset="0"/>
              <a:buChar char="–"/>
              <a:defRPr/>
            </a:pPr>
            <a:r>
              <a:rPr lang="en-US" dirty="0"/>
              <a:t>Start with each point as its own cluster and iteratively merge the closest clusters</a:t>
            </a:r>
          </a:p>
          <a:p>
            <a:pPr>
              <a:buFont typeface="Arial" charset="0"/>
              <a:buChar char="•"/>
              <a:defRPr/>
            </a:pPr>
            <a:r>
              <a:rPr lang="en-US" dirty="0"/>
              <a:t>Mean-shift clustering</a:t>
            </a:r>
          </a:p>
          <a:p>
            <a:pPr lvl="1">
              <a:buFont typeface="Arial" charset="0"/>
              <a:buChar char="–"/>
              <a:defRPr/>
            </a:pPr>
            <a:r>
              <a:rPr lang="en-US" dirty="0"/>
              <a:t>Estimate modes of </a:t>
            </a:r>
            <a:r>
              <a:rPr lang="en-US" dirty="0" err="1"/>
              <a:t>pdf</a:t>
            </a:r>
            <a:endParaRPr lang="en-US" dirty="0"/>
          </a:p>
          <a:p>
            <a:pPr>
              <a:buFont typeface="Arial" charset="0"/>
              <a:buChar char="•"/>
              <a:defRPr/>
            </a:pPr>
            <a:r>
              <a:rPr lang="en-US" dirty="0"/>
              <a:t>Spectral clustering</a:t>
            </a:r>
          </a:p>
          <a:p>
            <a:pPr lvl="1">
              <a:buFont typeface="Arial" charset="0"/>
              <a:buChar char="–"/>
              <a:defRPr/>
            </a:pPr>
            <a:r>
              <a:rPr lang="en-US" dirty="0"/>
              <a:t>Split the nodes in a graph based on assigned links with similarity weights</a:t>
            </a:r>
          </a:p>
        </p:txBody>
      </p:sp>
    </p:spTree>
    <p:extLst>
      <p:ext uri="{BB962C8B-B14F-4D97-AF65-F5344CB8AC3E}">
        <p14:creationId xmlns:p14="http://schemas.microsoft.com/office/powerpoint/2010/main" val="190225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a:t>Clustering for Summarization</a:t>
            </a:r>
          </a:p>
        </p:txBody>
      </p:sp>
      <p:sp>
        <p:nvSpPr>
          <p:cNvPr id="41987" name="Content Placeholder 2"/>
          <p:cNvSpPr>
            <a:spLocks noGrp="1"/>
          </p:cNvSpPr>
          <p:nvPr>
            <p:ph idx="1"/>
          </p:nvPr>
        </p:nvSpPr>
        <p:spPr/>
        <p:txBody>
          <a:bodyPr/>
          <a:lstStyle/>
          <a:p>
            <a:pPr>
              <a:buFont typeface="Arial" panose="020B0604020202020204" pitchFamily="34" charset="0"/>
              <a:buNone/>
            </a:pPr>
            <a:r>
              <a:rPr lang="en-US" altLang="en-US"/>
              <a:t>	Goal: cluster to minimize variance in data given clusters</a:t>
            </a:r>
          </a:p>
          <a:p>
            <a:pPr lvl="1"/>
            <a:r>
              <a:rPr lang="en-US" altLang="en-US"/>
              <a:t>Preserve information</a:t>
            </a:r>
          </a:p>
        </p:txBody>
      </p:sp>
      <p:graphicFrame>
        <p:nvGraphicFramePr>
          <p:cNvPr id="41988" name="Object 2"/>
          <p:cNvGraphicFramePr>
            <a:graphicFrameLocks noChangeAspect="1"/>
          </p:cNvGraphicFramePr>
          <p:nvPr/>
        </p:nvGraphicFramePr>
        <p:xfrm>
          <a:off x="2951163" y="4049713"/>
          <a:ext cx="5213350" cy="1066800"/>
        </p:xfrm>
        <a:graphic>
          <a:graphicData uri="http://schemas.openxmlformats.org/presentationml/2006/ole">
            <mc:AlternateContent xmlns:mc="http://schemas.openxmlformats.org/markup-compatibility/2006">
              <mc:Choice xmlns:v="urn:schemas-microsoft-com:vml" Requires="v">
                <p:oleObj name="Equation" r:id="rId2" imgW="2171700" imgH="444500" progId="Equation.3">
                  <p:embed/>
                </p:oleObj>
              </mc:Choice>
              <mc:Fallback>
                <p:oleObj name="Equation" r:id="rId2" imgW="2171700" imgH="4445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163" y="4049713"/>
                        <a:ext cx="52133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989" name="TextBox 4"/>
          <p:cNvSpPr txBox="1">
            <a:spLocks noChangeArrowheads="1"/>
          </p:cNvSpPr>
          <p:nvPr/>
        </p:nvSpPr>
        <p:spPr bwMode="auto">
          <a:xfrm>
            <a:off x="6532564" y="5268914"/>
            <a:ext cx="2992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Whether x</a:t>
            </a:r>
            <a:r>
              <a:rPr lang="en-US" altLang="en-US" sz="1800" baseline="-25000">
                <a:solidFill>
                  <a:srgbClr val="000000"/>
                </a:solidFill>
                <a:latin typeface="Arial" panose="020B0604020202020204" pitchFamily="34" charset="0"/>
                <a:cs typeface="Arial" panose="020B0604020202020204" pitchFamily="34" charset="0"/>
              </a:rPr>
              <a:t>j</a:t>
            </a:r>
            <a:r>
              <a:rPr lang="en-US" altLang="en-US" sz="1800">
                <a:solidFill>
                  <a:srgbClr val="000000"/>
                </a:solidFill>
                <a:latin typeface="Arial" panose="020B0604020202020204" pitchFamily="34" charset="0"/>
                <a:cs typeface="Arial" panose="020B0604020202020204" pitchFamily="34" charset="0"/>
              </a:rPr>
              <a:t> is assigned to c</a:t>
            </a:r>
            <a:r>
              <a:rPr lang="en-US" altLang="en-US" sz="1800" baseline="-25000">
                <a:solidFill>
                  <a:srgbClr val="000000"/>
                </a:solidFill>
                <a:latin typeface="Arial" panose="020B0604020202020204" pitchFamily="34" charset="0"/>
                <a:cs typeface="Arial" panose="020B0604020202020204" pitchFamily="34" charset="0"/>
              </a:rPr>
              <a:t>i</a:t>
            </a:r>
          </a:p>
        </p:txBody>
      </p:sp>
      <p:cxnSp>
        <p:nvCxnSpPr>
          <p:cNvPr id="7" name="Straight Arrow Connector 6"/>
          <p:cNvCxnSpPr/>
          <p:nvPr/>
        </p:nvCxnSpPr>
        <p:spPr>
          <a:xfrm rot="16200000" flipV="1">
            <a:off x="6342063" y="5002213"/>
            <a:ext cx="381000" cy="152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a:off x="6875463" y="4011613"/>
            <a:ext cx="4572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992" name="TextBox 9"/>
          <p:cNvSpPr txBox="1">
            <a:spLocks noChangeArrowheads="1"/>
          </p:cNvSpPr>
          <p:nvPr/>
        </p:nvSpPr>
        <p:spPr bwMode="auto">
          <a:xfrm>
            <a:off x="6075364" y="3516314"/>
            <a:ext cx="1620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Cluster center</a:t>
            </a:r>
          </a:p>
        </p:txBody>
      </p:sp>
      <p:sp>
        <p:nvSpPr>
          <p:cNvPr id="41993" name="TextBox 10"/>
          <p:cNvSpPr txBox="1">
            <a:spLocks noChangeArrowheads="1"/>
          </p:cNvSpPr>
          <p:nvPr/>
        </p:nvSpPr>
        <p:spPr bwMode="auto">
          <a:xfrm>
            <a:off x="7924801" y="3581400"/>
            <a:ext cx="671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Data</a:t>
            </a:r>
          </a:p>
        </p:txBody>
      </p:sp>
      <p:cxnSp>
        <p:nvCxnSpPr>
          <p:cNvPr id="12" name="Straight Arrow Connector 11"/>
          <p:cNvCxnSpPr/>
          <p:nvPr/>
        </p:nvCxnSpPr>
        <p:spPr>
          <a:xfrm rot="5400000">
            <a:off x="7658100" y="4000500"/>
            <a:ext cx="4572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995" name="TextBox 5"/>
          <p:cNvSpPr txBox="1">
            <a:spLocks noChangeArrowheads="1"/>
          </p:cNvSpPr>
          <p:nvPr/>
        </p:nvSpPr>
        <p:spPr bwMode="auto">
          <a:xfrm>
            <a:off x="8496300" y="6488114"/>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A6A6A6"/>
                </a:solidFill>
                <a:latin typeface="Arial" panose="020B0604020202020204" pitchFamily="34" charset="0"/>
                <a:cs typeface="Arial" panose="020B0604020202020204" pitchFamily="34" charset="0"/>
              </a:rPr>
              <a:t>Slide: Derek Hoiem</a:t>
            </a:r>
          </a:p>
        </p:txBody>
      </p:sp>
    </p:spTree>
    <p:extLst>
      <p:ext uri="{BB962C8B-B14F-4D97-AF65-F5344CB8AC3E}">
        <p14:creationId xmlns:p14="http://schemas.microsoft.com/office/powerpoint/2010/main" val="2881972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ECB3C2-5B87-EF0D-50FB-19B53EF9405A}"/>
              </a:ext>
            </a:extLst>
          </p:cNvPr>
          <p:cNvPicPr>
            <a:picLocks noChangeAspect="1"/>
          </p:cNvPicPr>
          <p:nvPr/>
        </p:nvPicPr>
        <p:blipFill>
          <a:blip r:embed="rId2"/>
          <a:stretch>
            <a:fillRect/>
          </a:stretch>
        </p:blipFill>
        <p:spPr>
          <a:xfrm>
            <a:off x="457200" y="0"/>
            <a:ext cx="8599271" cy="6858000"/>
          </a:xfrm>
          <a:prstGeom prst="rect">
            <a:avLst/>
          </a:prstGeom>
        </p:spPr>
      </p:pic>
      <p:sp>
        <p:nvSpPr>
          <p:cNvPr id="5" name="TextBox 4">
            <a:extLst>
              <a:ext uri="{FF2B5EF4-FFF2-40B4-BE49-F238E27FC236}">
                <a16:creationId xmlns:a16="http://schemas.microsoft.com/office/drawing/2014/main" id="{0F0BC719-4534-B428-26D9-17C4E90A2FC6}"/>
              </a:ext>
            </a:extLst>
          </p:cNvPr>
          <p:cNvSpPr txBox="1"/>
          <p:nvPr/>
        </p:nvSpPr>
        <p:spPr>
          <a:xfrm>
            <a:off x="9525000" y="5410200"/>
            <a:ext cx="2514600" cy="1200329"/>
          </a:xfrm>
          <a:prstGeom prst="rect">
            <a:avLst/>
          </a:prstGeom>
          <a:noFill/>
        </p:spPr>
        <p:txBody>
          <a:bodyPr wrap="square">
            <a:spAutoFit/>
          </a:bodyPr>
          <a:lstStyle/>
          <a:p>
            <a:r>
              <a:rPr lang="en-US" dirty="0"/>
              <a:t>https://en.wikipedia.org/wiki/Grid_illusion</a:t>
            </a:r>
          </a:p>
        </p:txBody>
      </p:sp>
    </p:spTree>
    <p:extLst>
      <p:ext uri="{BB962C8B-B14F-4D97-AF65-F5344CB8AC3E}">
        <p14:creationId xmlns:p14="http://schemas.microsoft.com/office/powerpoint/2010/main" val="2665060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a:t>K-means algorithm</a:t>
            </a:r>
          </a:p>
        </p:txBody>
      </p:sp>
      <p:pic>
        <p:nvPicPr>
          <p:cNvPr id="570370" name="Picture 2" descr="http://upload.wikimedia.org/wikipedia/commons/thumb/5/5e/K_Means_Example_Step_1.svg/124px-K_Means_Example_Step_1.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828800"/>
            <a:ext cx="1181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0372" name="Picture 4" descr="http://upload.wikimedia.org/wikipedia/commons/thumb/a/a5/K_Means_Example_Step_2.svg/139px-K_Means_Example_Step_2.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1" y="3352800"/>
            <a:ext cx="1323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0374" name="Picture 6" descr="http://upload.wikimedia.org/wikipedia/commons/thumb/3/3e/K_Means_Example_Step_3.svg/139px-K_Means_Example_Step_3.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1" y="4800600"/>
            <a:ext cx="1323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Box 8"/>
          <p:cNvSpPr txBox="1">
            <a:spLocks noChangeArrowheads="1"/>
          </p:cNvSpPr>
          <p:nvPr/>
        </p:nvSpPr>
        <p:spPr bwMode="auto">
          <a:xfrm>
            <a:off x="1524001" y="6553201"/>
            <a:ext cx="4822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000000"/>
                </a:solidFill>
                <a:latin typeface="Arial" panose="020B0604020202020204" pitchFamily="34" charset="0"/>
                <a:cs typeface="Arial" panose="020B0604020202020204" pitchFamily="34" charset="0"/>
              </a:rPr>
              <a:t>Illustration: </a:t>
            </a:r>
            <a:r>
              <a:rPr lang="en-US" altLang="en-US" sz="1400">
                <a:solidFill>
                  <a:srgbClr val="000000"/>
                </a:solidFill>
                <a:latin typeface="Arial" panose="020B0604020202020204" pitchFamily="34" charset="0"/>
                <a:cs typeface="Arial" panose="020B0604020202020204" pitchFamily="34" charset="0"/>
                <a:hlinkClick r:id="rId5"/>
              </a:rPr>
              <a:t>http://en.wikipedia.org/wiki/K-means_clustering</a:t>
            </a:r>
            <a:endParaRPr lang="en-US" altLang="en-US" sz="1400">
              <a:solidFill>
                <a:srgbClr val="000000"/>
              </a:solidFill>
              <a:latin typeface="Arial" panose="020B0604020202020204" pitchFamily="34" charset="0"/>
              <a:cs typeface="Arial" panose="020B0604020202020204" pitchFamily="34" charset="0"/>
            </a:endParaRPr>
          </a:p>
        </p:txBody>
      </p:sp>
      <p:sp>
        <p:nvSpPr>
          <p:cNvPr id="10" name="TextBox 9"/>
          <p:cNvSpPr txBox="1">
            <a:spLocks noChangeArrowheads="1"/>
          </p:cNvSpPr>
          <p:nvPr/>
        </p:nvSpPr>
        <p:spPr bwMode="auto">
          <a:xfrm flipH="1">
            <a:off x="3733800" y="2057401"/>
            <a:ext cx="1905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1. Randomly select K centers </a:t>
            </a:r>
          </a:p>
        </p:txBody>
      </p:sp>
      <p:sp>
        <p:nvSpPr>
          <p:cNvPr id="11" name="TextBox 10"/>
          <p:cNvSpPr txBox="1">
            <a:spLocks noChangeArrowheads="1"/>
          </p:cNvSpPr>
          <p:nvPr/>
        </p:nvSpPr>
        <p:spPr bwMode="auto">
          <a:xfrm flipH="1">
            <a:off x="3733800" y="3200401"/>
            <a:ext cx="1828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2. Assign each point to nearest center</a:t>
            </a:r>
          </a:p>
        </p:txBody>
      </p:sp>
      <p:sp>
        <p:nvSpPr>
          <p:cNvPr id="12" name="TextBox 11"/>
          <p:cNvSpPr txBox="1">
            <a:spLocks noChangeArrowheads="1"/>
          </p:cNvSpPr>
          <p:nvPr/>
        </p:nvSpPr>
        <p:spPr bwMode="auto">
          <a:xfrm flipH="1">
            <a:off x="3733800" y="4876801"/>
            <a:ext cx="1905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3. Compute new center (mean) for each cluster</a:t>
            </a:r>
          </a:p>
        </p:txBody>
      </p:sp>
      <p:sp>
        <p:nvSpPr>
          <p:cNvPr id="13" name="Down Arrow 12"/>
          <p:cNvSpPr/>
          <p:nvPr/>
        </p:nvSpPr>
        <p:spPr>
          <a:xfrm>
            <a:off x="6324600" y="2971800"/>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4" name="Down Arrow 13"/>
          <p:cNvSpPr/>
          <p:nvPr/>
        </p:nvSpPr>
        <p:spPr>
          <a:xfrm>
            <a:off x="6324600" y="4648200"/>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Tree>
    <p:extLst>
      <p:ext uri="{BB962C8B-B14F-4D97-AF65-F5344CB8AC3E}">
        <p14:creationId xmlns:p14="http://schemas.microsoft.com/office/powerpoint/2010/main" val="28258809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037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703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5703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a:t>K-means algorithm</a:t>
            </a:r>
          </a:p>
        </p:txBody>
      </p:sp>
      <p:pic>
        <p:nvPicPr>
          <p:cNvPr id="44035" name="Picture 2" descr="http://upload.wikimedia.org/wikipedia/commons/thumb/5/5e/K_Means_Example_Step_1.svg/124px-K_Means_Example_Step_1.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828800"/>
            <a:ext cx="1181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8" descr="http://upload.wikimedia.org/wikipedia/commons/thumb/d/d2/K_Means_Example_Step_4.svg/139px-K_Means_Example_Step_4.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1" y="3352800"/>
            <a:ext cx="1323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Box 8"/>
          <p:cNvSpPr txBox="1">
            <a:spLocks noChangeArrowheads="1"/>
          </p:cNvSpPr>
          <p:nvPr/>
        </p:nvSpPr>
        <p:spPr bwMode="auto">
          <a:xfrm>
            <a:off x="1524001" y="6553201"/>
            <a:ext cx="4822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000000"/>
                </a:solidFill>
                <a:latin typeface="Arial" panose="020B0604020202020204" pitchFamily="34" charset="0"/>
                <a:cs typeface="Arial" panose="020B0604020202020204" pitchFamily="34" charset="0"/>
              </a:rPr>
              <a:t>Illustration: </a:t>
            </a:r>
            <a:r>
              <a:rPr lang="en-US" altLang="en-US" sz="1400">
                <a:solidFill>
                  <a:srgbClr val="000000"/>
                </a:solidFill>
                <a:latin typeface="Arial" panose="020B0604020202020204" pitchFamily="34" charset="0"/>
                <a:cs typeface="Arial" panose="020B0604020202020204" pitchFamily="34" charset="0"/>
                <a:hlinkClick r:id="rId4"/>
              </a:rPr>
              <a:t>http://en.wikipedia.org/wiki/K-means_clustering</a:t>
            </a:r>
            <a:endParaRPr lang="en-US" altLang="en-US" sz="1400">
              <a:solidFill>
                <a:srgbClr val="000000"/>
              </a:solidFill>
              <a:latin typeface="Arial" panose="020B0604020202020204" pitchFamily="34" charset="0"/>
              <a:cs typeface="Arial" panose="020B0604020202020204" pitchFamily="34" charset="0"/>
            </a:endParaRPr>
          </a:p>
        </p:txBody>
      </p:sp>
      <p:sp>
        <p:nvSpPr>
          <p:cNvPr id="44038" name="TextBox 9"/>
          <p:cNvSpPr txBox="1">
            <a:spLocks noChangeArrowheads="1"/>
          </p:cNvSpPr>
          <p:nvPr/>
        </p:nvSpPr>
        <p:spPr bwMode="auto">
          <a:xfrm flipH="1">
            <a:off x="3733800" y="2057401"/>
            <a:ext cx="1905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1. Randomly select K centers </a:t>
            </a:r>
          </a:p>
        </p:txBody>
      </p:sp>
      <p:sp>
        <p:nvSpPr>
          <p:cNvPr id="44039" name="TextBox 10"/>
          <p:cNvSpPr txBox="1">
            <a:spLocks noChangeArrowheads="1"/>
          </p:cNvSpPr>
          <p:nvPr/>
        </p:nvSpPr>
        <p:spPr bwMode="auto">
          <a:xfrm flipH="1">
            <a:off x="3733800" y="3200401"/>
            <a:ext cx="1828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2. Assign each point to nearest center</a:t>
            </a:r>
          </a:p>
        </p:txBody>
      </p:sp>
      <p:sp>
        <p:nvSpPr>
          <p:cNvPr id="44040" name="TextBox 11"/>
          <p:cNvSpPr txBox="1">
            <a:spLocks noChangeArrowheads="1"/>
          </p:cNvSpPr>
          <p:nvPr/>
        </p:nvSpPr>
        <p:spPr bwMode="auto">
          <a:xfrm flipH="1">
            <a:off x="3733800" y="4876801"/>
            <a:ext cx="1905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3. Compute new center (mean) for each cluster</a:t>
            </a:r>
          </a:p>
        </p:txBody>
      </p:sp>
      <p:sp>
        <p:nvSpPr>
          <p:cNvPr id="13" name="Curved Right Arrow 12"/>
          <p:cNvSpPr/>
          <p:nvPr/>
        </p:nvSpPr>
        <p:spPr>
          <a:xfrm rot="11030177">
            <a:off x="7435850" y="4057650"/>
            <a:ext cx="609600" cy="13716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black"/>
              </a:solidFill>
            </a:endParaRPr>
          </a:p>
        </p:txBody>
      </p:sp>
      <p:sp>
        <p:nvSpPr>
          <p:cNvPr id="44042" name="TextBox 13"/>
          <p:cNvSpPr txBox="1">
            <a:spLocks noChangeArrowheads="1"/>
          </p:cNvSpPr>
          <p:nvPr/>
        </p:nvSpPr>
        <p:spPr bwMode="auto">
          <a:xfrm flipH="1">
            <a:off x="8153400" y="4648200"/>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Back to 2</a:t>
            </a:r>
          </a:p>
        </p:txBody>
      </p:sp>
      <p:pic>
        <p:nvPicPr>
          <p:cNvPr id="44043" name="Picture 6" descr="http://upload.wikimedia.org/wikipedia/commons/thumb/3/3e/K_Means_Example_Step_3.svg/139px-K_Means_Example_Step_3.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1" y="4800600"/>
            <a:ext cx="1323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Down Arrow 15"/>
          <p:cNvSpPr/>
          <p:nvPr/>
        </p:nvSpPr>
        <p:spPr>
          <a:xfrm>
            <a:off x="6324600" y="2971800"/>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7" name="Down Arrow 16"/>
          <p:cNvSpPr/>
          <p:nvPr/>
        </p:nvSpPr>
        <p:spPr>
          <a:xfrm>
            <a:off x="6324600" y="4648200"/>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Tree>
    <p:extLst>
      <p:ext uri="{BB962C8B-B14F-4D97-AF65-F5344CB8AC3E}">
        <p14:creationId xmlns:p14="http://schemas.microsoft.com/office/powerpoint/2010/main" val="119372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a:t>K-means</a:t>
            </a:r>
          </a:p>
        </p:txBody>
      </p:sp>
      <p:sp>
        <p:nvSpPr>
          <p:cNvPr id="3" name="Content Placeholder 2"/>
          <p:cNvSpPr>
            <a:spLocks noGrp="1"/>
          </p:cNvSpPr>
          <p:nvPr>
            <p:ph idx="1"/>
          </p:nvPr>
        </p:nvSpPr>
        <p:spPr>
          <a:xfrm>
            <a:off x="1981200" y="990600"/>
            <a:ext cx="8229600" cy="5638800"/>
          </a:xfrm>
        </p:spPr>
        <p:txBody>
          <a:bodyPr>
            <a:normAutofit fontScale="92500" lnSpcReduction="10000"/>
          </a:bodyPr>
          <a:lstStyle/>
          <a:p>
            <a:pPr marL="514350" indent="-514350">
              <a:buFont typeface="+mj-lt"/>
              <a:buAutoNum type="arabicPeriod"/>
              <a:defRPr/>
            </a:pPr>
            <a:r>
              <a:rPr lang="en-US" dirty="0"/>
              <a:t>Initialize cluster centers: </a:t>
            </a:r>
            <a:r>
              <a:rPr lang="en-US" sz="3500" b="1" dirty="0">
                <a:latin typeface="Times New Roman" pitchFamily="18" charset="0"/>
                <a:cs typeface="Times New Roman" pitchFamily="18" charset="0"/>
              </a:rPr>
              <a:t>c</a:t>
            </a:r>
            <a:r>
              <a:rPr lang="en-US" sz="3500" baseline="30000" dirty="0">
                <a:latin typeface="Times New Roman" pitchFamily="18" charset="0"/>
                <a:cs typeface="Times New Roman" pitchFamily="18" charset="0"/>
              </a:rPr>
              <a:t>0</a:t>
            </a:r>
            <a:r>
              <a:rPr lang="en-US" sz="3500" dirty="0">
                <a:latin typeface="Times New Roman" pitchFamily="18" charset="0"/>
                <a:cs typeface="Times New Roman" pitchFamily="18" charset="0"/>
              </a:rPr>
              <a:t> ; </a:t>
            </a:r>
            <a:r>
              <a:rPr lang="en-US" sz="3000" dirty="0">
                <a:latin typeface="Times New Roman" pitchFamily="18" charset="0"/>
                <a:cs typeface="Times New Roman" pitchFamily="18" charset="0"/>
              </a:rPr>
              <a:t>t=0</a:t>
            </a:r>
            <a:endParaRPr lang="en-US" dirty="0">
              <a:latin typeface="Times New Roman" pitchFamily="18" charset="0"/>
              <a:cs typeface="Times New Roman" pitchFamily="18" charset="0"/>
            </a:endParaRPr>
          </a:p>
          <a:p>
            <a:pPr marL="514350" indent="-514350">
              <a:buFont typeface="+mj-lt"/>
              <a:buAutoNum type="arabicPeriod"/>
              <a:defRPr/>
            </a:pPr>
            <a:endParaRPr lang="en-US" dirty="0"/>
          </a:p>
          <a:p>
            <a:pPr marL="514350" indent="-514350">
              <a:buFont typeface="+mj-lt"/>
              <a:buAutoNum type="arabicPeriod"/>
              <a:defRPr/>
            </a:pPr>
            <a:r>
              <a:rPr lang="en-US" dirty="0"/>
              <a:t>Assign each point to the closest center</a:t>
            </a:r>
          </a:p>
          <a:p>
            <a:pPr marL="514350" indent="-514350">
              <a:buFont typeface="+mj-lt"/>
              <a:buAutoNum type="arabicPeriod"/>
              <a:defRPr/>
            </a:pPr>
            <a:endParaRPr lang="en-US" dirty="0"/>
          </a:p>
          <a:p>
            <a:pPr marL="514350" indent="-514350">
              <a:buFont typeface="+mj-lt"/>
              <a:buAutoNum type="arabicPeriod"/>
              <a:defRPr/>
            </a:pPr>
            <a:endParaRPr lang="en-US" dirty="0"/>
          </a:p>
          <a:p>
            <a:pPr marL="514350" indent="-514350">
              <a:buFont typeface="+mj-lt"/>
              <a:buAutoNum type="arabicPeriod"/>
              <a:defRPr/>
            </a:pPr>
            <a:endParaRPr lang="en-US" dirty="0"/>
          </a:p>
          <a:p>
            <a:pPr marL="514350" indent="-514350">
              <a:buFont typeface="+mj-lt"/>
              <a:buAutoNum type="arabicPeriod"/>
              <a:defRPr/>
            </a:pPr>
            <a:r>
              <a:rPr lang="en-US" dirty="0"/>
              <a:t>Update cluster centers as the mean of the points</a:t>
            </a:r>
          </a:p>
          <a:p>
            <a:pPr marL="514350" indent="-514350">
              <a:buFont typeface="+mj-lt"/>
              <a:buAutoNum type="arabicPeriod"/>
              <a:defRPr/>
            </a:pPr>
            <a:endParaRPr lang="en-US" dirty="0"/>
          </a:p>
          <a:p>
            <a:pPr marL="514350" indent="-514350">
              <a:buFont typeface="+mj-lt"/>
              <a:buAutoNum type="arabicPeriod"/>
              <a:defRPr/>
            </a:pPr>
            <a:endParaRPr lang="en-US" dirty="0"/>
          </a:p>
          <a:p>
            <a:pPr marL="514350" indent="-514350">
              <a:buFont typeface="+mj-lt"/>
              <a:buAutoNum type="arabicPeriod"/>
              <a:defRPr/>
            </a:pPr>
            <a:endParaRPr lang="en-US" dirty="0"/>
          </a:p>
          <a:p>
            <a:pPr marL="514350" indent="-514350">
              <a:buFont typeface="+mj-lt"/>
              <a:buAutoNum type="arabicPeriod"/>
              <a:defRPr/>
            </a:pPr>
            <a:r>
              <a:rPr lang="en-US" dirty="0"/>
              <a:t>Repeat 2-3 until no points are re-assigned </a:t>
            </a:r>
            <a:r>
              <a:rPr lang="en-US" sz="3000" dirty="0">
                <a:latin typeface="Times New Roman" pitchFamily="18" charset="0"/>
                <a:cs typeface="Times New Roman" pitchFamily="18" charset="0"/>
              </a:rPr>
              <a:t>(t=t+1)</a:t>
            </a:r>
            <a:endParaRPr lang="en-US" dirty="0">
              <a:latin typeface="Times New Roman" pitchFamily="18" charset="0"/>
              <a:cs typeface="Times New Roman" pitchFamily="18" charset="0"/>
            </a:endParaRPr>
          </a:p>
        </p:txBody>
      </p:sp>
      <p:graphicFrame>
        <p:nvGraphicFramePr>
          <p:cNvPr id="45060" name="Object 2"/>
          <p:cNvGraphicFramePr>
            <a:graphicFrameLocks noChangeAspect="1"/>
          </p:cNvGraphicFramePr>
          <p:nvPr/>
        </p:nvGraphicFramePr>
        <p:xfrm>
          <a:off x="3186114" y="2438400"/>
          <a:ext cx="4968875" cy="1066800"/>
        </p:xfrm>
        <a:graphic>
          <a:graphicData uri="http://schemas.openxmlformats.org/presentationml/2006/ole">
            <mc:AlternateContent xmlns:mc="http://schemas.openxmlformats.org/markup-compatibility/2006">
              <mc:Choice xmlns:v="urn:schemas-microsoft-com:vml" Requires="v">
                <p:oleObj name="Equation" r:id="rId2" imgW="2070100" imgH="444500" progId="Equation.3">
                  <p:embed/>
                </p:oleObj>
              </mc:Choice>
              <mc:Fallback>
                <p:oleObj name="Equation" r:id="rId2" imgW="2070100" imgH="4445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6114" y="2438400"/>
                        <a:ext cx="49688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5061" name="Object 3"/>
          <p:cNvGraphicFramePr>
            <a:graphicFrameLocks noChangeAspect="1"/>
          </p:cNvGraphicFramePr>
          <p:nvPr/>
        </p:nvGraphicFramePr>
        <p:xfrm>
          <a:off x="3305175" y="4419600"/>
          <a:ext cx="4725988" cy="1066800"/>
        </p:xfrm>
        <a:graphic>
          <a:graphicData uri="http://schemas.openxmlformats.org/presentationml/2006/ole">
            <mc:AlternateContent xmlns:mc="http://schemas.openxmlformats.org/markup-compatibility/2006">
              <mc:Choice xmlns:v="urn:schemas-microsoft-com:vml" Requires="v">
                <p:oleObj name="Equation" r:id="rId4" imgW="1968500" imgH="444500" progId="Equation.3">
                  <p:embed/>
                </p:oleObj>
              </mc:Choice>
              <mc:Fallback>
                <p:oleObj name="Equation" r:id="rId4" imgW="1968500" imgH="4445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5175" y="4419600"/>
                        <a:ext cx="47259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5062" name="TextBox 5"/>
          <p:cNvSpPr txBox="1">
            <a:spLocks noChangeArrowheads="1"/>
          </p:cNvSpPr>
          <p:nvPr/>
        </p:nvSpPr>
        <p:spPr bwMode="auto">
          <a:xfrm>
            <a:off x="8496300" y="6488114"/>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A6A6A6"/>
                </a:solidFill>
                <a:latin typeface="Arial" panose="020B0604020202020204" pitchFamily="34" charset="0"/>
                <a:cs typeface="Arial" panose="020B0604020202020204" pitchFamily="34" charset="0"/>
              </a:rPr>
              <a:t>Slide: Derek Hoiem</a:t>
            </a:r>
          </a:p>
        </p:txBody>
      </p:sp>
    </p:spTree>
    <p:extLst>
      <p:ext uri="{BB962C8B-B14F-4D97-AF65-F5344CB8AC3E}">
        <p14:creationId xmlns:p14="http://schemas.microsoft.com/office/powerpoint/2010/main" val="38640685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a:t>K-means converges to a local minimum</a:t>
            </a:r>
          </a:p>
        </p:txBody>
      </p:sp>
      <p:pic>
        <p:nvPicPr>
          <p:cNvPr id="46083" name="Picture 2" descr="C:\Users\James\Dropbox\cs143 fall 2013\cs143 fall 2013 slides\15\K-means_convergence_to_a_local_minimum.png"/>
          <p:cNvPicPr>
            <a:picLocks noChangeAspect="1" noChangeArrowheads="1"/>
          </p:cNvPicPr>
          <p:nvPr/>
        </p:nvPicPr>
        <p:blipFill rotWithShape="1">
          <a:blip r:embed="rId2">
            <a:extLst>
              <a:ext uri="{28A0092B-C50C-407E-A947-70E740481C1C}">
                <a14:useLocalDpi xmlns:a14="http://schemas.microsoft.com/office/drawing/2010/main" val="0"/>
              </a:ext>
            </a:extLst>
          </a:blip>
          <a:srcRect l="2" r="83313"/>
          <a:stretch/>
        </p:blipFill>
        <p:spPr bwMode="auto">
          <a:xfrm>
            <a:off x="1752601" y="1600201"/>
            <a:ext cx="2895600"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2" descr="C:\Users\James\Dropbox\cs143 fall 2013\cs143 fall 2013 slides\15\K-means_convergence_to_a_local_minimum.png"/>
          <p:cNvPicPr>
            <a:picLocks noChangeAspect="1" noChangeArrowheads="1"/>
          </p:cNvPicPr>
          <p:nvPr/>
        </p:nvPicPr>
        <p:blipFill>
          <a:blip r:embed="rId2">
            <a:extLst>
              <a:ext uri="{28A0092B-C50C-407E-A947-70E740481C1C}">
                <a14:useLocalDpi xmlns:a14="http://schemas.microsoft.com/office/drawing/2010/main" val="0"/>
              </a:ext>
            </a:extLst>
          </a:blip>
          <a:srcRect l="50154"/>
          <a:stretch>
            <a:fillRect/>
          </a:stretch>
        </p:blipFill>
        <p:spPr bwMode="auto">
          <a:xfrm>
            <a:off x="1729003" y="3886201"/>
            <a:ext cx="8649447"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James\Dropbox\cs143 fall 2013\cs143 fall 2013 slides\15\K-means_convergence_to_a_local_minimum.png"/>
          <p:cNvPicPr>
            <a:picLocks noChangeAspect="1" noChangeArrowheads="1"/>
          </p:cNvPicPr>
          <p:nvPr/>
        </p:nvPicPr>
        <p:blipFill rotWithShape="1">
          <a:blip r:embed="rId2">
            <a:extLst>
              <a:ext uri="{28A0092B-C50C-407E-A947-70E740481C1C}">
                <a14:useLocalDpi xmlns:a14="http://schemas.microsoft.com/office/drawing/2010/main" val="0"/>
              </a:ext>
            </a:extLst>
          </a:blip>
          <a:srcRect l="16687" r="66628"/>
          <a:stretch/>
        </p:blipFill>
        <p:spPr bwMode="auto">
          <a:xfrm>
            <a:off x="4605925" y="1600200"/>
            <a:ext cx="2895601"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James\Dropbox\cs143 fall 2013\cs143 fall 2013 slides\15\K-means_convergence_to_a_local_minimum.png"/>
          <p:cNvPicPr>
            <a:picLocks noChangeAspect="1" noChangeArrowheads="1"/>
          </p:cNvPicPr>
          <p:nvPr/>
        </p:nvPicPr>
        <p:blipFill rotWithShape="1">
          <a:blip r:embed="rId2">
            <a:extLst>
              <a:ext uri="{28A0092B-C50C-407E-A947-70E740481C1C}">
                <a14:useLocalDpi xmlns:a14="http://schemas.microsoft.com/office/drawing/2010/main" val="0"/>
              </a:ext>
            </a:extLst>
          </a:blip>
          <a:srcRect l="33372" r="50368"/>
          <a:stretch/>
        </p:blipFill>
        <p:spPr bwMode="auto">
          <a:xfrm>
            <a:off x="7529771" y="1600200"/>
            <a:ext cx="2821949"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391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084"/>
                                        </p:tgtEl>
                                        <p:attrNameLst>
                                          <p:attrName>style.visibility</p:attrName>
                                        </p:attrNameLst>
                                      </p:cBhvr>
                                      <p:to>
                                        <p:strVal val="visible"/>
                                      </p:to>
                                    </p:set>
                                    <p:animEffect transition="in" filter="fade">
                                      <p:cBhvr>
                                        <p:cTn id="17" dur="5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a:t>K-means: design choices</a:t>
            </a:r>
          </a:p>
        </p:txBody>
      </p:sp>
      <p:sp>
        <p:nvSpPr>
          <p:cNvPr id="47107" name="Content Placeholder 22"/>
          <p:cNvSpPr>
            <a:spLocks noGrp="1"/>
          </p:cNvSpPr>
          <p:nvPr>
            <p:ph idx="1"/>
          </p:nvPr>
        </p:nvSpPr>
        <p:spPr>
          <a:xfrm>
            <a:off x="1981200" y="1219200"/>
            <a:ext cx="8229600" cy="5638800"/>
          </a:xfrm>
        </p:spPr>
        <p:txBody>
          <a:bodyPr/>
          <a:lstStyle/>
          <a:p>
            <a:r>
              <a:rPr lang="en-US" altLang="en-US"/>
              <a:t>Initialization</a:t>
            </a:r>
          </a:p>
          <a:p>
            <a:pPr lvl="1"/>
            <a:r>
              <a:rPr lang="en-US" altLang="en-US"/>
              <a:t>Randomly select K points as initial cluster center</a:t>
            </a:r>
          </a:p>
          <a:p>
            <a:pPr lvl="1"/>
            <a:r>
              <a:rPr lang="en-US" altLang="en-US"/>
              <a:t>Or greedily choose K points to minimize residual</a:t>
            </a:r>
          </a:p>
          <a:p>
            <a:endParaRPr lang="en-US" altLang="en-US" sz="1400"/>
          </a:p>
          <a:p>
            <a:r>
              <a:rPr lang="en-US" altLang="en-US"/>
              <a:t>Distance measures</a:t>
            </a:r>
          </a:p>
          <a:p>
            <a:pPr lvl="1"/>
            <a:r>
              <a:rPr lang="en-US" altLang="en-US"/>
              <a:t>Traditionally Euclidean, could be others</a:t>
            </a:r>
          </a:p>
          <a:p>
            <a:endParaRPr lang="en-US" altLang="en-US" sz="1400"/>
          </a:p>
          <a:p>
            <a:r>
              <a:rPr lang="en-US" altLang="en-US"/>
              <a:t>Optimization</a:t>
            </a:r>
          </a:p>
          <a:p>
            <a:pPr lvl="1"/>
            <a:r>
              <a:rPr lang="en-US" altLang="en-US"/>
              <a:t>Will converge to a </a:t>
            </a:r>
            <a:r>
              <a:rPr lang="en-US" altLang="en-US" i="1"/>
              <a:t>local minimum</a:t>
            </a:r>
          </a:p>
          <a:p>
            <a:pPr lvl="1"/>
            <a:r>
              <a:rPr lang="en-US" altLang="en-US"/>
              <a:t>May want to perform multiple restarts</a:t>
            </a:r>
          </a:p>
          <a:p>
            <a:endParaRPr lang="en-US" altLang="en-US"/>
          </a:p>
          <a:p>
            <a:endParaRPr lang="en-US" altLang="en-US"/>
          </a:p>
          <a:p>
            <a:endParaRPr lang="en-US" altLang="en-US"/>
          </a:p>
          <a:p>
            <a:endParaRPr lang="en-US" altLang="en-US"/>
          </a:p>
          <a:p>
            <a:endParaRPr lang="en-US" altLang="en-US"/>
          </a:p>
          <a:p>
            <a:endParaRPr lang="en-US" altLang="en-US"/>
          </a:p>
        </p:txBody>
      </p:sp>
    </p:spTree>
    <p:extLst>
      <p:ext uri="{BB962C8B-B14F-4D97-AF65-F5344CB8AC3E}">
        <p14:creationId xmlns:p14="http://schemas.microsoft.com/office/powerpoint/2010/main" val="14309309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619375"/>
            <a:ext cx="26035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619375"/>
            <a:ext cx="26035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2619375"/>
            <a:ext cx="26035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 Box 6"/>
          <p:cNvSpPr txBox="1">
            <a:spLocks noChangeArrowheads="1"/>
          </p:cNvSpPr>
          <p:nvPr/>
        </p:nvSpPr>
        <p:spPr bwMode="auto">
          <a:xfrm>
            <a:off x="2422526" y="1752601"/>
            <a:ext cx="8429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cs typeface="Arial" panose="020B0604020202020204" pitchFamily="34" charset="0"/>
              </a:rPr>
              <a:t>Image</a:t>
            </a:r>
          </a:p>
        </p:txBody>
      </p:sp>
      <p:sp>
        <p:nvSpPr>
          <p:cNvPr id="48134" name="Text Box 7"/>
          <p:cNvSpPr txBox="1">
            <a:spLocks noChangeArrowheads="1"/>
          </p:cNvSpPr>
          <p:nvPr/>
        </p:nvSpPr>
        <p:spPr bwMode="auto">
          <a:xfrm>
            <a:off x="5105400" y="177641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cs typeface="Arial" panose="020B0604020202020204" pitchFamily="34" charset="0"/>
              </a:rPr>
              <a:t>Clusters on intensity</a:t>
            </a:r>
          </a:p>
        </p:txBody>
      </p:sp>
      <p:sp>
        <p:nvSpPr>
          <p:cNvPr id="48135" name="Text Box 8"/>
          <p:cNvSpPr txBox="1">
            <a:spLocks noChangeArrowheads="1"/>
          </p:cNvSpPr>
          <p:nvPr/>
        </p:nvSpPr>
        <p:spPr bwMode="auto">
          <a:xfrm>
            <a:off x="8077201" y="1776413"/>
            <a:ext cx="19415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cs typeface="Arial" panose="020B0604020202020204" pitchFamily="34" charset="0"/>
              </a:rPr>
              <a:t>Clusters on color</a:t>
            </a:r>
          </a:p>
        </p:txBody>
      </p:sp>
      <p:sp>
        <p:nvSpPr>
          <p:cNvPr id="48136" name="Title 10"/>
          <p:cNvSpPr>
            <a:spLocks noGrp="1"/>
          </p:cNvSpPr>
          <p:nvPr>
            <p:ph type="title"/>
          </p:nvPr>
        </p:nvSpPr>
        <p:spPr/>
        <p:txBody>
          <a:bodyPr/>
          <a:lstStyle/>
          <a:p>
            <a:r>
              <a:rPr lang="en-US" altLang="en-US"/>
              <a:t>K-means clustering using intensity or color</a:t>
            </a:r>
          </a:p>
        </p:txBody>
      </p:sp>
    </p:spTree>
    <p:extLst>
      <p:ext uri="{BB962C8B-B14F-4D97-AF65-F5344CB8AC3E}">
        <p14:creationId xmlns:p14="http://schemas.microsoft.com/office/powerpoint/2010/main" val="324422638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How to choose the number of clusters?</a:t>
            </a:r>
          </a:p>
        </p:txBody>
      </p:sp>
      <p:sp>
        <p:nvSpPr>
          <p:cNvPr id="49155" name="Content Placeholder 2"/>
          <p:cNvSpPr>
            <a:spLocks noGrp="1"/>
          </p:cNvSpPr>
          <p:nvPr>
            <p:ph idx="1"/>
          </p:nvPr>
        </p:nvSpPr>
        <p:spPr/>
        <p:txBody>
          <a:bodyPr/>
          <a:lstStyle/>
          <a:p>
            <a:r>
              <a:rPr lang="en-US" altLang="en-US" sz="2800"/>
              <a:t>Minimum Description Length (MDL) principal for model comparison </a:t>
            </a:r>
          </a:p>
          <a:p>
            <a:endParaRPr lang="en-US" altLang="en-US" sz="2800"/>
          </a:p>
          <a:p>
            <a:r>
              <a:rPr lang="en-US" altLang="en-US" sz="2800"/>
              <a:t>Minimize Schwarz Criterion </a:t>
            </a:r>
          </a:p>
          <a:p>
            <a:pPr lvl="1"/>
            <a:r>
              <a:rPr lang="en-US" altLang="en-US" sz="2400"/>
              <a:t>also called Bayes Information Criteria (BIC)</a:t>
            </a:r>
          </a:p>
          <a:p>
            <a:endParaRPr lang="en-US" altLang="en-US" sz="2800"/>
          </a:p>
          <a:p>
            <a:endParaRPr lang="en-US" altLang="en-US" sz="2800"/>
          </a:p>
          <a:p>
            <a:endParaRPr lang="en-US" altLang="en-US" sz="2800"/>
          </a:p>
          <a:p>
            <a:endParaRPr lang="en-US" altLang="en-US" sz="2800"/>
          </a:p>
          <a:p>
            <a:endParaRPr lang="en-US" altLang="en-US" sz="2800"/>
          </a:p>
        </p:txBody>
      </p:sp>
      <p:pic>
        <p:nvPicPr>
          <p:cNvPr id="4915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1" y="4114801"/>
            <a:ext cx="4962525"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20652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a:t>How to evaluate clusters?</a:t>
            </a:r>
          </a:p>
        </p:txBody>
      </p:sp>
      <p:sp>
        <p:nvSpPr>
          <p:cNvPr id="3" name="Content Placeholder 2"/>
          <p:cNvSpPr>
            <a:spLocks noGrp="1"/>
          </p:cNvSpPr>
          <p:nvPr>
            <p:ph idx="1"/>
          </p:nvPr>
        </p:nvSpPr>
        <p:spPr/>
        <p:txBody>
          <a:bodyPr/>
          <a:lstStyle/>
          <a:p>
            <a:endParaRPr lang="en-US" altLang="en-US"/>
          </a:p>
          <a:p>
            <a:r>
              <a:rPr lang="en-US" altLang="en-US"/>
              <a:t>Generative</a:t>
            </a:r>
          </a:p>
          <a:p>
            <a:pPr lvl="1"/>
            <a:r>
              <a:rPr lang="en-US" altLang="en-US"/>
              <a:t>How well are points reconstructed from the clusters?</a:t>
            </a:r>
          </a:p>
          <a:p>
            <a:pPr lvl="1"/>
            <a:endParaRPr lang="en-US" altLang="en-US"/>
          </a:p>
          <a:p>
            <a:r>
              <a:rPr lang="en-US" altLang="en-US"/>
              <a:t>Discriminative</a:t>
            </a:r>
          </a:p>
          <a:p>
            <a:pPr lvl="1"/>
            <a:r>
              <a:rPr lang="en-US" altLang="en-US"/>
              <a:t>How well do the clusters correspond to labels?</a:t>
            </a:r>
          </a:p>
          <a:p>
            <a:pPr lvl="2"/>
            <a:r>
              <a:rPr lang="en-US" altLang="en-US"/>
              <a:t>Purity</a:t>
            </a:r>
          </a:p>
          <a:p>
            <a:pPr lvl="1"/>
            <a:r>
              <a:rPr lang="en-US" altLang="en-US"/>
              <a:t>Note: unsupervised clustering does not aim to be discriminative</a:t>
            </a:r>
          </a:p>
        </p:txBody>
      </p:sp>
      <p:sp>
        <p:nvSpPr>
          <p:cNvPr id="50180" name="TextBox 5"/>
          <p:cNvSpPr txBox="1">
            <a:spLocks noChangeArrowheads="1"/>
          </p:cNvSpPr>
          <p:nvPr/>
        </p:nvSpPr>
        <p:spPr bwMode="auto">
          <a:xfrm>
            <a:off x="8496300" y="6488114"/>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A6A6A6"/>
                </a:solidFill>
                <a:latin typeface="Arial" panose="020B0604020202020204" pitchFamily="34" charset="0"/>
                <a:cs typeface="Arial" panose="020B0604020202020204" pitchFamily="34" charset="0"/>
              </a:rPr>
              <a:t>Slide: Derek Hoiem</a:t>
            </a:r>
          </a:p>
        </p:txBody>
      </p:sp>
    </p:spTree>
    <p:extLst>
      <p:ext uri="{BB962C8B-B14F-4D97-AF65-F5344CB8AC3E}">
        <p14:creationId xmlns:p14="http://schemas.microsoft.com/office/powerpoint/2010/main" val="31004322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How to choose the number of clusters?</a:t>
            </a:r>
          </a:p>
        </p:txBody>
      </p:sp>
      <p:sp>
        <p:nvSpPr>
          <p:cNvPr id="51203" name="Content Placeholder 4"/>
          <p:cNvSpPr>
            <a:spLocks noGrp="1"/>
          </p:cNvSpPr>
          <p:nvPr>
            <p:ph idx="1"/>
          </p:nvPr>
        </p:nvSpPr>
        <p:spPr/>
        <p:txBody>
          <a:bodyPr/>
          <a:lstStyle/>
          <a:p>
            <a:r>
              <a:rPr lang="en-US" altLang="en-US" dirty="0"/>
              <a:t>Validation set</a:t>
            </a:r>
          </a:p>
          <a:p>
            <a:pPr lvl="1"/>
            <a:r>
              <a:rPr lang="en-US" altLang="en-US" dirty="0"/>
              <a:t>Try different numbers of clusters and look at performance on some downstream task</a:t>
            </a:r>
          </a:p>
          <a:p>
            <a:pPr lvl="2"/>
            <a:r>
              <a:rPr lang="en-US" altLang="en-US" dirty="0"/>
              <a:t>When building dictionaries (discussed later), more clusters typically work better</a:t>
            </a:r>
          </a:p>
        </p:txBody>
      </p:sp>
      <p:sp>
        <p:nvSpPr>
          <p:cNvPr id="51204" name="TextBox 5"/>
          <p:cNvSpPr txBox="1">
            <a:spLocks noChangeArrowheads="1"/>
          </p:cNvSpPr>
          <p:nvPr/>
        </p:nvSpPr>
        <p:spPr bwMode="auto">
          <a:xfrm>
            <a:off x="8496300" y="6488114"/>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A6A6A6"/>
                </a:solidFill>
                <a:latin typeface="Arial" panose="020B0604020202020204" pitchFamily="34" charset="0"/>
                <a:cs typeface="Arial" panose="020B0604020202020204" pitchFamily="34" charset="0"/>
              </a:rPr>
              <a:t>Slide: Derek Hoiem</a:t>
            </a:r>
          </a:p>
        </p:txBody>
      </p:sp>
    </p:spTree>
    <p:extLst>
      <p:ext uri="{BB962C8B-B14F-4D97-AF65-F5344CB8AC3E}">
        <p14:creationId xmlns:p14="http://schemas.microsoft.com/office/powerpoint/2010/main" val="37473758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a:t>K-means demos</a:t>
            </a:r>
          </a:p>
        </p:txBody>
      </p:sp>
      <p:sp>
        <p:nvSpPr>
          <p:cNvPr id="52227" name="Content Placeholder 2"/>
          <p:cNvSpPr>
            <a:spLocks noGrp="1"/>
          </p:cNvSpPr>
          <p:nvPr>
            <p:ph idx="1"/>
          </p:nvPr>
        </p:nvSpPr>
        <p:spPr>
          <a:xfrm>
            <a:off x="1981200" y="2362201"/>
            <a:ext cx="8229600" cy="3763963"/>
          </a:xfrm>
        </p:spPr>
        <p:txBody>
          <a:bodyPr/>
          <a:lstStyle/>
          <a:p>
            <a:pPr>
              <a:buFont typeface="Arial" panose="020B0604020202020204" pitchFamily="34" charset="0"/>
              <a:buNone/>
            </a:pPr>
            <a:r>
              <a:rPr lang="en-US" altLang="en-US" sz="1800"/>
              <a:t>	</a:t>
            </a:r>
            <a:r>
              <a:rPr lang="en-US" altLang="en-US" sz="1800">
                <a:hlinkClick r:id="rId2"/>
              </a:rPr>
              <a:t> http://home.dei.polimi.it/matteucc/Clustering/tutorial_html/AppletKM.html</a:t>
            </a:r>
            <a:endParaRPr lang="en-US" altLang="en-US" sz="1800"/>
          </a:p>
          <a:p>
            <a:pPr>
              <a:buFont typeface="Arial" panose="020B0604020202020204" pitchFamily="34" charset="0"/>
              <a:buNone/>
            </a:pPr>
            <a:endParaRPr lang="en-US" altLang="en-US" sz="1800"/>
          </a:p>
          <a:p>
            <a:pPr>
              <a:buFont typeface="Arial" panose="020B0604020202020204" pitchFamily="34" charset="0"/>
              <a:buNone/>
            </a:pPr>
            <a:endParaRPr lang="en-US" altLang="en-US" sz="1800"/>
          </a:p>
          <a:p>
            <a:pPr>
              <a:buFont typeface="Arial" panose="020B0604020202020204" pitchFamily="34" charset="0"/>
              <a:buNone/>
            </a:pPr>
            <a:r>
              <a:rPr lang="en-US" altLang="en-US" sz="1800"/>
              <a:t>	</a:t>
            </a:r>
            <a:r>
              <a:rPr lang="en-US" altLang="en-US" sz="1800">
                <a:hlinkClick r:id="rId3"/>
              </a:rPr>
              <a:t>http://www.cs.washington.edu/research/imagedatabase/demo/kmcluster/</a:t>
            </a:r>
            <a:endParaRPr lang="en-US" altLang="en-US" sz="1800"/>
          </a:p>
          <a:p>
            <a:endParaRPr lang="en-US" altLang="en-US" sz="1800"/>
          </a:p>
        </p:txBody>
      </p:sp>
      <p:sp>
        <p:nvSpPr>
          <p:cNvPr id="52228" name="TextBox 3"/>
          <p:cNvSpPr txBox="1">
            <a:spLocks noChangeArrowheads="1"/>
          </p:cNvSpPr>
          <p:nvPr/>
        </p:nvSpPr>
        <p:spPr bwMode="auto">
          <a:xfrm flipH="1">
            <a:off x="2438401" y="2068514"/>
            <a:ext cx="1858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General</a:t>
            </a:r>
          </a:p>
        </p:txBody>
      </p:sp>
      <p:sp>
        <p:nvSpPr>
          <p:cNvPr id="52229" name="TextBox 4"/>
          <p:cNvSpPr txBox="1">
            <a:spLocks noChangeArrowheads="1"/>
          </p:cNvSpPr>
          <p:nvPr/>
        </p:nvSpPr>
        <p:spPr bwMode="auto">
          <a:xfrm flipH="1">
            <a:off x="2438401" y="3059114"/>
            <a:ext cx="1858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Color clustering</a:t>
            </a:r>
          </a:p>
        </p:txBody>
      </p:sp>
    </p:spTree>
    <p:extLst>
      <p:ext uri="{BB962C8B-B14F-4D97-AF65-F5344CB8AC3E}">
        <p14:creationId xmlns:p14="http://schemas.microsoft.com/office/powerpoint/2010/main" val="259142860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ctrTitle"/>
          </p:nvPr>
        </p:nvSpPr>
        <p:spPr>
          <a:xfrm>
            <a:off x="2209800" y="130176"/>
            <a:ext cx="7772400" cy="1012825"/>
          </a:xfrm>
        </p:spPr>
        <p:txBody>
          <a:bodyPr/>
          <a:lstStyle/>
          <a:p>
            <a:pPr eaLnBrk="1" hangingPunct="1"/>
            <a:r>
              <a:rPr lang="en-US" altLang="en-US" dirty="0"/>
              <a:t>Machine Learning Crash Course</a:t>
            </a:r>
          </a:p>
        </p:txBody>
      </p:sp>
      <p:sp>
        <p:nvSpPr>
          <p:cNvPr id="5" name="Subtitle 2"/>
          <p:cNvSpPr>
            <a:spLocks noGrp="1"/>
          </p:cNvSpPr>
          <p:nvPr>
            <p:ph type="subTitle" idx="1"/>
          </p:nvPr>
        </p:nvSpPr>
        <p:spPr>
          <a:xfrm>
            <a:off x="3429000" y="5334000"/>
            <a:ext cx="5181600" cy="1447800"/>
          </a:xfrm>
          <a:solidFill>
            <a:schemeClr val="bg1">
              <a:alpha val="20000"/>
            </a:schemeClr>
          </a:solidFill>
        </p:spPr>
        <p:txBody>
          <a:bodyPr rtlCol="0">
            <a:normAutofit fontScale="92500" lnSpcReduction="20000"/>
          </a:bodyPr>
          <a:lstStyle/>
          <a:p>
            <a:pPr eaLnBrk="1" fontAlgn="auto" hangingPunct="1">
              <a:spcAft>
                <a:spcPts val="0"/>
              </a:spcAft>
              <a:defRPr/>
            </a:pPr>
            <a:endParaRPr lang="en-US" dirty="0">
              <a:solidFill>
                <a:schemeClr val="tx1"/>
              </a:solidFill>
            </a:endParaRPr>
          </a:p>
          <a:p>
            <a:pPr eaLnBrk="1" fontAlgn="auto" hangingPunct="1">
              <a:spcAft>
                <a:spcPts val="0"/>
              </a:spcAft>
              <a:defRPr/>
            </a:pPr>
            <a:r>
              <a:rPr lang="en-US" dirty="0">
                <a:solidFill>
                  <a:schemeClr val="tx1"/>
                </a:solidFill>
              </a:rPr>
              <a:t>Computer Vision</a:t>
            </a:r>
          </a:p>
          <a:p>
            <a:pPr eaLnBrk="1" fontAlgn="auto" hangingPunct="1">
              <a:spcAft>
                <a:spcPts val="0"/>
              </a:spcAft>
              <a:defRPr/>
            </a:pPr>
            <a:r>
              <a:rPr lang="en-US" dirty="0">
                <a:solidFill>
                  <a:schemeClr val="tx1"/>
                </a:solidFill>
              </a:rPr>
              <a:t>James Hays</a:t>
            </a:r>
          </a:p>
          <a:p>
            <a:pPr eaLnBrk="1" fontAlgn="auto" hangingPunct="1">
              <a:spcAft>
                <a:spcPts val="0"/>
              </a:spcAft>
              <a:defRPr/>
            </a:pPr>
            <a:endParaRPr lang="en-US" dirty="0">
              <a:solidFill>
                <a:schemeClr val="tx1"/>
              </a:solidFill>
            </a:endParaRPr>
          </a:p>
        </p:txBody>
      </p:sp>
      <p:sp>
        <p:nvSpPr>
          <p:cNvPr id="7" name="TextBox 3"/>
          <p:cNvSpPr txBox="1">
            <a:spLocks noChangeArrowheads="1"/>
          </p:cNvSpPr>
          <p:nvPr/>
        </p:nvSpPr>
        <p:spPr bwMode="auto">
          <a:xfrm>
            <a:off x="8551864" y="5903914"/>
            <a:ext cx="2116137" cy="954087"/>
          </a:xfrm>
          <a:prstGeom prst="rect">
            <a:avLst/>
          </a:prstGeom>
          <a:noFill/>
          <a:ln w="9525">
            <a:noFill/>
            <a:miter lim="800000"/>
            <a:headEnd/>
            <a:tailEnd/>
          </a:ln>
        </p:spPr>
        <p:txBody>
          <a:bodyPr wrap="none">
            <a:spAutoFit/>
          </a:bodyPr>
          <a:lstStyle/>
          <a:p>
            <a:pPr eaLnBrk="1" fontAlgn="auto" hangingPunct="1">
              <a:spcBef>
                <a:spcPts val="0"/>
              </a:spcBef>
              <a:spcAft>
                <a:spcPts val="0"/>
              </a:spcAft>
              <a:defRPr/>
            </a:pPr>
            <a:r>
              <a:rPr lang="en-US" sz="1400" dirty="0">
                <a:solidFill>
                  <a:prstClr val="white">
                    <a:lumMod val="65000"/>
                  </a:prstClr>
                </a:solidFill>
                <a:latin typeface="Arial" charset="0"/>
                <a:cs typeface="Arial" panose="020B0604020202020204" pitchFamily="34" charset="0"/>
              </a:rPr>
              <a:t>Slides:  Isabelle </a:t>
            </a:r>
            <a:r>
              <a:rPr lang="en-US" sz="1400" dirty="0" err="1">
                <a:solidFill>
                  <a:prstClr val="white">
                    <a:lumMod val="65000"/>
                  </a:prstClr>
                </a:solidFill>
                <a:latin typeface="Arial" charset="0"/>
                <a:cs typeface="Arial" panose="020B0604020202020204" pitchFamily="34" charset="0"/>
              </a:rPr>
              <a:t>Guyon</a:t>
            </a:r>
            <a:r>
              <a:rPr lang="en-US" sz="1400" dirty="0">
                <a:solidFill>
                  <a:prstClr val="white">
                    <a:lumMod val="65000"/>
                  </a:prstClr>
                </a:solidFill>
                <a:latin typeface="Arial" charset="0"/>
                <a:cs typeface="Arial" panose="020B0604020202020204" pitchFamily="34" charset="0"/>
              </a:rPr>
              <a:t>, </a:t>
            </a:r>
            <a:br>
              <a:rPr lang="en-US" sz="1400" dirty="0">
                <a:solidFill>
                  <a:prstClr val="white">
                    <a:lumMod val="65000"/>
                  </a:prstClr>
                </a:solidFill>
                <a:latin typeface="Arial" charset="0"/>
                <a:cs typeface="Arial" panose="020B0604020202020204" pitchFamily="34" charset="0"/>
              </a:rPr>
            </a:br>
            <a:r>
              <a:rPr lang="en-US" sz="1400" dirty="0">
                <a:solidFill>
                  <a:prstClr val="white">
                    <a:lumMod val="65000"/>
                  </a:prstClr>
                </a:solidFill>
                <a:latin typeface="Arial" charset="0"/>
                <a:cs typeface="Arial" panose="020B0604020202020204" pitchFamily="34" charset="0"/>
              </a:rPr>
              <a:t>Erik </a:t>
            </a:r>
            <a:r>
              <a:rPr lang="en-US" sz="1400" dirty="0" err="1">
                <a:solidFill>
                  <a:prstClr val="white">
                    <a:lumMod val="65000"/>
                  </a:prstClr>
                </a:solidFill>
                <a:latin typeface="Arial" charset="0"/>
                <a:cs typeface="Arial" panose="020B0604020202020204" pitchFamily="34" charset="0"/>
              </a:rPr>
              <a:t>Sudderth</a:t>
            </a:r>
            <a:r>
              <a:rPr lang="en-US" sz="1400" dirty="0">
                <a:solidFill>
                  <a:prstClr val="white">
                    <a:lumMod val="65000"/>
                  </a:prstClr>
                </a:solidFill>
                <a:latin typeface="Arial" charset="0"/>
                <a:cs typeface="Arial" panose="020B0604020202020204" pitchFamily="34" charset="0"/>
              </a:rPr>
              <a:t>, </a:t>
            </a:r>
            <a:br>
              <a:rPr lang="en-US" sz="1400" dirty="0">
                <a:solidFill>
                  <a:prstClr val="white">
                    <a:lumMod val="65000"/>
                  </a:prstClr>
                </a:solidFill>
                <a:latin typeface="Arial" charset="0"/>
                <a:cs typeface="Arial" panose="020B0604020202020204" pitchFamily="34" charset="0"/>
              </a:rPr>
            </a:br>
            <a:r>
              <a:rPr lang="en-US" sz="1400" dirty="0">
                <a:solidFill>
                  <a:prstClr val="white">
                    <a:lumMod val="65000"/>
                  </a:prstClr>
                </a:solidFill>
                <a:latin typeface="Arial" charset="0"/>
                <a:cs typeface="Arial" panose="020B0604020202020204" pitchFamily="34" charset="0"/>
              </a:rPr>
              <a:t>Mark Johnson,</a:t>
            </a:r>
            <a:br>
              <a:rPr lang="en-US" sz="1400" dirty="0">
                <a:solidFill>
                  <a:prstClr val="white">
                    <a:lumMod val="65000"/>
                  </a:prstClr>
                </a:solidFill>
                <a:latin typeface="Arial" charset="0"/>
                <a:cs typeface="Arial" panose="020B0604020202020204" pitchFamily="34" charset="0"/>
              </a:rPr>
            </a:br>
            <a:r>
              <a:rPr lang="en-US" sz="1400" dirty="0">
                <a:solidFill>
                  <a:prstClr val="white">
                    <a:lumMod val="65000"/>
                  </a:prstClr>
                </a:solidFill>
                <a:latin typeface="Arial" charset="0"/>
                <a:cs typeface="Arial" panose="020B0604020202020204" pitchFamily="34" charset="0"/>
              </a:rPr>
              <a:t>Derek </a:t>
            </a:r>
            <a:r>
              <a:rPr lang="en-US" sz="1400" dirty="0" err="1">
                <a:solidFill>
                  <a:prstClr val="white">
                    <a:lumMod val="65000"/>
                  </a:prstClr>
                </a:solidFill>
                <a:latin typeface="Arial" charset="0"/>
                <a:cs typeface="Arial" panose="020B0604020202020204" pitchFamily="34" charset="0"/>
              </a:rPr>
              <a:t>Hoiem</a:t>
            </a:r>
            <a:endParaRPr lang="en-US" sz="1400" dirty="0">
              <a:solidFill>
                <a:prstClr val="white">
                  <a:lumMod val="65000"/>
                </a:prstClr>
              </a:solidFill>
              <a:latin typeface="Arial" charset="0"/>
              <a:cs typeface="Arial" panose="020B0604020202020204" pitchFamily="34" charset="0"/>
            </a:endParaRPr>
          </a:p>
        </p:txBody>
      </p:sp>
      <p:pic>
        <p:nvPicPr>
          <p:cNvPr id="10245" name="Picture 2" descr="C:\Users\hays\Desktop\143 Computer Vision\slides\07\cmu_machine_learning_dept_members_protest_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933" y="1006476"/>
            <a:ext cx="6888134"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3"/>
          <p:cNvSpPr txBox="1">
            <a:spLocks noChangeArrowheads="1"/>
          </p:cNvSpPr>
          <p:nvPr/>
        </p:nvSpPr>
        <p:spPr bwMode="auto">
          <a:xfrm>
            <a:off x="1524001" y="6334126"/>
            <a:ext cx="2682875" cy="523875"/>
          </a:xfrm>
          <a:prstGeom prst="rect">
            <a:avLst/>
          </a:prstGeom>
          <a:noFill/>
          <a:ln w="9525">
            <a:noFill/>
            <a:miter lim="800000"/>
            <a:headEnd/>
            <a:tailEnd/>
          </a:ln>
        </p:spPr>
        <p:txBody>
          <a:bodyPr wrap="none">
            <a:spAutoFit/>
          </a:bodyPr>
          <a:lstStyle/>
          <a:p>
            <a:pPr eaLnBrk="1" fontAlgn="auto" hangingPunct="1">
              <a:spcBef>
                <a:spcPts val="0"/>
              </a:spcBef>
              <a:spcAft>
                <a:spcPts val="0"/>
              </a:spcAft>
              <a:defRPr/>
            </a:pPr>
            <a:r>
              <a:rPr lang="en-US" sz="1400" dirty="0">
                <a:solidFill>
                  <a:prstClr val="white">
                    <a:lumMod val="65000"/>
                  </a:prstClr>
                </a:solidFill>
                <a:latin typeface="Arial" charset="0"/>
                <a:cs typeface="Arial" panose="020B0604020202020204" pitchFamily="34" charset="0"/>
              </a:rPr>
              <a:t>Photo: CMU Machine Learning </a:t>
            </a:r>
            <a:br>
              <a:rPr lang="en-US" sz="1400" dirty="0">
                <a:solidFill>
                  <a:prstClr val="white">
                    <a:lumMod val="65000"/>
                  </a:prstClr>
                </a:solidFill>
                <a:latin typeface="Arial" charset="0"/>
                <a:cs typeface="Arial" panose="020B0604020202020204" pitchFamily="34" charset="0"/>
              </a:rPr>
            </a:br>
            <a:r>
              <a:rPr lang="en-US" sz="1400" dirty="0">
                <a:solidFill>
                  <a:prstClr val="white">
                    <a:lumMod val="65000"/>
                  </a:prstClr>
                </a:solidFill>
                <a:latin typeface="Arial" charset="0"/>
                <a:cs typeface="Arial" panose="020B0604020202020204" pitchFamily="34" charset="0"/>
              </a:rPr>
              <a:t>Department protests G20</a:t>
            </a:r>
          </a:p>
        </p:txBody>
      </p:sp>
    </p:spTree>
    <p:extLst>
      <p:ext uri="{BB962C8B-B14F-4D97-AF65-F5344CB8AC3E}">
        <p14:creationId xmlns:p14="http://schemas.microsoft.com/office/powerpoint/2010/main" val="15181885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057400" y="0"/>
            <a:ext cx="7772400" cy="1143000"/>
          </a:xfrm>
        </p:spPr>
        <p:txBody>
          <a:bodyPr/>
          <a:lstStyle/>
          <a:p>
            <a:pPr eaLnBrk="1" hangingPunct="1"/>
            <a:r>
              <a:rPr lang="en-US" altLang="en-US"/>
              <a:t>K-Means pros and cons</a:t>
            </a:r>
          </a:p>
        </p:txBody>
      </p:sp>
      <p:pic>
        <p:nvPicPr>
          <p:cNvPr id="53251" name="Picture 4"/>
          <p:cNvPicPr>
            <a:picLocks noChangeAspect="1" noChangeArrowheads="1"/>
          </p:cNvPicPr>
          <p:nvPr/>
        </p:nvPicPr>
        <p:blipFill>
          <a:blip r:embed="rId3">
            <a:extLst>
              <a:ext uri="{28A0092B-C50C-407E-A947-70E740481C1C}">
                <a14:useLocalDpi xmlns:a14="http://schemas.microsoft.com/office/drawing/2010/main" val="0"/>
              </a:ext>
            </a:extLst>
          </a:blip>
          <a:srcRect b="59322"/>
          <a:stretch>
            <a:fillRect/>
          </a:stretch>
        </p:blipFill>
        <p:spPr bwMode="auto">
          <a:xfrm>
            <a:off x="6477000" y="4495800"/>
            <a:ext cx="4114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p:cNvPicPr>
            <a:picLocks noChangeAspect="1" noChangeArrowheads="1"/>
          </p:cNvPicPr>
          <p:nvPr/>
        </p:nvPicPr>
        <p:blipFill>
          <a:blip r:embed="rId3">
            <a:extLst>
              <a:ext uri="{28A0092B-C50C-407E-A947-70E740481C1C}">
                <a14:useLocalDpi xmlns:a14="http://schemas.microsoft.com/office/drawing/2010/main" val="0"/>
              </a:ext>
            </a:extLst>
          </a:blip>
          <a:srcRect t="52641"/>
          <a:stretch>
            <a:fillRect/>
          </a:stretch>
        </p:blipFill>
        <p:spPr bwMode="auto">
          <a:xfrm>
            <a:off x="6477000" y="2590801"/>
            <a:ext cx="41148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Content Placeholder 7"/>
          <p:cNvSpPr>
            <a:spLocks noGrp="1"/>
          </p:cNvSpPr>
          <p:nvPr>
            <p:ph idx="1"/>
          </p:nvPr>
        </p:nvSpPr>
        <p:spPr>
          <a:xfrm>
            <a:off x="1752600" y="1036638"/>
            <a:ext cx="4495800" cy="5135562"/>
          </a:xfrm>
        </p:spPr>
        <p:txBody>
          <a:bodyPr>
            <a:normAutofit lnSpcReduction="10000"/>
          </a:bodyPr>
          <a:lstStyle/>
          <a:p>
            <a:pPr>
              <a:buFont typeface="Arial" charset="0"/>
              <a:buChar char="•"/>
              <a:defRPr/>
            </a:pPr>
            <a:r>
              <a:rPr lang="en-US" sz="1800"/>
              <a:t>Pros</a:t>
            </a:r>
          </a:p>
          <a:p>
            <a:pPr lvl="1">
              <a:buFont typeface="Arial" charset="0"/>
              <a:buChar char="•"/>
              <a:defRPr/>
            </a:pPr>
            <a:r>
              <a:rPr lang="en-US" sz="1800"/>
              <a:t>Finds cluster centers that minimize conditional variance (good representation of data)</a:t>
            </a:r>
          </a:p>
          <a:p>
            <a:pPr lvl="1">
              <a:buFont typeface="Arial" charset="0"/>
              <a:buChar char="•"/>
              <a:defRPr/>
            </a:pPr>
            <a:r>
              <a:rPr lang="en-US" sz="1800"/>
              <a:t>Simple and fast*</a:t>
            </a:r>
          </a:p>
          <a:p>
            <a:pPr lvl="1">
              <a:buFont typeface="Arial" charset="0"/>
              <a:buChar char="•"/>
              <a:defRPr/>
            </a:pPr>
            <a:r>
              <a:rPr lang="en-US" sz="1800"/>
              <a:t>Easy to implement</a:t>
            </a:r>
          </a:p>
          <a:p>
            <a:pPr>
              <a:buFont typeface="Arial" charset="0"/>
              <a:buChar char="•"/>
              <a:defRPr/>
            </a:pPr>
            <a:r>
              <a:rPr lang="en-US" sz="1800"/>
              <a:t>Cons</a:t>
            </a:r>
          </a:p>
          <a:p>
            <a:pPr lvl="1">
              <a:buFont typeface="Arial" charset="0"/>
              <a:buChar char="•"/>
              <a:defRPr/>
            </a:pPr>
            <a:r>
              <a:rPr lang="en-US" sz="1800"/>
              <a:t>Need to choose K</a:t>
            </a:r>
          </a:p>
          <a:p>
            <a:pPr lvl="1">
              <a:buFont typeface="Arial" charset="0"/>
              <a:buChar char="•"/>
              <a:defRPr/>
            </a:pPr>
            <a:r>
              <a:rPr lang="en-US" sz="1800"/>
              <a:t>Sensitive to outliers</a:t>
            </a:r>
          </a:p>
          <a:p>
            <a:pPr lvl="1">
              <a:buFont typeface="Arial" charset="0"/>
              <a:buChar char="•"/>
              <a:defRPr/>
            </a:pPr>
            <a:r>
              <a:rPr lang="en-US" sz="1800"/>
              <a:t>Prone to local minima</a:t>
            </a:r>
          </a:p>
          <a:p>
            <a:pPr lvl="1">
              <a:buFont typeface="Arial" charset="0"/>
              <a:buChar char="•"/>
              <a:defRPr/>
            </a:pPr>
            <a:r>
              <a:rPr lang="en-US" sz="1800"/>
              <a:t>All clusters have the same parameters (e.g., distance measure is non-adaptive)</a:t>
            </a:r>
          </a:p>
          <a:p>
            <a:pPr lvl="1">
              <a:buFont typeface="Arial" charset="0"/>
              <a:buChar char="•"/>
              <a:defRPr/>
            </a:pPr>
            <a:r>
              <a:rPr lang="en-US" sz="1800"/>
              <a:t>*Can be slow: each iteration is O(KNd) for N d-dimensional points</a:t>
            </a:r>
          </a:p>
          <a:p>
            <a:pPr>
              <a:buFont typeface="Arial" charset="0"/>
              <a:buChar char="•"/>
              <a:defRPr/>
            </a:pPr>
            <a:r>
              <a:rPr lang="en-US" sz="1800"/>
              <a:t>Usage</a:t>
            </a:r>
          </a:p>
          <a:p>
            <a:pPr lvl="1">
              <a:buFont typeface="Arial" charset="0"/>
              <a:buChar char="•"/>
              <a:defRPr/>
            </a:pPr>
            <a:r>
              <a:rPr lang="en-US" sz="1800"/>
              <a:t>Rarely used for pixel segmentation</a:t>
            </a:r>
          </a:p>
        </p:txBody>
      </p:sp>
    </p:spTree>
    <p:extLst>
      <p:ext uri="{BB962C8B-B14F-4D97-AF65-F5344CB8AC3E}">
        <p14:creationId xmlns:p14="http://schemas.microsoft.com/office/powerpoint/2010/main" val="28028977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a:t>Building Visual Dictionaries</a:t>
            </a:r>
          </a:p>
        </p:txBody>
      </p:sp>
      <p:sp>
        <p:nvSpPr>
          <p:cNvPr id="328" name="Content Placeholder 327"/>
          <p:cNvSpPr>
            <a:spLocks noGrp="1"/>
          </p:cNvSpPr>
          <p:nvPr>
            <p:ph idx="1"/>
          </p:nvPr>
        </p:nvSpPr>
        <p:spPr>
          <a:xfrm>
            <a:off x="1752600" y="990600"/>
            <a:ext cx="3733800" cy="5638800"/>
          </a:xfrm>
        </p:spPr>
        <p:txBody>
          <a:bodyPr>
            <a:normAutofit fontScale="85000" lnSpcReduction="10000"/>
          </a:bodyPr>
          <a:lstStyle/>
          <a:p>
            <a:pPr marL="514350" indent="-514350">
              <a:buFont typeface="+mj-lt"/>
              <a:buAutoNum type="arabicPeriod"/>
              <a:defRPr/>
            </a:pPr>
            <a:r>
              <a:rPr lang="en-US" dirty="0"/>
              <a:t>Sample patches from a database</a:t>
            </a:r>
          </a:p>
          <a:p>
            <a:pPr marL="914400" lvl="1" indent="-514350">
              <a:buFont typeface="Arial" charset="0"/>
              <a:buChar char="–"/>
              <a:defRPr/>
            </a:pPr>
            <a:r>
              <a:rPr lang="en-US" dirty="0"/>
              <a:t>E.g., 128 dimensional SIFT vectors</a:t>
            </a:r>
          </a:p>
          <a:p>
            <a:pPr marL="514350" indent="-514350">
              <a:buFont typeface="+mj-lt"/>
              <a:buAutoNum type="arabicPeriod"/>
              <a:defRPr/>
            </a:pPr>
            <a:endParaRPr lang="en-US" dirty="0"/>
          </a:p>
          <a:p>
            <a:pPr marL="514350" indent="-514350">
              <a:buFont typeface="+mj-lt"/>
              <a:buAutoNum type="arabicPeriod"/>
              <a:defRPr/>
            </a:pPr>
            <a:r>
              <a:rPr lang="en-US" dirty="0"/>
              <a:t>Cluster the patches</a:t>
            </a:r>
          </a:p>
          <a:p>
            <a:pPr marL="914400" lvl="1" indent="-514350">
              <a:buFont typeface="Arial" charset="0"/>
              <a:buChar char="–"/>
              <a:defRPr/>
            </a:pPr>
            <a:r>
              <a:rPr lang="en-US" dirty="0"/>
              <a:t>Cluster centers are the dictionary</a:t>
            </a:r>
          </a:p>
          <a:p>
            <a:pPr marL="514350" indent="-514350">
              <a:buFont typeface="+mj-lt"/>
              <a:buAutoNum type="arabicPeriod"/>
              <a:defRPr/>
            </a:pPr>
            <a:endParaRPr lang="en-US" dirty="0"/>
          </a:p>
          <a:p>
            <a:pPr marL="514350" indent="-514350">
              <a:buFont typeface="+mj-lt"/>
              <a:buAutoNum type="arabicPeriod"/>
              <a:defRPr/>
            </a:pPr>
            <a:r>
              <a:rPr lang="en-US" dirty="0"/>
              <a:t>Assign a codeword (number) to each new patch, according to the nearest cluster</a:t>
            </a:r>
          </a:p>
        </p:txBody>
      </p:sp>
      <p:grpSp>
        <p:nvGrpSpPr>
          <p:cNvPr id="54276" name="Group 150"/>
          <p:cNvGrpSpPr>
            <a:grpSpLocks noChangeAspect="1"/>
          </p:cNvGrpSpPr>
          <p:nvPr/>
        </p:nvGrpSpPr>
        <p:grpSpPr bwMode="auto">
          <a:xfrm>
            <a:off x="5730876" y="1066800"/>
            <a:ext cx="4937125" cy="1905000"/>
            <a:chOff x="457200" y="1752600"/>
            <a:chExt cx="8305800" cy="3205162"/>
          </a:xfrm>
        </p:grpSpPr>
        <p:pic>
          <p:nvPicPr>
            <p:cNvPr id="54452" name="Picture 2" descr="115_15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14512"/>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453" name="Group 249"/>
            <p:cNvGrpSpPr>
              <a:grpSpLocks/>
            </p:cNvGrpSpPr>
            <p:nvPr/>
          </p:nvGrpSpPr>
          <p:grpSpPr bwMode="auto">
            <a:xfrm>
              <a:off x="906463" y="1752600"/>
              <a:ext cx="3584575" cy="2511425"/>
              <a:chOff x="571" y="249"/>
              <a:chExt cx="2258" cy="1582"/>
            </a:xfrm>
          </p:grpSpPr>
          <p:sp>
            <p:nvSpPr>
              <p:cNvPr id="54578" name="Oval 130"/>
              <p:cNvSpPr>
                <a:spLocks noChangeArrowheads="1"/>
              </p:cNvSpPr>
              <p:nvPr/>
            </p:nvSpPr>
            <p:spPr bwMode="auto">
              <a:xfrm rot="613854">
                <a:off x="2197" y="253"/>
                <a:ext cx="632" cy="32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79" name="Oval 121"/>
              <p:cNvSpPr>
                <a:spLocks noChangeArrowheads="1"/>
              </p:cNvSpPr>
              <p:nvPr/>
            </p:nvSpPr>
            <p:spPr bwMode="auto">
              <a:xfrm rot="613854">
                <a:off x="571" y="863"/>
                <a:ext cx="184" cy="141"/>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0" name="Oval 122"/>
              <p:cNvSpPr>
                <a:spLocks noChangeArrowheads="1"/>
              </p:cNvSpPr>
              <p:nvPr/>
            </p:nvSpPr>
            <p:spPr bwMode="auto">
              <a:xfrm rot="613854">
                <a:off x="1945" y="973"/>
                <a:ext cx="298" cy="471"/>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1" name="Oval 123"/>
              <p:cNvSpPr>
                <a:spLocks noChangeArrowheads="1"/>
              </p:cNvSpPr>
              <p:nvPr/>
            </p:nvSpPr>
            <p:spPr bwMode="auto">
              <a:xfrm rot="613854">
                <a:off x="1696" y="818"/>
                <a:ext cx="344" cy="90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2" name="Oval 124"/>
              <p:cNvSpPr>
                <a:spLocks noChangeArrowheads="1"/>
              </p:cNvSpPr>
              <p:nvPr/>
            </p:nvSpPr>
            <p:spPr bwMode="auto">
              <a:xfrm rot="1593798">
                <a:off x="607" y="249"/>
                <a:ext cx="462" cy="86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3" name="Oval 125"/>
              <p:cNvSpPr>
                <a:spLocks noChangeArrowheads="1"/>
              </p:cNvSpPr>
              <p:nvPr/>
            </p:nvSpPr>
            <p:spPr bwMode="auto">
              <a:xfrm rot="613854">
                <a:off x="2256" y="1152"/>
                <a:ext cx="184" cy="189"/>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4" name="Oval 126"/>
              <p:cNvSpPr>
                <a:spLocks noChangeArrowheads="1"/>
              </p:cNvSpPr>
              <p:nvPr/>
            </p:nvSpPr>
            <p:spPr bwMode="auto">
              <a:xfrm rot="613854">
                <a:off x="1967" y="1615"/>
                <a:ext cx="320" cy="21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5" name="Oval 127"/>
              <p:cNvSpPr>
                <a:spLocks noChangeArrowheads="1"/>
              </p:cNvSpPr>
              <p:nvPr/>
            </p:nvSpPr>
            <p:spPr bwMode="auto">
              <a:xfrm rot="613854">
                <a:off x="2217" y="834"/>
                <a:ext cx="219" cy="153"/>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6" name="Oval 128"/>
              <p:cNvSpPr>
                <a:spLocks noChangeArrowheads="1"/>
              </p:cNvSpPr>
              <p:nvPr/>
            </p:nvSpPr>
            <p:spPr bwMode="auto">
              <a:xfrm rot="613854">
                <a:off x="2125" y="1522"/>
                <a:ext cx="184" cy="189"/>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7" name="Oval 129"/>
              <p:cNvSpPr>
                <a:spLocks noChangeArrowheads="1"/>
              </p:cNvSpPr>
              <p:nvPr/>
            </p:nvSpPr>
            <p:spPr bwMode="auto">
              <a:xfrm rot="613854">
                <a:off x="2214" y="1306"/>
                <a:ext cx="184" cy="225"/>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8" name="Oval 131"/>
              <p:cNvSpPr>
                <a:spLocks noChangeArrowheads="1"/>
              </p:cNvSpPr>
              <p:nvPr/>
            </p:nvSpPr>
            <p:spPr bwMode="auto">
              <a:xfrm rot="613854">
                <a:off x="2447" y="1261"/>
                <a:ext cx="184" cy="33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9" name="Oval 132"/>
              <p:cNvSpPr>
                <a:spLocks noChangeArrowheads="1"/>
              </p:cNvSpPr>
              <p:nvPr/>
            </p:nvSpPr>
            <p:spPr bwMode="auto">
              <a:xfrm rot="613854">
                <a:off x="1226" y="395"/>
                <a:ext cx="275" cy="683"/>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90" name="Oval 145"/>
              <p:cNvSpPr>
                <a:spLocks noChangeArrowheads="1"/>
              </p:cNvSpPr>
              <p:nvPr/>
            </p:nvSpPr>
            <p:spPr bwMode="auto">
              <a:xfrm rot="1985307">
                <a:off x="726" y="622"/>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91" name="Oval 146"/>
              <p:cNvSpPr>
                <a:spLocks noChangeArrowheads="1"/>
              </p:cNvSpPr>
              <p:nvPr/>
            </p:nvSpPr>
            <p:spPr bwMode="auto">
              <a:xfrm rot="1985307">
                <a:off x="860" y="308"/>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92" name="Oval 147"/>
              <p:cNvSpPr>
                <a:spLocks noChangeArrowheads="1"/>
              </p:cNvSpPr>
              <p:nvPr/>
            </p:nvSpPr>
            <p:spPr bwMode="auto">
              <a:xfrm rot="1985307">
                <a:off x="1807" y="1355"/>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93" name="Oval 148"/>
              <p:cNvSpPr>
                <a:spLocks noChangeArrowheads="1"/>
              </p:cNvSpPr>
              <p:nvPr/>
            </p:nvSpPr>
            <p:spPr bwMode="auto">
              <a:xfrm rot="1985307">
                <a:off x="1746" y="1135"/>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94" name="Oval 149"/>
              <p:cNvSpPr>
                <a:spLocks noChangeArrowheads="1"/>
              </p:cNvSpPr>
              <p:nvPr/>
            </p:nvSpPr>
            <p:spPr bwMode="auto">
              <a:xfrm rot="1985307">
                <a:off x="2250" y="1040"/>
                <a:ext cx="194" cy="111"/>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95" name="Oval 150"/>
              <p:cNvSpPr>
                <a:spLocks noChangeArrowheads="1"/>
              </p:cNvSpPr>
              <p:nvPr/>
            </p:nvSpPr>
            <p:spPr bwMode="auto">
              <a:xfrm rot="1985307">
                <a:off x="913" y="475"/>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96" name="Oval 151"/>
              <p:cNvSpPr>
                <a:spLocks noChangeArrowheads="1"/>
              </p:cNvSpPr>
              <p:nvPr/>
            </p:nvSpPr>
            <p:spPr bwMode="auto">
              <a:xfrm rot="1985307">
                <a:off x="761" y="771"/>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97" name="Oval 152"/>
              <p:cNvSpPr>
                <a:spLocks noChangeArrowheads="1"/>
              </p:cNvSpPr>
              <p:nvPr/>
            </p:nvSpPr>
            <p:spPr bwMode="auto">
              <a:xfrm rot="1985307">
                <a:off x="784" y="452"/>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98" name="Oval 153"/>
              <p:cNvSpPr>
                <a:spLocks noChangeArrowheads="1"/>
              </p:cNvSpPr>
              <p:nvPr/>
            </p:nvSpPr>
            <p:spPr bwMode="auto">
              <a:xfrm rot="1985307">
                <a:off x="1829" y="999"/>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sp>
          <p:nvSpPr>
            <p:cNvPr id="54454" name="Rectangle 3"/>
            <p:cNvSpPr>
              <a:spLocks noChangeArrowheads="1"/>
            </p:cNvSpPr>
            <p:nvPr/>
          </p:nvSpPr>
          <p:spPr bwMode="auto">
            <a:xfrm>
              <a:off x="5029200" y="1814512"/>
              <a:ext cx="3733800"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54455" name="Group 252"/>
            <p:cNvGrpSpPr>
              <a:grpSpLocks/>
            </p:cNvGrpSpPr>
            <p:nvPr/>
          </p:nvGrpSpPr>
          <p:grpSpPr bwMode="auto">
            <a:xfrm>
              <a:off x="1050925" y="1947862"/>
              <a:ext cx="7559675" cy="2228850"/>
              <a:chOff x="662" y="372"/>
              <a:chExt cx="4762" cy="1404"/>
            </a:xfrm>
          </p:grpSpPr>
          <p:sp>
            <p:nvSpPr>
              <p:cNvPr id="54557" name="Line 154"/>
              <p:cNvSpPr>
                <a:spLocks noChangeShapeType="1"/>
              </p:cNvSpPr>
              <p:nvPr/>
            </p:nvSpPr>
            <p:spPr bwMode="auto">
              <a:xfrm>
                <a:off x="1920" y="1056"/>
                <a:ext cx="3504" cy="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58" name="Line 4"/>
              <p:cNvSpPr>
                <a:spLocks noChangeShapeType="1"/>
              </p:cNvSpPr>
              <p:nvPr/>
            </p:nvSpPr>
            <p:spPr bwMode="auto">
              <a:xfrm flipV="1">
                <a:off x="2112" y="1698"/>
                <a:ext cx="2223" cy="7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59" name="Line 133"/>
              <p:cNvSpPr>
                <a:spLocks noChangeShapeType="1"/>
              </p:cNvSpPr>
              <p:nvPr/>
            </p:nvSpPr>
            <p:spPr bwMode="auto">
              <a:xfrm flipV="1">
                <a:off x="2544" y="1281"/>
                <a:ext cx="1420" cy="15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0" name="Line 134"/>
              <p:cNvSpPr>
                <a:spLocks noChangeShapeType="1"/>
              </p:cNvSpPr>
              <p:nvPr/>
            </p:nvSpPr>
            <p:spPr bwMode="auto">
              <a:xfrm>
                <a:off x="2208" y="1632"/>
                <a:ext cx="2087" cy="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1" name="Line 135"/>
              <p:cNvSpPr>
                <a:spLocks noChangeShapeType="1"/>
              </p:cNvSpPr>
              <p:nvPr/>
            </p:nvSpPr>
            <p:spPr bwMode="auto">
              <a:xfrm flipV="1">
                <a:off x="2304" y="1349"/>
                <a:ext cx="1670" cy="9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2" name="Line 136"/>
              <p:cNvSpPr>
                <a:spLocks noChangeShapeType="1"/>
              </p:cNvSpPr>
              <p:nvPr/>
            </p:nvSpPr>
            <p:spPr bwMode="auto">
              <a:xfrm flipV="1">
                <a:off x="2352" y="1096"/>
                <a:ext cx="1821" cy="15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3" name="Line 137"/>
              <p:cNvSpPr>
                <a:spLocks noChangeShapeType="1"/>
              </p:cNvSpPr>
              <p:nvPr/>
            </p:nvSpPr>
            <p:spPr bwMode="auto">
              <a:xfrm flipV="1">
                <a:off x="2352" y="587"/>
                <a:ext cx="1427" cy="32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4" name="Line 138"/>
              <p:cNvSpPr>
                <a:spLocks noChangeShapeType="1"/>
              </p:cNvSpPr>
              <p:nvPr/>
            </p:nvSpPr>
            <p:spPr bwMode="auto">
              <a:xfrm>
                <a:off x="2496" y="432"/>
                <a:ext cx="1245" cy="35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5" name="Line 139"/>
              <p:cNvSpPr>
                <a:spLocks noChangeShapeType="1"/>
              </p:cNvSpPr>
              <p:nvPr/>
            </p:nvSpPr>
            <p:spPr bwMode="auto">
              <a:xfrm flipV="1">
                <a:off x="2112" y="1041"/>
                <a:ext cx="1837" cy="15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6" name="Line 140"/>
              <p:cNvSpPr>
                <a:spLocks noChangeShapeType="1"/>
              </p:cNvSpPr>
              <p:nvPr/>
            </p:nvSpPr>
            <p:spPr bwMode="auto">
              <a:xfrm flipV="1">
                <a:off x="1872" y="854"/>
                <a:ext cx="2413" cy="394"/>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7" name="Line 141"/>
              <p:cNvSpPr>
                <a:spLocks noChangeShapeType="1"/>
              </p:cNvSpPr>
              <p:nvPr/>
            </p:nvSpPr>
            <p:spPr bwMode="auto">
              <a:xfrm flipV="1">
                <a:off x="1344" y="539"/>
                <a:ext cx="3284" cy="18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8" name="Line 142"/>
              <p:cNvSpPr>
                <a:spLocks noChangeShapeType="1"/>
              </p:cNvSpPr>
              <p:nvPr/>
            </p:nvSpPr>
            <p:spPr bwMode="auto">
              <a:xfrm>
                <a:off x="864" y="672"/>
                <a:ext cx="3929" cy="96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9" name="Line 143"/>
              <p:cNvSpPr>
                <a:spLocks noChangeShapeType="1"/>
              </p:cNvSpPr>
              <p:nvPr/>
            </p:nvSpPr>
            <p:spPr bwMode="auto">
              <a:xfrm>
                <a:off x="662" y="937"/>
                <a:ext cx="3823" cy="71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70" name="Line 155"/>
              <p:cNvSpPr>
                <a:spLocks noChangeShapeType="1"/>
              </p:cNvSpPr>
              <p:nvPr/>
            </p:nvSpPr>
            <p:spPr bwMode="auto">
              <a:xfrm flipV="1">
                <a:off x="2342" y="1032"/>
                <a:ext cx="1731" cy="6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71" name="Line 156"/>
              <p:cNvSpPr>
                <a:spLocks noChangeShapeType="1"/>
              </p:cNvSpPr>
              <p:nvPr/>
            </p:nvSpPr>
            <p:spPr bwMode="auto">
              <a:xfrm flipV="1">
                <a:off x="1811" y="652"/>
                <a:ext cx="2398" cy="55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72" name="Line 157"/>
              <p:cNvSpPr>
                <a:spLocks noChangeShapeType="1"/>
              </p:cNvSpPr>
              <p:nvPr/>
            </p:nvSpPr>
            <p:spPr bwMode="auto">
              <a:xfrm flipV="1">
                <a:off x="1887" y="1167"/>
                <a:ext cx="2087" cy="26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73" name="Line 158"/>
              <p:cNvSpPr>
                <a:spLocks noChangeShapeType="1"/>
              </p:cNvSpPr>
              <p:nvPr/>
            </p:nvSpPr>
            <p:spPr bwMode="auto">
              <a:xfrm>
                <a:off x="833" y="849"/>
                <a:ext cx="3754" cy="89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74" name="Line 159"/>
              <p:cNvSpPr>
                <a:spLocks noChangeShapeType="1"/>
              </p:cNvSpPr>
              <p:nvPr/>
            </p:nvSpPr>
            <p:spPr bwMode="auto">
              <a:xfrm>
                <a:off x="788" y="697"/>
                <a:ext cx="4072" cy="887"/>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75" name="Line 160"/>
              <p:cNvSpPr>
                <a:spLocks noChangeShapeType="1"/>
              </p:cNvSpPr>
              <p:nvPr/>
            </p:nvSpPr>
            <p:spPr bwMode="auto">
              <a:xfrm>
                <a:off x="985" y="546"/>
                <a:ext cx="3573" cy="95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76" name="Line 161"/>
              <p:cNvSpPr>
                <a:spLocks noChangeShapeType="1"/>
              </p:cNvSpPr>
              <p:nvPr/>
            </p:nvSpPr>
            <p:spPr bwMode="auto">
              <a:xfrm>
                <a:off x="856" y="515"/>
                <a:ext cx="3633" cy="81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77" name="Line 162"/>
              <p:cNvSpPr>
                <a:spLocks noChangeShapeType="1"/>
              </p:cNvSpPr>
              <p:nvPr/>
            </p:nvSpPr>
            <p:spPr bwMode="auto">
              <a:xfrm>
                <a:off x="940" y="372"/>
                <a:ext cx="3496" cy="72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456" name="Group 251"/>
            <p:cNvGrpSpPr>
              <a:grpSpLocks/>
            </p:cNvGrpSpPr>
            <p:nvPr/>
          </p:nvGrpSpPr>
          <p:grpSpPr bwMode="auto">
            <a:xfrm>
              <a:off x="5926138" y="2190750"/>
              <a:ext cx="2684462" cy="1966912"/>
              <a:chOff x="3733" y="525"/>
              <a:chExt cx="1691" cy="1239"/>
            </a:xfrm>
          </p:grpSpPr>
          <p:sp>
            <p:nvSpPr>
              <p:cNvPr id="54536" name="Oval 9"/>
              <p:cNvSpPr>
                <a:spLocks noChangeArrowheads="1"/>
              </p:cNvSpPr>
              <p:nvPr/>
            </p:nvSpPr>
            <p:spPr bwMode="auto">
              <a:xfrm>
                <a:off x="3961"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37" name="Oval 11"/>
              <p:cNvSpPr>
                <a:spLocks noChangeArrowheads="1"/>
              </p:cNvSpPr>
              <p:nvPr/>
            </p:nvSpPr>
            <p:spPr bwMode="auto">
              <a:xfrm>
                <a:off x="3733" y="783"/>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38" name="Oval 21"/>
              <p:cNvSpPr>
                <a:spLocks noChangeArrowheads="1"/>
              </p:cNvSpPr>
              <p:nvPr/>
            </p:nvSpPr>
            <p:spPr bwMode="auto">
              <a:xfrm>
                <a:off x="4304" y="162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39" name="Oval 22"/>
              <p:cNvSpPr>
                <a:spLocks noChangeArrowheads="1"/>
              </p:cNvSpPr>
              <p:nvPr/>
            </p:nvSpPr>
            <p:spPr bwMode="auto">
              <a:xfrm>
                <a:off x="4578"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0" name="Oval 32"/>
              <p:cNvSpPr>
                <a:spLocks noChangeArrowheads="1"/>
              </p:cNvSpPr>
              <p:nvPr/>
            </p:nvSpPr>
            <p:spPr bwMode="auto">
              <a:xfrm>
                <a:off x="4784" y="162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1" name="Oval 35"/>
              <p:cNvSpPr>
                <a:spLocks noChangeArrowheads="1"/>
              </p:cNvSpPr>
              <p:nvPr/>
            </p:nvSpPr>
            <p:spPr bwMode="auto">
              <a:xfrm>
                <a:off x="3961"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2" name="Oval 37"/>
              <p:cNvSpPr>
                <a:spLocks noChangeArrowheads="1"/>
              </p:cNvSpPr>
              <p:nvPr/>
            </p:nvSpPr>
            <p:spPr bwMode="auto">
              <a:xfrm>
                <a:off x="3961" y="134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3" name="Oval 43"/>
              <p:cNvSpPr>
                <a:spLocks noChangeArrowheads="1"/>
              </p:cNvSpPr>
              <p:nvPr/>
            </p:nvSpPr>
            <p:spPr bwMode="auto">
              <a:xfrm>
                <a:off x="4167" y="108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4" name="Oval 44"/>
              <p:cNvSpPr>
                <a:spLocks noChangeArrowheads="1"/>
              </p:cNvSpPr>
              <p:nvPr/>
            </p:nvSpPr>
            <p:spPr bwMode="auto">
              <a:xfrm>
                <a:off x="4075" y="101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5" name="Oval 50"/>
              <p:cNvSpPr>
                <a:spLocks noChangeArrowheads="1"/>
              </p:cNvSpPr>
              <p:nvPr/>
            </p:nvSpPr>
            <p:spPr bwMode="auto">
              <a:xfrm>
                <a:off x="4555" y="148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6" name="Oval 63"/>
              <p:cNvSpPr>
                <a:spLocks noChangeArrowheads="1"/>
              </p:cNvSpPr>
              <p:nvPr/>
            </p:nvSpPr>
            <p:spPr bwMode="auto">
              <a:xfrm>
                <a:off x="4624" y="525"/>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7" name="Oval 73"/>
              <p:cNvSpPr>
                <a:spLocks noChangeArrowheads="1"/>
              </p:cNvSpPr>
              <p:nvPr/>
            </p:nvSpPr>
            <p:spPr bwMode="auto">
              <a:xfrm>
                <a:off x="4418" y="108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8" name="Oval 74"/>
              <p:cNvSpPr>
                <a:spLocks noChangeArrowheads="1"/>
              </p:cNvSpPr>
              <p:nvPr/>
            </p:nvSpPr>
            <p:spPr bwMode="auto">
              <a:xfrm>
                <a:off x="3961" y="101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9" name="Oval 85"/>
              <p:cNvSpPr>
                <a:spLocks noChangeArrowheads="1"/>
              </p:cNvSpPr>
              <p:nvPr/>
            </p:nvSpPr>
            <p:spPr bwMode="auto">
              <a:xfrm>
                <a:off x="4464" y="164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50" name="Oval 87"/>
              <p:cNvSpPr>
                <a:spLocks noChangeArrowheads="1"/>
              </p:cNvSpPr>
              <p:nvPr/>
            </p:nvSpPr>
            <p:spPr bwMode="auto">
              <a:xfrm>
                <a:off x="4853" y="1577"/>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51" name="Oval 95"/>
              <p:cNvSpPr>
                <a:spLocks noChangeArrowheads="1"/>
              </p:cNvSpPr>
              <p:nvPr/>
            </p:nvSpPr>
            <p:spPr bwMode="auto">
              <a:xfrm>
                <a:off x="4190" y="64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52" name="Oval 100"/>
              <p:cNvSpPr>
                <a:spLocks noChangeArrowheads="1"/>
              </p:cNvSpPr>
              <p:nvPr/>
            </p:nvSpPr>
            <p:spPr bwMode="auto">
              <a:xfrm>
                <a:off x="4258"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53" name="Oval 105"/>
              <p:cNvSpPr>
                <a:spLocks noChangeArrowheads="1"/>
              </p:cNvSpPr>
              <p:nvPr/>
            </p:nvSpPr>
            <p:spPr bwMode="auto">
              <a:xfrm>
                <a:off x="3778"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54" name="Oval 109"/>
              <p:cNvSpPr>
                <a:spLocks noChangeArrowheads="1"/>
              </p:cNvSpPr>
              <p:nvPr/>
            </p:nvSpPr>
            <p:spPr bwMode="auto">
              <a:xfrm>
                <a:off x="4464" y="132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55" name="Oval 165"/>
              <p:cNvSpPr>
                <a:spLocks noChangeArrowheads="1"/>
              </p:cNvSpPr>
              <p:nvPr/>
            </p:nvSpPr>
            <p:spPr bwMode="auto">
              <a:xfrm>
                <a:off x="4350" y="169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56" name="Oval 248"/>
              <p:cNvSpPr>
                <a:spLocks noChangeArrowheads="1"/>
              </p:cNvSpPr>
              <p:nvPr/>
            </p:nvSpPr>
            <p:spPr bwMode="auto">
              <a:xfrm>
                <a:off x="5401" y="104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grpSp>
          <p:nvGrpSpPr>
            <p:cNvPr id="54457" name="Group 253"/>
            <p:cNvGrpSpPr>
              <a:grpSpLocks/>
            </p:cNvGrpSpPr>
            <p:nvPr/>
          </p:nvGrpSpPr>
          <p:grpSpPr bwMode="auto">
            <a:xfrm>
              <a:off x="5562600" y="2043112"/>
              <a:ext cx="3011488" cy="2824163"/>
              <a:chOff x="3504" y="432"/>
              <a:chExt cx="1897" cy="1779"/>
            </a:xfrm>
          </p:grpSpPr>
          <p:grpSp>
            <p:nvGrpSpPr>
              <p:cNvPr id="54458" name="Group 254"/>
              <p:cNvGrpSpPr>
                <a:grpSpLocks/>
              </p:cNvGrpSpPr>
              <p:nvPr/>
            </p:nvGrpSpPr>
            <p:grpSpPr bwMode="auto">
              <a:xfrm>
                <a:off x="3710" y="479"/>
                <a:ext cx="1668" cy="1425"/>
                <a:chOff x="3710" y="479"/>
                <a:chExt cx="1668" cy="1425"/>
              </a:xfrm>
            </p:grpSpPr>
            <p:sp>
              <p:nvSpPr>
                <p:cNvPr id="54516" name="Oval 255"/>
                <p:cNvSpPr>
                  <a:spLocks noChangeArrowheads="1"/>
                </p:cNvSpPr>
                <p:nvPr/>
              </p:nvSpPr>
              <p:spPr bwMode="auto">
                <a:xfrm>
                  <a:off x="3755" y="129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17" name="Oval 256"/>
                <p:cNvSpPr>
                  <a:spLocks noChangeArrowheads="1"/>
                </p:cNvSpPr>
                <p:nvPr/>
              </p:nvSpPr>
              <p:spPr bwMode="auto">
                <a:xfrm>
                  <a:off x="4327" y="188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18" name="Oval 257"/>
                <p:cNvSpPr>
                  <a:spLocks noChangeArrowheads="1"/>
                </p:cNvSpPr>
                <p:nvPr/>
              </p:nvSpPr>
              <p:spPr bwMode="auto">
                <a:xfrm>
                  <a:off x="4281"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19" name="Oval 258"/>
                <p:cNvSpPr>
                  <a:spLocks noChangeArrowheads="1"/>
                </p:cNvSpPr>
                <p:nvPr/>
              </p:nvSpPr>
              <p:spPr bwMode="auto">
                <a:xfrm>
                  <a:off x="4213" y="1694"/>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0" name="Oval 25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1" name="Oval 260"/>
                <p:cNvSpPr>
                  <a:spLocks noChangeArrowheads="1"/>
                </p:cNvSpPr>
                <p:nvPr/>
              </p:nvSpPr>
              <p:spPr bwMode="auto">
                <a:xfrm>
                  <a:off x="4921"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2" name="Oval 261"/>
                <p:cNvSpPr>
                  <a:spLocks noChangeArrowheads="1"/>
                </p:cNvSpPr>
                <p:nvPr/>
              </p:nvSpPr>
              <p:spPr bwMode="auto">
                <a:xfrm>
                  <a:off x="3710" y="71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3" name="Oval 262"/>
                <p:cNvSpPr>
                  <a:spLocks noChangeArrowheads="1"/>
                </p:cNvSpPr>
                <p:nvPr/>
              </p:nvSpPr>
              <p:spPr bwMode="auto">
                <a:xfrm>
                  <a:off x="4693" y="1110"/>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4" name="Oval 263"/>
                <p:cNvSpPr>
                  <a:spLocks noChangeArrowheads="1"/>
                </p:cNvSpPr>
                <p:nvPr/>
              </p:nvSpPr>
              <p:spPr bwMode="auto">
                <a:xfrm>
                  <a:off x="3801" y="82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5" name="Oval 264"/>
                <p:cNvSpPr>
                  <a:spLocks noChangeArrowheads="1"/>
                </p:cNvSpPr>
                <p:nvPr/>
              </p:nvSpPr>
              <p:spPr bwMode="auto">
                <a:xfrm>
                  <a:off x="4761" y="619"/>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6" name="Oval 265"/>
                <p:cNvSpPr>
                  <a:spLocks noChangeArrowheads="1"/>
                </p:cNvSpPr>
                <p:nvPr/>
              </p:nvSpPr>
              <p:spPr bwMode="auto">
                <a:xfrm>
                  <a:off x="4464" y="1460"/>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7" name="Oval 266"/>
                <p:cNvSpPr>
                  <a:spLocks noChangeArrowheads="1"/>
                </p:cNvSpPr>
                <p:nvPr/>
              </p:nvSpPr>
              <p:spPr bwMode="auto">
                <a:xfrm>
                  <a:off x="4875" y="92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8" name="Oval 267"/>
                <p:cNvSpPr>
                  <a:spLocks noChangeArrowheads="1"/>
                </p:cNvSpPr>
                <p:nvPr/>
              </p:nvSpPr>
              <p:spPr bwMode="auto">
                <a:xfrm>
                  <a:off x="4830"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9" name="Oval 268"/>
                <p:cNvSpPr>
                  <a:spLocks noChangeArrowheads="1"/>
                </p:cNvSpPr>
                <p:nvPr/>
              </p:nvSpPr>
              <p:spPr bwMode="auto">
                <a:xfrm>
                  <a:off x="4213" y="923"/>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30" name="Oval 269"/>
                <p:cNvSpPr>
                  <a:spLocks noChangeArrowheads="1"/>
                </p:cNvSpPr>
                <p:nvPr/>
              </p:nvSpPr>
              <p:spPr bwMode="auto">
                <a:xfrm>
                  <a:off x="4304" y="96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31" name="Oval 270"/>
                <p:cNvSpPr>
                  <a:spLocks noChangeArrowheads="1"/>
                </p:cNvSpPr>
                <p:nvPr/>
              </p:nvSpPr>
              <p:spPr bwMode="auto">
                <a:xfrm>
                  <a:off x="4761" y="73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32" name="Oval 271"/>
                <p:cNvSpPr>
                  <a:spLocks noChangeArrowheads="1"/>
                </p:cNvSpPr>
                <p:nvPr/>
              </p:nvSpPr>
              <p:spPr bwMode="auto">
                <a:xfrm>
                  <a:off x="4715" y="50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33" name="Oval 272"/>
                <p:cNvSpPr>
                  <a:spLocks noChangeArrowheads="1"/>
                </p:cNvSpPr>
                <p:nvPr/>
              </p:nvSpPr>
              <p:spPr bwMode="auto">
                <a:xfrm>
                  <a:off x="4533" y="479"/>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34" name="Oval 273"/>
                <p:cNvSpPr>
                  <a:spLocks noChangeArrowheads="1"/>
                </p:cNvSpPr>
                <p:nvPr/>
              </p:nvSpPr>
              <p:spPr bwMode="auto">
                <a:xfrm>
                  <a:off x="5355" y="113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35" name="Oval 274"/>
                <p:cNvSpPr>
                  <a:spLocks noChangeArrowheads="1"/>
                </p:cNvSpPr>
                <p:nvPr/>
              </p:nvSpPr>
              <p:spPr bwMode="auto">
                <a:xfrm>
                  <a:off x="5035" y="96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grpSp>
            <p:nvGrpSpPr>
              <p:cNvPr id="54459" name="Group 275"/>
              <p:cNvGrpSpPr>
                <a:grpSpLocks/>
              </p:cNvGrpSpPr>
              <p:nvPr/>
            </p:nvGrpSpPr>
            <p:grpSpPr bwMode="auto">
              <a:xfrm>
                <a:off x="3504" y="432"/>
                <a:ext cx="1897" cy="1779"/>
                <a:chOff x="3504" y="432"/>
                <a:chExt cx="1897" cy="1779"/>
              </a:xfrm>
            </p:grpSpPr>
            <p:grpSp>
              <p:nvGrpSpPr>
                <p:cNvPr id="54460" name="Group 276"/>
                <p:cNvGrpSpPr>
                  <a:grpSpLocks/>
                </p:cNvGrpSpPr>
                <p:nvPr/>
              </p:nvGrpSpPr>
              <p:grpSpPr bwMode="auto">
                <a:xfrm>
                  <a:off x="4075" y="432"/>
                  <a:ext cx="1075" cy="1355"/>
                  <a:chOff x="4075" y="432"/>
                  <a:chExt cx="1075" cy="1355"/>
                </a:xfrm>
              </p:grpSpPr>
              <p:sp>
                <p:nvSpPr>
                  <p:cNvPr id="54507" name="Oval 277"/>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08" name="Oval 278"/>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09" name="Oval 279"/>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10" name="Oval 280"/>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11" name="Oval 281"/>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12" name="Oval 282"/>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13" name="Oval 283"/>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14" name="Oval 284"/>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15" name="Oval 285"/>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grpSp>
              <p:nvGrpSpPr>
                <p:cNvPr id="54461" name="Group 286"/>
                <p:cNvGrpSpPr>
                  <a:grpSpLocks/>
                </p:cNvGrpSpPr>
                <p:nvPr/>
              </p:nvGrpSpPr>
              <p:grpSpPr bwMode="auto">
                <a:xfrm>
                  <a:off x="3550" y="502"/>
                  <a:ext cx="1463" cy="1613"/>
                  <a:chOff x="3550" y="502"/>
                  <a:chExt cx="1463" cy="1613"/>
                </a:xfrm>
              </p:grpSpPr>
              <p:sp>
                <p:nvSpPr>
                  <p:cNvPr id="54492" name="Oval 287"/>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93" name="Oval 288"/>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94" name="Oval 289"/>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95" name="Oval 290"/>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96" name="Oval 291"/>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97" name="Oval 292"/>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98" name="Oval 293"/>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99" name="Oval 294"/>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00" name="Oval 295"/>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01" name="Oval 296"/>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02" name="Oval 297"/>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03" name="Oval 298"/>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04" name="Oval 299"/>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05" name="Oval 300"/>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06" name="Oval 301"/>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grpSp>
              <p:nvGrpSpPr>
                <p:cNvPr id="54462" name="Group 302"/>
                <p:cNvGrpSpPr>
                  <a:grpSpLocks/>
                </p:cNvGrpSpPr>
                <p:nvPr/>
              </p:nvGrpSpPr>
              <p:grpSpPr bwMode="auto">
                <a:xfrm>
                  <a:off x="3504" y="528"/>
                  <a:ext cx="1897" cy="1683"/>
                  <a:chOff x="3504" y="525"/>
                  <a:chExt cx="1897" cy="1683"/>
                </a:xfrm>
              </p:grpSpPr>
              <p:sp>
                <p:nvSpPr>
                  <p:cNvPr id="54463" name="Oval 303"/>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64" name="Oval 304"/>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65" name="Oval 305"/>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66" name="Oval 306"/>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67" name="Oval 307"/>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68" name="Oval 308"/>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69" name="Oval 30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0" name="Oval 310"/>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1" name="Oval 311"/>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2" name="Oval 312"/>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3" name="Oval 313"/>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4" name="Oval 314"/>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5" name="Oval 315"/>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6" name="Oval 316"/>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7" name="Oval 317"/>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8" name="Oval 318"/>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9" name="Oval 319"/>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0" name="Oval 320"/>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1" name="Oval 321"/>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2" name="Oval 322"/>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3" name="Oval 323"/>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4" name="Oval 324"/>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5" name="Oval 325"/>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6" name="Oval 326"/>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7" name="Oval 327"/>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8" name="Oval 328"/>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9" name="Oval 329"/>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90" name="Oval 330"/>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91" name="Oval 331"/>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grpSp>
        </p:grpSp>
      </p:grpSp>
      <p:grpSp>
        <p:nvGrpSpPr>
          <p:cNvPr id="54277" name="Group 325"/>
          <p:cNvGrpSpPr>
            <a:grpSpLocks noChangeAspect="1"/>
          </p:cNvGrpSpPr>
          <p:nvPr/>
        </p:nvGrpSpPr>
        <p:grpSpPr bwMode="auto">
          <a:xfrm>
            <a:off x="6324601" y="3565526"/>
            <a:ext cx="3248025" cy="2682875"/>
            <a:chOff x="511175" y="227013"/>
            <a:chExt cx="7586663" cy="6265862"/>
          </a:xfrm>
        </p:grpSpPr>
        <p:grpSp>
          <p:nvGrpSpPr>
            <p:cNvPr id="54278" name="Group 172"/>
            <p:cNvGrpSpPr>
              <a:grpSpLocks/>
            </p:cNvGrpSpPr>
            <p:nvPr/>
          </p:nvGrpSpPr>
          <p:grpSpPr bwMode="auto">
            <a:xfrm>
              <a:off x="1898650" y="879475"/>
              <a:ext cx="5627688" cy="4813300"/>
              <a:chOff x="1196" y="554"/>
              <a:chExt cx="3545" cy="3032"/>
            </a:xfrm>
          </p:grpSpPr>
          <p:grpSp>
            <p:nvGrpSpPr>
              <p:cNvPr id="54436" name="Group 173"/>
              <p:cNvGrpSpPr>
                <a:grpSpLocks/>
              </p:cNvGrpSpPr>
              <p:nvPr/>
            </p:nvGrpSpPr>
            <p:grpSpPr bwMode="auto">
              <a:xfrm>
                <a:off x="1761" y="1222"/>
                <a:ext cx="2055" cy="1491"/>
                <a:chOff x="1761" y="1222"/>
                <a:chExt cx="2055" cy="1491"/>
              </a:xfrm>
            </p:grpSpPr>
            <p:sp>
              <p:nvSpPr>
                <p:cNvPr id="54449" name="Line 174"/>
                <p:cNvSpPr>
                  <a:spLocks noChangeAspect="1" noChangeShapeType="1"/>
                </p:cNvSpPr>
                <p:nvPr/>
              </p:nvSpPr>
              <p:spPr bwMode="auto">
                <a:xfrm flipH="1" flipV="1">
                  <a:off x="1761" y="1222"/>
                  <a:ext cx="976"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50" name="Line 175"/>
                <p:cNvSpPr>
                  <a:spLocks noChangeAspect="1" noChangeShapeType="1"/>
                </p:cNvSpPr>
                <p:nvPr/>
              </p:nvSpPr>
              <p:spPr bwMode="auto">
                <a:xfrm flipV="1">
                  <a:off x="2737" y="1274"/>
                  <a:ext cx="1079" cy="66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51" name="Line 176"/>
                <p:cNvSpPr>
                  <a:spLocks noChangeAspect="1" noChangeShapeType="1"/>
                </p:cNvSpPr>
                <p:nvPr/>
              </p:nvSpPr>
              <p:spPr bwMode="auto">
                <a:xfrm>
                  <a:off x="2737" y="1942"/>
                  <a:ext cx="154" cy="77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437" name="Group 177"/>
              <p:cNvGrpSpPr>
                <a:grpSpLocks/>
              </p:cNvGrpSpPr>
              <p:nvPr/>
            </p:nvGrpSpPr>
            <p:grpSpPr bwMode="auto">
              <a:xfrm>
                <a:off x="1196" y="657"/>
                <a:ext cx="1181" cy="1336"/>
                <a:chOff x="1196" y="657"/>
                <a:chExt cx="1181" cy="1336"/>
              </a:xfrm>
            </p:grpSpPr>
            <p:sp>
              <p:nvSpPr>
                <p:cNvPr id="54446" name="Line 178"/>
                <p:cNvSpPr>
                  <a:spLocks noChangeAspect="1" noChangeShapeType="1"/>
                </p:cNvSpPr>
                <p:nvPr/>
              </p:nvSpPr>
              <p:spPr bwMode="auto">
                <a:xfrm>
                  <a:off x="1812" y="1274"/>
                  <a:ext cx="565" cy="15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47" name="Line 179"/>
                <p:cNvSpPr>
                  <a:spLocks noChangeAspect="1" noChangeShapeType="1"/>
                </p:cNvSpPr>
                <p:nvPr/>
              </p:nvSpPr>
              <p:spPr bwMode="auto">
                <a:xfrm>
                  <a:off x="1196" y="657"/>
                  <a:ext cx="616" cy="61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48" name="Line 180"/>
                <p:cNvSpPr>
                  <a:spLocks noChangeAspect="1" noChangeShapeType="1"/>
                </p:cNvSpPr>
                <p:nvPr/>
              </p:nvSpPr>
              <p:spPr bwMode="auto">
                <a:xfrm flipH="1">
                  <a:off x="1555" y="1274"/>
                  <a:ext cx="257" cy="71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438" name="Group 181"/>
              <p:cNvGrpSpPr>
                <a:grpSpLocks/>
              </p:cNvGrpSpPr>
              <p:nvPr/>
            </p:nvGrpSpPr>
            <p:grpSpPr bwMode="auto">
              <a:xfrm>
                <a:off x="3405" y="554"/>
                <a:ext cx="1336" cy="1182"/>
                <a:chOff x="3405" y="554"/>
                <a:chExt cx="1336" cy="1182"/>
              </a:xfrm>
            </p:grpSpPr>
            <p:sp>
              <p:nvSpPr>
                <p:cNvPr id="54443" name="Line 182"/>
                <p:cNvSpPr>
                  <a:spLocks noChangeAspect="1" noChangeShapeType="1"/>
                </p:cNvSpPr>
                <p:nvPr/>
              </p:nvSpPr>
              <p:spPr bwMode="auto">
                <a:xfrm>
                  <a:off x="3405" y="554"/>
                  <a:ext cx="411"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44" name="Line 183"/>
                <p:cNvSpPr>
                  <a:spLocks noChangeAspect="1" noChangeShapeType="1"/>
                </p:cNvSpPr>
                <p:nvPr/>
              </p:nvSpPr>
              <p:spPr bwMode="auto">
                <a:xfrm>
                  <a:off x="3816" y="1274"/>
                  <a:ext cx="925" cy="20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45" name="Line 184"/>
                <p:cNvSpPr>
                  <a:spLocks noChangeAspect="1" noChangeShapeType="1"/>
                </p:cNvSpPr>
                <p:nvPr/>
              </p:nvSpPr>
              <p:spPr bwMode="auto">
                <a:xfrm flipV="1">
                  <a:off x="3508" y="1274"/>
                  <a:ext cx="308" cy="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439" name="Group 185"/>
              <p:cNvGrpSpPr>
                <a:grpSpLocks/>
              </p:cNvGrpSpPr>
              <p:nvPr/>
            </p:nvGrpSpPr>
            <p:grpSpPr bwMode="auto">
              <a:xfrm>
                <a:off x="2429" y="2456"/>
                <a:ext cx="1336" cy="1130"/>
                <a:chOff x="2429" y="2456"/>
                <a:chExt cx="1336" cy="1130"/>
              </a:xfrm>
            </p:grpSpPr>
            <p:sp>
              <p:nvSpPr>
                <p:cNvPr id="54440" name="Line 186"/>
                <p:cNvSpPr>
                  <a:spLocks noChangeAspect="1" noChangeShapeType="1"/>
                </p:cNvSpPr>
                <p:nvPr/>
              </p:nvSpPr>
              <p:spPr bwMode="auto">
                <a:xfrm flipH="1" flipV="1">
                  <a:off x="2891" y="2764"/>
                  <a:ext cx="874" cy="10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41" name="Line 187"/>
                <p:cNvSpPr>
                  <a:spLocks noChangeAspect="1" noChangeShapeType="1"/>
                </p:cNvSpPr>
                <p:nvPr/>
              </p:nvSpPr>
              <p:spPr bwMode="auto">
                <a:xfrm flipV="1">
                  <a:off x="2429" y="2764"/>
                  <a:ext cx="462" cy="82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42" name="Line 188"/>
                <p:cNvSpPr>
                  <a:spLocks noChangeAspect="1" noChangeShapeType="1"/>
                </p:cNvSpPr>
                <p:nvPr/>
              </p:nvSpPr>
              <p:spPr bwMode="auto">
                <a:xfrm>
                  <a:off x="2583" y="2456"/>
                  <a:ext cx="308" cy="30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grpSp>
          <p:nvGrpSpPr>
            <p:cNvPr id="54279" name="Group 168"/>
            <p:cNvGrpSpPr>
              <a:grpSpLocks/>
            </p:cNvGrpSpPr>
            <p:nvPr/>
          </p:nvGrpSpPr>
          <p:grpSpPr bwMode="auto">
            <a:xfrm>
              <a:off x="2795588" y="1939925"/>
              <a:ext cx="3262312" cy="2366963"/>
              <a:chOff x="1761" y="1222"/>
              <a:chExt cx="2055" cy="1491"/>
            </a:xfrm>
          </p:grpSpPr>
          <p:sp>
            <p:nvSpPr>
              <p:cNvPr id="54433" name="Line 154"/>
              <p:cNvSpPr>
                <a:spLocks noChangeAspect="1" noChangeShapeType="1"/>
              </p:cNvSpPr>
              <p:nvPr/>
            </p:nvSpPr>
            <p:spPr bwMode="auto">
              <a:xfrm flipH="1" flipV="1">
                <a:off x="1761" y="1222"/>
                <a:ext cx="976" cy="72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34" name="Line 155"/>
              <p:cNvSpPr>
                <a:spLocks noChangeAspect="1" noChangeShapeType="1"/>
              </p:cNvSpPr>
              <p:nvPr/>
            </p:nvSpPr>
            <p:spPr bwMode="auto">
              <a:xfrm flipV="1">
                <a:off x="2737" y="1274"/>
                <a:ext cx="1079" cy="668"/>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35" name="Line 156"/>
              <p:cNvSpPr>
                <a:spLocks noChangeAspect="1" noChangeShapeType="1"/>
              </p:cNvSpPr>
              <p:nvPr/>
            </p:nvSpPr>
            <p:spPr bwMode="auto">
              <a:xfrm>
                <a:off x="2737" y="1942"/>
                <a:ext cx="154" cy="771"/>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280" name="Group 171"/>
            <p:cNvGrpSpPr>
              <a:grpSpLocks/>
            </p:cNvGrpSpPr>
            <p:nvPr/>
          </p:nvGrpSpPr>
          <p:grpSpPr bwMode="auto">
            <a:xfrm>
              <a:off x="1898650" y="1042988"/>
              <a:ext cx="1874838" cy="2120900"/>
              <a:chOff x="1196" y="657"/>
              <a:chExt cx="1181" cy="1336"/>
            </a:xfrm>
          </p:grpSpPr>
          <p:sp>
            <p:nvSpPr>
              <p:cNvPr id="54430" name="Line 163"/>
              <p:cNvSpPr>
                <a:spLocks noChangeAspect="1" noChangeShapeType="1"/>
              </p:cNvSpPr>
              <p:nvPr/>
            </p:nvSpPr>
            <p:spPr bwMode="auto">
              <a:xfrm>
                <a:off x="1812" y="1274"/>
                <a:ext cx="565" cy="154"/>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31" name="Line 164"/>
              <p:cNvSpPr>
                <a:spLocks noChangeAspect="1" noChangeShapeType="1"/>
              </p:cNvSpPr>
              <p:nvPr/>
            </p:nvSpPr>
            <p:spPr bwMode="auto">
              <a:xfrm>
                <a:off x="1196" y="657"/>
                <a:ext cx="616" cy="617"/>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32" name="Line 165"/>
              <p:cNvSpPr>
                <a:spLocks noChangeAspect="1" noChangeShapeType="1"/>
              </p:cNvSpPr>
              <p:nvPr/>
            </p:nvSpPr>
            <p:spPr bwMode="auto">
              <a:xfrm flipH="1">
                <a:off x="1555" y="1274"/>
                <a:ext cx="257" cy="719"/>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281" name="Group 170"/>
            <p:cNvGrpSpPr>
              <a:grpSpLocks/>
            </p:cNvGrpSpPr>
            <p:nvPr/>
          </p:nvGrpSpPr>
          <p:grpSpPr bwMode="auto">
            <a:xfrm>
              <a:off x="5405438" y="879475"/>
              <a:ext cx="2120900" cy="1876425"/>
              <a:chOff x="3405" y="554"/>
              <a:chExt cx="1336" cy="1182"/>
            </a:xfrm>
          </p:grpSpPr>
          <p:sp>
            <p:nvSpPr>
              <p:cNvPr id="54427" name="Line 160"/>
              <p:cNvSpPr>
                <a:spLocks noChangeAspect="1" noChangeShapeType="1"/>
              </p:cNvSpPr>
              <p:nvPr/>
            </p:nvSpPr>
            <p:spPr bwMode="auto">
              <a:xfrm>
                <a:off x="3405" y="554"/>
                <a:ext cx="411" cy="72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28" name="Line 161"/>
              <p:cNvSpPr>
                <a:spLocks noChangeAspect="1" noChangeShapeType="1"/>
              </p:cNvSpPr>
              <p:nvPr/>
            </p:nvSpPr>
            <p:spPr bwMode="auto">
              <a:xfrm>
                <a:off x="3816" y="1274"/>
                <a:ext cx="925" cy="205"/>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29" name="Line 162"/>
              <p:cNvSpPr>
                <a:spLocks noChangeAspect="1" noChangeShapeType="1"/>
              </p:cNvSpPr>
              <p:nvPr/>
            </p:nvSpPr>
            <p:spPr bwMode="auto">
              <a:xfrm flipV="1">
                <a:off x="3508" y="1274"/>
                <a:ext cx="308" cy="462"/>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282" name="Group 169"/>
            <p:cNvGrpSpPr>
              <a:grpSpLocks/>
            </p:cNvGrpSpPr>
            <p:nvPr/>
          </p:nvGrpSpPr>
          <p:grpSpPr bwMode="auto">
            <a:xfrm>
              <a:off x="3856038" y="3898900"/>
              <a:ext cx="2120900" cy="1793875"/>
              <a:chOff x="2429" y="2456"/>
              <a:chExt cx="1336" cy="1130"/>
            </a:xfrm>
          </p:grpSpPr>
          <p:sp>
            <p:nvSpPr>
              <p:cNvPr id="54424" name="Line 157"/>
              <p:cNvSpPr>
                <a:spLocks noChangeAspect="1" noChangeShapeType="1"/>
              </p:cNvSpPr>
              <p:nvPr/>
            </p:nvSpPr>
            <p:spPr bwMode="auto">
              <a:xfrm flipH="1" flipV="1">
                <a:off x="2891" y="2764"/>
                <a:ext cx="874" cy="103"/>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25" name="Line 158"/>
              <p:cNvSpPr>
                <a:spLocks noChangeAspect="1" noChangeShapeType="1"/>
              </p:cNvSpPr>
              <p:nvPr/>
            </p:nvSpPr>
            <p:spPr bwMode="auto">
              <a:xfrm flipV="1">
                <a:off x="2429" y="2764"/>
                <a:ext cx="462" cy="822"/>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26" name="Line 159"/>
              <p:cNvSpPr>
                <a:spLocks noChangeAspect="1" noChangeShapeType="1"/>
              </p:cNvSpPr>
              <p:nvPr/>
            </p:nvSpPr>
            <p:spPr bwMode="auto">
              <a:xfrm>
                <a:off x="2583" y="2456"/>
                <a:ext cx="308" cy="308"/>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283" name="Group 2"/>
            <p:cNvGrpSpPr>
              <a:grpSpLocks noChangeAspect="1"/>
            </p:cNvGrpSpPr>
            <p:nvPr/>
          </p:nvGrpSpPr>
          <p:grpSpPr bwMode="auto">
            <a:xfrm>
              <a:off x="1244600" y="227013"/>
              <a:ext cx="6853238" cy="6200775"/>
              <a:chOff x="1056" y="288"/>
              <a:chExt cx="4032" cy="3648"/>
            </a:xfrm>
          </p:grpSpPr>
          <p:sp>
            <p:nvSpPr>
              <p:cNvPr id="54313" name="Oval 3"/>
              <p:cNvSpPr>
                <a:spLocks noChangeAspect="1" noChangeArrowheads="1"/>
              </p:cNvSpPr>
              <p:nvPr/>
            </p:nvSpPr>
            <p:spPr bwMode="auto">
              <a:xfrm>
                <a:off x="1824" y="196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14" name="Oval 4"/>
              <p:cNvSpPr>
                <a:spLocks noChangeAspect="1" noChangeArrowheads="1"/>
              </p:cNvSpPr>
              <p:nvPr/>
            </p:nvSpPr>
            <p:spPr bwMode="auto">
              <a:xfrm>
                <a:off x="1584" y="20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15" name="Oval 5"/>
              <p:cNvSpPr>
                <a:spLocks noChangeAspect="1" noChangeArrowheads="1"/>
              </p:cNvSpPr>
              <p:nvPr/>
            </p:nvSpPr>
            <p:spPr bwMode="auto">
              <a:xfrm>
                <a:off x="1920" y="18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16" name="Oval 6"/>
              <p:cNvSpPr>
                <a:spLocks noChangeAspect="1" noChangeArrowheads="1"/>
              </p:cNvSpPr>
              <p:nvPr/>
            </p:nvSpPr>
            <p:spPr bwMode="auto">
              <a:xfrm>
                <a:off x="2016" y="17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17" name="Oval 7"/>
              <p:cNvSpPr>
                <a:spLocks noChangeAspect="1" noChangeArrowheads="1"/>
              </p:cNvSpPr>
              <p:nvPr/>
            </p:nvSpPr>
            <p:spPr bwMode="auto">
              <a:xfrm>
                <a:off x="1920" y="20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18" name="Oval 8"/>
              <p:cNvSpPr>
                <a:spLocks noChangeAspect="1" noChangeArrowheads="1"/>
              </p:cNvSpPr>
              <p:nvPr/>
            </p:nvSpPr>
            <p:spPr bwMode="auto">
              <a:xfrm>
                <a:off x="1536" y="10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19" name="Oval 9"/>
              <p:cNvSpPr>
                <a:spLocks noChangeAspect="1" noChangeArrowheads="1"/>
              </p:cNvSpPr>
              <p:nvPr/>
            </p:nvSpPr>
            <p:spPr bwMode="auto">
              <a:xfrm>
                <a:off x="1824" y="14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0" name="Oval 10"/>
              <p:cNvSpPr>
                <a:spLocks noChangeAspect="1" noChangeArrowheads="1"/>
              </p:cNvSpPr>
              <p:nvPr/>
            </p:nvSpPr>
            <p:spPr bwMode="auto">
              <a:xfrm>
                <a:off x="2592" y="33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1" name="Oval 11"/>
              <p:cNvSpPr>
                <a:spLocks noChangeAspect="1" noChangeArrowheads="1"/>
              </p:cNvSpPr>
              <p:nvPr/>
            </p:nvSpPr>
            <p:spPr bwMode="auto">
              <a:xfrm>
                <a:off x="2448" y="34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2" name="Oval 12"/>
              <p:cNvSpPr>
                <a:spLocks noChangeAspect="1" noChangeArrowheads="1"/>
              </p:cNvSpPr>
              <p:nvPr/>
            </p:nvSpPr>
            <p:spPr bwMode="auto">
              <a:xfrm>
                <a:off x="2736" y="336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3" name="Oval 13"/>
              <p:cNvSpPr>
                <a:spLocks noChangeAspect="1" noChangeArrowheads="1"/>
              </p:cNvSpPr>
              <p:nvPr/>
            </p:nvSpPr>
            <p:spPr bwMode="auto">
              <a:xfrm>
                <a:off x="2784" y="32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4" name="Oval 14"/>
              <p:cNvSpPr>
                <a:spLocks noChangeAspect="1" noChangeArrowheads="1"/>
              </p:cNvSpPr>
              <p:nvPr/>
            </p:nvSpPr>
            <p:spPr bwMode="auto">
              <a:xfrm>
                <a:off x="2688" y="30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5" name="Oval 15"/>
              <p:cNvSpPr>
                <a:spLocks noChangeAspect="1" noChangeArrowheads="1"/>
              </p:cNvSpPr>
              <p:nvPr/>
            </p:nvSpPr>
            <p:spPr bwMode="auto">
              <a:xfrm>
                <a:off x="2832" y="28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6" name="Oval 16"/>
              <p:cNvSpPr>
                <a:spLocks noChangeAspect="1" noChangeArrowheads="1"/>
              </p:cNvSpPr>
              <p:nvPr/>
            </p:nvSpPr>
            <p:spPr bwMode="auto">
              <a:xfrm>
                <a:off x="3024" y="29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7" name="Oval 17"/>
              <p:cNvSpPr>
                <a:spLocks noChangeAspect="1" noChangeArrowheads="1"/>
              </p:cNvSpPr>
              <p:nvPr/>
            </p:nvSpPr>
            <p:spPr bwMode="auto">
              <a:xfrm>
                <a:off x="2688" y="259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8" name="Oval 18"/>
              <p:cNvSpPr>
                <a:spLocks noChangeAspect="1" noChangeArrowheads="1"/>
              </p:cNvSpPr>
              <p:nvPr/>
            </p:nvSpPr>
            <p:spPr bwMode="auto">
              <a:xfrm>
                <a:off x="2736" y="27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9" name="Oval 19"/>
              <p:cNvSpPr>
                <a:spLocks noChangeAspect="1" noChangeArrowheads="1"/>
              </p:cNvSpPr>
              <p:nvPr/>
            </p:nvSpPr>
            <p:spPr bwMode="auto">
              <a:xfrm>
                <a:off x="3312" y="29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0" name="Oval 20"/>
              <p:cNvSpPr>
                <a:spLocks noChangeAspect="1" noChangeArrowheads="1"/>
              </p:cNvSpPr>
              <p:nvPr/>
            </p:nvSpPr>
            <p:spPr bwMode="auto">
              <a:xfrm>
                <a:off x="3120" y="28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1" name="Oval 21"/>
              <p:cNvSpPr>
                <a:spLocks noChangeAspect="1" noChangeArrowheads="1"/>
              </p:cNvSpPr>
              <p:nvPr/>
            </p:nvSpPr>
            <p:spPr bwMode="auto">
              <a:xfrm>
                <a:off x="3696" y="302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2" name="Oval 22"/>
              <p:cNvSpPr>
                <a:spLocks noChangeAspect="1" noChangeArrowheads="1"/>
              </p:cNvSpPr>
              <p:nvPr/>
            </p:nvSpPr>
            <p:spPr bwMode="auto">
              <a:xfrm>
                <a:off x="2736" y="364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3" name="Oval 23"/>
              <p:cNvSpPr>
                <a:spLocks noChangeAspect="1" noChangeArrowheads="1"/>
              </p:cNvSpPr>
              <p:nvPr/>
            </p:nvSpPr>
            <p:spPr bwMode="auto">
              <a:xfrm>
                <a:off x="2256" y="360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4" name="Oval 24"/>
              <p:cNvSpPr>
                <a:spLocks noChangeAspect="1" noChangeArrowheads="1"/>
              </p:cNvSpPr>
              <p:nvPr/>
            </p:nvSpPr>
            <p:spPr bwMode="auto">
              <a:xfrm>
                <a:off x="2544" y="28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5" name="Oval 25"/>
              <p:cNvSpPr>
                <a:spLocks noChangeAspect="1" noChangeArrowheads="1"/>
              </p:cNvSpPr>
              <p:nvPr/>
            </p:nvSpPr>
            <p:spPr bwMode="auto">
              <a:xfrm>
                <a:off x="2592" y="259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6" name="Oval 26"/>
              <p:cNvSpPr>
                <a:spLocks noChangeAspect="1" noChangeArrowheads="1"/>
              </p:cNvSpPr>
              <p:nvPr/>
            </p:nvSpPr>
            <p:spPr bwMode="auto">
              <a:xfrm>
                <a:off x="4032" y="29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7" name="Oval 27"/>
              <p:cNvSpPr>
                <a:spLocks noChangeAspect="1" noChangeArrowheads="1"/>
              </p:cNvSpPr>
              <p:nvPr/>
            </p:nvSpPr>
            <p:spPr bwMode="auto">
              <a:xfrm>
                <a:off x="3456" y="28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8" name="Oval 28"/>
              <p:cNvSpPr>
                <a:spLocks noChangeAspect="1" noChangeArrowheads="1"/>
              </p:cNvSpPr>
              <p:nvPr/>
            </p:nvSpPr>
            <p:spPr bwMode="auto">
              <a:xfrm>
                <a:off x="4080" y="27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9" name="Oval 29"/>
              <p:cNvSpPr>
                <a:spLocks noChangeAspect="1" noChangeArrowheads="1"/>
              </p:cNvSpPr>
              <p:nvPr/>
            </p:nvSpPr>
            <p:spPr bwMode="auto">
              <a:xfrm>
                <a:off x="3744" y="27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0" name="Oval 30"/>
              <p:cNvSpPr>
                <a:spLocks noChangeAspect="1" noChangeArrowheads="1"/>
              </p:cNvSpPr>
              <p:nvPr/>
            </p:nvSpPr>
            <p:spPr bwMode="auto">
              <a:xfrm>
                <a:off x="2832" y="240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1" name="Oval 31"/>
              <p:cNvSpPr>
                <a:spLocks noChangeAspect="1" noChangeArrowheads="1"/>
              </p:cNvSpPr>
              <p:nvPr/>
            </p:nvSpPr>
            <p:spPr bwMode="auto">
              <a:xfrm>
                <a:off x="2640" y="22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2" name="Oval 32"/>
              <p:cNvSpPr>
                <a:spLocks noChangeAspect="1" noChangeArrowheads="1"/>
              </p:cNvSpPr>
              <p:nvPr/>
            </p:nvSpPr>
            <p:spPr bwMode="auto">
              <a:xfrm>
                <a:off x="2016" y="201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3" name="Oval 33"/>
              <p:cNvSpPr>
                <a:spLocks noChangeAspect="1" noChangeArrowheads="1"/>
              </p:cNvSpPr>
              <p:nvPr/>
            </p:nvSpPr>
            <p:spPr bwMode="auto">
              <a:xfrm>
                <a:off x="1488" y="8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4" name="Oval 34"/>
              <p:cNvSpPr>
                <a:spLocks noChangeAspect="1" noChangeArrowheads="1"/>
              </p:cNvSpPr>
              <p:nvPr/>
            </p:nvSpPr>
            <p:spPr bwMode="auto">
              <a:xfrm>
                <a:off x="2016" y="216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5" name="Oval 35"/>
              <p:cNvSpPr>
                <a:spLocks noChangeAspect="1" noChangeArrowheads="1"/>
              </p:cNvSpPr>
              <p:nvPr/>
            </p:nvSpPr>
            <p:spPr bwMode="auto">
              <a:xfrm>
                <a:off x="1728" y="21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6" name="Oval 36"/>
              <p:cNvSpPr>
                <a:spLocks noChangeAspect="1" noChangeArrowheads="1"/>
              </p:cNvSpPr>
              <p:nvPr/>
            </p:nvSpPr>
            <p:spPr bwMode="auto">
              <a:xfrm>
                <a:off x="1824" y="17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7" name="Oval 37"/>
              <p:cNvSpPr>
                <a:spLocks noChangeAspect="1" noChangeArrowheads="1"/>
              </p:cNvSpPr>
              <p:nvPr/>
            </p:nvSpPr>
            <p:spPr bwMode="auto">
              <a:xfrm>
                <a:off x="1440" y="192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8" name="Oval 38"/>
              <p:cNvSpPr>
                <a:spLocks noChangeAspect="1" noChangeArrowheads="1"/>
              </p:cNvSpPr>
              <p:nvPr/>
            </p:nvSpPr>
            <p:spPr bwMode="auto">
              <a:xfrm>
                <a:off x="2112" y="16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9" name="Oval 39"/>
              <p:cNvSpPr>
                <a:spLocks noChangeAspect="1" noChangeArrowheads="1"/>
              </p:cNvSpPr>
              <p:nvPr/>
            </p:nvSpPr>
            <p:spPr bwMode="auto">
              <a:xfrm>
                <a:off x="2352" y="18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0" name="Oval 40"/>
              <p:cNvSpPr>
                <a:spLocks noChangeAspect="1" noChangeArrowheads="1"/>
              </p:cNvSpPr>
              <p:nvPr/>
            </p:nvSpPr>
            <p:spPr bwMode="auto">
              <a:xfrm>
                <a:off x="2448" y="16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1" name="Oval 41"/>
              <p:cNvSpPr>
                <a:spLocks noChangeAspect="1" noChangeArrowheads="1"/>
              </p:cNvSpPr>
              <p:nvPr/>
            </p:nvSpPr>
            <p:spPr bwMode="auto">
              <a:xfrm>
                <a:off x="2256" y="148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2" name="Oval 42"/>
              <p:cNvSpPr>
                <a:spLocks noChangeAspect="1" noChangeArrowheads="1"/>
              </p:cNvSpPr>
              <p:nvPr/>
            </p:nvSpPr>
            <p:spPr bwMode="auto">
              <a:xfrm>
                <a:off x="2160" y="124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3" name="Oval 43"/>
              <p:cNvSpPr>
                <a:spLocks noChangeAspect="1" noChangeArrowheads="1"/>
              </p:cNvSpPr>
              <p:nvPr/>
            </p:nvSpPr>
            <p:spPr bwMode="auto">
              <a:xfrm>
                <a:off x="2160" y="15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4" name="Oval 44"/>
              <p:cNvSpPr>
                <a:spLocks noChangeAspect="1" noChangeArrowheads="1"/>
              </p:cNvSpPr>
              <p:nvPr/>
            </p:nvSpPr>
            <p:spPr bwMode="auto">
              <a:xfrm>
                <a:off x="2640" y="201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5" name="Oval 45"/>
              <p:cNvSpPr>
                <a:spLocks noChangeAspect="1" noChangeArrowheads="1"/>
              </p:cNvSpPr>
              <p:nvPr/>
            </p:nvSpPr>
            <p:spPr bwMode="auto">
              <a:xfrm>
                <a:off x="3408" y="192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6" name="Oval 46"/>
              <p:cNvSpPr>
                <a:spLocks noChangeAspect="1" noChangeArrowheads="1"/>
              </p:cNvSpPr>
              <p:nvPr/>
            </p:nvSpPr>
            <p:spPr bwMode="auto">
              <a:xfrm>
                <a:off x="3216" y="235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7" name="Oval 47"/>
              <p:cNvSpPr>
                <a:spLocks noChangeAspect="1" noChangeArrowheads="1"/>
              </p:cNvSpPr>
              <p:nvPr/>
            </p:nvSpPr>
            <p:spPr bwMode="auto">
              <a:xfrm>
                <a:off x="3264" y="244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8" name="Oval 48"/>
              <p:cNvSpPr>
                <a:spLocks noChangeAspect="1" noChangeArrowheads="1"/>
              </p:cNvSpPr>
              <p:nvPr/>
            </p:nvSpPr>
            <p:spPr bwMode="auto">
              <a:xfrm>
                <a:off x="3792" y="15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9" name="Oval 49"/>
              <p:cNvSpPr>
                <a:spLocks noChangeAspect="1" noChangeArrowheads="1"/>
              </p:cNvSpPr>
              <p:nvPr/>
            </p:nvSpPr>
            <p:spPr bwMode="auto">
              <a:xfrm>
                <a:off x="3408" y="15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0" name="Oval 50"/>
              <p:cNvSpPr>
                <a:spLocks noChangeAspect="1" noChangeArrowheads="1"/>
              </p:cNvSpPr>
              <p:nvPr/>
            </p:nvSpPr>
            <p:spPr bwMode="auto">
              <a:xfrm>
                <a:off x="3552" y="16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1" name="Oval 51"/>
              <p:cNvSpPr>
                <a:spLocks noChangeAspect="1" noChangeArrowheads="1"/>
              </p:cNvSpPr>
              <p:nvPr/>
            </p:nvSpPr>
            <p:spPr bwMode="auto">
              <a:xfrm>
                <a:off x="4128" y="15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2" name="Oval 52"/>
              <p:cNvSpPr>
                <a:spLocks noChangeAspect="1" noChangeArrowheads="1"/>
              </p:cNvSpPr>
              <p:nvPr/>
            </p:nvSpPr>
            <p:spPr bwMode="auto">
              <a:xfrm>
                <a:off x="3312" y="12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3" name="Oval 53"/>
              <p:cNvSpPr>
                <a:spLocks noChangeAspect="1" noChangeArrowheads="1"/>
              </p:cNvSpPr>
              <p:nvPr/>
            </p:nvSpPr>
            <p:spPr bwMode="auto">
              <a:xfrm>
                <a:off x="1680" y="110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4" name="Oval 54"/>
              <p:cNvSpPr>
                <a:spLocks noChangeAspect="1" noChangeArrowheads="1"/>
              </p:cNvSpPr>
              <p:nvPr/>
            </p:nvSpPr>
            <p:spPr bwMode="auto">
              <a:xfrm>
                <a:off x="1200" y="8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5" name="Oval 55"/>
              <p:cNvSpPr>
                <a:spLocks noChangeAspect="1" noChangeArrowheads="1"/>
              </p:cNvSpPr>
              <p:nvPr/>
            </p:nvSpPr>
            <p:spPr bwMode="auto">
              <a:xfrm>
                <a:off x="1488" y="4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6" name="Oval 56"/>
              <p:cNvSpPr>
                <a:spLocks noChangeAspect="1" noChangeArrowheads="1"/>
              </p:cNvSpPr>
              <p:nvPr/>
            </p:nvSpPr>
            <p:spPr bwMode="auto">
              <a:xfrm>
                <a:off x="3552" y="105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7" name="Oval 57"/>
              <p:cNvSpPr>
                <a:spLocks noChangeAspect="1" noChangeArrowheads="1"/>
              </p:cNvSpPr>
              <p:nvPr/>
            </p:nvSpPr>
            <p:spPr bwMode="auto">
              <a:xfrm>
                <a:off x="3264" y="81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8" name="Oval 58"/>
              <p:cNvSpPr>
                <a:spLocks noChangeAspect="1" noChangeArrowheads="1"/>
              </p:cNvSpPr>
              <p:nvPr/>
            </p:nvSpPr>
            <p:spPr bwMode="auto">
              <a:xfrm>
                <a:off x="3696" y="6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9" name="Oval 59"/>
              <p:cNvSpPr>
                <a:spLocks noChangeAspect="1" noChangeArrowheads="1"/>
              </p:cNvSpPr>
              <p:nvPr/>
            </p:nvSpPr>
            <p:spPr bwMode="auto">
              <a:xfrm>
                <a:off x="3504" y="76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0" name="Oval 60"/>
              <p:cNvSpPr>
                <a:spLocks noChangeAspect="1" noChangeArrowheads="1"/>
              </p:cNvSpPr>
              <p:nvPr/>
            </p:nvSpPr>
            <p:spPr bwMode="auto">
              <a:xfrm>
                <a:off x="3408" y="4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1" name="Oval 61"/>
              <p:cNvSpPr>
                <a:spLocks noChangeAspect="1" noChangeArrowheads="1"/>
              </p:cNvSpPr>
              <p:nvPr/>
            </p:nvSpPr>
            <p:spPr bwMode="auto">
              <a:xfrm>
                <a:off x="4464" y="15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2" name="Oval 62"/>
              <p:cNvSpPr>
                <a:spLocks noChangeAspect="1" noChangeArrowheads="1"/>
              </p:cNvSpPr>
              <p:nvPr/>
            </p:nvSpPr>
            <p:spPr bwMode="auto">
              <a:xfrm>
                <a:off x="4656" y="134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3" name="Oval 63"/>
              <p:cNvSpPr>
                <a:spLocks noChangeAspect="1" noChangeArrowheads="1"/>
              </p:cNvSpPr>
              <p:nvPr/>
            </p:nvSpPr>
            <p:spPr bwMode="auto">
              <a:xfrm>
                <a:off x="5040" y="15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4" name="Oval 64"/>
              <p:cNvSpPr>
                <a:spLocks noChangeAspect="1" noChangeArrowheads="1"/>
              </p:cNvSpPr>
              <p:nvPr/>
            </p:nvSpPr>
            <p:spPr bwMode="auto">
              <a:xfrm>
                <a:off x="4944" y="172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5" name="Oval 65"/>
              <p:cNvSpPr>
                <a:spLocks noChangeAspect="1" noChangeArrowheads="1"/>
              </p:cNvSpPr>
              <p:nvPr/>
            </p:nvSpPr>
            <p:spPr bwMode="auto">
              <a:xfrm>
                <a:off x="3648" y="124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6" name="Oval 66"/>
              <p:cNvSpPr>
                <a:spLocks noChangeAspect="1" noChangeArrowheads="1"/>
              </p:cNvSpPr>
              <p:nvPr/>
            </p:nvSpPr>
            <p:spPr bwMode="auto">
              <a:xfrm>
                <a:off x="3312" y="5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7" name="Oval 67"/>
              <p:cNvSpPr>
                <a:spLocks noChangeAspect="1" noChangeArrowheads="1"/>
              </p:cNvSpPr>
              <p:nvPr/>
            </p:nvSpPr>
            <p:spPr bwMode="auto">
              <a:xfrm>
                <a:off x="4272" y="139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8" name="Oval 68"/>
              <p:cNvSpPr>
                <a:spLocks noChangeAspect="1" noChangeArrowheads="1"/>
              </p:cNvSpPr>
              <p:nvPr/>
            </p:nvSpPr>
            <p:spPr bwMode="auto">
              <a:xfrm>
                <a:off x="4032" y="14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9" name="Oval 69"/>
              <p:cNvSpPr>
                <a:spLocks noChangeAspect="1" noChangeArrowheads="1"/>
              </p:cNvSpPr>
              <p:nvPr/>
            </p:nvSpPr>
            <p:spPr bwMode="auto">
              <a:xfrm>
                <a:off x="2400" y="22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0" name="Oval 70"/>
              <p:cNvSpPr>
                <a:spLocks noChangeAspect="1" noChangeArrowheads="1"/>
              </p:cNvSpPr>
              <p:nvPr/>
            </p:nvSpPr>
            <p:spPr bwMode="auto">
              <a:xfrm>
                <a:off x="2976" y="16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1" name="Oval 71"/>
              <p:cNvSpPr>
                <a:spLocks noChangeAspect="1" noChangeArrowheads="1"/>
              </p:cNvSpPr>
              <p:nvPr/>
            </p:nvSpPr>
            <p:spPr bwMode="auto">
              <a:xfrm>
                <a:off x="2016" y="148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2" name="Oval 72"/>
              <p:cNvSpPr>
                <a:spLocks noChangeAspect="1" noChangeArrowheads="1"/>
              </p:cNvSpPr>
              <p:nvPr/>
            </p:nvSpPr>
            <p:spPr bwMode="auto">
              <a:xfrm>
                <a:off x="3072" y="240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3" name="Oval 73"/>
              <p:cNvSpPr>
                <a:spLocks noChangeAspect="1" noChangeArrowheads="1"/>
              </p:cNvSpPr>
              <p:nvPr/>
            </p:nvSpPr>
            <p:spPr bwMode="auto">
              <a:xfrm>
                <a:off x="3024" y="26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4" name="Oval 74"/>
              <p:cNvSpPr>
                <a:spLocks noChangeAspect="1" noChangeArrowheads="1"/>
              </p:cNvSpPr>
              <p:nvPr/>
            </p:nvSpPr>
            <p:spPr bwMode="auto">
              <a:xfrm>
                <a:off x="3168" y="26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5" name="Oval 75"/>
              <p:cNvSpPr>
                <a:spLocks noChangeAspect="1" noChangeArrowheads="1"/>
              </p:cNvSpPr>
              <p:nvPr/>
            </p:nvSpPr>
            <p:spPr bwMode="auto">
              <a:xfrm>
                <a:off x="3936" y="12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6" name="Oval 76"/>
              <p:cNvSpPr>
                <a:spLocks noChangeAspect="1" noChangeArrowheads="1"/>
              </p:cNvSpPr>
              <p:nvPr/>
            </p:nvSpPr>
            <p:spPr bwMode="auto">
              <a:xfrm>
                <a:off x="3840" y="115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7" name="Oval 77"/>
              <p:cNvSpPr>
                <a:spLocks noChangeAspect="1" noChangeArrowheads="1"/>
              </p:cNvSpPr>
              <p:nvPr/>
            </p:nvSpPr>
            <p:spPr bwMode="auto">
              <a:xfrm>
                <a:off x="4128" y="12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8" name="Oval 78"/>
              <p:cNvSpPr>
                <a:spLocks noChangeAspect="1" noChangeArrowheads="1"/>
              </p:cNvSpPr>
              <p:nvPr/>
            </p:nvSpPr>
            <p:spPr bwMode="auto">
              <a:xfrm>
                <a:off x="4416" y="115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9" name="Oval 79"/>
              <p:cNvSpPr>
                <a:spLocks noChangeAspect="1" noChangeArrowheads="1"/>
              </p:cNvSpPr>
              <p:nvPr/>
            </p:nvSpPr>
            <p:spPr bwMode="auto">
              <a:xfrm>
                <a:off x="4368" y="172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0" name="Oval 80"/>
              <p:cNvSpPr>
                <a:spLocks noChangeAspect="1" noChangeArrowheads="1"/>
              </p:cNvSpPr>
              <p:nvPr/>
            </p:nvSpPr>
            <p:spPr bwMode="auto">
              <a:xfrm>
                <a:off x="4992" y="18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1" name="Oval 81"/>
              <p:cNvSpPr>
                <a:spLocks noChangeAspect="1" noChangeArrowheads="1"/>
              </p:cNvSpPr>
              <p:nvPr/>
            </p:nvSpPr>
            <p:spPr bwMode="auto">
              <a:xfrm>
                <a:off x="4896" y="134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2" name="Oval 82"/>
              <p:cNvSpPr>
                <a:spLocks noChangeAspect="1" noChangeArrowheads="1"/>
              </p:cNvSpPr>
              <p:nvPr/>
            </p:nvSpPr>
            <p:spPr bwMode="auto">
              <a:xfrm>
                <a:off x="3072" y="27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3" name="Oval 83"/>
              <p:cNvSpPr>
                <a:spLocks noChangeAspect="1" noChangeArrowheads="1"/>
              </p:cNvSpPr>
              <p:nvPr/>
            </p:nvSpPr>
            <p:spPr bwMode="auto">
              <a:xfrm>
                <a:off x="2496" y="36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4" name="Oval 84"/>
              <p:cNvSpPr>
                <a:spLocks noChangeAspect="1" noChangeArrowheads="1"/>
              </p:cNvSpPr>
              <p:nvPr/>
            </p:nvSpPr>
            <p:spPr bwMode="auto">
              <a:xfrm>
                <a:off x="3888" y="26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5" name="Oval 85"/>
              <p:cNvSpPr>
                <a:spLocks noChangeAspect="1" noChangeArrowheads="1"/>
              </p:cNvSpPr>
              <p:nvPr/>
            </p:nvSpPr>
            <p:spPr bwMode="auto">
              <a:xfrm>
                <a:off x="4176" y="316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6" name="Oval 86"/>
              <p:cNvSpPr>
                <a:spLocks noChangeAspect="1" noChangeArrowheads="1"/>
              </p:cNvSpPr>
              <p:nvPr/>
            </p:nvSpPr>
            <p:spPr bwMode="auto">
              <a:xfrm>
                <a:off x="2640" y="388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7" name="Oval 87"/>
              <p:cNvSpPr>
                <a:spLocks noChangeAspect="1" noChangeArrowheads="1"/>
              </p:cNvSpPr>
              <p:nvPr/>
            </p:nvSpPr>
            <p:spPr bwMode="auto">
              <a:xfrm>
                <a:off x="1296" y="182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8" name="Oval 88"/>
              <p:cNvSpPr>
                <a:spLocks noChangeAspect="1" noChangeArrowheads="1"/>
              </p:cNvSpPr>
              <p:nvPr/>
            </p:nvSpPr>
            <p:spPr bwMode="auto">
              <a:xfrm>
                <a:off x="1584" y="182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9" name="Oval 89"/>
              <p:cNvSpPr>
                <a:spLocks noChangeAspect="1" noChangeArrowheads="1"/>
              </p:cNvSpPr>
              <p:nvPr/>
            </p:nvSpPr>
            <p:spPr bwMode="auto">
              <a:xfrm>
                <a:off x="1536" y="172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0" name="Oval 90"/>
              <p:cNvSpPr>
                <a:spLocks noChangeAspect="1" noChangeArrowheads="1"/>
              </p:cNvSpPr>
              <p:nvPr/>
            </p:nvSpPr>
            <p:spPr bwMode="auto">
              <a:xfrm>
                <a:off x="2352" y="230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1" name="Oval 91"/>
              <p:cNvSpPr>
                <a:spLocks noChangeAspect="1" noChangeArrowheads="1"/>
              </p:cNvSpPr>
              <p:nvPr/>
            </p:nvSpPr>
            <p:spPr bwMode="auto">
              <a:xfrm>
                <a:off x="2784" y="22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2" name="Oval 92"/>
              <p:cNvSpPr>
                <a:spLocks noChangeAspect="1" noChangeArrowheads="1"/>
              </p:cNvSpPr>
              <p:nvPr/>
            </p:nvSpPr>
            <p:spPr bwMode="auto">
              <a:xfrm>
                <a:off x="2496" y="72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3" name="Oval 93"/>
              <p:cNvSpPr>
                <a:spLocks noChangeAspect="1" noChangeArrowheads="1"/>
              </p:cNvSpPr>
              <p:nvPr/>
            </p:nvSpPr>
            <p:spPr bwMode="auto">
              <a:xfrm>
                <a:off x="2544" y="225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4" name="Oval 94"/>
              <p:cNvSpPr>
                <a:spLocks noChangeAspect="1" noChangeArrowheads="1"/>
              </p:cNvSpPr>
              <p:nvPr/>
            </p:nvSpPr>
            <p:spPr bwMode="auto">
              <a:xfrm>
                <a:off x="2160" y="96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5" name="Oval 95"/>
              <p:cNvSpPr>
                <a:spLocks noChangeAspect="1" noChangeArrowheads="1"/>
              </p:cNvSpPr>
              <p:nvPr/>
            </p:nvSpPr>
            <p:spPr bwMode="auto">
              <a:xfrm>
                <a:off x="2112" y="225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6" name="Oval 96"/>
              <p:cNvSpPr>
                <a:spLocks noChangeAspect="1" noChangeArrowheads="1"/>
              </p:cNvSpPr>
              <p:nvPr/>
            </p:nvSpPr>
            <p:spPr bwMode="auto">
              <a:xfrm>
                <a:off x="2736" y="16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7" name="Oval 97"/>
              <p:cNvSpPr>
                <a:spLocks noChangeAspect="1" noChangeArrowheads="1"/>
              </p:cNvSpPr>
              <p:nvPr/>
            </p:nvSpPr>
            <p:spPr bwMode="auto">
              <a:xfrm>
                <a:off x="2640" y="115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8" name="Oval 98"/>
              <p:cNvSpPr>
                <a:spLocks noChangeAspect="1" noChangeArrowheads="1"/>
              </p:cNvSpPr>
              <p:nvPr/>
            </p:nvSpPr>
            <p:spPr bwMode="auto">
              <a:xfrm>
                <a:off x="2544" y="12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9" name="Oval 99"/>
              <p:cNvSpPr>
                <a:spLocks noChangeAspect="1" noChangeArrowheads="1"/>
              </p:cNvSpPr>
              <p:nvPr/>
            </p:nvSpPr>
            <p:spPr bwMode="auto">
              <a:xfrm>
                <a:off x="2736" y="139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0" name="Oval 100"/>
              <p:cNvSpPr>
                <a:spLocks noChangeAspect="1" noChangeArrowheads="1"/>
              </p:cNvSpPr>
              <p:nvPr/>
            </p:nvSpPr>
            <p:spPr bwMode="auto">
              <a:xfrm>
                <a:off x="1152" y="4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1" name="Oval 101"/>
              <p:cNvSpPr>
                <a:spLocks noChangeAspect="1" noChangeArrowheads="1"/>
              </p:cNvSpPr>
              <p:nvPr/>
            </p:nvSpPr>
            <p:spPr bwMode="auto">
              <a:xfrm>
                <a:off x="1056" y="62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2" name="Oval 102"/>
              <p:cNvSpPr>
                <a:spLocks noChangeAspect="1" noChangeArrowheads="1"/>
              </p:cNvSpPr>
              <p:nvPr/>
            </p:nvSpPr>
            <p:spPr bwMode="auto">
              <a:xfrm>
                <a:off x="1632" y="5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3" name="Oval 103"/>
              <p:cNvSpPr>
                <a:spLocks noChangeAspect="1" noChangeArrowheads="1"/>
              </p:cNvSpPr>
              <p:nvPr/>
            </p:nvSpPr>
            <p:spPr bwMode="auto">
              <a:xfrm>
                <a:off x="1344" y="10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4" name="Oval 104"/>
              <p:cNvSpPr>
                <a:spLocks noChangeAspect="1" noChangeArrowheads="1"/>
              </p:cNvSpPr>
              <p:nvPr/>
            </p:nvSpPr>
            <p:spPr bwMode="auto">
              <a:xfrm>
                <a:off x="2256" y="201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5" name="Oval 105"/>
              <p:cNvSpPr>
                <a:spLocks noChangeAspect="1" noChangeArrowheads="1"/>
              </p:cNvSpPr>
              <p:nvPr/>
            </p:nvSpPr>
            <p:spPr bwMode="auto">
              <a:xfrm>
                <a:off x="3216" y="21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6" name="Oval 106"/>
              <p:cNvSpPr>
                <a:spLocks noChangeAspect="1" noChangeArrowheads="1"/>
              </p:cNvSpPr>
              <p:nvPr/>
            </p:nvSpPr>
            <p:spPr bwMode="auto">
              <a:xfrm>
                <a:off x="3072" y="21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7" name="Oval 107"/>
              <p:cNvSpPr>
                <a:spLocks noChangeAspect="1" noChangeArrowheads="1"/>
              </p:cNvSpPr>
              <p:nvPr/>
            </p:nvSpPr>
            <p:spPr bwMode="auto">
              <a:xfrm>
                <a:off x="3216" y="16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8" name="Oval 108"/>
              <p:cNvSpPr>
                <a:spLocks noChangeAspect="1" noChangeArrowheads="1"/>
              </p:cNvSpPr>
              <p:nvPr/>
            </p:nvSpPr>
            <p:spPr bwMode="auto">
              <a:xfrm>
                <a:off x="3312" y="17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9" name="Oval 109"/>
              <p:cNvSpPr>
                <a:spLocks noChangeAspect="1" noChangeArrowheads="1"/>
              </p:cNvSpPr>
              <p:nvPr/>
            </p:nvSpPr>
            <p:spPr bwMode="auto">
              <a:xfrm>
                <a:off x="3696" y="9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20" name="Oval 110"/>
              <p:cNvSpPr>
                <a:spLocks noChangeAspect="1" noChangeArrowheads="1"/>
              </p:cNvSpPr>
              <p:nvPr/>
            </p:nvSpPr>
            <p:spPr bwMode="auto">
              <a:xfrm>
                <a:off x="3600" y="4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21" name="Oval 111"/>
              <p:cNvSpPr>
                <a:spLocks noChangeAspect="1" noChangeArrowheads="1"/>
              </p:cNvSpPr>
              <p:nvPr/>
            </p:nvSpPr>
            <p:spPr bwMode="auto">
              <a:xfrm>
                <a:off x="3216" y="3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22" name="Oval 112"/>
              <p:cNvSpPr>
                <a:spLocks noChangeAspect="1" noChangeArrowheads="1"/>
              </p:cNvSpPr>
              <p:nvPr/>
            </p:nvSpPr>
            <p:spPr bwMode="auto">
              <a:xfrm>
                <a:off x="3312" y="28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23" name="Oval 113"/>
              <p:cNvSpPr>
                <a:spLocks noChangeAspect="1" noChangeArrowheads="1"/>
              </p:cNvSpPr>
              <p:nvPr/>
            </p:nvSpPr>
            <p:spPr bwMode="auto">
              <a:xfrm>
                <a:off x="3072" y="5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grpSp>
          <p:nvGrpSpPr>
            <p:cNvPr id="54284" name="Group 114"/>
            <p:cNvGrpSpPr>
              <a:grpSpLocks noChangeAspect="1"/>
            </p:cNvGrpSpPr>
            <p:nvPr/>
          </p:nvGrpSpPr>
          <p:grpSpPr bwMode="auto">
            <a:xfrm>
              <a:off x="1652588" y="390525"/>
              <a:ext cx="5384800" cy="4486275"/>
              <a:chOff x="864" y="192"/>
              <a:chExt cx="3168" cy="2640"/>
            </a:xfrm>
          </p:grpSpPr>
          <p:sp>
            <p:nvSpPr>
              <p:cNvPr id="54310" name="Line 115"/>
              <p:cNvSpPr>
                <a:spLocks noChangeAspect="1" noChangeShapeType="1"/>
              </p:cNvSpPr>
              <p:nvPr/>
            </p:nvSpPr>
            <p:spPr bwMode="auto">
              <a:xfrm flipH="1">
                <a:off x="864" y="1536"/>
                <a:ext cx="1584" cy="1296"/>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311" name="Line 116"/>
              <p:cNvSpPr>
                <a:spLocks noChangeAspect="1" noChangeShapeType="1"/>
              </p:cNvSpPr>
              <p:nvPr/>
            </p:nvSpPr>
            <p:spPr bwMode="auto">
              <a:xfrm flipV="1">
                <a:off x="2448" y="192"/>
                <a:ext cx="0" cy="1344"/>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312" name="Line 117"/>
              <p:cNvSpPr>
                <a:spLocks noChangeAspect="1" noChangeShapeType="1"/>
              </p:cNvSpPr>
              <p:nvPr/>
            </p:nvSpPr>
            <p:spPr bwMode="auto">
              <a:xfrm>
                <a:off x="2448" y="1536"/>
                <a:ext cx="1584" cy="1008"/>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54285" name="AutoShape 127"/>
            <p:cNvSpPr>
              <a:spLocks noChangeAspect="1" noChangeArrowheads="1"/>
            </p:cNvSpPr>
            <p:nvPr/>
          </p:nvSpPr>
          <p:spPr bwMode="auto">
            <a:xfrm>
              <a:off x="4800600" y="38862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86" name="AutoShape 128"/>
            <p:cNvSpPr>
              <a:spLocks noChangeAspect="1" noChangeArrowheads="1"/>
            </p:cNvSpPr>
            <p:nvPr/>
          </p:nvSpPr>
          <p:spPr bwMode="auto">
            <a:xfrm>
              <a:off x="4876800" y="45720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87" name="AutoShape 129"/>
            <p:cNvSpPr>
              <a:spLocks noChangeAspect="1" noChangeArrowheads="1"/>
            </p:cNvSpPr>
            <p:nvPr/>
          </p:nvSpPr>
          <p:spPr bwMode="auto">
            <a:xfrm>
              <a:off x="3886200" y="6248400"/>
              <a:ext cx="246063"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88" name="AutoShape 130"/>
            <p:cNvSpPr>
              <a:spLocks noChangeAspect="1" noChangeArrowheads="1"/>
            </p:cNvSpPr>
            <p:nvPr/>
          </p:nvSpPr>
          <p:spPr bwMode="auto">
            <a:xfrm>
              <a:off x="5029200" y="18288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89" name="AutoShape 131"/>
            <p:cNvSpPr>
              <a:spLocks noChangeAspect="1" noChangeArrowheads="1"/>
            </p:cNvSpPr>
            <p:nvPr/>
          </p:nvSpPr>
          <p:spPr bwMode="auto">
            <a:xfrm>
              <a:off x="6248400" y="20574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90" name="AutoShape 132"/>
            <p:cNvSpPr>
              <a:spLocks noChangeAspect="1" noChangeArrowheads="1"/>
            </p:cNvSpPr>
            <p:nvPr/>
          </p:nvSpPr>
          <p:spPr bwMode="auto">
            <a:xfrm>
              <a:off x="5715000" y="1371600"/>
              <a:ext cx="246063"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91" name="AutoShape 133"/>
            <p:cNvSpPr>
              <a:spLocks noChangeAspect="1" noChangeArrowheads="1"/>
            </p:cNvSpPr>
            <p:nvPr/>
          </p:nvSpPr>
          <p:spPr bwMode="auto">
            <a:xfrm>
              <a:off x="2971800" y="25146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92" name="AutoShape 134"/>
            <p:cNvSpPr>
              <a:spLocks noChangeAspect="1" noChangeArrowheads="1"/>
            </p:cNvSpPr>
            <p:nvPr/>
          </p:nvSpPr>
          <p:spPr bwMode="auto">
            <a:xfrm>
              <a:off x="3048000" y="1295400"/>
              <a:ext cx="244475" cy="246063"/>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93" name="AutoShape 135"/>
            <p:cNvSpPr>
              <a:spLocks noChangeAspect="1" noChangeArrowheads="1"/>
            </p:cNvSpPr>
            <p:nvPr/>
          </p:nvSpPr>
          <p:spPr bwMode="auto">
            <a:xfrm>
              <a:off x="1676400" y="13716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94" name="AutoShape 139"/>
            <p:cNvSpPr>
              <a:spLocks noChangeAspect="1" noChangeArrowheads="1"/>
            </p:cNvSpPr>
            <p:nvPr/>
          </p:nvSpPr>
          <p:spPr bwMode="auto">
            <a:xfrm>
              <a:off x="4027488" y="3332163"/>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95" name="AutoShape 140"/>
            <p:cNvSpPr>
              <a:spLocks noChangeAspect="1" noChangeArrowheads="1"/>
            </p:cNvSpPr>
            <p:nvPr/>
          </p:nvSpPr>
          <p:spPr bwMode="auto">
            <a:xfrm>
              <a:off x="5599113" y="714375"/>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96" name="AutoShape 141"/>
            <p:cNvSpPr>
              <a:spLocks noChangeAspect="1" noChangeArrowheads="1"/>
            </p:cNvSpPr>
            <p:nvPr/>
          </p:nvSpPr>
          <p:spPr bwMode="auto">
            <a:xfrm>
              <a:off x="3946525" y="2338388"/>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54297" name="Group 142"/>
            <p:cNvGrpSpPr>
              <a:grpSpLocks/>
            </p:cNvGrpSpPr>
            <p:nvPr/>
          </p:nvGrpSpPr>
          <p:grpSpPr bwMode="auto">
            <a:xfrm>
              <a:off x="511175" y="390525"/>
              <a:ext cx="3262313" cy="2855913"/>
              <a:chOff x="322" y="246"/>
              <a:chExt cx="2055" cy="1799"/>
            </a:xfrm>
          </p:grpSpPr>
          <p:sp>
            <p:nvSpPr>
              <p:cNvPr id="54307" name="Line 143"/>
              <p:cNvSpPr>
                <a:spLocks noChangeAspect="1" noChangeShapeType="1"/>
              </p:cNvSpPr>
              <p:nvPr/>
            </p:nvSpPr>
            <p:spPr bwMode="auto">
              <a:xfrm flipV="1">
                <a:off x="322" y="1274"/>
                <a:ext cx="1233" cy="308"/>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308" name="Line 144"/>
              <p:cNvSpPr>
                <a:spLocks noChangeAspect="1" noChangeShapeType="1"/>
              </p:cNvSpPr>
              <p:nvPr/>
            </p:nvSpPr>
            <p:spPr bwMode="auto">
              <a:xfrm flipH="1" flipV="1">
                <a:off x="1555" y="1274"/>
                <a:ext cx="720" cy="771"/>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309" name="Line 145"/>
              <p:cNvSpPr>
                <a:spLocks noChangeAspect="1" noChangeShapeType="1"/>
              </p:cNvSpPr>
              <p:nvPr/>
            </p:nvSpPr>
            <p:spPr bwMode="auto">
              <a:xfrm flipH="1">
                <a:off x="1555" y="246"/>
                <a:ext cx="822" cy="1028"/>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298" name="Group 146"/>
            <p:cNvGrpSpPr>
              <a:grpSpLocks/>
            </p:cNvGrpSpPr>
            <p:nvPr/>
          </p:nvGrpSpPr>
          <p:grpSpPr bwMode="auto">
            <a:xfrm>
              <a:off x="4344988" y="390525"/>
              <a:ext cx="2936875" cy="3752850"/>
              <a:chOff x="2737" y="246"/>
              <a:chExt cx="1850" cy="2364"/>
            </a:xfrm>
          </p:grpSpPr>
          <p:sp>
            <p:nvSpPr>
              <p:cNvPr id="54304" name="Line 147"/>
              <p:cNvSpPr>
                <a:spLocks noChangeAspect="1" noChangeShapeType="1"/>
              </p:cNvSpPr>
              <p:nvPr/>
            </p:nvSpPr>
            <p:spPr bwMode="auto">
              <a:xfrm flipV="1">
                <a:off x="2737" y="1017"/>
                <a:ext cx="1285" cy="10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305" name="Line 148"/>
              <p:cNvSpPr>
                <a:spLocks noChangeAspect="1" noChangeShapeType="1"/>
              </p:cNvSpPr>
              <p:nvPr/>
            </p:nvSpPr>
            <p:spPr bwMode="auto">
              <a:xfrm flipH="1" flipV="1">
                <a:off x="4022" y="1017"/>
                <a:ext cx="205" cy="159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306" name="Line 149"/>
              <p:cNvSpPr>
                <a:spLocks noChangeAspect="1" noChangeShapeType="1"/>
              </p:cNvSpPr>
              <p:nvPr/>
            </p:nvSpPr>
            <p:spPr bwMode="auto">
              <a:xfrm flipH="1">
                <a:off x="4022" y="246"/>
                <a:ext cx="565" cy="771"/>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299" name="Group 150"/>
            <p:cNvGrpSpPr>
              <a:grpSpLocks/>
            </p:cNvGrpSpPr>
            <p:nvPr/>
          </p:nvGrpSpPr>
          <p:grpSpPr bwMode="auto">
            <a:xfrm>
              <a:off x="1816100" y="3327400"/>
              <a:ext cx="3833813" cy="2773363"/>
              <a:chOff x="1144" y="2096"/>
              <a:chExt cx="2415" cy="1747"/>
            </a:xfrm>
          </p:grpSpPr>
          <p:sp>
            <p:nvSpPr>
              <p:cNvPr id="54301" name="Line 151"/>
              <p:cNvSpPr>
                <a:spLocks noChangeAspect="1" noChangeShapeType="1"/>
              </p:cNvSpPr>
              <p:nvPr/>
            </p:nvSpPr>
            <p:spPr bwMode="auto">
              <a:xfrm>
                <a:off x="2994" y="3021"/>
                <a:ext cx="565" cy="822"/>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302" name="Line 152"/>
              <p:cNvSpPr>
                <a:spLocks noChangeAspect="1" noChangeShapeType="1"/>
              </p:cNvSpPr>
              <p:nvPr/>
            </p:nvSpPr>
            <p:spPr bwMode="auto">
              <a:xfrm>
                <a:off x="1144" y="2969"/>
                <a:ext cx="1850" cy="52"/>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303" name="Line 153"/>
              <p:cNvSpPr>
                <a:spLocks noChangeAspect="1" noChangeShapeType="1"/>
              </p:cNvSpPr>
              <p:nvPr/>
            </p:nvSpPr>
            <p:spPr bwMode="auto">
              <a:xfrm flipH="1">
                <a:off x="2994" y="2096"/>
                <a:ext cx="360" cy="925"/>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54300" name="AutoShape 167"/>
            <p:cNvSpPr>
              <a:spLocks noChangeAspect="1" noChangeArrowheads="1"/>
            </p:cNvSpPr>
            <p:nvPr/>
          </p:nvSpPr>
          <p:spPr bwMode="auto">
            <a:xfrm>
              <a:off x="4065588" y="2755900"/>
              <a:ext cx="569912" cy="571500"/>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748041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a:t>Examples of learned codewords</a:t>
            </a:r>
          </a:p>
        </p:txBody>
      </p:sp>
      <p:sp>
        <p:nvSpPr>
          <p:cNvPr id="55299" name="TextBox 4"/>
          <p:cNvSpPr txBox="1">
            <a:spLocks noChangeArrowheads="1"/>
          </p:cNvSpPr>
          <p:nvPr/>
        </p:nvSpPr>
        <p:spPr bwMode="auto">
          <a:xfrm>
            <a:off x="8239126" y="6488114"/>
            <a:ext cx="242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Sivic et al. ICCV 2005</a:t>
            </a:r>
          </a:p>
        </p:txBody>
      </p:sp>
      <p:sp>
        <p:nvSpPr>
          <p:cNvPr id="55300" name="TextBox 5"/>
          <p:cNvSpPr txBox="1">
            <a:spLocks noChangeArrowheads="1"/>
          </p:cNvSpPr>
          <p:nvPr/>
        </p:nvSpPr>
        <p:spPr bwMode="auto">
          <a:xfrm>
            <a:off x="1524000" y="6488114"/>
            <a:ext cx="6783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hlinkClick r:id="rId3"/>
              </a:rPr>
              <a:t>http://www.robots.ox.ac.uk/~vgg/publications/papers/sivic05b.pdf</a:t>
            </a:r>
            <a:endParaRPr lang="en-US" altLang="en-US" sz="1800">
              <a:solidFill>
                <a:srgbClr val="000000"/>
              </a:solidFill>
              <a:latin typeface="Arial" panose="020B0604020202020204" pitchFamily="34" charset="0"/>
              <a:cs typeface="Arial" panose="020B0604020202020204" pitchFamily="34" charset="0"/>
            </a:endParaRPr>
          </a:p>
        </p:txBody>
      </p:sp>
      <p:pic>
        <p:nvPicPr>
          <p:cNvPr id="5530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1" y="1371601"/>
            <a:ext cx="5915025"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Box 8"/>
          <p:cNvSpPr txBox="1">
            <a:spLocks noChangeArrowheads="1"/>
          </p:cNvSpPr>
          <p:nvPr/>
        </p:nvSpPr>
        <p:spPr bwMode="auto">
          <a:xfrm>
            <a:off x="3657600" y="5638801"/>
            <a:ext cx="46858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rgbClr val="000000"/>
                </a:solidFill>
                <a:latin typeface="Arial" panose="020B0604020202020204" pitchFamily="34" charset="0"/>
                <a:cs typeface="Arial" panose="020B0604020202020204" pitchFamily="34" charset="0"/>
              </a:rPr>
              <a:t>Most likely codewords for 4 learned “topics”</a:t>
            </a:r>
          </a:p>
        </p:txBody>
      </p:sp>
    </p:spTree>
    <p:extLst>
      <p:ext uri="{BB962C8B-B14F-4D97-AF65-F5344CB8AC3E}">
        <p14:creationId xmlns:p14="http://schemas.microsoft.com/office/powerpoint/2010/main" val="5396255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a:t>Agglomerative clustering</a:t>
            </a:r>
          </a:p>
        </p:txBody>
      </p:sp>
      <p:pic>
        <p:nvPicPr>
          <p:cNvPr id="204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7264" y="1219200"/>
            <a:ext cx="7439025"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27098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a:t>Agglomerative clustering</a:t>
            </a:r>
          </a:p>
        </p:txBody>
      </p:sp>
      <p:pic>
        <p:nvPicPr>
          <p:cNvPr id="215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575" y="1138239"/>
            <a:ext cx="756285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8426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a:t>Agglomerative clustering</a:t>
            </a:r>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1" y="1138239"/>
            <a:ext cx="7381875"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44669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a:t>Agglomerative clustering</a:t>
            </a:r>
          </a:p>
        </p:txBody>
      </p:sp>
      <p:pic>
        <p:nvPicPr>
          <p:cNvPr id="235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726" y="1255713"/>
            <a:ext cx="7629525"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4548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a:t>Agglomerative clustering</a:t>
            </a:r>
          </a:p>
        </p:txBody>
      </p:sp>
      <p:pic>
        <p:nvPicPr>
          <p:cNvPr id="245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9" y="990601"/>
            <a:ext cx="7496175"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6106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a:t>Agglomerative clustering</a:t>
            </a:r>
          </a:p>
        </p:txBody>
      </p:sp>
      <p:sp>
        <p:nvSpPr>
          <p:cNvPr id="25603" name="Content Placeholder 2"/>
          <p:cNvSpPr>
            <a:spLocks noGrp="1"/>
          </p:cNvSpPr>
          <p:nvPr>
            <p:ph idx="1"/>
          </p:nvPr>
        </p:nvSpPr>
        <p:spPr>
          <a:xfrm>
            <a:off x="1981200" y="990601"/>
            <a:ext cx="6019800" cy="5135563"/>
          </a:xfrm>
        </p:spPr>
        <p:txBody>
          <a:bodyPr/>
          <a:lstStyle/>
          <a:p>
            <a:pPr>
              <a:buFont typeface="Arial" panose="020B0604020202020204" pitchFamily="34" charset="0"/>
              <a:buNone/>
            </a:pPr>
            <a:r>
              <a:rPr lang="en-US" altLang="en-US" sz="3000"/>
              <a:t>How to define cluster similarity?</a:t>
            </a:r>
          </a:p>
          <a:p>
            <a:pPr>
              <a:buFontTx/>
              <a:buChar char="-"/>
            </a:pPr>
            <a:r>
              <a:rPr lang="en-US" altLang="en-US" sz="2400"/>
              <a:t>Average distance between points, maximum distance, minimum distance</a:t>
            </a:r>
          </a:p>
          <a:p>
            <a:pPr>
              <a:buFontTx/>
              <a:buChar char="-"/>
            </a:pPr>
            <a:r>
              <a:rPr lang="en-US" altLang="en-US" sz="2400"/>
              <a:t>Distance between means or medoids</a:t>
            </a:r>
          </a:p>
          <a:p>
            <a:pPr>
              <a:buFont typeface="Arial" panose="020B0604020202020204" pitchFamily="34" charset="0"/>
              <a:buNone/>
            </a:pPr>
            <a:endParaRPr lang="en-US" altLang="en-US" sz="3000"/>
          </a:p>
          <a:p>
            <a:pPr>
              <a:buFont typeface="Arial" panose="020B0604020202020204" pitchFamily="34" charset="0"/>
              <a:buNone/>
            </a:pPr>
            <a:r>
              <a:rPr lang="en-US" altLang="en-US" sz="3000"/>
              <a:t>How many clusters?</a:t>
            </a:r>
          </a:p>
          <a:p>
            <a:pPr>
              <a:buFontTx/>
              <a:buChar char="-"/>
            </a:pPr>
            <a:r>
              <a:rPr lang="en-US" altLang="en-US" sz="2400"/>
              <a:t>Clustering creates a dendrogram (a tree)</a:t>
            </a:r>
          </a:p>
          <a:p>
            <a:pPr>
              <a:buFontTx/>
              <a:buChar char="-"/>
            </a:pPr>
            <a:r>
              <a:rPr lang="en-US" altLang="en-US" sz="2400"/>
              <a:t>Threshold based on max number of clusters or based on distance between merges</a:t>
            </a:r>
          </a:p>
          <a:p>
            <a:pPr>
              <a:buFont typeface="Arial" panose="020B0604020202020204" pitchFamily="34" charset="0"/>
              <a:buNone/>
            </a:pPr>
            <a:endParaRPr lang="en-US" altLang="en-US" sz="2400"/>
          </a:p>
        </p:txBody>
      </p:sp>
      <p:pic>
        <p:nvPicPr>
          <p:cNvPr id="25604" name="Picture 2" descr="http://www.mathworks.com/help/toolbox/stats/dendrogra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4588" y="4876800"/>
            <a:ext cx="31734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8458200" y="9144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8" name="Oval 7"/>
          <p:cNvSpPr/>
          <p:nvPr/>
        </p:nvSpPr>
        <p:spPr>
          <a:xfrm>
            <a:off x="8458200" y="15240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9" name="Oval 8"/>
          <p:cNvSpPr/>
          <p:nvPr/>
        </p:nvSpPr>
        <p:spPr>
          <a:xfrm>
            <a:off x="8915400" y="12192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0" name="Rectangle 9"/>
          <p:cNvSpPr/>
          <p:nvPr/>
        </p:nvSpPr>
        <p:spPr>
          <a:xfrm>
            <a:off x="9677400" y="2362200"/>
            <a:ext cx="304800"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1" name="Rectangle 10"/>
          <p:cNvSpPr/>
          <p:nvPr/>
        </p:nvSpPr>
        <p:spPr>
          <a:xfrm>
            <a:off x="9067800" y="2286000"/>
            <a:ext cx="304800"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2" name="Rectangle 11"/>
          <p:cNvSpPr/>
          <p:nvPr/>
        </p:nvSpPr>
        <p:spPr>
          <a:xfrm>
            <a:off x="8458200" y="2438400"/>
            <a:ext cx="304800"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3" name="Rectangle 12"/>
          <p:cNvSpPr/>
          <p:nvPr/>
        </p:nvSpPr>
        <p:spPr>
          <a:xfrm>
            <a:off x="9144000" y="2743200"/>
            <a:ext cx="304800"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4" name="Isosceles Triangle 13"/>
          <p:cNvSpPr/>
          <p:nvPr/>
        </p:nvSpPr>
        <p:spPr>
          <a:xfrm>
            <a:off x="10058400" y="914400"/>
            <a:ext cx="304800" cy="304800"/>
          </a:xfrm>
          <a:prstGeom prst="triangl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5613" name="TextBox 14"/>
          <p:cNvSpPr txBox="1">
            <a:spLocks noChangeArrowheads="1"/>
          </p:cNvSpPr>
          <p:nvPr/>
        </p:nvSpPr>
        <p:spPr bwMode="auto">
          <a:xfrm rot="-5400000">
            <a:off x="6749257" y="5747544"/>
            <a:ext cx="1044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distance</a:t>
            </a:r>
          </a:p>
        </p:txBody>
      </p:sp>
    </p:spTree>
    <p:extLst>
      <p:ext uri="{BB962C8B-B14F-4D97-AF65-F5344CB8AC3E}">
        <p14:creationId xmlns:p14="http://schemas.microsoft.com/office/powerpoint/2010/main" val="252931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a:t>Conclusions: Agglomerative Clustering</a:t>
            </a:r>
          </a:p>
        </p:txBody>
      </p:sp>
      <p:sp>
        <p:nvSpPr>
          <p:cNvPr id="3" name="Content Placeholder 2"/>
          <p:cNvSpPr>
            <a:spLocks noGrp="1"/>
          </p:cNvSpPr>
          <p:nvPr>
            <p:ph idx="1"/>
          </p:nvPr>
        </p:nvSpPr>
        <p:spPr/>
        <p:txBody>
          <a:bodyPr>
            <a:normAutofit fontScale="92500" lnSpcReduction="10000"/>
          </a:bodyPr>
          <a:lstStyle/>
          <a:p>
            <a:pPr>
              <a:buFont typeface="Arial" charset="0"/>
              <a:buNone/>
              <a:defRPr/>
            </a:pPr>
            <a:r>
              <a:rPr lang="en-US" sz="3900" dirty="0"/>
              <a:t>Good</a:t>
            </a:r>
          </a:p>
          <a:p>
            <a:pPr>
              <a:buFont typeface="Arial" charset="0"/>
              <a:buChar char="•"/>
              <a:defRPr/>
            </a:pPr>
            <a:r>
              <a:rPr lang="en-US" dirty="0"/>
              <a:t>Simple to implement, widespread application</a:t>
            </a:r>
          </a:p>
          <a:p>
            <a:pPr>
              <a:buFont typeface="Arial" charset="0"/>
              <a:buChar char="•"/>
              <a:defRPr/>
            </a:pPr>
            <a:r>
              <a:rPr lang="en-US" dirty="0"/>
              <a:t>Clusters have adaptive shapes</a:t>
            </a:r>
          </a:p>
          <a:p>
            <a:pPr>
              <a:buFont typeface="Arial" charset="0"/>
              <a:buChar char="•"/>
              <a:defRPr/>
            </a:pPr>
            <a:r>
              <a:rPr lang="en-US" dirty="0"/>
              <a:t>Provides a hierarchy of clusters</a:t>
            </a:r>
          </a:p>
          <a:p>
            <a:pPr>
              <a:buFont typeface="Arial" charset="0"/>
              <a:buNone/>
              <a:defRPr/>
            </a:pPr>
            <a:endParaRPr lang="en-US" dirty="0"/>
          </a:p>
          <a:p>
            <a:pPr>
              <a:buFont typeface="Arial" charset="0"/>
              <a:buNone/>
              <a:defRPr/>
            </a:pPr>
            <a:r>
              <a:rPr lang="en-US" sz="3900" dirty="0"/>
              <a:t>Bad</a:t>
            </a:r>
          </a:p>
          <a:p>
            <a:pPr>
              <a:buFont typeface="Arial" charset="0"/>
              <a:buChar char="•"/>
              <a:defRPr/>
            </a:pPr>
            <a:r>
              <a:rPr lang="en-US" dirty="0"/>
              <a:t>May have imbalanced clusters</a:t>
            </a:r>
          </a:p>
          <a:p>
            <a:pPr>
              <a:buFont typeface="Arial" charset="0"/>
              <a:buChar char="•"/>
              <a:defRPr/>
            </a:pPr>
            <a:r>
              <a:rPr lang="en-US" dirty="0"/>
              <a:t>Still have to choose number of clusters or threshold</a:t>
            </a:r>
          </a:p>
          <a:p>
            <a:pPr>
              <a:buFont typeface="Arial" charset="0"/>
              <a:buChar char="•"/>
              <a:defRPr/>
            </a:pPr>
            <a:r>
              <a:rPr lang="en-US" dirty="0"/>
              <a:t>Need to use an “</a:t>
            </a:r>
            <a:r>
              <a:rPr lang="en-US" dirty="0" err="1"/>
              <a:t>ultrametric</a:t>
            </a:r>
            <a:r>
              <a:rPr lang="en-US" dirty="0"/>
              <a:t>” to get a meaningful hierarchy</a:t>
            </a:r>
          </a:p>
          <a:p>
            <a:pPr>
              <a:buFont typeface="Arial" charset="0"/>
              <a:buNone/>
              <a:defRPr/>
            </a:pPr>
            <a:endParaRPr lang="en-US" dirty="0"/>
          </a:p>
        </p:txBody>
      </p:sp>
    </p:spTree>
    <p:extLst>
      <p:ext uri="{BB962C8B-B14F-4D97-AF65-F5344CB8AC3E}">
        <p14:creationId xmlns:p14="http://schemas.microsoft.com/office/powerpoint/2010/main" val="3774086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endParaRPr lang="en-US" altLang="en-US"/>
          </a:p>
        </p:txBody>
      </p:sp>
      <p:sp>
        <p:nvSpPr>
          <p:cNvPr id="26627" name="Content Placeholder 2"/>
          <p:cNvSpPr>
            <a:spLocks noGrp="1"/>
          </p:cNvSpPr>
          <p:nvPr>
            <p:ph idx="1"/>
          </p:nvPr>
        </p:nvSpPr>
        <p:spPr/>
        <p:txBody>
          <a:bodyPr/>
          <a:lstStyle/>
          <a:p>
            <a:pPr eaLnBrk="1" hangingPunct="1"/>
            <a:endParaRPr lang="en-US" altLang="en-US"/>
          </a:p>
        </p:txBody>
      </p:sp>
      <p:pic>
        <p:nvPicPr>
          <p:cNvPr id="26628" name="Picture 2" descr="C:\Users\hays\Desktop\143 Computer Vision\slides\07\machine_learning_spectru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
            <a:ext cx="9144000"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ame 1"/>
          <p:cNvSpPr/>
          <p:nvPr/>
        </p:nvSpPr>
        <p:spPr>
          <a:xfrm>
            <a:off x="6781800" y="4648200"/>
            <a:ext cx="3048000" cy="12954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black"/>
              </a:solidFill>
            </a:endParaRPr>
          </a:p>
        </p:txBody>
      </p:sp>
    </p:spTree>
    <p:extLst>
      <p:ext uri="{BB962C8B-B14F-4D97-AF65-F5344CB8AC3E}">
        <p14:creationId xmlns:p14="http://schemas.microsoft.com/office/powerpoint/2010/main" val="11617162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2" descr="SegmentationExampl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6476" y="3290888"/>
            <a:ext cx="7705725" cy="303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5"/>
          <p:cNvSpPr>
            <a:spLocks noGrp="1" noChangeArrowheads="1"/>
          </p:cNvSpPr>
          <p:nvPr>
            <p:ph type="body" idx="1"/>
          </p:nvPr>
        </p:nvSpPr>
        <p:spPr>
          <a:xfrm>
            <a:off x="2209800" y="1447800"/>
            <a:ext cx="7772400" cy="4114800"/>
          </a:xfrm>
        </p:spPr>
        <p:txBody>
          <a:bodyPr/>
          <a:lstStyle/>
          <a:p>
            <a:pPr eaLnBrk="1" hangingPunct="1"/>
            <a:r>
              <a:rPr lang="en-US" altLang="en-US"/>
              <a:t>Versatile technique for clustering-based segmentation</a:t>
            </a:r>
          </a:p>
        </p:txBody>
      </p:sp>
      <p:sp>
        <p:nvSpPr>
          <p:cNvPr id="28676" name="Rectangle 6"/>
          <p:cNvSpPr>
            <a:spLocks noChangeArrowheads="1"/>
          </p:cNvSpPr>
          <p:nvPr/>
        </p:nvSpPr>
        <p:spPr bwMode="auto">
          <a:xfrm>
            <a:off x="2362200" y="990600"/>
            <a:ext cx="8763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solidFill>
                  <a:srgbClr val="000000"/>
                </a:solidFill>
                <a:latin typeface="Arial" panose="020B0604020202020204" pitchFamily="34" charset="0"/>
                <a:cs typeface="Arial" panose="020B0604020202020204" pitchFamily="34" charset="0"/>
              </a:rPr>
              <a:t>D. Comaniciu and P. Meer, Mean Shift: A Robust Approach toward Feature Space Analysis, PAMI 2002. </a:t>
            </a:r>
          </a:p>
        </p:txBody>
      </p:sp>
      <p:sp>
        <p:nvSpPr>
          <p:cNvPr id="28677" name="Rectangle 8"/>
          <p:cNvSpPr>
            <a:spLocks noGrp="1" noChangeArrowheads="1"/>
          </p:cNvSpPr>
          <p:nvPr>
            <p:ph type="title"/>
          </p:nvPr>
        </p:nvSpPr>
        <p:spPr>
          <a:xfrm>
            <a:off x="2209800" y="-76200"/>
            <a:ext cx="7772400" cy="1143000"/>
          </a:xfrm>
          <a:noFill/>
        </p:spPr>
        <p:txBody>
          <a:bodyPr/>
          <a:lstStyle/>
          <a:p>
            <a:pPr eaLnBrk="1" hangingPunct="1"/>
            <a:r>
              <a:rPr lang="en-US" altLang="en-US"/>
              <a:t>Mean shift segmentation</a:t>
            </a:r>
          </a:p>
        </p:txBody>
      </p:sp>
    </p:spTree>
    <p:extLst>
      <p:ext uri="{BB962C8B-B14F-4D97-AF65-F5344CB8AC3E}">
        <p14:creationId xmlns:p14="http://schemas.microsoft.com/office/powerpoint/2010/main" val="28707193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5"/>
          <p:cNvPicPr>
            <a:picLocks noChangeAspect="1" noChangeArrowheads="1"/>
          </p:cNvPicPr>
          <p:nvPr/>
        </p:nvPicPr>
        <p:blipFill>
          <a:blip r:embed="rId3">
            <a:extLst>
              <a:ext uri="{28A0092B-C50C-407E-A947-70E740481C1C}">
                <a14:useLocalDpi xmlns:a14="http://schemas.microsoft.com/office/drawing/2010/main" val="0"/>
              </a:ext>
            </a:extLst>
          </a:blip>
          <a:srcRect l="49139"/>
          <a:stretch>
            <a:fillRect/>
          </a:stretch>
        </p:blipFill>
        <p:spPr bwMode="auto">
          <a:xfrm>
            <a:off x="1524000" y="4076700"/>
            <a:ext cx="39433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itle 3"/>
          <p:cNvSpPr>
            <a:spLocks noGrp="1"/>
          </p:cNvSpPr>
          <p:nvPr>
            <p:ph type="title"/>
          </p:nvPr>
        </p:nvSpPr>
        <p:spPr/>
        <p:txBody>
          <a:bodyPr/>
          <a:lstStyle/>
          <a:p>
            <a:r>
              <a:rPr lang="en-US" altLang="en-US"/>
              <a:t>Mean shift algorithm</a:t>
            </a:r>
          </a:p>
        </p:txBody>
      </p:sp>
      <p:sp>
        <p:nvSpPr>
          <p:cNvPr id="29700" name="Rectangle 2"/>
          <p:cNvSpPr>
            <a:spLocks noGrp="1" noChangeArrowheads="1"/>
          </p:cNvSpPr>
          <p:nvPr>
            <p:ph idx="1"/>
          </p:nvPr>
        </p:nvSpPr>
        <p:spPr/>
        <p:txBody>
          <a:bodyPr/>
          <a:lstStyle/>
          <a:p>
            <a:pPr marL="533400" indent="-533400" eaLnBrk="1" hangingPunct="1"/>
            <a:r>
              <a:rPr lang="en-US" altLang="en-US"/>
              <a:t>Try to find </a:t>
            </a:r>
            <a:r>
              <a:rPr lang="en-US" altLang="en-US" i="1"/>
              <a:t>modes</a:t>
            </a:r>
            <a:r>
              <a:rPr lang="en-US" altLang="en-US"/>
              <a:t> of this non-parametric density</a:t>
            </a:r>
          </a:p>
        </p:txBody>
      </p:sp>
      <p:pic>
        <p:nvPicPr>
          <p:cNvPr id="29701" name="Picture 5"/>
          <p:cNvPicPr>
            <a:picLocks noChangeAspect="1" noChangeArrowheads="1"/>
          </p:cNvPicPr>
          <p:nvPr/>
        </p:nvPicPr>
        <p:blipFill>
          <a:blip r:embed="rId3">
            <a:extLst>
              <a:ext uri="{28A0092B-C50C-407E-A947-70E740481C1C}">
                <a14:useLocalDpi xmlns:a14="http://schemas.microsoft.com/office/drawing/2010/main" val="0"/>
              </a:ext>
            </a:extLst>
          </a:blip>
          <a:srcRect l="2948" t="5479" r="51843" b="6850"/>
          <a:stretch>
            <a:fillRect/>
          </a:stretch>
        </p:blipFill>
        <p:spPr bwMode="auto">
          <a:xfrm>
            <a:off x="1752600" y="2057400"/>
            <a:ext cx="3505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p:cNvSpPr/>
          <p:nvPr/>
        </p:nvSpPr>
        <p:spPr>
          <a:xfrm>
            <a:off x="5486400" y="4191000"/>
            <a:ext cx="685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pic>
        <p:nvPicPr>
          <p:cNvPr id="2970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448176"/>
            <a:ext cx="32004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1750" y="1676400"/>
            <a:ext cx="42862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90959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a:t>Kernel density estimation</a:t>
            </a:r>
          </a:p>
        </p:txBody>
      </p:sp>
      <p:pic>
        <p:nvPicPr>
          <p:cNvPr id="30723" name="Picture 2" descr="\widehat{f}_h(x)=\frac{1}{nh}\sum_{i=1}^n K\left(\frac{x-x_i}{h}\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978026"/>
            <a:ext cx="35052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K\left(\frac{x-x_i}{h}\right) = {1 \over \sqrt{2\pi} }\,e^{-\frac{(x-x_i)^2}{2 h^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1" y="4495800"/>
            <a:ext cx="48244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6"/>
          <p:cNvSpPr txBox="1">
            <a:spLocks noChangeArrowheads="1"/>
          </p:cNvSpPr>
          <p:nvPr/>
        </p:nvSpPr>
        <p:spPr bwMode="auto">
          <a:xfrm>
            <a:off x="3505200" y="1519238"/>
            <a:ext cx="47894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Kernel density estimation function</a:t>
            </a:r>
          </a:p>
        </p:txBody>
      </p:sp>
      <p:sp>
        <p:nvSpPr>
          <p:cNvPr id="30726" name="TextBox 7"/>
          <p:cNvSpPr txBox="1">
            <a:spLocks noChangeArrowheads="1"/>
          </p:cNvSpPr>
          <p:nvPr/>
        </p:nvSpPr>
        <p:spPr bwMode="auto">
          <a:xfrm>
            <a:off x="3581401" y="4033838"/>
            <a:ext cx="24114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Gaussian kernel</a:t>
            </a:r>
          </a:p>
        </p:txBody>
      </p:sp>
    </p:spTree>
    <p:extLst>
      <p:ext uri="{BB962C8B-B14F-4D97-AF65-F5344CB8AC3E}">
        <p14:creationId xmlns:p14="http://schemas.microsoft.com/office/powerpoint/2010/main" val="13416194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Oval 2"/>
          <p:cNvSpPr>
            <a:spLocks noChangeArrowheads="1"/>
          </p:cNvSpPr>
          <p:nvPr/>
        </p:nvSpPr>
        <p:spPr bwMode="auto">
          <a:xfrm>
            <a:off x="7086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47" name="Oval 3"/>
          <p:cNvSpPr>
            <a:spLocks noChangeArrowheads="1"/>
          </p:cNvSpPr>
          <p:nvPr/>
        </p:nvSpPr>
        <p:spPr bwMode="auto">
          <a:xfrm>
            <a:off x="7292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48" name="Oval 4"/>
          <p:cNvSpPr>
            <a:spLocks noChangeArrowheads="1"/>
          </p:cNvSpPr>
          <p:nvPr/>
        </p:nvSpPr>
        <p:spPr bwMode="auto">
          <a:xfrm>
            <a:off x="7216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49" name="Oval 5"/>
          <p:cNvSpPr>
            <a:spLocks noChangeArrowheads="1"/>
          </p:cNvSpPr>
          <p:nvPr/>
        </p:nvSpPr>
        <p:spPr bwMode="auto">
          <a:xfrm>
            <a:off x="6964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0" name="Oval 6"/>
          <p:cNvSpPr>
            <a:spLocks noChangeArrowheads="1"/>
          </p:cNvSpPr>
          <p:nvPr/>
        </p:nvSpPr>
        <p:spPr bwMode="auto">
          <a:xfrm>
            <a:off x="7205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1" name="Oval 7"/>
          <p:cNvSpPr>
            <a:spLocks noChangeArrowheads="1"/>
          </p:cNvSpPr>
          <p:nvPr/>
        </p:nvSpPr>
        <p:spPr bwMode="auto">
          <a:xfrm>
            <a:off x="6978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2" name="Oval 8"/>
          <p:cNvSpPr>
            <a:spLocks noChangeArrowheads="1"/>
          </p:cNvSpPr>
          <p:nvPr/>
        </p:nvSpPr>
        <p:spPr bwMode="auto">
          <a:xfrm>
            <a:off x="7456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3" name="Oval 9"/>
          <p:cNvSpPr>
            <a:spLocks noChangeArrowheads="1"/>
          </p:cNvSpPr>
          <p:nvPr/>
        </p:nvSpPr>
        <p:spPr bwMode="auto">
          <a:xfrm>
            <a:off x="6846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4" name="Oval 10"/>
          <p:cNvSpPr>
            <a:spLocks noChangeArrowheads="1"/>
          </p:cNvSpPr>
          <p:nvPr/>
        </p:nvSpPr>
        <p:spPr bwMode="auto">
          <a:xfrm>
            <a:off x="7586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5" name="Oval 11"/>
          <p:cNvSpPr>
            <a:spLocks noChangeArrowheads="1"/>
          </p:cNvSpPr>
          <p:nvPr/>
        </p:nvSpPr>
        <p:spPr bwMode="auto">
          <a:xfrm>
            <a:off x="7445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6" name="Oval 12"/>
          <p:cNvSpPr>
            <a:spLocks noChangeArrowheads="1"/>
          </p:cNvSpPr>
          <p:nvPr/>
        </p:nvSpPr>
        <p:spPr bwMode="auto">
          <a:xfrm>
            <a:off x="716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7" name="Oval 13"/>
          <p:cNvSpPr>
            <a:spLocks noChangeArrowheads="1"/>
          </p:cNvSpPr>
          <p:nvPr/>
        </p:nvSpPr>
        <p:spPr bwMode="auto">
          <a:xfrm>
            <a:off x="7315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8" name="Oval 14"/>
          <p:cNvSpPr>
            <a:spLocks noChangeArrowheads="1"/>
          </p:cNvSpPr>
          <p:nvPr/>
        </p:nvSpPr>
        <p:spPr bwMode="auto">
          <a:xfrm>
            <a:off x="7010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9" name="Oval 15"/>
          <p:cNvSpPr>
            <a:spLocks noChangeArrowheads="1"/>
          </p:cNvSpPr>
          <p:nvPr/>
        </p:nvSpPr>
        <p:spPr bwMode="auto">
          <a:xfrm>
            <a:off x="6705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0" name="Oval 16"/>
          <p:cNvSpPr>
            <a:spLocks noChangeArrowheads="1"/>
          </p:cNvSpPr>
          <p:nvPr/>
        </p:nvSpPr>
        <p:spPr bwMode="auto">
          <a:xfrm>
            <a:off x="6477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1" name="Oval 17"/>
          <p:cNvSpPr>
            <a:spLocks noChangeArrowheads="1"/>
          </p:cNvSpPr>
          <p:nvPr/>
        </p:nvSpPr>
        <p:spPr bwMode="auto">
          <a:xfrm>
            <a:off x="6705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2" name="Oval 18"/>
          <p:cNvSpPr>
            <a:spLocks noChangeArrowheads="1"/>
          </p:cNvSpPr>
          <p:nvPr/>
        </p:nvSpPr>
        <p:spPr bwMode="auto">
          <a:xfrm>
            <a:off x="7772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3" name="Oval 19"/>
          <p:cNvSpPr>
            <a:spLocks noChangeArrowheads="1"/>
          </p:cNvSpPr>
          <p:nvPr/>
        </p:nvSpPr>
        <p:spPr bwMode="auto">
          <a:xfrm>
            <a:off x="7696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4" name="Oval 20"/>
          <p:cNvSpPr>
            <a:spLocks noChangeArrowheads="1"/>
          </p:cNvSpPr>
          <p:nvPr/>
        </p:nvSpPr>
        <p:spPr bwMode="auto">
          <a:xfrm>
            <a:off x="7412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5" name="Oval 21"/>
          <p:cNvSpPr>
            <a:spLocks noChangeArrowheads="1"/>
          </p:cNvSpPr>
          <p:nvPr/>
        </p:nvSpPr>
        <p:spPr bwMode="auto">
          <a:xfrm>
            <a:off x="7010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6" name="Oval 22"/>
          <p:cNvSpPr>
            <a:spLocks noChangeArrowheads="1"/>
          </p:cNvSpPr>
          <p:nvPr/>
        </p:nvSpPr>
        <p:spPr bwMode="auto">
          <a:xfrm>
            <a:off x="6553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7" name="Oval 23"/>
          <p:cNvSpPr>
            <a:spLocks noChangeArrowheads="1"/>
          </p:cNvSpPr>
          <p:nvPr/>
        </p:nvSpPr>
        <p:spPr bwMode="auto">
          <a:xfrm>
            <a:off x="6172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8" name="Oval 24"/>
          <p:cNvSpPr>
            <a:spLocks noChangeArrowheads="1"/>
          </p:cNvSpPr>
          <p:nvPr/>
        </p:nvSpPr>
        <p:spPr bwMode="auto">
          <a:xfrm>
            <a:off x="6096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9" name="Oval 25"/>
          <p:cNvSpPr>
            <a:spLocks noChangeArrowheads="1"/>
          </p:cNvSpPr>
          <p:nvPr/>
        </p:nvSpPr>
        <p:spPr bwMode="auto">
          <a:xfrm>
            <a:off x="6477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0" name="Oval 26"/>
          <p:cNvSpPr>
            <a:spLocks noChangeArrowheads="1"/>
          </p:cNvSpPr>
          <p:nvPr/>
        </p:nvSpPr>
        <p:spPr bwMode="auto">
          <a:xfrm>
            <a:off x="6858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1" name="Oval 27"/>
          <p:cNvSpPr>
            <a:spLocks noChangeArrowheads="1"/>
          </p:cNvSpPr>
          <p:nvPr/>
        </p:nvSpPr>
        <p:spPr bwMode="auto">
          <a:xfrm>
            <a:off x="7445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2" name="Oval 28"/>
          <p:cNvSpPr>
            <a:spLocks noChangeArrowheads="1"/>
          </p:cNvSpPr>
          <p:nvPr/>
        </p:nvSpPr>
        <p:spPr bwMode="auto">
          <a:xfrm>
            <a:off x="7162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3" name="Oval 29"/>
          <p:cNvSpPr>
            <a:spLocks noChangeArrowheads="1"/>
          </p:cNvSpPr>
          <p:nvPr/>
        </p:nvSpPr>
        <p:spPr bwMode="auto">
          <a:xfrm>
            <a:off x="6248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4" name="Oval 30"/>
          <p:cNvSpPr>
            <a:spLocks noChangeArrowheads="1"/>
          </p:cNvSpPr>
          <p:nvPr/>
        </p:nvSpPr>
        <p:spPr bwMode="auto">
          <a:xfrm>
            <a:off x="6629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5" name="Oval 31"/>
          <p:cNvSpPr>
            <a:spLocks noChangeArrowheads="1"/>
          </p:cNvSpPr>
          <p:nvPr/>
        </p:nvSpPr>
        <p:spPr bwMode="auto">
          <a:xfrm>
            <a:off x="7162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6" name="Oval 32"/>
          <p:cNvSpPr>
            <a:spLocks noChangeArrowheads="1"/>
          </p:cNvSpPr>
          <p:nvPr/>
        </p:nvSpPr>
        <p:spPr bwMode="auto">
          <a:xfrm>
            <a:off x="6705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7" name="Oval 33"/>
          <p:cNvSpPr>
            <a:spLocks noChangeArrowheads="1"/>
          </p:cNvSpPr>
          <p:nvPr/>
        </p:nvSpPr>
        <p:spPr bwMode="auto">
          <a:xfrm>
            <a:off x="7445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8" name="Oval 34"/>
          <p:cNvSpPr>
            <a:spLocks noChangeArrowheads="1"/>
          </p:cNvSpPr>
          <p:nvPr/>
        </p:nvSpPr>
        <p:spPr bwMode="auto">
          <a:xfrm>
            <a:off x="7445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9" name="Oval 35"/>
          <p:cNvSpPr>
            <a:spLocks noChangeArrowheads="1"/>
          </p:cNvSpPr>
          <p:nvPr/>
        </p:nvSpPr>
        <p:spPr bwMode="auto">
          <a:xfrm>
            <a:off x="7696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0" name="Oval 36"/>
          <p:cNvSpPr>
            <a:spLocks noChangeArrowheads="1"/>
          </p:cNvSpPr>
          <p:nvPr/>
        </p:nvSpPr>
        <p:spPr bwMode="auto">
          <a:xfrm>
            <a:off x="7783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1" name="Oval 37"/>
          <p:cNvSpPr>
            <a:spLocks noChangeArrowheads="1"/>
          </p:cNvSpPr>
          <p:nvPr/>
        </p:nvSpPr>
        <p:spPr bwMode="auto">
          <a:xfrm>
            <a:off x="7772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2" name="Oval 38"/>
          <p:cNvSpPr>
            <a:spLocks noChangeArrowheads="1"/>
          </p:cNvSpPr>
          <p:nvPr/>
        </p:nvSpPr>
        <p:spPr bwMode="auto">
          <a:xfrm>
            <a:off x="8153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3" name="Oval 39"/>
          <p:cNvSpPr>
            <a:spLocks noChangeArrowheads="1"/>
          </p:cNvSpPr>
          <p:nvPr/>
        </p:nvSpPr>
        <p:spPr bwMode="auto">
          <a:xfrm>
            <a:off x="8153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4" name="Oval 40"/>
          <p:cNvSpPr>
            <a:spLocks noChangeArrowheads="1"/>
          </p:cNvSpPr>
          <p:nvPr/>
        </p:nvSpPr>
        <p:spPr bwMode="auto">
          <a:xfrm>
            <a:off x="8077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5" name="Oval 41"/>
          <p:cNvSpPr>
            <a:spLocks noChangeArrowheads="1"/>
          </p:cNvSpPr>
          <p:nvPr/>
        </p:nvSpPr>
        <p:spPr bwMode="auto">
          <a:xfrm>
            <a:off x="7848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6" name="Oval 42"/>
          <p:cNvSpPr>
            <a:spLocks noChangeArrowheads="1"/>
          </p:cNvSpPr>
          <p:nvPr/>
        </p:nvSpPr>
        <p:spPr bwMode="auto">
          <a:xfrm>
            <a:off x="8458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7" name="Oval 43"/>
          <p:cNvSpPr>
            <a:spLocks noChangeArrowheads="1"/>
          </p:cNvSpPr>
          <p:nvPr/>
        </p:nvSpPr>
        <p:spPr bwMode="auto">
          <a:xfrm>
            <a:off x="8534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8" name="Oval 44"/>
          <p:cNvSpPr>
            <a:spLocks noChangeArrowheads="1"/>
          </p:cNvSpPr>
          <p:nvPr/>
        </p:nvSpPr>
        <p:spPr bwMode="auto">
          <a:xfrm>
            <a:off x="8839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9" name="Oval 45"/>
          <p:cNvSpPr>
            <a:spLocks noChangeArrowheads="1"/>
          </p:cNvSpPr>
          <p:nvPr/>
        </p:nvSpPr>
        <p:spPr bwMode="auto">
          <a:xfrm>
            <a:off x="8229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0" name="Oval 46"/>
          <p:cNvSpPr>
            <a:spLocks noChangeArrowheads="1"/>
          </p:cNvSpPr>
          <p:nvPr/>
        </p:nvSpPr>
        <p:spPr bwMode="auto">
          <a:xfrm>
            <a:off x="8686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1" name="Oval 47"/>
          <p:cNvSpPr>
            <a:spLocks noChangeArrowheads="1"/>
          </p:cNvSpPr>
          <p:nvPr/>
        </p:nvSpPr>
        <p:spPr bwMode="auto">
          <a:xfrm>
            <a:off x="9448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2" name="Oval 48"/>
          <p:cNvSpPr>
            <a:spLocks noChangeArrowheads="1"/>
          </p:cNvSpPr>
          <p:nvPr/>
        </p:nvSpPr>
        <p:spPr bwMode="auto">
          <a:xfrm>
            <a:off x="8458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3" name="Oval 49"/>
          <p:cNvSpPr>
            <a:spLocks noChangeArrowheads="1"/>
          </p:cNvSpPr>
          <p:nvPr/>
        </p:nvSpPr>
        <p:spPr bwMode="auto">
          <a:xfrm>
            <a:off x="9002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4" name="Oval 50"/>
          <p:cNvSpPr>
            <a:spLocks noChangeArrowheads="1"/>
          </p:cNvSpPr>
          <p:nvPr/>
        </p:nvSpPr>
        <p:spPr bwMode="auto">
          <a:xfrm>
            <a:off x="8001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5" name="Oval 51"/>
          <p:cNvSpPr>
            <a:spLocks noChangeArrowheads="1"/>
          </p:cNvSpPr>
          <p:nvPr/>
        </p:nvSpPr>
        <p:spPr bwMode="auto">
          <a:xfrm>
            <a:off x="9067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6" name="Oval 52"/>
          <p:cNvSpPr>
            <a:spLocks noChangeArrowheads="1"/>
          </p:cNvSpPr>
          <p:nvPr/>
        </p:nvSpPr>
        <p:spPr bwMode="auto">
          <a:xfrm>
            <a:off x="8458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7" name="Oval 53"/>
          <p:cNvSpPr>
            <a:spLocks noChangeArrowheads="1"/>
          </p:cNvSpPr>
          <p:nvPr/>
        </p:nvSpPr>
        <p:spPr bwMode="auto">
          <a:xfrm>
            <a:off x="7620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8" name="Oval 54"/>
          <p:cNvSpPr>
            <a:spLocks noChangeArrowheads="1"/>
          </p:cNvSpPr>
          <p:nvPr/>
        </p:nvSpPr>
        <p:spPr bwMode="auto">
          <a:xfrm>
            <a:off x="7162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9" name="Oval 55"/>
          <p:cNvSpPr>
            <a:spLocks noChangeArrowheads="1"/>
          </p:cNvSpPr>
          <p:nvPr/>
        </p:nvSpPr>
        <p:spPr bwMode="auto">
          <a:xfrm>
            <a:off x="7543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0" name="Oval 56"/>
          <p:cNvSpPr>
            <a:spLocks noChangeArrowheads="1"/>
          </p:cNvSpPr>
          <p:nvPr/>
        </p:nvSpPr>
        <p:spPr bwMode="auto">
          <a:xfrm>
            <a:off x="8001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1" name="Oval 57"/>
          <p:cNvSpPr>
            <a:spLocks noChangeArrowheads="1"/>
          </p:cNvSpPr>
          <p:nvPr/>
        </p:nvSpPr>
        <p:spPr bwMode="auto">
          <a:xfrm>
            <a:off x="7391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2" name="Oval 58"/>
          <p:cNvSpPr>
            <a:spLocks noChangeArrowheads="1"/>
          </p:cNvSpPr>
          <p:nvPr/>
        </p:nvSpPr>
        <p:spPr bwMode="auto">
          <a:xfrm>
            <a:off x="6934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3" name="Oval 59"/>
          <p:cNvSpPr>
            <a:spLocks noChangeArrowheads="1"/>
          </p:cNvSpPr>
          <p:nvPr/>
        </p:nvSpPr>
        <p:spPr bwMode="auto">
          <a:xfrm>
            <a:off x="6629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4" name="Oval 60"/>
          <p:cNvSpPr>
            <a:spLocks noChangeArrowheads="1"/>
          </p:cNvSpPr>
          <p:nvPr/>
        </p:nvSpPr>
        <p:spPr bwMode="auto">
          <a:xfrm>
            <a:off x="6019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5" name="Oval 61"/>
          <p:cNvSpPr>
            <a:spLocks noChangeArrowheads="1"/>
          </p:cNvSpPr>
          <p:nvPr/>
        </p:nvSpPr>
        <p:spPr bwMode="auto">
          <a:xfrm>
            <a:off x="6248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6" name="Oval 62"/>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7" name="Oval 63"/>
          <p:cNvSpPr>
            <a:spLocks noChangeArrowheads="1"/>
          </p:cNvSpPr>
          <p:nvPr/>
        </p:nvSpPr>
        <p:spPr bwMode="auto">
          <a:xfrm>
            <a:off x="5638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8" name="Oval 64"/>
          <p:cNvSpPr>
            <a:spLocks noChangeArrowheads="1"/>
          </p:cNvSpPr>
          <p:nvPr/>
        </p:nvSpPr>
        <p:spPr bwMode="auto">
          <a:xfrm>
            <a:off x="5562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9" name="Oval 65"/>
          <p:cNvSpPr>
            <a:spLocks noChangeArrowheads="1"/>
          </p:cNvSpPr>
          <p:nvPr/>
        </p:nvSpPr>
        <p:spPr bwMode="auto">
          <a:xfrm>
            <a:off x="5029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0" name="Oval 66"/>
          <p:cNvSpPr>
            <a:spLocks noChangeArrowheads="1"/>
          </p:cNvSpPr>
          <p:nvPr/>
        </p:nvSpPr>
        <p:spPr bwMode="auto">
          <a:xfrm>
            <a:off x="5562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1" name="Oval 67"/>
          <p:cNvSpPr>
            <a:spLocks noChangeArrowheads="1"/>
          </p:cNvSpPr>
          <p:nvPr/>
        </p:nvSpPr>
        <p:spPr bwMode="auto">
          <a:xfrm>
            <a:off x="5791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2" name="Oval 68"/>
          <p:cNvSpPr>
            <a:spLocks noChangeArrowheads="1"/>
          </p:cNvSpPr>
          <p:nvPr/>
        </p:nvSpPr>
        <p:spPr bwMode="auto">
          <a:xfrm>
            <a:off x="5257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3" name="Oval 69"/>
          <p:cNvSpPr>
            <a:spLocks noChangeArrowheads="1"/>
          </p:cNvSpPr>
          <p:nvPr/>
        </p:nvSpPr>
        <p:spPr bwMode="auto">
          <a:xfrm>
            <a:off x="5791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4" name="Oval 70"/>
          <p:cNvSpPr>
            <a:spLocks noChangeArrowheads="1"/>
          </p:cNvSpPr>
          <p:nvPr/>
        </p:nvSpPr>
        <p:spPr bwMode="auto">
          <a:xfrm>
            <a:off x="6248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5" name="Oval 71"/>
          <p:cNvSpPr>
            <a:spLocks noChangeArrowheads="1"/>
          </p:cNvSpPr>
          <p:nvPr/>
        </p:nvSpPr>
        <p:spPr bwMode="auto">
          <a:xfrm>
            <a:off x="5867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6" name="Oval 72"/>
          <p:cNvSpPr>
            <a:spLocks noChangeArrowheads="1"/>
          </p:cNvSpPr>
          <p:nvPr/>
        </p:nvSpPr>
        <p:spPr bwMode="auto">
          <a:xfrm>
            <a:off x="6553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7" name="Oval 73"/>
          <p:cNvSpPr>
            <a:spLocks noChangeArrowheads="1"/>
          </p:cNvSpPr>
          <p:nvPr/>
        </p:nvSpPr>
        <p:spPr bwMode="auto">
          <a:xfrm>
            <a:off x="5715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8" name="Oval 74"/>
          <p:cNvSpPr>
            <a:spLocks noChangeArrowheads="1"/>
          </p:cNvSpPr>
          <p:nvPr/>
        </p:nvSpPr>
        <p:spPr bwMode="auto">
          <a:xfrm>
            <a:off x="5257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9" name="Oval 75"/>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0" name="Oval 76"/>
          <p:cNvSpPr>
            <a:spLocks noChangeArrowheads="1"/>
          </p:cNvSpPr>
          <p:nvPr/>
        </p:nvSpPr>
        <p:spPr bwMode="auto">
          <a:xfrm>
            <a:off x="4800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1" name="Oval 77"/>
          <p:cNvSpPr>
            <a:spLocks noChangeArrowheads="1"/>
          </p:cNvSpPr>
          <p:nvPr/>
        </p:nvSpPr>
        <p:spPr bwMode="auto">
          <a:xfrm>
            <a:off x="5181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2" name="Oval 78"/>
          <p:cNvSpPr>
            <a:spLocks noChangeArrowheads="1"/>
          </p:cNvSpPr>
          <p:nvPr/>
        </p:nvSpPr>
        <p:spPr bwMode="auto">
          <a:xfrm>
            <a:off x="4419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3" name="Oval 79"/>
          <p:cNvSpPr>
            <a:spLocks noChangeArrowheads="1"/>
          </p:cNvSpPr>
          <p:nvPr/>
        </p:nvSpPr>
        <p:spPr bwMode="auto">
          <a:xfrm>
            <a:off x="4343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4" name="Oval 80"/>
          <p:cNvSpPr>
            <a:spLocks noChangeArrowheads="1"/>
          </p:cNvSpPr>
          <p:nvPr/>
        </p:nvSpPr>
        <p:spPr bwMode="auto">
          <a:xfrm>
            <a:off x="4572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5" name="Oval 81"/>
          <p:cNvSpPr>
            <a:spLocks noChangeArrowheads="1"/>
          </p:cNvSpPr>
          <p:nvPr/>
        </p:nvSpPr>
        <p:spPr bwMode="auto">
          <a:xfrm>
            <a:off x="3886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6" name="Oval 82"/>
          <p:cNvSpPr>
            <a:spLocks noChangeArrowheads="1"/>
          </p:cNvSpPr>
          <p:nvPr/>
        </p:nvSpPr>
        <p:spPr bwMode="auto">
          <a:xfrm>
            <a:off x="3429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7" name="Oval 83"/>
          <p:cNvSpPr>
            <a:spLocks noChangeArrowheads="1"/>
          </p:cNvSpPr>
          <p:nvPr/>
        </p:nvSpPr>
        <p:spPr bwMode="auto">
          <a:xfrm>
            <a:off x="3429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8" name="Oval 84"/>
          <p:cNvSpPr>
            <a:spLocks noChangeArrowheads="1"/>
          </p:cNvSpPr>
          <p:nvPr/>
        </p:nvSpPr>
        <p:spPr bwMode="auto">
          <a:xfrm>
            <a:off x="4038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9" name="Oval 85"/>
          <p:cNvSpPr>
            <a:spLocks noChangeArrowheads="1"/>
          </p:cNvSpPr>
          <p:nvPr/>
        </p:nvSpPr>
        <p:spPr bwMode="auto">
          <a:xfrm>
            <a:off x="4419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30" name="Oval 86"/>
          <p:cNvSpPr>
            <a:spLocks noChangeArrowheads="1"/>
          </p:cNvSpPr>
          <p:nvPr/>
        </p:nvSpPr>
        <p:spPr bwMode="auto">
          <a:xfrm>
            <a:off x="3505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31" name="Oval 87"/>
          <p:cNvSpPr>
            <a:spLocks noChangeArrowheads="1"/>
          </p:cNvSpPr>
          <p:nvPr/>
        </p:nvSpPr>
        <p:spPr bwMode="auto">
          <a:xfrm>
            <a:off x="335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32" name="Oval 88"/>
          <p:cNvSpPr>
            <a:spLocks noChangeArrowheads="1"/>
          </p:cNvSpPr>
          <p:nvPr/>
        </p:nvSpPr>
        <p:spPr bwMode="auto">
          <a:xfrm>
            <a:off x="2286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33" name="Oval 89"/>
          <p:cNvSpPr>
            <a:spLocks noChangeArrowheads="1"/>
          </p:cNvSpPr>
          <p:nvPr/>
        </p:nvSpPr>
        <p:spPr bwMode="auto">
          <a:xfrm>
            <a:off x="2362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34" name="Oval 90"/>
          <p:cNvSpPr>
            <a:spLocks noChangeArrowheads="1"/>
          </p:cNvSpPr>
          <p:nvPr/>
        </p:nvSpPr>
        <p:spPr bwMode="auto">
          <a:xfrm>
            <a:off x="2362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35" name="Oval 91"/>
          <p:cNvSpPr>
            <a:spLocks noChangeArrowheads="1"/>
          </p:cNvSpPr>
          <p:nvPr/>
        </p:nvSpPr>
        <p:spPr bwMode="auto">
          <a:xfrm>
            <a:off x="2514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36" name="Oval 92"/>
          <p:cNvSpPr>
            <a:spLocks noChangeArrowheads="1"/>
          </p:cNvSpPr>
          <p:nvPr/>
        </p:nvSpPr>
        <p:spPr bwMode="auto">
          <a:xfrm>
            <a:off x="2667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37" name="Oval 93"/>
          <p:cNvSpPr>
            <a:spLocks noChangeArrowheads="1"/>
          </p:cNvSpPr>
          <p:nvPr/>
        </p:nvSpPr>
        <p:spPr bwMode="auto">
          <a:xfrm>
            <a:off x="4114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2" name="Group 94"/>
          <p:cNvGrpSpPr>
            <a:grpSpLocks/>
          </p:cNvGrpSpPr>
          <p:nvPr/>
        </p:nvGrpSpPr>
        <p:grpSpPr bwMode="auto">
          <a:xfrm>
            <a:off x="4114800" y="1524000"/>
            <a:ext cx="2819400" cy="2895600"/>
            <a:chOff x="3744" y="4464"/>
            <a:chExt cx="1776" cy="1824"/>
          </a:xfrm>
        </p:grpSpPr>
        <p:sp>
          <p:nvSpPr>
            <p:cNvPr id="31852" name="Oval 95"/>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1853" name="Group 96"/>
            <p:cNvGrpSpPr>
              <a:grpSpLocks/>
            </p:cNvGrpSpPr>
            <p:nvPr/>
          </p:nvGrpSpPr>
          <p:grpSpPr bwMode="auto">
            <a:xfrm>
              <a:off x="4491" y="5231"/>
              <a:ext cx="288" cy="288"/>
              <a:chOff x="4486" y="3484"/>
              <a:chExt cx="288" cy="288"/>
            </a:xfrm>
          </p:grpSpPr>
          <p:sp>
            <p:nvSpPr>
              <p:cNvPr id="31854" name="Oval 97"/>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55" name="Line 98"/>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1856" name="Line 99"/>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grpSp>
        <p:nvGrpSpPr>
          <p:cNvPr id="4" name="Group 100"/>
          <p:cNvGrpSpPr>
            <a:grpSpLocks/>
          </p:cNvGrpSpPr>
          <p:nvPr/>
        </p:nvGrpSpPr>
        <p:grpSpPr bwMode="auto">
          <a:xfrm>
            <a:off x="5867400" y="2895600"/>
            <a:ext cx="457200" cy="457200"/>
            <a:chOff x="4486" y="3484"/>
            <a:chExt cx="288" cy="288"/>
          </a:xfrm>
        </p:grpSpPr>
        <p:sp>
          <p:nvSpPr>
            <p:cNvPr id="31849" name="Oval 101"/>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50" name="Line 102"/>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1851" name="Line 103"/>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102504" name="AutoShape 104"/>
          <p:cNvSpPr>
            <a:spLocks noChangeArrowheads="1"/>
          </p:cNvSpPr>
          <p:nvPr/>
        </p:nvSpPr>
        <p:spPr bwMode="auto">
          <a:xfrm>
            <a:off x="8991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Region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interest</a:t>
            </a:r>
          </a:p>
        </p:txBody>
      </p:sp>
      <p:sp>
        <p:nvSpPr>
          <p:cNvPr id="102505" name="Freeform 105"/>
          <p:cNvSpPr>
            <a:spLocks/>
          </p:cNvSpPr>
          <p:nvPr/>
        </p:nvSpPr>
        <p:spPr bwMode="auto">
          <a:xfrm>
            <a:off x="6834188" y="1443038"/>
            <a:ext cx="2170112" cy="1014412"/>
          </a:xfrm>
          <a:custGeom>
            <a:avLst/>
            <a:gdLst>
              <a:gd name="T0" fmla="*/ 2147483647 w 1367"/>
              <a:gd name="T1" fmla="*/ 2147483647 h 639"/>
              <a:gd name="T2" fmla="*/ 2147483647 w 1367"/>
              <a:gd name="T3" fmla="*/ 2147483647 h 639"/>
              <a:gd name="T4" fmla="*/ 2147483647 w 1367"/>
              <a:gd name="T5" fmla="*/ 2147483647 h 639"/>
              <a:gd name="T6" fmla="*/ 2147483647 w 1367"/>
              <a:gd name="T7" fmla="*/ 2147483647 h 639"/>
              <a:gd name="T8" fmla="*/ 2147483647 w 1367"/>
              <a:gd name="T9" fmla="*/ 2147483647 h 639"/>
              <a:gd name="T10" fmla="*/ 2147483647 w 1367"/>
              <a:gd name="T11" fmla="*/ 2147483647 h 639"/>
              <a:gd name="T12" fmla="*/ 2147483647 w 1367"/>
              <a:gd name="T13" fmla="*/ 2147483647 h 639"/>
              <a:gd name="T14" fmla="*/ 2147483647 w 1367"/>
              <a:gd name="T15" fmla="*/ 2147483647 h 639"/>
              <a:gd name="T16" fmla="*/ 2147483647 w 1367"/>
              <a:gd name="T17" fmla="*/ 2147483647 h 639"/>
              <a:gd name="T18" fmla="*/ 2147483647 w 1367"/>
              <a:gd name="T19" fmla="*/ 2147483647 h 639"/>
              <a:gd name="T20" fmla="*/ 2147483647 w 1367"/>
              <a:gd name="T21" fmla="*/ 2147483647 h 639"/>
              <a:gd name="T22" fmla="*/ 2147483647 w 1367"/>
              <a:gd name="T23" fmla="*/ 2147483647 h 639"/>
              <a:gd name="T24" fmla="*/ 2147483647 w 1367"/>
              <a:gd name="T25" fmla="*/ 2147483647 h 639"/>
              <a:gd name="T26" fmla="*/ 2147483647 w 1367"/>
              <a:gd name="T27" fmla="*/ 2147483647 h 639"/>
              <a:gd name="T28" fmla="*/ 2147483647 w 1367"/>
              <a:gd name="T29" fmla="*/ 2147483647 h 639"/>
              <a:gd name="T30" fmla="*/ 2147483647 w 1367"/>
              <a:gd name="T31" fmla="*/ 2147483647 h 639"/>
              <a:gd name="T32" fmla="*/ 2147483647 w 1367"/>
              <a:gd name="T33" fmla="*/ 2147483647 h 639"/>
              <a:gd name="T34" fmla="*/ 2147483647 w 1367"/>
              <a:gd name="T35" fmla="*/ 2147483647 h 639"/>
              <a:gd name="T36" fmla="*/ 2147483647 w 1367"/>
              <a:gd name="T37" fmla="*/ 2147483647 h 639"/>
              <a:gd name="T38" fmla="*/ 2147483647 w 1367"/>
              <a:gd name="T39" fmla="*/ 2147483647 h 639"/>
              <a:gd name="T40" fmla="*/ 0 w 1367"/>
              <a:gd name="T41" fmla="*/ 2147483647 h 6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67"/>
              <a:gd name="T64" fmla="*/ 0 h 639"/>
              <a:gd name="T65" fmla="*/ 1367 w 1367"/>
              <a:gd name="T66" fmla="*/ 639 h 6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67" h="639">
                <a:moveTo>
                  <a:pt x="1367" y="21"/>
                </a:moveTo>
                <a:cubicBezTo>
                  <a:pt x="1305" y="0"/>
                  <a:pt x="1340" y="5"/>
                  <a:pt x="1263" y="14"/>
                </a:cubicBezTo>
                <a:cubicBezTo>
                  <a:pt x="1213" y="31"/>
                  <a:pt x="1233" y="20"/>
                  <a:pt x="1201" y="42"/>
                </a:cubicBezTo>
                <a:cubicBezTo>
                  <a:pt x="1119" y="162"/>
                  <a:pt x="1014" y="134"/>
                  <a:pt x="874" y="139"/>
                </a:cubicBezTo>
                <a:cubicBezTo>
                  <a:pt x="826" y="149"/>
                  <a:pt x="851" y="142"/>
                  <a:pt x="798" y="160"/>
                </a:cubicBezTo>
                <a:cubicBezTo>
                  <a:pt x="784" y="165"/>
                  <a:pt x="756" y="174"/>
                  <a:pt x="756" y="174"/>
                </a:cubicBezTo>
                <a:cubicBezTo>
                  <a:pt x="752" y="181"/>
                  <a:pt x="749" y="189"/>
                  <a:pt x="743" y="194"/>
                </a:cubicBezTo>
                <a:cubicBezTo>
                  <a:pt x="737" y="199"/>
                  <a:pt x="727" y="196"/>
                  <a:pt x="722" y="201"/>
                </a:cubicBezTo>
                <a:cubicBezTo>
                  <a:pt x="717" y="206"/>
                  <a:pt x="719" y="216"/>
                  <a:pt x="715" y="222"/>
                </a:cubicBezTo>
                <a:cubicBezTo>
                  <a:pt x="707" y="237"/>
                  <a:pt x="696" y="250"/>
                  <a:pt x="687" y="264"/>
                </a:cubicBezTo>
                <a:cubicBezTo>
                  <a:pt x="667" y="293"/>
                  <a:pt x="667" y="321"/>
                  <a:pt x="631" y="333"/>
                </a:cubicBezTo>
                <a:cubicBezTo>
                  <a:pt x="570" y="375"/>
                  <a:pt x="510" y="370"/>
                  <a:pt x="437" y="375"/>
                </a:cubicBezTo>
                <a:cubicBezTo>
                  <a:pt x="425" y="377"/>
                  <a:pt x="413" y="379"/>
                  <a:pt x="402" y="382"/>
                </a:cubicBezTo>
                <a:cubicBezTo>
                  <a:pt x="388" y="386"/>
                  <a:pt x="361" y="396"/>
                  <a:pt x="361" y="396"/>
                </a:cubicBezTo>
                <a:cubicBezTo>
                  <a:pt x="356" y="403"/>
                  <a:pt x="353" y="410"/>
                  <a:pt x="347" y="416"/>
                </a:cubicBezTo>
                <a:cubicBezTo>
                  <a:pt x="341" y="422"/>
                  <a:pt x="332" y="424"/>
                  <a:pt x="326" y="430"/>
                </a:cubicBezTo>
                <a:cubicBezTo>
                  <a:pt x="297" y="464"/>
                  <a:pt x="287" y="503"/>
                  <a:pt x="250" y="528"/>
                </a:cubicBezTo>
                <a:cubicBezTo>
                  <a:pt x="231" y="555"/>
                  <a:pt x="210" y="587"/>
                  <a:pt x="180" y="597"/>
                </a:cubicBezTo>
                <a:cubicBezTo>
                  <a:pt x="166" y="606"/>
                  <a:pt x="153" y="616"/>
                  <a:pt x="139" y="625"/>
                </a:cubicBezTo>
                <a:cubicBezTo>
                  <a:pt x="132" y="630"/>
                  <a:pt x="118" y="639"/>
                  <a:pt x="118" y="639"/>
                </a:cubicBezTo>
                <a:cubicBezTo>
                  <a:pt x="106" y="638"/>
                  <a:pt x="30" y="625"/>
                  <a:pt x="0" y="625"/>
                </a:cubicBezTo>
              </a:path>
            </a:pathLst>
          </a:custGeom>
          <a:noFill/>
          <a:ln w="9525">
            <a:solidFill>
              <a:srgbClr val="00CCFF"/>
            </a:solidFill>
            <a:prstDash val="dash"/>
            <a:round/>
            <a:headEnd/>
            <a:tailEnd type="stealth"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102506" name="AutoShape 106"/>
          <p:cNvSpPr>
            <a:spLocks noChangeArrowheads="1"/>
          </p:cNvSpPr>
          <p:nvPr/>
        </p:nvSpPr>
        <p:spPr bwMode="auto">
          <a:xfrm>
            <a:off x="8991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Center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mass</a:t>
            </a:r>
          </a:p>
        </p:txBody>
      </p:sp>
      <p:sp>
        <p:nvSpPr>
          <p:cNvPr id="102507" name="Freeform 107"/>
          <p:cNvSpPr>
            <a:spLocks/>
          </p:cNvSpPr>
          <p:nvPr/>
        </p:nvSpPr>
        <p:spPr bwMode="auto">
          <a:xfrm>
            <a:off x="6169026" y="2103439"/>
            <a:ext cx="2824163" cy="930275"/>
          </a:xfrm>
          <a:custGeom>
            <a:avLst/>
            <a:gdLst>
              <a:gd name="T0" fmla="*/ 2147483647 w 1779"/>
              <a:gd name="T1" fmla="*/ 2147483647 h 586"/>
              <a:gd name="T2" fmla="*/ 2147483647 w 1779"/>
              <a:gd name="T3" fmla="*/ 2147483647 h 586"/>
              <a:gd name="T4" fmla="*/ 2147483647 w 1779"/>
              <a:gd name="T5" fmla="*/ 0 h 586"/>
              <a:gd name="T6" fmla="*/ 2147483647 w 1779"/>
              <a:gd name="T7" fmla="*/ 2147483647 h 586"/>
              <a:gd name="T8" fmla="*/ 2147483647 w 1779"/>
              <a:gd name="T9" fmla="*/ 2147483647 h 586"/>
              <a:gd name="T10" fmla="*/ 2147483647 w 1779"/>
              <a:gd name="T11" fmla="*/ 2147483647 h 586"/>
              <a:gd name="T12" fmla="*/ 2147483647 w 1779"/>
              <a:gd name="T13" fmla="*/ 2147483647 h 586"/>
              <a:gd name="T14" fmla="*/ 2147483647 w 1779"/>
              <a:gd name="T15" fmla="*/ 2147483647 h 586"/>
              <a:gd name="T16" fmla="*/ 2147483647 w 1779"/>
              <a:gd name="T17" fmla="*/ 2147483647 h 586"/>
              <a:gd name="T18" fmla="*/ 2147483647 w 1779"/>
              <a:gd name="T19" fmla="*/ 2147483647 h 586"/>
              <a:gd name="T20" fmla="*/ 2147483647 w 1779"/>
              <a:gd name="T21" fmla="*/ 2147483647 h 586"/>
              <a:gd name="T22" fmla="*/ 2147483647 w 1779"/>
              <a:gd name="T23" fmla="*/ 2147483647 h 586"/>
              <a:gd name="T24" fmla="*/ 2147483647 w 1779"/>
              <a:gd name="T25" fmla="*/ 2147483647 h 586"/>
              <a:gd name="T26" fmla="*/ 2147483647 w 1779"/>
              <a:gd name="T27" fmla="*/ 2147483647 h 586"/>
              <a:gd name="T28" fmla="*/ 2147483647 w 1779"/>
              <a:gd name="T29" fmla="*/ 2147483647 h 586"/>
              <a:gd name="T30" fmla="*/ 2147483647 w 1779"/>
              <a:gd name="T31" fmla="*/ 2147483647 h 586"/>
              <a:gd name="T32" fmla="*/ 2147483647 w 1779"/>
              <a:gd name="T33" fmla="*/ 2147483647 h 586"/>
              <a:gd name="T34" fmla="*/ 2147483647 w 1779"/>
              <a:gd name="T35" fmla="*/ 2147483647 h 5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79"/>
              <a:gd name="T55" fmla="*/ 0 h 586"/>
              <a:gd name="T56" fmla="*/ 1779 w 1779"/>
              <a:gd name="T57" fmla="*/ 586 h 58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79" h="586">
                <a:moveTo>
                  <a:pt x="1779" y="42"/>
                </a:moveTo>
                <a:cubicBezTo>
                  <a:pt x="1748" y="11"/>
                  <a:pt x="1767" y="24"/>
                  <a:pt x="1717" y="7"/>
                </a:cubicBezTo>
                <a:cubicBezTo>
                  <a:pt x="1710" y="5"/>
                  <a:pt x="1696" y="0"/>
                  <a:pt x="1696" y="0"/>
                </a:cubicBezTo>
                <a:cubicBezTo>
                  <a:pt x="1633" y="3"/>
                  <a:pt x="1487" y="3"/>
                  <a:pt x="1418" y="42"/>
                </a:cubicBezTo>
                <a:cubicBezTo>
                  <a:pt x="1390" y="58"/>
                  <a:pt x="1362" y="80"/>
                  <a:pt x="1335" y="98"/>
                </a:cubicBezTo>
                <a:cubicBezTo>
                  <a:pt x="1318" y="109"/>
                  <a:pt x="1286" y="132"/>
                  <a:pt x="1286" y="132"/>
                </a:cubicBezTo>
                <a:cubicBezTo>
                  <a:pt x="1222" y="235"/>
                  <a:pt x="1110" y="243"/>
                  <a:pt x="1002" y="250"/>
                </a:cubicBezTo>
                <a:cubicBezTo>
                  <a:pt x="931" y="260"/>
                  <a:pt x="864" y="281"/>
                  <a:pt x="801" y="313"/>
                </a:cubicBezTo>
                <a:cubicBezTo>
                  <a:pt x="777" y="325"/>
                  <a:pt x="762" y="348"/>
                  <a:pt x="738" y="361"/>
                </a:cubicBezTo>
                <a:cubicBezTo>
                  <a:pt x="708" y="378"/>
                  <a:pt x="672" y="393"/>
                  <a:pt x="648" y="417"/>
                </a:cubicBezTo>
                <a:cubicBezTo>
                  <a:pt x="600" y="465"/>
                  <a:pt x="623" y="448"/>
                  <a:pt x="586" y="472"/>
                </a:cubicBezTo>
                <a:cubicBezTo>
                  <a:pt x="569" y="522"/>
                  <a:pt x="593" y="462"/>
                  <a:pt x="558" y="514"/>
                </a:cubicBezTo>
                <a:cubicBezTo>
                  <a:pt x="554" y="520"/>
                  <a:pt x="556" y="530"/>
                  <a:pt x="551" y="535"/>
                </a:cubicBezTo>
                <a:cubicBezTo>
                  <a:pt x="539" y="547"/>
                  <a:pt x="523" y="554"/>
                  <a:pt x="509" y="563"/>
                </a:cubicBezTo>
                <a:cubicBezTo>
                  <a:pt x="502" y="567"/>
                  <a:pt x="488" y="576"/>
                  <a:pt x="488" y="576"/>
                </a:cubicBezTo>
                <a:cubicBezTo>
                  <a:pt x="379" y="572"/>
                  <a:pt x="283" y="560"/>
                  <a:pt x="176" y="549"/>
                </a:cubicBezTo>
                <a:cubicBezTo>
                  <a:pt x="168" y="550"/>
                  <a:pt x="26" y="560"/>
                  <a:pt x="3" y="583"/>
                </a:cubicBezTo>
                <a:cubicBezTo>
                  <a:pt x="0" y="586"/>
                  <a:pt x="12" y="583"/>
                  <a:pt x="16" y="583"/>
                </a:cubicBezTo>
              </a:path>
            </a:pathLst>
          </a:custGeom>
          <a:noFill/>
          <a:ln w="9525">
            <a:solidFill>
              <a:srgbClr val="FF9900"/>
            </a:solidFill>
            <a:prstDash val="dash"/>
            <a:round/>
            <a:headEnd/>
            <a:tailEnd type="stealth"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102508" name="AutoShape 108"/>
          <p:cNvSpPr>
            <a:spLocks noChangeArrowheads="1"/>
          </p:cNvSpPr>
          <p:nvPr/>
        </p:nvSpPr>
        <p:spPr bwMode="auto">
          <a:xfrm rot="880212">
            <a:off x="5521325" y="2968625"/>
            <a:ext cx="609600" cy="152400"/>
          </a:xfrm>
          <a:prstGeom prst="rightArrow">
            <a:avLst>
              <a:gd name="adj1" fmla="val 50000"/>
              <a:gd name="adj2" fmla="val 100000"/>
            </a:avLst>
          </a:prstGeom>
          <a:solidFill>
            <a:srgbClr val="FFFF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102509" name="AutoShape 109"/>
          <p:cNvSpPr>
            <a:spLocks noChangeArrowheads="1"/>
          </p:cNvSpPr>
          <p:nvPr/>
        </p:nvSpPr>
        <p:spPr bwMode="auto">
          <a:xfrm>
            <a:off x="8991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Mean Shift</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vector</a:t>
            </a:r>
          </a:p>
        </p:txBody>
      </p:sp>
      <p:sp>
        <p:nvSpPr>
          <p:cNvPr id="102510" name="Freeform 110"/>
          <p:cNvSpPr>
            <a:spLocks/>
          </p:cNvSpPr>
          <p:nvPr/>
        </p:nvSpPr>
        <p:spPr bwMode="auto">
          <a:xfrm>
            <a:off x="5567363" y="3140076"/>
            <a:ext cx="3403600" cy="2632075"/>
          </a:xfrm>
          <a:custGeom>
            <a:avLst/>
            <a:gdLst>
              <a:gd name="T0" fmla="*/ 2147483647 w 2144"/>
              <a:gd name="T1" fmla="*/ 2147483647 h 1658"/>
              <a:gd name="T2" fmla="*/ 2147483647 w 2144"/>
              <a:gd name="T3" fmla="*/ 2147483647 h 1658"/>
              <a:gd name="T4" fmla="*/ 2147483647 w 2144"/>
              <a:gd name="T5" fmla="*/ 2147483647 h 1658"/>
              <a:gd name="T6" fmla="*/ 2147483647 w 2144"/>
              <a:gd name="T7" fmla="*/ 2147483647 h 1658"/>
              <a:gd name="T8" fmla="*/ 2147483647 w 2144"/>
              <a:gd name="T9" fmla="*/ 2147483647 h 1658"/>
              <a:gd name="T10" fmla="*/ 2147483647 w 2144"/>
              <a:gd name="T11" fmla="*/ 2147483647 h 1658"/>
              <a:gd name="T12" fmla="*/ 2147483647 w 2144"/>
              <a:gd name="T13" fmla="*/ 2147483647 h 1658"/>
              <a:gd name="T14" fmla="*/ 2147483647 w 2144"/>
              <a:gd name="T15" fmla="*/ 2147483647 h 1658"/>
              <a:gd name="T16" fmla="*/ 2147483647 w 2144"/>
              <a:gd name="T17" fmla="*/ 2147483647 h 1658"/>
              <a:gd name="T18" fmla="*/ 2147483647 w 2144"/>
              <a:gd name="T19" fmla="*/ 2147483647 h 1658"/>
              <a:gd name="T20" fmla="*/ 2147483647 w 2144"/>
              <a:gd name="T21" fmla="*/ 2147483647 h 1658"/>
              <a:gd name="T22" fmla="*/ 2147483647 w 2144"/>
              <a:gd name="T23" fmla="*/ 2147483647 h 1658"/>
              <a:gd name="T24" fmla="*/ 2147483647 w 2144"/>
              <a:gd name="T25" fmla="*/ 2147483647 h 1658"/>
              <a:gd name="T26" fmla="*/ 2147483647 w 2144"/>
              <a:gd name="T27" fmla="*/ 2147483647 h 1658"/>
              <a:gd name="T28" fmla="*/ 2147483647 w 2144"/>
              <a:gd name="T29" fmla="*/ 2147483647 h 1658"/>
              <a:gd name="T30" fmla="*/ 2147483647 w 2144"/>
              <a:gd name="T31" fmla="*/ 2147483647 h 1658"/>
              <a:gd name="T32" fmla="*/ 2147483647 w 2144"/>
              <a:gd name="T33" fmla="*/ 2147483647 h 1658"/>
              <a:gd name="T34" fmla="*/ 2147483647 w 2144"/>
              <a:gd name="T35" fmla="*/ 2147483647 h 1658"/>
              <a:gd name="T36" fmla="*/ 2147483647 w 2144"/>
              <a:gd name="T37" fmla="*/ 2147483647 h 1658"/>
              <a:gd name="T38" fmla="*/ 2147483647 w 2144"/>
              <a:gd name="T39" fmla="*/ 2147483647 h 1658"/>
              <a:gd name="T40" fmla="*/ 2147483647 w 2144"/>
              <a:gd name="T41" fmla="*/ 2147483647 h 1658"/>
              <a:gd name="T42" fmla="*/ 2147483647 w 2144"/>
              <a:gd name="T43" fmla="*/ 2147483647 h 1658"/>
              <a:gd name="T44" fmla="*/ 2147483647 w 2144"/>
              <a:gd name="T45" fmla="*/ 2147483647 h 1658"/>
              <a:gd name="T46" fmla="*/ 2147483647 w 2144"/>
              <a:gd name="T47" fmla="*/ 2147483647 h 1658"/>
              <a:gd name="T48" fmla="*/ 0 w 2144"/>
              <a:gd name="T49" fmla="*/ 2147483647 h 1658"/>
              <a:gd name="T50" fmla="*/ 2147483647 w 2144"/>
              <a:gd name="T51" fmla="*/ 2147483647 h 1658"/>
              <a:gd name="T52" fmla="*/ 2147483647 w 2144"/>
              <a:gd name="T53" fmla="*/ 2147483647 h 1658"/>
              <a:gd name="T54" fmla="*/ 2147483647 w 2144"/>
              <a:gd name="T55" fmla="*/ 0 h 165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44"/>
              <a:gd name="T85" fmla="*/ 0 h 1658"/>
              <a:gd name="T86" fmla="*/ 2144 w 2144"/>
              <a:gd name="T87" fmla="*/ 1658 h 165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44" h="1658">
                <a:moveTo>
                  <a:pt x="2144" y="1658"/>
                </a:moveTo>
                <a:cubicBezTo>
                  <a:pt x="2101" y="1644"/>
                  <a:pt x="2079" y="1621"/>
                  <a:pt x="2033" y="1610"/>
                </a:cubicBezTo>
                <a:cubicBezTo>
                  <a:pt x="1970" y="1563"/>
                  <a:pt x="2038" y="1608"/>
                  <a:pt x="1978" y="1582"/>
                </a:cubicBezTo>
                <a:cubicBezTo>
                  <a:pt x="1954" y="1571"/>
                  <a:pt x="1937" y="1548"/>
                  <a:pt x="1915" y="1534"/>
                </a:cubicBezTo>
                <a:cubicBezTo>
                  <a:pt x="1905" y="1519"/>
                  <a:pt x="1891" y="1507"/>
                  <a:pt x="1881" y="1492"/>
                </a:cubicBezTo>
                <a:cubicBezTo>
                  <a:pt x="1845" y="1435"/>
                  <a:pt x="1915" y="1512"/>
                  <a:pt x="1853" y="1450"/>
                </a:cubicBezTo>
                <a:cubicBezTo>
                  <a:pt x="1844" y="1422"/>
                  <a:pt x="1835" y="1411"/>
                  <a:pt x="1811" y="1395"/>
                </a:cubicBezTo>
                <a:cubicBezTo>
                  <a:pt x="1769" y="1269"/>
                  <a:pt x="1577" y="1294"/>
                  <a:pt x="1485" y="1291"/>
                </a:cubicBezTo>
                <a:cubicBezTo>
                  <a:pt x="1455" y="1281"/>
                  <a:pt x="1432" y="1266"/>
                  <a:pt x="1402" y="1256"/>
                </a:cubicBezTo>
                <a:cubicBezTo>
                  <a:pt x="1395" y="1254"/>
                  <a:pt x="1381" y="1249"/>
                  <a:pt x="1381" y="1249"/>
                </a:cubicBezTo>
                <a:cubicBezTo>
                  <a:pt x="1333" y="1201"/>
                  <a:pt x="1355" y="1218"/>
                  <a:pt x="1318" y="1193"/>
                </a:cubicBezTo>
                <a:cubicBezTo>
                  <a:pt x="1284" y="1141"/>
                  <a:pt x="1329" y="1204"/>
                  <a:pt x="1284" y="1159"/>
                </a:cubicBezTo>
                <a:cubicBezTo>
                  <a:pt x="1266" y="1141"/>
                  <a:pt x="1265" y="1116"/>
                  <a:pt x="1249" y="1096"/>
                </a:cubicBezTo>
                <a:cubicBezTo>
                  <a:pt x="1227" y="1070"/>
                  <a:pt x="1193" y="1053"/>
                  <a:pt x="1166" y="1034"/>
                </a:cubicBezTo>
                <a:cubicBezTo>
                  <a:pt x="1156" y="1027"/>
                  <a:pt x="1143" y="1028"/>
                  <a:pt x="1131" y="1027"/>
                </a:cubicBezTo>
                <a:cubicBezTo>
                  <a:pt x="1080" y="1023"/>
                  <a:pt x="1029" y="1022"/>
                  <a:pt x="978" y="1020"/>
                </a:cubicBezTo>
                <a:cubicBezTo>
                  <a:pt x="881" y="1003"/>
                  <a:pt x="810" y="950"/>
                  <a:pt x="749" y="874"/>
                </a:cubicBezTo>
                <a:cubicBezTo>
                  <a:pt x="731" y="852"/>
                  <a:pt x="711" y="842"/>
                  <a:pt x="701" y="812"/>
                </a:cubicBezTo>
                <a:cubicBezTo>
                  <a:pt x="690" y="779"/>
                  <a:pt x="679" y="753"/>
                  <a:pt x="666" y="722"/>
                </a:cubicBezTo>
                <a:cubicBezTo>
                  <a:pt x="651" y="685"/>
                  <a:pt x="646" y="650"/>
                  <a:pt x="624" y="617"/>
                </a:cubicBezTo>
                <a:cubicBezTo>
                  <a:pt x="612" y="578"/>
                  <a:pt x="598" y="572"/>
                  <a:pt x="562" y="548"/>
                </a:cubicBezTo>
                <a:cubicBezTo>
                  <a:pt x="554" y="543"/>
                  <a:pt x="550" y="532"/>
                  <a:pt x="541" y="527"/>
                </a:cubicBezTo>
                <a:cubicBezTo>
                  <a:pt x="478" y="491"/>
                  <a:pt x="381" y="480"/>
                  <a:pt x="312" y="472"/>
                </a:cubicBezTo>
                <a:cubicBezTo>
                  <a:pt x="227" y="444"/>
                  <a:pt x="125" y="430"/>
                  <a:pt x="48" y="382"/>
                </a:cubicBezTo>
                <a:cubicBezTo>
                  <a:pt x="30" y="353"/>
                  <a:pt x="18" y="325"/>
                  <a:pt x="0" y="298"/>
                </a:cubicBezTo>
                <a:cubicBezTo>
                  <a:pt x="7" y="224"/>
                  <a:pt x="6" y="167"/>
                  <a:pt x="69" y="125"/>
                </a:cubicBezTo>
                <a:cubicBezTo>
                  <a:pt x="83" y="103"/>
                  <a:pt x="121" y="77"/>
                  <a:pt x="146" y="69"/>
                </a:cubicBezTo>
                <a:cubicBezTo>
                  <a:pt x="164" y="42"/>
                  <a:pt x="187" y="36"/>
                  <a:pt x="187" y="0"/>
                </a:cubicBezTo>
              </a:path>
            </a:pathLst>
          </a:custGeom>
          <a:noFill/>
          <a:ln w="9525">
            <a:solidFill>
              <a:schemeClr val="tx1"/>
            </a:solidFill>
            <a:prstDash val="dash"/>
            <a:round/>
            <a:headEnd/>
            <a:tailEnd type="stealth"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1847" name="Rectangle 112"/>
          <p:cNvSpPr>
            <a:spLocks noChangeArrowheads="1"/>
          </p:cNvSpPr>
          <p:nvPr/>
        </p:nvSpPr>
        <p:spPr bwMode="auto">
          <a:xfrm>
            <a:off x="1644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latin typeface="Arial" panose="020B0604020202020204" pitchFamily="34" charset="0"/>
                <a:cs typeface="Arial" panose="020B0604020202020204" pitchFamily="34" charset="0"/>
              </a:rPr>
              <a:t>Slide by Y. Ukrainitz &amp; B. Sarel</a:t>
            </a:r>
          </a:p>
        </p:txBody>
      </p:sp>
      <p:sp>
        <p:nvSpPr>
          <p:cNvPr id="31848" name="Title 110"/>
          <p:cNvSpPr>
            <a:spLocks noGrp="1"/>
          </p:cNvSpPr>
          <p:nvPr>
            <p:ph type="title"/>
          </p:nvPr>
        </p:nvSpPr>
        <p:spPr/>
        <p:txBody>
          <a:bodyPr/>
          <a:lstStyle/>
          <a:p>
            <a:r>
              <a:rPr lang="en-US" altLang="en-US"/>
              <a:t>Mean shift</a:t>
            </a:r>
          </a:p>
        </p:txBody>
      </p:sp>
    </p:spTree>
    <p:extLst>
      <p:ext uri="{BB962C8B-B14F-4D97-AF65-F5344CB8AC3E}">
        <p14:creationId xmlns:p14="http://schemas.microsoft.com/office/powerpoint/2010/main" val="3781871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2/3*#ppt_w"/>
                                          </p:val>
                                        </p:tav>
                                        <p:tav tm="100000">
                                          <p:val>
                                            <p:strVal val="#ppt_w"/>
                                          </p:val>
                                        </p:tav>
                                      </p:tavLst>
                                    </p:anim>
                                    <p:anim calcmode="lin" valueType="num">
                                      <p:cBhvr>
                                        <p:cTn id="8" dur="500" fill="hold"/>
                                        <p:tgtEl>
                                          <p:spTgt spid="2"/>
                                        </p:tgtEl>
                                        <p:attrNameLst>
                                          <p:attrName>ppt_h</p:attrName>
                                        </p:attrNameLst>
                                      </p:cBhvr>
                                      <p:tavLst>
                                        <p:tav tm="0">
                                          <p:val>
                                            <p:strVal val="2/3*#ppt_h"/>
                                          </p:val>
                                        </p:tav>
                                        <p:tav tm="100000">
                                          <p:val>
                                            <p:strVal val="#ppt_h"/>
                                          </p:val>
                                        </p:tav>
                                      </p:tavLst>
                                    </p:anim>
                                  </p:childTnLst>
                                </p:cTn>
                              </p:par>
                              <p:par>
                                <p:cTn id="9" presetID="1" presetClass="entr" presetSubtype="0" fill="hold" grpId="0" nodeType="withEffect">
                                  <p:stCondLst>
                                    <p:cond delay="0"/>
                                  </p:stCondLst>
                                  <p:childTnLst>
                                    <p:set>
                                      <p:cBhvr>
                                        <p:cTn id="10" dur="1" fill="hold">
                                          <p:stCondLst>
                                            <p:cond delay="0"/>
                                          </p:stCondLst>
                                        </p:cTn>
                                        <p:tgtEl>
                                          <p:spTgt spid="102504"/>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02505"/>
                                        </p:tgtEl>
                                        <p:attrNameLst>
                                          <p:attrName>style.visibility</p:attrName>
                                        </p:attrNameLst>
                                      </p:cBhvr>
                                      <p:to>
                                        <p:strVal val="visible"/>
                                      </p:to>
                                    </p:set>
                                    <p:animEffect transition="in" filter="wipe(up)">
                                      <p:cBhvr>
                                        <p:cTn id="14" dur="500"/>
                                        <p:tgtEl>
                                          <p:spTgt spid="102505"/>
                                        </p:tgtEl>
                                      </p:cBhvr>
                                    </p:animEffect>
                                  </p:childTnLst>
                                </p:cTn>
                              </p:par>
                            </p:childTnLst>
                          </p:cTn>
                        </p:par>
                        <p:par>
                          <p:cTn id="15" fill="hold" nodeType="afterGroup">
                            <p:stCondLst>
                              <p:cond delay="1000"/>
                            </p:stCondLst>
                            <p:childTnLst>
                              <p:par>
                                <p:cTn id="16" presetID="1" presetClass="exit" presetSubtype="0" fill="hold" grpId="1" nodeType="afterEffect">
                                  <p:stCondLst>
                                    <p:cond delay="5000"/>
                                  </p:stCondLst>
                                  <p:childTnLst>
                                    <p:set>
                                      <p:cBhvr>
                                        <p:cTn id="17" dur="1" fill="hold">
                                          <p:stCondLst>
                                            <p:cond delay="0"/>
                                          </p:stCondLst>
                                        </p:cTn>
                                        <p:tgtEl>
                                          <p:spTgt spid="102505"/>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32"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strVal val="4*#ppt_w"/>
                                          </p:val>
                                        </p:tav>
                                        <p:tav tm="100000">
                                          <p:val>
                                            <p:strVal val="#ppt_w"/>
                                          </p:val>
                                        </p:tav>
                                      </p:tavLst>
                                    </p:anim>
                                    <p:anim calcmode="lin" valueType="num">
                                      <p:cBhvr>
                                        <p:cTn id="23" dur="500" fill="hold"/>
                                        <p:tgtEl>
                                          <p:spTgt spid="4"/>
                                        </p:tgtEl>
                                        <p:attrNameLst>
                                          <p:attrName>ppt_h</p:attrName>
                                        </p:attrNameLst>
                                      </p:cBhvr>
                                      <p:tavLst>
                                        <p:tav tm="0">
                                          <p:val>
                                            <p:strVal val="4*#ppt_h"/>
                                          </p:val>
                                        </p:tav>
                                        <p:tav tm="100000">
                                          <p:val>
                                            <p:strVal val="#ppt_h"/>
                                          </p:val>
                                        </p:tav>
                                      </p:tavLst>
                                    </p:anim>
                                  </p:childTnLst>
                                </p:cTn>
                              </p:par>
                              <p:par>
                                <p:cTn id="24" presetID="1" presetClass="entr" presetSubtype="0" fill="hold" grpId="0" nodeType="withEffect">
                                  <p:stCondLst>
                                    <p:cond delay="0"/>
                                  </p:stCondLst>
                                  <p:childTnLst>
                                    <p:set>
                                      <p:cBhvr>
                                        <p:cTn id="25" dur="1" fill="hold">
                                          <p:stCondLst>
                                            <p:cond delay="0"/>
                                          </p:stCondLst>
                                        </p:cTn>
                                        <p:tgtEl>
                                          <p:spTgt spid="102506"/>
                                        </p:tgtEl>
                                        <p:attrNameLst>
                                          <p:attrName>style.visibility</p:attrName>
                                        </p:attrNameLst>
                                      </p:cBhvr>
                                      <p:to>
                                        <p:strVal val="visible"/>
                                      </p:to>
                                    </p:set>
                                  </p:childTnLst>
                                </p:cTn>
                              </p:par>
                            </p:childTnLst>
                          </p:cTn>
                        </p:par>
                        <p:par>
                          <p:cTn id="26" fill="hold" nodeType="afterGroup">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02507"/>
                                        </p:tgtEl>
                                        <p:attrNameLst>
                                          <p:attrName>style.visibility</p:attrName>
                                        </p:attrNameLst>
                                      </p:cBhvr>
                                      <p:to>
                                        <p:strVal val="visible"/>
                                      </p:to>
                                    </p:set>
                                    <p:animEffect transition="in" filter="wipe(up)">
                                      <p:cBhvr>
                                        <p:cTn id="29" dur="500"/>
                                        <p:tgtEl>
                                          <p:spTgt spid="102507"/>
                                        </p:tgtEl>
                                      </p:cBhvr>
                                    </p:animEffect>
                                  </p:childTnLst>
                                </p:cTn>
                              </p:par>
                            </p:childTnLst>
                          </p:cTn>
                        </p:par>
                        <p:par>
                          <p:cTn id="30" fill="hold" nodeType="afterGroup">
                            <p:stCondLst>
                              <p:cond delay="1000"/>
                            </p:stCondLst>
                            <p:childTnLst>
                              <p:par>
                                <p:cTn id="31" presetID="1" presetClass="exit" presetSubtype="0" fill="hold" grpId="1" nodeType="afterEffect">
                                  <p:stCondLst>
                                    <p:cond delay="5000"/>
                                  </p:stCondLst>
                                  <p:childTnLst>
                                    <p:set>
                                      <p:cBhvr>
                                        <p:cTn id="32" dur="1" fill="hold">
                                          <p:stCondLst>
                                            <p:cond delay="0"/>
                                          </p:stCondLst>
                                        </p:cTn>
                                        <p:tgtEl>
                                          <p:spTgt spid="102507"/>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2508"/>
                                        </p:tgtEl>
                                        <p:attrNameLst>
                                          <p:attrName>style.visibility</p:attrName>
                                        </p:attrNameLst>
                                      </p:cBhvr>
                                      <p:to>
                                        <p:strVal val="visible"/>
                                      </p:to>
                                    </p:set>
                                    <p:animEffect transition="in" filter="wipe(left)">
                                      <p:cBhvr>
                                        <p:cTn id="37" dur="500"/>
                                        <p:tgtEl>
                                          <p:spTgt spid="102508"/>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102509"/>
                                        </p:tgtEl>
                                        <p:attrNameLst>
                                          <p:attrName>style.visibility</p:attrName>
                                        </p:attrNameLst>
                                      </p:cBhvr>
                                      <p:to>
                                        <p:strVal val="visible"/>
                                      </p:to>
                                    </p:set>
                                  </p:childTnLst>
                                </p:cTn>
                              </p:par>
                            </p:childTnLst>
                          </p:cTn>
                        </p:par>
                        <p:par>
                          <p:cTn id="40" fill="hold" nodeType="afterGroup">
                            <p:stCondLst>
                              <p:cond delay="500"/>
                            </p:stCondLst>
                            <p:childTnLst>
                              <p:par>
                                <p:cTn id="41" presetID="1" presetClass="entr" presetSubtype="0" fill="hold" grpId="1" nodeType="afterEffect">
                                  <p:stCondLst>
                                    <p:cond delay="0"/>
                                  </p:stCondLst>
                                  <p:childTnLst>
                                    <p:set>
                                      <p:cBhvr>
                                        <p:cTn id="42" dur="1" fill="hold">
                                          <p:stCondLst>
                                            <p:cond delay="0"/>
                                          </p:stCondLst>
                                        </p:cTn>
                                        <p:tgtEl>
                                          <p:spTgt spid="102509"/>
                                        </p:tgtEl>
                                        <p:attrNameLst>
                                          <p:attrName>style.visibility</p:attrName>
                                        </p:attrNameLst>
                                      </p:cBhvr>
                                      <p:to>
                                        <p:strVal val="visible"/>
                                      </p:to>
                                    </p:set>
                                  </p:childTnLst>
                                </p:cTn>
                              </p:par>
                            </p:childTnLst>
                          </p:cTn>
                        </p:par>
                        <p:par>
                          <p:cTn id="43" fill="hold" nodeType="afterGroup">
                            <p:stCondLst>
                              <p:cond delay="500"/>
                            </p:stCondLst>
                            <p:childTnLst>
                              <p:par>
                                <p:cTn id="44" presetID="22" presetClass="entr" presetSubtype="4" fill="hold" grpId="0" nodeType="afterEffect">
                                  <p:stCondLst>
                                    <p:cond delay="0"/>
                                  </p:stCondLst>
                                  <p:childTnLst>
                                    <p:set>
                                      <p:cBhvr>
                                        <p:cTn id="45" dur="1" fill="hold">
                                          <p:stCondLst>
                                            <p:cond delay="0"/>
                                          </p:stCondLst>
                                        </p:cTn>
                                        <p:tgtEl>
                                          <p:spTgt spid="102510"/>
                                        </p:tgtEl>
                                        <p:attrNameLst>
                                          <p:attrName>style.visibility</p:attrName>
                                        </p:attrNameLst>
                                      </p:cBhvr>
                                      <p:to>
                                        <p:strVal val="visible"/>
                                      </p:to>
                                    </p:set>
                                    <p:animEffect transition="in" filter="wipe(down)">
                                      <p:cBhvr>
                                        <p:cTn id="46" dur="500"/>
                                        <p:tgtEl>
                                          <p:spTgt spid="102510"/>
                                        </p:tgtEl>
                                      </p:cBhvr>
                                    </p:animEffect>
                                  </p:childTnLst>
                                </p:cTn>
                              </p:par>
                            </p:childTnLst>
                          </p:cTn>
                        </p:par>
                        <p:par>
                          <p:cTn id="47" fill="hold" nodeType="afterGroup">
                            <p:stCondLst>
                              <p:cond delay="1000"/>
                            </p:stCondLst>
                            <p:childTnLst>
                              <p:par>
                                <p:cTn id="48" presetID="1" presetClass="exit" presetSubtype="0" fill="hold" grpId="1" nodeType="afterEffect">
                                  <p:stCondLst>
                                    <p:cond delay="3000"/>
                                  </p:stCondLst>
                                  <p:childTnLst>
                                    <p:set>
                                      <p:cBhvr>
                                        <p:cTn id="49" dur="1" fill="hold">
                                          <p:stCondLst>
                                            <p:cond delay="0"/>
                                          </p:stCondLst>
                                        </p:cTn>
                                        <p:tgtEl>
                                          <p:spTgt spid="1025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4" grpId="0" animBg="1"/>
      <p:bldP spid="102505" grpId="0" animBg="1"/>
      <p:bldP spid="102505" grpId="1" animBg="1"/>
      <p:bldP spid="102506" grpId="0" animBg="1"/>
      <p:bldP spid="102507" grpId="0" animBg="1"/>
      <p:bldP spid="102507" grpId="1" animBg="1"/>
      <p:bldP spid="102508" grpId="0" animBg="1"/>
      <p:bldP spid="102509" grpId="0" animBg="1"/>
      <p:bldP spid="102509" grpId="1" animBg="1"/>
      <p:bldP spid="102510" grpId="0" animBg="1"/>
      <p:bldP spid="102510" grpId="1"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Oval 2"/>
          <p:cNvSpPr>
            <a:spLocks noChangeArrowheads="1"/>
          </p:cNvSpPr>
          <p:nvPr/>
        </p:nvSpPr>
        <p:spPr bwMode="auto">
          <a:xfrm>
            <a:off x="7086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71" name="Oval 3"/>
          <p:cNvSpPr>
            <a:spLocks noChangeArrowheads="1"/>
          </p:cNvSpPr>
          <p:nvPr/>
        </p:nvSpPr>
        <p:spPr bwMode="auto">
          <a:xfrm>
            <a:off x="7292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72" name="Oval 4"/>
          <p:cNvSpPr>
            <a:spLocks noChangeArrowheads="1"/>
          </p:cNvSpPr>
          <p:nvPr/>
        </p:nvSpPr>
        <p:spPr bwMode="auto">
          <a:xfrm>
            <a:off x="7216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73" name="Oval 5"/>
          <p:cNvSpPr>
            <a:spLocks noChangeArrowheads="1"/>
          </p:cNvSpPr>
          <p:nvPr/>
        </p:nvSpPr>
        <p:spPr bwMode="auto">
          <a:xfrm>
            <a:off x="6964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74" name="Oval 6"/>
          <p:cNvSpPr>
            <a:spLocks noChangeArrowheads="1"/>
          </p:cNvSpPr>
          <p:nvPr/>
        </p:nvSpPr>
        <p:spPr bwMode="auto">
          <a:xfrm>
            <a:off x="7205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75" name="Oval 7"/>
          <p:cNvSpPr>
            <a:spLocks noChangeArrowheads="1"/>
          </p:cNvSpPr>
          <p:nvPr/>
        </p:nvSpPr>
        <p:spPr bwMode="auto">
          <a:xfrm>
            <a:off x="6978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76" name="Oval 8"/>
          <p:cNvSpPr>
            <a:spLocks noChangeArrowheads="1"/>
          </p:cNvSpPr>
          <p:nvPr/>
        </p:nvSpPr>
        <p:spPr bwMode="auto">
          <a:xfrm>
            <a:off x="7456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77" name="Oval 9"/>
          <p:cNvSpPr>
            <a:spLocks noChangeArrowheads="1"/>
          </p:cNvSpPr>
          <p:nvPr/>
        </p:nvSpPr>
        <p:spPr bwMode="auto">
          <a:xfrm>
            <a:off x="6846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78" name="Oval 10"/>
          <p:cNvSpPr>
            <a:spLocks noChangeArrowheads="1"/>
          </p:cNvSpPr>
          <p:nvPr/>
        </p:nvSpPr>
        <p:spPr bwMode="auto">
          <a:xfrm>
            <a:off x="7586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79" name="Oval 11"/>
          <p:cNvSpPr>
            <a:spLocks noChangeArrowheads="1"/>
          </p:cNvSpPr>
          <p:nvPr/>
        </p:nvSpPr>
        <p:spPr bwMode="auto">
          <a:xfrm>
            <a:off x="7445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0" name="Oval 12"/>
          <p:cNvSpPr>
            <a:spLocks noChangeArrowheads="1"/>
          </p:cNvSpPr>
          <p:nvPr/>
        </p:nvSpPr>
        <p:spPr bwMode="auto">
          <a:xfrm>
            <a:off x="716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1" name="Oval 13"/>
          <p:cNvSpPr>
            <a:spLocks noChangeArrowheads="1"/>
          </p:cNvSpPr>
          <p:nvPr/>
        </p:nvSpPr>
        <p:spPr bwMode="auto">
          <a:xfrm>
            <a:off x="7315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2" name="Oval 14"/>
          <p:cNvSpPr>
            <a:spLocks noChangeArrowheads="1"/>
          </p:cNvSpPr>
          <p:nvPr/>
        </p:nvSpPr>
        <p:spPr bwMode="auto">
          <a:xfrm>
            <a:off x="7010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3" name="Oval 15"/>
          <p:cNvSpPr>
            <a:spLocks noChangeArrowheads="1"/>
          </p:cNvSpPr>
          <p:nvPr/>
        </p:nvSpPr>
        <p:spPr bwMode="auto">
          <a:xfrm>
            <a:off x="6705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4" name="Oval 16"/>
          <p:cNvSpPr>
            <a:spLocks noChangeArrowheads="1"/>
          </p:cNvSpPr>
          <p:nvPr/>
        </p:nvSpPr>
        <p:spPr bwMode="auto">
          <a:xfrm>
            <a:off x="6477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5" name="Oval 17"/>
          <p:cNvSpPr>
            <a:spLocks noChangeArrowheads="1"/>
          </p:cNvSpPr>
          <p:nvPr/>
        </p:nvSpPr>
        <p:spPr bwMode="auto">
          <a:xfrm>
            <a:off x="6705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6" name="Oval 18"/>
          <p:cNvSpPr>
            <a:spLocks noChangeArrowheads="1"/>
          </p:cNvSpPr>
          <p:nvPr/>
        </p:nvSpPr>
        <p:spPr bwMode="auto">
          <a:xfrm>
            <a:off x="7772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7" name="Oval 19"/>
          <p:cNvSpPr>
            <a:spLocks noChangeArrowheads="1"/>
          </p:cNvSpPr>
          <p:nvPr/>
        </p:nvSpPr>
        <p:spPr bwMode="auto">
          <a:xfrm>
            <a:off x="7696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8" name="Oval 20"/>
          <p:cNvSpPr>
            <a:spLocks noChangeArrowheads="1"/>
          </p:cNvSpPr>
          <p:nvPr/>
        </p:nvSpPr>
        <p:spPr bwMode="auto">
          <a:xfrm>
            <a:off x="7412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9" name="Oval 21"/>
          <p:cNvSpPr>
            <a:spLocks noChangeArrowheads="1"/>
          </p:cNvSpPr>
          <p:nvPr/>
        </p:nvSpPr>
        <p:spPr bwMode="auto">
          <a:xfrm>
            <a:off x="7010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0" name="Oval 22"/>
          <p:cNvSpPr>
            <a:spLocks noChangeArrowheads="1"/>
          </p:cNvSpPr>
          <p:nvPr/>
        </p:nvSpPr>
        <p:spPr bwMode="auto">
          <a:xfrm>
            <a:off x="6553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1" name="Oval 23"/>
          <p:cNvSpPr>
            <a:spLocks noChangeArrowheads="1"/>
          </p:cNvSpPr>
          <p:nvPr/>
        </p:nvSpPr>
        <p:spPr bwMode="auto">
          <a:xfrm>
            <a:off x="6172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2" name="Oval 24"/>
          <p:cNvSpPr>
            <a:spLocks noChangeArrowheads="1"/>
          </p:cNvSpPr>
          <p:nvPr/>
        </p:nvSpPr>
        <p:spPr bwMode="auto">
          <a:xfrm>
            <a:off x="6096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3" name="Oval 25"/>
          <p:cNvSpPr>
            <a:spLocks noChangeArrowheads="1"/>
          </p:cNvSpPr>
          <p:nvPr/>
        </p:nvSpPr>
        <p:spPr bwMode="auto">
          <a:xfrm>
            <a:off x="6477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4" name="Oval 26"/>
          <p:cNvSpPr>
            <a:spLocks noChangeArrowheads="1"/>
          </p:cNvSpPr>
          <p:nvPr/>
        </p:nvSpPr>
        <p:spPr bwMode="auto">
          <a:xfrm>
            <a:off x="6858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5" name="Oval 27"/>
          <p:cNvSpPr>
            <a:spLocks noChangeArrowheads="1"/>
          </p:cNvSpPr>
          <p:nvPr/>
        </p:nvSpPr>
        <p:spPr bwMode="auto">
          <a:xfrm>
            <a:off x="7445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6" name="Oval 28"/>
          <p:cNvSpPr>
            <a:spLocks noChangeArrowheads="1"/>
          </p:cNvSpPr>
          <p:nvPr/>
        </p:nvSpPr>
        <p:spPr bwMode="auto">
          <a:xfrm>
            <a:off x="7162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7" name="Oval 29"/>
          <p:cNvSpPr>
            <a:spLocks noChangeArrowheads="1"/>
          </p:cNvSpPr>
          <p:nvPr/>
        </p:nvSpPr>
        <p:spPr bwMode="auto">
          <a:xfrm>
            <a:off x="6248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8" name="Oval 30"/>
          <p:cNvSpPr>
            <a:spLocks noChangeArrowheads="1"/>
          </p:cNvSpPr>
          <p:nvPr/>
        </p:nvSpPr>
        <p:spPr bwMode="auto">
          <a:xfrm>
            <a:off x="6629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9" name="Oval 31"/>
          <p:cNvSpPr>
            <a:spLocks noChangeArrowheads="1"/>
          </p:cNvSpPr>
          <p:nvPr/>
        </p:nvSpPr>
        <p:spPr bwMode="auto">
          <a:xfrm>
            <a:off x="7162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0" name="Oval 32"/>
          <p:cNvSpPr>
            <a:spLocks noChangeArrowheads="1"/>
          </p:cNvSpPr>
          <p:nvPr/>
        </p:nvSpPr>
        <p:spPr bwMode="auto">
          <a:xfrm>
            <a:off x="6705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1" name="Oval 33"/>
          <p:cNvSpPr>
            <a:spLocks noChangeArrowheads="1"/>
          </p:cNvSpPr>
          <p:nvPr/>
        </p:nvSpPr>
        <p:spPr bwMode="auto">
          <a:xfrm>
            <a:off x="7445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2" name="Oval 34"/>
          <p:cNvSpPr>
            <a:spLocks noChangeArrowheads="1"/>
          </p:cNvSpPr>
          <p:nvPr/>
        </p:nvSpPr>
        <p:spPr bwMode="auto">
          <a:xfrm>
            <a:off x="7445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3" name="Oval 35"/>
          <p:cNvSpPr>
            <a:spLocks noChangeArrowheads="1"/>
          </p:cNvSpPr>
          <p:nvPr/>
        </p:nvSpPr>
        <p:spPr bwMode="auto">
          <a:xfrm>
            <a:off x="7696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4" name="Oval 36"/>
          <p:cNvSpPr>
            <a:spLocks noChangeArrowheads="1"/>
          </p:cNvSpPr>
          <p:nvPr/>
        </p:nvSpPr>
        <p:spPr bwMode="auto">
          <a:xfrm>
            <a:off x="7783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5" name="Oval 37"/>
          <p:cNvSpPr>
            <a:spLocks noChangeArrowheads="1"/>
          </p:cNvSpPr>
          <p:nvPr/>
        </p:nvSpPr>
        <p:spPr bwMode="auto">
          <a:xfrm>
            <a:off x="7772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6" name="Oval 38"/>
          <p:cNvSpPr>
            <a:spLocks noChangeArrowheads="1"/>
          </p:cNvSpPr>
          <p:nvPr/>
        </p:nvSpPr>
        <p:spPr bwMode="auto">
          <a:xfrm>
            <a:off x="8153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7" name="Oval 39"/>
          <p:cNvSpPr>
            <a:spLocks noChangeArrowheads="1"/>
          </p:cNvSpPr>
          <p:nvPr/>
        </p:nvSpPr>
        <p:spPr bwMode="auto">
          <a:xfrm>
            <a:off x="8153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8" name="Oval 40"/>
          <p:cNvSpPr>
            <a:spLocks noChangeArrowheads="1"/>
          </p:cNvSpPr>
          <p:nvPr/>
        </p:nvSpPr>
        <p:spPr bwMode="auto">
          <a:xfrm>
            <a:off x="8077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9" name="Oval 41"/>
          <p:cNvSpPr>
            <a:spLocks noChangeArrowheads="1"/>
          </p:cNvSpPr>
          <p:nvPr/>
        </p:nvSpPr>
        <p:spPr bwMode="auto">
          <a:xfrm>
            <a:off x="7848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0" name="Oval 42"/>
          <p:cNvSpPr>
            <a:spLocks noChangeArrowheads="1"/>
          </p:cNvSpPr>
          <p:nvPr/>
        </p:nvSpPr>
        <p:spPr bwMode="auto">
          <a:xfrm>
            <a:off x="8458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1" name="Oval 43"/>
          <p:cNvSpPr>
            <a:spLocks noChangeArrowheads="1"/>
          </p:cNvSpPr>
          <p:nvPr/>
        </p:nvSpPr>
        <p:spPr bwMode="auto">
          <a:xfrm>
            <a:off x="8534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2" name="Oval 44"/>
          <p:cNvSpPr>
            <a:spLocks noChangeArrowheads="1"/>
          </p:cNvSpPr>
          <p:nvPr/>
        </p:nvSpPr>
        <p:spPr bwMode="auto">
          <a:xfrm>
            <a:off x="8839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3" name="Oval 45"/>
          <p:cNvSpPr>
            <a:spLocks noChangeArrowheads="1"/>
          </p:cNvSpPr>
          <p:nvPr/>
        </p:nvSpPr>
        <p:spPr bwMode="auto">
          <a:xfrm>
            <a:off x="8229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4" name="Oval 46"/>
          <p:cNvSpPr>
            <a:spLocks noChangeArrowheads="1"/>
          </p:cNvSpPr>
          <p:nvPr/>
        </p:nvSpPr>
        <p:spPr bwMode="auto">
          <a:xfrm>
            <a:off x="8686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5" name="Oval 47"/>
          <p:cNvSpPr>
            <a:spLocks noChangeArrowheads="1"/>
          </p:cNvSpPr>
          <p:nvPr/>
        </p:nvSpPr>
        <p:spPr bwMode="auto">
          <a:xfrm>
            <a:off x="9448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6" name="Oval 48"/>
          <p:cNvSpPr>
            <a:spLocks noChangeArrowheads="1"/>
          </p:cNvSpPr>
          <p:nvPr/>
        </p:nvSpPr>
        <p:spPr bwMode="auto">
          <a:xfrm>
            <a:off x="8458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7" name="Oval 49"/>
          <p:cNvSpPr>
            <a:spLocks noChangeArrowheads="1"/>
          </p:cNvSpPr>
          <p:nvPr/>
        </p:nvSpPr>
        <p:spPr bwMode="auto">
          <a:xfrm>
            <a:off x="9002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8" name="Oval 50"/>
          <p:cNvSpPr>
            <a:spLocks noChangeArrowheads="1"/>
          </p:cNvSpPr>
          <p:nvPr/>
        </p:nvSpPr>
        <p:spPr bwMode="auto">
          <a:xfrm>
            <a:off x="8001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9" name="Oval 51"/>
          <p:cNvSpPr>
            <a:spLocks noChangeArrowheads="1"/>
          </p:cNvSpPr>
          <p:nvPr/>
        </p:nvSpPr>
        <p:spPr bwMode="auto">
          <a:xfrm>
            <a:off x="9067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0" name="Oval 52"/>
          <p:cNvSpPr>
            <a:spLocks noChangeArrowheads="1"/>
          </p:cNvSpPr>
          <p:nvPr/>
        </p:nvSpPr>
        <p:spPr bwMode="auto">
          <a:xfrm>
            <a:off x="8458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1" name="Oval 53"/>
          <p:cNvSpPr>
            <a:spLocks noChangeArrowheads="1"/>
          </p:cNvSpPr>
          <p:nvPr/>
        </p:nvSpPr>
        <p:spPr bwMode="auto">
          <a:xfrm>
            <a:off x="7620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2" name="Oval 54"/>
          <p:cNvSpPr>
            <a:spLocks noChangeArrowheads="1"/>
          </p:cNvSpPr>
          <p:nvPr/>
        </p:nvSpPr>
        <p:spPr bwMode="auto">
          <a:xfrm>
            <a:off x="7162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3" name="Oval 55"/>
          <p:cNvSpPr>
            <a:spLocks noChangeArrowheads="1"/>
          </p:cNvSpPr>
          <p:nvPr/>
        </p:nvSpPr>
        <p:spPr bwMode="auto">
          <a:xfrm>
            <a:off x="7543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4" name="Oval 56"/>
          <p:cNvSpPr>
            <a:spLocks noChangeArrowheads="1"/>
          </p:cNvSpPr>
          <p:nvPr/>
        </p:nvSpPr>
        <p:spPr bwMode="auto">
          <a:xfrm>
            <a:off x="8001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5" name="Oval 57"/>
          <p:cNvSpPr>
            <a:spLocks noChangeArrowheads="1"/>
          </p:cNvSpPr>
          <p:nvPr/>
        </p:nvSpPr>
        <p:spPr bwMode="auto">
          <a:xfrm>
            <a:off x="7391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6" name="Oval 58"/>
          <p:cNvSpPr>
            <a:spLocks noChangeArrowheads="1"/>
          </p:cNvSpPr>
          <p:nvPr/>
        </p:nvSpPr>
        <p:spPr bwMode="auto">
          <a:xfrm>
            <a:off x="6934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7" name="Oval 59"/>
          <p:cNvSpPr>
            <a:spLocks noChangeArrowheads="1"/>
          </p:cNvSpPr>
          <p:nvPr/>
        </p:nvSpPr>
        <p:spPr bwMode="auto">
          <a:xfrm>
            <a:off x="6629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8" name="Oval 60"/>
          <p:cNvSpPr>
            <a:spLocks noChangeArrowheads="1"/>
          </p:cNvSpPr>
          <p:nvPr/>
        </p:nvSpPr>
        <p:spPr bwMode="auto">
          <a:xfrm>
            <a:off x="6019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9" name="Oval 61"/>
          <p:cNvSpPr>
            <a:spLocks noChangeArrowheads="1"/>
          </p:cNvSpPr>
          <p:nvPr/>
        </p:nvSpPr>
        <p:spPr bwMode="auto">
          <a:xfrm>
            <a:off x="6248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0" name="Oval 62"/>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1" name="Oval 63"/>
          <p:cNvSpPr>
            <a:spLocks noChangeArrowheads="1"/>
          </p:cNvSpPr>
          <p:nvPr/>
        </p:nvSpPr>
        <p:spPr bwMode="auto">
          <a:xfrm>
            <a:off x="5638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2" name="Oval 64"/>
          <p:cNvSpPr>
            <a:spLocks noChangeArrowheads="1"/>
          </p:cNvSpPr>
          <p:nvPr/>
        </p:nvSpPr>
        <p:spPr bwMode="auto">
          <a:xfrm>
            <a:off x="5562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3" name="Oval 65"/>
          <p:cNvSpPr>
            <a:spLocks noChangeArrowheads="1"/>
          </p:cNvSpPr>
          <p:nvPr/>
        </p:nvSpPr>
        <p:spPr bwMode="auto">
          <a:xfrm>
            <a:off x="5029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4" name="Oval 66"/>
          <p:cNvSpPr>
            <a:spLocks noChangeArrowheads="1"/>
          </p:cNvSpPr>
          <p:nvPr/>
        </p:nvSpPr>
        <p:spPr bwMode="auto">
          <a:xfrm>
            <a:off x="5562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5" name="Oval 67"/>
          <p:cNvSpPr>
            <a:spLocks noChangeArrowheads="1"/>
          </p:cNvSpPr>
          <p:nvPr/>
        </p:nvSpPr>
        <p:spPr bwMode="auto">
          <a:xfrm>
            <a:off x="5791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6" name="Oval 68"/>
          <p:cNvSpPr>
            <a:spLocks noChangeArrowheads="1"/>
          </p:cNvSpPr>
          <p:nvPr/>
        </p:nvSpPr>
        <p:spPr bwMode="auto">
          <a:xfrm>
            <a:off x="5257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7" name="Oval 69"/>
          <p:cNvSpPr>
            <a:spLocks noChangeArrowheads="1"/>
          </p:cNvSpPr>
          <p:nvPr/>
        </p:nvSpPr>
        <p:spPr bwMode="auto">
          <a:xfrm>
            <a:off x="5791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8" name="Oval 70"/>
          <p:cNvSpPr>
            <a:spLocks noChangeArrowheads="1"/>
          </p:cNvSpPr>
          <p:nvPr/>
        </p:nvSpPr>
        <p:spPr bwMode="auto">
          <a:xfrm>
            <a:off x="6248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9" name="Oval 71"/>
          <p:cNvSpPr>
            <a:spLocks noChangeArrowheads="1"/>
          </p:cNvSpPr>
          <p:nvPr/>
        </p:nvSpPr>
        <p:spPr bwMode="auto">
          <a:xfrm>
            <a:off x="5867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0" name="Oval 72"/>
          <p:cNvSpPr>
            <a:spLocks noChangeArrowheads="1"/>
          </p:cNvSpPr>
          <p:nvPr/>
        </p:nvSpPr>
        <p:spPr bwMode="auto">
          <a:xfrm>
            <a:off x="6553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1" name="Oval 73"/>
          <p:cNvSpPr>
            <a:spLocks noChangeArrowheads="1"/>
          </p:cNvSpPr>
          <p:nvPr/>
        </p:nvSpPr>
        <p:spPr bwMode="auto">
          <a:xfrm>
            <a:off x="5715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2" name="Oval 74"/>
          <p:cNvSpPr>
            <a:spLocks noChangeArrowheads="1"/>
          </p:cNvSpPr>
          <p:nvPr/>
        </p:nvSpPr>
        <p:spPr bwMode="auto">
          <a:xfrm>
            <a:off x="5257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3" name="Oval 75"/>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4" name="Oval 76"/>
          <p:cNvSpPr>
            <a:spLocks noChangeArrowheads="1"/>
          </p:cNvSpPr>
          <p:nvPr/>
        </p:nvSpPr>
        <p:spPr bwMode="auto">
          <a:xfrm>
            <a:off x="4800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5" name="Oval 77"/>
          <p:cNvSpPr>
            <a:spLocks noChangeArrowheads="1"/>
          </p:cNvSpPr>
          <p:nvPr/>
        </p:nvSpPr>
        <p:spPr bwMode="auto">
          <a:xfrm>
            <a:off x="5181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6" name="Oval 78"/>
          <p:cNvSpPr>
            <a:spLocks noChangeArrowheads="1"/>
          </p:cNvSpPr>
          <p:nvPr/>
        </p:nvSpPr>
        <p:spPr bwMode="auto">
          <a:xfrm>
            <a:off x="4419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7" name="Oval 79"/>
          <p:cNvSpPr>
            <a:spLocks noChangeArrowheads="1"/>
          </p:cNvSpPr>
          <p:nvPr/>
        </p:nvSpPr>
        <p:spPr bwMode="auto">
          <a:xfrm>
            <a:off x="4343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8" name="Oval 80"/>
          <p:cNvSpPr>
            <a:spLocks noChangeArrowheads="1"/>
          </p:cNvSpPr>
          <p:nvPr/>
        </p:nvSpPr>
        <p:spPr bwMode="auto">
          <a:xfrm>
            <a:off x="4572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9" name="Oval 81"/>
          <p:cNvSpPr>
            <a:spLocks noChangeArrowheads="1"/>
          </p:cNvSpPr>
          <p:nvPr/>
        </p:nvSpPr>
        <p:spPr bwMode="auto">
          <a:xfrm>
            <a:off x="3886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0" name="Oval 82"/>
          <p:cNvSpPr>
            <a:spLocks noChangeArrowheads="1"/>
          </p:cNvSpPr>
          <p:nvPr/>
        </p:nvSpPr>
        <p:spPr bwMode="auto">
          <a:xfrm>
            <a:off x="3429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1" name="Oval 83"/>
          <p:cNvSpPr>
            <a:spLocks noChangeArrowheads="1"/>
          </p:cNvSpPr>
          <p:nvPr/>
        </p:nvSpPr>
        <p:spPr bwMode="auto">
          <a:xfrm>
            <a:off x="3429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2" name="Oval 84"/>
          <p:cNvSpPr>
            <a:spLocks noChangeArrowheads="1"/>
          </p:cNvSpPr>
          <p:nvPr/>
        </p:nvSpPr>
        <p:spPr bwMode="auto">
          <a:xfrm>
            <a:off x="4038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3" name="Oval 85"/>
          <p:cNvSpPr>
            <a:spLocks noChangeArrowheads="1"/>
          </p:cNvSpPr>
          <p:nvPr/>
        </p:nvSpPr>
        <p:spPr bwMode="auto">
          <a:xfrm>
            <a:off x="4419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4" name="Oval 86"/>
          <p:cNvSpPr>
            <a:spLocks noChangeArrowheads="1"/>
          </p:cNvSpPr>
          <p:nvPr/>
        </p:nvSpPr>
        <p:spPr bwMode="auto">
          <a:xfrm>
            <a:off x="3505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5" name="Oval 87"/>
          <p:cNvSpPr>
            <a:spLocks noChangeArrowheads="1"/>
          </p:cNvSpPr>
          <p:nvPr/>
        </p:nvSpPr>
        <p:spPr bwMode="auto">
          <a:xfrm>
            <a:off x="335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6" name="Oval 88"/>
          <p:cNvSpPr>
            <a:spLocks noChangeArrowheads="1"/>
          </p:cNvSpPr>
          <p:nvPr/>
        </p:nvSpPr>
        <p:spPr bwMode="auto">
          <a:xfrm>
            <a:off x="2286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7" name="Oval 89"/>
          <p:cNvSpPr>
            <a:spLocks noChangeArrowheads="1"/>
          </p:cNvSpPr>
          <p:nvPr/>
        </p:nvSpPr>
        <p:spPr bwMode="auto">
          <a:xfrm>
            <a:off x="2362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8" name="Oval 90"/>
          <p:cNvSpPr>
            <a:spLocks noChangeArrowheads="1"/>
          </p:cNvSpPr>
          <p:nvPr/>
        </p:nvSpPr>
        <p:spPr bwMode="auto">
          <a:xfrm>
            <a:off x="2362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9" name="Oval 91"/>
          <p:cNvSpPr>
            <a:spLocks noChangeArrowheads="1"/>
          </p:cNvSpPr>
          <p:nvPr/>
        </p:nvSpPr>
        <p:spPr bwMode="auto">
          <a:xfrm>
            <a:off x="2514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60" name="Oval 92"/>
          <p:cNvSpPr>
            <a:spLocks noChangeArrowheads="1"/>
          </p:cNvSpPr>
          <p:nvPr/>
        </p:nvSpPr>
        <p:spPr bwMode="auto">
          <a:xfrm>
            <a:off x="2667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61" name="Oval 93"/>
          <p:cNvSpPr>
            <a:spLocks noChangeArrowheads="1"/>
          </p:cNvSpPr>
          <p:nvPr/>
        </p:nvSpPr>
        <p:spPr bwMode="auto">
          <a:xfrm>
            <a:off x="4114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2" name="Group 94"/>
          <p:cNvGrpSpPr>
            <a:grpSpLocks/>
          </p:cNvGrpSpPr>
          <p:nvPr/>
        </p:nvGrpSpPr>
        <p:grpSpPr bwMode="auto">
          <a:xfrm>
            <a:off x="4114800" y="1524000"/>
            <a:ext cx="2819400" cy="2895600"/>
            <a:chOff x="3744" y="4464"/>
            <a:chExt cx="1776" cy="1824"/>
          </a:xfrm>
        </p:grpSpPr>
        <p:sp>
          <p:nvSpPr>
            <p:cNvPr id="32872" name="Oval 95"/>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2873" name="Group 96"/>
            <p:cNvGrpSpPr>
              <a:grpSpLocks/>
            </p:cNvGrpSpPr>
            <p:nvPr/>
          </p:nvGrpSpPr>
          <p:grpSpPr bwMode="auto">
            <a:xfrm>
              <a:off x="4491" y="5231"/>
              <a:ext cx="288" cy="288"/>
              <a:chOff x="4486" y="3484"/>
              <a:chExt cx="288" cy="288"/>
            </a:xfrm>
          </p:grpSpPr>
          <p:sp>
            <p:nvSpPr>
              <p:cNvPr id="32874" name="Oval 97"/>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75" name="Line 98"/>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2876" name="Line 99"/>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grpSp>
        <p:nvGrpSpPr>
          <p:cNvPr id="4" name="Group 100"/>
          <p:cNvGrpSpPr>
            <a:grpSpLocks/>
          </p:cNvGrpSpPr>
          <p:nvPr/>
        </p:nvGrpSpPr>
        <p:grpSpPr bwMode="auto">
          <a:xfrm>
            <a:off x="5867400" y="2895600"/>
            <a:ext cx="457200" cy="457200"/>
            <a:chOff x="4486" y="3484"/>
            <a:chExt cx="288" cy="288"/>
          </a:xfrm>
        </p:grpSpPr>
        <p:sp>
          <p:nvSpPr>
            <p:cNvPr id="32869" name="Oval 101"/>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70" name="Line 102"/>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2871" name="Line 103"/>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32864" name="AutoShape 104"/>
          <p:cNvSpPr>
            <a:spLocks noChangeArrowheads="1"/>
          </p:cNvSpPr>
          <p:nvPr/>
        </p:nvSpPr>
        <p:spPr bwMode="auto">
          <a:xfrm>
            <a:off x="8991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Region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interest</a:t>
            </a:r>
          </a:p>
        </p:txBody>
      </p:sp>
      <p:sp>
        <p:nvSpPr>
          <p:cNvPr id="32865" name="AutoShape 105"/>
          <p:cNvSpPr>
            <a:spLocks noChangeArrowheads="1"/>
          </p:cNvSpPr>
          <p:nvPr/>
        </p:nvSpPr>
        <p:spPr bwMode="auto">
          <a:xfrm>
            <a:off x="8991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Center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mass</a:t>
            </a:r>
          </a:p>
        </p:txBody>
      </p:sp>
      <p:sp>
        <p:nvSpPr>
          <p:cNvPr id="32866" name="AutoShape 106"/>
          <p:cNvSpPr>
            <a:spLocks noChangeArrowheads="1"/>
          </p:cNvSpPr>
          <p:nvPr/>
        </p:nvSpPr>
        <p:spPr bwMode="auto">
          <a:xfrm>
            <a:off x="8991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Mean Shift</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vector</a:t>
            </a:r>
          </a:p>
        </p:txBody>
      </p:sp>
      <p:sp>
        <p:nvSpPr>
          <p:cNvPr id="32867" name="Rectangle 108"/>
          <p:cNvSpPr>
            <a:spLocks noChangeArrowheads="1"/>
          </p:cNvSpPr>
          <p:nvPr/>
        </p:nvSpPr>
        <p:spPr bwMode="auto">
          <a:xfrm>
            <a:off x="1644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latin typeface="Arial" panose="020B0604020202020204" pitchFamily="34" charset="0"/>
                <a:cs typeface="Arial" panose="020B0604020202020204" pitchFamily="34" charset="0"/>
              </a:rPr>
              <a:t>Slide by Y. Ukrainitz &amp; B. Sarel</a:t>
            </a:r>
          </a:p>
        </p:txBody>
      </p:sp>
      <p:sp>
        <p:nvSpPr>
          <p:cNvPr id="32868" name="Title 110"/>
          <p:cNvSpPr>
            <a:spLocks noGrp="1"/>
          </p:cNvSpPr>
          <p:nvPr>
            <p:ph type="title"/>
          </p:nvPr>
        </p:nvSpPr>
        <p:spPr/>
        <p:txBody>
          <a:bodyPr/>
          <a:lstStyle/>
          <a:p>
            <a:r>
              <a:rPr lang="en-US" altLang="en-US"/>
              <a:t>Mean shift</a:t>
            </a:r>
          </a:p>
        </p:txBody>
      </p:sp>
    </p:spTree>
    <p:extLst>
      <p:ext uri="{BB962C8B-B14F-4D97-AF65-F5344CB8AC3E}">
        <p14:creationId xmlns:p14="http://schemas.microsoft.com/office/powerpoint/2010/main" val="569636569"/>
      </p:ext>
    </p:extLst>
  </p:cSld>
  <p:clrMapOvr>
    <a:masterClrMapping/>
  </p:clrMapOvr>
  <p:transition advTm="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417 -2.61624E-6 L 0.0625 0.02221 " pathEditMode="relative" rAng="0" ptsTypes="AA">
                                      <p:cBhvr>
                                        <p:cTn id="6" dur="2000" fill="hold"/>
                                        <p:tgtEl>
                                          <p:spTgt spid="2"/>
                                        </p:tgtEl>
                                        <p:attrNameLst>
                                          <p:attrName>ppt_x</p:attrName>
                                          <p:attrName>ppt_y</p:attrName>
                                        </p:attrNameLst>
                                      </p:cBhvr>
                                      <p:rCtr x="2917" y="1110"/>
                                    </p:animMotion>
                                  </p:childTnLst>
                                </p:cTn>
                              </p:par>
                            </p:childTnLst>
                          </p:cTn>
                        </p:par>
                        <p:par>
                          <p:cTn id="7" fill="hold" nodeType="afterGroup">
                            <p:stCondLst>
                              <p:cond delay="2000"/>
                            </p:stCondLst>
                            <p:childTnLst>
                              <p:par>
                                <p:cTn id="8" presetID="1" presetClass="exit" presetSubtype="0" fill="hold" nodeType="afterEffect">
                                  <p:stCondLst>
                                    <p:cond delay="0"/>
                                  </p:stCondLst>
                                  <p:childTnLst>
                                    <p:set>
                                      <p:cBhvr>
                                        <p:cTn id="9"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Oval 2"/>
          <p:cNvSpPr>
            <a:spLocks noChangeArrowheads="1"/>
          </p:cNvSpPr>
          <p:nvPr/>
        </p:nvSpPr>
        <p:spPr bwMode="auto">
          <a:xfrm>
            <a:off x="7086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795" name="Oval 3"/>
          <p:cNvSpPr>
            <a:spLocks noChangeArrowheads="1"/>
          </p:cNvSpPr>
          <p:nvPr/>
        </p:nvSpPr>
        <p:spPr bwMode="auto">
          <a:xfrm>
            <a:off x="7292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796" name="Oval 4"/>
          <p:cNvSpPr>
            <a:spLocks noChangeArrowheads="1"/>
          </p:cNvSpPr>
          <p:nvPr/>
        </p:nvSpPr>
        <p:spPr bwMode="auto">
          <a:xfrm>
            <a:off x="7216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797" name="Oval 5"/>
          <p:cNvSpPr>
            <a:spLocks noChangeArrowheads="1"/>
          </p:cNvSpPr>
          <p:nvPr/>
        </p:nvSpPr>
        <p:spPr bwMode="auto">
          <a:xfrm>
            <a:off x="6964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798" name="Oval 6"/>
          <p:cNvSpPr>
            <a:spLocks noChangeArrowheads="1"/>
          </p:cNvSpPr>
          <p:nvPr/>
        </p:nvSpPr>
        <p:spPr bwMode="auto">
          <a:xfrm>
            <a:off x="7205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799" name="Oval 7"/>
          <p:cNvSpPr>
            <a:spLocks noChangeArrowheads="1"/>
          </p:cNvSpPr>
          <p:nvPr/>
        </p:nvSpPr>
        <p:spPr bwMode="auto">
          <a:xfrm>
            <a:off x="6978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0" name="Oval 8"/>
          <p:cNvSpPr>
            <a:spLocks noChangeArrowheads="1"/>
          </p:cNvSpPr>
          <p:nvPr/>
        </p:nvSpPr>
        <p:spPr bwMode="auto">
          <a:xfrm>
            <a:off x="7456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1" name="Oval 9"/>
          <p:cNvSpPr>
            <a:spLocks noChangeArrowheads="1"/>
          </p:cNvSpPr>
          <p:nvPr/>
        </p:nvSpPr>
        <p:spPr bwMode="auto">
          <a:xfrm>
            <a:off x="6846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2" name="Oval 10"/>
          <p:cNvSpPr>
            <a:spLocks noChangeArrowheads="1"/>
          </p:cNvSpPr>
          <p:nvPr/>
        </p:nvSpPr>
        <p:spPr bwMode="auto">
          <a:xfrm>
            <a:off x="7586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3" name="Oval 11"/>
          <p:cNvSpPr>
            <a:spLocks noChangeArrowheads="1"/>
          </p:cNvSpPr>
          <p:nvPr/>
        </p:nvSpPr>
        <p:spPr bwMode="auto">
          <a:xfrm>
            <a:off x="7445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4" name="Oval 12"/>
          <p:cNvSpPr>
            <a:spLocks noChangeArrowheads="1"/>
          </p:cNvSpPr>
          <p:nvPr/>
        </p:nvSpPr>
        <p:spPr bwMode="auto">
          <a:xfrm>
            <a:off x="716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5" name="Oval 13"/>
          <p:cNvSpPr>
            <a:spLocks noChangeArrowheads="1"/>
          </p:cNvSpPr>
          <p:nvPr/>
        </p:nvSpPr>
        <p:spPr bwMode="auto">
          <a:xfrm>
            <a:off x="7315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6" name="Oval 14"/>
          <p:cNvSpPr>
            <a:spLocks noChangeArrowheads="1"/>
          </p:cNvSpPr>
          <p:nvPr/>
        </p:nvSpPr>
        <p:spPr bwMode="auto">
          <a:xfrm>
            <a:off x="7010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7" name="Oval 15"/>
          <p:cNvSpPr>
            <a:spLocks noChangeArrowheads="1"/>
          </p:cNvSpPr>
          <p:nvPr/>
        </p:nvSpPr>
        <p:spPr bwMode="auto">
          <a:xfrm>
            <a:off x="6705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8" name="Oval 16"/>
          <p:cNvSpPr>
            <a:spLocks noChangeArrowheads="1"/>
          </p:cNvSpPr>
          <p:nvPr/>
        </p:nvSpPr>
        <p:spPr bwMode="auto">
          <a:xfrm>
            <a:off x="6477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9" name="Oval 17"/>
          <p:cNvSpPr>
            <a:spLocks noChangeArrowheads="1"/>
          </p:cNvSpPr>
          <p:nvPr/>
        </p:nvSpPr>
        <p:spPr bwMode="auto">
          <a:xfrm>
            <a:off x="6705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0" name="Oval 18"/>
          <p:cNvSpPr>
            <a:spLocks noChangeArrowheads="1"/>
          </p:cNvSpPr>
          <p:nvPr/>
        </p:nvSpPr>
        <p:spPr bwMode="auto">
          <a:xfrm>
            <a:off x="7772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1" name="Oval 19"/>
          <p:cNvSpPr>
            <a:spLocks noChangeArrowheads="1"/>
          </p:cNvSpPr>
          <p:nvPr/>
        </p:nvSpPr>
        <p:spPr bwMode="auto">
          <a:xfrm>
            <a:off x="7696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2" name="Oval 20"/>
          <p:cNvSpPr>
            <a:spLocks noChangeArrowheads="1"/>
          </p:cNvSpPr>
          <p:nvPr/>
        </p:nvSpPr>
        <p:spPr bwMode="auto">
          <a:xfrm>
            <a:off x="7412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3" name="Oval 21"/>
          <p:cNvSpPr>
            <a:spLocks noChangeArrowheads="1"/>
          </p:cNvSpPr>
          <p:nvPr/>
        </p:nvSpPr>
        <p:spPr bwMode="auto">
          <a:xfrm>
            <a:off x="7010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4" name="Oval 22"/>
          <p:cNvSpPr>
            <a:spLocks noChangeArrowheads="1"/>
          </p:cNvSpPr>
          <p:nvPr/>
        </p:nvSpPr>
        <p:spPr bwMode="auto">
          <a:xfrm>
            <a:off x="6553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5" name="Oval 23"/>
          <p:cNvSpPr>
            <a:spLocks noChangeArrowheads="1"/>
          </p:cNvSpPr>
          <p:nvPr/>
        </p:nvSpPr>
        <p:spPr bwMode="auto">
          <a:xfrm>
            <a:off x="6172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6" name="Oval 24"/>
          <p:cNvSpPr>
            <a:spLocks noChangeArrowheads="1"/>
          </p:cNvSpPr>
          <p:nvPr/>
        </p:nvSpPr>
        <p:spPr bwMode="auto">
          <a:xfrm>
            <a:off x="6096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7" name="Oval 25"/>
          <p:cNvSpPr>
            <a:spLocks noChangeArrowheads="1"/>
          </p:cNvSpPr>
          <p:nvPr/>
        </p:nvSpPr>
        <p:spPr bwMode="auto">
          <a:xfrm>
            <a:off x="6477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8" name="Oval 26"/>
          <p:cNvSpPr>
            <a:spLocks noChangeArrowheads="1"/>
          </p:cNvSpPr>
          <p:nvPr/>
        </p:nvSpPr>
        <p:spPr bwMode="auto">
          <a:xfrm>
            <a:off x="6858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9" name="Oval 27"/>
          <p:cNvSpPr>
            <a:spLocks noChangeArrowheads="1"/>
          </p:cNvSpPr>
          <p:nvPr/>
        </p:nvSpPr>
        <p:spPr bwMode="auto">
          <a:xfrm>
            <a:off x="7445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0" name="Oval 28"/>
          <p:cNvSpPr>
            <a:spLocks noChangeArrowheads="1"/>
          </p:cNvSpPr>
          <p:nvPr/>
        </p:nvSpPr>
        <p:spPr bwMode="auto">
          <a:xfrm>
            <a:off x="7162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1" name="Oval 29"/>
          <p:cNvSpPr>
            <a:spLocks noChangeArrowheads="1"/>
          </p:cNvSpPr>
          <p:nvPr/>
        </p:nvSpPr>
        <p:spPr bwMode="auto">
          <a:xfrm>
            <a:off x="6248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2" name="Oval 30"/>
          <p:cNvSpPr>
            <a:spLocks noChangeArrowheads="1"/>
          </p:cNvSpPr>
          <p:nvPr/>
        </p:nvSpPr>
        <p:spPr bwMode="auto">
          <a:xfrm>
            <a:off x="6629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3" name="Oval 31"/>
          <p:cNvSpPr>
            <a:spLocks noChangeArrowheads="1"/>
          </p:cNvSpPr>
          <p:nvPr/>
        </p:nvSpPr>
        <p:spPr bwMode="auto">
          <a:xfrm>
            <a:off x="7162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4" name="Oval 32"/>
          <p:cNvSpPr>
            <a:spLocks noChangeArrowheads="1"/>
          </p:cNvSpPr>
          <p:nvPr/>
        </p:nvSpPr>
        <p:spPr bwMode="auto">
          <a:xfrm>
            <a:off x="6705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5" name="Oval 33"/>
          <p:cNvSpPr>
            <a:spLocks noChangeArrowheads="1"/>
          </p:cNvSpPr>
          <p:nvPr/>
        </p:nvSpPr>
        <p:spPr bwMode="auto">
          <a:xfrm>
            <a:off x="7445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6" name="Oval 34"/>
          <p:cNvSpPr>
            <a:spLocks noChangeArrowheads="1"/>
          </p:cNvSpPr>
          <p:nvPr/>
        </p:nvSpPr>
        <p:spPr bwMode="auto">
          <a:xfrm>
            <a:off x="7445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7" name="Oval 35"/>
          <p:cNvSpPr>
            <a:spLocks noChangeArrowheads="1"/>
          </p:cNvSpPr>
          <p:nvPr/>
        </p:nvSpPr>
        <p:spPr bwMode="auto">
          <a:xfrm>
            <a:off x="7696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8" name="Oval 36"/>
          <p:cNvSpPr>
            <a:spLocks noChangeArrowheads="1"/>
          </p:cNvSpPr>
          <p:nvPr/>
        </p:nvSpPr>
        <p:spPr bwMode="auto">
          <a:xfrm>
            <a:off x="7783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9" name="Oval 37"/>
          <p:cNvSpPr>
            <a:spLocks noChangeArrowheads="1"/>
          </p:cNvSpPr>
          <p:nvPr/>
        </p:nvSpPr>
        <p:spPr bwMode="auto">
          <a:xfrm>
            <a:off x="7772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0" name="Oval 38"/>
          <p:cNvSpPr>
            <a:spLocks noChangeArrowheads="1"/>
          </p:cNvSpPr>
          <p:nvPr/>
        </p:nvSpPr>
        <p:spPr bwMode="auto">
          <a:xfrm>
            <a:off x="8153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1" name="Oval 39"/>
          <p:cNvSpPr>
            <a:spLocks noChangeArrowheads="1"/>
          </p:cNvSpPr>
          <p:nvPr/>
        </p:nvSpPr>
        <p:spPr bwMode="auto">
          <a:xfrm>
            <a:off x="8153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2" name="Oval 40"/>
          <p:cNvSpPr>
            <a:spLocks noChangeArrowheads="1"/>
          </p:cNvSpPr>
          <p:nvPr/>
        </p:nvSpPr>
        <p:spPr bwMode="auto">
          <a:xfrm>
            <a:off x="8077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3" name="Oval 41"/>
          <p:cNvSpPr>
            <a:spLocks noChangeArrowheads="1"/>
          </p:cNvSpPr>
          <p:nvPr/>
        </p:nvSpPr>
        <p:spPr bwMode="auto">
          <a:xfrm>
            <a:off x="7848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4" name="Oval 42"/>
          <p:cNvSpPr>
            <a:spLocks noChangeArrowheads="1"/>
          </p:cNvSpPr>
          <p:nvPr/>
        </p:nvSpPr>
        <p:spPr bwMode="auto">
          <a:xfrm>
            <a:off x="8458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5" name="Oval 43"/>
          <p:cNvSpPr>
            <a:spLocks noChangeArrowheads="1"/>
          </p:cNvSpPr>
          <p:nvPr/>
        </p:nvSpPr>
        <p:spPr bwMode="auto">
          <a:xfrm>
            <a:off x="8534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6" name="Oval 44"/>
          <p:cNvSpPr>
            <a:spLocks noChangeArrowheads="1"/>
          </p:cNvSpPr>
          <p:nvPr/>
        </p:nvSpPr>
        <p:spPr bwMode="auto">
          <a:xfrm>
            <a:off x="8839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7" name="Oval 45"/>
          <p:cNvSpPr>
            <a:spLocks noChangeArrowheads="1"/>
          </p:cNvSpPr>
          <p:nvPr/>
        </p:nvSpPr>
        <p:spPr bwMode="auto">
          <a:xfrm>
            <a:off x="8229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8" name="Oval 46"/>
          <p:cNvSpPr>
            <a:spLocks noChangeArrowheads="1"/>
          </p:cNvSpPr>
          <p:nvPr/>
        </p:nvSpPr>
        <p:spPr bwMode="auto">
          <a:xfrm>
            <a:off x="8686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9" name="Oval 47"/>
          <p:cNvSpPr>
            <a:spLocks noChangeArrowheads="1"/>
          </p:cNvSpPr>
          <p:nvPr/>
        </p:nvSpPr>
        <p:spPr bwMode="auto">
          <a:xfrm>
            <a:off x="9448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0" name="Oval 48"/>
          <p:cNvSpPr>
            <a:spLocks noChangeArrowheads="1"/>
          </p:cNvSpPr>
          <p:nvPr/>
        </p:nvSpPr>
        <p:spPr bwMode="auto">
          <a:xfrm>
            <a:off x="8458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1" name="Oval 49"/>
          <p:cNvSpPr>
            <a:spLocks noChangeArrowheads="1"/>
          </p:cNvSpPr>
          <p:nvPr/>
        </p:nvSpPr>
        <p:spPr bwMode="auto">
          <a:xfrm>
            <a:off x="9002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2" name="Oval 50"/>
          <p:cNvSpPr>
            <a:spLocks noChangeArrowheads="1"/>
          </p:cNvSpPr>
          <p:nvPr/>
        </p:nvSpPr>
        <p:spPr bwMode="auto">
          <a:xfrm>
            <a:off x="8001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3" name="Oval 51"/>
          <p:cNvSpPr>
            <a:spLocks noChangeArrowheads="1"/>
          </p:cNvSpPr>
          <p:nvPr/>
        </p:nvSpPr>
        <p:spPr bwMode="auto">
          <a:xfrm>
            <a:off x="9067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4" name="Oval 52"/>
          <p:cNvSpPr>
            <a:spLocks noChangeArrowheads="1"/>
          </p:cNvSpPr>
          <p:nvPr/>
        </p:nvSpPr>
        <p:spPr bwMode="auto">
          <a:xfrm>
            <a:off x="8458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5" name="Oval 53"/>
          <p:cNvSpPr>
            <a:spLocks noChangeArrowheads="1"/>
          </p:cNvSpPr>
          <p:nvPr/>
        </p:nvSpPr>
        <p:spPr bwMode="auto">
          <a:xfrm>
            <a:off x="7620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6" name="Oval 54"/>
          <p:cNvSpPr>
            <a:spLocks noChangeArrowheads="1"/>
          </p:cNvSpPr>
          <p:nvPr/>
        </p:nvSpPr>
        <p:spPr bwMode="auto">
          <a:xfrm>
            <a:off x="7162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7" name="Oval 55"/>
          <p:cNvSpPr>
            <a:spLocks noChangeArrowheads="1"/>
          </p:cNvSpPr>
          <p:nvPr/>
        </p:nvSpPr>
        <p:spPr bwMode="auto">
          <a:xfrm>
            <a:off x="7543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8" name="Oval 56"/>
          <p:cNvSpPr>
            <a:spLocks noChangeArrowheads="1"/>
          </p:cNvSpPr>
          <p:nvPr/>
        </p:nvSpPr>
        <p:spPr bwMode="auto">
          <a:xfrm>
            <a:off x="8001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9" name="Oval 57"/>
          <p:cNvSpPr>
            <a:spLocks noChangeArrowheads="1"/>
          </p:cNvSpPr>
          <p:nvPr/>
        </p:nvSpPr>
        <p:spPr bwMode="auto">
          <a:xfrm>
            <a:off x="7391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0" name="Oval 58"/>
          <p:cNvSpPr>
            <a:spLocks noChangeArrowheads="1"/>
          </p:cNvSpPr>
          <p:nvPr/>
        </p:nvSpPr>
        <p:spPr bwMode="auto">
          <a:xfrm>
            <a:off x="6934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1" name="Oval 59"/>
          <p:cNvSpPr>
            <a:spLocks noChangeArrowheads="1"/>
          </p:cNvSpPr>
          <p:nvPr/>
        </p:nvSpPr>
        <p:spPr bwMode="auto">
          <a:xfrm>
            <a:off x="6629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2" name="Oval 60"/>
          <p:cNvSpPr>
            <a:spLocks noChangeArrowheads="1"/>
          </p:cNvSpPr>
          <p:nvPr/>
        </p:nvSpPr>
        <p:spPr bwMode="auto">
          <a:xfrm>
            <a:off x="6019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3" name="Oval 61"/>
          <p:cNvSpPr>
            <a:spLocks noChangeArrowheads="1"/>
          </p:cNvSpPr>
          <p:nvPr/>
        </p:nvSpPr>
        <p:spPr bwMode="auto">
          <a:xfrm>
            <a:off x="6248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4" name="Oval 62"/>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5" name="Oval 63"/>
          <p:cNvSpPr>
            <a:spLocks noChangeArrowheads="1"/>
          </p:cNvSpPr>
          <p:nvPr/>
        </p:nvSpPr>
        <p:spPr bwMode="auto">
          <a:xfrm>
            <a:off x="5638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6" name="Oval 64"/>
          <p:cNvSpPr>
            <a:spLocks noChangeArrowheads="1"/>
          </p:cNvSpPr>
          <p:nvPr/>
        </p:nvSpPr>
        <p:spPr bwMode="auto">
          <a:xfrm>
            <a:off x="5562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7" name="Oval 65"/>
          <p:cNvSpPr>
            <a:spLocks noChangeArrowheads="1"/>
          </p:cNvSpPr>
          <p:nvPr/>
        </p:nvSpPr>
        <p:spPr bwMode="auto">
          <a:xfrm>
            <a:off x="5029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8" name="Oval 66"/>
          <p:cNvSpPr>
            <a:spLocks noChangeArrowheads="1"/>
          </p:cNvSpPr>
          <p:nvPr/>
        </p:nvSpPr>
        <p:spPr bwMode="auto">
          <a:xfrm>
            <a:off x="5562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9" name="Oval 67"/>
          <p:cNvSpPr>
            <a:spLocks noChangeArrowheads="1"/>
          </p:cNvSpPr>
          <p:nvPr/>
        </p:nvSpPr>
        <p:spPr bwMode="auto">
          <a:xfrm>
            <a:off x="5791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0" name="Oval 68"/>
          <p:cNvSpPr>
            <a:spLocks noChangeArrowheads="1"/>
          </p:cNvSpPr>
          <p:nvPr/>
        </p:nvSpPr>
        <p:spPr bwMode="auto">
          <a:xfrm>
            <a:off x="5257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1" name="Oval 69"/>
          <p:cNvSpPr>
            <a:spLocks noChangeArrowheads="1"/>
          </p:cNvSpPr>
          <p:nvPr/>
        </p:nvSpPr>
        <p:spPr bwMode="auto">
          <a:xfrm>
            <a:off x="5791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2" name="Oval 70"/>
          <p:cNvSpPr>
            <a:spLocks noChangeArrowheads="1"/>
          </p:cNvSpPr>
          <p:nvPr/>
        </p:nvSpPr>
        <p:spPr bwMode="auto">
          <a:xfrm>
            <a:off x="6248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3" name="Oval 71"/>
          <p:cNvSpPr>
            <a:spLocks noChangeArrowheads="1"/>
          </p:cNvSpPr>
          <p:nvPr/>
        </p:nvSpPr>
        <p:spPr bwMode="auto">
          <a:xfrm>
            <a:off x="5867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4" name="Oval 72"/>
          <p:cNvSpPr>
            <a:spLocks noChangeArrowheads="1"/>
          </p:cNvSpPr>
          <p:nvPr/>
        </p:nvSpPr>
        <p:spPr bwMode="auto">
          <a:xfrm>
            <a:off x="6553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5" name="Oval 73"/>
          <p:cNvSpPr>
            <a:spLocks noChangeArrowheads="1"/>
          </p:cNvSpPr>
          <p:nvPr/>
        </p:nvSpPr>
        <p:spPr bwMode="auto">
          <a:xfrm>
            <a:off x="5715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6" name="Oval 74"/>
          <p:cNvSpPr>
            <a:spLocks noChangeArrowheads="1"/>
          </p:cNvSpPr>
          <p:nvPr/>
        </p:nvSpPr>
        <p:spPr bwMode="auto">
          <a:xfrm>
            <a:off x="5257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7" name="Oval 75"/>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8" name="Oval 76"/>
          <p:cNvSpPr>
            <a:spLocks noChangeArrowheads="1"/>
          </p:cNvSpPr>
          <p:nvPr/>
        </p:nvSpPr>
        <p:spPr bwMode="auto">
          <a:xfrm>
            <a:off x="4800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9" name="Oval 77"/>
          <p:cNvSpPr>
            <a:spLocks noChangeArrowheads="1"/>
          </p:cNvSpPr>
          <p:nvPr/>
        </p:nvSpPr>
        <p:spPr bwMode="auto">
          <a:xfrm>
            <a:off x="5181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0" name="Oval 78"/>
          <p:cNvSpPr>
            <a:spLocks noChangeArrowheads="1"/>
          </p:cNvSpPr>
          <p:nvPr/>
        </p:nvSpPr>
        <p:spPr bwMode="auto">
          <a:xfrm>
            <a:off x="4419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1" name="Oval 79"/>
          <p:cNvSpPr>
            <a:spLocks noChangeArrowheads="1"/>
          </p:cNvSpPr>
          <p:nvPr/>
        </p:nvSpPr>
        <p:spPr bwMode="auto">
          <a:xfrm>
            <a:off x="4343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2" name="Oval 80"/>
          <p:cNvSpPr>
            <a:spLocks noChangeArrowheads="1"/>
          </p:cNvSpPr>
          <p:nvPr/>
        </p:nvSpPr>
        <p:spPr bwMode="auto">
          <a:xfrm>
            <a:off x="4572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3" name="Oval 81"/>
          <p:cNvSpPr>
            <a:spLocks noChangeArrowheads="1"/>
          </p:cNvSpPr>
          <p:nvPr/>
        </p:nvSpPr>
        <p:spPr bwMode="auto">
          <a:xfrm>
            <a:off x="3886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4" name="Oval 82"/>
          <p:cNvSpPr>
            <a:spLocks noChangeArrowheads="1"/>
          </p:cNvSpPr>
          <p:nvPr/>
        </p:nvSpPr>
        <p:spPr bwMode="auto">
          <a:xfrm>
            <a:off x="3429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5" name="Oval 83"/>
          <p:cNvSpPr>
            <a:spLocks noChangeArrowheads="1"/>
          </p:cNvSpPr>
          <p:nvPr/>
        </p:nvSpPr>
        <p:spPr bwMode="auto">
          <a:xfrm>
            <a:off x="3429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6" name="Oval 84"/>
          <p:cNvSpPr>
            <a:spLocks noChangeArrowheads="1"/>
          </p:cNvSpPr>
          <p:nvPr/>
        </p:nvSpPr>
        <p:spPr bwMode="auto">
          <a:xfrm>
            <a:off x="4038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7" name="Oval 85"/>
          <p:cNvSpPr>
            <a:spLocks noChangeArrowheads="1"/>
          </p:cNvSpPr>
          <p:nvPr/>
        </p:nvSpPr>
        <p:spPr bwMode="auto">
          <a:xfrm>
            <a:off x="4419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8" name="Oval 86"/>
          <p:cNvSpPr>
            <a:spLocks noChangeArrowheads="1"/>
          </p:cNvSpPr>
          <p:nvPr/>
        </p:nvSpPr>
        <p:spPr bwMode="auto">
          <a:xfrm>
            <a:off x="3505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9" name="Oval 87"/>
          <p:cNvSpPr>
            <a:spLocks noChangeArrowheads="1"/>
          </p:cNvSpPr>
          <p:nvPr/>
        </p:nvSpPr>
        <p:spPr bwMode="auto">
          <a:xfrm>
            <a:off x="335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80" name="Oval 88"/>
          <p:cNvSpPr>
            <a:spLocks noChangeArrowheads="1"/>
          </p:cNvSpPr>
          <p:nvPr/>
        </p:nvSpPr>
        <p:spPr bwMode="auto">
          <a:xfrm>
            <a:off x="2286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81" name="Oval 89"/>
          <p:cNvSpPr>
            <a:spLocks noChangeArrowheads="1"/>
          </p:cNvSpPr>
          <p:nvPr/>
        </p:nvSpPr>
        <p:spPr bwMode="auto">
          <a:xfrm>
            <a:off x="2362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82" name="Oval 90"/>
          <p:cNvSpPr>
            <a:spLocks noChangeArrowheads="1"/>
          </p:cNvSpPr>
          <p:nvPr/>
        </p:nvSpPr>
        <p:spPr bwMode="auto">
          <a:xfrm>
            <a:off x="2362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83" name="Oval 91"/>
          <p:cNvSpPr>
            <a:spLocks noChangeArrowheads="1"/>
          </p:cNvSpPr>
          <p:nvPr/>
        </p:nvSpPr>
        <p:spPr bwMode="auto">
          <a:xfrm>
            <a:off x="2514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84" name="Oval 92"/>
          <p:cNvSpPr>
            <a:spLocks noChangeArrowheads="1"/>
          </p:cNvSpPr>
          <p:nvPr/>
        </p:nvSpPr>
        <p:spPr bwMode="auto">
          <a:xfrm>
            <a:off x="2667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85" name="Oval 93"/>
          <p:cNvSpPr>
            <a:spLocks noChangeArrowheads="1"/>
          </p:cNvSpPr>
          <p:nvPr/>
        </p:nvSpPr>
        <p:spPr bwMode="auto">
          <a:xfrm>
            <a:off x="4114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3886" name="Group 94"/>
          <p:cNvGrpSpPr>
            <a:grpSpLocks/>
          </p:cNvGrpSpPr>
          <p:nvPr/>
        </p:nvGrpSpPr>
        <p:grpSpPr bwMode="auto">
          <a:xfrm>
            <a:off x="4691063" y="1676400"/>
            <a:ext cx="2819400" cy="2895600"/>
            <a:chOff x="3744" y="4464"/>
            <a:chExt cx="1776" cy="1824"/>
          </a:xfrm>
        </p:grpSpPr>
        <p:sp>
          <p:nvSpPr>
            <p:cNvPr id="33898" name="Oval 95"/>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3899" name="Group 96"/>
            <p:cNvGrpSpPr>
              <a:grpSpLocks/>
            </p:cNvGrpSpPr>
            <p:nvPr/>
          </p:nvGrpSpPr>
          <p:grpSpPr bwMode="auto">
            <a:xfrm>
              <a:off x="4491" y="5231"/>
              <a:ext cx="288" cy="288"/>
              <a:chOff x="4486" y="3484"/>
              <a:chExt cx="288" cy="288"/>
            </a:xfrm>
          </p:grpSpPr>
          <p:sp>
            <p:nvSpPr>
              <p:cNvPr id="33900" name="Oval 97"/>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901" name="Line 98"/>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3902" name="Line 99"/>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sp>
        <p:nvSpPr>
          <p:cNvPr id="33887" name="AutoShape 100"/>
          <p:cNvSpPr>
            <a:spLocks noChangeArrowheads="1"/>
          </p:cNvSpPr>
          <p:nvPr/>
        </p:nvSpPr>
        <p:spPr bwMode="auto">
          <a:xfrm>
            <a:off x="8991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Region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interest</a:t>
            </a:r>
          </a:p>
        </p:txBody>
      </p:sp>
      <p:sp>
        <p:nvSpPr>
          <p:cNvPr id="33888" name="AutoShape 101"/>
          <p:cNvSpPr>
            <a:spLocks noChangeArrowheads="1"/>
          </p:cNvSpPr>
          <p:nvPr/>
        </p:nvSpPr>
        <p:spPr bwMode="auto">
          <a:xfrm>
            <a:off x="8991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Center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mass</a:t>
            </a:r>
          </a:p>
        </p:txBody>
      </p:sp>
      <p:sp>
        <p:nvSpPr>
          <p:cNvPr id="33889" name="AutoShape 102"/>
          <p:cNvSpPr>
            <a:spLocks noChangeArrowheads="1"/>
          </p:cNvSpPr>
          <p:nvPr/>
        </p:nvSpPr>
        <p:spPr bwMode="auto">
          <a:xfrm>
            <a:off x="8991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Mean Shift</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vector</a:t>
            </a:r>
          </a:p>
        </p:txBody>
      </p:sp>
      <p:grpSp>
        <p:nvGrpSpPr>
          <p:cNvPr id="4" name="Group 103"/>
          <p:cNvGrpSpPr>
            <a:grpSpLocks/>
          </p:cNvGrpSpPr>
          <p:nvPr/>
        </p:nvGrpSpPr>
        <p:grpSpPr bwMode="auto">
          <a:xfrm>
            <a:off x="6553200" y="3200400"/>
            <a:ext cx="457200" cy="457200"/>
            <a:chOff x="4486" y="3484"/>
            <a:chExt cx="288" cy="288"/>
          </a:xfrm>
        </p:grpSpPr>
        <p:sp>
          <p:nvSpPr>
            <p:cNvPr id="33895" name="Oval 104"/>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96" name="Line 105"/>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3897" name="Line 106"/>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106603" name="AutoShape 107"/>
          <p:cNvSpPr>
            <a:spLocks noChangeArrowheads="1"/>
          </p:cNvSpPr>
          <p:nvPr/>
        </p:nvSpPr>
        <p:spPr bwMode="auto">
          <a:xfrm rot="1324470">
            <a:off x="6089650" y="3200400"/>
            <a:ext cx="685800" cy="152400"/>
          </a:xfrm>
          <a:prstGeom prst="rightArrow">
            <a:avLst>
              <a:gd name="adj1" fmla="val 50000"/>
              <a:gd name="adj2" fmla="val 112500"/>
            </a:avLst>
          </a:prstGeom>
          <a:solidFill>
            <a:srgbClr val="FFFF00"/>
          </a:solidFill>
          <a:ln w="9525">
            <a:solidFill>
              <a:schemeClr val="tx1"/>
            </a:solidFill>
            <a:miter lim="800000"/>
            <a:headEnd/>
            <a:tailEnd/>
          </a:ln>
        </p:spPr>
        <p:txBody>
          <a:bodyPr wrap="none" anchor="b" anchorCtr="1"/>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92" name="Rectangle 109"/>
          <p:cNvSpPr>
            <a:spLocks noChangeArrowheads="1"/>
          </p:cNvSpPr>
          <p:nvPr/>
        </p:nvSpPr>
        <p:spPr bwMode="auto">
          <a:xfrm>
            <a:off x="1644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latin typeface="Arial" panose="020B0604020202020204" pitchFamily="34" charset="0"/>
                <a:cs typeface="Arial" panose="020B0604020202020204" pitchFamily="34" charset="0"/>
              </a:rPr>
              <a:t>Slide by Y. Ukrainitz &amp; B. Sarel</a:t>
            </a:r>
          </a:p>
        </p:txBody>
      </p:sp>
      <p:sp>
        <p:nvSpPr>
          <p:cNvPr id="33893" name="Title 110"/>
          <p:cNvSpPr>
            <a:spLocks noGrp="1"/>
          </p:cNvSpPr>
          <p:nvPr>
            <p:ph type="title"/>
          </p:nvPr>
        </p:nvSpPr>
        <p:spPr/>
        <p:txBody>
          <a:bodyPr/>
          <a:lstStyle/>
          <a:p>
            <a:r>
              <a:rPr lang="en-US" altLang="en-US"/>
              <a:t>Mean shift</a:t>
            </a:r>
          </a:p>
        </p:txBody>
      </p:sp>
      <p:sp>
        <p:nvSpPr>
          <p:cNvPr id="33894" name="Content Placeholder 111"/>
          <p:cNvSpPr>
            <a:spLocks noGrp="1"/>
          </p:cNvSpPr>
          <p:nvPr>
            <p:ph idx="1"/>
          </p:nvPr>
        </p:nvSpPr>
        <p:spPr/>
        <p:txBody>
          <a:bodyPr/>
          <a:lstStyle/>
          <a:p>
            <a:endParaRPr lang="en-US" altLang="en-US"/>
          </a:p>
        </p:txBody>
      </p:sp>
    </p:spTree>
    <p:extLst>
      <p:ext uri="{BB962C8B-B14F-4D97-AF65-F5344CB8AC3E}">
        <p14:creationId xmlns:p14="http://schemas.microsoft.com/office/powerpoint/2010/main" val="30831321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ppt_w"/>
                                          </p:val>
                                        </p:tav>
                                        <p:tav tm="100000">
                                          <p:val>
                                            <p:strVal val="#ppt_w"/>
                                          </p:val>
                                        </p:tav>
                                      </p:tavLst>
                                    </p:anim>
                                    <p:anim calcmode="lin" valueType="num">
                                      <p:cBhvr>
                                        <p:cTn id="8" dur="500" fill="hold"/>
                                        <p:tgtEl>
                                          <p:spTgt spid="4"/>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2" presetClass="entr" presetSubtype="8" fill="hold" grpId="0" nodeType="afterEffect">
                                  <p:stCondLst>
                                    <p:cond delay="5000"/>
                                  </p:stCondLst>
                                  <p:childTnLst>
                                    <p:set>
                                      <p:cBhvr>
                                        <p:cTn id="11" dur="1" fill="hold">
                                          <p:stCondLst>
                                            <p:cond delay="0"/>
                                          </p:stCondLst>
                                        </p:cTn>
                                        <p:tgtEl>
                                          <p:spTgt spid="106603"/>
                                        </p:tgtEl>
                                        <p:attrNameLst>
                                          <p:attrName>style.visibility</p:attrName>
                                        </p:attrNameLst>
                                      </p:cBhvr>
                                      <p:to>
                                        <p:strVal val="visible"/>
                                      </p:to>
                                    </p:set>
                                    <p:animEffect transition="in" filter="wipe(left)">
                                      <p:cBhvr>
                                        <p:cTn id="12" dur="500"/>
                                        <p:tgtEl>
                                          <p:spTgt spid="106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603"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Oval 2"/>
          <p:cNvSpPr>
            <a:spLocks noChangeArrowheads="1"/>
          </p:cNvSpPr>
          <p:nvPr/>
        </p:nvSpPr>
        <p:spPr bwMode="auto">
          <a:xfrm>
            <a:off x="7086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19" name="Oval 3"/>
          <p:cNvSpPr>
            <a:spLocks noChangeArrowheads="1"/>
          </p:cNvSpPr>
          <p:nvPr/>
        </p:nvSpPr>
        <p:spPr bwMode="auto">
          <a:xfrm>
            <a:off x="7292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0" name="Oval 4"/>
          <p:cNvSpPr>
            <a:spLocks noChangeArrowheads="1"/>
          </p:cNvSpPr>
          <p:nvPr/>
        </p:nvSpPr>
        <p:spPr bwMode="auto">
          <a:xfrm>
            <a:off x="7216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1" name="Oval 5"/>
          <p:cNvSpPr>
            <a:spLocks noChangeArrowheads="1"/>
          </p:cNvSpPr>
          <p:nvPr/>
        </p:nvSpPr>
        <p:spPr bwMode="auto">
          <a:xfrm>
            <a:off x="6964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2" name="Oval 6"/>
          <p:cNvSpPr>
            <a:spLocks noChangeArrowheads="1"/>
          </p:cNvSpPr>
          <p:nvPr/>
        </p:nvSpPr>
        <p:spPr bwMode="auto">
          <a:xfrm>
            <a:off x="7205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3" name="Oval 7"/>
          <p:cNvSpPr>
            <a:spLocks noChangeArrowheads="1"/>
          </p:cNvSpPr>
          <p:nvPr/>
        </p:nvSpPr>
        <p:spPr bwMode="auto">
          <a:xfrm>
            <a:off x="6978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4" name="Oval 8"/>
          <p:cNvSpPr>
            <a:spLocks noChangeArrowheads="1"/>
          </p:cNvSpPr>
          <p:nvPr/>
        </p:nvSpPr>
        <p:spPr bwMode="auto">
          <a:xfrm>
            <a:off x="7456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5" name="Oval 9"/>
          <p:cNvSpPr>
            <a:spLocks noChangeArrowheads="1"/>
          </p:cNvSpPr>
          <p:nvPr/>
        </p:nvSpPr>
        <p:spPr bwMode="auto">
          <a:xfrm>
            <a:off x="6846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6" name="Oval 10"/>
          <p:cNvSpPr>
            <a:spLocks noChangeArrowheads="1"/>
          </p:cNvSpPr>
          <p:nvPr/>
        </p:nvSpPr>
        <p:spPr bwMode="auto">
          <a:xfrm>
            <a:off x="7586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7" name="Oval 11"/>
          <p:cNvSpPr>
            <a:spLocks noChangeArrowheads="1"/>
          </p:cNvSpPr>
          <p:nvPr/>
        </p:nvSpPr>
        <p:spPr bwMode="auto">
          <a:xfrm>
            <a:off x="7445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8" name="Oval 12"/>
          <p:cNvSpPr>
            <a:spLocks noChangeArrowheads="1"/>
          </p:cNvSpPr>
          <p:nvPr/>
        </p:nvSpPr>
        <p:spPr bwMode="auto">
          <a:xfrm>
            <a:off x="716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9" name="Oval 13"/>
          <p:cNvSpPr>
            <a:spLocks noChangeArrowheads="1"/>
          </p:cNvSpPr>
          <p:nvPr/>
        </p:nvSpPr>
        <p:spPr bwMode="auto">
          <a:xfrm>
            <a:off x="7315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0" name="Oval 14"/>
          <p:cNvSpPr>
            <a:spLocks noChangeArrowheads="1"/>
          </p:cNvSpPr>
          <p:nvPr/>
        </p:nvSpPr>
        <p:spPr bwMode="auto">
          <a:xfrm>
            <a:off x="7010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1" name="Oval 15"/>
          <p:cNvSpPr>
            <a:spLocks noChangeArrowheads="1"/>
          </p:cNvSpPr>
          <p:nvPr/>
        </p:nvSpPr>
        <p:spPr bwMode="auto">
          <a:xfrm>
            <a:off x="6705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2" name="Oval 16"/>
          <p:cNvSpPr>
            <a:spLocks noChangeArrowheads="1"/>
          </p:cNvSpPr>
          <p:nvPr/>
        </p:nvSpPr>
        <p:spPr bwMode="auto">
          <a:xfrm>
            <a:off x="6477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3" name="Oval 17"/>
          <p:cNvSpPr>
            <a:spLocks noChangeArrowheads="1"/>
          </p:cNvSpPr>
          <p:nvPr/>
        </p:nvSpPr>
        <p:spPr bwMode="auto">
          <a:xfrm>
            <a:off x="6705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4" name="Oval 18"/>
          <p:cNvSpPr>
            <a:spLocks noChangeArrowheads="1"/>
          </p:cNvSpPr>
          <p:nvPr/>
        </p:nvSpPr>
        <p:spPr bwMode="auto">
          <a:xfrm>
            <a:off x="7772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5" name="Oval 19"/>
          <p:cNvSpPr>
            <a:spLocks noChangeArrowheads="1"/>
          </p:cNvSpPr>
          <p:nvPr/>
        </p:nvSpPr>
        <p:spPr bwMode="auto">
          <a:xfrm>
            <a:off x="7696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6" name="Oval 20"/>
          <p:cNvSpPr>
            <a:spLocks noChangeArrowheads="1"/>
          </p:cNvSpPr>
          <p:nvPr/>
        </p:nvSpPr>
        <p:spPr bwMode="auto">
          <a:xfrm>
            <a:off x="7412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7" name="Oval 21"/>
          <p:cNvSpPr>
            <a:spLocks noChangeArrowheads="1"/>
          </p:cNvSpPr>
          <p:nvPr/>
        </p:nvSpPr>
        <p:spPr bwMode="auto">
          <a:xfrm>
            <a:off x="7010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8" name="Oval 22"/>
          <p:cNvSpPr>
            <a:spLocks noChangeArrowheads="1"/>
          </p:cNvSpPr>
          <p:nvPr/>
        </p:nvSpPr>
        <p:spPr bwMode="auto">
          <a:xfrm>
            <a:off x="6553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9" name="Oval 23"/>
          <p:cNvSpPr>
            <a:spLocks noChangeArrowheads="1"/>
          </p:cNvSpPr>
          <p:nvPr/>
        </p:nvSpPr>
        <p:spPr bwMode="auto">
          <a:xfrm>
            <a:off x="6172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0" name="Oval 24"/>
          <p:cNvSpPr>
            <a:spLocks noChangeArrowheads="1"/>
          </p:cNvSpPr>
          <p:nvPr/>
        </p:nvSpPr>
        <p:spPr bwMode="auto">
          <a:xfrm>
            <a:off x="6096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1" name="Oval 25"/>
          <p:cNvSpPr>
            <a:spLocks noChangeArrowheads="1"/>
          </p:cNvSpPr>
          <p:nvPr/>
        </p:nvSpPr>
        <p:spPr bwMode="auto">
          <a:xfrm>
            <a:off x="6477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2" name="Oval 26"/>
          <p:cNvSpPr>
            <a:spLocks noChangeArrowheads="1"/>
          </p:cNvSpPr>
          <p:nvPr/>
        </p:nvSpPr>
        <p:spPr bwMode="auto">
          <a:xfrm>
            <a:off x="6858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3" name="Oval 27"/>
          <p:cNvSpPr>
            <a:spLocks noChangeArrowheads="1"/>
          </p:cNvSpPr>
          <p:nvPr/>
        </p:nvSpPr>
        <p:spPr bwMode="auto">
          <a:xfrm>
            <a:off x="7445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4" name="Oval 28"/>
          <p:cNvSpPr>
            <a:spLocks noChangeArrowheads="1"/>
          </p:cNvSpPr>
          <p:nvPr/>
        </p:nvSpPr>
        <p:spPr bwMode="auto">
          <a:xfrm>
            <a:off x="7162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5" name="Oval 29"/>
          <p:cNvSpPr>
            <a:spLocks noChangeArrowheads="1"/>
          </p:cNvSpPr>
          <p:nvPr/>
        </p:nvSpPr>
        <p:spPr bwMode="auto">
          <a:xfrm>
            <a:off x="6248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6" name="Oval 30"/>
          <p:cNvSpPr>
            <a:spLocks noChangeArrowheads="1"/>
          </p:cNvSpPr>
          <p:nvPr/>
        </p:nvSpPr>
        <p:spPr bwMode="auto">
          <a:xfrm>
            <a:off x="6629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7" name="Oval 31"/>
          <p:cNvSpPr>
            <a:spLocks noChangeArrowheads="1"/>
          </p:cNvSpPr>
          <p:nvPr/>
        </p:nvSpPr>
        <p:spPr bwMode="auto">
          <a:xfrm>
            <a:off x="7162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8" name="Oval 32"/>
          <p:cNvSpPr>
            <a:spLocks noChangeArrowheads="1"/>
          </p:cNvSpPr>
          <p:nvPr/>
        </p:nvSpPr>
        <p:spPr bwMode="auto">
          <a:xfrm>
            <a:off x="6705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9" name="Oval 33"/>
          <p:cNvSpPr>
            <a:spLocks noChangeArrowheads="1"/>
          </p:cNvSpPr>
          <p:nvPr/>
        </p:nvSpPr>
        <p:spPr bwMode="auto">
          <a:xfrm>
            <a:off x="7445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0" name="Oval 34"/>
          <p:cNvSpPr>
            <a:spLocks noChangeArrowheads="1"/>
          </p:cNvSpPr>
          <p:nvPr/>
        </p:nvSpPr>
        <p:spPr bwMode="auto">
          <a:xfrm>
            <a:off x="7445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1" name="Oval 35"/>
          <p:cNvSpPr>
            <a:spLocks noChangeArrowheads="1"/>
          </p:cNvSpPr>
          <p:nvPr/>
        </p:nvSpPr>
        <p:spPr bwMode="auto">
          <a:xfrm>
            <a:off x="7696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2" name="Oval 36"/>
          <p:cNvSpPr>
            <a:spLocks noChangeArrowheads="1"/>
          </p:cNvSpPr>
          <p:nvPr/>
        </p:nvSpPr>
        <p:spPr bwMode="auto">
          <a:xfrm>
            <a:off x="7783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3" name="Oval 37"/>
          <p:cNvSpPr>
            <a:spLocks noChangeArrowheads="1"/>
          </p:cNvSpPr>
          <p:nvPr/>
        </p:nvSpPr>
        <p:spPr bwMode="auto">
          <a:xfrm>
            <a:off x="7772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4" name="Oval 38"/>
          <p:cNvSpPr>
            <a:spLocks noChangeArrowheads="1"/>
          </p:cNvSpPr>
          <p:nvPr/>
        </p:nvSpPr>
        <p:spPr bwMode="auto">
          <a:xfrm>
            <a:off x="8153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5" name="Oval 39"/>
          <p:cNvSpPr>
            <a:spLocks noChangeArrowheads="1"/>
          </p:cNvSpPr>
          <p:nvPr/>
        </p:nvSpPr>
        <p:spPr bwMode="auto">
          <a:xfrm>
            <a:off x="8153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6" name="Oval 40"/>
          <p:cNvSpPr>
            <a:spLocks noChangeArrowheads="1"/>
          </p:cNvSpPr>
          <p:nvPr/>
        </p:nvSpPr>
        <p:spPr bwMode="auto">
          <a:xfrm>
            <a:off x="8077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7" name="Oval 41"/>
          <p:cNvSpPr>
            <a:spLocks noChangeArrowheads="1"/>
          </p:cNvSpPr>
          <p:nvPr/>
        </p:nvSpPr>
        <p:spPr bwMode="auto">
          <a:xfrm>
            <a:off x="7848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8" name="Oval 42"/>
          <p:cNvSpPr>
            <a:spLocks noChangeArrowheads="1"/>
          </p:cNvSpPr>
          <p:nvPr/>
        </p:nvSpPr>
        <p:spPr bwMode="auto">
          <a:xfrm>
            <a:off x="8458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9" name="Oval 43"/>
          <p:cNvSpPr>
            <a:spLocks noChangeArrowheads="1"/>
          </p:cNvSpPr>
          <p:nvPr/>
        </p:nvSpPr>
        <p:spPr bwMode="auto">
          <a:xfrm>
            <a:off x="8534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0" name="Oval 44"/>
          <p:cNvSpPr>
            <a:spLocks noChangeArrowheads="1"/>
          </p:cNvSpPr>
          <p:nvPr/>
        </p:nvSpPr>
        <p:spPr bwMode="auto">
          <a:xfrm>
            <a:off x="8839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1" name="Oval 45"/>
          <p:cNvSpPr>
            <a:spLocks noChangeArrowheads="1"/>
          </p:cNvSpPr>
          <p:nvPr/>
        </p:nvSpPr>
        <p:spPr bwMode="auto">
          <a:xfrm>
            <a:off x="8229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2" name="Oval 46"/>
          <p:cNvSpPr>
            <a:spLocks noChangeArrowheads="1"/>
          </p:cNvSpPr>
          <p:nvPr/>
        </p:nvSpPr>
        <p:spPr bwMode="auto">
          <a:xfrm>
            <a:off x="8686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3" name="Oval 47"/>
          <p:cNvSpPr>
            <a:spLocks noChangeArrowheads="1"/>
          </p:cNvSpPr>
          <p:nvPr/>
        </p:nvSpPr>
        <p:spPr bwMode="auto">
          <a:xfrm>
            <a:off x="9448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4" name="Oval 48"/>
          <p:cNvSpPr>
            <a:spLocks noChangeArrowheads="1"/>
          </p:cNvSpPr>
          <p:nvPr/>
        </p:nvSpPr>
        <p:spPr bwMode="auto">
          <a:xfrm>
            <a:off x="8458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5" name="Oval 49"/>
          <p:cNvSpPr>
            <a:spLocks noChangeArrowheads="1"/>
          </p:cNvSpPr>
          <p:nvPr/>
        </p:nvSpPr>
        <p:spPr bwMode="auto">
          <a:xfrm>
            <a:off x="9002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6" name="Oval 50"/>
          <p:cNvSpPr>
            <a:spLocks noChangeArrowheads="1"/>
          </p:cNvSpPr>
          <p:nvPr/>
        </p:nvSpPr>
        <p:spPr bwMode="auto">
          <a:xfrm>
            <a:off x="8001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7" name="Oval 51"/>
          <p:cNvSpPr>
            <a:spLocks noChangeArrowheads="1"/>
          </p:cNvSpPr>
          <p:nvPr/>
        </p:nvSpPr>
        <p:spPr bwMode="auto">
          <a:xfrm>
            <a:off x="9067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8" name="Oval 52"/>
          <p:cNvSpPr>
            <a:spLocks noChangeArrowheads="1"/>
          </p:cNvSpPr>
          <p:nvPr/>
        </p:nvSpPr>
        <p:spPr bwMode="auto">
          <a:xfrm>
            <a:off x="8458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9" name="Oval 53"/>
          <p:cNvSpPr>
            <a:spLocks noChangeArrowheads="1"/>
          </p:cNvSpPr>
          <p:nvPr/>
        </p:nvSpPr>
        <p:spPr bwMode="auto">
          <a:xfrm>
            <a:off x="7620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0" name="Oval 54"/>
          <p:cNvSpPr>
            <a:spLocks noChangeArrowheads="1"/>
          </p:cNvSpPr>
          <p:nvPr/>
        </p:nvSpPr>
        <p:spPr bwMode="auto">
          <a:xfrm>
            <a:off x="7162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1" name="Oval 55"/>
          <p:cNvSpPr>
            <a:spLocks noChangeArrowheads="1"/>
          </p:cNvSpPr>
          <p:nvPr/>
        </p:nvSpPr>
        <p:spPr bwMode="auto">
          <a:xfrm>
            <a:off x="7543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2" name="Oval 56"/>
          <p:cNvSpPr>
            <a:spLocks noChangeArrowheads="1"/>
          </p:cNvSpPr>
          <p:nvPr/>
        </p:nvSpPr>
        <p:spPr bwMode="auto">
          <a:xfrm>
            <a:off x="8001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3" name="Oval 57"/>
          <p:cNvSpPr>
            <a:spLocks noChangeArrowheads="1"/>
          </p:cNvSpPr>
          <p:nvPr/>
        </p:nvSpPr>
        <p:spPr bwMode="auto">
          <a:xfrm>
            <a:off x="7391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4" name="Oval 58"/>
          <p:cNvSpPr>
            <a:spLocks noChangeArrowheads="1"/>
          </p:cNvSpPr>
          <p:nvPr/>
        </p:nvSpPr>
        <p:spPr bwMode="auto">
          <a:xfrm>
            <a:off x="6934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5" name="Oval 59"/>
          <p:cNvSpPr>
            <a:spLocks noChangeArrowheads="1"/>
          </p:cNvSpPr>
          <p:nvPr/>
        </p:nvSpPr>
        <p:spPr bwMode="auto">
          <a:xfrm>
            <a:off x="6629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6" name="Oval 60"/>
          <p:cNvSpPr>
            <a:spLocks noChangeArrowheads="1"/>
          </p:cNvSpPr>
          <p:nvPr/>
        </p:nvSpPr>
        <p:spPr bwMode="auto">
          <a:xfrm>
            <a:off x="6019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7" name="Oval 61"/>
          <p:cNvSpPr>
            <a:spLocks noChangeArrowheads="1"/>
          </p:cNvSpPr>
          <p:nvPr/>
        </p:nvSpPr>
        <p:spPr bwMode="auto">
          <a:xfrm>
            <a:off x="6248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8" name="Oval 62"/>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9" name="Oval 63"/>
          <p:cNvSpPr>
            <a:spLocks noChangeArrowheads="1"/>
          </p:cNvSpPr>
          <p:nvPr/>
        </p:nvSpPr>
        <p:spPr bwMode="auto">
          <a:xfrm>
            <a:off x="5638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0" name="Oval 64"/>
          <p:cNvSpPr>
            <a:spLocks noChangeArrowheads="1"/>
          </p:cNvSpPr>
          <p:nvPr/>
        </p:nvSpPr>
        <p:spPr bwMode="auto">
          <a:xfrm>
            <a:off x="5562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1" name="Oval 65"/>
          <p:cNvSpPr>
            <a:spLocks noChangeArrowheads="1"/>
          </p:cNvSpPr>
          <p:nvPr/>
        </p:nvSpPr>
        <p:spPr bwMode="auto">
          <a:xfrm>
            <a:off x="5029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2" name="Oval 66"/>
          <p:cNvSpPr>
            <a:spLocks noChangeArrowheads="1"/>
          </p:cNvSpPr>
          <p:nvPr/>
        </p:nvSpPr>
        <p:spPr bwMode="auto">
          <a:xfrm>
            <a:off x="5562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3" name="Oval 67"/>
          <p:cNvSpPr>
            <a:spLocks noChangeArrowheads="1"/>
          </p:cNvSpPr>
          <p:nvPr/>
        </p:nvSpPr>
        <p:spPr bwMode="auto">
          <a:xfrm>
            <a:off x="5791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4" name="Oval 68"/>
          <p:cNvSpPr>
            <a:spLocks noChangeArrowheads="1"/>
          </p:cNvSpPr>
          <p:nvPr/>
        </p:nvSpPr>
        <p:spPr bwMode="auto">
          <a:xfrm>
            <a:off x="5257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5" name="Oval 69"/>
          <p:cNvSpPr>
            <a:spLocks noChangeArrowheads="1"/>
          </p:cNvSpPr>
          <p:nvPr/>
        </p:nvSpPr>
        <p:spPr bwMode="auto">
          <a:xfrm>
            <a:off x="5791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6" name="Oval 70"/>
          <p:cNvSpPr>
            <a:spLocks noChangeArrowheads="1"/>
          </p:cNvSpPr>
          <p:nvPr/>
        </p:nvSpPr>
        <p:spPr bwMode="auto">
          <a:xfrm>
            <a:off x="6248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7" name="Oval 71"/>
          <p:cNvSpPr>
            <a:spLocks noChangeArrowheads="1"/>
          </p:cNvSpPr>
          <p:nvPr/>
        </p:nvSpPr>
        <p:spPr bwMode="auto">
          <a:xfrm>
            <a:off x="5867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8" name="Oval 72"/>
          <p:cNvSpPr>
            <a:spLocks noChangeArrowheads="1"/>
          </p:cNvSpPr>
          <p:nvPr/>
        </p:nvSpPr>
        <p:spPr bwMode="auto">
          <a:xfrm>
            <a:off x="6553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9" name="Oval 73"/>
          <p:cNvSpPr>
            <a:spLocks noChangeArrowheads="1"/>
          </p:cNvSpPr>
          <p:nvPr/>
        </p:nvSpPr>
        <p:spPr bwMode="auto">
          <a:xfrm>
            <a:off x="5715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0" name="Oval 74"/>
          <p:cNvSpPr>
            <a:spLocks noChangeArrowheads="1"/>
          </p:cNvSpPr>
          <p:nvPr/>
        </p:nvSpPr>
        <p:spPr bwMode="auto">
          <a:xfrm>
            <a:off x="5257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1" name="Oval 75"/>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2" name="Oval 76"/>
          <p:cNvSpPr>
            <a:spLocks noChangeArrowheads="1"/>
          </p:cNvSpPr>
          <p:nvPr/>
        </p:nvSpPr>
        <p:spPr bwMode="auto">
          <a:xfrm>
            <a:off x="4800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3" name="Oval 77"/>
          <p:cNvSpPr>
            <a:spLocks noChangeArrowheads="1"/>
          </p:cNvSpPr>
          <p:nvPr/>
        </p:nvSpPr>
        <p:spPr bwMode="auto">
          <a:xfrm>
            <a:off x="5181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4" name="Oval 78"/>
          <p:cNvSpPr>
            <a:spLocks noChangeArrowheads="1"/>
          </p:cNvSpPr>
          <p:nvPr/>
        </p:nvSpPr>
        <p:spPr bwMode="auto">
          <a:xfrm>
            <a:off x="4419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5" name="Oval 79"/>
          <p:cNvSpPr>
            <a:spLocks noChangeArrowheads="1"/>
          </p:cNvSpPr>
          <p:nvPr/>
        </p:nvSpPr>
        <p:spPr bwMode="auto">
          <a:xfrm>
            <a:off x="4343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6" name="Oval 80"/>
          <p:cNvSpPr>
            <a:spLocks noChangeArrowheads="1"/>
          </p:cNvSpPr>
          <p:nvPr/>
        </p:nvSpPr>
        <p:spPr bwMode="auto">
          <a:xfrm>
            <a:off x="4572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7" name="Oval 81"/>
          <p:cNvSpPr>
            <a:spLocks noChangeArrowheads="1"/>
          </p:cNvSpPr>
          <p:nvPr/>
        </p:nvSpPr>
        <p:spPr bwMode="auto">
          <a:xfrm>
            <a:off x="3886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8" name="Oval 82"/>
          <p:cNvSpPr>
            <a:spLocks noChangeArrowheads="1"/>
          </p:cNvSpPr>
          <p:nvPr/>
        </p:nvSpPr>
        <p:spPr bwMode="auto">
          <a:xfrm>
            <a:off x="3429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9" name="Oval 83"/>
          <p:cNvSpPr>
            <a:spLocks noChangeArrowheads="1"/>
          </p:cNvSpPr>
          <p:nvPr/>
        </p:nvSpPr>
        <p:spPr bwMode="auto">
          <a:xfrm>
            <a:off x="3429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0" name="Oval 84"/>
          <p:cNvSpPr>
            <a:spLocks noChangeArrowheads="1"/>
          </p:cNvSpPr>
          <p:nvPr/>
        </p:nvSpPr>
        <p:spPr bwMode="auto">
          <a:xfrm>
            <a:off x="4038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1" name="Oval 85"/>
          <p:cNvSpPr>
            <a:spLocks noChangeArrowheads="1"/>
          </p:cNvSpPr>
          <p:nvPr/>
        </p:nvSpPr>
        <p:spPr bwMode="auto">
          <a:xfrm>
            <a:off x="4419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2" name="Oval 86"/>
          <p:cNvSpPr>
            <a:spLocks noChangeArrowheads="1"/>
          </p:cNvSpPr>
          <p:nvPr/>
        </p:nvSpPr>
        <p:spPr bwMode="auto">
          <a:xfrm>
            <a:off x="3505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3" name="Oval 87"/>
          <p:cNvSpPr>
            <a:spLocks noChangeArrowheads="1"/>
          </p:cNvSpPr>
          <p:nvPr/>
        </p:nvSpPr>
        <p:spPr bwMode="auto">
          <a:xfrm>
            <a:off x="335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4" name="Oval 88"/>
          <p:cNvSpPr>
            <a:spLocks noChangeArrowheads="1"/>
          </p:cNvSpPr>
          <p:nvPr/>
        </p:nvSpPr>
        <p:spPr bwMode="auto">
          <a:xfrm>
            <a:off x="2286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5" name="Oval 89"/>
          <p:cNvSpPr>
            <a:spLocks noChangeArrowheads="1"/>
          </p:cNvSpPr>
          <p:nvPr/>
        </p:nvSpPr>
        <p:spPr bwMode="auto">
          <a:xfrm>
            <a:off x="2362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6" name="Oval 90"/>
          <p:cNvSpPr>
            <a:spLocks noChangeArrowheads="1"/>
          </p:cNvSpPr>
          <p:nvPr/>
        </p:nvSpPr>
        <p:spPr bwMode="auto">
          <a:xfrm>
            <a:off x="2362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7" name="Oval 91"/>
          <p:cNvSpPr>
            <a:spLocks noChangeArrowheads="1"/>
          </p:cNvSpPr>
          <p:nvPr/>
        </p:nvSpPr>
        <p:spPr bwMode="auto">
          <a:xfrm>
            <a:off x="2514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8" name="Oval 92"/>
          <p:cNvSpPr>
            <a:spLocks noChangeArrowheads="1"/>
          </p:cNvSpPr>
          <p:nvPr/>
        </p:nvSpPr>
        <p:spPr bwMode="auto">
          <a:xfrm>
            <a:off x="2667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9" name="Oval 93"/>
          <p:cNvSpPr>
            <a:spLocks noChangeArrowheads="1"/>
          </p:cNvSpPr>
          <p:nvPr/>
        </p:nvSpPr>
        <p:spPr bwMode="auto">
          <a:xfrm>
            <a:off x="4114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2" name="Group 94"/>
          <p:cNvGrpSpPr>
            <a:grpSpLocks/>
          </p:cNvGrpSpPr>
          <p:nvPr/>
        </p:nvGrpSpPr>
        <p:grpSpPr bwMode="auto">
          <a:xfrm>
            <a:off x="4691063" y="1676400"/>
            <a:ext cx="2819400" cy="2895600"/>
            <a:chOff x="3744" y="4464"/>
            <a:chExt cx="1776" cy="1824"/>
          </a:xfrm>
        </p:grpSpPr>
        <p:sp>
          <p:nvSpPr>
            <p:cNvPr id="34920" name="Oval 95"/>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4921" name="Group 96"/>
            <p:cNvGrpSpPr>
              <a:grpSpLocks/>
            </p:cNvGrpSpPr>
            <p:nvPr/>
          </p:nvGrpSpPr>
          <p:grpSpPr bwMode="auto">
            <a:xfrm>
              <a:off x="4491" y="5231"/>
              <a:ext cx="288" cy="288"/>
              <a:chOff x="4486" y="3484"/>
              <a:chExt cx="288" cy="288"/>
            </a:xfrm>
          </p:grpSpPr>
          <p:sp>
            <p:nvSpPr>
              <p:cNvPr id="34922" name="Oval 97"/>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23" name="Line 98"/>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4924" name="Line 99"/>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sp>
        <p:nvSpPr>
          <p:cNvPr id="34911" name="AutoShape 100"/>
          <p:cNvSpPr>
            <a:spLocks noChangeArrowheads="1"/>
          </p:cNvSpPr>
          <p:nvPr/>
        </p:nvSpPr>
        <p:spPr bwMode="auto">
          <a:xfrm>
            <a:off x="8991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Region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interest</a:t>
            </a:r>
          </a:p>
        </p:txBody>
      </p:sp>
      <p:sp>
        <p:nvSpPr>
          <p:cNvPr id="34912" name="AutoShape 101"/>
          <p:cNvSpPr>
            <a:spLocks noChangeArrowheads="1"/>
          </p:cNvSpPr>
          <p:nvPr/>
        </p:nvSpPr>
        <p:spPr bwMode="auto">
          <a:xfrm>
            <a:off x="8991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Center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mass</a:t>
            </a:r>
          </a:p>
        </p:txBody>
      </p:sp>
      <p:sp>
        <p:nvSpPr>
          <p:cNvPr id="34913" name="AutoShape 102"/>
          <p:cNvSpPr>
            <a:spLocks noChangeArrowheads="1"/>
          </p:cNvSpPr>
          <p:nvPr/>
        </p:nvSpPr>
        <p:spPr bwMode="auto">
          <a:xfrm>
            <a:off x="8991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Mean Shift</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vector</a:t>
            </a:r>
          </a:p>
        </p:txBody>
      </p:sp>
      <p:grpSp>
        <p:nvGrpSpPr>
          <p:cNvPr id="4" name="Group 103"/>
          <p:cNvGrpSpPr>
            <a:grpSpLocks/>
          </p:cNvGrpSpPr>
          <p:nvPr/>
        </p:nvGrpSpPr>
        <p:grpSpPr bwMode="auto">
          <a:xfrm>
            <a:off x="6553200" y="3200400"/>
            <a:ext cx="457200" cy="457200"/>
            <a:chOff x="4486" y="3484"/>
            <a:chExt cx="288" cy="288"/>
          </a:xfrm>
        </p:grpSpPr>
        <p:sp>
          <p:nvSpPr>
            <p:cNvPr id="34917" name="Oval 104"/>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18" name="Line 105"/>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4919" name="Line 106"/>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34915" name="Rectangle 107"/>
          <p:cNvSpPr>
            <a:spLocks noGrp="1" noChangeArrowheads="1"/>
          </p:cNvSpPr>
          <p:nvPr>
            <p:ph type="title"/>
          </p:nvPr>
        </p:nvSpPr>
        <p:spPr/>
        <p:txBody>
          <a:bodyPr/>
          <a:lstStyle/>
          <a:p>
            <a:pPr eaLnBrk="1" hangingPunct="1"/>
            <a:r>
              <a:rPr lang="en-US" altLang="en-US"/>
              <a:t>Mean shift</a:t>
            </a:r>
          </a:p>
        </p:txBody>
      </p:sp>
      <p:sp>
        <p:nvSpPr>
          <p:cNvPr id="34916" name="Rectangle 108"/>
          <p:cNvSpPr>
            <a:spLocks noChangeArrowheads="1"/>
          </p:cNvSpPr>
          <p:nvPr/>
        </p:nvSpPr>
        <p:spPr bwMode="auto">
          <a:xfrm>
            <a:off x="1644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latin typeface="Arial" panose="020B0604020202020204" pitchFamily="34" charset="0"/>
                <a:cs typeface="Arial" panose="020B0604020202020204" pitchFamily="34" charset="0"/>
              </a:rPr>
              <a:t>Slide by Y. Ukrainitz &amp; B. Sarel</a:t>
            </a:r>
          </a:p>
        </p:txBody>
      </p:sp>
    </p:spTree>
    <p:extLst>
      <p:ext uri="{BB962C8B-B14F-4D97-AF65-F5344CB8AC3E}">
        <p14:creationId xmlns:p14="http://schemas.microsoft.com/office/powerpoint/2010/main" val="2639737847"/>
      </p:ext>
    </p:extLst>
  </p:cSld>
  <p:clrMapOvr>
    <a:masterClrMapping/>
  </p:clrMapOvr>
  <p:transition advTm="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 5.82929E-7 L 0.075 0.04441 " pathEditMode="relative" rAng="0" ptsTypes="AA">
                                      <p:cBhvr>
                                        <p:cTn id="6" dur="2000" fill="hold"/>
                                        <p:tgtEl>
                                          <p:spTgt spid="2"/>
                                        </p:tgtEl>
                                        <p:attrNameLst>
                                          <p:attrName>ppt_x</p:attrName>
                                          <p:attrName>ppt_y</p:attrName>
                                        </p:attrNameLst>
                                      </p:cBhvr>
                                      <p:rCtr x="3750" y="2221"/>
                                    </p:animMotion>
                                  </p:childTnLst>
                                </p:cTn>
                              </p:par>
                            </p:childTnLst>
                          </p:cTn>
                        </p:par>
                        <p:par>
                          <p:cTn id="7" fill="hold" nodeType="afterGroup">
                            <p:stCondLst>
                              <p:cond delay="2000"/>
                            </p:stCondLst>
                            <p:childTnLst>
                              <p:par>
                                <p:cTn id="8" presetID="1" presetClass="exit" presetSubtype="0" fill="hold" nodeType="afterEffect">
                                  <p:stCondLst>
                                    <p:cond delay="0"/>
                                  </p:stCondLst>
                                  <p:childTnLst>
                                    <p:set>
                                      <p:cBhvr>
                                        <p:cTn id="9"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Oval 2"/>
          <p:cNvSpPr>
            <a:spLocks noChangeArrowheads="1"/>
          </p:cNvSpPr>
          <p:nvPr/>
        </p:nvSpPr>
        <p:spPr bwMode="auto">
          <a:xfrm>
            <a:off x="7086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43" name="Oval 3"/>
          <p:cNvSpPr>
            <a:spLocks noChangeArrowheads="1"/>
          </p:cNvSpPr>
          <p:nvPr/>
        </p:nvSpPr>
        <p:spPr bwMode="auto">
          <a:xfrm>
            <a:off x="7292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44" name="Oval 4"/>
          <p:cNvSpPr>
            <a:spLocks noChangeArrowheads="1"/>
          </p:cNvSpPr>
          <p:nvPr/>
        </p:nvSpPr>
        <p:spPr bwMode="auto">
          <a:xfrm>
            <a:off x="7216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45" name="Oval 5"/>
          <p:cNvSpPr>
            <a:spLocks noChangeArrowheads="1"/>
          </p:cNvSpPr>
          <p:nvPr/>
        </p:nvSpPr>
        <p:spPr bwMode="auto">
          <a:xfrm>
            <a:off x="6964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46" name="Oval 6"/>
          <p:cNvSpPr>
            <a:spLocks noChangeArrowheads="1"/>
          </p:cNvSpPr>
          <p:nvPr/>
        </p:nvSpPr>
        <p:spPr bwMode="auto">
          <a:xfrm>
            <a:off x="7205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47" name="Oval 7"/>
          <p:cNvSpPr>
            <a:spLocks noChangeArrowheads="1"/>
          </p:cNvSpPr>
          <p:nvPr/>
        </p:nvSpPr>
        <p:spPr bwMode="auto">
          <a:xfrm>
            <a:off x="6978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48" name="Oval 8"/>
          <p:cNvSpPr>
            <a:spLocks noChangeArrowheads="1"/>
          </p:cNvSpPr>
          <p:nvPr/>
        </p:nvSpPr>
        <p:spPr bwMode="auto">
          <a:xfrm>
            <a:off x="7456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49" name="Oval 9"/>
          <p:cNvSpPr>
            <a:spLocks noChangeArrowheads="1"/>
          </p:cNvSpPr>
          <p:nvPr/>
        </p:nvSpPr>
        <p:spPr bwMode="auto">
          <a:xfrm>
            <a:off x="6846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0" name="Oval 10"/>
          <p:cNvSpPr>
            <a:spLocks noChangeArrowheads="1"/>
          </p:cNvSpPr>
          <p:nvPr/>
        </p:nvSpPr>
        <p:spPr bwMode="auto">
          <a:xfrm>
            <a:off x="7586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1" name="Oval 11"/>
          <p:cNvSpPr>
            <a:spLocks noChangeArrowheads="1"/>
          </p:cNvSpPr>
          <p:nvPr/>
        </p:nvSpPr>
        <p:spPr bwMode="auto">
          <a:xfrm>
            <a:off x="7445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2" name="Oval 12"/>
          <p:cNvSpPr>
            <a:spLocks noChangeArrowheads="1"/>
          </p:cNvSpPr>
          <p:nvPr/>
        </p:nvSpPr>
        <p:spPr bwMode="auto">
          <a:xfrm>
            <a:off x="716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3" name="Oval 13"/>
          <p:cNvSpPr>
            <a:spLocks noChangeArrowheads="1"/>
          </p:cNvSpPr>
          <p:nvPr/>
        </p:nvSpPr>
        <p:spPr bwMode="auto">
          <a:xfrm>
            <a:off x="7315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4" name="Oval 14"/>
          <p:cNvSpPr>
            <a:spLocks noChangeArrowheads="1"/>
          </p:cNvSpPr>
          <p:nvPr/>
        </p:nvSpPr>
        <p:spPr bwMode="auto">
          <a:xfrm>
            <a:off x="7010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5" name="Oval 15"/>
          <p:cNvSpPr>
            <a:spLocks noChangeArrowheads="1"/>
          </p:cNvSpPr>
          <p:nvPr/>
        </p:nvSpPr>
        <p:spPr bwMode="auto">
          <a:xfrm>
            <a:off x="6705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6" name="Oval 16"/>
          <p:cNvSpPr>
            <a:spLocks noChangeArrowheads="1"/>
          </p:cNvSpPr>
          <p:nvPr/>
        </p:nvSpPr>
        <p:spPr bwMode="auto">
          <a:xfrm>
            <a:off x="6477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7" name="Oval 17"/>
          <p:cNvSpPr>
            <a:spLocks noChangeArrowheads="1"/>
          </p:cNvSpPr>
          <p:nvPr/>
        </p:nvSpPr>
        <p:spPr bwMode="auto">
          <a:xfrm>
            <a:off x="6705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8" name="Oval 18"/>
          <p:cNvSpPr>
            <a:spLocks noChangeArrowheads="1"/>
          </p:cNvSpPr>
          <p:nvPr/>
        </p:nvSpPr>
        <p:spPr bwMode="auto">
          <a:xfrm>
            <a:off x="7772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9" name="Oval 19"/>
          <p:cNvSpPr>
            <a:spLocks noChangeArrowheads="1"/>
          </p:cNvSpPr>
          <p:nvPr/>
        </p:nvSpPr>
        <p:spPr bwMode="auto">
          <a:xfrm>
            <a:off x="7696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0" name="Oval 20"/>
          <p:cNvSpPr>
            <a:spLocks noChangeArrowheads="1"/>
          </p:cNvSpPr>
          <p:nvPr/>
        </p:nvSpPr>
        <p:spPr bwMode="auto">
          <a:xfrm>
            <a:off x="7412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1" name="Oval 21"/>
          <p:cNvSpPr>
            <a:spLocks noChangeArrowheads="1"/>
          </p:cNvSpPr>
          <p:nvPr/>
        </p:nvSpPr>
        <p:spPr bwMode="auto">
          <a:xfrm>
            <a:off x="7010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2" name="Oval 22"/>
          <p:cNvSpPr>
            <a:spLocks noChangeArrowheads="1"/>
          </p:cNvSpPr>
          <p:nvPr/>
        </p:nvSpPr>
        <p:spPr bwMode="auto">
          <a:xfrm>
            <a:off x="6553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3" name="Oval 23"/>
          <p:cNvSpPr>
            <a:spLocks noChangeArrowheads="1"/>
          </p:cNvSpPr>
          <p:nvPr/>
        </p:nvSpPr>
        <p:spPr bwMode="auto">
          <a:xfrm>
            <a:off x="6172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4" name="Oval 24"/>
          <p:cNvSpPr>
            <a:spLocks noChangeArrowheads="1"/>
          </p:cNvSpPr>
          <p:nvPr/>
        </p:nvSpPr>
        <p:spPr bwMode="auto">
          <a:xfrm>
            <a:off x="6096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5" name="Oval 25"/>
          <p:cNvSpPr>
            <a:spLocks noChangeArrowheads="1"/>
          </p:cNvSpPr>
          <p:nvPr/>
        </p:nvSpPr>
        <p:spPr bwMode="auto">
          <a:xfrm>
            <a:off x="6477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6" name="Oval 26"/>
          <p:cNvSpPr>
            <a:spLocks noChangeArrowheads="1"/>
          </p:cNvSpPr>
          <p:nvPr/>
        </p:nvSpPr>
        <p:spPr bwMode="auto">
          <a:xfrm>
            <a:off x="6858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7" name="Oval 27"/>
          <p:cNvSpPr>
            <a:spLocks noChangeArrowheads="1"/>
          </p:cNvSpPr>
          <p:nvPr/>
        </p:nvSpPr>
        <p:spPr bwMode="auto">
          <a:xfrm>
            <a:off x="7445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8" name="Oval 28"/>
          <p:cNvSpPr>
            <a:spLocks noChangeArrowheads="1"/>
          </p:cNvSpPr>
          <p:nvPr/>
        </p:nvSpPr>
        <p:spPr bwMode="auto">
          <a:xfrm>
            <a:off x="7162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9" name="Oval 29"/>
          <p:cNvSpPr>
            <a:spLocks noChangeArrowheads="1"/>
          </p:cNvSpPr>
          <p:nvPr/>
        </p:nvSpPr>
        <p:spPr bwMode="auto">
          <a:xfrm>
            <a:off x="6248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0" name="Oval 30"/>
          <p:cNvSpPr>
            <a:spLocks noChangeArrowheads="1"/>
          </p:cNvSpPr>
          <p:nvPr/>
        </p:nvSpPr>
        <p:spPr bwMode="auto">
          <a:xfrm>
            <a:off x="6629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1" name="Oval 31"/>
          <p:cNvSpPr>
            <a:spLocks noChangeArrowheads="1"/>
          </p:cNvSpPr>
          <p:nvPr/>
        </p:nvSpPr>
        <p:spPr bwMode="auto">
          <a:xfrm>
            <a:off x="7162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2" name="Oval 32"/>
          <p:cNvSpPr>
            <a:spLocks noChangeArrowheads="1"/>
          </p:cNvSpPr>
          <p:nvPr/>
        </p:nvSpPr>
        <p:spPr bwMode="auto">
          <a:xfrm>
            <a:off x="6705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3" name="Oval 33"/>
          <p:cNvSpPr>
            <a:spLocks noChangeArrowheads="1"/>
          </p:cNvSpPr>
          <p:nvPr/>
        </p:nvSpPr>
        <p:spPr bwMode="auto">
          <a:xfrm>
            <a:off x="7445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4" name="Oval 34"/>
          <p:cNvSpPr>
            <a:spLocks noChangeArrowheads="1"/>
          </p:cNvSpPr>
          <p:nvPr/>
        </p:nvSpPr>
        <p:spPr bwMode="auto">
          <a:xfrm>
            <a:off x="7445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5" name="Oval 35"/>
          <p:cNvSpPr>
            <a:spLocks noChangeArrowheads="1"/>
          </p:cNvSpPr>
          <p:nvPr/>
        </p:nvSpPr>
        <p:spPr bwMode="auto">
          <a:xfrm>
            <a:off x="7696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6" name="Oval 36"/>
          <p:cNvSpPr>
            <a:spLocks noChangeArrowheads="1"/>
          </p:cNvSpPr>
          <p:nvPr/>
        </p:nvSpPr>
        <p:spPr bwMode="auto">
          <a:xfrm>
            <a:off x="7783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7" name="Oval 37"/>
          <p:cNvSpPr>
            <a:spLocks noChangeArrowheads="1"/>
          </p:cNvSpPr>
          <p:nvPr/>
        </p:nvSpPr>
        <p:spPr bwMode="auto">
          <a:xfrm>
            <a:off x="7772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8" name="Oval 38"/>
          <p:cNvSpPr>
            <a:spLocks noChangeArrowheads="1"/>
          </p:cNvSpPr>
          <p:nvPr/>
        </p:nvSpPr>
        <p:spPr bwMode="auto">
          <a:xfrm>
            <a:off x="8153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9" name="Oval 39"/>
          <p:cNvSpPr>
            <a:spLocks noChangeArrowheads="1"/>
          </p:cNvSpPr>
          <p:nvPr/>
        </p:nvSpPr>
        <p:spPr bwMode="auto">
          <a:xfrm>
            <a:off x="8153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0" name="Oval 40"/>
          <p:cNvSpPr>
            <a:spLocks noChangeArrowheads="1"/>
          </p:cNvSpPr>
          <p:nvPr/>
        </p:nvSpPr>
        <p:spPr bwMode="auto">
          <a:xfrm>
            <a:off x="8077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1" name="Oval 41"/>
          <p:cNvSpPr>
            <a:spLocks noChangeArrowheads="1"/>
          </p:cNvSpPr>
          <p:nvPr/>
        </p:nvSpPr>
        <p:spPr bwMode="auto">
          <a:xfrm>
            <a:off x="7848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2" name="Oval 42"/>
          <p:cNvSpPr>
            <a:spLocks noChangeArrowheads="1"/>
          </p:cNvSpPr>
          <p:nvPr/>
        </p:nvSpPr>
        <p:spPr bwMode="auto">
          <a:xfrm>
            <a:off x="8458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3" name="Oval 43"/>
          <p:cNvSpPr>
            <a:spLocks noChangeArrowheads="1"/>
          </p:cNvSpPr>
          <p:nvPr/>
        </p:nvSpPr>
        <p:spPr bwMode="auto">
          <a:xfrm>
            <a:off x="8534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4" name="Oval 44"/>
          <p:cNvSpPr>
            <a:spLocks noChangeArrowheads="1"/>
          </p:cNvSpPr>
          <p:nvPr/>
        </p:nvSpPr>
        <p:spPr bwMode="auto">
          <a:xfrm>
            <a:off x="8839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5" name="Oval 45"/>
          <p:cNvSpPr>
            <a:spLocks noChangeArrowheads="1"/>
          </p:cNvSpPr>
          <p:nvPr/>
        </p:nvSpPr>
        <p:spPr bwMode="auto">
          <a:xfrm>
            <a:off x="8229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6" name="Oval 46"/>
          <p:cNvSpPr>
            <a:spLocks noChangeArrowheads="1"/>
          </p:cNvSpPr>
          <p:nvPr/>
        </p:nvSpPr>
        <p:spPr bwMode="auto">
          <a:xfrm>
            <a:off x="8686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7" name="Oval 47"/>
          <p:cNvSpPr>
            <a:spLocks noChangeArrowheads="1"/>
          </p:cNvSpPr>
          <p:nvPr/>
        </p:nvSpPr>
        <p:spPr bwMode="auto">
          <a:xfrm>
            <a:off x="9448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8" name="Oval 48"/>
          <p:cNvSpPr>
            <a:spLocks noChangeArrowheads="1"/>
          </p:cNvSpPr>
          <p:nvPr/>
        </p:nvSpPr>
        <p:spPr bwMode="auto">
          <a:xfrm>
            <a:off x="8458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9" name="Oval 49"/>
          <p:cNvSpPr>
            <a:spLocks noChangeArrowheads="1"/>
          </p:cNvSpPr>
          <p:nvPr/>
        </p:nvSpPr>
        <p:spPr bwMode="auto">
          <a:xfrm>
            <a:off x="9002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0" name="Oval 50"/>
          <p:cNvSpPr>
            <a:spLocks noChangeArrowheads="1"/>
          </p:cNvSpPr>
          <p:nvPr/>
        </p:nvSpPr>
        <p:spPr bwMode="auto">
          <a:xfrm>
            <a:off x="8001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1" name="Oval 51"/>
          <p:cNvSpPr>
            <a:spLocks noChangeArrowheads="1"/>
          </p:cNvSpPr>
          <p:nvPr/>
        </p:nvSpPr>
        <p:spPr bwMode="auto">
          <a:xfrm>
            <a:off x="9067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2" name="Oval 52"/>
          <p:cNvSpPr>
            <a:spLocks noChangeArrowheads="1"/>
          </p:cNvSpPr>
          <p:nvPr/>
        </p:nvSpPr>
        <p:spPr bwMode="auto">
          <a:xfrm>
            <a:off x="8458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3" name="Oval 53"/>
          <p:cNvSpPr>
            <a:spLocks noChangeArrowheads="1"/>
          </p:cNvSpPr>
          <p:nvPr/>
        </p:nvSpPr>
        <p:spPr bwMode="auto">
          <a:xfrm>
            <a:off x="7620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4" name="Oval 54"/>
          <p:cNvSpPr>
            <a:spLocks noChangeArrowheads="1"/>
          </p:cNvSpPr>
          <p:nvPr/>
        </p:nvSpPr>
        <p:spPr bwMode="auto">
          <a:xfrm>
            <a:off x="7162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5" name="Oval 55"/>
          <p:cNvSpPr>
            <a:spLocks noChangeArrowheads="1"/>
          </p:cNvSpPr>
          <p:nvPr/>
        </p:nvSpPr>
        <p:spPr bwMode="auto">
          <a:xfrm>
            <a:off x="7543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6" name="Oval 56"/>
          <p:cNvSpPr>
            <a:spLocks noChangeArrowheads="1"/>
          </p:cNvSpPr>
          <p:nvPr/>
        </p:nvSpPr>
        <p:spPr bwMode="auto">
          <a:xfrm>
            <a:off x="8001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7" name="Oval 57"/>
          <p:cNvSpPr>
            <a:spLocks noChangeArrowheads="1"/>
          </p:cNvSpPr>
          <p:nvPr/>
        </p:nvSpPr>
        <p:spPr bwMode="auto">
          <a:xfrm>
            <a:off x="7391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8" name="Oval 58"/>
          <p:cNvSpPr>
            <a:spLocks noChangeArrowheads="1"/>
          </p:cNvSpPr>
          <p:nvPr/>
        </p:nvSpPr>
        <p:spPr bwMode="auto">
          <a:xfrm>
            <a:off x="6934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9" name="Oval 59"/>
          <p:cNvSpPr>
            <a:spLocks noChangeArrowheads="1"/>
          </p:cNvSpPr>
          <p:nvPr/>
        </p:nvSpPr>
        <p:spPr bwMode="auto">
          <a:xfrm>
            <a:off x="6629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0" name="Oval 60"/>
          <p:cNvSpPr>
            <a:spLocks noChangeArrowheads="1"/>
          </p:cNvSpPr>
          <p:nvPr/>
        </p:nvSpPr>
        <p:spPr bwMode="auto">
          <a:xfrm>
            <a:off x="6019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1" name="Oval 61"/>
          <p:cNvSpPr>
            <a:spLocks noChangeArrowheads="1"/>
          </p:cNvSpPr>
          <p:nvPr/>
        </p:nvSpPr>
        <p:spPr bwMode="auto">
          <a:xfrm>
            <a:off x="6248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2" name="Oval 62"/>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3" name="Oval 63"/>
          <p:cNvSpPr>
            <a:spLocks noChangeArrowheads="1"/>
          </p:cNvSpPr>
          <p:nvPr/>
        </p:nvSpPr>
        <p:spPr bwMode="auto">
          <a:xfrm>
            <a:off x="5638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4" name="Oval 64"/>
          <p:cNvSpPr>
            <a:spLocks noChangeArrowheads="1"/>
          </p:cNvSpPr>
          <p:nvPr/>
        </p:nvSpPr>
        <p:spPr bwMode="auto">
          <a:xfrm>
            <a:off x="5562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5" name="Oval 65"/>
          <p:cNvSpPr>
            <a:spLocks noChangeArrowheads="1"/>
          </p:cNvSpPr>
          <p:nvPr/>
        </p:nvSpPr>
        <p:spPr bwMode="auto">
          <a:xfrm>
            <a:off x="5029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6" name="Oval 66"/>
          <p:cNvSpPr>
            <a:spLocks noChangeArrowheads="1"/>
          </p:cNvSpPr>
          <p:nvPr/>
        </p:nvSpPr>
        <p:spPr bwMode="auto">
          <a:xfrm>
            <a:off x="5562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7" name="Oval 67"/>
          <p:cNvSpPr>
            <a:spLocks noChangeArrowheads="1"/>
          </p:cNvSpPr>
          <p:nvPr/>
        </p:nvSpPr>
        <p:spPr bwMode="auto">
          <a:xfrm>
            <a:off x="5791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8" name="Oval 68"/>
          <p:cNvSpPr>
            <a:spLocks noChangeArrowheads="1"/>
          </p:cNvSpPr>
          <p:nvPr/>
        </p:nvSpPr>
        <p:spPr bwMode="auto">
          <a:xfrm>
            <a:off x="5257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9" name="Oval 69"/>
          <p:cNvSpPr>
            <a:spLocks noChangeArrowheads="1"/>
          </p:cNvSpPr>
          <p:nvPr/>
        </p:nvSpPr>
        <p:spPr bwMode="auto">
          <a:xfrm>
            <a:off x="5791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0" name="Oval 70"/>
          <p:cNvSpPr>
            <a:spLocks noChangeArrowheads="1"/>
          </p:cNvSpPr>
          <p:nvPr/>
        </p:nvSpPr>
        <p:spPr bwMode="auto">
          <a:xfrm>
            <a:off x="6248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1" name="Oval 71"/>
          <p:cNvSpPr>
            <a:spLocks noChangeArrowheads="1"/>
          </p:cNvSpPr>
          <p:nvPr/>
        </p:nvSpPr>
        <p:spPr bwMode="auto">
          <a:xfrm>
            <a:off x="5867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2" name="Oval 72"/>
          <p:cNvSpPr>
            <a:spLocks noChangeArrowheads="1"/>
          </p:cNvSpPr>
          <p:nvPr/>
        </p:nvSpPr>
        <p:spPr bwMode="auto">
          <a:xfrm>
            <a:off x="6553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3" name="Oval 73"/>
          <p:cNvSpPr>
            <a:spLocks noChangeArrowheads="1"/>
          </p:cNvSpPr>
          <p:nvPr/>
        </p:nvSpPr>
        <p:spPr bwMode="auto">
          <a:xfrm>
            <a:off x="5715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4" name="Oval 74"/>
          <p:cNvSpPr>
            <a:spLocks noChangeArrowheads="1"/>
          </p:cNvSpPr>
          <p:nvPr/>
        </p:nvSpPr>
        <p:spPr bwMode="auto">
          <a:xfrm>
            <a:off x="5257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5" name="Oval 75"/>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6" name="Oval 76"/>
          <p:cNvSpPr>
            <a:spLocks noChangeArrowheads="1"/>
          </p:cNvSpPr>
          <p:nvPr/>
        </p:nvSpPr>
        <p:spPr bwMode="auto">
          <a:xfrm>
            <a:off x="4800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7" name="Oval 77"/>
          <p:cNvSpPr>
            <a:spLocks noChangeArrowheads="1"/>
          </p:cNvSpPr>
          <p:nvPr/>
        </p:nvSpPr>
        <p:spPr bwMode="auto">
          <a:xfrm>
            <a:off x="5181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8" name="Oval 78"/>
          <p:cNvSpPr>
            <a:spLocks noChangeArrowheads="1"/>
          </p:cNvSpPr>
          <p:nvPr/>
        </p:nvSpPr>
        <p:spPr bwMode="auto">
          <a:xfrm>
            <a:off x="4419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9" name="Oval 79"/>
          <p:cNvSpPr>
            <a:spLocks noChangeArrowheads="1"/>
          </p:cNvSpPr>
          <p:nvPr/>
        </p:nvSpPr>
        <p:spPr bwMode="auto">
          <a:xfrm>
            <a:off x="4343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0" name="Oval 80"/>
          <p:cNvSpPr>
            <a:spLocks noChangeArrowheads="1"/>
          </p:cNvSpPr>
          <p:nvPr/>
        </p:nvSpPr>
        <p:spPr bwMode="auto">
          <a:xfrm>
            <a:off x="4572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1" name="Oval 81"/>
          <p:cNvSpPr>
            <a:spLocks noChangeArrowheads="1"/>
          </p:cNvSpPr>
          <p:nvPr/>
        </p:nvSpPr>
        <p:spPr bwMode="auto">
          <a:xfrm>
            <a:off x="3886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2" name="Oval 82"/>
          <p:cNvSpPr>
            <a:spLocks noChangeArrowheads="1"/>
          </p:cNvSpPr>
          <p:nvPr/>
        </p:nvSpPr>
        <p:spPr bwMode="auto">
          <a:xfrm>
            <a:off x="3429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3" name="Oval 83"/>
          <p:cNvSpPr>
            <a:spLocks noChangeArrowheads="1"/>
          </p:cNvSpPr>
          <p:nvPr/>
        </p:nvSpPr>
        <p:spPr bwMode="auto">
          <a:xfrm>
            <a:off x="3429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4" name="Oval 84"/>
          <p:cNvSpPr>
            <a:spLocks noChangeArrowheads="1"/>
          </p:cNvSpPr>
          <p:nvPr/>
        </p:nvSpPr>
        <p:spPr bwMode="auto">
          <a:xfrm>
            <a:off x="4038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5" name="Oval 85"/>
          <p:cNvSpPr>
            <a:spLocks noChangeArrowheads="1"/>
          </p:cNvSpPr>
          <p:nvPr/>
        </p:nvSpPr>
        <p:spPr bwMode="auto">
          <a:xfrm>
            <a:off x="4419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6" name="Oval 86"/>
          <p:cNvSpPr>
            <a:spLocks noChangeArrowheads="1"/>
          </p:cNvSpPr>
          <p:nvPr/>
        </p:nvSpPr>
        <p:spPr bwMode="auto">
          <a:xfrm>
            <a:off x="3505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7" name="Oval 87"/>
          <p:cNvSpPr>
            <a:spLocks noChangeArrowheads="1"/>
          </p:cNvSpPr>
          <p:nvPr/>
        </p:nvSpPr>
        <p:spPr bwMode="auto">
          <a:xfrm>
            <a:off x="335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8" name="Oval 88"/>
          <p:cNvSpPr>
            <a:spLocks noChangeArrowheads="1"/>
          </p:cNvSpPr>
          <p:nvPr/>
        </p:nvSpPr>
        <p:spPr bwMode="auto">
          <a:xfrm>
            <a:off x="2286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9" name="Oval 89"/>
          <p:cNvSpPr>
            <a:spLocks noChangeArrowheads="1"/>
          </p:cNvSpPr>
          <p:nvPr/>
        </p:nvSpPr>
        <p:spPr bwMode="auto">
          <a:xfrm>
            <a:off x="2362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30" name="Oval 90"/>
          <p:cNvSpPr>
            <a:spLocks noChangeArrowheads="1"/>
          </p:cNvSpPr>
          <p:nvPr/>
        </p:nvSpPr>
        <p:spPr bwMode="auto">
          <a:xfrm>
            <a:off x="2362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31" name="Oval 91"/>
          <p:cNvSpPr>
            <a:spLocks noChangeArrowheads="1"/>
          </p:cNvSpPr>
          <p:nvPr/>
        </p:nvSpPr>
        <p:spPr bwMode="auto">
          <a:xfrm>
            <a:off x="2514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32" name="Oval 92"/>
          <p:cNvSpPr>
            <a:spLocks noChangeArrowheads="1"/>
          </p:cNvSpPr>
          <p:nvPr/>
        </p:nvSpPr>
        <p:spPr bwMode="auto">
          <a:xfrm>
            <a:off x="2667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33" name="Oval 93"/>
          <p:cNvSpPr>
            <a:spLocks noChangeArrowheads="1"/>
          </p:cNvSpPr>
          <p:nvPr/>
        </p:nvSpPr>
        <p:spPr bwMode="auto">
          <a:xfrm>
            <a:off x="4114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5934" name="Group 94"/>
          <p:cNvGrpSpPr>
            <a:grpSpLocks/>
          </p:cNvGrpSpPr>
          <p:nvPr/>
        </p:nvGrpSpPr>
        <p:grpSpPr bwMode="auto">
          <a:xfrm>
            <a:off x="5365750" y="1981200"/>
            <a:ext cx="2819400" cy="2895600"/>
            <a:chOff x="3744" y="4464"/>
            <a:chExt cx="1776" cy="1824"/>
          </a:xfrm>
        </p:grpSpPr>
        <p:sp>
          <p:nvSpPr>
            <p:cNvPr id="35945" name="Oval 95"/>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5946" name="Group 96"/>
            <p:cNvGrpSpPr>
              <a:grpSpLocks/>
            </p:cNvGrpSpPr>
            <p:nvPr/>
          </p:nvGrpSpPr>
          <p:grpSpPr bwMode="auto">
            <a:xfrm>
              <a:off x="4491" y="5231"/>
              <a:ext cx="288" cy="288"/>
              <a:chOff x="4486" y="3484"/>
              <a:chExt cx="288" cy="288"/>
            </a:xfrm>
          </p:grpSpPr>
          <p:sp>
            <p:nvSpPr>
              <p:cNvPr id="35947" name="Oval 97"/>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48" name="Line 98"/>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5949" name="Line 99"/>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sp>
        <p:nvSpPr>
          <p:cNvPr id="35935" name="AutoShape 100"/>
          <p:cNvSpPr>
            <a:spLocks noChangeArrowheads="1"/>
          </p:cNvSpPr>
          <p:nvPr/>
        </p:nvSpPr>
        <p:spPr bwMode="auto">
          <a:xfrm>
            <a:off x="8991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Region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interest</a:t>
            </a:r>
          </a:p>
        </p:txBody>
      </p:sp>
      <p:sp>
        <p:nvSpPr>
          <p:cNvPr id="35936" name="AutoShape 101"/>
          <p:cNvSpPr>
            <a:spLocks noChangeArrowheads="1"/>
          </p:cNvSpPr>
          <p:nvPr/>
        </p:nvSpPr>
        <p:spPr bwMode="auto">
          <a:xfrm>
            <a:off x="8991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Center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mass</a:t>
            </a:r>
          </a:p>
        </p:txBody>
      </p:sp>
      <p:sp>
        <p:nvSpPr>
          <p:cNvPr id="35937" name="AutoShape 102"/>
          <p:cNvSpPr>
            <a:spLocks noChangeArrowheads="1"/>
          </p:cNvSpPr>
          <p:nvPr/>
        </p:nvSpPr>
        <p:spPr bwMode="auto">
          <a:xfrm>
            <a:off x="8991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Mean Shift</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vector</a:t>
            </a:r>
          </a:p>
        </p:txBody>
      </p:sp>
      <p:grpSp>
        <p:nvGrpSpPr>
          <p:cNvPr id="4" name="Group 103"/>
          <p:cNvGrpSpPr>
            <a:grpSpLocks/>
          </p:cNvGrpSpPr>
          <p:nvPr/>
        </p:nvGrpSpPr>
        <p:grpSpPr bwMode="auto">
          <a:xfrm>
            <a:off x="6913563" y="3265488"/>
            <a:ext cx="457200" cy="457200"/>
            <a:chOff x="4486" y="3484"/>
            <a:chExt cx="288" cy="288"/>
          </a:xfrm>
        </p:grpSpPr>
        <p:sp>
          <p:nvSpPr>
            <p:cNvPr id="35942" name="Oval 104"/>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43" name="Line 105"/>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5944" name="Line 106"/>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110699" name="AutoShape 107"/>
          <p:cNvSpPr>
            <a:spLocks noChangeArrowheads="1"/>
          </p:cNvSpPr>
          <p:nvPr/>
        </p:nvSpPr>
        <p:spPr bwMode="auto">
          <a:xfrm rot="618372">
            <a:off x="6804025" y="3375025"/>
            <a:ext cx="381000" cy="152400"/>
          </a:xfrm>
          <a:prstGeom prst="rightArrow">
            <a:avLst>
              <a:gd name="adj1" fmla="val 50000"/>
              <a:gd name="adj2" fmla="val 62500"/>
            </a:avLst>
          </a:prstGeom>
          <a:solidFill>
            <a:srgbClr val="FFFF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40" name="Rectangle 109"/>
          <p:cNvSpPr>
            <a:spLocks noChangeArrowheads="1"/>
          </p:cNvSpPr>
          <p:nvPr/>
        </p:nvSpPr>
        <p:spPr bwMode="auto">
          <a:xfrm>
            <a:off x="1644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latin typeface="Arial" panose="020B0604020202020204" pitchFamily="34" charset="0"/>
                <a:cs typeface="Arial" panose="020B0604020202020204" pitchFamily="34" charset="0"/>
              </a:rPr>
              <a:t>Slide by Y. Ukrainitz &amp; B. Sarel</a:t>
            </a:r>
          </a:p>
        </p:txBody>
      </p:sp>
      <p:sp>
        <p:nvSpPr>
          <p:cNvPr id="35941" name="Title 110"/>
          <p:cNvSpPr>
            <a:spLocks noGrp="1"/>
          </p:cNvSpPr>
          <p:nvPr>
            <p:ph type="title"/>
          </p:nvPr>
        </p:nvSpPr>
        <p:spPr/>
        <p:txBody>
          <a:bodyPr/>
          <a:lstStyle/>
          <a:p>
            <a:r>
              <a:rPr lang="en-US" altLang="en-US"/>
              <a:t>Mean shift</a:t>
            </a:r>
          </a:p>
        </p:txBody>
      </p:sp>
    </p:spTree>
    <p:extLst>
      <p:ext uri="{BB962C8B-B14F-4D97-AF65-F5344CB8AC3E}">
        <p14:creationId xmlns:p14="http://schemas.microsoft.com/office/powerpoint/2010/main" val="28824508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ppt_w"/>
                                          </p:val>
                                        </p:tav>
                                        <p:tav tm="100000">
                                          <p:val>
                                            <p:strVal val="#ppt_w"/>
                                          </p:val>
                                        </p:tav>
                                      </p:tavLst>
                                    </p:anim>
                                    <p:anim calcmode="lin" valueType="num">
                                      <p:cBhvr>
                                        <p:cTn id="8" dur="500" fill="hold"/>
                                        <p:tgtEl>
                                          <p:spTgt spid="4"/>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2" presetClass="entr" presetSubtype="8" fill="hold" grpId="0" nodeType="afterEffect">
                                  <p:stCondLst>
                                    <p:cond delay="3000"/>
                                  </p:stCondLst>
                                  <p:childTnLst>
                                    <p:set>
                                      <p:cBhvr>
                                        <p:cTn id="11" dur="1" fill="hold">
                                          <p:stCondLst>
                                            <p:cond delay="0"/>
                                          </p:stCondLst>
                                        </p:cTn>
                                        <p:tgtEl>
                                          <p:spTgt spid="110699"/>
                                        </p:tgtEl>
                                        <p:attrNameLst>
                                          <p:attrName>style.visibility</p:attrName>
                                        </p:attrNameLst>
                                      </p:cBhvr>
                                      <p:to>
                                        <p:strVal val="visible"/>
                                      </p:to>
                                    </p:set>
                                    <p:animEffect transition="in" filter="wipe(left)">
                                      <p:cBhvr>
                                        <p:cTn id="12" dur="500"/>
                                        <p:tgtEl>
                                          <p:spTgt spid="110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99"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Oval 2"/>
          <p:cNvSpPr>
            <a:spLocks noChangeArrowheads="1"/>
          </p:cNvSpPr>
          <p:nvPr/>
        </p:nvSpPr>
        <p:spPr bwMode="auto">
          <a:xfrm>
            <a:off x="7086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67" name="Oval 3"/>
          <p:cNvSpPr>
            <a:spLocks noChangeArrowheads="1"/>
          </p:cNvSpPr>
          <p:nvPr/>
        </p:nvSpPr>
        <p:spPr bwMode="auto">
          <a:xfrm>
            <a:off x="7292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68" name="Oval 4"/>
          <p:cNvSpPr>
            <a:spLocks noChangeArrowheads="1"/>
          </p:cNvSpPr>
          <p:nvPr/>
        </p:nvSpPr>
        <p:spPr bwMode="auto">
          <a:xfrm>
            <a:off x="7216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69" name="Oval 5"/>
          <p:cNvSpPr>
            <a:spLocks noChangeArrowheads="1"/>
          </p:cNvSpPr>
          <p:nvPr/>
        </p:nvSpPr>
        <p:spPr bwMode="auto">
          <a:xfrm>
            <a:off x="6964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0" name="Oval 6"/>
          <p:cNvSpPr>
            <a:spLocks noChangeArrowheads="1"/>
          </p:cNvSpPr>
          <p:nvPr/>
        </p:nvSpPr>
        <p:spPr bwMode="auto">
          <a:xfrm>
            <a:off x="7205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1" name="Oval 7"/>
          <p:cNvSpPr>
            <a:spLocks noChangeArrowheads="1"/>
          </p:cNvSpPr>
          <p:nvPr/>
        </p:nvSpPr>
        <p:spPr bwMode="auto">
          <a:xfrm>
            <a:off x="6978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2" name="Oval 8"/>
          <p:cNvSpPr>
            <a:spLocks noChangeArrowheads="1"/>
          </p:cNvSpPr>
          <p:nvPr/>
        </p:nvSpPr>
        <p:spPr bwMode="auto">
          <a:xfrm>
            <a:off x="7456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3" name="Oval 9"/>
          <p:cNvSpPr>
            <a:spLocks noChangeArrowheads="1"/>
          </p:cNvSpPr>
          <p:nvPr/>
        </p:nvSpPr>
        <p:spPr bwMode="auto">
          <a:xfrm>
            <a:off x="6846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4" name="Oval 10"/>
          <p:cNvSpPr>
            <a:spLocks noChangeArrowheads="1"/>
          </p:cNvSpPr>
          <p:nvPr/>
        </p:nvSpPr>
        <p:spPr bwMode="auto">
          <a:xfrm>
            <a:off x="7586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5" name="Oval 11"/>
          <p:cNvSpPr>
            <a:spLocks noChangeArrowheads="1"/>
          </p:cNvSpPr>
          <p:nvPr/>
        </p:nvSpPr>
        <p:spPr bwMode="auto">
          <a:xfrm>
            <a:off x="7445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6" name="Oval 12"/>
          <p:cNvSpPr>
            <a:spLocks noChangeArrowheads="1"/>
          </p:cNvSpPr>
          <p:nvPr/>
        </p:nvSpPr>
        <p:spPr bwMode="auto">
          <a:xfrm>
            <a:off x="716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7" name="Oval 13"/>
          <p:cNvSpPr>
            <a:spLocks noChangeArrowheads="1"/>
          </p:cNvSpPr>
          <p:nvPr/>
        </p:nvSpPr>
        <p:spPr bwMode="auto">
          <a:xfrm>
            <a:off x="7315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8" name="Oval 14"/>
          <p:cNvSpPr>
            <a:spLocks noChangeArrowheads="1"/>
          </p:cNvSpPr>
          <p:nvPr/>
        </p:nvSpPr>
        <p:spPr bwMode="auto">
          <a:xfrm>
            <a:off x="7010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9" name="Oval 15"/>
          <p:cNvSpPr>
            <a:spLocks noChangeArrowheads="1"/>
          </p:cNvSpPr>
          <p:nvPr/>
        </p:nvSpPr>
        <p:spPr bwMode="auto">
          <a:xfrm>
            <a:off x="6705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0" name="Oval 16"/>
          <p:cNvSpPr>
            <a:spLocks noChangeArrowheads="1"/>
          </p:cNvSpPr>
          <p:nvPr/>
        </p:nvSpPr>
        <p:spPr bwMode="auto">
          <a:xfrm>
            <a:off x="6477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1" name="Oval 17"/>
          <p:cNvSpPr>
            <a:spLocks noChangeArrowheads="1"/>
          </p:cNvSpPr>
          <p:nvPr/>
        </p:nvSpPr>
        <p:spPr bwMode="auto">
          <a:xfrm>
            <a:off x="6705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2" name="Oval 18"/>
          <p:cNvSpPr>
            <a:spLocks noChangeArrowheads="1"/>
          </p:cNvSpPr>
          <p:nvPr/>
        </p:nvSpPr>
        <p:spPr bwMode="auto">
          <a:xfrm>
            <a:off x="7772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3" name="Oval 19"/>
          <p:cNvSpPr>
            <a:spLocks noChangeArrowheads="1"/>
          </p:cNvSpPr>
          <p:nvPr/>
        </p:nvSpPr>
        <p:spPr bwMode="auto">
          <a:xfrm>
            <a:off x="7696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4" name="Oval 20"/>
          <p:cNvSpPr>
            <a:spLocks noChangeArrowheads="1"/>
          </p:cNvSpPr>
          <p:nvPr/>
        </p:nvSpPr>
        <p:spPr bwMode="auto">
          <a:xfrm>
            <a:off x="7412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5" name="Oval 21"/>
          <p:cNvSpPr>
            <a:spLocks noChangeArrowheads="1"/>
          </p:cNvSpPr>
          <p:nvPr/>
        </p:nvSpPr>
        <p:spPr bwMode="auto">
          <a:xfrm>
            <a:off x="7010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6" name="Oval 22"/>
          <p:cNvSpPr>
            <a:spLocks noChangeArrowheads="1"/>
          </p:cNvSpPr>
          <p:nvPr/>
        </p:nvSpPr>
        <p:spPr bwMode="auto">
          <a:xfrm>
            <a:off x="6553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7" name="Oval 23"/>
          <p:cNvSpPr>
            <a:spLocks noChangeArrowheads="1"/>
          </p:cNvSpPr>
          <p:nvPr/>
        </p:nvSpPr>
        <p:spPr bwMode="auto">
          <a:xfrm>
            <a:off x="6172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8" name="Oval 24"/>
          <p:cNvSpPr>
            <a:spLocks noChangeArrowheads="1"/>
          </p:cNvSpPr>
          <p:nvPr/>
        </p:nvSpPr>
        <p:spPr bwMode="auto">
          <a:xfrm>
            <a:off x="6096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9" name="Oval 25"/>
          <p:cNvSpPr>
            <a:spLocks noChangeArrowheads="1"/>
          </p:cNvSpPr>
          <p:nvPr/>
        </p:nvSpPr>
        <p:spPr bwMode="auto">
          <a:xfrm>
            <a:off x="6477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0" name="Oval 26"/>
          <p:cNvSpPr>
            <a:spLocks noChangeArrowheads="1"/>
          </p:cNvSpPr>
          <p:nvPr/>
        </p:nvSpPr>
        <p:spPr bwMode="auto">
          <a:xfrm>
            <a:off x="6858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1" name="Oval 27"/>
          <p:cNvSpPr>
            <a:spLocks noChangeArrowheads="1"/>
          </p:cNvSpPr>
          <p:nvPr/>
        </p:nvSpPr>
        <p:spPr bwMode="auto">
          <a:xfrm>
            <a:off x="7445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2" name="Oval 28"/>
          <p:cNvSpPr>
            <a:spLocks noChangeArrowheads="1"/>
          </p:cNvSpPr>
          <p:nvPr/>
        </p:nvSpPr>
        <p:spPr bwMode="auto">
          <a:xfrm>
            <a:off x="7162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3" name="Oval 29"/>
          <p:cNvSpPr>
            <a:spLocks noChangeArrowheads="1"/>
          </p:cNvSpPr>
          <p:nvPr/>
        </p:nvSpPr>
        <p:spPr bwMode="auto">
          <a:xfrm>
            <a:off x="6248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4" name="Oval 30"/>
          <p:cNvSpPr>
            <a:spLocks noChangeArrowheads="1"/>
          </p:cNvSpPr>
          <p:nvPr/>
        </p:nvSpPr>
        <p:spPr bwMode="auto">
          <a:xfrm>
            <a:off x="6629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5" name="Oval 31"/>
          <p:cNvSpPr>
            <a:spLocks noChangeArrowheads="1"/>
          </p:cNvSpPr>
          <p:nvPr/>
        </p:nvSpPr>
        <p:spPr bwMode="auto">
          <a:xfrm>
            <a:off x="7162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6" name="Oval 32"/>
          <p:cNvSpPr>
            <a:spLocks noChangeArrowheads="1"/>
          </p:cNvSpPr>
          <p:nvPr/>
        </p:nvSpPr>
        <p:spPr bwMode="auto">
          <a:xfrm>
            <a:off x="6705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7" name="Oval 33"/>
          <p:cNvSpPr>
            <a:spLocks noChangeArrowheads="1"/>
          </p:cNvSpPr>
          <p:nvPr/>
        </p:nvSpPr>
        <p:spPr bwMode="auto">
          <a:xfrm>
            <a:off x="7445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8" name="Oval 34"/>
          <p:cNvSpPr>
            <a:spLocks noChangeArrowheads="1"/>
          </p:cNvSpPr>
          <p:nvPr/>
        </p:nvSpPr>
        <p:spPr bwMode="auto">
          <a:xfrm>
            <a:off x="7445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9" name="Oval 35"/>
          <p:cNvSpPr>
            <a:spLocks noChangeArrowheads="1"/>
          </p:cNvSpPr>
          <p:nvPr/>
        </p:nvSpPr>
        <p:spPr bwMode="auto">
          <a:xfrm>
            <a:off x="7696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0" name="Oval 36"/>
          <p:cNvSpPr>
            <a:spLocks noChangeArrowheads="1"/>
          </p:cNvSpPr>
          <p:nvPr/>
        </p:nvSpPr>
        <p:spPr bwMode="auto">
          <a:xfrm>
            <a:off x="7783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1" name="Oval 37"/>
          <p:cNvSpPr>
            <a:spLocks noChangeArrowheads="1"/>
          </p:cNvSpPr>
          <p:nvPr/>
        </p:nvSpPr>
        <p:spPr bwMode="auto">
          <a:xfrm>
            <a:off x="7772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2" name="Oval 38"/>
          <p:cNvSpPr>
            <a:spLocks noChangeArrowheads="1"/>
          </p:cNvSpPr>
          <p:nvPr/>
        </p:nvSpPr>
        <p:spPr bwMode="auto">
          <a:xfrm>
            <a:off x="8153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3" name="Oval 39"/>
          <p:cNvSpPr>
            <a:spLocks noChangeArrowheads="1"/>
          </p:cNvSpPr>
          <p:nvPr/>
        </p:nvSpPr>
        <p:spPr bwMode="auto">
          <a:xfrm>
            <a:off x="8153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4" name="Oval 40"/>
          <p:cNvSpPr>
            <a:spLocks noChangeArrowheads="1"/>
          </p:cNvSpPr>
          <p:nvPr/>
        </p:nvSpPr>
        <p:spPr bwMode="auto">
          <a:xfrm>
            <a:off x="8077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5" name="Oval 41"/>
          <p:cNvSpPr>
            <a:spLocks noChangeArrowheads="1"/>
          </p:cNvSpPr>
          <p:nvPr/>
        </p:nvSpPr>
        <p:spPr bwMode="auto">
          <a:xfrm>
            <a:off x="7848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6" name="Oval 42"/>
          <p:cNvSpPr>
            <a:spLocks noChangeArrowheads="1"/>
          </p:cNvSpPr>
          <p:nvPr/>
        </p:nvSpPr>
        <p:spPr bwMode="auto">
          <a:xfrm>
            <a:off x="8458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7" name="Oval 43"/>
          <p:cNvSpPr>
            <a:spLocks noChangeArrowheads="1"/>
          </p:cNvSpPr>
          <p:nvPr/>
        </p:nvSpPr>
        <p:spPr bwMode="auto">
          <a:xfrm>
            <a:off x="8534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8" name="Oval 44"/>
          <p:cNvSpPr>
            <a:spLocks noChangeArrowheads="1"/>
          </p:cNvSpPr>
          <p:nvPr/>
        </p:nvSpPr>
        <p:spPr bwMode="auto">
          <a:xfrm>
            <a:off x="8839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9" name="Oval 45"/>
          <p:cNvSpPr>
            <a:spLocks noChangeArrowheads="1"/>
          </p:cNvSpPr>
          <p:nvPr/>
        </p:nvSpPr>
        <p:spPr bwMode="auto">
          <a:xfrm>
            <a:off x="8229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0" name="Oval 46"/>
          <p:cNvSpPr>
            <a:spLocks noChangeArrowheads="1"/>
          </p:cNvSpPr>
          <p:nvPr/>
        </p:nvSpPr>
        <p:spPr bwMode="auto">
          <a:xfrm>
            <a:off x="8686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1" name="Oval 47"/>
          <p:cNvSpPr>
            <a:spLocks noChangeArrowheads="1"/>
          </p:cNvSpPr>
          <p:nvPr/>
        </p:nvSpPr>
        <p:spPr bwMode="auto">
          <a:xfrm>
            <a:off x="9448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2" name="Oval 48"/>
          <p:cNvSpPr>
            <a:spLocks noChangeArrowheads="1"/>
          </p:cNvSpPr>
          <p:nvPr/>
        </p:nvSpPr>
        <p:spPr bwMode="auto">
          <a:xfrm>
            <a:off x="8458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3" name="Oval 49"/>
          <p:cNvSpPr>
            <a:spLocks noChangeArrowheads="1"/>
          </p:cNvSpPr>
          <p:nvPr/>
        </p:nvSpPr>
        <p:spPr bwMode="auto">
          <a:xfrm>
            <a:off x="9002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4" name="Oval 50"/>
          <p:cNvSpPr>
            <a:spLocks noChangeArrowheads="1"/>
          </p:cNvSpPr>
          <p:nvPr/>
        </p:nvSpPr>
        <p:spPr bwMode="auto">
          <a:xfrm>
            <a:off x="8001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5" name="Oval 51"/>
          <p:cNvSpPr>
            <a:spLocks noChangeArrowheads="1"/>
          </p:cNvSpPr>
          <p:nvPr/>
        </p:nvSpPr>
        <p:spPr bwMode="auto">
          <a:xfrm>
            <a:off x="9067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6" name="Oval 52"/>
          <p:cNvSpPr>
            <a:spLocks noChangeArrowheads="1"/>
          </p:cNvSpPr>
          <p:nvPr/>
        </p:nvSpPr>
        <p:spPr bwMode="auto">
          <a:xfrm>
            <a:off x="8458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7" name="Oval 53"/>
          <p:cNvSpPr>
            <a:spLocks noChangeArrowheads="1"/>
          </p:cNvSpPr>
          <p:nvPr/>
        </p:nvSpPr>
        <p:spPr bwMode="auto">
          <a:xfrm>
            <a:off x="7620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8" name="Oval 54"/>
          <p:cNvSpPr>
            <a:spLocks noChangeArrowheads="1"/>
          </p:cNvSpPr>
          <p:nvPr/>
        </p:nvSpPr>
        <p:spPr bwMode="auto">
          <a:xfrm>
            <a:off x="7162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9" name="Oval 55"/>
          <p:cNvSpPr>
            <a:spLocks noChangeArrowheads="1"/>
          </p:cNvSpPr>
          <p:nvPr/>
        </p:nvSpPr>
        <p:spPr bwMode="auto">
          <a:xfrm>
            <a:off x="7543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0" name="Oval 56"/>
          <p:cNvSpPr>
            <a:spLocks noChangeArrowheads="1"/>
          </p:cNvSpPr>
          <p:nvPr/>
        </p:nvSpPr>
        <p:spPr bwMode="auto">
          <a:xfrm>
            <a:off x="8001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1" name="Oval 57"/>
          <p:cNvSpPr>
            <a:spLocks noChangeArrowheads="1"/>
          </p:cNvSpPr>
          <p:nvPr/>
        </p:nvSpPr>
        <p:spPr bwMode="auto">
          <a:xfrm>
            <a:off x="7391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2" name="Oval 58"/>
          <p:cNvSpPr>
            <a:spLocks noChangeArrowheads="1"/>
          </p:cNvSpPr>
          <p:nvPr/>
        </p:nvSpPr>
        <p:spPr bwMode="auto">
          <a:xfrm>
            <a:off x="6934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3" name="Oval 59"/>
          <p:cNvSpPr>
            <a:spLocks noChangeArrowheads="1"/>
          </p:cNvSpPr>
          <p:nvPr/>
        </p:nvSpPr>
        <p:spPr bwMode="auto">
          <a:xfrm>
            <a:off x="6629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4" name="Oval 60"/>
          <p:cNvSpPr>
            <a:spLocks noChangeArrowheads="1"/>
          </p:cNvSpPr>
          <p:nvPr/>
        </p:nvSpPr>
        <p:spPr bwMode="auto">
          <a:xfrm>
            <a:off x="6019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5" name="Oval 61"/>
          <p:cNvSpPr>
            <a:spLocks noChangeArrowheads="1"/>
          </p:cNvSpPr>
          <p:nvPr/>
        </p:nvSpPr>
        <p:spPr bwMode="auto">
          <a:xfrm>
            <a:off x="6248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6" name="Oval 62"/>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7" name="Oval 63"/>
          <p:cNvSpPr>
            <a:spLocks noChangeArrowheads="1"/>
          </p:cNvSpPr>
          <p:nvPr/>
        </p:nvSpPr>
        <p:spPr bwMode="auto">
          <a:xfrm>
            <a:off x="5638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8" name="Oval 64"/>
          <p:cNvSpPr>
            <a:spLocks noChangeArrowheads="1"/>
          </p:cNvSpPr>
          <p:nvPr/>
        </p:nvSpPr>
        <p:spPr bwMode="auto">
          <a:xfrm>
            <a:off x="5562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9" name="Oval 65"/>
          <p:cNvSpPr>
            <a:spLocks noChangeArrowheads="1"/>
          </p:cNvSpPr>
          <p:nvPr/>
        </p:nvSpPr>
        <p:spPr bwMode="auto">
          <a:xfrm>
            <a:off x="5029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0" name="Oval 66"/>
          <p:cNvSpPr>
            <a:spLocks noChangeArrowheads="1"/>
          </p:cNvSpPr>
          <p:nvPr/>
        </p:nvSpPr>
        <p:spPr bwMode="auto">
          <a:xfrm>
            <a:off x="5562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1" name="Oval 67"/>
          <p:cNvSpPr>
            <a:spLocks noChangeArrowheads="1"/>
          </p:cNvSpPr>
          <p:nvPr/>
        </p:nvSpPr>
        <p:spPr bwMode="auto">
          <a:xfrm>
            <a:off x="5791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2" name="Oval 68"/>
          <p:cNvSpPr>
            <a:spLocks noChangeArrowheads="1"/>
          </p:cNvSpPr>
          <p:nvPr/>
        </p:nvSpPr>
        <p:spPr bwMode="auto">
          <a:xfrm>
            <a:off x="5257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3" name="Oval 69"/>
          <p:cNvSpPr>
            <a:spLocks noChangeArrowheads="1"/>
          </p:cNvSpPr>
          <p:nvPr/>
        </p:nvSpPr>
        <p:spPr bwMode="auto">
          <a:xfrm>
            <a:off x="5791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4" name="Oval 70"/>
          <p:cNvSpPr>
            <a:spLocks noChangeArrowheads="1"/>
          </p:cNvSpPr>
          <p:nvPr/>
        </p:nvSpPr>
        <p:spPr bwMode="auto">
          <a:xfrm>
            <a:off x="6248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5" name="Oval 71"/>
          <p:cNvSpPr>
            <a:spLocks noChangeArrowheads="1"/>
          </p:cNvSpPr>
          <p:nvPr/>
        </p:nvSpPr>
        <p:spPr bwMode="auto">
          <a:xfrm>
            <a:off x="5867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6" name="Oval 72"/>
          <p:cNvSpPr>
            <a:spLocks noChangeArrowheads="1"/>
          </p:cNvSpPr>
          <p:nvPr/>
        </p:nvSpPr>
        <p:spPr bwMode="auto">
          <a:xfrm>
            <a:off x="6553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7" name="Oval 73"/>
          <p:cNvSpPr>
            <a:spLocks noChangeArrowheads="1"/>
          </p:cNvSpPr>
          <p:nvPr/>
        </p:nvSpPr>
        <p:spPr bwMode="auto">
          <a:xfrm>
            <a:off x="5715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8" name="Oval 74"/>
          <p:cNvSpPr>
            <a:spLocks noChangeArrowheads="1"/>
          </p:cNvSpPr>
          <p:nvPr/>
        </p:nvSpPr>
        <p:spPr bwMode="auto">
          <a:xfrm>
            <a:off x="5257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9" name="Oval 75"/>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0" name="Oval 76"/>
          <p:cNvSpPr>
            <a:spLocks noChangeArrowheads="1"/>
          </p:cNvSpPr>
          <p:nvPr/>
        </p:nvSpPr>
        <p:spPr bwMode="auto">
          <a:xfrm>
            <a:off x="4800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1" name="Oval 77"/>
          <p:cNvSpPr>
            <a:spLocks noChangeArrowheads="1"/>
          </p:cNvSpPr>
          <p:nvPr/>
        </p:nvSpPr>
        <p:spPr bwMode="auto">
          <a:xfrm>
            <a:off x="5181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2" name="Oval 78"/>
          <p:cNvSpPr>
            <a:spLocks noChangeArrowheads="1"/>
          </p:cNvSpPr>
          <p:nvPr/>
        </p:nvSpPr>
        <p:spPr bwMode="auto">
          <a:xfrm>
            <a:off x="4419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3" name="Oval 79"/>
          <p:cNvSpPr>
            <a:spLocks noChangeArrowheads="1"/>
          </p:cNvSpPr>
          <p:nvPr/>
        </p:nvSpPr>
        <p:spPr bwMode="auto">
          <a:xfrm>
            <a:off x="4343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4" name="Oval 80"/>
          <p:cNvSpPr>
            <a:spLocks noChangeArrowheads="1"/>
          </p:cNvSpPr>
          <p:nvPr/>
        </p:nvSpPr>
        <p:spPr bwMode="auto">
          <a:xfrm>
            <a:off x="4572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5" name="Oval 81"/>
          <p:cNvSpPr>
            <a:spLocks noChangeArrowheads="1"/>
          </p:cNvSpPr>
          <p:nvPr/>
        </p:nvSpPr>
        <p:spPr bwMode="auto">
          <a:xfrm>
            <a:off x="3886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6" name="Oval 82"/>
          <p:cNvSpPr>
            <a:spLocks noChangeArrowheads="1"/>
          </p:cNvSpPr>
          <p:nvPr/>
        </p:nvSpPr>
        <p:spPr bwMode="auto">
          <a:xfrm>
            <a:off x="3429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7" name="Oval 83"/>
          <p:cNvSpPr>
            <a:spLocks noChangeArrowheads="1"/>
          </p:cNvSpPr>
          <p:nvPr/>
        </p:nvSpPr>
        <p:spPr bwMode="auto">
          <a:xfrm>
            <a:off x="3429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8" name="Oval 84"/>
          <p:cNvSpPr>
            <a:spLocks noChangeArrowheads="1"/>
          </p:cNvSpPr>
          <p:nvPr/>
        </p:nvSpPr>
        <p:spPr bwMode="auto">
          <a:xfrm>
            <a:off x="4038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9" name="Oval 85"/>
          <p:cNvSpPr>
            <a:spLocks noChangeArrowheads="1"/>
          </p:cNvSpPr>
          <p:nvPr/>
        </p:nvSpPr>
        <p:spPr bwMode="auto">
          <a:xfrm>
            <a:off x="4419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50" name="Oval 86"/>
          <p:cNvSpPr>
            <a:spLocks noChangeArrowheads="1"/>
          </p:cNvSpPr>
          <p:nvPr/>
        </p:nvSpPr>
        <p:spPr bwMode="auto">
          <a:xfrm>
            <a:off x="3505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51" name="Oval 87"/>
          <p:cNvSpPr>
            <a:spLocks noChangeArrowheads="1"/>
          </p:cNvSpPr>
          <p:nvPr/>
        </p:nvSpPr>
        <p:spPr bwMode="auto">
          <a:xfrm>
            <a:off x="335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52" name="Oval 88"/>
          <p:cNvSpPr>
            <a:spLocks noChangeArrowheads="1"/>
          </p:cNvSpPr>
          <p:nvPr/>
        </p:nvSpPr>
        <p:spPr bwMode="auto">
          <a:xfrm>
            <a:off x="2286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53" name="Oval 89"/>
          <p:cNvSpPr>
            <a:spLocks noChangeArrowheads="1"/>
          </p:cNvSpPr>
          <p:nvPr/>
        </p:nvSpPr>
        <p:spPr bwMode="auto">
          <a:xfrm>
            <a:off x="2362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54" name="Oval 90"/>
          <p:cNvSpPr>
            <a:spLocks noChangeArrowheads="1"/>
          </p:cNvSpPr>
          <p:nvPr/>
        </p:nvSpPr>
        <p:spPr bwMode="auto">
          <a:xfrm>
            <a:off x="2362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55" name="Oval 91"/>
          <p:cNvSpPr>
            <a:spLocks noChangeArrowheads="1"/>
          </p:cNvSpPr>
          <p:nvPr/>
        </p:nvSpPr>
        <p:spPr bwMode="auto">
          <a:xfrm>
            <a:off x="2514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56" name="Oval 92"/>
          <p:cNvSpPr>
            <a:spLocks noChangeArrowheads="1"/>
          </p:cNvSpPr>
          <p:nvPr/>
        </p:nvSpPr>
        <p:spPr bwMode="auto">
          <a:xfrm>
            <a:off x="2667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57" name="Oval 93"/>
          <p:cNvSpPr>
            <a:spLocks noChangeArrowheads="1"/>
          </p:cNvSpPr>
          <p:nvPr/>
        </p:nvSpPr>
        <p:spPr bwMode="auto">
          <a:xfrm>
            <a:off x="4114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2" name="Group 94"/>
          <p:cNvGrpSpPr>
            <a:grpSpLocks/>
          </p:cNvGrpSpPr>
          <p:nvPr/>
        </p:nvGrpSpPr>
        <p:grpSpPr bwMode="auto">
          <a:xfrm>
            <a:off x="5365750" y="1981200"/>
            <a:ext cx="2819400" cy="2895600"/>
            <a:chOff x="3744" y="4464"/>
            <a:chExt cx="1776" cy="1824"/>
          </a:xfrm>
        </p:grpSpPr>
        <p:sp>
          <p:nvSpPr>
            <p:cNvPr id="36968" name="Oval 95"/>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6969" name="Group 96"/>
            <p:cNvGrpSpPr>
              <a:grpSpLocks/>
            </p:cNvGrpSpPr>
            <p:nvPr/>
          </p:nvGrpSpPr>
          <p:grpSpPr bwMode="auto">
            <a:xfrm>
              <a:off x="4491" y="5231"/>
              <a:ext cx="288" cy="288"/>
              <a:chOff x="4486" y="3484"/>
              <a:chExt cx="288" cy="288"/>
            </a:xfrm>
          </p:grpSpPr>
          <p:sp>
            <p:nvSpPr>
              <p:cNvPr id="36970" name="Oval 97"/>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71" name="Line 98"/>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6972" name="Line 99"/>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sp>
        <p:nvSpPr>
          <p:cNvPr id="36959" name="AutoShape 100"/>
          <p:cNvSpPr>
            <a:spLocks noChangeArrowheads="1"/>
          </p:cNvSpPr>
          <p:nvPr/>
        </p:nvSpPr>
        <p:spPr bwMode="auto">
          <a:xfrm>
            <a:off x="8991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Region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interest</a:t>
            </a:r>
          </a:p>
        </p:txBody>
      </p:sp>
      <p:sp>
        <p:nvSpPr>
          <p:cNvPr id="36960" name="AutoShape 101"/>
          <p:cNvSpPr>
            <a:spLocks noChangeArrowheads="1"/>
          </p:cNvSpPr>
          <p:nvPr/>
        </p:nvSpPr>
        <p:spPr bwMode="auto">
          <a:xfrm>
            <a:off x="8991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Center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mass</a:t>
            </a:r>
          </a:p>
        </p:txBody>
      </p:sp>
      <p:sp>
        <p:nvSpPr>
          <p:cNvPr id="36961" name="AutoShape 102"/>
          <p:cNvSpPr>
            <a:spLocks noChangeArrowheads="1"/>
          </p:cNvSpPr>
          <p:nvPr/>
        </p:nvSpPr>
        <p:spPr bwMode="auto">
          <a:xfrm>
            <a:off x="8991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Mean Shift</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vector</a:t>
            </a:r>
          </a:p>
        </p:txBody>
      </p:sp>
      <p:grpSp>
        <p:nvGrpSpPr>
          <p:cNvPr id="4" name="Group 103"/>
          <p:cNvGrpSpPr>
            <a:grpSpLocks/>
          </p:cNvGrpSpPr>
          <p:nvPr/>
        </p:nvGrpSpPr>
        <p:grpSpPr bwMode="auto">
          <a:xfrm>
            <a:off x="6913563" y="3265488"/>
            <a:ext cx="457200" cy="457200"/>
            <a:chOff x="4486" y="3484"/>
            <a:chExt cx="288" cy="288"/>
          </a:xfrm>
        </p:grpSpPr>
        <p:sp>
          <p:nvSpPr>
            <p:cNvPr id="36965" name="Oval 104"/>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66" name="Line 105"/>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6967" name="Line 106"/>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36963" name="Rectangle 108"/>
          <p:cNvSpPr>
            <a:spLocks noChangeArrowheads="1"/>
          </p:cNvSpPr>
          <p:nvPr/>
        </p:nvSpPr>
        <p:spPr bwMode="auto">
          <a:xfrm>
            <a:off x="1644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latin typeface="Arial" panose="020B0604020202020204" pitchFamily="34" charset="0"/>
                <a:cs typeface="Arial" panose="020B0604020202020204" pitchFamily="34" charset="0"/>
              </a:rPr>
              <a:t>Slide by Y. Ukrainitz &amp; B. Sarel</a:t>
            </a:r>
          </a:p>
        </p:txBody>
      </p:sp>
      <p:sp>
        <p:nvSpPr>
          <p:cNvPr id="36964" name="Title 110"/>
          <p:cNvSpPr>
            <a:spLocks noGrp="1"/>
          </p:cNvSpPr>
          <p:nvPr>
            <p:ph type="title"/>
          </p:nvPr>
        </p:nvSpPr>
        <p:spPr/>
        <p:txBody>
          <a:bodyPr/>
          <a:lstStyle/>
          <a:p>
            <a:r>
              <a:rPr lang="en-US" altLang="en-US"/>
              <a:t>Mean shift</a:t>
            </a:r>
          </a:p>
        </p:txBody>
      </p:sp>
    </p:spTree>
    <p:extLst>
      <p:ext uri="{BB962C8B-B14F-4D97-AF65-F5344CB8AC3E}">
        <p14:creationId xmlns:p14="http://schemas.microsoft.com/office/powerpoint/2010/main" val="586678765"/>
      </p:ext>
    </p:extLst>
  </p:cSld>
  <p:clrMapOvr>
    <a:masterClrMapping/>
  </p:clrMapOvr>
  <p:transition advTm="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3.88889E-6 -3.01874E-6 L 0.03993 0.01111 " pathEditMode="relative" rAng="0" ptsTypes="AA">
                                      <p:cBhvr>
                                        <p:cTn id="6" dur="2000" fill="hold"/>
                                        <p:tgtEl>
                                          <p:spTgt spid="2"/>
                                        </p:tgtEl>
                                        <p:attrNameLst>
                                          <p:attrName>ppt_x</p:attrName>
                                          <p:attrName>ppt_y</p:attrName>
                                        </p:attrNameLst>
                                      </p:cBhvr>
                                      <p:rCtr x="1997" y="555"/>
                                    </p:animMotion>
                                  </p:childTnLst>
                                </p:cTn>
                              </p:par>
                            </p:childTnLst>
                          </p:cTn>
                        </p:par>
                        <p:par>
                          <p:cTn id="7" fill="hold" nodeType="afterGroup">
                            <p:stCondLst>
                              <p:cond delay="2000"/>
                            </p:stCondLst>
                            <p:childTnLst>
                              <p:par>
                                <p:cTn id="8" presetID="1" presetClass="exit" presetSubtype="0" fill="hold" nodeType="afterEffect">
                                  <p:stCondLst>
                                    <p:cond delay="0"/>
                                  </p:stCondLst>
                                  <p:childTnLst>
                                    <p:set>
                                      <p:cBhvr>
                                        <p:cTn id="9"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Oval 2"/>
          <p:cNvSpPr>
            <a:spLocks noChangeArrowheads="1"/>
          </p:cNvSpPr>
          <p:nvPr/>
        </p:nvSpPr>
        <p:spPr bwMode="auto">
          <a:xfrm>
            <a:off x="7086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891" name="Oval 3"/>
          <p:cNvSpPr>
            <a:spLocks noChangeArrowheads="1"/>
          </p:cNvSpPr>
          <p:nvPr/>
        </p:nvSpPr>
        <p:spPr bwMode="auto">
          <a:xfrm>
            <a:off x="7292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892" name="Oval 4"/>
          <p:cNvSpPr>
            <a:spLocks noChangeArrowheads="1"/>
          </p:cNvSpPr>
          <p:nvPr/>
        </p:nvSpPr>
        <p:spPr bwMode="auto">
          <a:xfrm>
            <a:off x="7216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893" name="Oval 5"/>
          <p:cNvSpPr>
            <a:spLocks noChangeArrowheads="1"/>
          </p:cNvSpPr>
          <p:nvPr/>
        </p:nvSpPr>
        <p:spPr bwMode="auto">
          <a:xfrm>
            <a:off x="6964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894" name="Oval 6"/>
          <p:cNvSpPr>
            <a:spLocks noChangeArrowheads="1"/>
          </p:cNvSpPr>
          <p:nvPr/>
        </p:nvSpPr>
        <p:spPr bwMode="auto">
          <a:xfrm>
            <a:off x="7205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895" name="Oval 7"/>
          <p:cNvSpPr>
            <a:spLocks noChangeArrowheads="1"/>
          </p:cNvSpPr>
          <p:nvPr/>
        </p:nvSpPr>
        <p:spPr bwMode="auto">
          <a:xfrm>
            <a:off x="6978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896" name="Oval 8"/>
          <p:cNvSpPr>
            <a:spLocks noChangeArrowheads="1"/>
          </p:cNvSpPr>
          <p:nvPr/>
        </p:nvSpPr>
        <p:spPr bwMode="auto">
          <a:xfrm>
            <a:off x="7456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897" name="Oval 9"/>
          <p:cNvSpPr>
            <a:spLocks noChangeArrowheads="1"/>
          </p:cNvSpPr>
          <p:nvPr/>
        </p:nvSpPr>
        <p:spPr bwMode="auto">
          <a:xfrm>
            <a:off x="6846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898" name="Oval 10"/>
          <p:cNvSpPr>
            <a:spLocks noChangeArrowheads="1"/>
          </p:cNvSpPr>
          <p:nvPr/>
        </p:nvSpPr>
        <p:spPr bwMode="auto">
          <a:xfrm>
            <a:off x="7586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899" name="Oval 11"/>
          <p:cNvSpPr>
            <a:spLocks noChangeArrowheads="1"/>
          </p:cNvSpPr>
          <p:nvPr/>
        </p:nvSpPr>
        <p:spPr bwMode="auto">
          <a:xfrm>
            <a:off x="7445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0" name="Oval 12"/>
          <p:cNvSpPr>
            <a:spLocks noChangeArrowheads="1"/>
          </p:cNvSpPr>
          <p:nvPr/>
        </p:nvSpPr>
        <p:spPr bwMode="auto">
          <a:xfrm>
            <a:off x="716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1" name="Oval 13"/>
          <p:cNvSpPr>
            <a:spLocks noChangeArrowheads="1"/>
          </p:cNvSpPr>
          <p:nvPr/>
        </p:nvSpPr>
        <p:spPr bwMode="auto">
          <a:xfrm>
            <a:off x="7315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2" name="Oval 14"/>
          <p:cNvSpPr>
            <a:spLocks noChangeArrowheads="1"/>
          </p:cNvSpPr>
          <p:nvPr/>
        </p:nvSpPr>
        <p:spPr bwMode="auto">
          <a:xfrm>
            <a:off x="7010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3" name="Oval 15"/>
          <p:cNvSpPr>
            <a:spLocks noChangeArrowheads="1"/>
          </p:cNvSpPr>
          <p:nvPr/>
        </p:nvSpPr>
        <p:spPr bwMode="auto">
          <a:xfrm>
            <a:off x="6705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4" name="Oval 16"/>
          <p:cNvSpPr>
            <a:spLocks noChangeArrowheads="1"/>
          </p:cNvSpPr>
          <p:nvPr/>
        </p:nvSpPr>
        <p:spPr bwMode="auto">
          <a:xfrm>
            <a:off x="6477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5" name="Oval 17"/>
          <p:cNvSpPr>
            <a:spLocks noChangeArrowheads="1"/>
          </p:cNvSpPr>
          <p:nvPr/>
        </p:nvSpPr>
        <p:spPr bwMode="auto">
          <a:xfrm>
            <a:off x="6705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6" name="Oval 18"/>
          <p:cNvSpPr>
            <a:spLocks noChangeArrowheads="1"/>
          </p:cNvSpPr>
          <p:nvPr/>
        </p:nvSpPr>
        <p:spPr bwMode="auto">
          <a:xfrm>
            <a:off x="7772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7" name="Oval 19"/>
          <p:cNvSpPr>
            <a:spLocks noChangeArrowheads="1"/>
          </p:cNvSpPr>
          <p:nvPr/>
        </p:nvSpPr>
        <p:spPr bwMode="auto">
          <a:xfrm>
            <a:off x="7696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8" name="Oval 20"/>
          <p:cNvSpPr>
            <a:spLocks noChangeArrowheads="1"/>
          </p:cNvSpPr>
          <p:nvPr/>
        </p:nvSpPr>
        <p:spPr bwMode="auto">
          <a:xfrm>
            <a:off x="7412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9" name="Oval 21"/>
          <p:cNvSpPr>
            <a:spLocks noChangeArrowheads="1"/>
          </p:cNvSpPr>
          <p:nvPr/>
        </p:nvSpPr>
        <p:spPr bwMode="auto">
          <a:xfrm>
            <a:off x="7010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0" name="Oval 22"/>
          <p:cNvSpPr>
            <a:spLocks noChangeArrowheads="1"/>
          </p:cNvSpPr>
          <p:nvPr/>
        </p:nvSpPr>
        <p:spPr bwMode="auto">
          <a:xfrm>
            <a:off x="6553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1" name="Oval 23"/>
          <p:cNvSpPr>
            <a:spLocks noChangeArrowheads="1"/>
          </p:cNvSpPr>
          <p:nvPr/>
        </p:nvSpPr>
        <p:spPr bwMode="auto">
          <a:xfrm>
            <a:off x="6172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2" name="Oval 24"/>
          <p:cNvSpPr>
            <a:spLocks noChangeArrowheads="1"/>
          </p:cNvSpPr>
          <p:nvPr/>
        </p:nvSpPr>
        <p:spPr bwMode="auto">
          <a:xfrm>
            <a:off x="6096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3" name="Oval 25"/>
          <p:cNvSpPr>
            <a:spLocks noChangeArrowheads="1"/>
          </p:cNvSpPr>
          <p:nvPr/>
        </p:nvSpPr>
        <p:spPr bwMode="auto">
          <a:xfrm>
            <a:off x="6477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4" name="Oval 26"/>
          <p:cNvSpPr>
            <a:spLocks noChangeArrowheads="1"/>
          </p:cNvSpPr>
          <p:nvPr/>
        </p:nvSpPr>
        <p:spPr bwMode="auto">
          <a:xfrm>
            <a:off x="6858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5" name="Oval 27"/>
          <p:cNvSpPr>
            <a:spLocks noChangeArrowheads="1"/>
          </p:cNvSpPr>
          <p:nvPr/>
        </p:nvSpPr>
        <p:spPr bwMode="auto">
          <a:xfrm>
            <a:off x="7445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6" name="Oval 28"/>
          <p:cNvSpPr>
            <a:spLocks noChangeArrowheads="1"/>
          </p:cNvSpPr>
          <p:nvPr/>
        </p:nvSpPr>
        <p:spPr bwMode="auto">
          <a:xfrm>
            <a:off x="7162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7" name="Oval 29"/>
          <p:cNvSpPr>
            <a:spLocks noChangeArrowheads="1"/>
          </p:cNvSpPr>
          <p:nvPr/>
        </p:nvSpPr>
        <p:spPr bwMode="auto">
          <a:xfrm>
            <a:off x="6248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8" name="Oval 30"/>
          <p:cNvSpPr>
            <a:spLocks noChangeArrowheads="1"/>
          </p:cNvSpPr>
          <p:nvPr/>
        </p:nvSpPr>
        <p:spPr bwMode="auto">
          <a:xfrm>
            <a:off x="6629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9" name="Oval 31"/>
          <p:cNvSpPr>
            <a:spLocks noChangeArrowheads="1"/>
          </p:cNvSpPr>
          <p:nvPr/>
        </p:nvSpPr>
        <p:spPr bwMode="auto">
          <a:xfrm>
            <a:off x="7162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0" name="Oval 32"/>
          <p:cNvSpPr>
            <a:spLocks noChangeArrowheads="1"/>
          </p:cNvSpPr>
          <p:nvPr/>
        </p:nvSpPr>
        <p:spPr bwMode="auto">
          <a:xfrm>
            <a:off x="6705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1" name="Oval 33"/>
          <p:cNvSpPr>
            <a:spLocks noChangeArrowheads="1"/>
          </p:cNvSpPr>
          <p:nvPr/>
        </p:nvSpPr>
        <p:spPr bwMode="auto">
          <a:xfrm>
            <a:off x="7445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2" name="Oval 34"/>
          <p:cNvSpPr>
            <a:spLocks noChangeArrowheads="1"/>
          </p:cNvSpPr>
          <p:nvPr/>
        </p:nvSpPr>
        <p:spPr bwMode="auto">
          <a:xfrm>
            <a:off x="7445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3" name="Oval 35"/>
          <p:cNvSpPr>
            <a:spLocks noChangeArrowheads="1"/>
          </p:cNvSpPr>
          <p:nvPr/>
        </p:nvSpPr>
        <p:spPr bwMode="auto">
          <a:xfrm>
            <a:off x="7696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4" name="Oval 36"/>
          <p:cNvSpPr>
            <a:spLocks noChangeArrowheads="1"/>
          </p:cNvSpPr>
          <p:nvPr/>
        </p:nvSpPr>
        <p:spPr bwMode="auto">
          <a:xfrm>
            <a:off x="7783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5" name="Oval 37"/>
          <p:cNvSpPr>
            <a:spLocks noChangeArrowheads="1"/>
          </p:cNvSpPr>
          <p:nvPr/>
        </p:nvSpPr>
        <p:spPr bwMode="auto">
          <a:xfrm>
            <a:off x="7772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6" name="Oval 38"/>
          <p:cNvSpPr>
            <a:spLocks noChangeArrowheads="1"/>
          </p:cNvSpPr>
          <p:nvPr/>
        </p:nvSpPr>
        <p:spPr bwMode="auto">
          <a:xfrm>
            <a:off x="8153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7" name="Oval 39"/>
          <p:cNvSpPr>
            <a:spLocks noChangeArrowheads="1"/>
          </p:cNvSpPr>
          <p:nvPr/>
        </p:nvSpPr>
        <p:spPr bwMode="auto">
          <a:xfrm>
            <a:off x="8153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8" name="Oval 40"/>
          <p:cNvSpPr>
            <a:spLocks noChangeArrowheads="1"/>
          </p:cNvSpPr>
          <p:nvPr/>
        </p:nvSpPr>
        <p:spPr bwMode="auto">
          <a:xfrm>
            <a:off x="8077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9" name="Oval 41"/>
          <p:cNvSpPr>
            <a:spLocks noChangeArrowheads="1"/>
          </p:cNvSpPr>
          <p:nvPr/>
        </p:nvSpPr>
        <p:spPr bwMode="auto">
          <a:xfrm>
            <a:off x="7848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0" name="Oval 42"/>
          <p:cNvSpPr>
            <a:spLocks noChangeArrowheads="1"/>
          </p:cNvSpPr>
          <p:nvPr/>
        </p:nvSpPr>
        <p:spPr bwMode="auto">
          <a:xfrm>
            <a:off x="8458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1" name="Oval 43"/>
          <p:cNvSpPr>
            <a:spLocks noChangeArrowheads="1"/>
          </p:cNvSpPr>
          <p:nvPr/>
        </p:nvSpPr>
        <p:spPr bwMode="auto">
          <a:xfrm>
            <a:off x="8534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2" name="Oval 44"/>
          <p:cNvSpPr>
            <a:spLocks noChangeArrowheads="1"/>
          </p:cNvSpPr>
          <p:nvPr/>
        </p:nvSpPr>
        <p:spPr bwMode="auto">
          <a:xfrm>
            <a:off x="8839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3" name="Oval 45"/>
          <p:cNvSpPr>
            <a:spLocks noChangeArrowheads="1"/>
          </p:cNvSpPr>
          <p:nvPr/>
        </p:nvSpPr>
        <p:spPr bwMode="auto">
          <a:xfrm>
            <a:off x="8229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4" name="Oval 46"/>
          <p:cNvSpPr>
            <a:spLocks noChangeArrowheads="1"/>
          </p:cNvSpPr>
          <p:nvPr/>
        </p:nvSpPr>
        <p:spPr bwMode="auto">
          <a:xfrm>
            <a:off x="8686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5" name="Oval 47"/>
          <p:cNvSpPr>
            <a:spLocks noChangeArrowheads="1"/>
          </p:cNvSpPr>
          <p:nvPr/>
        </p:nvSpPr>
        <p:spPr bwMode="auto">
          <a:xfrm>
            <a:off x="9448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6" name="Oval 48"/>
          <p:cNvSpPr>
            <a:spLocks noChangeArrowheads="1"/>
          </p:cNvSpPr>
          <p:nvPr/>
        </p:nvSpPr>
        <p:spPr bwMode="auto">
          <a:xfrm>
            <a:off x="8458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7" name="Oval 49"/>
          <p:cNvSpPr>
            <a:spLocks noChangeArrowheads="1"/>
          </p:cNvSpPr>
          <p:nvPr/>
        </p:nvSpPr>
        <p:spPr bwMode="auto">
          <a:xfrm>
            <a:off x="9002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8" name="Oval 50"/>
          <p:cNvSpPr>
            <a:spLocks noChangeArrowheads="1"/>
          </p:cNvSpPr>
          <p:nvPr/>
        </p:nvSpPr>
        <p:spPr bwMode="auto">
          <a:xfrm>
            <a:off x="8001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9" name="Oval 51"/>
          <p:cNvSpPr>
            <a:spLocks noChangeArrowheads="1"/>
          </p:cNvSpPr>
          <p:nvPr/>
        </p:nvSpPr>
        <p:spPr bwMode="auto">
          <a:xfrm>
            <a:off x="9067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0" name="Oval 52"/>
          <p:cNvSpPr>
            <a:spLocks noChangeArrowheads="1"/>
          </p:cNvSpPr>
          <p:nvPr/>
        </p:nvSpPr>
        <p:spPr bwMode="auto">
          <a:xfrm>
            <a:off x="8458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1" name="Oval 53"/>
          <p:cNvSpPr>
            <a:spLocks noChangeArrowheads="1"/>
          </p:cNvSpPr>
          <p:nvPr/>
        </p:nvSpPr>
        <p:spPr bwMode="auto">
          <a:xfrm>
            <a:off x="7620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2" name="Oval 54"/>
          <p:cNvSpPr>
            <a:spLocks noChangeArrowheads="1"/>
          </p:cNvSpPr>
          <p:nvPr/>
        </p:nvSpPr>
        <p:spPr bwMode="auto">
          <a:xfrm>
            <a:off x="7162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3" name="Oval 55"/>
          <p:cNvSpPr>
            <a:spLocks noChangeArrowheads="1"/>
          </p:cNvSpPr>
          <p:nvPr/>
        </p:nvSpPr>
        <p:spPr bwMode="auto">
          <a:xfrm>
            <a:off x="7543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4" name="Oval 56"/>
          <p:cNvSpPr>
            <a:spLocks noChangeArrowheads="1"/>
          </p:cNvSpPr>
          <p:nvPr/>
        </p:nvSpPr>
        <p:spPr bwMode="auto">
          <a:xfrm>
            <a:off x="8001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5" name="Oval 57"/>
          <p:cNvSpPr>
            <a:spLocks noChangeArrowheads="1"/>
          </p:cNvSpPr>
          <p:nvPr/>
        </p:nvSpPr>
        <p:spPr bwMode="auto">
          <a:xfrm>
            <a:off x="7391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6" name="Oval 58"/>
          <p:cNvSpPr>
            <a:spLocks noChangeArrowheads="1"/>
          </p:cNvSpPr>
          <p:nvPr/>
        </p:nvSpPr>
        <p:spPr bwMode="auto">
          <a:xfrm>
            <a:off x="6934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7" name="Oval 59"/>
          <p:cNvSpPr>
            <a:spLocks noChangeArrowheads="1"/>
          </p:cNvSpPr>
          <p:nvPr/>
        </p:nvSpPr>
        <p:spPr bwMode="auto">
          <a:xfrm>
            <a:off x="6629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8" name="Oval 60"/>
          <p:cNvSpPr>
            <a:spLocks noChangeArrowheads="1"/>
          </p:cNvSpPr>
          <p:nvPr/>
        </p:nvSpPr>
        <p:spPr bwMode="auto">
          <a:xfrm>
            <a:off x="6019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9" name="Oval 61"/>
          <p:cNvSpPr>
            <a:spLocks noChangeArrowheads="1"/>
          </p:cNvSpPr>
          <p:nvPr/>
        </p:nvSpPr>
        <p:spPr bwMode="auto">
          <a:xfrm>
            <a:off x="6248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0" name="Oval 62"/>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1" name="Oval 63"/>
          <p:cNvSpPr>
            <a:spLocks noChangeArrowheads="1"/>
          </p:cNvSpPr>
          <p:nvPr/>
        </p:nvSpPr>
        <p:spPr bwMode="auto">
          <a:xfrm>
            <a:off x="5638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2" name="Oval 64"/>
          <p:cNvSpPr>
            <a:spLocks noChangeArrowheads="1"/>
          </p:cNvSpPr>
          <p:nvPr/>
        </p:nvSpPr>
        <p:spPr bwMode="auto">
          <a:xfrm>
            <a:off x="5562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3" name="Oval 65"/>
          <p:cNvSpPr>
            <a:spLocks noChangeArrowheads="1"/>
          </p:cNvSpPr>
          <p:nvPr/>
        </p:nvSpPr>
        <p:spPr bwMode="auto">
          <a:xfrm>
            <a:off x="5029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4" name="Oval 66"/>
          <p:cNvSpPr>
            <a:spLocks noChangeArrowheads="1"/>
          </p:cNvSpPr>
          <p:nvPr/>
        </p:nvSpPr>
        <p:spPr bwMode="auto">
          <a:xfrm>
            <a:off x="5562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5" name="Oval 67"/>
          <p:cNvSpPr>
            <a:spLocks noChangeArrowheads="1"/>
          </p:cNvSpPr>
          <p:nvPr/>
        </p:nvSpPr>
        <p:spPr bwMode="auto">
          <a:xfrm>
            <a:off x="5791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6" name="Oval 68"/>
          <p:cNvSpPr>
            <a:spLocks noChangeArrowheads="1"/>
          </p:cNvSpPr>
          <p:nvPr/>
        </p:nvSpPr>
        <p:spPr bwMode="auto">
          <a:xfrm>
            <a:off x="5257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7" name="Oval 69"/>
          <p:cNvSpPr>
            <a:spLocks noChangeArrowheads="1"/>
          </p:cNvSpPr>
          <p:nvPr/>
        </p:nvSpPr>
        <p:spPr bwMode="auto">
          <a:xfrm>
            <a:off x="5791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8" name="Oval 70"/>
          <p:cNvSpPr>
            <a:spLocks noChangeArrowheads="1"/>
          </p:cNvSpPr>
          <p:nvPr/>
        </p:nvSpPr>
        <p:spPr bwMode="auto">
          <a:xfrm>
            <a:off x="6248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9" name="Oval 71"/>
          <p:cNvSpPr>
            <a:spLocks noChangeArrowheads="1"/>
          </p:cNvSpPr>
          <p:nvPr/>
        </p:nvSpPr>
        <p:spPr bwMode="auto">
          <a:xfrm>
            <a:off x="5867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0" name="Oval 72"/>
          <p:cNvSpPr>
            <a:spLocks noChangeArrowheads="1"/>
          </p:cNvSpPr>
          <p:nvPr/>
        </p:nvSpPr>
        <p:spPr bwMode="auto">
          <a:xfrm>
            <a:off x="6553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1" name="Oval 73"/>
          <p:cNvSpPr>
            <a:spLocks noChangeArrowheads="1"/>
          </p:cNvSpPr>
          <p:nvPr/>
        </p:nvSpPr>
        <p:spPr bwMode="auto">
          <a:xfrm>
            <a:off x="5715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2" name="Oval 74"/>
          <p:cNvSpPr>
            <a:spLocks noChangeArrowheads="1"/>
          </p:cNvSpPr>
          <p:nvPr/>
        </p:nvSpPr>
        <p:spPr bwMode="auto">
          <a:xfrm>
            <a:off x="5257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3" name="Oval 75"/>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4" name="Oval 76"/>
          <p:cNvSpPr>
            <a:spLocks noChangeArrowheads="1"/>
          </p:cNvSpPr>
          <p:nvPr/>
        </p:nvSpPr>
        <p:spPr bwMode="auto">
          <a:xfrm>
            <a:off x="4800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5" name="Oval 77"/>
          <p:cNvSpPr>
            <a:spLocks noChangeArrowheads="1"/>
          </p:cNvSpPr>
          <p:nvPr/>
        </p:nvSpPr>
        <p:spPr bwMode="auto">
          <a:xfrm>
            <a:off x="5181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6" name="Oval 78"/>
          <p:cNvSpPr>
            <a:spLocks noChangeArrowheads="1"/>
          </p:cNvSpPr>
          <p:nvPr/>
        </p:nvSpPr>
        <p:spPr bwMode="auto">
          <a:xfrm>
            <a:off x="4419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7" name="Oval 79"/>
          <p:cNvSpPr>
            <a:spLocks noChangeArrowheads="1"/>
          </p:cNvSpPr>
          <p:nvPr/>
        </p:nvSpPr>
        <p:spPr bwMode="auto">
          <a:xfrm>
            <a:off x="4343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8" name="Oval 80"/>
          <p:cNvSpPr>
            <a:spLocks noChangeArrowheads="1"/>
          </p:cNvSpPr>
          <p:nvPr/>
        </p:nvSpPr>
        <p:spPr bwMode="auto">
          <a:xfrm>
            <a:off x="4572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9" name="Oval 81"/>
          <p:cNvSpPr>
            <a:spLocks noChangeArrowheads="1"/>
          </p:cNvSpPr>
          <p:nvPr/>
        </p:nvSpPr>
        <p:spPr bwMode="auto">
          <a:xfrm>
            <a:off x="3886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0" name="Oval 82"/>
          <p:cNvSpPr>
            <a:spLocks noChangeArrowheads="1"/>
          </p:cNvSpPr>
          <p:nvPr/>
        </p:nvSpPr>
        <p:spPr bwMode="auto">
          <a:xfrm>
            <a:off x="3429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1" name="Oval 83"/>
          <p:cNvSpPr>
            <a:spLocks noChangeArrowheads="1"/>
          </p:cNvSpPr>
          <p:nvPr/>
        </p:nvSpPr>
        <p:spPr bwMode="auto">
          <a:xfrm>
            <a:off x="3429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2" name="Oval 84"/>
          <p:cNvSpPr>
            <a:spLocks noChangeArrowheads="1"/>
          </p:cNvSpPr>
          <p:nvPr/>
        </p:nvSpPr>
        <p:spPr bwMode="auto">
          <a:xfrm>
            <a:off x="4038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3" name="Oval 85"/>
          <p:cNvSpPr>
            <a:spLocks noChangeArrowheads="1"/>
          </p:cNvSpPr>
          <p:nvPr/>
        </p:nvSpPr>
        <p:spPr bwMode="auto">
          <a:xfrm>
            <a:off x="4419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4" name="Oval 86"/>
          <p:cNvSpPr>
            <a:spLocks noChangeArrowheads="1"/>
          </p:cNvSpPr>
          <p:nvPr/>
        </p:nvSpPr>
        <p:spPr bwMode="auto">
          <a:xfrm>
            <a:off x="3505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5" name="Oval 87"/>
          <p:cNvSpPr>
            <a:spLocks noChangeArrowheads="1"/>
          </p:cNvSpPr>
          <p:nvPr/>
        </p:nvSpPr>
        <p:spPr bwMode="auto">
          <a:xfrm>
            <a:off x="335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6" name="Oval 88"/>
          <p:cNvSpPr>
            <a:spLocks noChangeArrowheads="1"/>
          </p:cNvSpPr>
          <p:nvPr/>
        </p:nvSpPr>
        <p:spPr bwMode="auto">
          <a:xfrm>
            <a:off x="2286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7" name="Oval 89"/>
          <p:cNvSpPr>
            <a:spLocks noChangeArrowheads="1"/>
          </p:cNvSpPr>
          <p:nvPr/>
        </p:nvSpPr>
        <p:spPr bwMode="auto">
          <a:xfrm>
            <a:off x="2362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8" name="Oval 90"/>
          <p:cNvSpPr>
            <a:spLocks noChangeArrowheads="1"/>
          </p:cNvSpPr>
          <p:nvPr/>
        </p:nvSpPr>
        <p:spPr bwMode="auto">
          <a:xfrm>
            <a:off x="2362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9" name="Oval 91"/>
          <p:cNvSpPr>
            <a:spLocks noChangeArrowheads="1"/>
          </p:cNvSpPr>
          <p:nvPr/>
        </p:nvSpPr>
        <p:spPr bwMode="auto">
          <a:xfrm>
            <a:off x="2514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80" name="Oval 92"/>
          <p:cNvSpPr>
            <a:spLocks noChangeArrowheads="1"/>
          </p:cNvSpPr>
          <p:nvPr/>
        </p:nvSpPr>
        <p:spPr bwMode="auto">
          <a:xfrm>
            <a:off x="2667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81" name="Oval 93"/>
          <p:cNvSpPr>
            <a:spLocks noChangeArrowheads="1"/>
          </p:cNvSpPr>
          <p:nvPr/>
        </p:nvSpPr>
        <p:spPr bwMode="auto">
          <a:xfrm>
            <a:off x="4114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7982" name="Group 94"/>
          <p:cNvGrpSpPr>
            <a:grpSpLocks/>
          </p:cNvGrpSpPr>
          <p:nvPr/>
        </p:nvGrpSpPr>
        <p:grpSpPr bwMode="auto">
          <a:xfrm>
            <a:off x="5735638" y="2047875"/>
            <a:ext cx="2819400" cy="2895600"/>
            <a:chOff x="3744" y="4464"/>
            <a:chExt cx="1776" cy="1824"/>
          </a:xfrm>
        </p:grpSpPr>
        <p:sp>
          <p:nvSpPr>
            <p:cNvPr id="37992" name="Oval 95"/>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7993" name="Group 96"/>
            <p:cNvGrpSpPr>
              <a:grpSpLocks/>
            </p:cNvGrpSpPr>
            <p:nvPr/>
          </p:nvGrpSpPr>
          <p:grpSpPr bwMode="auto">
            <a:xfrm>
              <a:off x="4491" y="5231"/>
              <a:ext cx="288" cy="288"/>
              <a:chOff x="4486" y="3484"/>
              <a:chExt cx="288" cy="288"/>
            </a:xfrm>
          </p:grpSpPr>
          <p:sp>
            <p:nvSpPr>
              <p:cNvPr id="37994" name="Oval 97"/>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95" name="Line 98"/>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7996" name="Line 99"/>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sp>
        <p:nvSpPr>
          <p:cNvPr id="37983" name="AutoShape 100"/>
          <p:cNvSpPr>
            <a:spLocks noChangeArrowheads="1"/>
          </p:cNvSpPr>
          <p:nvPr/>
        </p:nvSpPr>
        <p:spPr bwMode="auto">
          <a:xfrm>
            <a:off x="8991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Region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interest</a:t>
            </a:r>
          </a:p>
        </p:txBody>
      </p:sp>
      <p:sp>
        <p:nvSpPr>
          <p:cNvPr id="37984" name="AutoShape 101"/>
          <p:cNvSpPr>
            <a:spLocks noChangeArrowheads="1"/>
          </p:cNvSpPr>
          <p:nvPr/>
        </p:nvSpPr>
        <p:spPr bwMode="auto">
          <a:xfrm>
            <a:off x="8991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Center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mass</a:t>
            </a:r>
          </a:p>
        </p:txBody>
      </p:sp>
      <p:grpSp>
        <p:nvGrpSpPr>
          <p:cNvPr id="4" name="Group 102"/>
          <p:cNvGrpSpPr>
            <a:grpSpLocks/>
          </p:cNvGrpSpPr>
          <p:nvPr/>
        </p:nvGrpSpPr>
        <p:grpSpPr bwMode="auto">
          <a:xfrm>
            <a:off x="6913563" y="3265488"/>
            <a:ext cx="457200" cy="457200"/>
            <a:chOff x="4486" y="3484"/>
            <a:chExt cx="288" cy="288"/>
          </a:xfrm>
        </p:grpSpPr>
        <p:sp>
          <p:nvSpPr>
            <p:cNvPr id="37989" name="Oval 103"/>
            <p:cNvSpPr>
              <a:spLocks noChangeArrowheads="1"/>
            </p:cNvSpPr>
            <p:nvPr/>
          </p:nvSpPr>
          <p:spPr bwMode="auto">
            <a:xfrm>
              <a:off x="4560" y="3552"/>
              <a:ext cx="144" cy="144"/>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90" name="Line 104"/>
            <p:cNvSpPr>
              <a:spLocks noChangeShapeType="1"/>
            </p:cNvSpPr>
            <p:nvPr/>
          </p:nvSpPr>
          <p:spPr bwMode="auto">
            <a:xfrm>
              <a:off x="4632" y="3484"/>
              <a:ext cx="0" cy="288"/>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7991" name="Line 105"/>
            <p:cNvSpPr>
              <a:spLocks noChangeShapeType="1"/>
            </p:cNvSpPr>
            <p:nvPr/>
          </p:nvSpPr>
          <p:spPr bwMode="auto">
            <a:xfrm rot="-5400000">
              <a:off x="4630" y="3482"/>
              <a:ext cx="0" cy="288"/>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37986" name="Rectangle 107"/>
          <p:cNvSpPr>
            <a:spLocks noChangeArrowheads="1"/>
          </p:cNvSpPr>
          <p:nvPr/>
        </p:nvSpPr>
        <p:spPr bwMode="auto">
          <a:xfrm>
            <a:off x="1644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latin typeface="Arial" panose="020B0604020202020204" pitchFamily="34" charset="0"/>
                <a:cs typeface="Arial" panose="020B0604020202020204" pitchFamily="34" charset="0"/>
              </a:rPr>
              <a:t>Slide by Y. Ukrainitz &amp; B. Sarel</a:t>
            </a:r>
          </a:p>
        </p:txBody>
      </p:sp>
      <p:sp>
        <p:nvSpPr>
          <p:cNvPr id="37987" name="Content Placeholder 107"/>
          <p:cNvSpPr>
            <a:spLocks noGrp="1"/>
          </p:cNvSpPr>
          <p:nvPr>
            <p:ph idx="1"/>
          </p:nvPr>
        </p:nvSpPr>
        <p:spPr/>
        <p:txBody>
          <a:bodyPr/>
          <a:lstStyle/>
          <a:p>
            <a:endParaRPr lang="en-US" altLang="en-US"/>
          </a:p>
        </p:txBody>
      </p:sp>
      <p:sp>
        <p:nvSpPr>
          <p:cNvPr id="37988" name="Title 110"/>
          <p:cNvSpPr>
            <a:spLocks noGrp="1"/>
          </p:cNvSpPr>
          <p:nvPr>
            <p:ph type="title"/>
          </p:nvPr>
        </p:nvSpPr>
        <p:spPr/>
        <p:txBody>
          <a:bodyPr/>
          <a:lstStyle/>
          <a:p>
            <a:r>
              <a:rPr lang="en-US" altLang="en-US"/>
              <a:t>Mean shift</a:t>
            </a:r>
          </a:p>
        </p:txBody>
      </p:sp>
    </p:spTree>
    <p:extLst>
      <p:ext uri="{BB962C8B-B14F-4D97-AF65-F5344CB8AC3E}">
        <p14:creationId xmlns:p14="http://schemas.microsoft.com/office/powerpoint/2010/main" val="25668900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ppt_w"/>
                                          </p:val>
                                        </p:tav>
                                        <p:tav tm="100000">
                                          <p:val>
                                            <p:strVal val="#ppt_w"/>
                                          </p:val>
                                        </p:tav>
                                      </p:tavLst>
                                    </p:anim>
                                    <p:anim calcmode="lin" valueType="num">
                                      <p:cBhvr>
                                        <p:cTn id="8"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Dimensionality Reduction</a:t>
            </a:r>
          </a:p>
        </p:txBody>
      </p:sp>
      <p:sp>
        <p:nvSpPr>
          <p:cNvPr id="3" name="Content Placeholder 2"/>
          <p:cNvSpPr>
            <a:spLocks noGrp="1"/>
          </p:cNvSpPr>
          <p:nvPr>
            <p:ph idx="1"/>
          </p:nvPr>
        </p:nvSpPr>
        <p:spPr>
          <a:xfrm>
            <a:off x="838200" y="5791200"/>
            <a:ext cx="10972800" cy="868364"/>
          </a:xfrm>
        </p:spPr>
        <p:txBody>
          <a:bodyPr/>
          <a:lstStyle/>
          <a:p>
            <a:pPr marL="0" indent="0">
              <a:buNone/>
            </a:pPr>
            <a:r>
              <a:rPr lang="en-US" dirty="0"/>
              <a:t>Simplest dimensionality reduction: drop a dimension</a:t>
            </a:r>
          </a:p>
        </p:txBody>
      </p:sp>
      <p:pic>
        <p:nvPicPr>
          <p:cNvPr id="4" name="Picture 3"/>
          <p:cNvPicPr>
            <a:picLocks noChangeAspect="1"/>
          </p:cNvPicPr>
          <p:nvPr/>
        </p:nvPicPr>
        <p:blipFill>
          <a:blip r:embed="rId2"/>
          <a:stretch>
            <a:fillRect/>
          </a:stretch>
        </p:blipFill>
        <p:spPr>
          <a:xfrm>
            <a:off x="1143000" y="1905000"/>
            <a:ext cx="2551477" cy="3467754"/>
          </a:xfrm>
          <a:prstGeom prst="rect">
            <a:avLst/>
          </a:prstGeom>
        </p:spPr>
      </p:pic>
      <p:sp>
        <p:nvSpPr>
          <p:cNvPr id="5" name="TextBox 4"/>
          <p:cNvSpPr txBox="1"/>
          <p:nvPr/>
        </p:nvSpPr>
        <p:spPr>
          <a:xfrm>
            <a:off x="0" y="6550223"/>
            <a:ext cx="1676400" cy="307777"/>
          </a:xfrm>
          <a:prstGeom prst="rect">
            <a:avLst/>
          </a:prstGeom>
          <a:noFill/>
        </p:spPr>
        <p:txBody>
          <a:bodyPr wrap="square" rtlCol="0">
            <a:spAutoFit/>
          </a:bodyPr>
          <a:lstStyle/>
          <a:p>
            <a:r>
              <a:rPr lang="en-US" sz="1400" dirty="0"/>
              <a:t>Credit: </a:t>
            </a:r>
            <a:r>
              <a:rPr lang="en-US" sz="1400" dirty="0" err="1"/>
              <a:t>xkcd</a:t>
            </a:r>
            <a:endParaRPr lang="en-US" sz="1400" dirty="0"/>
          </a:p>
        </p:txBody>
      </p:sp>
    </p:spTree>
    <p:extLst>
      <p:ext uri="{BB962C8B-B14F-4D97-AF65-F5344CB8AC3E}">
        <p14:creationId xmlns:p14="http://schemas.microsoft.com/office/powerpoint/2010/main" val="25068269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Oval 9"/>
          <p:cNvSpPr>
            <a:spLocks noChangeArrowheads="1"/>
          </p:cNvSpPr>
          <p:nvPr/>
        </p:nvSpPr>
        <p:spPr bwMode="auto">
          <a:xfrm>
            <a:off x="9144000" y="5584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15" name="Oval 10"/>
          <p:cNvSpPr>
            <a:spLocks noChangeArrowheads="1"/>
          </p:cNvSpPr>
          <p:nvPr/>
        </p:nvSpPr>
        <p:spPr bwMode="auto">
          <a:xfrm>
            <a:off x="8915400" y="5334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16" name="Oval 11"/>
          <p:cNvSpPr>
            <a:spLocks noChangeArrowheads="1"/>
          </p:cNvSpPr>
          <p:nvPr/>
        </p:nvSpPr>
        <p:spPr bwMode="auto">
          <a:xfrm>
            <a:off x="9144000" y="510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17" name="Oval 12"/>
          <p:cNvSpPr>
            <a:spLocks noChangeArrowheads="1"/>
          </p:cNvSpPr>
          <p:nvPr/>
        </p:nvSpPr>
        <p:spPr bwMode="auto">
          <a:xfrm>
            <a:off x="8991600" y="586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18" name="Oval 13"/>
          <p:cNvSpPr>
            <a:spLocks noChangeArrowheads="1"/>
          </p:cNvSpPr>
          <p:nvPr/>
        </p:nvSpPr>
        <p:spPr bwMode="auto">
          <a:xfrm>
            <a:off x="8610600" y="556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19" name="Oval 14"/>
          <p:cNvSpPr>
            <a:spLocks noChangeArrowheads="1"/>
          </p:cNvSpPr>
          <p:nvPr/>
        </p:nvSpPr>
        <p:spPr bwMode="auto">
          <a:xfrm>
            <a:off x="85344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0" name="Oval 15"/>
          <p:cNvSpPr>
            <a:spLocks noChangeArrowheads="1"/>
          </p:cNvSpPr>
          <p:nvPr/>
        </p:nvSpPr>
        <p:spPr bwMode="auto">
          <a:xfrm>
            <a:off x="8915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1" name="Oval 16"/>
          <p:cNvSpPr>
            <a:spLocks noChangeArrowheads="1"/>
          </p:cNvSpPr>
          <p:nvPr/>
        </p:nvSpPr>
        <p:spPr bwMode="auto">
          <a:xfrm>
            <a:off x="86868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2" name="Oval 17"/>
          <p:cNvSpPr>
            <a:spLocks noChangeArrowheads="1"/>
          </p:cNvSpPr>
          <p:nvPr/>
        </p:nvSpPr>
        <p:spPr bwMode="auto">
          <a:xfrm>
            <a:off x="9067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3" name="Oval 18"/>
          <p:cNvSpPr>
            <a:spLocks noChangeArrowheads="1"/>
          </p:cNvSpPr>
          <p:nvPr/>
        </p:nvSpPr>
        <p:spPr bwMode="auto">
          <a:xfrm>
            <a:off x="91440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4" name="Oval 19"/>
          <p:cNvSpPr>
            <a:spLocks noChangeArrowheads="1"/>
          </p:cNvSpPr>
          <p:nvPr/>
        </p:nvSpPr>
        <p:spPr bwMode="auto">
          <a:xfrm>
            <a:off x="8001000" y="586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5" name="Oval 20"/>
          <p:cNvSpPr>
            <a:spLocks noChangeArrowheads="1"/>
          </p:cNvSpPr>
          <p:nvPr/>
        </p:nvSpPr>
        <p:spPr bwMode="auto">
          <a:xfrm>
            <a:off x="8229600" y="5334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6" name="Oval 21"/>
          <p:cNvSpPr>
            <a:spLocks noChangeArrowheads="1"/>
          </p:cNvSpPr>
          <p:nvPr/>
        </p:nvSpPr>
        <p:spPr bwMode="auto">
          <a:xfrm>
            <a:off x="76962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7" name="Oval 22"/>
          <p:cNvSpPr>
            <a:spLocks noChangeArrowheads="1"/>
          </p:cNvSpPr>
          <p:nvPr/>
        </p:nvSpPr>
        <p:spPr bwMode="auto">
          <a:xfrm>
            <a:off x="82296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8" name="Oval 23"/>
          <p:cNvSpPr>
            <a:spLocks noChangeArrowheads="1"/>
          </p:cNvSpPr>
          <p:nvPr/>
        </p:nvSpPr>
        <p:spPr bwMode="auto">
          <a:xfrm>
            <a:off x="8686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9" name="Oval 24"/>
          <p:cNvSpPr>
            <a:spLocks noChangeArrowheads="1"/>
          </p:cNvSpPr>
          <p:nvPr/>
        </p:nvSpPr>
        <p:spPr bwMode="auto">
          <a:xfrm>
            <a:off x="8305800" y="3733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30" name="Oval 27"/>
          <p:cNvSpPr>
            <a:spLocks noChangeArrowheads="1"/>
          </p:cNvSpPr>
          <p:nvPr/>
        </p:nvSpPr>
        <p:spPr bwMode="auto">
          <a:xfrm>
            <a:off x="76200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31" name="Oval 28"/>
          <p:cNvSpPr>
            <a:spLocks noChangeArrowheads="1"/>
          </p:cNvSpPr>
          <p:nvPr/>
        </p:nvSpPr>
        <p:spPr bwMode="auto">
          <a:xfrm>
            <a:off x="7239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32" name="Oval 29"/>
          <p:cNvSpPr>
            <a:spLocks noChangeArrowheads="1"/>
          </p:cNvSpPr>
          <p:nvPr/>
        </p:nvSpPr>
        <p:spPr bwMode="auto">
          <a:xfrm>
            <a:off x="7620000" y="541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33" name="Oval 30"/>
          <p:cNvSpPr>
            <a:spLocks noChangeArrowheads="1"/>
          </p:cNvSpPr>
          <p:nvPr/>
        </p:nvSpPr>
        <p:spPr bwMode="auto">
          <a:xfrm>
            <a:off x="6858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34" name="Oval 31"/>
          <p:cNvSpPr>
            <a:spLocks noChangeArrowheads="1"/>
          </p:cNvSpPr>
          <p:nvPr/>
        </p:nvSpPr>
        <p:spPr bwMode="auto">
          <a:xfrm>
            <a:off x="6477000" y="4648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35" name="Oval 32"/>
          <p:cNvSpPr>
            <a:spLocks noChangeArrowheads="1"/>
          </p:cNvSpPr>
          <p:nvPr/>
        </p:nvSpPr>
        <p:spPr bwMode="auto">
          <a:xfrm>
            <a:off x="68580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8936" name="Group 33"/>
          <p:cNvGrpSpPr>
            <a:grpSpLocks/>
          </p:cNvGrpSpPr>
          <p:nvPr/>
        </p:nvGrpSpPr>
        <p:grpSpPr bwMode="auto">
          <a:xfrm>
            <a:off x="6553200" y="3429000"/>
            <a:ext cx="2819400" cy="2895600"/>
            <a:chOff x="3744" y="4464"/>
            <a:chExt cx="1776" cy="1824"/>
          </a:xfrm>
        </p:grpSpPr>
        <p:sp>
          <p:nvSpPr>
            <p:cNvPr id="38953" name="Oval 34"/>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8954" name="Group 35"/>
            <p:cNvGrpSpPr>
              <a:grpSpLocks/>
            </p:cNvGrpSpPr>
            <p:nvPr/>
          </p:nvGrpSpPr>
          <p:grpSpPr bwMode="auto">
            <a:xfrm>
              <a:off x="4491" y="5231"/>
              <a:ext cx="288" cy="288"/>
              <a:chOff x="4486" y="3484"/>
              <a:chExt cx="288" cy="288"/>
            </a:xfrm>
          </p:grpSpPr>
          <p:sp>
            <p:nvSpPr>
              <p:cNvPr id="38955" name="Oval 36"/>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56" name="Line 37"/>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8957" name="Line 38"/>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grpSp>
        <p:nvGrpSpPr>
          <p:cNvPr id="38937" name="Group 39"/>
          <p:cNvGrpSpPr>
            <a:grpSpLocks/>
          </p:cNvGrpSpPr>
          <p:nvPr/>
        </p:nvGrpSpPr>
        <p:grpSpPr bwMode="auto">
          <a:xfrm>
            <a:off x="8305800" y="4800600"/>
            <a:ext cx="457200" cy="457200"/>
            <a:chOff x="4486" y="3484"/>
            <a:chExt cx="288" cy="288"/>
          </a:xfrm>
        </p:grpSpPr>
        <p:sp>
          <p:nvSpPr>
            <p:cNvPr id="38950" name="Oval 40"/>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51" name="Line 41"/>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8952" name="Line 42"/>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132140" name="Line 44"/>
          <p:cNvSpPr>
            <a:spLocks noChangeShapeType="1"/>
          </p:cNvSpPr>
          <p:nvPr/>
        </p:nvSpPr>
        <p:spPr bwMode="auto">
          <a:xfrm flipV="1">
            <a:off x="6172200" y="4800600"/>
            <a:ext cx="1828800" cy="152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8939" name="AutoShape 47"/>
          <p:cNvSpPr>
            <a:spLocks noChangeArrowheads="1"/>
          </p:cNvSpPr>
          <p:nvPr/>
        </p:nvSpPr>
        <p:spPr bwMode="auto">
          <a:xfrm rot="1015650">
            <a:off x="7972425" y="4876800"/>
            <a:ext cx="533400" cy="152400"/>
          </a:xfrm>
          <a:prstGeom prst="rightArrow">
            <a:avLst>
              <a:gd name="adj1" fmla="val 50000"/>
              <a:gd name="adj2" fmla="val 87500"/>
            </a:avLst>
          </a:prstGeom>
          <a:solidFill>
            <a:srgbClr val="33CCFF"/>
          </a:solidFill>
          <a:ln w="28575">
            <a:solidFill>
              <a:srgbClr val="FF9900"/>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40" name="Text Box 48"/>
          <p:cNvSpPr txBox="1">
            <a:spLocks noChangeArrowheads="1"/>
          </p:cNvSpPr>
          <p:nvPr/>
        </p:nvSpPr>
        <p:spPr bwMode="auto">
          <a:xfrm>
            <a:off x="1905000" y="1676400"/>
            <a:ext cx="5562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u="sng">
                <a:solidFill>
                  <a:srgbClr val="000000"/>
                </a:solidFill>
                <a:latin typeface="Arial" panose="020B0604020202020204" pitchFamily="34" charset="0"/>
                <a:cs typeface="Arial" panose="020B0604020202020204" pitchFamily="34" charset="0"/>
              </a:rPr>
              <a:t>Simple Mean Shift procedure</a:t>
            </a:r>
            <a:r>
              <a:rPr lang="en-US" altLang="en-US" sz="2400">
                <a:solidFill>
                  <a:srgbClr val="000000"/>
                </a:solidFill>
                <a:latin typeface="Arial" panose="020B0604020202020204" pitchFamily="34" charset="0"/>
                <a:cs typeface="Arial" panose="020B0604020202020204" pitchFamily="34" charset="0"/>
              </a:rPr>
              <a:t>:</a:t>
            </a:r>
          </a:p>
          <a:p>
            <a:pPr eaLnBrk="1" hangingPunct="1">
              <a:spcBef>
                <a:spcPct val="0"/>
              </a:spcBef>
              <a:buFontTx/>
              <a:buChar char="•"/>
            </a:pPr>
            <a:r>
              <a:rPr lang="en-US" altLang="en-US" sz="2400">
                <a:solidFill>
                  <a:srgbClr val="000000"/>
                </a:solidFill>
                <a:latin typeface="Arial" panose="020B0604020202020204" pitchFamily="34" charset="0"/>
                <a:cs typeface="Arial" panose="020B0604020202020204" pitchFamily="34" charset="0"/>
              </a:rPr>
              <a:t> Compute mean shift vector</a:t>
            </a:r>
          </a:p>
          <a:p>
            <a:pPr eaLnBrk="1" hangingPunct="1">
              <a:spcBef>
                <a:spcPct val="0"/>
              </a:spcBef>
              <a:buFontTx/>
              <a:buChar char="•"/>
            </a:pPr>
            <a:endParaRPr lang="en-US" altLang="en-US" sz="2400">
              <a:solidFill>
                <a:srgbClr val="000000"/>
              </a:solidFill>
              <a:latin typeface="Arial" panose="020B0604020202020204" pitchFamily="34" charset="0"/>
              <a:cs typeface="Arial" panose="020B0604020202020204" pitchFamily="34" charset="0"/>
            </a:endParaRPr>
          </a:p>
          <a:p>
            <a:pPr eaLnBrk="1" hangingPunct="1">
              <a:spcBef>
                <a:spcPct val="0"/>
              </a:spcBef>
              <a:buFontTx/>
              <a:buChar char="•"/>
            </a:pPr>
            <a:r>
              <a:rPr lang="en-US" altLang="en-US" sz="2400">
                <a:solidFill>
                  <a:srgbClr val="000000"/>
                </a:solidFill>
                <a:latin typeface="Arial" panose="020B0604020202020204" pitchFamily="34" charset="0"/>
                <a:cs typeface="Arial" panose="020B0604020202020204" pitchFamily="34" charset="0"/>
              </a:rPr>
              <a:t>Translate the Kernel window by </a:t>
            </a:r>
            <a:r>
              <a:rPr lang="en-US" altLang="en-US" sz="2400" b="1">
                <a:solidFill>
                  <a:srgbClr val="000000"/>
                </a:solidFill>
                <a:latin typeface="Arial" panose="020B0604020202020204" pitchFamily="34" charset="0"/>
                <a:cs typeface="Arial" panose="020B0604020202020204" pitchFamily="34" charset="0"/>
              </a:rPr>
              <a:t>m(x)</a:t>
            </a:r>
            <a:endParaRPr lang="en-US" altLang="en-US" sz="2400">
              <a:solidFill>
                <a:srgbClr val="000000"/>
              </a:solidFill>
              <a:latin typeface="Arial" panose="020B0604020202020204" pitchFamily="34" charset="0"/>
              <a:cs typeface="Arial" panose="020B0604020202020204" pitchFamily="34" charset="0"/>
            </a:endParaRPr>
          </a:p>
        </p:txBody>
      </p:sp>
      <p:graphicFrame>
        <p:nvGraphicFramePr>
          <p:cNvPr id="38941" name="Object 49"/>
          <p:cNvGraphicFramePr>
            <a:graphicFrameLocks noChangeAspect="1"/>
          </p:cNvGraphicFramePr>
          <p:nvPr/>
        </p:nvGraphicFramePr>
        <p:xfrm>
          <a:off x="1981200" y="3657600"/>
          <a:ext cx="4343400" cy="2471738"/>
        </p:xfrm>
        <a:graphic>
          <a:graphicData uri="http://schemas.openxmlformats.org/presentationml/2006/ole">
            <mc:AlternateContent xmlns:mc="http://schemas.openxmlformats.org/markup-compatibility/2006">
              <mc:Choice xmlns:v="urn:schemas-microsoft-com:vml" Requires="v">
                <p:oleObj name="Equation" r:id="rId3" imgW="1916868" imgH="1091726" progId="Equation.DSMT4">
                  <p:embed/>
                </p:oleObj>
              </mc:Choice>
              <mc:Fallback>
                <p:oleObj name="Equation" r:id="rId3" imgW="1916868" imgH="1091726"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4343400" cy="24717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8942" name="Object 52"/>
          <p:cNvGraphicFramePr>
            <a:graphicFrameLocks noChangeAspect="1"/>
          </p:cNvGraphicFramePr>
          <p:nvPr/>
        </p:nvGraphicFramePr>
        <p:xfrm>
          <a:off x="8869364" y="6400801"/>
          <a:ext cx="1531937" cy="322263"/>
        </p:xfrm>
        <a:graphic>
          <a:graphicData uri="http://schemas.openxmlformats.org/presentationml/2006/ole">
            <mc:AlternateContent xmlns:mc="http://schemas.openxmlformats.org/markup-compatibility/2006">
              <mc:Choice xmlns:v="urn:schemas-microsoft-com:vml" Requires="v">
                <p:oleObj name="Equation" r:id="rId5" imgW="965200" imgH="203200" progId="Equation.DSMT4">
                  <p:embed/>
                </p:oleObj>
              </mc:Choice>
              <mc:Fallback>
                <p:oleObj name="Equation" r:id="rId5" imgW="965200" imgH="203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69364" y="6400801"/>
                        <a:ext cx="1531937" cy="32226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943" name="Rectangle 53"/>
          <p:cNvSpPr>
            <a:spLocks noChangeArrowheads="1"/>
          </p:cNvSpPr>
          <p:nvPr/>
        </p:nvSpPr>
        <p:spPr bwMode="auto">
          <a:xfrm>
            <a:off x="8686800" y="6324600"/>
            <a:ext cx="1981200" cy="533400"/>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132142" name="Line 46"/>
          <p:cNvSpPr>
            <a:spLocks noChangeShapeType="1"/>
          </p:cNvSpPr>
          <p:nvPr/>
        </p:nvSpPr>
        <p:spPr bwMode="auto">
          <a:xfrm flipV="1">
            <a:off x="5638800" y="5029200"/>
            <a:ext cx="2895600" cy="533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132151" name="Rectangle 55"/>
          <p:cNvSpPr>
            <a:spLocks noChangeArrowheads="1"/>
          </p:cNvSpPr>
          <p:nvPr/>
        </p:nvSpPr>
        <p:spPr bwMode="auto">
          <a:xfrm>
            <a:off x="3200400" y="3429000"/>
            <a:ext cx="2438400" cy="28194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132152" name="Rectangle 56"/>
          <p:cNvSpPr>
            <a:spLocks noChangeArrowheads="1"/>
          </p:cNvSpPr>
          <p:nvPr/>
        </p:nvSpPr>
        <p:spPr bwMode="auto">
          <a:xfrm>
            <a:off x="5867400" y="4572000"/>
            <a:ext cx="381000" cy="609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47" name="Content Placeholder 45"/>
          <p:cNvSpPr>
            <a:spLocks noGrp="1"/>
          </p:cNvSpPr>
          <p:nvPr>
            <p:ph idx="1"/>
          </p:nvPr>
        </p:nvSpPr>
        <p:spPr/>
        <p:txBody>
          <a:bodyPr/>
          <a:lstStyle/>
          <a:p>
            <a:endParaRPr lang="en-US" altLang="en-US"/>
          </a:p>
        </p:txBody>
      </p:sp>
      <p:sp>
        <p:nvSpPr>
          <p:cNvPr id="38948" name="Title 117"/>
          <p:cNvSpPr>
            <a:spLocks noGrp="1"/>
          </p:cNvSpPr>
          <p:nvPr>
            <p:ph type="title"/>
          </p:nvPr>
        </p:nvSpPr>
        <p:spPr/>
        <p:txBody>
          <a:bodyPr/>
          <a:lstStyle/>
          <a:p>
            <a:r>
              <a:rPr lang="en-US" altLang="he-IL"/>
              <a:t>Computing the Mean Shift</a:t>
            </a:r>
            <a:endParaRPr lang="en-US" altLang="en-US"/>
          </a:p>
        </p:txBody>
      </p:sp>
      <p:sp>
        <p:nvSpPr>
          <p:cNvPr id="38949" name="Rectangle 107"/>
          <p:cNvSpPr>
            <a:spLocks noChangeArrowheads="1"/>
          </p:cNvSpPr>
          <p:nvPr/>
        </p:nvSpPr>
        <p:spPr bwMode="auto">
          <a:xfrm>
            <a:off x="1644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latin typeface="Arial" panose="020B0604020202020204" pitchFamily="34" charset="0"/>
                <a:cs typeface="Arial" panose="020B0604020202020204" pitchFamily="34" charset="0"/>
              </a:rPr>
              <a:t>Slide by Y. Ukrainitz &amp; B. Sarel</a:t>
            </a:r>
          </a:p>
        </p:txBody>
      </p:sp>
    </p:spTree>
    <p:extLst>
      <p:ext uri="{BB962C8B-B14F-4D97-AF65-F5344CB8AC3E}">
        <p14:creationId xmlns:p14="http://schemas.microsoft.com/office/powerpoint/2010/main" val="31025831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1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214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21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2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40" grpId="0" animBg="1"/>
      <p:bldP spid="132142" grpId="0" animBg="1"/>
      <p:bldP spid="132151" grpId="0" animBg="1"/>
      <p:bldP spid="132152"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a:xfrm>
            <a:off x="2209800" y="1295400"/>
            <a:ext cx="7772400" cy="4114800"/>
          </a:xfrm>
        </p:spPr>
        <p:txBody>
          <a:bodyPr/>
          <a:lstStyle/>
          <a:p>
            <a:pPr eaLnBrk="1" hangingPunct="1"/>
            <a:r>
              <a:rPr lang="en-US" altLang="en-US">
                <a:solidFill>
                  <a:srgbClr val="FF3300"/>
                </a:solidFill>
              </a:rPr>
              <a:t>Attraction basin:</a:t>
            </a:r>
            <a:r>
              <a:rPr lang="en-US" altLang="en-US"/>
              <a:t> the region for which all trajectories lead to the same mode</a:t>
            </a:r>
          </a:p>
          <a:p>
            <a:pPr eaLnBrk="1" hangingPunct="1"/>
            <a:r>
              <a:rPr lang="en-US" altLang="en-US">
                <a:solidFill>
                  <a:srgbClr val="FF3300"/>
                </a:solidFill>
              </a:rPr>
              <a:t>Cluster:</a:t>
            </a:r>
            <a:r>
              <a:rPr lang="en-US" altLang="en-US"/>
              <a:t> all data points in the attraction basin of a mode</a:t>
            </a:r>
          </a:p>
          <a:p>
            <a:pPr eaLnBrk="1" hangingPunct="1"/>
            <a:endParaRPr lang="en-US" altLang="en-US"/>
          </a:p>
        </p:txBody>
      </p:sp>
      <p:grpSp>
        <p:nvGrpSpPr>
          <p:cNvPr id="39939" name="Group 3"/>
          <p:cNvGrpSpPr>
            <a:grpSpLocks/>
          </p:cNvGrpSpPr>
          <p:nvPr/>
        </p:nvGrpSpPr>
        <p:grpSpPr bwMode="auto">
          <a:xfrm>
            <a:off x="3505200" y="3343276"/>
            <a:ext cx="5257800" cy="3057525"/>
            <a:chOff x="1776" y="1965"/>
            <a:chExt cx="2064" cy="1200"/>
          </a:xfrm>
        </p:grpSpPr>
        <p:grpSp>
          <p:nvGrpSpPr>
            <p:cNvPr id="39942" name="Group 4"/>
            <p:cNvGrpSpPr>
              <a:grpSpLocks/>
            </p:cNvGrpSpPr>
            <p:nvPr/>
          </p:nvGrpSpPr>
          <p:grpSpPr bwMode="auto">
            <a:xfrm>
              <a:off x="1776" y="1965"/>
              <a:ext cx="1152" cy="1200"/>
              <a:chOff x="432" y="2256"/>
              <a:chExt cx="672" cy="672"/>
            </a:xfrm>
          </p:grpSpPr>
          <p:sp>
            <p:nvSpPr>
              <p:cNvPr id="39963" name="Rectangle 5"/>
              <p:cNvSpPr>
                <a:spLocks noChangeArrowheads="1"/>
              </p:cNvSpPr>
              <p:nvPr/>
            </p:nvSpPr>
            <p:spPr bwMode="auto">
              <a:xfrm>
                <a:off x="432" y="2256"/>
                <a:ext cx="672"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pic>
            <p:nvPicPr>
              <p:cNvPr id="39964" name="Picture 6" descr="Random Distrib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2312"/>
                <a:ext cx="576"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43" name="Group 7"/>
            <p:cNvGrpSpPr>
              <a:grpSpLocks/>
            </p:cNvGrpSpPr>
            <p:nvPr/>
          </p:nvGrpSpPr>
          <p:grpSpPr bwMode="auto">
            <a:xfrm>
              <a:off x="2688" y="1965"/>
              <a:ext cx="1152" cy="1200"/>
              <a:chOff x="432" y="2256"/>
              <a:chExt cx="672" cy="672"/>
            </a:xfrm>
          </p:grpSpPr>
          <p:sp>
            <p:nvSpPr>
              <p:cNvPr id="39961" name="Rectangle 8"/>
              <p:cNvSpPr>
                <a:spLocks noChangeArrowheads="1"/>
              </p:cNvSpPr>
              <p:nvPr/>
            </p:nvSpPr>
            <p:spPr bwMode="auto">
              <a:xfrm>
                <a:off x="432" y="2256"/>
                <a:ext cx="672"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pic>
            <p:nvPicPr>
              <p:cNvPr id="39962" name="Picture 9" descr="Random Distrib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2312"/>
                <a:ext cx="576"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944" name="Freeform 10"/>
            <p:cNvSpPr>
              <a:spLocks/>
            </p:cNvSpPr>
            <p:nvPr/>
          </p:nvSpPr>
          <p:spPr bwMode="auto">
            <a:xfrm>
              <a:off x="1796" y="2043"/>
              <a:ext cx="1036" cy="1091"/>
            </a:xfrm>
            <a:custGeom>
              <a:avLst/>
              <a:gdLst>
                <a:gd name="T0" fmla="*/ 564 w 1036"/>
                <a:gd name="T1" fmla="*/ 66 h 1091"/>
                <a:gd name="T2" fmla="*/ 220 w 1036"/>
                <a:gd name="T3" fmla="*/ 2 h 1091"/>
                <a:gd name="T4" fmla="*/ 60 w 1036"/>
                <a:gd name="T5" fmla="*/ 34 h 1091"/>
                <a:gd name="T6" fmla="*/ 60 w 1036"/>
                <a:gd name="T7" fmla="*/ 354 h 1091"/>
                <a:gd name="T8" fmla="*/ 36 w 1036"/>
                <a:gd name="T9" fmla="*/ 626 h 1091"/>
                <a:gd name="T10" fmla="*/ 52 w 1036"/>
                <a:gd name="T11" fmla="*/ 858 h 1091"/>
                <a:gd name="T12" fmla="*/ 76 w 1036"/>
                <a:gd name="T13" fmla="*/ 970 h 1091"/>
                <a:gd name="T14" fmla="*/ 140 w 1036"/>
                <a:gd name="T15" fmla="*/ 1042 h 1091"/>
                <a:gd name="T16" fmla="*/ 228 w 1036"/>
                <a:gd name="T17" fmla="*/ 1082 h 1091"/>
                <a:gd name="T18" fmla="*/ 348 w 1036"/>
                <a:gd name="T19" fmla="*/ 1074 h 1091"/>
                <a:gd name="T20" fmla="*/ 396 w 1036"/>
                <a:gd name="T21" fmla="*/ 1058 h 1091"/>
                <a:gd name="T22" fmla="*/ 420 w 1036"/>
                <a:gd name="T23" fmla="*/ 1050 h 1091"/>
                <a:gd name="T24" fmla="*/ 516 w 1036"/>
                <a:gd name="T25" fmla="*/ 994 h 1091"/>
                <a:gd name="T26" fmla="*/ 692 w 1036"/>
                <a:gd name="T27" fmla="*/ 1034 h 1091"/>
                <a:gd name="T28" fmla="*/ 860 w 1036"/>
                <a:gd name="T29" fmla="*/ 1090 h 1091"/>
                <a:gd name="T30" fmla="*/ 972 w 1036"/>
                <a:gd name="T31" fmla="*/ 1082 h 1091"/>
                <a:gd name="T32" fmla="*/ 1036 w 1036"/>
                <a:gd name="T33" fmla="*/ 954 h 1091"/>
                <a:gd name="T34" fmla="*/ 1028 w 1036"/>
                <a:gd name="T35" fmla="*/ 858 h 1091"/>
                <a:gd name="T36" fmla="*/ 1012 w 1036"/>
                <a:gd name="T37" fmla="*/ 714 h 1091"/>
                <a:gd name="T38" fmla="*/ 884 w 1036"/>
                <a:gd name="T39" fmla="*/ 114 h 1091"/>
                <a:gd name="T40" fmla="*/ 700 w 1036"/>
                <a:gd name="T41" fmla="*/ 42 h 1091"/>
                <a:gd name="T42" fmla="*/ 564 w 1036"/>
                <a:gd name="T43" fmla="*/ 66 h 10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36"/>
                <a:gd name="T67" fmla="*/ 0 h 1091"/>
                <a:gd name="T68" fmla="*/ 1036 w 1036"/>
                <a:gd name="T69" fmla="*/ 1091 h 109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36" h="1091">
                  <a:moveTo>
                    <a:pt x="564" y="66"/>
                  </a:moveTo>
                  <a:cubicBezTo>
                    <a:pt x="470" y="4"/>
                    <a:pt x="330" y="18"/>
                    <a:pt x="220" y="2"/>
                  </a:cubicBezTo>
                  <a:cubicBezTo>
                    <a:pt x="155" y="7"/>
                    <a:pt x="111" y="0"/>
                    <a:pt x="60" y="34"/>
                  </a:cubicBezTo>
                  <a:cubicBezTo>
                    <a:pt x="0" y="124"/>
                    <a:pt x="40" y="253"/>
                    <a:pt x="60" y="354"/>
                  </a:cubicBezTo>
                  <a:cubicBezTo>
                    <a:pt x="55" y="446"/>
                    <a:pt x="47" y="535"/>
                    <a:pt x="36" y="626"/>
                  </a:cubicBezTo>
                  <a:cubicBezTo>
                    <a:pt x="44" y="783"/>
                    <a:pt x="39" y="745"/>
                    <a:pt x="52" y="858"/>
                  </a:cubicBezTo>
                  <a:cubicBezTo>
                    <a:pt x="55" y="885"/>
                    <a:pt x="59" y="944"/>
                    <a:pt x="76" y="970"/>
                  </a:cubicBezTo>
                  <a:cubicBezTo>
                    <a:pt x="105" y="1013"/>
                    <a:pt x="85" y="987"/>
                    <a:pt x="140" y="1042"/>
                  </a:cubicBezTo>
                  <a:cubicBezTo>
                    <a:pt x="157" y="1059"/>
                    <a:pt x="206" y="1071"/>
                    <a:pt x="228" y="1082"/>
                  </a:cubicBezTo>
                  <a:cubicBezTo>
                    <a:pt x="268" y="1079"/>
                    <a:pt x="308" y="1080"/>
                    <a:pt x="348" y="1074"/>
                  </a:cubicBezTo>
                  <a:cubicBezTo>
                    <a:pt x="365" y="1072"/>
                    <a:pt x="380" y="1063"/>
                    <a:pt x="396" y="1058"/>
                  </a:cubicBezTo>
                  <a:cubicBezTo>
                    <a:pt x="404" y="1055"/>
                    <a:pt x="420" y="1050"/>
                    <a:pt x="420" y="1050"/>
                  </a:cubicBezTo>
                  <a:cubicBezTo>
                    <a:pt x="446" y="1024"/>
                    <a:pt x="480" y="1006"/>
                    <a:pt x="516" y="994"/>
                  </a:cubicBezTo>
                  <a:cubicBezTo>
                    <a:pt x="575" y="1001"/>
                    <a:pt x="638" y="1007"/>
                    <a:pt x="692" y="1034"/>
                  </a:cubicBezTo>
                  <a:cubicBezTo>
                    <a:pt x="751" y="1063"/>
                    <a:pt x="795" y="1079"/>
                    <a:pt x="860" y="1090"/>
                  </a:cubicBezTo>
                  <a:cubicBezTo>
                    <a:pt x="897" y="1087"/>
                    <a:pt x="936" y="1091"/>
                    <a:pt x="972" y="1082"/>
                  </a:cubicBezTo>
                  <a:cubicBezTo>
                    <a:pt x="1008" y="1074"/>
                    <a:pt x="1028" y="986"/>
                    <a:pt x="1036" y="954"/>
                  </a:cubicBezTo>
                  <a:cubicBezTo>
                    <a:pt x="1033" y="922"/>
                    <a:pt x="1031" y="890"/>
                    <a:pt x="1028" y="858"/>
                  </a:cubicBezTo>
                  <a:cubicBezTo>
                    <a:pt x="1023" y="810"/>
                    <a:pt x="1012" y="714"/>
                    <a:pt x="1012" y="714"/>
                  </a:cubicBezTo>
                  <a:cubicBezTo>
                    <a:pt x="1003" y="515"/>
                    <a:pt x="999" y="286"/>
                    <a:pt x="884" y="114"/>
                  </a:cubicBezTo>
                  <a:cubicBezTo>
                    <a:pt x="851" y="65"/>
                    <a:pt x="750" y="49"/>
                    <a:pt x="700" y="42"/>
                  </a:cubicBezTo>
                  <a:cubicBezTo>
                    <a:pt x="640" y="47"/>
                    <a:pt x="611" y="43"/>
                    <a:pt x="564" y="66"/>
                  </a:cubicBezTo>
                  <a:close/>
                </a:path>
              </a:pathLst>
            </a:custGeom>
            <a:noFill/>
            <a:ln w="2857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45" name="Freeform 11"/>
            <p:cNvSpPr>
              <a:spLocks/>
            </p:cNvSpPr>
            <p:nvPr/>
          </p:nvSpPr>
          <p:spPr bwMode="auto">
            <a:xfrm>
              <a:off x="2752" y="2060"/>
              <a:ext cx="1040" cy="1065"/>
            </a:xfrm>
            <a:custGeom>
              <a:avLst/>
              <a:gdLst>
                <a:gd name="T0" fmla="*/ 80 w 1040"/>
                <a:gd name="T1" fmla="*/ 33 h 1065"/>
                <a:gd name="T2" fmla="*/ 56 w 1040"/>
                <a:gd name="T3" fmla="*/ 41 h 1065"/>
                <a:gd name="T4" fmla="*/ 40 w 1040"/>
                <a:gd name="T5" fmla="*/ 89 h 1065"/>
                <a:gd name="T6" fmla="*/ 24 w 1040"/>
                <a:gd name="T7" fmla="*/ 113 h 1065"/>
                <a:gd name="T8" fmla="*/ 0 w 1040"/>
                <a:gd name="T9" fmla="*/ 201 h 1065"/>
                <a:gd name="T10" fmla="*/ 32 w 1040"/>
                <a:gd name="T11" fmla="*/ 305 h 1065"/>
                <a:gd name="T12" fmla="*/ 64 w 1040"/>
                <a:gd name="T13" fmla="*/ 617 h 1065"/>
                <a:gd name="T14" fmla="*/ 64 w 1040"/>
                <a:gd name="T15" fmla="*/ 865 h 1065"/>
                <a:gd name="T16" fmla="*/ 80 w 1040"/>
                <a:gd name="T17" fmla="*/ 913 h 1065"/>
                <a:gd name="T18" fmla="*/ 88 w 1040"/>
                <a:gd name="T19" fmla="*/ 937 h 1065"/>
                <a:gd name="T20" fmla="*/ 88 w 1040"/>
                <a:gd name="T21" fmla="*/ 1049 h 1065"/>
                <a:gd name="T22" fmla="*/ 136 w 1040"/>
                <a:gd name="T23" fmla="*/ 1065 h 1065"/>
                <a:gd name="T24" fmla="*/ 216 w 1040"/>
                <a:gd name="T25" fmla="*/ 1041 h 1065"/>
                <a:gd name="T26" fmla="*/ 240 w 1040"/>
                <a:gd name="T27" fmla="*/ 1033 h 1065"/>
                <a:gd name="T28" fmla="*/ 448 w 1040"/>
                <a:gd name="T29" fmla="*/ 1033 h 1065"/>
                <a:gd name="T30" fmla="*/ 512 w 1040"/>
                <a:gd name="T31" fmla="*/ 977 h 1065"/>
                <a:gd name="T32" fmla="*/ 608 w 1040"/>
                <a:gd name="T33" fmla="*/ 985 h 1065"/>
                <a:gd name="T34" fmla="*/ 784 w 1040"/>
                <a:gd name="T35" fmla="*/ 1033 h 1065"/>
                <a:gd name="T36" fmla="*/ 904 w 1040"/>
                <a:gd name="T37" fmla="*/ 1025 h 1065"/>
                <a:gd name="T38" fmla="*/ 944 w 1040"/>
                <a:gd name="T39" fmla="*/ 985 h 1065"/>
                <a:gd name="T40" fmla="*/ 1008 w 1040"/>
                <a:gd name="T41" fmla="*/ 833 h 1065"/>
                <a:gd name="T42" fmla="*/ 1040 w 1040"/>
                <a:gd name="T43" fmla="*/ 585 h 1065"/>
                <a:gd name="T44" fmla="*/ 1024 w 1040"/>
                <a:gd name="T45" fmla="*/ 473 h 1065"/>
                <a:gd name="T46" fmla="*/ 1008 w 1040"/>
                <a:gd name="T47" fmla="*/ 441 h 1065"/>
                <a:gd name="T48" fmla="*/ 992 w 1040"/>
                <a:gd name="T49" fmla="*/ 393 h 1065"/>
                <a:gd name="T50" fmla="*/ 904 w 1040"/>
                <a:gd name="T51" fmla="*/ 161 h 1065"/>
                <a:gd name="T52" fmla="*/ 880 w 1040"/>
                <a:gd name="T53" fmla="*/ 137 h 1065"/>
                <a:gd name="T54" fmla="*/ 832 w 1040"/>
                <a:gd name="T55" fmla="*/ 105 h 1065"/>
                <a:gd name="T56" fmla="*/ 736 w 1040"/>
                <a:gd name="T57" fmla="*/ 57 h 1065"/>
                <a:gd name="T58" fmla="*/ 488 w 1040"/>
                <a:gd name="T59" fmla="*/ 65 h 1065"/>
                <a:gd name="T60" fmla="*/ 328 w 1040"/>
                <a:gd name="T61" fmla="*/ 25 h 1065"/>
                <a:gd name="T62" fmla="*/ 160 w 1040"/>
                <a:gd name="T63" fmla="*/ 1 h 1065"/>
                <a:gd name="T64" fmla="*/ 72 w 1040"/>
                <a:gd name="T65" fmla="*/ 9 h 1065"/>
                <a:gd name="T66" fmla="*/ 64 w 1040"/>
                <a:gd name="T67" fmla="*/ 33 h 1065"/>
                <a:gd name="T68" fmla="*/ 80 w 1040"/>
                <a:gd name="T69" fmla="*/ 33 h 106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40"/>
                <a:gd name="T106" fmla="*/ 0 h 1065"/>
                <a:gd name="T107" fmla="*/ 1040 w 1040"/>
                <a:gd name="T108" fmla="*/ 1065 h 106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40" h="1065">
                  <a:moveTo>
                    <a:pt x="80" y="33"/>
                  </a:moveTo>
                  <a:cubicBezTo>
                    <a:pt x="72" y="36"/>
                    <a:pt x="61" y="34"/>
                    <a:pt x="56" y="41"/>
                  </a:cubicBezTo>
                  <a:cubicBezTo>
                    <a:pt x="46" y="55"/>
                    <a:pt x="45" y="73"/>
                    <a:pt x="40" y="89"/>
                  </a:cubicBezTo>
                  <a:cubicBezTo>
                    <a:pt x="37" y="98"/>
                    <a:pt x="28" y="104"/>
                    <a:pt x="24" y="113"/>
                  </a:cubicBezTo>
                  <a:cubicBezTo>
                    <a:pt x="9" y="146"/>
                    <a:pt x="7" y="167"/>
                    <a:pt x="0" y="201"/>
                  </a:cubicBezTo>
                  <a:cubicBezTo>
                    <a:pt x="7" y="247"/>
                    <a:pt x="7" y="268"/>
                    <a:pt x="32" y="305"/>
                  </a:cubicBezTo>
                  <a:cubicBezTo>
                    <a:pt x="56" y="402"/>
                    <a:pt x="54" y="516"/>
                    <a:pt x="64" y="617"/>
                  </a:cubicBezTo>
                  <a:cubicBezTo>
                    <a:pt x="59" y="713"/>
                    <a:pt x="49" y="774"/>
                    <a:pt x="64" y="865"/>
                  </a:cubicBezTo>
                  <a:cubicBezTo>
                    <a:pt x="67" y="882"/>
                    <a:pt x="75" y="897"/>
                    <a:pt x="80" y="913"/>
                  </a:cubicBezTo>
                  <a:cubicBezTo>
                    <a:pt x="83" y="921"/>
                    <a:pt x="88" y="937"/>
                    <a:pt x="88" y="937"/>
                  </a:cubicBezTo>
                  <a:cubicBezTo>
                    <a:pt x="86" y="952"/>
                    <a:pt x="70" y="1029"/>
                    <a:pt x="88" y="1049"/>
                  </a:cubicBezTo>
                  <a:cubicBezTo>
                    <a:pt x="99" y="1062"/>
                    <a:pt x="136" y="1065"/>
                    <a:pt x="136" y="1065"/>
                  </a:cubicBezTo>
                  <a:cubicBezTo>
                    <a:pt x="184" y="1053"/>
                    <a:pt x="158" y="1060"/>
                    <a:pt x="216" y="1041"/>
                  </a:cubicBezTo>
                  <a:cubicBezTo>
                    <a:pt x="224" y="1038"/>
                    <a:pt x="240" y="1033"/>
                    <a:pt x="240" y="1033"/>
                  </a:cubicBezTo>
                  <a:cubicBezTo>
                    <a:pt x="313" y="1040"/>
                    <a:pt x="373" y="1050"/>
                    <a:pt x="448" y="1033"/>
                  </a:cubicBezTo>
                  <a:cubicBezTo>
                    <a:pt x="471" y="1028"/>
                    <a:pt x="478" y="988"/>
                    <a:pt x="512" y="977"/>
                  </a:cubicBezTo>
                  <a:cubicBezTo>
                    <a:pt x="544" y="980"/>
                    <a:pt x="576" y="980"/>
                    <a:pt x="608" y="985"/>
                  </a:cubicBezTo>
                  <a:cubicBezTo>
                    <a:pt x="668" y="994"/>
                    <a:pt x="724" y="1021"/>
                    <a:pt x="784" y="1033"/>
                  </a:cubicBezTo>
                  <a:cubicBezTo>
                    <a:pt x="824" y="1030"/>
                    <a:pt x="864" y="1032"/>
                    <a:pt x="904" y="1025"/>
                  </a:cubicBezTo>
                  <a:cubicBezTo>
                    <a:pt x="921" y="1022"/>
                    <a:pt x="938" y="998"/>
                    <a:pt x="944" y="985"/>
                  </a:cubicBezTo>
                  <a:cubicBezTo>
                    <a:pt x="966" y="934"/>
                    <a:pt x="983" y="883"/>
                    <a:pt x="1008" y="833"/>
                  </a:cubicBezTo>
                  <a:cubicBezTo>
                    <a:pt x="1022" y="750"/>
                    <a:pt x="1032" y="669"/>
                    <a:pt x="1040" y="585"/>
                  </a:cubicBezTo>
                  <a:cubicBezTo>
                    <a:pt x="1036" y="540"/>
                    <a:pt x="1040" y="510"/>
                    <a:pt x="1024" y="473"/>
                  </a:cubicBezTo>
                  <a:cubicBezTo>
                    <a:pt x="1019" y="462"/>
                    <a:pt x="1012" y="452"/>
                    <a:pt x="1008" y="441"/>
                  </a:cubicBezTo>
                  <a:cubicBezTo>
                    <a:pt x="1002" y="425"/>
                    <a:pt x="992" y="393"/>
                    <a:pt x="992" y="393"/>
                  </a:cubicBezTo>
                  <a:cubicBezTo>
                    <a:pt x="1001" y="296"/>
                    <a:pt x="1012" y="197"/>
                    <a:pt x="904" y="161"/>
                  </a:cubicBezTo>
                  <a:cubicBezTo>
                    <a:pt x="896" y="153"/>
                    <a:pt x="889" y="144"/>
                    <a:pt x="880" y="137"/>
                  </a:cubicBezTo>
                  <a:cubicBezTo>
                    <a:pt x="865" y="125"/>
                    <a:pt x="832" y="105"/>
                    <a:pt x="832" y="105"/>
                  </a:cubicBezTo>
                  <a:cubicBezTo>
                    <a:pt x="806" y="66"/>
                    <a:pt x="778" y="71"/>
                    <a:pt x="736" y="57"/>
                  </a:cubicBezTo>
                  <a:cubicBezTo>
                    <a:pt x="630" y="78"/>
                    <a:pt x="654" y="72"/>
                    <a:pt x="488" y="65"/>
                  </a:cubicBezTo>
                  <a:cubicBezTo>
                    <a:pt x="412" y="57"/>
                    <a:pt x="391" y="46"/>
                    <a:pt x="328" y="25"/>
                  </a:cubicBezTo>
                  <a:cubicBezTo>
                    <a:pt x="277" y="8"/>
                    <a:pt x="213" y="6"/>
                    <a:pt x="160" y="1"/>
                  </a:cubicBezTo>
                  <a:cubicBezTo>
                    <a:pt x="131" y="4"/>
                    <a:pt x="100" y="0"/>
                    <a:pt x="72" y="9"/>
                  </a:cubicBezTo>
                  <a:cubicBezTo>
                    <a:pt x="64" y="12"/>
                    <a:pt x="61" y="25"/>
                    <a:pt x="64" y="33"/>
                  </a:cubicBezTo>
                  <a:cubicBezTo>
                    <a:pt x="66" y="38"/>
                    <a:pt x="75" y="33"/>
                    <a:pt x="80" y="33"/>
                  </a:cubicBezTo>
                  <a:close/>
                </a:path>
              </a:pathLst>
            </a:custGeom>
            <a:noFill/>
            <a:ln w="28575">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46" name="Freeform 12"/>
            <p:cNvSpPr>
              <a:spLocks/>
            </p:cNvSpPr>
            <p:nvPr/>
          </p:nvSpPr>
          <p:spPr bwMode="auto">
            <a:xfrm>
              <a:off x="2000" y="2605"/>
              <a:ext cx="264" cy="416"/>
            </a:xfrm>
            <a:custGeom>
              <a:avLst/>
              <a:gdLst>
                <a:gd name="T0" fmla="*/ 0 w 264"/>
                <a:gd name="T1" fmla="*/ 416 h 416"/>
                <a:gd name="T2" fmla="*/ 120 w 264"/>
                <a:gd name="T3" fmla="*/ 336 h 416"/>
                <a:gd name="T4" fmla="*/ 152 w 264"/>
                <a:gd name="T5" fmla="*/ 232 h 416"/>
                <a:gd name="T6" fmla="*/ 232 w 264"/>
                <a:gd name="T7" fmla="*/ 40 h 416"/>
                <a:gd name="T8" fmla="*/ 264 w 264"/>
                <a:gd name="T9" fmla="*/ 0 h 416"/>
                <a:gd name="T10" fmla="*/ 0 60000 65536"/>
                <a:gd name="T11" fmla="*/ 0 60000 65536"/>
                <a:gd name="T12" fmla="*/ 0 60000 65536"/>
                <a:gd name="T13" fmla="*/ 0 60000 65536"/>
                <a:gd name="T14" fmla="*/ 0 60000 65536"/>
                <a:gd name="T15" fmla="*/ 0 w 264"/>
                <a:gd name="T16" fmla="*/ 0 h 416"/>
                <a:gd name="T17" fmla="*/ 264 w 264"/>
                <a:gd name="T18" fmla="*/ 416 h 416"/>
              </a:gdLst>
              <a:ahLst/>
              <a:cxnLst>
                <a:cxn ang="T10">
                  <a:pos x="T0" y="T1"/>
                </a:cxn>
                <a:cxn ang="T11">
                  <a:pos x="T2" y="T3"/>
                </a:cxn>
                <a:cxn ang="T12">
                  <a:pos x="T4" y="T5"/>
                </a:cxn>
                <a:cxn ang="T13">
                  <a:pos x="T6" y="T7"/>
                </a:cxn>
                <a:cxn ang="T14">
                  <a:pos x="T8" y="T9"/>
                </a:cxn>
              </a:cxnLst>
              <a:rect l="T15" t="T16" r="T17" b="T18"/>
              <a:pathLst>
                <a:path w="264" h="416">
                  <a:moveTo>
                    <a:pt x="0" y="416"/>
                  </a:moveTo>
                  <a:cubicBezTo>
                    <a:pt x="46" y="401"/>
                    <a:pt x="86" y="370"/>
                    <a:pt x="120" y="336"/>
                  </a:cubicBezTo>
                  <a:cubicBezTo>
                    <a:pt x="134" y="294"/>
                    <a:pt x="147" y="282"/>
                    <a:pt x="152" y="232"/>
                  </a:cubicBezTo>
                  <a:cubicBezTo>
                    <a:pt x="159" y="157"/>
                    <a:pt x="146" y="69"/>
                    <a:pt x="232" y="40"/>
                  </a:cubicBezTo>
                  <a:cubicBezTo>
                    <a:pt x="260" y="12"/>
                    <a:pt x="251" y="26"/>
                    <a:pt x="264" y="0"/>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47" name="Freeform 13"/>
            <p:cNvSpPr>
              <a:spLocks/>
            </p:cNvSpPr>
            <p:nvPr/>
          </p:nvSpPr>
          <p:spPr bwMode="auto">
            <a:xfrm>
              <a:off x="1920" y="2581"/>
              <a:ext cx="336" cy="96"/>
            </a:xfrm>
            <a:custGeom>
              <a:avLst/>
              <a:gdLst>
                <a:gd name="T0" fmla="*/ 0 w 336"/>
                <a:gd name="T1" fmla="*/ 96 h 96"/>
                <a:gd name="T2" fmla="*/ 144 w 336"/>
                <a:gd name="T3" fmla="*/ 72 h 96"/>
                <a:gd name="T4" fmla="*/ 312 w 336"/>
                <a:gd name="T5" fmla="*/ 24 h 96"/>
                <a:gd name="T6" fmla="*/ 336 w 336"/>
                <a:gd name="T7" fmla="*/ 0 h 96"/>
                <a:gd name="T8" fmla="*/ 0 60000 65536"/>
                <a:gd name="T9" fmla="*/ 0 60000 65536"/>
                <a:gd name="T10" fmla="*/ 0 60000 65536"/>
                <a:gd name="T11" fmla="*/ 0 60000 65536"/>
                <a:gd name="T12" fmla="*/ 0 w 336"/>
                <a:gd name="T13" fmla="*/ 0 h 96"/>
                <a:gd name="T14" fmla="*/ 336 w 336"/>
                <a:gd name="T15" fmla="*/ 96 h 96"/>
              </a:gdLst>
              <a:ahLst/>
              <a:cxnLst>
                <a:cxn ang="T8">
                  <a:pos x="T0" y="T1"/>
                </a:cxn>
                <a:cxn ang="T9">
                  <a:pos x="T2" y="T3"/>
                </a:cxn>
                <a:cxn ang="T10">
                  <a:pos x="T4" y="T5"/>
                </a:cxn>
                <a:cxn ang="T11">
                  <a:pos x="T6" y="T7"/>
                </a:cxn>
              </a:cxnLst>
              <a:rect l="T12" t="T13" r="T14" b="T15"/>
              <a:pathLst>
                <a:path w="336" h="96">
                  <a:moveTo>
                    <a:pt x="0" y="96"/>
                  </a:moveTo>
                  <a:cubicBezTo>
                    <a:pt x="48" y="84"/>
                    <a:pt x="97" y="85"/>
                    <a:pt x="144" y="72"/>
                  </a:cubicBezTo>
                  <a:cubicBezTo>
                    <a:pt x="201" y="56"/>
                    <a:pt x="253" y="36"/>
                    <a:pt x="312" y="24"/>
                  </a:cubicBezTo>
                  <a:cubicBezTo>
                    <a:pt x="320" y="16"/>
                    <a:pt x="336" y="0"/>
                    <a:pt x="336" y="0"/>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48" name="Freeform 14"/>
            <p:cNvSpPr>
              <a:spLocks/>
            </p:cNvSpPr>
            <p:nvPr/>
          </p:nvSpPr>
          <p:spPr bwMode="auto">
            <a:xfrm>
              <a:off x="1912" y="2177"/>
              <a:ext cx="344" cy="388"/>
            </a:xfrm>
            <a:custGeom>
              <a:avLst/>
              <a:gdLst>
                <a:gd name="T0" fmla="*/ 32 w 344"/>
                <a:gd name="T1" fmla="*/ 44 h 388"/>
                <a:gd name="T2" fmla="*/ 16 w 344"/>
                <a:gd name="T3" fmla="*/ 100 h 388"/>
                <a:gd name="T4" fmla="*/ 0 w 344"/>
                <a:gd name="T5" fmla="*/ 148 h 388"/>
                <a:gd name="T6" fmla="*/ 8 w 344"/>
                <a:gd name="T7" fmla="*/ 244 h 388"/>
                <a:gd name="T8" fmla="*/ 232 w 344"/>
                <a:gd name="T9" fmla="*/ 308 h 388"/>
                <a:gd name="T10" fmla="*/ 344 w 344"/>
                <a:gd name="T11" fmla="*/ 388 h 388"/>
                <a:gd name="T12" fmla="*/ 0 60000 65536"/>
                <a:gd name="T13" fmla="*/ 0 60000 65536"/>
                <a:gd name="T14" fmla="*/ 0 60000 65536"/>
                <a:gd name="T15" fmla="*/ 0 60000 65536"/>
                <a:gd name="T16" fmla="*/ 0 60000 65536"/>
                <a:gd name="T17" fmla="*/ 0 60000 65536"/>
                <a:gd name="T18" fmla="*/ 0 w 344"/>
                <a:gd name="T19" fmla="*/ 0 h 388"/>
                <a:gd name="T20" fmla="*/ 344 w 344"/>
                <a:gd name="T21" fmla="*/ 388 h 388"/>
              </a:gdLst>
              <a:ahLst/>
              <a:cxnLst>
                <a:cxn ang="T12">
                  <a:pos x="T0" y="T1"/>
                </a:cxn>
                <a:cxn ang="T13">
                  <a:pos x="T2" y="T3"/>
                </a:cxn>
                <a:cxn ang="T14">
                  <a:pos x="T4" y="T5"/>
                </a:cxn>
                <a:cxn ang="T15">
                  <a:pos x="T6" y="T7"/>
                </a:cxn>
                <a:cxn ang="T16">
                  <a:pos x="T8" y="T9"/>
                </a:cxn>
                <a:cxn ang="T17">
                  <a:pos x="T10" y="T11"/>
                </a:cxn>
              </a:cxnLst>
              <a:rect l="T18" t="T19" r="T20" b="T21"/>
              <a:pathLst>
                <a:path w="344" h="388">
                  <a:moveTo>
                    <a:pt x="32" y="44"/>
                  </a:moveTo>
                  <a:cubicBezTo>
                    <a:pt x="5" y="125"/>
                    <a:pt x="46" y="0"/>
                    <a:pt x="16" y="100"/>
                  </a:cubicBezTo>
                  <a:cubicBezTo>
                    <a:pt x="11" y="116"/>
                    <a:pt x="0" y="148"/>
                    <a:pt x="0" y="148"/>
                  </a:cubicBezTo>
                  <a:cubicBezTo>
                    <a:pt x="3" y="180"/>
                    <a:pt x="2" y="213"/>
                    <a:pt x="8" y="244"/>
                  </a:cubicBezTo>
                  <a:cubicBezTo>
                    <a:pt x="25" y="331"/>
                    <a:pt x="203" y="307"/>
                    <a:pt x="232" y="308"/>
                  </a:cubicBezTo>
                  <a:cubicBezTo>
                    <a:pt x="280" y="324"/>
                    <a:pt x="310" y="354"/>
                    <a:pt x="344" y="388"/>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49" name="Freeform 15"/>
            <p:cNvSpPr>
              <a:spLocks/>
            </p:cNvSpPr>
            <p:nvPr/>
          </p:nvSpPr>
          <p:spPr bwMode="auto">
            <a:xfrm>
              <a:off x="2146" y="2181"/>
              <a:ext cx="158" cy="376"/>
            </a:xfrm>
            <a:custGeom>
              <a:avLst/>
              <a:gdLst>
                <a:gd name="T0" fmla="*/ 22 w 158"/>
                <a:gd name="T1" fmla="*/ 0 h 376"/>
                <a:gd name="T2" fmla="*/ 30 w 158"/>
                <a:gd name="T3" fmla="*/ 168 h 376"/>
                <a:gd name="T4" fmla="*/ 102 w 158"/>
                <a:gd name="T5" fmla="*/ 224 h 376"/>
                <a:gd name="T6" fmla="*/ 126 w 158"/>
                <a:gd name="T7" fmla="*/ 240 h 376"/>
                <a:gd name="T8" fmla="*/ 142 w 158"/>
                <a:gd name="T9" fmla="*/ 264 h 376"/>
                <a:gd name="T10" fmla="*/ 158 w 158"/>
                <a:gd name="T11" fmla="*/ 312 h 376"/>
                <a:gd name="T12" fmla="*/ 150 w 158"/>
                <a:gd name="T13" fmla="*/ 376 h 376"/>
                <a:gd name="T14" fmla="*/ 0 60000 65536"/>
                <a:gd name="T15" fmla="*/ 0 60000 65536"/>
                <a:gd name="T16" fmla="*/ 0 60000 65536"/>
                <a:gd name="T17" fmla="*/ 0 60000 65536"/>
                <a:gd name="T18" fmla="*/ 0 60000 65536"/>
                <a:gd name="T19" fmla="*/ 0 60000 65536"/>
                <a:gd name="T20" fmla="*/ 0 60000 65536"/>
                <a:gd name="T21" fmla="*/ 0 w 158"/>
                <a:gd name="T22" fmla="*/ 0 h 376"/>
                <a:gd name="T23" fmla="*/ 158 w 15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376">
                  <a:moveTo>
                    <a:pt x="22" y="0"/>
                  </a:moveTo>
                  <a:cubicBezTo>
                    <a:pt x="16" y="49"/>
                    <a:pt x="0" y="123"/>
                    <a:pt x="30" y="168"/>
                  </a:cubicBezTo>
                  <a:cubicBezTo>
                    <a:pt x="45" y="191"/>
                    <a:pt x="83" y="211"/>
                    <a:pt x="102" y="224"/>
                  </a:cubicBezTo>
                  <a:cubicBezTo>
                    <a:pt x="110" y="229"/>
                    <a:pt x="126" y="240"/>
                    <a:pt x="126" y="240"/>
                  </a:cubicBezTo>
                  <a:cubicBezTo>
                    <a:pt x="131" y="248"/>
                    <a:pt x="138" y="255"/>
                    <a:pt x="142" y="264"/>
                  </a:cubicBezTo>
                  <a:cubicBezTo>
                    <a:pt x="149" y="279"/>
                    <a:pt x="158" y="312"/>
                    <a:pt x="158" y="312"/>
                  </a:cubicBezTo>
                  <a:cubicBezTo>
                    <a:pt x="155" y="333"/>
                    <a:pt x="150" y="376"/>
                    <a:pt x="150" y="376"/>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0" name="Freeform 16"/>
            <p:cNvSpPr>
              <a:spLocks/>
            </p:cNvSpPr>
            <p:nvPr/>
          </p:nvSpPr>
          <p:spPr bwMode="auto">
            <a:xfrm>
              <a:off x="2336" y="2197"/>
              <a:ext cx="296" cy="352"/>
            </a:xfrm>
            <a:custGeom>
              <a:avLst/>
              <a:gdLst>
                <a:gd name="T0" fmla="*/ 296 w 296"/>
                <a:gd name="T1" fmla="*/ 0 h 352"/>
                <a:gd name="T2" fmla="*/ 200 w 296"/>
                <a:gd name="T3" fmla="*/ 56 h 352"/>
                <a:gd name="T4" fmla="*/ 8 w 296"/>
                <a:gd name="T5" fmla="*/ 104 h 352"/>
                <a:gd name="T6" fmla="*/ 32 w 296"/>
                <a:gd name="T7" fmla="*/ 200 h 352"/>
                <a:gd name="T8" fmla="*/ 40 w 296"/>
                <a:gd name="T9" fmla="*/ 224 h 352"/>
                <a:gd name="T10" fmla="*/ 0 w 296"/>
                <a:gd name="T11" fmla="*/ 352 h 352"/>
                <a:gd name="T12" fmla="*/ 0 60000 65536"/>
                <a:gd name="T13" fmla="*/ 0 60000 65536"/>
                <a:gd name="T14" fmla="*/ 0 60000 65536"/>
                <a:gd name="T15" fmla="*/ 0 60000 65536"/>
                <a:gd name="T16" fmla="*/ 0 60000 65536"/>
                <a:gd name="T17" fmla="*/ 0 60000 65536"/>
                <a:gd name="T18" fmla="*/ 0 w 296"/>
                <a:gd name="T19" fmla="*/ 0 h 352"/>
                <a:gd name="T20" fmla="*/ 296 w 296"/>
                <a:gd name="T21" fmla="*/ 352 h 352"/>
              </a:gdLst>
              <a:ahLst/>
              <a:cxnLst>
                <a:cxn ang="T12">
                  <a:pos x="T0" y="T1"/>
                </a:cxn>
                <a:cxn ang="T13">
                  <a:pos x="T2" y="T3"/>
                </a:cxn>
                <a:cxn ang="T14">
                  <a:pos x="T4" y="T5"/>
                </a:cxn>
                <a:cxn ang="T15">
                  <a:pos x="T6" y="T7"/>
                </a:cxn>
                <a:cxn ang="T16">
                  <a:pos x="T8" y="T9"/>
                </a:cxn>
                <a:cxn ang="T17">
                  <a:pos x="T10" y="T11"/>
                </a:cxn>
              </a:cxnLst>
              <a:rect l="T18" t="T19" r="T20" b="T21"/>
              <a:pathLst>
                <a:path w="296" h="352">
                  <a:moveTo>
                    <a:pt x="296" y="0"/>
                  </a:moveTo>
                  <a:cubicBezTo>
                    <a:pt x="237" y="59"/>
                    <a:pt x="270" y="44"/>
                    <a:pt x="200" y="56"/>
                  </a:cubicBezTo>
                  <a:cubicBezTo>
                    <a:pt x="121" y="50"/>
                    <a:pt x="38" y="15"/>
                    <a:pt x="8" y="104"/>
                  </a:cubicBezTo>
                  <a:cubicBezTo>
                    <a:pt x="19" y="169"/>
                    <a:pt x="11" y="137"/>
                    <a:pt x="32" y="200"/>
                  </a:cubicBezTo>
                  <a:cubicBezTo>
                    <a:pt x="35" y="208"/>
                    <a:pt x="40" y="224"/>
                    <a:pt x="40" y="224"/>
                  </a:cubicBezTo>
                  <a:cubicBezTo>
                    <a:pt x="32" y="323"/>
                    <a:pt x="49" y="303"/>
                    <a:pt x="0" y="352"/>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1" name="Freeform 17"/>
            <p:cNvSpPr>
              <a:spLocks/>
            </p:cNvSpPr>
            <p:nvPr/>
          </p:nvSpPr>
          <p:spPr bwMode="auto">
            <a:xfrm>
              <a:off x="2328" y="2349"/>
              <a:ext cx="392" cy="242"/>
            </a:xfrm>
            <a:custGeom>
              <a:avLst/>
              <a:gdLst>
                <a:gd name="T0" fmla="*/ 392 w 392"/>
                <a:gd name="T1" fmla="*/ 0 h 242"/>
                <a:gd name="T2" fmla="*/ 272 w 392"/>
                <a:gd name="T3" fmla="*/ 24 h 242"/>
                <a:gd name="T4" fmla="*/ 208 w 392"/>
                <a:gd name="T5" fmla="*/ 88 h 242"/>
                <a:gd name="T6" fmla="*/ 104 w 392"/>
                <a:gd name="T7" fmla="*/ 240 h 242"/>
                <a:gd name="T8" fmla="*/ 0 w 392"/>
                <a:gd name="T9" fmla="*/ 240 h 242"/>
                <a:gd name="T10" fmla="*/ 0 60000 65536"/>
                <a:gd name="T11" fmla="*/ 0 60000 65536"/>
                <a:gd name="T12" fmla="*/ 0 60000 65536"/>
                <a:gd name="T13" fmla="*/ 0 60000 65536"/>
                <a:gd name="T14" fmla="*/ 0 60000 65536"/>
                <a:gd name="T15" fmla="*/ 0 w 392"/>
                <a:gd name="T16" fmla="*/ 0 h 242"/>
                <a:gd name="T17" fmla="*/ 392 w 392"/>
                <a:gd name="T18" fmla="*/ 242 h 242"/>
              </a:gdLst>
              <a:ahLst/>
              <a:cxnLst>
                <a:cxn ang="T10">
                  <a:pos x="T0" y="T1"/>
                </a:cxn>
                <a:cxn ang="T11">
                  <a:pos x="T2" y="T3"/>
                </a:cxn>
                <a:cxn ang="T12">
                  <a:pos x="T4" y="T5"/>
                </a:cxn>
                <a:cxn ang="T13">
                  <a:pos x="T6" y="T7"/>
                </a:cxn>
                <a:cxn ang="T14">
                  <a:pos x="T8" y="T9"/>
                </a:cxn>
              </a:cxnLst>
              <a:rect l="T15" t="T16" r="T17" b="T18"/>
              <a:pathLst>
                <a:path w="392" h="242">
                  <a:moveTo>
                    <a:pt x="392" y="0"/>
                  </a:moveTo>
                  <a:cubicBezTo>
                    <a:pt x="353" y="13"/>
                    <a:pt x="313" y="18"/>
                    <a:pt x="272" y="24"/>
                  </a:cubicBezTo>
                  <a:cubicBezTo>
                    <a:pt x="247" y="41"/>
                    <a:pt x="221" y="59"/>
                    <a:pt x="208" y="88"/>
                  </a:cubicBezTo>
                  <a:cubicBezTo>
                    <a:pt x="188" y="134"/>
                    <a:pt x="171" y="236"/>
                    <a:pt x="104" y="240"/>
                  </a:cubicBezTo>
                  <a:cubicBezTo>
                    <a:pt x="69" y="242"/>
                    <a:pt x="35" y="240"/>
                    <a:pt x="0" y="240"/>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2" name="Freeform 18"/>
            <p:cNvSpPr>
              <a:spLocks/>
            </p:cNvSpPr>
            <p:nvPr/>
          </p:nvSpPr>
          <p:spPr bwMode="auto">
            <a:xfrm>
              <a:off x="2328" y="2629"/>
              <a:ext cx="416" cy="248"/>
            </a:xfrm>
            <a:custGeom>
              <a:avLst/>
              <a:gdLst>
                <a:gd name="T0" fmla="*/ 416 w 416"/>
                <a:gd name="T1" fmla="*/ 248 h 248"/>
                <a:gd name="T2" fmla="*/ 376 w 416"/>
                <a:gd name="T3" fmla="*/ 136 h 248"/>
                <a:gd name="T4" fmla="*/ 336 w 416"/>
                <a:gd name="T5" fmla="*/ 40 h 248"/>
                <a:gd name="T6" fmla="*/ 312 w 416"/>
                <a:gd name="T7" fmla="*/ 16 h 248"/>
                <a:gd name="T8" fmla="*/ 264 w 416"/>
                <a:gd name="T9" fmla="*/ 0 h 248"/>
                <a:gd name="T10" fmla="*/ 184 w 416"/>
                <a:gd name="T11" fmla="*/ 16 h 248"/>
                <a:gd name="T12" fmla="*/ 136 w 416"/>
                <a:gd name="T13" fmla="*/ 32 h 248"/>
                <a:gd name="T14" fmla="*/ 112 w 416"/>
                <a:gd name="T15" fmla="*/ 40 h 248"/>
                <a:gd name="T16" fmla="*/ 0 w 416"/>
                <a:gd name="T17" fmla="*/ 0 h 2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6"/>
                <a:gd name="T28" fmla="*/ 0 h 248"/>
                <a:gd name="T29" fmla="*/ 416 w 416"/>
                <a:gd name="T30" fmla="*/ 248 h 2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6" h="248">
                  <a:moveTo>
                    <a:pt x="416" y="248"/>
                  </a:moveTo>
                  <a:cubicBezTo>
                    <a:pt x="407" y="205"/>
                    <a:pt x="393" y="174"/>
                    <a:pt x="376" y="136"/>
                  </a:cubicBezTo>
                  <a:cubicBezTo>
                    <a:pt x="361" y="102"/>
                    <a:pt x="360" y="69"/>
                    <a:pt x="336" y="40"/>
                  </a:cubicBezTo>
                  <a:cubicBezTo>
                    <a:pt x="329" y="31"/>
                    <a:pt x="322" y="21"/>
                    <a:pt x="312" y="16"/>
                  </a:cubicBezTo>
                  <a:cubicBezTo>
                    <a:pt x="297" y="8"/>
                    <a:pt x="264" y="0"/>
                    <a:pt x="264" y="0"/>
                  </a:cubicBezTo>
                  <a:cubicBezTo>
                    <a:pt x="232" y="5"/>
                    <a:pt x="214" y="7"/>
                    <a:pt x="184" y="16"/>
                  </a:cubicBezTo>
                  <a:cubicBezTo>
                    <a:pt x="168" y="21"/>
                    <a:pt x="152" y="27"/>
                    <a:pt x="136" y="32"/>
                  </a:cubicBezTo>
                  <a:cubicBezTo>
                    <a:pt x="128" y="35"/>
                    <a:pt x="112" y="40"/>
                    <a:pt x="112" y="40"/>
                  </a:cubicBezTo>
                  <a:cubicBezTo>
                    <a:pt x="96" y="39"/>
                    <a:pt x="0" y="50"/>
                    <a:pt x="0" y="0"/>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3" name="Freeform 19"/>
            <p:cNvSpPr>
              <a:spLocks/>
            </p:cNvSpPr>
            <p:nvPr/>
          </p:nvSpPr>
          <p:spPr bwMode="auto">
            <a:xfrm>
              <a:off x="2296" y="2637"/>
              <a:ext cx="368" cy="328"/>
            </a:xfrm>
            <a:custGeom>
              <a:avLst/>
              <a:gdLst>
                <a:gd name="T0" fmla="*/ 368 w 368"/>
                <a:gd name="T1" fmla="*/ 328 h 328"/>
                <a:gd name="T2" fmla="*/ 0 w 368"/>
                <a:gd name="T3" fmla="*/ 0 h 328"/>
                <a:gd name="T4" fmla="*/ 0 60000 65536"/>
                <a:gd name="T5" fmla="*/ 0 60000 65536"/>
                <a:gd name="T6" fmla="*/ 0 w 368"/>
                <a:gd name="T7" fmla="*/ 0 h 328"/>
                <a:gd name="T8" fmla="*/ 368 w 368"/>
                <a:gd name="T9" fmla="*/ 328 h 328"/>
              </a:gdLst>
              <a:ahLst/>
              <a:cxnLst>
                <a:cxn ang="T4">
                  <a:pos x="T0" y="T1"/>
                </a:cxn>
                <a:cxn ang="T5">
                  <a:pos x="T2" y="T3"/>
                </a:cxn>
              </a:cxnLst>
              <a:rect l="T6" t="T7" r="T8" b="T9"/>
              <a:pathLst>
                <a:path w="368" h="328">
                  <a:moveTo>
                    <a:pt x="368" y="328"/>
                  </a:moveTo>
                  <a:cubicBezTo>
                    <a:pt x="198" y="300"/>
                    <a:pt x="0" y="194"/>
                    <a:pt x="0" y="0"/>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4" name="Freeform 20"/>
            <p:cNvSpPr>
              <a:spLocks/>
            </p:cNvSpPr>
            <p:nvPr/>
          </p:nvSpPr>
          <p:spPr bwMode="auto">
            <a:xfrm>
              <a:off x="2880" y="2216"/>
              <a:ext cx="344" cy="333"/>
            </a:xfrm>
            <a:custGeom>
              <a:avLst/>
              <a:gdLst>
                <a:gd name="T0" fmla="*/ 0 w 344"/>
                <a:gd name="T1" fmla="*/ 13 h 333"/>
                <a:gd name="T2" fmla="*/ 104 w 344"/>
                <a:gd name="T3" fmla="*/ 29 h 333"/>
                <a:gd name="T4" fmla="*/ 296 w 344"/>
                <a:gd name="T5" fmla="*/ 189 h 333"/>
                <a:gd name="T6" fmla="*/ 336 w 344"/>
                <a:gd name="T7" fmla="*/ 285 h 333"/>
                <a:gd name="T8" fmla="*/ 344 w 344"/>
                <a:gd name="T9" fmla="*/ 333 h 333"/>
                <a:gd name="T10" fmla="*/ 0 60000 65536"/>
                <a:gd name="T11" fmla="*/ 0 60000 65536"/>
                <a:gd name="T12" fmla="*/ 0 60000 65536"/>
                <a:gd name="T13" fmla="*/ 0 60000 65536"/>
                <a:gd name="T14" fmla="*/ 0 60000 65536"/>
                <a:gd name="T15" fmla="*/ 0 w 344"/>
                <a:gd name="T16" fmla="*/ 0 h 333"/>
                <a:gd name="T17" fmla="*/ 344 w 344"/>
                <a:gd name="T18" fmla="*/ 333 h 333"/>
              </a:gdLst>
              <a:ahLst/>
              <a:cxnLst>
                <a:cxn ang="T10">
                  <a:pos x="T0" y="T1"/>
                </a:cxn>
                <a:cxn ang="T11">
                  <a:pos x="T2" y="T3"/>
                </a:cxn>
                <a:cxn ang="T12">
                  <a:pos x="T4" y="T5"/>
                </a:cxn>
                <a:cxn ang="T13">
                  <a:pos x="T6" y="T7"/>
                </a:cxn>
                <a:cxn ang="T14">
                  <a:pos x="T8" y="T9"/>
                </a:cxn>
              </a:cxnLst>
              <a:rect l="T15" t="T16" r="T17" b="T18"/>
              <a:pathLst>
                <a:path w="344" h="333">
                  <a:moveTo>
                    <a:pt x="0" y="13"/>
                  </a:moveTo>
                  <a:cubicBezTo>
                    <a:pt x="39" y="0"/>
                    <a:pt x="65" y="16"/>
                    <a:pt x="104" y="29"/>
                  </a:cubicBezTo>
                  <a:cubicBezTo>
                    <a:pt x="184" y="56"/>
                    <a:pt x="238" y="131"/>
                    <a:pt x="296" y="189"/>
                  </a:cubicBezTo>
                  <a:cubicBezTo>
                    <a:pt x="321" y="214"/>
                    <a:pt x="325" y="253"/>
                    <a:pt x="336" y="285"/>
                  </a:cubicBezTo>
                  <a:cubicBezTo>
                    <a:pt x="341" y="300"/>
                    <a:pt x="344" y="333"/>
                    <a:pt x="344" y="333"/>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5" name="Freeform 21"/>
            <p:cNvSpPr>
              <a:spLocks/>
            </p:cNvSpPr>
            <p:nvPr/>
          </p:nvSpPr>
          <p:spPr bwMode="auto">
            <a:xfrm>
              <a:off x="2992" y="2157"/>
              <a:ext cx="358" cy="400"/>
            </a:xfrm>
            <a:custGeom>
              <a:avLst/>
              <a:gdLst>
                <a:gd name="T0" fmla="*/ 0 w 358"/>
                <a:gd name="T1" fmla="*/ 0 h 400"/>
                <a:gd name="T2" fmla="*/ 168 w 358"/>
                <a:gd name="T3" fmla="*/ 88 h 400"/>
                <a:gd name="T4" fmla="*/ 216 w 358"/>
                <a:gd name="T5" fmla="*/ 112 h 400"/>
                <a:gd name="T6" fmla="*/ 264 w 358"/>
                <a:gd name="T7" fmla="*/ 152 h 400"/>
                <a:gd name="T8" fmla="*/ 336 w 358"/>
                <a:gd name="T9" fmla="*/ 272 h 400"/>
                <a:gd name="T10" fmla="*/ 272 w 358"/>
                <a:gd name="T11" fmla="*/ 400 h 400"/>
                <a:gd name="T12" fmla="*/ 0 60000 65536"/>
                <a:gd name="T13" fmla="*/ 0 60000 65536"/>
                <a:gd name="T14" fmla="*/ 0 60000 65536"/>
                <a:gd name="T15" fmla="*/ 0 60000 65536"/>
                <a:gd name="T16" fmla="*/ 0 60000 65536"/>
                <a:gd name="T17" fmla="*/ 0 60000 65536"/>
                <a:gd name="T18" fmla="*/ 0 w 358"/>
                <a:gd name="T19" fmla="*/ 0 h 400"/>
                <a:gd name="T20" fmla="*/ 358 w 358"/>
                <a:gd name="T21" fmla="*/ 400 h 400"/>
              </a:gdLst>
              <a:ahLst/>
              <a:cxnLst>
                <a:cxn ang="T12">
                  <a:pos x="T0" y="T1"/>
                </a:cxn>
                <a:cxn ang="T13">
                  <a:pos x="T2" y="T3"/>
                </a:cxn>
                <a:cxn ang="T14">
                  <a:pos x="T4" y="T5"/>
                </a:cxn>
                <a:cxn ang="T15">
                  <a:pos x="T6" y="T7"/>
                </a:cxn>
                <a:cxn ang="T16">
                  <a:pos x="T8" y="T9"/>
                </a:cxn>
                <a:cxn ang="T17">
                  <a:pos x="T10" y="T11"/>
                </a:cxn>
              </a:cxnLst>
              <a:rect l="T18" t="T19" r="T20" b="T21"/>
              <a:pathLst>
                <a:path w="358" h="400">
                  <a:moveTo>
                    <a:pt x="0" y="0"/>
                  </a:moveTo>
                  <a:cubicBezTo>
                    <a:pt x="54" y="40"/>
                    <a:pt x="109" y="58"/>
                    <a:pt x="168" y="88"/>
                  </a:cubicBezTo>
                  <a:cubicBezTo>
                    <a:pt x="230" y="119"/>
                    <a:pt x="156" y="92"/>
                    <a:pt x="216" y="112"/>
                  </a:cubicBezTo>
                  <a:cubicBezTo>
                    <a:pt x="231" y="127"/>
                    <a:pt x="250" y="136"/>
                    <a:pt x="264" y="152"/>
                  </a:cubicBezTo>
                  <a:cubicBezTo>
                    <a:pt x="297" y="190"/>
                    <a:pt x="309" y="232"/>
                    <a:pt x="336" y="272"/>
                  </a:cubicBezTo>
                  <a:cubicBezTo>
                    <a:pt x="358" y="358"/>
                    <a:pt x="337" y="367"/>
                    <a:pt x="272" y="400"/>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6" name="Freeform 22"/>
            <p:cNvSpPr>
              <a:spLocks/>
            </p:cNvSpPr>
            <p:nvPr/>
          </p:nvSpPr>
          <p:spPr bwMode="auto">
            <a:xfrm>
              <a:off x="3232" y="2205"/>
              <a:ext cx="312" cy="368"/>
            </a:xfrm>
            <a:custGeom>
              <a:avLst/>
              <a:gdLst>
                <a:gd name="T0" fmla="*/ 312 w 312"/>
                <a:gd name="T1" fmla="*/ 0 h 368"/>
                <a:gd name="T2" fmla="*/ 216 w 312"/>
                <a:gd name="T3" fmla="*/ 208 h 368"/>
                <a:gd name="T4" fmla="*/ 168 w 312"/>
                <a:gd name="T5" fmla="*/ 304 h 368"/>
                <a:gd name="T6" fmla="*/ 0 w 312"/>
                <a:gd name="T7" fmla="*/ 368 h 368"/>
                <a:gd name="T8" fmla="*/ 0 60000 65536"/>
                <a:gd name="T9" fmla="*/ 0 60000 65536"/>
                <a:gd name="T10" fmla="*/ 0 60000 65536"/>
                <a:gd name="T11" fmla="*/ 0 60000 65536"/>
                <a:gd name="T12" fmla="*/ 0 w 312"/>
                <a:gd name="T13" fmla="*/ 0 h 368"/>
                <a:gd name="T14" fmla="*/ 312 w 312"/>
                <a:gd name="T15" fmla="*/ 368 h 368"/>
              </a:gdLst>
              <a:ahLst/>
              <a:cxnLst>
                <a:cxn ang="T8">
                  <a:pos x="T0" y="T1"/>
                </a:cxn>
                <a:cxn ang="T9">
                  <a:pos x="T2" y="T3"/>
                </a:cxn>
                <a:cxn ang="T10">
                  <a:pos x="T4" y="T5"/>
                </a:cxn>
                <a:cxn ang="T11">
                  <a:pos x="T6" y="T7"/>
                </a:cxn>
              </a:cxnLst>
              <a:rect l="T12" t="T13" r="T14" b="T15"/>
              <a:pathLst>
                <a:path w="312" h="368">
                  <a:moveTo>
                    <a:pt x="312" y="0"/>
                  </a:moveTo>
                  <a:cubicBezTo>
                    <a:pt x="298" y="82"/>
                    <a:pt x="269" y="145"/>
                    <a:pt x="216" y="208"/>
                  </a:cubicBezTo>
                  <a:cubicBezTo>
                    <a:pt x="192" y="236"/>
                    <a:pt x="196" y="279"/>
                    <a:pt x="168" y="304"/>
                  </a:cubicBezTo>
                  <a:cubicBezTo>
                    <a:pt x="130" y="337"/>
                    <a:pt x="49" y="368"/>
                    <a:pt x="0" y="368"/>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7" name="Freeform 23"/>
            <p:cNvSpPr>
              <a:spLocks/>
            </p:cNvSpPr>
            <p:nvPr/>
          </p:nvSpPr>
          <p:spPr bwMode="auto">
            <a:xfrm>
              <a:off x="3224" y="2592"/>
              <a:ext cx="512" cy="181"/>
            </a:xfrm>
            <a:custGeom>
              <a:avLst/>
              <a:gdLst>
                <a:gd name="T0" fmla="*/ 512 w 512"/>
                <a:gd name="T1" fmla="*/ 181 h 181"/>
                <a:gd name="T2" fmla="*/ 408 w 512"/>
                <a:gd name="T3" fmla="*/ 69 h 181"/>
                <a:gd name="T4" fmla="*/ 312 w 512"/>
                <a:gd name="T5" fmla="*/ 29 h 181"/>
                <a:gd name="T6" fmla="*/ 0 w 512"/>
                <a:gd name="T7" fmla="*/ 5 h 181"/>
                <a:gd name="T8" fmla="*/ 0 60000 65536"/>
                <a:gd name="T9" fmla="*/ 0 60000 65536"/>
                <a:gd name="T10" fmla="*/ 0 60000 65536"/>
                <a:gd name="T11" fmla="*/ 0 60000 65536"/>
                <a:gd name="T12" fmla="*/ 0 w 512"/>
                <a:gd name="T13" fmla="*/ 0 h 181"/>
                <a:gd name="T14" fmla="*/ 512 w 512"/>
                <a:gd name="T15" fmla="*/ 181 h 181"/>
              </a:gdLst>
              <a:ahLst/>
              <a:cxnLst>
                <a:cxn ang="T8">
                  <a:pos x="T0" y="T1"/>
                </a:cxn>
                <a:cxn ang="T9">
                  <a:pos x="T2" y="T3"/>
                </a:cxn>
                <a:cxn ang="T10">
                  <a:pos x="T4" y="T5"/>
                </a:cxn>
                <a:cxn ang="T11">
                  <a:pos x="T6" y="T7"/>
                </a:cxn>
              </a:cxnLst>
              <a:rect l="T12" t="T13" r="T14" b="T15"/>
              <a:pathLst>
                <a:path w="512" h="181">
                  <a:moveTo>
                    <a:pt x="512" y="181"/>
                  </a:moveTo>
                  <a:cubicBezTo>
                    <a:pt x="475" y="156"/>
                    <a:pt x="452" y="84"/>
                    <a:pt x="408" y="69"/>
                  </a:cubicBezTo>
                  <a:cubicBezTo>
                    <a:pt x="374" y="58"/>
                    <a:pt x="347" y="41"/>
                    <a:pt x="312" y="29"/>
                  </a:cubicBezTo>
                  <a:cubicBezTo>
                    <a:pt x="224" y="0"/>
                    <a:pt x="92" y="5"/>
                    <a:pt x="0" y="5"/>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8" name="Freeform 24"/>
            <p:cNvSpPr>
              <a:spLocks/>
            </p:cNvSpPr>
            <p:nvPr/>
          </p:nvSpPr>
          <p:spPr bwMode="auto">
            <a:xfrm>
              <a:off x="3184" y="2612"/>
              <a:ext cx="480" cy="449"/>
            </a:xfrm>
            <a:custGeom>
              <a:avLst/>
              <a:gdLst>
                <a:gd name="T0" fmla="*/ 464 w 480"/>
                <a:gd name="T1" fmla="*/ 449 h 449"/>
                <a:gd name="T2" fmla="*/ 400 w 480"/>
                <a:gd name="T3" fmla="*/ 353 h 449"/>
                <a:gd name="T4" fmla="*/ 160 w 480"/>
                <a:gd name="T5" fmla="*/ 169 h 449"/>
                <a:gd name="T6" fmla="*/ 144 w 480"/>
                <a:gd name="T7" fmla="*/ 105 h 449"/>
                <a:gd name="T8" fmla="*/ 0 w 480"/>
                <a:gd name="T9" fmla="*/ 17 h 449"/>
                <a:gd name="T10" fmla="*/ 32 w 480"/>
                <a:gd name="T11" fmla="*/ 1 h 449"/>
                <a:gd name="T12" fmla="*/ 0 60000 65536"/>
                <a:gd name="T13" fmla="*/ 0 60000 65536"/>
                <a:gd name="T14" fmla="*/ 0 60000 65536"/>
                <a:gd name="T15" fmla="*/ 0 60000 65536"/>
                <a:gd name="T16" fmla="*/ 0 60000 65536"/>
                <a:gd name="T17" fmla="*/ 0 60000 65536"/>
                <a:gd name="T18" fmla="*/ 0 w 480"/>
                <a:gd name="T19" fmla="*/ 0 h 449"/>
                <a:gd name="T20" fmla="*/ 480 w 480"/>
                <a:gd name="T21" fmla="*/ 449 h 449"/>
              </a:gdLst>
              <a:ahLst/>
              <a:cxnLst>
                <a:cxn ang="T12">
                  <a:pos x="T0" y="T1"/>
                </a:cxn>
                <a:cxn ang="T13">
                  <a:pos x="T2" y="T3"/>
                </a:cxn>
                <a:cxn ang="T14">
                  <a:pos x="T4" y="T5"/>
                </a:cxn>
                <a:cxn ang="T15">
                  <a:pos x="T6" y="T7"/>
                </a:cxn>
                <a:cxn ang="T16">
                  <a:pos x="T8" y="T9"/>
                </a:cxn>
                <a:cxn ang="T17">
                  <a:pos x="T10" y="T11"/>
                </a:cxn>
              </a:cxnLst>
              <a:rect l="T18" t="T19" r="T20" b="T21"/>
              <a:pathLst>
                <a:path w="480" h="449">
                  <a:moveTo>
                    <a:pt x="464" y="449"/>
                  </a:moveTo>
                  <a:cubicBezTo>
                    <a:pt x="480" y="402"/>
                    <a:pt x="436" y="378"/>
                    <a:pt x="400" y="353"/>
                  </a:cubicBezTo>
                  <a:cubicBezTo>
                    <a:pt x="316" y="294"/>
                    <a:pt x="220" y="259"/>
                    <a:pt x="160" y="169"/>
                  </a:cubicBezTo>
                  <a:cubicBezTo>
                    <a:pt x="159" y="163"/>
                    <a:pt x="151" y="116"/>
                    <a:pt x="144" y="105"/>
                  </a:cubicBezTo>
                  <a:cubicBezTo>
                    <a:pt x="113" y="58"/>
                    <a:pt x="44" y="47"/>
                    <a:pt x="0" y="17"/>
                  </a:cubicBezTo>
                  <a:cubicBezTo>
                    <a:pt x="26" y="0"/>
                    <a:pt x="14" y="1"/>
                    <a:pt x="32" y="1"/>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9" name="Freeform 25"/>
            <p:cNvSpPr>
              <a:spLocks/>
            </p:cNvSpPr>
            <p:nvPr/>
          </p:nvSpPr>
          <p:spPr bwMode="auto">
            <a:xfrm>
              <a:off x="2896" y="2597"/>
              <a:ext cx="280" cy="488"/>
            </a:xfrm>
            <a:custGeom>
              <a:avLst/>
              <a:gdLst>
                <a:gd name="T0" fmla="*/ 0 w 280"/>
                <a:gd name="T1" fmla="*/ 488 h 488"/>
                <a:gd name="T2" fmla="*/ 112 w 280"/>
                <a:gd name="T3" fmla="*/ 256 h 488"/>
                <a:gd name="T4" fmla="*/ 112 w 280"/>
                <a:gd name="T5" fmla="*/ 168 h 488"/>
                <a:gd name="T6" fmla="*/ 256 w 280"/>
                <a:gd name="T7" fmla="*/ 40 h 488"/>
                <a:gd name="T8" fmla="*/ 280 w 280"/>
                <a:gd name="T9" fmla="*/ 0 h 488"/>
                <a:gd name="T10" fmla="*/ 0 60000 65536"/>
                <a:gd name="T11" fmla="*/ 0 60000 65536"/>
                <a:gd name="T12" fmla="*/ 0 60000 65536"/>
                <a:gd name="T13" fmla="*/ 0 60000 65536"/>
                <a:gd name="T14" fmla="*/ 0 60000 65536"/>
                <a:gd name="T15" fmla="*/ 0 w 280"/>
                <a:gd name="T16" fmla="*/ 0 h 488"/>
                <a:gd name="T17" fmla="*/ 280 w 280"/>
                <a:gd name="T18" fmla="*/ 488 h 488"/>
              </a:gdLst>
              <a:ahLst/>
              <a:cxnLst>
                <a:cxn ang="T10">
                  <a:pos x="T0" y="T1"/>
                </a:cxn>
                <a:cxn ang="T11">
                  <a:pos x="T2" y="T3"/>
                </a:cxn>
                <a:cxn ang="T12">
                  <a:pos x="T4" y="T5"/>
                </a:cxn>
                <a:cxn ang="T13">
                  <a:pos x="T6" y="T7"/>
                </a:cxn>
                <a:cxn ang="T14">
                  <a:pos x="T8" y="T9"/>
                </a:cxn>
              </a:cxnLst>
              <a:rect l="T15" t="T16" r="T17" b="T18"/>
              <a:pathLst>
                <a:path w="280" h="488">
                  <a:moveTo>
                    <a:pt x="0" y="488"/>
                  </a:moveTo>
                  <a:cubicBezTo>
                    <a:pt x="74" y="414"/>
                    <a:pt x="99" y="362"/>
                    <a:pt x="112" y="256"/>
                  </a:cubicBezTo>
                  <a:cubicBezTo>
                    <a:pt x="105" y="216"/>
                    <a:pt x="98" y="206"/>
                    <a:pt x="112" y="168"/>
                  </a:cubicBezTo>
                  <a:cubicBezTo>
                    <a:pt x="127" y="127"/>
                    <a:pt x="219" y="65"/>
                    <a:pt x="256" y="40"/>
                  </a:cubicBezTo>
                  <a:cubicBezTo>
                    <a:pt x="275" y="11"/>
                    <a:pt x="268" y="25"/>
                    <a:pt x="280" y="0"/>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60" name="Freeform 26"/>
            <p:cNvSpPr>
              <a:spLocks/>
            </p:cNvSpPr>
            <p:nvPr/>
          </p:nvSpPr>
          <p:spPr bwMode="auto">
            <a:xfrm>
              <a:off x="2835" y="2581"/>
              <a:ext cx="341" cy="19"/>
            </a:xfrm>
            <a:custGeom>
              <a:avLst/>
              <a:gdLst>
                <a:gd name="T0" fmla="*/ 37 w 341"/>
                <a:gd name="T1" fmla="*/ 0 h 19"/>
                <a:gd name="T2" fmla="*/ 189 w 341"/>
                <a:gd name="T3" fmla="*/ 0 h 19"/>
                <a:gd name="T4" fmla="*/ 341 w 341"/>
                <a:gd name="T5" fmla="*/ 8 h 19"/>
                <a:gd name="T6" fmla="*/ 0 60000 65536"/>
                <a:gd name="T7" fmla="*/ 0 60000 65536"/>
                <a:gd name="T8" fmla="*/ 0 60000 65536"/>
                <a:gd name="T9" fmla="*/ 0 w 341"/>
                <a:gd name="T10" fmla="*/ 0 h 19"/>
                <a:gd name="T11" fmla="*/ 341 w 341"/>
                <a:gd name="T12" fmla="*/ 19 h 19"/>
              </a:gdLst>
              <a:ahLst/>
              <a:cxnLst>
                <a:cxn ang="T6">
                  <a:pos x="T0" y="T1"/>
                </a:cxn>
                <a:cxn ang="T7">
                  <a:pos x="T2" y="T3"/>
                </a:cxn>
                <a:cxn ang="T8">
                  <a:pos x="T4" y="T5"/>
                </a:cxn>
              </a:cxnLst>
              <a:rect l="T9" t="T10" r="T11" b="T12"/>
              <a:pathLst>
                <a:path w="341" h="19">
                  <a:moveTo>
                    <a:pt x="37" y="0"/>
                  </a:moveTo>
                  <a:cubicBezTo>
                    <a:pt x="188" y="19"/>
                    <a:pt x="0" y="0"/>
                    <a:pt x="189" y="0"/>
                  </a:cubicBezTo>
                  <a:cubicBezTo>
                    <a:pt x="240" y="0"/>
                    <a:pt x="290" y="8"/>
                    <a:pt x="341" y="8"/>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39940" name="Rectangle 28"/>
          <p:cNvSpPr>
            <a:spLocks noChangeArrowheads="1"/>
          </p:cNvSpPr>
          <p:nvPr/>
        </p:nvSpPr>
        <p:spPr bwMode="auto">
          <a:xfrm>
            <a:off x="1644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latin typeface="Arial" panose="020B0604020202020204" pitchFamily="34" charset="0"/>
                <a:cs typeface="Arial" panose="020B0604020202020204" pitchFamily="34" charset="0"/>
              </a:rPr>
              <a:t>Slide by Y. Ukrainitz &amp; B. Sarel</a:t>
            </a:r>
          </a:p>
        </p:txBody>
      </p:sp>
      <p:sp>
        <p:nvSpPr>
          <p:cNvPr id="39941" name="Rectangle 30"/>
          <p:cNvSpPr>
            <a:spLocks noGrp="1" noChangeArrowheads="1"/>
          </p:cNvSpPr>
          <p:nvPr>
            <p:ph type="title"/>
          </p:nvPr>
        </p:nvSpPr>
        <p:spPr>
          <a:xfrm>
            <a:off x="2209800" y="-76200"/>
            <a:ext cx="7772400" cy="1143000"/>
          </a:xfrm>
          <a:noFill/>
        </p:spPr>
        <p:txBody>
          <a:bodyPr/>
          <a:lstStyle/>
          <a:p>
            <a:pPr eaLnBrk="1" hangingPunct="1"/>
            <a:r>
              <a:rPr lang="en-US" altLang="en-US"/>
              <a:t>Attraction basin</a:t>
            </a:r>
          </a:p>
        </p:txBody>
      </p:sp>
    </p:spTree>
    <p:extLst>
      <p:ext uri="{BB962C8B-B14F-4D97-AF65-F5344CB8AC3E}">
        <p14:creationId xmlns:p14="http://schemas.microsoft.com/office/powerpoint/2010/main" val="4343995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28"/>
          <p:cNvSpPr>
            <a:spLocks noGrp="1" noChangeArrowheads="1"/>
          </p:cNvSpPr>
          <p:nvPr>
            <p:ph type="title"/>
          </p:nvPr>
        </p:nvSpPr>
        <p:spPr>
          <a:xfrm>
            <a:off x="2209800" y="-76200"/>
            <a:ext cx="7772400" cy="1143000"/>
          </a:xfrm>
          <a:noFill/>
        </p:spPr>
        <p:txBody>
          <a:bodyPr/>
          <a:lstStyle/>
          <a:p>
            <a:pPr eaLnBrk="1" hangingPunct="1"/>
            <a:r>
              <a:rPr lang="en-US" altLang="en-US"/>
              <a:t>Attraction basin</a:t>
            </a:r>
          </a:p>
        </p:txBody>
      </p:sp>
      <p:pic>
        <p:nvPicPr>
          <p:cNvPr id="40963" name="Picture 30"/>
          <p:cNvPicPr>
            <a:picLocks noChangeAspect="1" noChangeArrowheads="1"/>
          </p:cNvPicPr>
          <p:nvPr/>
        </p:nvPicPr>
        <p:blipFill>
          <a:blip r:embed="rId3">
            <a:extLst>
              <a:ext uri="{28A0092B-C50C-407E-A947-70E740481C1C}">
                <a14:useLocalDpi xmlns:a14="http://schemas.microsoft.com/office/drawing/2010/main" val="0"/>
              </a:ext>
            </a:extLst>
          </a:blip>
          <a:srcRect b="5257"/>
          <a:stretch>
            <a:fillRect/>
          </a:stretch>
        </p:blipFill>
        <p:spPr bwMode="auto">
          <a:xfrm>
            <a:off x="2971800" y="1136650"/>
            <a:ext cx="632460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6484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Title 3"/>
          <p:cNvSpPr>
            <a:spLocks noGrp="1"/>
          </p:cNvSpPr>
          <p:nvPr>
            <p:ph type="title"/>
          </p:nvPr>
        </p:nvSpPr>
        <p:spPr/>
        <p:txBody>
          <a:bodyPr/>
          <a:lstStyle/>
          <a:p>
            <a:r>
              <a:rPr lang="en-US" altLang="en-US"/>
              <a:t>Mean shift clustering</a:t>
            </a:r>
          </a:p>
        </p:txBody>
      </p:sp>
      <p:sp>
        <p:nvSpPr>
          <p:cNvPr id="45059" name="Rectangle 2"/>
          <p:cNvSpPr>
            <a:spLocks noGrp="1" noChangeArrowheads="1"/>
          </p:cNvSpPr>
          <p:nvPr>
            <p:ph idx="1"/>
          </p:nvPr>
        </p:nvSpPr>
        <p:spPr/>
        <p:txBody>
          <a:bodyPr/>
          <a:lstStyle/>
          <a:p>
            <a:pPr marL="533400" indent="-533400" eaLnBrk="1" hangingPunct="1"/>
            <a:r>
              <a:rPr lang="en-US" altLang="en-US"/>
              <a:t>The mean shift algorithm seeks </a:t>
            </a:r>
            <a:r>
              <a:rPr lang="en-US" altLang="en-US" i="1"/>
              <a:t>modes</a:t>
            </a:r>
            <a:r>
              <a:rPr lang="en-US" altLang="en-US"/>
              <a:t> of the given set of points</a:t>
            </a:r>
          </a:p>
          <a:p>
            <a:pPr marL="971550" lvl="1" indent="-514350" eaLnBrk="1" hangingPunct="1">
              <a:buFont typeface="Calibri" panose="020F0502020204030204" pitchFamily="34" charset="0"/>
              <a:buAutoNum type="arabicPeriod"/>
            </a:pPr>
            <a:r>
              <a:rPr lang="en-US" altLang="en-US"/>
              <a:t>Choose kernel and bandwidth</a:t>
            </a:r>
          </a:p>
          <a:p>
            <a:pPr marL="971550" lvl="1" indent="-514350" eaLnBrk="1" hangingPunct="1">
              <a:buFont typeface="Calibri" panose="020F0502020204030204" pitchFamily="34" charset="0"/>
              <a:buAutoNum type="arabicPeriod"/>
            </a:pPr>
            <a:r>
              <a:rPr lang="en-US" altLang="en-US"/>
              <a:t>For each point:</a:t>
            </a:r>
          </a:p>
          <a:p>
            <a:pPr marL="1314450" lvl="2" indent="-457200" eaLnBrk="1" hangingPunct="1">
              <a:buFont typeface="Calibri" panose="020F0502020204030204" pitchFamily="34" charset="0"/>
              <a:buAutoNum type="alphaLcParenR"/>
            </a:pPr>
            <a:r>
              <a:rPr lang="en-US" altLang="en-US"/>
              <a:t>Center a window on that point</a:t>
            </a:r>
          </a:p>
          <a:p>
            <a:pPr marL="1314450" lvl="2" indent="-457200" eaLnBrk="1" hangingPunct="1">
              <a:buFont typeface="Calibri" panose="020F0502020204030204" pitchFamily="34" charset="0"/>
              <a:buAutoNum type="alphaLcParenR"/>
            </a:pPr>
            <a:r>
              <a:rPr lang="en-US" altLang="en-US"/>
              <a:t>Compute the mean of the data in the search window</a:t>
            </a:r>
          </a:p>
          <a:p>
            <a:pPr marL="1314450" lvl="2" indent="-457200" eaLnBrk="1" hangingPunct="1">
              <a:buFont typeface="Calibri" panose="020F0502020204030204" pitchFamily="34" charset="0"/>
              <a:buAutoNum type="alphaLcParenR"/>
            </a:pPr>
            <a:r>
              <a:rPr lang="en-US" altLang="en-US"/>
              <a:t>Center the search window at the new mean location</a:t>
            </a:r>
          </a:p>
          <a:p>
            <a:pPr marL="1314450" lvl="2" indent="-457200" eaLnBrk="1" hangingPunct="1">
              <a:buFont typeface="Calibri" panose="020F0502020204030204" pitchFamily="34" charset="0"/>
              <a:buAutoNum type="alphaLcParenR"/>
            </a:pPr>
            <a:r>
              <a:rPr lang="en-US" altLang="en-US"/>
              <a:t>Repeat (b,c) until convergence</a:t>
            </a:r>
          </a:p>
          <a:p>
            <a:pPr marL="971550" lvl="1" indent="-514350" eaLnBrk="1" hangingPunct="1">
              <a:buFont typeface="Calibri" panose="020F0502020204030204" pitchFamily="34" charset="0"/>
              <a:buAutoNum type="arabicPeriod"/>
            </a:pPr>
            <a:r>
              <a:rPr lang="en-US" altLang="en-US"/>
              <a:t>Assign points that lead to nearby modes to the same cluster</a:t>
            </a:r>
          </a:p>
          <a:p>
            <a:pPr marL="533400" indent="-533400" eaLnBrk="1" hangingPunct="1"/>
            <a:endParaRPr lang="en-US" altLang="en-US"/>
          </a:p>
        </p:txBody>
      </p:sp>
    </p:spTree>
    <p:extLst>
      <p:ext uri="{BB962C8B-B14F-4D97-AF65-F5344CB8AC3E}">
        <p14:creationId xmlns:p14="http://schemas.microsoft.com/office/powerpoint/2010/main" val="2966051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05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505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05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05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05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059">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50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Rectangle 2"/>
          <p:cNvSpPr>
            <a:spLocks noGrp="1" noChangeArrowheads="1"/>
          </p:cNvSpPr>
          <p:nvPr>
            <p:ph type="body" idx="1"/>
          </p:nvPr>
        </p:nvSpPr>
        <p:spPr>
          <a:xfrm>
            <a:off x="1676400" y="990600"/>
            <a:ext cx="8763000" cy="2590800"/>
          </a:xfrm>
        </p:spPr>
        <p:txBody>
          <a:bodyPr/>
          <a:lstStyle/>
          <a:p>
            <a:pPr marL="533400" indent="-533400" eaLnBrk="1" hangingPunct="1"/>
            <a:r>
              <a:rPr lang="en-US" altLang="en-US" sz="2000"/>
              <a:t>Compute features for each pixel (color, gradients, texture, etc)</a:t>
            </a:r>
          </a:p>
          <a:p>
            <a:pPr marL="533400" indent="-533400" eaLnBrk="1" hangingPunct="1"/>
            <a:r>
              <a:rPr lang="en-US" altLang="en-US" sz="2000"/>
              <a:t>Set kernel size for features K</a:t>
            </a:r>
            <a:r>
              <a:rPr lang="en-US" altLang="en-US" sz="2000" baseline="-25000"/>
              <a:t>f </a:t>
            </a:r>
            <a:r>
              <a:rPr lang="en-US" altLang="en-US" sz="2000"/>
              <a:t> and position K</a:t>
            </a:r>
            <a:r>
              <a:rPr lang="en-US" altLang="en-US" sz="2000" baseline="-25000"/>
              <a:t>s</a:t>
            </a:r>
            <a:endParaRPr lang="en-US" altLang="en-US" sz="2000"/>
          </a:p>
          <a:p>
            <a:pPr marL="533400" indent="-533400" eaLnBrk="1" hangingPunct="1"/>
            <a:r>
              <a:rPr lang="en-US" altLang="en-US" sz="2000"/>
              <a:t>Initialize windows at individual pixel locations</a:t>
            </a:r>
          </a:p>
          <a:p>
            <a:pPr marL="533400" indent="-533400" eaLnBrk="1" hangingPunct="1"/>
            <a:r>
              <a:rPr lang="en-US" altLang="en-US" sz="2000"/>
              <a:t>Perform mean shift for each window until convergence</a:t>
            </a:r>
          </a:p>
          <a:p>
            <a:pPr marL="533400" indent="-533400" eaLnBrk="1" hangingPunct="1"/>
            <a:r>
              <a:rPr lang="en-US" altLang="en-US" sz="2000"/>
              <a:t>Merge windows that are within width of K</a:t>
            </a:r>
            <a:r>
              <a:rPr lang="en-US" altLang="en-US" sz="2000" baseline="-25000"/>
              <a:t>f </a:t>
            </a:r>
            <a:r>
              <a:rPr lang="en-US" altLang="en-US" sz="2000"/>
              <a:t> and K</a:t>
            </a:r>
            <a:r>
              <a:rPr lang="en-US" altLang="en-US" sz="2000" baseline="-25000"/>
              <a:t>s</a:t>
            </a:r>
            <a:endParaRPr lang="en-US" altLang="en-US" sz="2000"/>
          </a:p>
        </p:txBody>
      </p:sp>
      <p:sp>
        <p:nvSpPr>
          <p:cNvPr id="43011" name="Rectangle 3"/>
          <p:cNvSpPr>
            <a:spLocks noGrp="1" noChangeArrowheads="1"/>
          </p:cNvSpPr>
          <p:nvPr>
            <p:ph type="title"/>
          </p:nvPr>
        </p:nvSpPr>
        <p:spPr>
          <a:xfrm>
            <a:off x="2209800" y="-76200"/>
            <a:ext cx="7772400" cy="1143000"/>
          </a:xfrm>
        </p:spPr>
        <p:txBody>
          <a:bodyPr/>
          <a:lstStyle/>
          <a:p>
            <a:pPr eaLnBrk="1" hangingPunct="1"/>
            <a:r>
              <a:rPr lang="en-US" altLang="en-US"/>
              <a:t>Segmentation by Mean Shift</a:t>
            </a:r>
          </a:p>
        </p:txBody>
      </p:sp>
      <p:pic>
        <p:nvPicPr>
          <p:cNvPr id="43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086100"/>
            <a:ext cx="41148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14082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034" name="Picture 2" descr="negoiu_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0950" y="3752850"/>
            <a:ext cx="37274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camp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2013" y="1177925"/>
            <a:ext cx="37338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campus_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5075" y="1143000"/>
            <a:ext cx="37338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descr="negoi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6300" y="3752850"/>
            <a:ext cx="3729038"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Rectangle 7"/>
          <p:cNvSpPr>
            <a:spLocks noGrp="1" noChangeArrowheads="1"/>
          </p:cNvSpPr>
          <p:nvPr>
            <p:ph type="title"/>
          </p:nvPr>
        </p:nvSpPr>
        <p:spPr>
          <a:xfrm>
            <a:off x="2362200" y="-76200"/>
            <a:ext cx="7772400" cy="1143000"/>
          </a:xfrm>
        </p:spPr>
        <p:txBody>
          <a:bodyPr/>
          <a:lstStyle/>
          <a:p>
            <a:pPr eaLnBrk="1" hangingPunct="1"/>
            <a:r>
              <a:rPr lang="en-US" altLang="en-US"/>
              <a:t>Mean shift segmentation results</a:t>
            </a:r>
          </a:p>
        </p:txBody>
      </p:sp>
      <p:sp>
        <p:nvSpPr>
          <p:cNvPr id="2" name="TextBox 1"/>
          <p:cNvSpPr txBox="1"/>
          <p:nvPr/>
        </p:nvSpPr>
        <p:spPr>
          <a:xfrm>
            <a:off x="7772401" y="6477000"/>
            <a:ext cx="3218353" cy="369332"/>
          </a:xfrm>
          <a:prstGeom prst="rect">
            <a:avLst/>
          </a:prstGeom>
          <a:noFill/>
        </p:spPr>
        <p:txBody>
          <a:bodyPr wrap="square" rtlCol="0">
            <a:spAutoFit/>
          </a:bodyPr>
          <a:lstStyle/>
          <a:p>
            <a:pPr eaLnBrk="1" hangingPunct="1"/>
            <a:r>
              <a:rPr lang="en-US" sz="1800" dirty="0" err="1">
                <a:solidFill>
                  <a:prstClr val="black"/>
                </a:solidFill>
                <a:latin typeface="Arial" panose="020B0604020202020204" pitchFamily="34" charset="0"/>
                <a:cs typeface="Arial" panose="020B0604020202020204" pitchFamily="34" charset="0"/>
              </a:rPr>
              <a:t>Comaniciu</a:t>
            </a:r>
            <a:r>
              <a:rPr lang="en-US" sz="1800" dirty="0">
                <a:solidFill>
                  <a:prstClr val="black"/>
                </a:solidFill>
                <a:latin typeface="Arial" panose="020B0604020202020204" pitchFamily="34" charset="0"/>
                <a:cs typeface="Arial" panose="020B0604020202020204" pitchFamily="34" charset="0"/>
              </a:rPr>
              <a:t> and Meer 2002</a:t>
            </a:r>
          </a:p>
        </p:txBody>
      </p:sp>
    </p:spTree>
    <p:extLst>
      <p:ext uri="{BB962C8B-B14F-4D97-AF65-F5344CB8AC3E}">
        <p14:creationId xmlns:p14="http://schemas.microsoft.com/office/powerpoint/2010/main" val="26420504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Rectangle 3"/>
          <p:cNvSpPr>
            <a:spLocks noGrp="1" noChangeArrowheads="1"/>
          </p:cNvSpPr>
          <p:nvPr>
            <p:ph type="body" idx="1"/>
          </p:nvPr>
        </p:nvSpPr>
        <p:spPr/>
        <p:txBody>
          <a:bodyPr/>
          <a:lstStyle/>
          <a:p>
            <a:pPr eaLnBrk="1" hangingPunct="1"/>
            <a:endParaRPr lang="en-US" altLang="en-US"/>
          </a:p>
        </p:txBody>
      </p:sp>
      <p:pic>
        <p:nvPicPr>
          <p:cNvPr id="450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533400"/>
            <a:ext cx="75438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772401" y="6477000"/>
            <a:ext cx="3218353" cy="369332"/>
          </a:xfrm>
          <a:prstGeom prst="rect">
            <a:avLst/>
          </a:prstGeom>
          <a:noFill/>
        </p:spPr>
        <p:txBody>
          <a:bodyPr wrap="square" rtlCol="0">
            <a:spAutoFit/>
          </a:bodyPr>
          <a:lstStyle/>
          <a:p>
            <a:pPr eaLnBrk="1" hangingPunct="1"/>
            <a:r>
              <a:rPr lang="en-US" sz="1800" dirty="0" err="1">
                <a:solidFill>
                  <a:prstClr val="black"/>
                </a:solidFill>
                <a:latin typeface="Arial" panose="020B0604020202020204" pitchFamily="34" charset="0"/>
                <a:cs typeface="Arial" panose="020B0604020202020204" pitchFamily="34" charset="0"/>
              </a:rPr>
              <a:t>Comaniciu</a:t>
            </a:r>
            <a:r>
              <a:rPr lang="en-US" sz="1800" dirty="0">
                <a:solidFill>
                  <a:prstClr val="black"/>
                </a:solidFill>
                <a:latin typeface="Arial" panose="020B0604020202020204" pitchFamily="34" charset="0"/>
                <a:cs typeface="Arial" panose="020B0604020202020204" pitchFamily="34" charset="0"/>
              </a:rPr>
              <a:t> and Meer 2002</a:t>
            </a:r>
          </a:p>
        </p:txBody>
      </p:sp>
    </p:spTree>
    <p:extLst>
      <p:ext uri="{BB962C8B-B14F-4D97-AF65-F5344CB8AC3E}">
        <p14:creationId xmlns:p14="http://schemas.microsoft.com/office/powerpoint/2010/main" val="13968977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a:t>Mean-shift: other issues</a:t>
            </a:r>
          </a:p>
        </p:txBody>
      </p:sp>
      <p:sp>
        <p:nvSpPr>
          <p:cNvPr id="49155" name="Content Placeholder 2"/>
          <p:cNvSpPr>
            <a:spLocks noGrp="1"/>
          </p:cNvSpPr>
          <p:nvPr>
            <p:ph idx="1"/>
          </p:nvPr>
        </p:nvSpPr>
        <p:spPr/>
        <p:txBody>
          <a:bodyPr>
            <a:normAutofit fontScale="92500" lnSpcReduction="10000"/>
          </a:bodyPr>
          <a:lstStyle/>
          <a:p>
            <a:pPr>
              <a:defRPr/>
            </a:pPr>
            <a:r>
              <a:rPr lang="en-US" dirty="0"/>
              <a:t>Speedups</a:t>
            </a:r>
          </a:p>
          <a:p>
            <a:pPr lvl="1">
              <a:defRPr/>
            </a:pPr>
            <a:r>
              <a:rPr lang="en-US" dirty="0"/>
              <a:t>Binned estimation</a:t>
            </a:r>
          </a:p>
          <a:p>
            <a:pPr lvl="1">
              <a:defRPr/>
            </a:pPr>
            <a:r>
              <a:rPr lang="en-US" dirty="0"/>
              <a:t>Fast search of neighbors</a:t>
            </a:r>
          </a:p>
          <a:p>
            <a:pPr lvl="1">
              <a:defRPr/>
            </a:pPr>
            <a:r>
              <a:rPr lang="en-US" dirty="0"/>
              <a:t>Update each window in each iteration (faster convergence)</a:t>
            </a:r>
          </a:p>
          <a:p>
            <a:pPr>
              <a:defRPr/>
            </a:pPr>
            <a:endParaRPr lang="en-US" dirty="0"/>
          </a:p>
          <a:p>
            <a:pPr>
              <a:defRPr/>
            </a:pPr>
            <a:r>
              <a:rPr lang="en-US" dirty="0"/>
              <a:t>Other tricks</a:t>
            </a:r>
          </a:p>
          <a:p>
            <a:pPr lvl="1">
              <a:defRPr/>
            </a:pPr>
            <a:r>
              <a:rPr lang="en-US" dirty="0"/>
              <a:t>Use </a:t>
            </a:r>
            <a:r>
              <a:rPr lang="en-US" dirty="0" err="1"/>
              <a:t>kNN</a:t>
            </a:r>
            <a:r>
              <a:rPr lang="en-US" dirty="0"/>
              <a:t> to determine window sizes adaptively</a:t>
            </a:r>
          </a:p>
          <a:p>
            <a:pPr lvl="1">
              <a:buFont typeface="Arial" panose="020B0604020202020204" pitchFamily="34" charset="0"/>
              <a:buNone/>
              <a:defRPr/>
            </a:pPr>
            <a:endParaRPr lang="en-US" dirty="0"/>
          </a:p>
          <a:p>
            <a:pPr>
              <a:defRPr/>
            </a:pPr>
            <a:r>
              <a:rPr lang="en-US" dirty="0"/>
              <a:t>Lots of theoretical support</a:t>
            </a:r>
          </a:p>
          <a:p>
            <a:pPr lvl="1">
              <a:buFont typeface="Arial" panose="020B0604020202020204" pitchFamily="34" charset="0"/>
              <a:buNone/>
              <a:defRPr/>
            </a:pPr>
            <a:r>
              <a:rPr lang="en-US" dirty="0">
                <a:cs typeface="Arial" pitchFamily="34" charset="0"/>
              </a:rPr>
              <a:t>	</a:t>
            </a:r>
            <a:r>
              <a:rPr lang="en-US" sz="2400" dirty="0">
                <a:cs typeface="Arial" pitchFamily="34" charset="0"/>
              </a:rPr>
              <a:t>D. </a:t>
            </a:r>
            <a:r>
              <a:rPr lang="en-US" sz="2400" dirty="0" err="1">
                <a:cs typeface="Arial" pitchFamily="34" charset="0"/>
              </a:rPr>
              <a:t>Comaniciu</a:t>
            </a:r>
            <a:r>
              <a:rPr lang="en-US" sz="2400" dirty="0">
                <a:cs typeface="Arial" pitchFamily="34" charset="0"/>
              </a:rPr>
              <a:t> and P. Meer, Mean Shift: A Robust Approach toward Feature Space Analysis, PAMI 2002. </a:t>
            </a:r>
          </a:p>
          <a:p>
            <a:pPr lvl="1">
              <a:buFont typeface="Arial" panose="020B0604020202020204" pitchFamily="34" charset="0"/>
              <a:buNone/>
              <a:defRPr/>
            </a:pPr>
            <a:endParaRPr lang="en-US" dirty="0">
              <a:cs typeface="Arial" pitchFamily="34" charset="0"/>
            </a:endParaRPr>
          </a:p>
          <a:p>
            <a:pPr lvl="1">
              <a:defRPr/>
            </a:pPr>
            <a:endParaRPr lang="en-US" dirty="0"/>
          </a:p>
        </p:txBody>
      </p:sp>
    </p:spTree>
    <p:extLst>
      <p:ext uri="{BB962C8B-B14F-4D97-AF65-F5344CB8AC3E}">
        <p14:creationId xmlns:p14="http://schemas.microsoft.com/office/powerpoint/2010/main" val="679774203"/>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524000" y="0"/>
            <a:ext cx="7772400" cy="1143000"/>
          </a:xfrm>
        </p:spPr>
        <p:txBody>
          <a:bodyPr/>
          <a:lstStyle/>
          <a:p>
            <a:pPr eaLnBrk="1" hangingPunct="1"/>
            <a:r>
              <a:rPr lang="en-US" altLang="en-US"/>
              <a:t>Mean shift pros and cons</a:t>
            </a:r>
          </a:p>
        </p:txBody>
      </p:sp>
      <p:sp>
        <p:nvSpPr>
          <p:cNvPr id="63491" name="Rectangle 3"/>
          <p:cNvSpPr>
            <a:spLocks noGrp="1" noChangeArrowheads="1"/>
          </p:cNvSpPr>
          <p:nvPr>
            <p:ph type="body" idx="1"/>
          </p:nvPr>
        </p:nvSpPr>
        <p:spPr>
          <a:xfrm>
            <a:off x="2133600" y="1295400"/>
            <a:ext cx="7772400" cy="5105400"/>
          </a:xfrm>
        </p:spPr>
        <p:txBody>
          <a:bodyPr/>
          <a:lstStyle/>
          <a:p>
            <a:pPr eaLnBrk="1" hangingPunct="1"/>
            <a:r>
              <a:rPr lang="en-US" altLang="en-US" sz="2800"/>
              <a:t>Pros</a:t>
            </a:r>
          </a:p>
          <a:p>
            <a:pPr lvl="1" eaLnBrk="1" hangingPunct="1"/>
            <a:r>
              <a:rPr lang="en-US" altLang="en-US" sz="2400"/>
              <a:t>Good general-practice segmentation</a:t>
            </a:r>
          </a:p>
          <a:p>
            <a:pPr lvl="1" eaLnBrk="1" hangingPunct="1"/>
            <a:r>
              <a:rPr lang="en-US" altLang="en-US" sz="2400"/>
              <a:t>Flexible in number and shape of regions</a:t>
            </a:r>
          </a:p>
          <a:p>
            <a:pPr lvl="1" eaLnBrk="1" hangingPunct="1"/>
            <a:r>
              <a:rPr lang="en-US" altLang="en-US" sz="2400"/>
              <a:t>Robust to outliers</a:t>
            </a:r>
          </a:p>
          <a:p>
            <a:pPr eaLnBrk="1" hangingPunct="1"/>
            <a:r>
              <a:rPr lang="en-US" altLang="en-US" sz="2800"/>
              <a:t>Cons</a:t>
            </a:r>
          </a:p>
          <a:p>
            <a:pPr lvl="1" eaLnBrk="1" hangingPunct="1"/>
            <a:r>
              <a:rPr lang="en-US" altLang="en-US" sz="2400"/>
              <a:t>Have to choose kernel size in advance</a:t>
            </a:r>
          </a:p>
          <a:p>
            <a:pPr lvl="1" eaLnBrk="1" hangingPunct="1"/>
            <a:r>
              <a:rPr lang="en-US" altLang="en-US" sz="2400"/>
              <a:t>Not suitable for high-dimensional features</a:t>
            </a:r>
          </a:p>
          <a:p>
            <a:pPr eaLnBrk="1" hangingPunct="1"/>
            <a:r>
              <a:rPr lang="en-US" altLang="en-US" sz="2800"/>
              <a:t>When to use it</a:t>
            </a:r>
          </a:p>
          <a:p>
            <a:pPr lvl="1" eaLnBrk="1" hangingPunct="1"/>
            <a:r>
              <a:rPr lang="en-US" altLang="en-US" sz="2400"/>
              <a:t>Oversegmentatoin</a:t>
            </a:r>
          </a:p>
          <a:p>
            <a:pPr lvl="1" eaLnBrk="1" hangingPunct="1"/>
            <a:r>
              <a:rPr lang="en-US" altLang="en-US" sz="2400"/>
              <a:t>Multiple segmentations</a:t>
            </a:r>
          </a:p>
          <a:p>
            <a:pPr lvl="1" eaLnBrk="1" hangingPunct="1"/>
            <a:r>
              <a:rPr lang="en-US" altLang="en-US" sz="2400"/>
              <a:t>Tracking, clustering, filtering applications</a:t>
            </a:r>
          </a:p>
        </p:txBody>
      </p:sp>
    </p:spTree>
    <p:extLst>
      <p:ext uri="{BB962C8B-B14F-4D97-AF65-F5344CB8AC3E}">
        <p14:creationId xmlns:p14="http://schemas.microsoft.com/office/powerpoint/2010/main" val="4046747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49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491">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3491">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3491">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3491">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3491">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349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a:t>Spectral clustering</a:t>
            </a:r>
          </a:p>
        </p:txBody>
      </p:sp>
      <p:sp>
        <p:nvSpPr>
          <p:cNvPr id="48131" name="Content Placeholder 2"/>
          <p:cNvSpPr>
            <a:spLocks noGrp="1"/>
          </p:cNvSpPr>
          <p:nvPr>
            <p:ph idx="1"/>
          </p:nvPr>
        </p:nvSpPr>
        <p:spPr/>
        <p:txBody>
          <a:bodyPr/>
          <a:lstStyle/>
          <a:p>
            <a:pPr>
              <a:buFont typeface="Arial" panose="020B0604020202020204" pitchFamily="34" charset="0"/>
              <a:buNone/>
            </a:pPr>
            <a:r>
              <a:rPr lang="en-US" altLang="en-US"/>
              <a:t>		Group points based on links in a graph</a:t>
            </a:r>
          </a:p>
        </p:txBody>
      </p:sp>
      <p:pic>
        <p:nvPicPr>
          <p:cNvPr id="481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2971800"/>
            <a:ext cx="3214688"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Oval 4"/>
          <p:cNvSpPr>
            <a:spLocks noChangeArrowheads="1"/>
          </p:cNvSpPr>
          <p:nvPr/>
        </p:nvSpPr>
        <p:spPr bwMode="auto">
          <a:xfrm>
            <a:off x="2647950" y="3751263"/>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34" name="Oval 5"/>
          <p:cNvSpPr>
            <a:spLocks noChangeArrowheads="1"/>
          </p:cNvSpPr>
          <p:nvPr/>
        </p:nvSpPr>
        <p:spPr bwMode="auto">
          <a:xfrm>
            <a:off x="3078163" y="3636963"/>
            <a:ext cx="106362"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35" name="Oval 6"/>
          <p:cNvSpPr>
            <a:spLocks noChangeArrowheads="1"/>
          </p:cNvSpPr>
          <p:nvPr/>
        </p:nvSpPr>
        <p:spPr bwMode="auto">
          <a:xfrm>
            <a:off x="2541588" y="4208463"/>
            <a:ext cx="106362"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36" name="Oval 7"/>
          <p:cNvSpPr>
            <a:spLocks noChangeArrowheads="1"/>
          </p:cNvSpPr>
          <p:nvPr/>
        </p:nvSpPr>
        <p:spPr bwMode="auto">
          <a:xfrm>
            <a:off x="3184525" y="4322763"/>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37" name="Oval 8"/>
          <p:cNvSpPr>
            <a:spLocks noChangeArrowheads="1"/>
          </p:cNvSpPr>
          <p:nvPr/>
        </p:nvSpPr>
        <p:spPr bwMode="auto">
          <a:xfrm>
            <a:off x="3613150" y="3979863"/>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38" name="Oval 9"/>
          <p:cNvSpPr>
            <a:spLocks noChangeArrowheads="1"/>
          </p:cNvSpPr>
          <p:nvPr/>
        </p:nvSpPr>
        <p:spPr bwMode="auto">
          <a:xfrm>
            <a:off x="4578350" y="3865563"/>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39" name="Oval 10"/>
          <p:cNvSpPr>
            <a:spLocks noChangeArrowheads="1"/>
          </p:cNvSpPr>
          <p:nvPr/>
        </p:nvSpPr>
        <p:spPr bwMode="auto">
          <a:xfrm>
            <a:off x="5114925" y="4322763"/>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40" name="Oval 11"/>
          <p:cNvSpPr>
            <a:spLocks noChangeArrowheads="1"/>
          </p:cNvSpPr>
          <p:nvPr/>
        </p:nvSpPr>
        <p:spPr bwMode="auto">
          <a:xfrm>
            <a:off x="2863851" y="4437063"/>
            <a:ext cx="106363"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41" name="Oval 12"/>
          <p:cNvSpPr>
            <a:spLocks noChangeArrowheads="1"/>
          </p:cNvSpPr>
          <p:nvPr/>
        </p:nvSpPr>
        <p:spPr bwMode="auto">
          <a:xfrm>
            <a:off x="2970213" y="3408363"/>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42" name="Oval 13"/>
          <p:cNvSpPr>
            <a:spLocks noChangeArrowheads="1"/>
          </p:cNvSpPr>
          <p:nvPr/>
        </p:nvSpPr>
        <p:spPr bwMode="auto">
          <a:xfrm>
            <a:off x="5330826" y="3865563"/>
            <a:ext cx="106363"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43" name="Oval 14"/>
          <p:cNvSpPr>
            <a:spLocks noChangeArrowheads="1"/>
          </p:cNvSpPr>
          <p:nvPr/>
        </p:nvSpPr>
        <p:spPr bwMode="auto">
          <a:xfrm>
            <a:off x="2863851" y="3979863"/>
            <a:ext cx="106363"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44" name="Oval 15"/>
          <p:cNvSpPr>
            <a:spLocks noChangeArrowheads="1"/>
          </p:cNvSpPr>
          <p:nvPr/>
        </p:nvSpPr>
        <p:spPr bwMode="auto">
          <a:xfrm>
            <a:off x="4900613" y="3636963"/>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45" name="Oval 16"/>
          <p:cNvSpPr>
            <a:spLocks noChangeArrowheads="1"/>
          </p:cNvSpPr>
          <p:nvPr/>
        </p:nvSpPr>
        <p:spPr bwMode="auto">
          <a:xfrm>
            <a:off x="4471988" y="4322763"/>
            <a:ext cx="106362"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46" name="Oval 17"/>
          <p:cNvSpPr>
            <a:spLocks noChangeArrowheads="1"/>
          </p:cNvSpPr>
          <p:nvPr/>
        </p:nvSpPr>
        <p:spPr bwMode="auto">
          <a:xfrm>
            <a:off x="5222875" y="4665663"/>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cxnSp>
        <p:nvCxnSpPr>
          <p:cNvPr id="48147" name="AutoShape 18"/>
          <p:cNvCxnSpPr>
            <a:cxnSpLocks noChangeShapeType="1"/>
            <a:stCxn id="48133" idx="5"/>
            <a:endCxn id="48143" idx="1"/>
          </p:cNvCxnSpPr>
          <p:nvPr/>
        </p:nvCxnSpPr>
        <p:spPr bwMode="auto">
          <a:xfrm>
            <a:off x="2740026" y="3848101"/>
            <a:ext cx="138113" cy="1492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48" name="AutoShape 19"/>
          <p:cNvCxnSpPr>
            <a:cxnSpLocks noChangeShapeType="1"/>
            <a:stCxn id="48135" idx="6"/>
            <a:endCxn id="48143" idx="3"/>
          </p:cNvCxnSpPr>
          <p:nvPr/>
        </p:nvCxnSpPr>
        <p:spPr bwMode="auto">
          <a:xfrm flipV="1">
            <a:off x="2647950" y="4076701"/>
            <a:ext cx="230188" cy="18891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49" name="AutoShape 20"/>
          <p:cNvCxnSpPr>
            <a:cxnSpLocks noChangeShapeType="1"/>
            <a:stCxn id="48135" idx="5"/>
            <a:endCxn id="48140" idx="1"/>
          </p:cNvCxnSpPr>
          <p:nvPr/>
        </p:nvCxnSpPr>
        <p:spPr bwMode="auto">
          <a:xfrm>
            <a:off x="2633664" y="4305301"/>
            <a:ext cx="244475" cy="1492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0" name="AutoShape 21"/>
          <p:cNvCxnSpPr>
            <a:cxnSpLocks noChangeShapeType="1"/>
            <a:stCxn id="48133" idx="3"/>
            <a:endCxn id="48135" idx="0"/>
          </p:cNvCxnSpPr>
          <p:nvPr/>
        </p:nvCxnSpPr>
        <p:spPr bwMode="auto">
          <a:xfrm flipH="1">
            <a:off x="2595563" y="3848101"/>
            <a:ext cx="69850" cy="36036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1" name="AutoShape 22"/>
          <p:cNvCxnSpPr>
            <a:cxnSpLocks noChangeShapeType="1"/>
            <a:stCxn id="48143" idx="4"/>
            <a:endCxn id="48140" idx="0"/>
          </p:cNvCxnSpPr>
          <p:nvPr/>
        </p:nvCxnSpPr>
        <p:spPr bwMode="auto">
          <a:xfrm>
            <a:off x="2917825" y="4094163"/>
            <a:ext cx="0" cy="34290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2" name="AutoShape 23"/>
          <p:cNvCxnSpPr>
            <a:cxnSpLocks noChangeShapeType="1"/>
            <a:stCxn id="48143" idx="7"/>
            <a:endCxn id="48134" idx="4"/>
          </p:cNvCxnSpPr>
          <p:nvPr/>
        </p:nvCxnSpPr>
        <p:spPr bwMode="auto">
          <a:xfrm flipV="1">
            <a:off x="2954338" y="3751263"/>
            <a:ext cx="177800" cy="24606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3" name="AutoShape 24"/>
          <p:cNvCxnSpPr>
            <a:cxnSpLocks noChangeShapeType="1"/>
            <a:stCxn id="48143" idx="5"/>
            <a:endCxn id="48136" idx="1"/>
          </p:cNvCxnSpPr>
          <p:nvPr/>
        </p:nvCxnSpPr>
        <p:spPr bwMode="auto">
          <a:xfrm>
            <a:off x="2954338" y="4076701"/>
            <a:ext cx="246062" cy="2635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4" name="AutoShape 25"/>
          <p:cNvCxnSpPr>
            <a:cxnSpLocks noChangeShapeType="1"/>
            <a:stCxn id="48140" idx="6"/>
            <a:endCxn id="48136" idx="3"/>
          </p:cNvCxnSpPr>
          <p:nvPr/>
        </p:nvCxnSpPr>
        <p:spPr bwMode="auto">
          <a:xfrm flipV="1">
            <a:off x="2970214" y="4419601"/>
            <a:ext cx="230187" cy="7461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5" name="AutoShape 26"/>
          <p:cNvCxnSpPr>
            <a:cxnSpLocks noChangeShapeType="1"/>
            <a:stCxn id="48133" idx="7"/>
            <a:endCxn id="48141" idx="3"/>
          </p:cNvCxnSpPr>
          <p:nvPr/>
        </p:nvCxnSpPr>
        <p:spPr bwMode="auto">
          <a:xfrm flipV="1">
            <a:off x="2740026" y="3505201"/>
            <a:ext cx="246063" cy="2635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6" name="AutoShape 27"/>
          <p:cNvCxnSpPr>
            <a:cxnSpLocks noChangeShapeType="1"/>
            <a:stCxn id="48141" idx="5"/>
            <a:endCxn id="48134" idx="0"/>
          </p:cNvCxnSpPr>
          <p:nvPr/>
        </p:nvCxnSpPr>
        <p:spPr bwMode="auto">
          <a:xfrm>
            <a:off x="3062288" y="3505201"/>
            <a:ext cx="69850" cy="13176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7" name="AutoShape 28"/>
          <p:cNvCxnSpPr>
            <a:cxnSpLocks noChangeShapeType="1"/>
            <a:stCxn id="48136" idx="7"/>
            <a:endCxn id="48137" idx="3"/>
          </p:cNvCxnSpPr>
          <p:nvPr/>
        </p:nvCxnSpPr>
        <p:spPr bwMode="auto">
          <a:xfrm flipV="1">
            <a:off x="3276601" y="4076701"/>
            <a:ext cx="354013" cy="2635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8" name="AutoShape 29"/>
          <p:cNvCxnSpPr>
            <a:cxnSpLocks noChangeShapeType="1"/>
            <a:stCxn id="48141" idx="6"/>
            <a:endCxn id="48137" idx="1"/>
          </p:cNvCxnSpPr>
          <p:nvPr/>
        </p:nvCxnSpPr>
        <p:spPr bwMode="auto">
          <a:xfrm>
            <a:off x="3078163" y="3465513"/>
            <a:ext cx="552450" cy="53181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9" name="AutoShape 30"/>
          <p:cNvCxnSpPr>
            <a:cxnSpLocks noChangeShapeType="1"/>
            <a:stCxn id="48143" idx="6"/>
            <a:endCxn id="48137" idx="2"/>
          </p:cNvCxnSpPr>
          <p:nvPr/>
        </p:nvCxnSpPr>
        <p:spPr bwMode="auto">
          <a:xfrm>
            <a:off x="2970214" y="4037013"/>
            <a:ext cx="642937" cy="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0" name="AutoShape 31"/>
          <p:cNvCxnSpPr>
            <a:cxnSpLocks noChangeShapeType="1"/>
            <a:stCxn id="48138" idx="4"/>
            <a:endCxn id="48145" idx="0"/>
          </p:cNvCxnSpPr>
          <p:nvPr/>
        </p:nvCxnSpPr>
        <p:spPr bwMode="auto">
          <a:xfrm flipH="1">
            <a:off x="4525963" y="3979863"/>
            <a:ext cx="106362" cy="34290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1" name="AutoShape 32"/>
          <p:cNvCxnSpPr>
            <a:cxnSpLocks noChangeShapeType="1"/>
            <a:stCxn id="48138" idx="7"/>
            <a:endCxn id="48144" idx="3"/>
          </p:cNvCxnSpPr>
          <p:nvPr/>
        </p:nvCxnSpPr>
        <p:spPr bwMode="auto">
          <a:xfrm flipV="1">
            <a:off x="4670426" y="3733801"/>
            <a:ext cx="246063" cy="1492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2" name="AutoShape 33"/>
          <p:cNvCxnSpPr>
            <a:cxnSpLocks noChangeShapeType="1"/>
            <a:stCxn id="48144" idx="4"/>
            <a:endCxn id="48139" idx="1"/>
          </p:cNvCxnSpPr>
          <p:nvPr/>
        </p:nvCxnSpPr>
        <p:spPr bwMode="auto">
          <a:xfrm>
            <a:off x="4954588" y="3751263"/>
            <a:ext cx="176212" cy="58896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3" name="AutoShape 34"/>
          <p:cNvCxnSpPr>
            <a:cxnSpLocks noChangeShapeType="1"/>
            <a:stCxn id="48145" idx="6"/>
            <a:endCxn id="48139" idx="2"/>
          </p:cNvCxnSpPr>
          <p:nvPr/>
        </p:nvCxnSpPr>
        <p:spPr bwMode="auto">
          <a:xfrm>
            <a:off x="4578351" y="4379913"/>
            <a:ext cx="536575" cy="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4" name="AutoShape 35"/>
          <p:cNvCxnSpPr>
            <a:cxnSpLocks noChangeShapeType="1"/>
            <a:stCxn id="48144" idx="5"/>
            <a:endCxn id="48142" idx="2"/>
          </p:cNvCxnSpPr>
          <p:nvPr/>
        </p:nvCxnSpPr>
        <p:spPr bwMode="auto">
          <a:xfrm>
            <a:off x="4992689" y="3733801"/>
            <a:ext cx="338137" cy="18891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5" name="AutoShape 36"/>
          <p:cNvCxnSpPr>
            <a:cxnSpLocks noChangeShapeType="1"/>
            <a:stCxn id="48138" idx="5"/>
            <a:endCxn id="48139" idx="1"/>
          </p:cNvCxnSpPr>
          <p:nvPr/>
        </p:nvCxnSpPr>
        <p:spPr bwMode="auto">
          <a:xfrm>
            <a:off x="4670426" y="3962401"/>
            <a:ext cx="460375" cy="3778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6" name="AutoShape 37"/>
          <p:cNvCxnSpPr>
            <a:cxnSpLocks noChangeShapeType="1"/>
            <a:stCxn id="48142" idx="3"/>
            <a:endCxn id="48145" idx="7"/>
          </p:cNvCxnSpPr>
          <p:nvPr/>
        </p:nvCxnSpPr>
        <p:spPr bwMode="auto">
          <a:xfrm flipH="1">
            <a:off x="4564063" y="3962401"/>
            <a:ext cx="781050" cy="3778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7" name="AutoShape 38"/>
          <p:cNvCxnSpPr>
            <a:cxnSpLocks noChangeShapeType="1"/>
            <a:stCxn id="48142" idx="4"/>
            <a:endCxn id="48146" idx="0"/>
          </p:cNvCxnSpPr>
          <p:nvPr/>
        </p:nvCxnSpPr>
        <p:spPr bwMode="auto">
          <a:xfrm flipH="1">
            <a:off x="5276850" y="3979863"/>
            <a:ext cx="107950" cy="68580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8" name="AutoShape 39"/>
          <p:cNvCxnSpPr>
            <a:cxnSpLocks noChangeShapeType="1"/>
            <a:stCxn id="48145" idx="5"/>
            <a:endCxn id="48146" idx="2"/>
          </p:cNvCxnSpPr>
          <p:nvPr/>
        </p:nvCxnSpPr>
        <p:spPr bwMode="auto">
          <a:xfrm>
            <a:off x="4564063" y="4419601"/>
            <a:ext cx="658812" cy="30321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9" name="AutoShape 40"/>
          <p:cNvCxnSpPr>
            <a:cxnSpLocks noChangeShapeType="1"/>
            <a:stCxn id="48137" idx="6"/>
            <a:endCxn id="48138" idx="2"/>
          </p:cNvCxnSpPr>
          <p:nvPr/>
        </p:nvCxnSpPr>
        <p:spPr bwMode="auto">
          <a:xfrm flipV="1">
            <a:off x="3721100" y="3922713"/>
            <a:ext cx="857250" cy="114300"/>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8170" name="AutoShape 41"/>
          <p:cNvCxnSpPr>
            <a:cxnSpLocks noChangeShapeType="1"/>
            <a:stCxn id="48136" idx="5"/>
            <a:endCxn id="48146" idx="3"/>
          </p:cNvCxnSpPr>
          <p:nvPr/>
        </p:nvCxnSpPr>
        <p:spPr bwMode="auto">
          <a:xfrm>
            <a:off x="3276600" y="4419600"/>
            <a:ext cx="1962150" cy="342900"/>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8171" name="AutoShape 42"/>
          <p:cNvCxnSpPr>
            <a:cxnSpLocks noChangeShapeType="1"/>
            <a:stCxn id="48141" idx="7"/>
            <a:endCxn id="48138" idx="1"/>
          </p:cNvCxnSpPr>
          <p:nvPr/>
        </p:nvCxnSpPr>
        <p:spPr bwMode="auto">
          <a:xfrm>
            <a:off x="3062289" y="3425825"/>
            <a:ext cx="1533525" cy="457200"/>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8172" name="AutoShape 43"/>
          <p:cNvCxnSpPr>
            <a:cxnSpLocks noChangeShapeType="1"/>
            <a:stCxn id="48137" idx="5"/>
            <a:endCxn id="48145" idx="2"/>
          </p:cNvCxnSpPr>
          <p:nvPr/>
        </p:nvCxnSpPr>
        <p:spPr bwMode="auto">
          <a:xfrm>
            <a:off x="3705226" y="4076701"/>
            <a:ext cx="766763" cy="303213"/>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sp>
        <p:nvSpPr>
          <p:cNvPr id="48173" name="Text Box 44"/>
          <p:cNvSpPr txBox="1">
            <a:spLocks noChangeArrowheads="1"/>
          </p:cNvSpPr>
          <p:nvPr/>
        </p:nvSpPr>
        <p:spPr bwMode="auto">
          <a:xfrm>
            <a:off x="2465388" y="4398963"/>
            <a:ext cx="351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C0504D"/>
                </a:solidFill>
                <a:latin typeface="Arial" panose="020B0604020202020204" pitchFamily="34" charset="0"/>
                <a:cs typeface="Arial" panose="020B0604020202020204" pitchFamily="34" charset="0"/>
              </a:rPr>
              <a:t>A</a:t>
            </a:r>
          </a:p>
        </p:txBody>
      </p:sp>
      <p:sp>
        <p:nvSpPr>
          <p:cNvPr id="48174" name="Text Box 45"/>
          <p:cNvSpPr txBox="1">
            <a:spLocks noChangeArrowheads="1"/>
          </p:cNvSpPr>
          <p:nvPr/>
        </p:nvSpPr>
        <p:spPr bwMode="auto">
          <a:xfrm>
            <a:off x="5360988" y="4246563"/>
            <a:ext cx="351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EEECE1"/>
                </a:solidFill>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868838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Dimensionality Reduction</a:t>
            </a:r>
          </a:p>
        </p:txBody>
      </p:sp>
      <p:sp>
        <p:nvSpPr>
          <p:cNvPr id="3" name="Content Placeholder 2"/>
          <p:cNvSpPr>
            <a:spLocks noGrp="1"/>
          </p:cNvSpPr>
          <p:nvPr>
            <p:ph idx="1"/>
          </p:nvPr>
        </p:nvSpPr>
        <p:spPr>
          <a:xfrm>
            <a:off x="838200" y="5791200"/>
            <a:ext cx="10972800" cy="868364"/>
          </a:xfrm>
        </p:spPr>
        <p:txBody>
          <a:bodyPr/>
          <a:lstStyle/>
          <a:p>
            <a:pPr marL="0" indent="0" algn="ctr">
              <a:buNone/>
            </a:pPr>
            <a:r>
              <a:rPr lang="en-US" dirty="0"/>
              <a:t>The Earth is pretty smooth</a:t>
            </a:r>
          </a:p>
        </p:txBody>
      </p:sp>
      <p:pic>
        <p:nvPicPr>
          <p:cNvPr id="4" name="Picture 3"/>
          <p:cNvPicPr>
            <a:picLocks noChangeAspect="1"/>
          </p:cNvPicPr>
          <p:nvPr/>
        </p:nvPicPr>
        <p:blipFill>
          <a:blip r:embed="rId2"/>
          <a:stretch>
            <a:fillRect/>
          </a:stretch>
        </p:blipFill>
        <p:spPr>
          <a:xfrm>
            <a:off x="1143000" y="1905000"/>
            <a:ext cx="2551477" cy="346775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2095827"/>
            <a:ext cx="5237876" cy="3086100"/>
          </a:xfrm>
          <a:prstGeom prst="rect">
            <a:avLst/>
          </a:prstGeom>
        </p:spPr>
      </p:pic>
      <p:sp>
        <p:nvSpPr>
          <p:cNvPr id="6" name="TextBox 5"/>
          <p:cNvSpPr txBox="1"/>
          <p:nvPr/>
        </p:nvSpPr>
        <p:spPr>
          <a:xfrm>
            <a:off x="0" y="6550223"/>
            <a:ext cx="1676400" cy="307777"/>
          </a:xfrm>
          <a:prstGeom prst="rect">
            <a:avLst/>
          </a:prstGeom>
          <a:noFill/>
        </p:spPr>
        <p:txBody>
          <a:bodyPr wrap="square" rtlCol="0">
            <a:spAutoFit/>
          </a:bodyPr>
          <a:lstStyle/>
          <a:p>
            <a:r>
              <a:rPr lang="en-US" sz="1400" dirty="0"/>
              <a:t>Credit: </a:t>
            </a:r>
            <a:r>
              <a:rPr lang="en-US" sz="1400" dirty="0" err="1"/>
              <a:t>xkcd</a:t>
            </a:r>
            <a:endParaRPr lang="en-US" sz="1400" dirty="0"/>
          </a:p>
        </p:txBody>
      </p:sp>
    </p:spTree>
    <p:extLst>
      <p:ext uri="{BB962C8B-B14F-4D97-AF65-F5344CB8AC3E}">
        <p14:creationId xmlns:p14="http://schemas.microsoft.com/office/powerpoint/2010/main" val="30060104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a:t>Cuts in a graph</a:t>
            </a:r>
          </a:p>
        </p:txBody>
      </p:sp>
      <p:sp>
        <p:nvSpPr>
          <p:cNvPr id="49155" name="Oval 4"/>
          <p:cNvSpPr>
            <a:spLocks noChangeArrowheads="1"/>
          </p:cNvSpPr>
          <p:nvPr/>
        </p:nvSpPr>
        <p:spPr bwMode="auto">
          <a:xfrm>
            <a:off x="4373563" y="1409700"/>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56" name="Oval 5"/>
          <p:cNvSpPr>
            <a:spLocks noChangeArrowheads="1"/>
          </p:cNvSpPr>
          <p:nvPr/>
        </p:nvSpPr>
        <p:spPr bwMode="auto">
          <a:xfrm>
            <a:off x="4803776" y="1295400"/>
            <a:ext cx="106363"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57" name="Oval 6"/>
          <p:cNvSpPr>
            <a:spLocks noChangeArrowheads="1"/>
          </p:cNvSpPr>
          <p:nvPr/>
        </p:nvSpPr>
        <p:spPr bwMode="auto">
          <a:xfrm>
            <a:off x="4267201" y="1866900"/>
            <a:ext cx="106363"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58" name="Oval 7"/>
          <p:cNvSpPr>
            <a:spLocks noChangeArrowheads="1"/>
          </p:cNvSpPr>
          <p:nvPr/>
        </p:nvSpPr>
        <p:spPr bwMode="auto">
          <a:xfrm>
            <a:off x="4910138" y="1981200"/>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59" name="Oval 8"/>
          <p:cNvSpPr>
            <a:spLocks noChangeArrowheads="1"/>
          </p:cNvSpPr>
          <p:nvPr/>
        </p:nvSpPr>
        <p:spPr bwMode="auto">
          <a:xfrm>
            <a:off x="5338763" y="1638300"/>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60" name="Oval 9"/>
          <p:cNvSpPr>
            <a:spLocks noChangeArrowheads="1"/>
          </p:cNvSpPr>
          <p:nvPr/>
        </p:nvSpPr>
        <p:spPr bwMode="auto">
          <a:xfrm>
            <a:off x="6303963" y="1524000"/>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61" name="Oval 10"/>
          <p:cNvSpPr>
            <a:spLocks noChangeArrowheads="1"/>
          </p:cNvSpPr>
          <p:nvPr/>
        </p:nvSpPr>
        <p:spPr bwMode="auto">
          <a:xfrm>
            <a:off x="6840538" y="1981200"/>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62" name="Oval 11"/>
          <p:cNvSpPr>
            <a:spLocks noChangeArrowheads="1"/>
          </p:cNvSpPr>
          <p:nvPr/>
        </p:nvSpPr>
        <p:spPr bwMode="auto">
          <a:xfrm>
            <a:off x="4589463" y="2095500"/>
            <a:ext cx="106362"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63" name="Oval 12"/>
          <p:cNvSpPr>
            <a:spLocks noChangeArrowheads="1"/>
          </p:cNvSpPr>
          <p:nvPr/>
        </p:nvSpPr>
        <p:spPr bwMode="auto">
          <a:xfrm>
            <a:off x="4695825" y="1066800"/>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64" name="Oval 13"/>
          <p:cNvSpPr>
            <a:spLocks noChangeArrowheads="1"/>
          </p:cNvSpPr>
          <p:nvPr/>
        </p:nvSpPr>
        <p:spPr bwMode="auto">
          <a:xfrm>
            <a:off x="7056438" y="1524000"/>
            <a:ext cx="106362"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65" name="Oval 14"/>
          <p:cNvSpPr>
            <a:spLocks noChangeArrowheads="1"/>
          </p:cNvSpPr>
          <p:nvPr/>
        </p:nvSpPr>
        <p:spPr bwMode="auto">
          <a:xfrm>
            <a:off x="4589463" y="1638300"/>
            <a:ext cx="106362"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66" name="Oval 15"/>
          <p:cNvSpPr>
            <a:spLocks noChangeArrowheads="1"/>
          </p:cNvSpPr>
          <p:nvPr/>
        </p:nvSpPr>
        <p:spPr bwMode="auto">
          <a:xfrm>
            <a:off x="6626225" y="1295400"/>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67" name="Oval 16"/>
          <p:cNvSpPr>
            <a:spLocks noChangeArrowheads="1"/>
          </p:cNvSpPr>
          <p:nvPr/>
        </p:nvSpPr>
        <p:spPr bwMode="auto">
          <a:xfrm>
            <a:off x="6197601" y="1981200"/>
            <a:ext cx="106363"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68" name="Oval 17"/>
          <p:cNvSpPr>
            <a:spLocks noChangeArrowheads="1"/>
          </p:cNvSpPr>
          <p:nvPr/>
        </p:nvSpPr>
        <p:spPr bwMode="auto">
          <a:xfrm>
            <a:off x="6948488" y="2324100"/>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cxnSp>
        <p:nvCxnSpPr>
          <p:cNvPr id="49169" name="AutoShape 18"/>
          <p:cNvCxnSpPr>
            <a:cxnSpLocks noChangeShapeType="1"/>
            <a:stCxn id="49155" idx="5"/>
            <a:endCxn id="49165" idx="1"/>
          </p:cNvCxnSpPr>
          <p:nvPr/>
        </p:nvCxnSpPr>
        <p:spPr bwMode="auto">
          <a:xfrm>
            <a:off x="4465638" y="1506539"/>
            <a:ext cx="138112" cy="1492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0" name="AutoShape 19"/>
          <p:cNvCxnSpPr>
            <a:cxnSpLocks noChangeShapeType="1"/>
            <a:stCxn id="49157" idx="6"/>
            <a:endCxn id="49165" idx="3"/>
          </p:cNvCxnSpPr>
          <p:nvPr/>
        </p:nvCxnSpPr>
        <p:spPr bwMode="auto">
          <a:xfrm flipV="1">
            <a:off x="4373564" y="1735138"/>
            <a:ext cx="230187" cy="18891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1" name="AutoShape 20"/>
          <p:cNvCxnSpPr>
            <a:cxnSpLocks noChangeShapeType="1"/>
            <a:stCxn id="49157" idx="5"/>
            <a:endCxn id="49162" idx="1"/>
          </p:cNvCxnSpPr>
          <p:nvPr/>
        </p:nvCxnSpPr>
        <p:spPr bwMode="auto">
          <a:xfrm>
            <a:off x="4359276" y="1963739"/>
            <a:ext cx="244475" cy="1492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2" name="AutoShape 21"/>
          <p:cNvCxnSpPr>
            <a:cxnSpLocks noChangeShapeType="1"/>
            <a:stCxn id="49155" idx="3"/>
            <a:endCxn id="49157" idx="0"/>
          </p:cNvCxnSpPr>
          <p:nvPr/>
        </p:nvCxnSpPr>
        <p:spPr bwMode="auto">
          <a:xfrm flipH="1">
            <a:off x="4321175" y="1506538"/>
            <a:ext cx="69850" cy="36036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3" name="AutoShape 22"/>
          <p:cNvCxnSpPr>
            <a:cxnSpLocks noChangeShapeType="1"/>
            <a:stCxn id="49165" idx="4"/>
            <a:endCxn id="49162" idx="0"/>
          </p:cNvCxnSpPr>
          <p:nvPr/>
        </p:nvCxnSpPr>
        <p:spPr bwMode="auto">
          <a:xfrm>
            <a:off x="4643438" y="1752600"/>
            <a:ext cx="0" cy="34290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4" name="AutoShape 23"/>
          <p:cNvCxnSpPr>
            <a:cxnSpLocks noChangeShapeType="1"/>
            <a:stCxn id="49165" idx="7"/>
            <a:endCxn id="49156" idx="4"/>
          </p:cNvCxnSpPr>
          <p:nvPr/>
        </p:nvCxnSpPr>
        <p:spPr bwMode="auto">
          <a:xfrm flipV="1">
            <a:off x="4679950" y="1409701"/>
            <a:ext cx="177800" cy="24606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5" name="AutoShape 24"/>
          <p:cNvCxnSpPr>
            <a:cxnSpLocks noChangeShapeType="1"/>
            <a:stCxn id="49165" idx="5"/>
            <a:endCxn id="49158" idx="1"/>
          </p:cNvCxnSpPr>
          <p:nvPr/>
        </p:nvCxnSpPr>
        <p:spPr bwMode="auto">
          <a:xfrm>
            <a:off x="4679951" y="1735139"/>
            <a:ext cx="246063" cy="2635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6" name="AutoShape 25"/>
          <p:cNvCxnSpPr>
            <a:cxnSpLocks noChangeShapeType="1"/>
            <a:stCxn id="49162" idx="6"/>
            <a:endCxn id="49158" idx="3"/>
          </p:cNvCxnSpPr>
          <p:nvPr/>
        </p:nvCxnSpPr>
        <p:spPr bwMode="auto">
          <a:xfrm flipV="1">
            <a:off x="4695825" y="2078038"/>
            <a:ext cx="230188" cy="7461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7" name="AutoShape 26"/>
          <p:cNvCxnSpPr>
            <a:cxnSpLocks noChangeShapeType="1"/>
            <a:stCxn id="49155" idx="7"/>
            <a:endCxn id="49163" idx="3"/>
          </p:cNvCxnSpPr>
          <p:nvPr/>
        </p:nvCxnSpPr>
        <p:spPr bwMode="auto">
          <a:xfrm flipV="1">
            <a:off x="4465638" y="1163639"/>
            <a:ext cx="246062" cy="2635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8" name="AutoShape 27"/>
          <p:cNvCxnSpPr>
            <a:cxnSpLocks noChangeShapeType="1"/>
            <a:stCxn id="49163" idx="5"/>
            <a:endCxn id="49156" idx="0"/>
          </p:cNvCxnSpPr>
          <p:nvPr/>
        </p:nvCxnSpPr>
        <p:spPr bwMode="auto">
          <a:xfrm>
            <a:off x="4787900" y="1163638"/>
            <a:ext cx="69850" cy="13176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9" name="AutoShape 28"/>
          <p:cNvCxnSpPr>
            <a:cxnSpLocks noChangeShapeType="1"/>
            <a:stCxn id="49158" idx="7"/>
            <a:endCxn id="49159" idx="3"/>
          </p:cNvCxnSpPr>
          <p:nvPr/>
        </p:nvCxnSpPr>
        <p:spPr bwMode="auto">
          <a:xfrm flipV="1">
            <a:off x="5002213" y="1735139"/>
            <a:ext cx="354012" cy="2635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0" name="AutoShape 29"/>
          <p:cNvCxnSpPr>
            <a:cxnSpLocks noChangeShapeType="1"/>
            <a:stCxn id="49163" idx="6"/>
            <a:endCxn id="49159" idx="1"/>
          </p:cNvCxnSpPr>
          <p:nvPr/>
        </p:nvCxnSpPr>
        <p:spPr bwMode="auto">
          <a:xfrm>
            <a:off x="4803775" y="1123951"/>
            <a:ext cx="552450" cy="53181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1" name="AutoShape 30"/>
          <p:cNvCxnSpPr>
            <a:cxnSpLocks noChangeShapeType="1"/>
            <a:stCxn id="49165" idx="6"/>
            <a:endCxn id="49159" idx="2"/>
          </p:cNvCxnSpPr>
          <p:nvPr/>
        </p:nvCxnSpPr>
        <p:spPr bwMode="auto">
          <a:xfrm>
            <a:off x="4695825" y="1695450"/>
            <a:ext cx="642938" cy="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2" name="AutoShape 31"/>
          <p:cNvCxnSpPr>
            <a:cxnSpLocks noChangeShapeType="1"/>
            <a:stCxn id="49160" idx="4"/>
            <a:endCxn id="49167" idx="0"/>
          </p:cNvCxnSpPr>
          <p:nvPr/>
        </p:nvCxnSpPr>
        <p:spPr bwMode="auto">
          <a:xfrm flipH="1">
            <a:off x="6251576" y="1638300"/>
            <a:ext cx="106363" cy="34290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3" name="AutoShape 32"/>
          <p:cNvCxnSpPr>
            <a:cxnSpLocks noChangeShapeType="1"/>
            <a:stCxn id="49160" idx="7"/>
            <a:endCxn id="49166" idx="3"/>
          </p:cNvCxnSpPr>
          <p:nvPr/>
        </p:nvCxnSpPr>
        <p:spPr bwMode="auto">
          <a:xfrm flipV="1">
            <a:off x="6396038" y="1392239"/>
            <a:ext cx="246062" cy="1492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4" name="AutoShape 33"/>
          <p:cNvCxnSpPr>
            <a:cxnSpLocks noChangeShapeType="1"/>
            <a:stCxn id="49166" idx="4"/>
            <a:endCxn id="49161" idx="1"/>
          </p:cNvCxnSpPr>
          <p:nvPr/>
        </p:nvCxnSpPr>
        <p:spPr bwMode="auto">
          <a:xfrm>
            <a:off x="6680201" y="1409701"/>
            <a:ext cx="176213" cy="58896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5" name="AutoShape 34"/>
          <p:cNvCxnSpPr>
            <a:cxnSpLocks noChangeShapeType="1"/>
            <a:stCxn id="49167" idx="6"/>
            <a:endCxn id="49161" idx="2"/>
          </p:cNvCxnSpPr>
          <p:nvPr/>
        </p:nvCxnSpPr>
        <p:spPr bwMode="auto">
          <a:xfrm>
            <a:off x="6303964" y="2038350"/>
            <a:ext cx="536575" cy="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6" name="AutoShape 35"/>
          <p:cNvCxnSpPr>
            <a:cxnSpLocks noChangeShapeType="1"/>
            <a:stCxn id="49166" idx="5"/>
            <a:endCxn id="49164" idx="2"/>
          </p:cNvCxnSpPr>
          <p:nvPr/>
        </p:nvCxnSpPr>
        <p:spPr bwMode="auto">
          <a:xfrm>
            <a:off x="6718300" y="1392238"/>
            <a:ext cx="338138" cy="18891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7" name="AutoShape 36"/>
          <p:cNvCxnSpPr>
            <a:cxnSpLocks noChangeShapeType="1"/>
            <a:stCxn id="49160" idx="5"/>
            <a:endCxn id="49161" idx="1"/>
          </p:cNvCxnSpPr>
          <p:nvPr/>
        </p:nvCxnSpPr>
        <p:spPr bwMode="auto">
          <a:xfrm>
            <a:off x="6396039" y="1620839"/>
            <a:ext cx="460375" cy="3778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8" name="AutoShape 37"/>
          <p:cNvCxnSpPr>
            <a:cxnSpLocks noChangeShapeType="1"/>
            <a:stCxn id="49164" idx="3"/>
            <a:endCxn id="49167" idx="7"/>
          </p:cNvCxnSpPr>
          <p:nvPr/>
        </p:nvCxnSpPr>
        <p:spPr bwMode="auto">
          <a:xfrm flipH="1">
            <a:off x="6289675" y="1620839"/>
            <a:ext cx="781050" cy="3778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9" name="AutoShape 38"/>
          <p:cNvCxnSpPr>
            <a:cxnSpLocks noChangeShapeType="1"/>
            <a:stCxn id="49164" idx="4"/>
            <a:endCxn id="49168" idx="0"/>
          </p:cNvCxnSpPr>
          <p:nvPr/>
        </p:nvCxnSpPr>
        <p:spPr bwMode="auto">
          <a:xfrm flipH="1">
            <a:off x="7002463" y="1638300"/>
            <a:ext cx="107950" cy="68580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90" name="AutoShape 39"/>
          <p:cNvCxnSpPr>
            <a:cxnSpLocks noChangeShapeType="1"/>
            <a:stCxn id="49167" idx="5"/>
            <a:endCxn id="49168" idx="2"/>
          </p:cNvCxnSpPr>
          <p:nvPr/>
        </p:nvCxnSpPr>
        <p:spPr bwMode="auto">
          <a:xfrm>
            <a:off x="6289676" y="2078038"/>
            <a:ext cx="658813" cy="30321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91" name="AutoShape 40"/>
          <p:cNvCxnSpPr>
            <a:cxnSpLocks noChangeShapeType="1"/>
            <a:stCxn id="49159" idx="6"/>
            <a:endCxn id="49160" idx="2"/>
          </p:cNvCxnSpPr>
          <p:nvPr/>
        </p:nvCxnSpPr>
        <p:spPr bwMode="auto">
          <a:xfrm flipV="1">
            <a:off x="5446713" y="1581150"/>
            <a:ext cx="857250" cy="114300"/>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9192" name="AutoShape 41"/>
          <p:cNvCxnSpPr>
            <a:cxnSpLocks noChangeShapeType="1"/>
            <a:stCxn id="49158" idx="5"/>
            <a:endCxn id="49168" idx="3"/>
          </p:cNvCxnSpPr>
          <p:nvPr/>
        </p:nvCxnSpPr>
        <p:spPr bwMode="auto">
          <a:xfrm>
            <a:off x="5002213" y="2078038"/>
            <a:ext cx="1962150" cy="342900"/>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9193" name="AutoShape 42"/>
          <p:cNvCxnSpPr>
            <a:cxnSpLocks noChangeShapeType="1"/>
            <a:stCxn id="49163" idx="7"/>
            <a:endCxn id="49160" idx="1"/>
          </p:cNvCxnSpPr>
          <p:nvPr/>
        </p:nvCxnSpPr>
        <p:spPr bwMode="auto">
          <a:xfrm>
            <a:off x="4787901" y="1084263"/>
            <a:ext cx="1533525" cy="457200"/>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9194" name="AutoShape 43"/>
          <p:cNvCxnSpPr>
            <a:cxnSpLocks noChangeShapeType="1"/>
            <a:stCxn id="49159" idx="5"/>
            <a:endCxn id="49167" idx="2"/>
          </p:cNvCxnSpPr>
          <p:nvPr/>
        </p:nvCxnSpPr>
        <p:spPr bwMode="auto">
          <a:xfrm>
            <a:off x="5430838" y="1735138"/>
            <a:ext cx="766762" cy="303212"/>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sp>
        <p:nvSpPr>
          <p:cNvPr id="49195" name="Text Box 44"/>
          <p:cNvSpPr txBox="1">
            <a:spLocks noChangeArrowheads="1"/>
          </p:cNvSpPr>
          <p:nvPr/>
        </p:nvSpPr>
        <p:spPr bwMode="auto">
          <a:xfrm>
            <a:off x="4191000" y="2057400"/>
            <a:ext cx="351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C0504D"/>
                </a:solidFill>
                <a:latin typeface="Arial" panose="020B0604020202020204" pitchFamily="34" charset="0"/>
                <a:cs typeface="Arial" panose="020B0604020202020204" pitchFamily="34" charset="0"/>
              </a:rPr>
              <a:t>A</a:t>
            </a:r>
          </a:p>
        </p:txBody>
      </p:sp>
      <p:sp>
        <p:nvSpPr>
          <p:cNvPr id="49196" name="Text Box 45"/>
          <p:cNvSpPr txBox="1">
            <a:spLocks noChangeArrowheads="1"/>
          </p:cNvSpPr>
          <p:nvPr/>
        </p:nvSpPr>
        <p:spPr bwMode="auto">
          <a:xfrm>
            <a:off x="7086600" y="1905000"/>
            <a:ext cx="351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EEECE1"/>
                </a:solidFill>
                <a:latin typeface="Arial" panose="020B0604020202020204" pitchFamily="34" charset="0"/>
                <a:cs typeface="Arial" panose="020B0604020202020204" pitchFamily="34" charset="0"/>
              </a:rPr>
              <a:t>B</a:t>
            </a:r>
          </a:p>
        </p:txBody>
      </p:sp>
      <p:sp>
        <p:nvSpPr>
          <p:cNvPr id="49197" name="Rectangle 47"/>
          <p:cNvSpPr>
            <a:spLocks noChangeArrowheads="1"/>
          </p:cNvSpPr>
          <p:nvPr/>
        </p:nvSpPr>
        <p:spPr bwMode="auto">
          <a:xfrm>
            <a:off x="2209800" y="3200400"/>
            <a:ext cx="7772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buFontTx/>
              <a:buNone/>
            </a:pPr>
            <a:r>
              <a:rPr lang="en-US" altLang="en-US" sz="1800">
                <a:solidFill>
                  <a:srgbClr val="000000"/>
                </a:solidFill>
                <a:latin typeface="Arial" panose="020B0604020202020204" pitchFamily="34" charset="0"/>
                <a:cs typeface="Arial" panose="020B0604020202020204" pitchFamily="34" charset="0"/>
              </a:rPr>
              <a:t>Normalized Cut</a:t>
            </a:r>
          </a:p>
          <a:p>
            <a:pPr lvl="1" eaLnBrk="1" hangingPunct="1">
              <a:lnSpc>
                <a:spcPct val="90000"/>
              </a:lnSpc>
              <a:buFontTx/>
              <a:buChar char="•"/>
            </a:pPr>
            <a:r>
              <a:rPr lang="en-US" altLang="en-US" sz="2000">
                <a:solidFill>
                  <a:srgbClr val="000000"/>
                </a:solidFill>
                <a:latin typeface="Arial" panose="020B0604020202020204" pitchFamily="34" charset="0"/>
                <a:cs typeface="Arial" panose="020B0604020202020204" pitchFamily="34" charset="0"/>
              </a:rPr>
              <a:t>a cut penalizes large segments</a:t>
            </a:r>
          </a:p>
          <a:p>
            <a:pPr lvl="1" eaLnBrk="1" hangingPunct="1">
              <a:lnSpc>
                <a:spcPct val="90000"/>
              </a:lnSpc>
              <a:buFontTx/>
              <a:buChar char="•"/>
            </a:pPr>
            <a:r>
              <a:rPr lang="en-US" altLang="en-US" sz="2000">
                <a:solidFill>
                  <a:srgbClr val="000000"/>
                </a:solidFill>
                <a:latin typeface="Arial" panose="020B0604020202020204" pitchFamily="34" charset="0"/>
                <a:cs typeface="Arial" panose="020B0604020202020204" pitchFamily="34" charset="0"/>
              </a:rPr>
              <a:t>fix by normalizing for size of segments</a:t>
            </a:r>
          </a:p>
          <a:p>
            <a:pPr lvl="1" eaLnBrk="1" hangingPunct="1">
              <a:lnSpc>
                <a:spcPct val="90000"/>
              </a:lnSpc>
              <a:buFontTx/>
              <a:buChar char="•"/>
            </a:pPr>
            <a:endParaRPr lang="en-US" altLang="en-US" sz="2000">
              <a:solidFill>
                <a:srgbClr val="000000"/>
              </a:solidFill>
              <a:latin typeface="Arial" panose="020B0604020202020204" pitchFamily="34" charset="0"/>
              <a:cs typeface="Arial" panose="020B0604020202020204" pitchFamily="34" charset="0"/>
            </a:endParaRPr>
          </a:p>
          <a:p>
            <a:pPr lvl="1" eaLnBrk="1" hangingPunct="1">
              <a:lnSpc>
                <a:spcPct val="90000"/>
              </a:lnSpc>
              <a:buFontTx/>
              <a:buChar char="•"/>
            </a:pPr>
            <a:endParaRPr lang="en-US" altLang="en-US" sz="2000">
              <a:solidFill>
                <a:srgbClr val="000000"/>
              </a:solidFill>
              <a:latin typeface="Arial" panose="020B0604020202020204" pitchFamily="34" charset="0"/>
              <a:cs typeface="Arial" panose="020B0604020202020204" pitchFamily="34" charset="0"/>
            </a:endParaRPr>
          </a:p>
          <a:p>
            <a:pPr lvl="1" eaLnBrk="1" hangingPunct="1">
              <a:lnSpc>
                <a:spcPct val="90000"/>
              </a:lnSpc>
              <a:buFontTx/>
              <a:buChar char="•"/>
            </a:pPr>
            <a:endParaRPr lang="en-US" altLang="en-US" sz="2000">
              <a:solidFill>
                <a:srgbClr val="000000"/>
              </a:solidFill>
              <a:latin typeface="Arial" panose="020B0604020202020204" pitchFamily="34" charset="0"/>
              <a:cs typeface="Arial" panose="020B0604020202020204" pitchFamily="34" charset="0"/>
            </a:endParaRPr>
          </a:p>
          <a:p>
            <a:pPr lvl="1" eaLnBrk="1" hangingPunct="1">
              <a:lnSpc>
                <a:spcPct val="90000"/>
              </a:lnSpc>
              <a:buFontTx/>
              <a:buChar char="•"/>
            </a:pPr>
            <a:r>
              <a:rPr lang="en-US" altLang="en-US" sz="2000">
                <a:solidFill>
                  <a:srgbClr val="000000"/>
                </a:solidFill>
                <a:latin typeface="Arial" panose="020B0604020202020204" pitchFamily="34" charset="0"/>
                <a:cs typeface="Arial" panose="020B0604020202020204" pitchFamily="34" charset="0"/>
              </a:rPr>
              <a:t>volume(A) = sum of costs of all edges that touch A</a:t>
            </a:r>
          </a:p>
        </p:txBody>
      </p:sp>
      <p:pic>
        <p:nvPicPr>
          <p:cNvPr id="49198" name="Picture 56" descr="Edittex"/>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3186114" y="4525964"/>
            <a:ext cx="44989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99" name="TextBox 46"/>
          <p:cNvSpPr txBox="1">
            <a:spLocks noChangeArrowheads="1"/>
          </p:cNvSpPr>
          <p:nvPr/>
        </p:nvSpPr>
        <p:spPr bwMode="auto">
          <a:xfrm>
            <a:off x="9110664" y="6488114"/>
            <a:ext cx="1557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Source: Seitz</a:t>
            </a:r>
          </a:p>
        </p:txBody>
      </p:sp>
    </p:spTree>
    <p:extLst>
      <p:ext uri="{BB962C8B-B14F-4D97-AF65-F5344CB8AC3E}">
        <p14:creationId xmlns:p14="http://schemas.microsoft.com/office/powerpoint/2010/main" val="21558635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a:t>Normalized cuts for segmentation</a:t>
            </a:r>
          </a:p>
        </p:txBody>
      </p:sp>
      <p:pic>
        <p:nvPicPr>
          <p:cNvPr id="501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371601"/>
            <a:ext cx="69342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23203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ltLang="en-US"/>
              <a:t>Visual PageRank</a:t>
            </a:r>
          </a:p>
        </p:txBody>
      </p:sp>
      <p:sp>
        <p:nvSpPr>
          <p:cNvPr id="51203" name="Content Placeholder 2"/>
          <p:cNvSpPr>
            <a:spLocks noGrp="1"/>
          </p:cNvSpPr>
          <p:nvPr>
            <p:ph idx="1"/>
          </p:nvPr>
        </p:nvSpPr>
        <p:spPr/>
        <p:txBody>
          <a:bodyPr/>
          <a:lstStyle/>
          <a:p>
            <a:r>
              <a:rPr lang="en-US" altLang="en-US"/>
              <a:t>Determining importance by random walk</a:t>
            </a:r>
          </a:p>
          <a:p>
            <a:pPr lvl="1"/>
            <a:r>
              <a:rPr lang="en-US" altLang="en-US"/>
              <a:t>What’s the probability that you will randomly walk to a given node?</a:t>
            </a:r>
          </a:p>
          <a:p>
            <a:pPr lvl="2"/>
            <a:r>
              <a:rPr lang="en-US" altLang="en-US"/>
              <a:t>Create adjacency matrix based on visual similarity</a:t>
            </a:r>
          </a:p>
          <a:p>
            <a:pPr lvl="2"/>
            <a:r>
              <a:rPr lang="en-US" altLang="en-US"/>
              <a:t>Edge weights determine probability of transition</a:t>
            </a:r>
          </a:p>
          <a:p>
            <a:pPr>
              <a:buFont typeface="Arial" panose="020B0604020202020204" pitchFamily="34" charset="0"/>
              <a:buNone/>
            </a:pPr>
            <a:endParaRPr lang="en-US" altLang="en-US"/>
          </a:p>
        </p:txBody>
      </p:sp>
      <p:pic>
        <p:nvPicPr>
          <p:cNvPr id="512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429000"/>
            <a:ext cx="4648200" cy="3359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05" name="TextBox 5"/>
          <p:cNvSpPr txBox="1">
            <a:spLocks noChangeArrowheads="1"/>
          </p:cNvSpPr>
          <p:nvPr/>
        </p:nvSpPr>
        <p:spPr bwMode="auto">
          <a:xfrm>
            <a:off x="8777288" y="6488114"/>
            <a:ext cx="1890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Jing Baluja 2008</a:t>
            </a:r>
          </a:p>
        </p:txBody>
      </p:sp>
    </p:spTree>
    <p:extLst>
      <p:ext uri="{BB962C8B-B14F-4D97-AF65-F5344CB8AC3E}">
        <p14:creationId xmlns:p14="http://schemas.microsoft.com/office/powerpoint/2010/main" val="311671936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dirty="0"/>
              <a:t>Which algorithm to try first?</a:t>
            </a:r>
          </a:p>
        </p:txBody>
      </p:sp>
      <p:sp>
        <p:nvSpPr>
          <p:cNvPr id="52227" name="Content Placeholder 2"/>
          <p:cNvSpPr>
            <a:spLocks noGrp="1"/>
          </p:cNvSpPr>
          <p:nvPr>
            <p:ph idx="1"/>
          </p:nvPr>
        </p:nvSpPr>
        <p:spPr/>
        <p:txBody>
          <a:bodyPr/>
          <a:lstStyle/>
          <a:p>
            <a:r>
              <a:rPr lang="en-US" altLang="en-US"/>
              <a:t>Quantization/Summarization: K-means</a:t>
            </a:r>
          </a:p>
          <a:p>
            <a:pPr lvl="1"/>
            <a:r>
              <a:rPr lang="en-US" altLang="en-US"/>
              <a:t>Aims to preserve variance of original data</a:t>
            </a:r>
          </a:p>
          <a:p>
            <a:pPr lvl="1"/>
            <a:r>
              <a:rPr lang="en-US" altLang="en-US"/>
              <a:t>Can easily assign new point to a cluster</a:t>
            </a:r>
          </a:p>
        </p:txBody>
      </p:sp>
      <p:pic>
        <p:nvPicPr>
          <p:cNvPr id="52228" name="Picture 2" descr="http://www.cvc.uab.cat/~aldavert/plor/images/vocabulary_tre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2766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Box 11"/>
          <p:cNvSpPr txBox="1">
            <a:spLocks noChangeArrowheads="1"/>
          </p:cNvSpPr>
          <p:nvPr/>
        </p:nvSpPr>
        <p:spPr bwMode="auto">
          <a:xfrm>
            <a:off x="1828800" y="5943601"/>
            <a:ext cx="2514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Quantization for computing histograms</a:t>
            </a:r>
          </a:p>
        </p:txBody>
      </p:sp>
      <p:pic>
        <p:nvPicPr>
          <p:cNvPr id="522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200400"/>
            <a:ext cx="5430838"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TextBox 13"/>
          <p:cNvSpPr txBox="1">
            <a:spLocks noChangeArrowheads="1"/>
          </p:cNvSpPr>
          <p:nvPr/>
        </p:nvSpPr>
        <p:spPr bwMode="auto">
          <a:xfrm>
            <a:off x="4953000" y="5791201"/>
            <a:ext cx="5257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solidFill>
                  <a:srgbClr val="000000"/>
                </a:solidFill>
                <a:latin typeface="Arial" panose="020B0604020202020204" pitchFamily="34" charset="0"/>
                <a:cs typeface="Arial" panose="020B0604020202020204" pitchFamily="34" charset="0"/>
              </a:rPr>
              <a:t>Summary of 20,000 photos of Rome using “greedy k-means”</a:t>
            </a:r>
          </a:p>
          <a:p>
            <a:pPr algn="ctr" eaLnBrk="1" hangingPunct="1">
              <a:spcBef>
                <a:spcPct val="0"/>
              </a:spcBef>
              <a:buFontTx/>
              <a:buNone/>
            </a:pPr>
            <a:r>
              <a:rPr lang="en-US" altLang="en-US" sz="1800" dirty="0">
                <a:solidFill>
                  <a:srgbClr val="000000"/>
                </a:solidFill>
                <a:latin typeface="Arial" panose="020B0604020202020204" pitchFamily="34" charset="0"/>
                <a:cs typeface="Arial" panose="020B0604020202020204" pitchFamily="34" charset="0"/>
                <a:hlinkClick r:id="rId4"/>
              </a:rPr>
              <a:t>http://grail.cs.washington.edu/projects/canonview/</a:t>
            </a:r>
            <a:endParaRPr lang="en-US" altLang="en-US" sz="18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2193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a:t>Which algorithm to use?</a:t>
            </a:r>
          </a:p>
        </p:txBody>
      </p:sp>
      <p:sp>
        <p:nvSpPr>
          <p:cNvPr id="53251" name="Content Placeholder 2"/>
          <p:cNvSpPr>
            <a:spLocks noGrp="1"/>
          </p:cNvSpPr>
          <p:nvPr>
            <p:ph idx="1"/>
          </p:nvPr>
        </p:nvSpPr>
        <p:spPr/>
        <p:txBody>
          <a:bodyPr/>
          <a:lstStyle/>
          <a:p>
            <a:r>
              <a:rPr lang="en-US" altLang="en-US"/>
              <a:t>Image segmentation: agglomerative clustering</a:t>
            </a:r>
          </a:p>
          <a:p>
            <a:pPr lvl="1"/>
            <a:r>
              <a:rPr lang="en-US" altLang="en-US"/>
              <a:t>More flexible with distance measures (e.g., can be based on boundary prediction)</a:t>
            </a:r>
          </a:p>
          <a:p>
            <a:pPr lvl="1"/>
            <a:r>
              <a:rPr lang="en-US" altLang="en-US"/>
              <a:t>Adapts better to specific data</a:t>
            </a:r>
          </a:p>
          <a:p>
            <a:pPr lvl="1"/>
            <a:r>
              <a:rPr lang="en-US" altLang="en-US"/>
              <a:t>Hierarchy can be useful</a:t>
            </a:r>
          </a:p>
          <a:p>
            <a:pPr lvl="1"/>
            <a:endParaRPr lang="en-US" altLang="en-US"/>
          </a:p>
        </p:txBody>
      </p:sp>
      <p:grpSp>
        <p:nvGrpSpPr>
          <p:cNvPr id="53252" name="Group 8"/>
          <p:cNvGrpSpPr>
            <a:grpSpLocks noChangeAspect="1"/>
          </p:cNvGrpSpPr>
          <p:nvPr/>
        </p:nvGrpSpPr>
        <p:grpSpPr bwMode="auto">
          <a:xfrm>
            <a:off x="1752600" y="3749676"/>
            <a:ext cx="8686800" cy="2574925"/>
            <a:chOff x="228600" y="3048000"/>
            <a:chExt cx="9639300" cy="2857500"/>
          </a:xfrm>
        </p:grpSpPr>
        <p:pic>
          <p:nvPicPr>
            <p:cNvPr id="53254" name="Picture 2" descr="http://www.cs.berkeley.edu/~arbelaez/images/hier2.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048000"/>
              <a:ext cx="2476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4" descr="http://www.cs.berkeley.edu/~arbelaez/images/183055.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581400"/>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6" descr="http://www.cs.berkeley.edu/~arbelaez/images/arrow.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4343400"/>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8" descr="http://www.cs.berkeley.edu/~arbelaez/images/ucm.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3505200"/>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6" descr="http://www.cs.berkeley.edu/~arbelaez/images/arrow.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4267200"/>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253" name="TextBox 9"/>
          <p:cNvSpPr txBox="1">
            <a:spLocks noChangeArrowheads="1"/>
          </p:cNvSpPr>
          <p:nvPr/>
        </p:nvSpPr>
        <p:spPr bwMode="auto">
          <a:xfrm>
            <a:off x="3048000" y="6488114"/>
            <a:ext cx="5086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rgbClr val="000000"/>
                </a:solidFill>
                <a:latin typeface="Arial" panose="020B0604020202020204" pitchFamily="34" charset="0"/>
                <a:cs typeface="Arial" panose="020B0604020202020204" pitchFamily="34" charset="0"/>
                <a:hlinkClick r:id="rId6"/>
              </a:rPr>
              <a:t>http://www.cs.berkeley.edu/~arbelaez/UCM.html</a:t>
            </a:r>
            <a:endParaRPr lang="en-US" altLang="en-US" sz="18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29843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a:t>Things to remember</a:t>
            </a:r>
          </a:p>
        </p:txBody>
      </p:sp>
      <p:sp>
        <p:nvSpPr>
          <p:cNvPr id="3" name="Content Placeholder 2"/>
          <p:cNvSpPr>
            <a:spLocks noGrp="1"/>
          </p:cNvSpPr>
          <p:nvPr>
            <p:ph idx="1"/>
          </p:nvPr>
        </p:nvSpPr>
        <p:spPr>
          <a:xfrm>
            <a:off x="1981200" y="990601"/>
            <a:ext cx="6248400" cy="5135563"/>
          </a:xfrm>
        </p:spPr>
        <p:txBody>
          <a:bodyPr>
            <a:normAutofit fontScale="92500"/>
          </a:bodyPr>
          <a:lstStyle/>
          <a:p>
            <a:pPr>
              <a:buFont typeface="Arial" charset="0"/>
              <a:buChar char="•"/>
              <a:defRPr/>
            </a:pPr>
            <a:r>
              <a:rPr lang="en-US" dirty="0"/>
              <a:t>K-means useful for summarization, building dictionaries of patches, general clustering</a:t>
            </a:r>
          </a:p>
          <a:p>
            <a:pPr>
              <a:buFont typeface="Arial" charset="0"/>
              <a:buChar char="•"/>
              <a:defRPr/>
            </a:pPr>
            <a:endParaRPr lang="en-US" dirty="0"/>
          </a:p>
          <a:p>
            <a:pPr>
              <a:buFont typeface="Arial" charset="0"/>
              <a:buChar char="•"/>
              <a:defRPr/>
            </a:pPr>
            <a:r>
              <a:rPr lang="en-US" dirty="0"/>
              <a:t>Agglomerative clustering useful for segmentation, general clustering</a:t>
            </a:r>
          </a:p>
          <a:p>
            <a:pPr>
              <a:buFont typeface="Arial" charset="0"/>
              <a:buChar char="•"/>
              <a:defRPr/>
            </a:pPr>
            <a:endParaRPr lang="en-US" dirty="0"/>
          </a:p>
          <a:p>
            <a:pPr>
              <a:buFont typeface="Arial" charset="0"/>
              <a:buChar char="•"/>
              <a:defRPr/>
            </a:pPr>
            <a:r>
              <a:rPr lang="en-US" dirty="0"/>
              <a:t>Spectral clustering useful for determining relevance, summarization, segmentation</a:t>
            </a:r>
          </a:p>
        </p:txBody>
      </p:sp>
      <p:pic>
        <p:nvPicPr>
          <p:cNvPr id="542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00" y="914400"/>
            <a:ext cx="21859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8" descr="http://www.cs.berkeley.edu/~arbelaez/images/ucm.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6925" y="2971800"/>
            <a:ext cx="1828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4678364"/>
            <a:ext cx="1752600" cy="18748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929123"/>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a:t>Clustering</a:t>
            </a:r>
          </a:p>
        </p:txBody>
      </p:sp>
      <p:sp>
        <p:nvSpPr>
          <p:cNvPr id="55299" name="Content Placeholder 4"/>
          <p:cNvSpPr>
            <a:spLocks noGrp="1"/>
          </p:cNvSpPr>
          <p:nvPr>
            <p:ph idx="1"/>
          </p:nvPr>
        </p:nvSpPr>
        <p:spPr/>
        <p:txBody>
          <a:bodyPr/>
          <a:lstStyle/>
          <a:p>
            <a:pPr>
              <a:buFont typeface="Arial" panose="020B0604020202020204" pitchFamily="34" charset="0"/>
              <a:buNone/>
            </a:pPr>
            <a:r>
              <a:rPr lang="en-US" altLang="en-US"/>
              <a:t>Key algorithm</a:t>
            </a:r>
          </a:p>
          <a:p>
            <a:r>
              <a:rPr lang="en-US" altLang="en-US"/>
              <a:t>K-means</a:t>
            </a:r>
          </a:p>
        </p:txBody>
      </p:sp>
      <p:pic>
        <p:nvPicPr>
          <p:cNvPr id="553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590801"/>
            <a:ext cx="533400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03027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endParaRPr lang="en-US" altLang="en-US"/>
          </a:p>
        </p:txBody>
      </p:sp>
      <p:sp>
        <p:nvSpPr>
          <p:cNvPr id="56323" name="Content Placeholder 2"/>
          <p:cNvSpPr>
            <a:spLocks noGrp="1"/>
          </p:cNvSpPr>
          <p:nvPr>
            <p:ph idx="1"/>
          </p:nvPr>
        </p:nvSpPr>
        <p:spPr/>
        <p:txBody>
          <a:bodyPr/>
          <a:lstStyle/>
          <a:p>
            <a:pPr eaLnBrk="1" hangingPunct="1"/>
            <a:endParaRPr lang="en-US" altLang="en-US"/>
          </a:p>
        </p:txBody>
      </p:sp>
      <p:pic>
        <p:nvPicPr>
          <p:cNvPr id="56324" name="Picture 2" descr="C:\Users\hays\Desktop\143 Computer Vision\slides\07\machine_learning_spectru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
            <a:ext cx="9144000"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ame 1"/>
          <p:cNvSpPr/>
          <p:nvPr/>
        </p:nvSpPr>
        <p:spPr>
          <a:xfrm>
            <a:off x="2667000" y="2514600"/>
            <a:ext cx="3276600" cy="3505200"/>
          </a:xfrm>
          <a:prstGeom prst="frame">
            <a:avLst>
              <a:gd name="adj1" fmla="val 939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94163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a:t>The machine learning framework</a:t>
            </a:r>
          </a:p>
        </p:txBody>
      </p:sp>
      <p:sp>
        <p:nvSpPr>
          <p:cNvPr id="52227" name="Content Placeholder 2"/>
          <p:cNvSpPr>
            <a:spLocks noGrp="1"/>
          </p:cNvSpPr>
          <p:nvPr>
            <p:ph idx="1"/>
          </p:nvPr>
        </p:nvSpPr>
        <p:spPr>
          <a:xfrm>
            <a:off x="1981200" y="1981201"/>
            <a:ext cx="8229600" cy="4144963"/>
          </a:xfrm>
        </p:spPr>
        <p:txBody>
          <a:bodyPr/>
          <a:lstStyle/>
          <a:p>
            <a:r>
              <a:rPr lang="en-US" altLang="en-US" sz="2400"/>
              <a:t>Apply a prediction function to a feature representation of the image to get the desired output:</a:t>
            </a:r>
            <a:br>
              <a:rPr lang="en-US" altLang="en-US" sz="2400"/>
            </a:br>
            <a:endParaRPr lang="en-US" altLang="en-US" sz="2400"/>
          </a:p>
          <a:p>
            <a:pPr>
              <a:buFontTx/>
              <a:buNone/>
            </a:pPr>
            <a:r>
              <a:rPr lang="en-US" altLang="en-US" sz="2400">
                <a:solidFill>
                  <a:srgbClr val="0000FF"/>
                </a:solidFill>
              </a:rPr>
              <a:t>			</a:t>
            </a:r>
            <a:r>
              <a:rPr lang="en-US" altLang="en-US" sz="6000">
                <a:solidFill>
                  <a:srgbClr val="0000FF"/>
                </a:solidFill>
              </a:rPr>
              <a:t>f(    ) = “apple”</a:t>
            </a:r>
          </a:p>
          <a:p>
            <a:pPr>
              <a:buFontTx/>
              <a:buNone/>
            </a:pPr>
            <a:r>
              <a:rPr lang="en-US" altLang="en-US" sz="6000">
                <a:solidFill>
                  <a:srgbClr val="0000FF"/>
                </a:solidFill>
              </a:rPr>
              <a:t>			f(    ) = “tomato”</a:t>
            </a:r>
          </a:p>
          <a:p>
            <a:pPr>
              <a:buFontTx/>
              <a:buNone/>
            </a:pPr>
            <a:r>
              <a:rPr lang="en-US" altLang="en-US" sz="6000">
                <a:solidFill>
                  <a:srgbClr val="0000FF"/>
                </a:solidFill>
              </a:rPr>
              <a:t>			f(    ) = “cow”</a:t>
            </a:r>
          </a:p>
          <a:p>
            <a:pPr>
              <a:buFontTx/>
              <a:buNone/>
            </a:pPr>
            <a:endParaRPr lang="en-US" altLang="en-US"/>
          </a:p>
          <a:p>
            <a:pPr>
              <a:buFontTx/>
              <a:buNone/>
            </a:pPr>
            <a:endParaRPr lang="en-US" altLang="en-US"/>
          </a:p>
          <a:p>
            <a:pPr>
              <a:buFontTx/>
              <a:buNone/>
            </a:pPr>
            <a:endParaRPr lang="en-US" altLang="en-US"/>
          </a:p>
        </p:txBody>
      </p:sp>
      <p:pic>
        <p:nvPicPr>
          <p:cNvPr id="522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505200"/>
            <a:ext cx="7620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4572000"/>
            <a:ext cx="7747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5715000"/>
            <a:ext cx="774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839201" y="6581776"/>
            <a:ext cx="1812925"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rPr>
              <a:t>Slide credit: L. </a:t>
            </a:r>
            <a:r>
              <a:rPr kumimoji="0" lang="en-US" sz="1200" b="0" i="0" u="none" strike="noStrike" kern="1200" cap="none" spc="0" normalizeH="0" baseline="0" noProof="0" dirty="0" err="1">
                <a:ln>
                  <a:noFill/>
                </a:ln>
                <a:solidFill>
                  <a:srgbClr val="FFFFFF">
                    <a:lumMod val="65000"/>
                  </a:srgbClr>
                </a:solidFill>
                <a:effectLst/>
                <a:uLnTx/>
                <a:uFillTx/>
                <a:latin typeface="Arial" charset="0"/>
                <a:ea typeface="+mn-ea"/>
                <a:cs typeface="Arial" panose="020B0604020202020204" pitchFamily="34" charset="0"/>
              </a:rPr>
              <a:t>Lazebnik</a:t>
            </a:r>
            <a:endPar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30962933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a:t>Learning a classifier</a:t>
            </a:r>
          </a:p>
        </p:txBody>
      </p:sp>
      <p:sp>
        <p:nvSpPr>
          <p:cNvPr id="22531" name="Content Placeholder 2"/>
          <p:cNvSpPr>
            <a:spLocks noGrp="1"/>
          </p:cNvSpPr>
          <p:nvPr>
            <p:ph idx="1"/>
          </p:nvPr>
        </p:nvSpPr>
        <p:spPr/>
        <p:txBody>
          <a:bodyPr/>
          <a:lstStyle/>
          <a:p>
            <a:pPr>
              <a:buFont typeface="Arial" panose="020B0604020202020204" pitchFamily="34" charset="0"/>
              <a:buNone/>
            </a:pPr>
            <a:r>
              <a:rPr lang="en-US" altLang="en-US"/>
              <a:t>	Given some set of features with corresponding labels, learn a function to predict the labels from the features</a:t>
            </a:r>
          </a:p>
        </p:txBody>
      </p:sp>
      <p:grpSp>
        <p:nvGrpSpPr>
          <p:cNvPr id="22532" name="Group 14"/>
          <p:cNvGrpSpPr>
            <a:grpSpLocks/>
          </p:cNvGrpSpPr>
          <p:nvPr/>
        </p:nvGrpSpPr>
        <p:grpSpPr bwMode="auto">
          <a:xfrm>
            <a:off x="3657600" y="3200400"/>
            <a:ext cx="4038600" cy="3417888"/>
            <a:chOff x="4267200" y="2667000"/>
            <a:chExt cx="4038600" cy="3417332"/>
          </a:xfrm>
        </p:grpSpPr>
        <p:sp>
          <p:nvSpPr>
            <p:cNvPr id="22536" name="TextBox 4"/>
            <p:cNvSpPr txBox="1">
              <a:spLocks noChangeArrowheads="1"/>
            </p:cNvSpPr>
            <p:nvPr/>
          </p:nvSpPr>
          <p:spPr bwMode="auto">
            <a:xfrm>
              <a:off x="65532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22537" name="TextBox 5"/>
            <p:cNvSpPr txBox="1">
              <a:spLocks noChangeArrowheads="1"/>
            </p:cNvSpPr>
            <p:nvPr/>
          </p:nvSpPr>
          <p:spPr bwMode="auto">
            <a:xfrm>
              <a:off x="70866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22538" name="TextBox 6"/>
            <p:cNvSpPr txBox="1">
              <a:spLocks noChangeArrowheads="1"/>
            </p:cNvSpPr>
            <p:nvPr/>
          </p:nvSpPr>
          <p:spPr bwMode="auto">
            <a:xfrm>
              <a:off x="7086600" y="4191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22539" name="TextBox 7"/>
            <p:cNvSpPr txBox="1">
              <a:spLocks noChangeArrowheads="1"/>
            </p:cNvSpPr>
            <p:nvPr/>
          </p:nvSpPr>
          <p:spPr bwMode="auto">
            <a:xfrm>
              <a:off x="7620000" y="4038600"/>
              <a:ext cx="22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22540" name="TextBox 8"/>
            <p:cNvSpPr txBox="1">
              <a:spLocks noChangeArrowheads="1"/>
            </p:cNvSpPr>
            <p:nvPr/>
          </p:nvSpPr>
          <p:spPr bwMode="auto">
            <a:xfrm>
              <a:off x="5257800" y="28956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22541" name="TextBox 9"/>
            <p:cNvSpPr txBox="1">
              <a:spLocks noChangeArrowheads="1"/>
            </p:cNvSpPr>
            <p:nvPr/>
          </p:nvSpPr>
          <p:spPr bwMode="auto">
            <a:xfrm>
              <a:off x="5257800" y="3429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22542" name="TextBox 10"/>
            <p:cNvSpPr txBox="1">
              <a:spLocks noChangeArrowheads="1"/>
            </p:cNvSpPr>
            <p:nvPr/>
          </p:nvSpPr>
          <p:spPr bwMode="auto">
            <a:xfrm>
              <a:off x="6248400" y="3048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22543" name="TextBox 11"/>
            <p:cNvSpPr txBox="1">
              <a:spLocks noChangeArrowheads="1"/>
            </p:cNvSpPr>
            <p:nvPr/>
          </p:nvSpPr>
          <p:spPr bwMode="auto">
            <a:xfrm>
              <a:off x="5715000" y="368046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22544" name="TextBox 12"/>
            <p:cNvSpPr txBox="1">
              <a:spLocks noChangeArrowheads="1"/>
            </p:cNvSpPr>
            <p:nvPr/>
          </p:nvSpPr>
          <p:spPr bwMode="auto">
            <a:xfrm>
              <a:off x="6553200" y="44196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22545" name="TextBox 13"/>
            <p:cNvSpPr txBox="1">
              <a:spLocks noChangeArrowheads="1"/>
            </p:cNvSpPr>
            <p:nvPr/>
          </p:nvSpPr>
          <p:spPr bwMode="auto">
            <a:xfrm>
              <a:off x="5181600" y="4648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22546" name="TextBox 14"/>
            <p:cNvSpPr txBox="1">
              <a:spLocks noChangeArrowheads="1"/>
            </p:cNvSpPr>
            <p:nvPr/>
          </p:nvSpPr>
          <p:spPr bwMode="auto">
            <a:xfrm>
              <a:off x="5334000" y="41148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22547" name="TextBox 15"/>
            <p:cNvSpPr txBox="1">
              <a:spLocks noChangeArrowheads="1"/>
            </p:cNvSpPr>
            <p:nvPr/>
          </p:nvSpPr>
          <p:spPr bwMode="auto">
            <a:xfrm>
              <a:off x="5943600" y="5029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22548" name="TextBox 16"/>
            <p:cNvSpPr txBox="1">
              <a:spLocks noChangeArrowheads="1"/>
            </p:cNvSpPr>
            <p:nvPr/>
          </p:nvSpPr>
          <p:spPr bwMode="auto">
            <a:xfrm>
              <a:off x="6019800" y="43434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cxnSp>
          <p:nvCxnSpPr>
            <p:cNvPr id="18" name="Straight Arrow Connector 17"/>
            <p:cNvCxnSpPr/>
            <p:nvPr/>
          </p:nvCxnSpPr>
          <p:spPr>
            <a:xfrm rot="5400000" flipH="1" flipV="1">
              <a:off x="3389555" y="4152658"/>
              <a:ext cx="2972904"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4876800" y="5638317"/>
              <a:ext cx="3429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551" name="TextBox 19"/>
            <p:cNvSpPr txBox="1">
              <a:spLocks noChangeArrowheads="1"/>
            </p:cNvSpPr>
            <p:nvPr/>
          </p:nvSpPr>
          <p:spPr bwMode="auto">
            <a:xfrm>
              <a:off x="4267200" y="51816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x2</a:t>
              </a:r>
            </a:p>
          </p:txBody>
        </p:sp>
        <p:sp>
          <p:nvSpPr>
            <p:cNvPr id="22552" name="TextBox 20"/>
            <p:cNvSpPr txBox="1">
              <a:spLocks noChangeArrowheads="1"/>
            </p:cNvSpPr>
            <p:nvPr/>
          </p:nvSpPr>
          <p:spPr bwMode="auto">
            <a:xfrm>
              <a:off x="5105400" y="57150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x1</a:t>
              </a:r>
            </a:p>
          </p:txBody>
        </p:sp>
      </p:grpSp>
      <p:cxnSp>
        <p:nvCxnSpPr>
          <p:cNvPr id="23" name="Straight Connector 22"/>
          <p:cNvCxnSpPr/>
          <p:nvPr/>
        </p:nvCxnSpPr>
        <p:spPr>
          <a:xfrm>
            <a:off x="3657600" y="4038600"/>
            <a:ext cx="5943600" cy="21336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4" name="Right Arrow 23"/>
          <p:cNvSpPr/>
          <p:nvPr/>
        </p:nvSpPr>
        <p:spPr>
          <a:xfrm rot="17425660">
            <a:off x="7142163" y="4838700"/>
            <a:ext cx="639762" cy="3444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ight Arrow 24"/>
          <p:cNvSpPr/>
          <p:nvPr/>
        </p:nvSpPr>
        <p:spPr>
          <a:xfrm rot="6546465">
            <a:off x="6880226" y="5564189"/>
            <a:ext cx="638175" cy="34607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426280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Non-linear Dimensionality Reduction</a:t>
            </a:r>
          </a:p>
        </p:txBody>
      </p:sp>
      <p:pic>
        <p:nvPicPr>
          <p:cNvPr id="4" name="Picture 3"/>
          <p:cNvPicPr>
            <a:picLocks noChangeAspect="1"/>
          </p:cNvPicPr>
          <p:nvPr/>
        </p:nvPicPr>
        <p:blipFill>
          <a:blip r:embed="rId2"/>
          <a:stretch>
            <a:fillRect/>
          </a:stretch>
        </p:blipFill>
        <p:spPr>
          <a:xfrm>
            <a:off x="1143000" y="1905000"/>
            <a:ext cx="2551477" cy="3467754"/>
          </a:xfrm>
          <a:prstGeom prst="rect">
            <a:avLst/>
          </a:prstGeom>
        </p:spPr>
      </p:pic>
      <p:sp>
        <p:nvSpPr>
          <p:cNvPr id="6" name="Content Placeholder 5"/>
          <p:cNvSpPr>
            <a:spLocks noGrp="1"/>
          </p:cNvSpPr>
          <p:nvPr>
            <p:ph idx="1"/>
          </p:nvPr>
        </p:nvSpPr>
        <p:spPr/>
        <p:txBody>
          <a:bodyPr/>
          <a:lstStyle/>
          <a:p>
            <a:endParaRPr lang="en-US"/>
          </a:p>
        </p:txBody>
      </p:sp>
      <p:pic>
        <p:nvPicPr>
          <p:cNvPr id="7" name="Picture 6"/>
          <p:cNvPicPr>
            <a:picLocks noChangeAspect="1"/>
          </p:cNvPicPr>
          <p:nvPr/>
        </p:nvPicPr>
        <p:blipFill>
          <a:blip r:embed="rId3"/>
          <a:stretch>
            <a:fillRect/>
          </a:stretch>
        </p:blipFill>
        <p:spPr>
          <a:xfrm>
            <a:off x="6409077" y="1524000"/>
            <a:ext cx="4553698" cy="4516329"/>
          </a:xfrm>
          <a:prstGeom prst="rect">
            <a:avLst/>
          </a:prstGeom>
        </p:spPr>
      </p:pic>
      <p:sp>
        <p:nvSpPr>
          <p:cNvPr id="8" name="TextBox 7"/>
          <p:cNvSpPr txBox="1"/>
          <p:nvPr/>
        </p:nvSpPr>
        <p:spPr>
          <a:xfrm>
            <a:off x="0" y="6550223"/>
            <a:ext cx="1676400" cy="307777"/>
          </a:xfrm>
          <a:prstGeom prst="rect">
            <a:avLst/>
          </a:prstGeom>
          <a:noFill/>
        </p:spPr>
        <p:txBody>
          <a:bodyPr wrap="square" rtlCol="0">
            <a:spAutoFit/>
          </a:bodyPr>
          <a:lstStyle/>
          <a:p>
            <a:r>
              <a:rPr lang="en-US" sz="1400" dirty="0"/>
              <a:t>Credit: </a:t>
            </a:r>
            <a:r>
              <a:rPr lang="en-US" sz="1400" dirty="0" err="1"/>
              <a:t>xkcd</a:t>
            </a:r>
            <a:endParaRPr lang="en-US" sz="1400" dirty="0"/>
          </a:p>
        </p:txBody>
      </p:sp>
    </p:spTree>
    <p:extLst>
      <p:ext uri="{BB962C8B-B14F-4D97-AF65-F5344CB8AC3E}">
        <p14:creationId xmlns:p14="http://schemas.microsoft.com/office/powerpoint/2010/main" val="33945048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1981200" y="76201"/>
            <a:ext cx="8229600" cy="868363"/>
          </a:xfrm>
        </p:spPr>
        <p:txBody>
          <a:bodyPr/>
          <a:lstStyle/>
          <a:p>
            <a:r>
              <a:rPr lang="en-US" altLang="en-US"/>
              <a:t>Generalization</a:t>
            </a:r>
          </a:p>
        </p:txBody>
      </p:sp>
      <p:sp>
        <p:nvSpPr>
          <p:cNvPr id="61443" name="Content Placeholder 2"/>
          <p:cNvSpPr>
            <a:spLocks noGrp="1"/>
          </p:cNvSpPr>
          <p:nvPr>
            <p:ph idx="1"/>
          </p:nvPr>
        </p:nvSpPr>
        <p:spPr>
          <a:xfrm>
            <a:off x="1905000" y="5486400"/>
            <a:ext cx="8458200" cy="914400"/>
          </a:xfrm>
        </p:spPr>
        <p:txBody>
          <a:bodyPr>
            <a:normAutofit fontScale="92500" lnSpcReduction="10000"/>
          </a:bodyPr>
          <a:lstStyle/>
          <a:p>
            <a:pPr eaLnBrk="1" hangingPunct="1"/>
            <a:r>
              <a:rPr lang="en-US" altLang="en-US"/>
              <a:t>How well does a learned model generalize from the data it was trained on to a new test set?</a:t>
            </a:r>
          </a:p>
        </p:txBody>
      </p:sp>
      <p:pic>
        <p:nvPicPr>
          <p:cNvPr id="614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1066800"/>
            <a:ext cx="42291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1066800"/>
            <a:ext cx="6096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extBox 6"/>
          <p:cNvSpPr txBox="1">
            <a:spLocks noChangeArrowheads="1"/>
          </p:cNvSpPr>
          <p:nvPr/>
        </p:nvSpPr>
        <p:spPr bwMode="auto">
          <a:xfrm>
            <a:off x="3352800" y="4724400"/>
            <a:ext cx="2933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Training set (labels known)</a:t>
            </a:r>
          </a:p>
        </p:txBody>
      </p:sp>
      <p:sp>
        <p:nvSpPr>
          <p:cNvPr id="61447" name="TextBox 7"/>
          <p:cNvSpPr txBox="1">
            <a:spLocks noChangeArrowheads="1"/>
          </p:cNvSpPr>
          <p:nvPr/>
        </p:nvSpPr>
        <p:spPr bwMode="auto">
          <a:xfrm>
            <a:off x="7469188" y="4724401"/>
            <a:ext cx="26654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Test set (labels unknown)</a:t>
            </a:r>
          </a:p>
        </p:txBody>
      </p:sp>
      <p:sp>
        <p:nvSpPr>
          <p:cNvPr id="9" name="TextBox 8"/>
          <p:cNvSpPr txBox="1"/>
          <p:nvPr/>
        </p:nvSpPr>
        <p:spPr>
          <a:xfrm>
            <a:off x="8839201" y="6581776"/>
            <a:ext cx="1812925"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rPr>
              <a:t>Slide credit: L. </a:t>
            </a:r>
            <a:r>
              <a:rPr kumimoji="0" lang="en-US" sz="1200" b="0" i="0" u="none" strike="noStrike" kern="1200" cap="none" spc="0" normalizeH="0" baseline="0" noProof="0" dirty="0" err="1">
                <a:ln>
                  <a:noFill/>
                </a:ln>
                <a:solidFill>
                  <a:srgbClr val="FFFFFF">
                    <a:lumMod val="65000"/>
                  </a:srgbClr>
                </a:solidFill>
                <a:effectLst/>
                <a:uLnTx/>
                <a:uFillTx/>
                <a:latin typeface="Arial" charset="0"/>
                <a:ea typeface="+mn-ea"/>
                <a:cs typeface="Arial" panose="020B0604020202020204" pitchFamily="34" charset="0"/>
              </a:rPr>
              <a:t>Lazebnik</a:t>
            </a:r>
            <a:endPar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41527779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a:t>Very brief tour of some classifiers</a:t>
            </a:r>
          </a:p>
        </p:txBody>
      </p:sp>
      <p:sp>
        <p:nvSpPr>
          <p:cNvPr id="72707" name="Content Placeholder 2"/>
          <p:cNvSpPr>
            <a:spLocks noGrp="1"/>
          </p:cNvSpPr>
          <p:nvPr>
            <p:ph idx="1"/>
          </p:nvPr>
        </p:nvSpPr>
        <p:spPr/>
        <p:txBody>
          <a:bodyPr>
            <a:normAutofit fontScale="92500" lnSpcReduction="20000"/>
          </a:bodyPr>
          <a:lstStyle/>
          <a:p>
            <a:r>
              <a:rPr lang="en-US" altLang="en-US" sz="2800" b="1" dirty="0"/>
              <a:t>K-nearest neighbor</a:t>
            </a:r>
          </a:p>
          <a:p>
            <a:r>
              <a:rPr lang="en-US" altLang="en-US" sz="2800" b="1" dirty="0"/>
              <a:t>SVM</a:t>
            </a:r>
          </a:p>
          <a:p>
            <a:r>
              <a:rPr lang="en-US" altLang="en-US" sz="2800" dirty="0"/>
              <a:t>Boosted Decision Trees</a:t>
            </a:r>
          </a:p>
          <a:p>
            <a:r>
              <a:rPr lang="en-US" altLang="en-US" sz="2800" dirty="0"/>
              <a:t>Neural networks</a:t>
            </a:r>
          </a:p>
          <a:p>
            <a:r>
              <a:rPr lang="en-US" altLang="en-US" sz="2800" dirty="0"/>
              <a:t>Naïve Bayes</a:t>
            </a:r>
          </a:p>
          <a:p>
            <a:r>
              <a:rPr lang="en-US" altLang="en-US" sz="2800" dirty="0"/>
              <a:t>Bayesian network</a:t>
            </a:r>
          </a:p>
          <a:p>
            <a:r>
              <a:rPr lang="en-US" altLang="en-US" sz="2800" dirty="0"/>
              <a:t>Logistic regression</a:t>
            </a:r>
          </a:p>
          <a:p>
            <a:r>
              <a:rPr lang="en-US" altLang="en-US" sz="2800" dirty="0"/>
              <a:t>Randomized Forests</a:t>
            </a:r>
          </a:p>
          <a:p>
            <a:r>
              <a:rPr lang="en-US" altLang="en-US" sz="2800" dirty="0"/>
              <a:t>RBMs</a:t>
            </a:r>
          </a:p>
          <a:p>
            <a:pPr eaLnBrk="1" fontAlgn="auto" hangingPunct="1">
              <a:spcAft>
                <a:spcPts val="0"/>
              </a:spcAft>
              <a:defRPr/>
            </a:pPr>
            <a:r>
              <a:rPr lang="en-US" sz="2800" dirty="0"/>
              <a:t>Deep Convolutional Network</a:t>
            </a:r>
          </a:p>
          <a:p>
            <a:pPr eaLnBrk="1" fontAlgn="auto" hangingPunct="1">
              <a:spcAft>
                <a:spcPts val="0"/>
              </a:spcAft>
              <a:defRPr/>
            </a:pPr>
            <a:r>
              <a:rPr lang="en-US" sz="2800" dirty="0"/>
              <a:t>Attentional models or “Transformers”</a:t>
            </a:r>
            <a:endParaRPr lang="en-US" altLang="en-US" sz="2800" dirty="0"/>
          </a:p>
          <a:p>
            <a:r>
              <a:rPr lang="en-US" altLang="en-US" sz="2800" dirty="0"/>
              <a:t>Etc.</a:t>
            </a:r>
          </a:p>
          <a:p>
            <a:pPr>
              <a:buFont typeface="Arial" panose="020B0604020202020204" pitchFamily="34" charset="0"/>
              <a:buNone/>
            </a:pPr>
            <a:endParaRPr lang="en-US" altLang="en-US" sz="2800" dirty="0"/>
          </a:p>
          <a:p>
            <a:endParaRPr lang="en-US" altLang="en-US" sz="2800" dirty="0"/>
          </a:p>
          <a:p>
            <a:endParaRPr lang="en-US" altLang="en-US" sz="2800" dirty="0"/>
          </a:p>
          <a:p>
            <a:endParaRPr lang="en-US" altLang="en-US" sz="2800" dirty="0"/>
          </a:p>
        </p:txBody>
      </p:sp>
    </p:spTree>
    <p:extLst>
      <p:ext uri="{BB962C8B-B14F-4D97-AF65-F5344CB8AC3E}">
        <p14:creationId xmlns:p14="http://schemas.microsoft.com/office/powerpoint/2010/main" val="3133555740"/>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altLang="en-US" sz="3600"/>
              <a:t>Generative vs. Discriminative Classifiers</a:t>
            </a:r>
          </a:p>
        </p:txBody>
      </p:sp>
      <p:sp>
        <p:nvSpPr>
          <p:cNvPr id="73731" name="Content Placeholder 2"/>
          <p:cNvSpPr>
            <a:spLocks noGrp="1"/>
          </p:cNvSpPr>
          <p:nvPr>
            <p:ph idx="1"/>
          </p:nvPr>
        </p:nvSpPr>
        <p:spPr>
          <a:xfrm>
            <a:off x="1981200" y="1143000"/>
            <a:ext cx="4114800" cy="5486400"/>
          </a:xfrm>
        </p:spPr>
        <p:txBody>
          <a:bodyPr/>
          <a:lstStyle/>
          <a:p>
            <a:pPr>
              <a:buFont typeface="Arial" panose="020B0604020202020204" pitchFamily="34" charset="0"/>
              <a:buNone/>
            </a:pPr>
            <a:r>
              <a:rPr lang="en-US" altLang="en-US" sz="2800" dirty="0"/>
              <a:t>Generative Models</a:t>
            </a:r>
            <a:endParaRPr lang="en-US" altLang="en-US" sz="2400" dirty="0"/>
          </a:p>
          <a:p>
            <a:r>
              <a:rPr lang="en-US" altLang="en-US" sz="2400" dirty="0"/>
              <a:t>Represent both the data and the labels</a:t>
            </a:r>
          </a:p>
          <a:p>
            <a:r>
              <a:rPr lang="en-US" altLang="en-US" sz="2400" dirty="0"/>
              <a:t>Often, makes use of conditional independence and priors</a:t>
            </a:r>
          </a:p>
          <a:p>
            <a:r>
              <a:rPr lang="en-US" altLang="en-US" sz="2400" dirty="0"/>
              <a:t>Examples</a:t>
            </a:r>
          </a:p>
          <a:p>
            <a:pPr lvl="1"/>
            <a:r>
              <a:rPr lang="en-US" altLang="en-US" sz="2000" dirty="0"/>
              <a:t>Naïve Bayes classifier</a:t>
            </a:r>
          </a:p>
          <a:p>
            <a:pPr lvl="1"/>
            <a:r>
              <a:rPr lang="en-US" altLang="en-US" sz="2000" dirty="0"/>
              <a:t>Bayesian network</a:t>
            </a:r>
          </a:p>
          <a:p>
            <a:endParaRPr lang="en-US" altLang="en-US" sz="2400" dirty="0"/>
          </a:p>
          <a:p>
            <a:r>
              <a:rPr lang="en-US" altLang="en-US" sz="2400" dirty="0"/>
              <a:t>Models of data may apply to future prediction problems</a:t>
            </a:r>
          </a:p>
          <a:p>
            <a:pPr lvl="1"/>
            <a:endParaRPr lang="en-US" altLang="en-US" sz="2000" dirty="0"/>
          </a:p>
        </p:txBody>
      </p:sp>
      <p:sp>
        <p:nvSpPr>
          <p:cNvPr id="7" name="Content Placeholder 2"/>
          <p:cNvSpPr txBox="1">
            <a:spLocks/>
          </p:cNvSpPr>
          <p:nvPr/>
        </p:nvSpPr>
        <p:spPr bwMode="auto">
          <a:xfrm>
            <a:off x="6096000" y="1143000"/>
            <a:ext cx="4114800" cy="54864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Discriminative Models</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Learn to directly predict the labels from the data</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Often, assume a simple boundary (e.g., linear)</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Examples</a:t>
            </a:r>
          </a:p>
          <a:p>
            <a:pPr marL="742950" marR="0" lvl="1"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Logistic regression</a:t>
            </a:r>
          </a:p>
          <a:p>
            <a:pPr marL="742950" marR="0" lvl="1"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SVM</a:t>
            </a:r>
          </a:p>
          <a:p>
            <a:pPr marL="742950" marR="0" lvl="1"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Boosted decision trees</a:t>
            </a:r>
          </a:p>
          <a:p>
            <a:pPr marL="285750" marR="0" lvl="0" indent="-28575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285750" marR="0" lvl="0"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Often easier to predict a label from the data than to model the data</a:t>
            </a:r>
          </a:p>
          <a:p>
            <a:pPr marL="285750" marR="0" lvl="0" indent="-28575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5" name="TextBox 4"/>
          <p:cNvSpPr txBox="1"/>
          <p:nvPr/>
        </p:nvSpPr>
        <p:spPr>
          <a:xfrm>
            <a:off x="8839201" y="6581776"/>
            <a:ext cx="1668463"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prstClr val="white">
                    <a:lumMod val="65000"/>
                  </a:prst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23280061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981200" y="152401"/>
            <a:ext cx="8229600" cy="792163"/>
          </a:xfrm>
        </p:spPr>
        <p:txBody>
          <a:bodyPr/>
          <a:lstStyle/>
          <a:p>
            <a:pPr eaLnBrk="1" hangingPunct="1"/>
            <a:r>
              <a:rPr lang="en-GB" altLang="en-US"/>
              <a:t>Classification</a:t>
            </a:r>
          </a:p>
        </p:txBody>
      </p:sp>
      <p:sp>
        <p:nvSpPr>
          <p:cNvPr id="74755" name="Rectangle 3"/>
          <p:cNvSpPr>
            <a:spLocks noGrp="1" noChangeArrowheads="1"/>
          </p:cNvSpPr>
          <p:nvPr>
            <p:ph type="body" idx="1"/>
          </p:nvPr>
        </p:nvSpPr>
        <p:spPr>
          <a:xfrm>
            <a:off x="1981200" y="990601"/>
            <a:ext cx="8382000" cy="5135563"/>
          </a:xfrm>
        </p:spPr>
        <p:txBody>
          <a:bodyPr/>
          <a:lstStyle/>
          <a:p>
            <a:pPr eaLnBrk="1" hangingPunct="1"/>
            <a:r>
              <a:rPr lang="en-GB" altLang="en-US"/>
              <a:t>Assign input vector to one of two or more classes</a:t>
            </a:r>
          </a:p>
          <a:p>
            <a:pPr eaLnBrk="1" hangingPunct="1"/>
            <a:r>
              <a:rPr lang="en-GB" altLang="en-US"/>
              <a:t>Any decision rule divides input space into </a:t>
            </a:r>
            <a:r>
              <a:rPr lang="en-GB" altLang="en-US" i="1"/>
              <a:t>decision regions</a:t>
            </a:r>
            <a:r>
              <a:rPr lang="en-GB" altLang="en-US"/>
              <a:t> separated by </a:t>
            </a:r>
            <a:r>
              <a:rPr lang="en-GB" altLang="en-US" i="1"/>
              <a:t>decision boundaries</a:t>
            </a:r>
          </a:p>
          <a:p>
            <a:pPr eaLnBrk="1" hangingPunct="1"/>
            <a:endParaRPr lang="en-GB" altLang="en-US"/>
          </a:p>
          <a:p>
            <a:pPr eaLnBrk="1" hangingPunct="1"/>
            <a:endParaRPr lang="en-GB" altLang="en-US"/>
          </a:p>
        </p:txBody>
      </p:sp>
      <p:pic>
        <p:nvPicPr>
          <p:cNvPr id="74756" name="Picture 7" descr="decision-regi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5776" y="3405188"/>
            <a:ext cx="4467225"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839201" y="6581776"/>
            <a:ext cx="1812925"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rPr>
              <a:t>Slide credit: L. </a:t>
            </a:r>
            <a:r>
              <a:rPr kumimoji="0" lang="en-US" sz="1200" b="0" i="0" u="none" strike="noStrike" kern="1200" cap="none" spc="0" normalizeH="0" baseline="0" noProof="0" dirty="0" err="1">
                <a:ln>
                  <a:noFill/>
                </a:ln>
                <a:solidFill>
                  <a:srgbClr val="FFFFFF">
                    <a:lumMod val="65000"/>
                  </a:srgbClr>
                </a:solidFill>
                <a:effectLst/>
                <a:uLnTx/>
                <a:uFillTx/>
                <a:latin typeface="Arial" charset="0"/>
                <a:ea typeface="+mn-ea"/>
                <a:cs typeface="Arial" panose="020B0604020202020204" pitchFamily="34" charset="0"/>
              </a:rPr>
              <a:t>Lazebnik</a:t>
            </a:r>
            <a:endPar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123853232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2209800" y="381000"/>
            <a:ext cx="7772400" cy="1143000"/>
          </a:xfrm>
        </p:spPr>
        <p:txBody>
          <a:bodyPr/>
          <a:lstStyle/>
          <a:p>
            <a:r>
              <a:rPr lang="en-US" altLang="en-US"/>
              <a:t>Nearest Neighbor Classifier</a:t>
            </a:r>
          </a:p>
        </p:txBody>
      </p:sp>
      <p:sp>
        <p:nvSpPr>
          <p:cNvPr id="75779" name="Rectangle 3"/>
          <p:cNvSpPr>
            <a:spLocks noGrp="1" noChangeArrowheads="1"/>
          </p:cNvSpPr>
          <p:nvPr>
            <p:ph type="body" idx="1"/>
          </p:nvPr>
        </p:nvSpPr>
        <p:spPr>
          <a:xfrm>
            <a:off x="2209800" y="1752600"/>
            <a:ext cx="7772400" cy="4114800"/>
          </a:xfrm>
        </p:spPr>
        <p:txBody>
          <a:bodyPr/>
          <a:lstStyle/>
          <a:p>
            <a:r>
              <a:rPr lang="en-US" altLang="en-US"/>
              <a:t>Assign label of nearest training data point to each test data point </a:t>
            </a:r>
          </a:p>
        </p:txBody>
      </p:sp>
      <p:pic>
        <p:nvPicPr>
          <p:cNvPr id="757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9776" y="2870200"/>
            <a:ext cx="5630863"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 Box 5"/>
          <p:cNvSpPr txBox="1">
            <a:spLocks noChangeArrowheads="1"/>
          </p:cNvSpPr>
          <p:nvPr/>
        </p:nvSpPr>
        <p:spPr bwMode="auto">
          <a:xfrm>
            <a:off x="3911601" y="6051551"/>
            <a:ext cx="43672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40000"/>
              </a:spcBef>
              <a:buChar char="•"/>
              <a:defRPr sz="2400">
                <a:solidFill>
                  <a:schemeClr val="tx1"/>
                </a:solidFill>
                <a:latin typeface="Times" panose="02020603050405020304" pitchFamily="18" charset="0"/>
              </a:defRPr>
            </a:lvl1pPr>
            <a:lvl2pPr marL="742950" indent="-285750" eaLnBrk="0" hangingPunct="0">
              <a:spcBef>
                <a:spcPct val="20000"/>
              </a:spcBef>
              <a:buChar char="–"/>
              <a:defRPr sz="2400">
                <a:solidFill>
                  <a:schemeClr val="tx1"/>
                </a:solidFill>
                <a:latin typeface="Times" panose="02020603050405020304" pitchFamily="18" charset="0"/>
              </a:defRPr>
            </a:lvl2pPr>
            <a:lvl3pPr marL="1143000" indent="-228600" eaLnBrk="0" hangingPunct="0">
              <a:spcBef>
                <a:spcPct val="20000"/>
              </a:spcBef>
              <a:buChar char="•"/>
              <a:defRPr sz="2400">
                <a:solidFill>
                  <a:schemeClr val="tx1"/>
                </a:solidFill>
                <a:latin typeface="Times" panose="02020603050405020304" pitchFamily="18" charset="0"/>
              </a:defRPr>
            </a:lvl3pPr>
            <a:lvl4pPr marL="1600200" indent="-228600" eaLnBrk="0" hangingPunct="0">
              <a:spcBef>
                <a:spcPct val="20000"/>
              </a:spcBef>
              <a:buChar char="–"/>
              <a:defRPr sz="2400">
                <a:solidFill>
                  <a:schemeClr val="tx1"/>
                </a:solidFill>
                <a:latin typeface="Times" panose="02020603050405020304" pitchFamily="18" charset="0"/>
              </a:defRPr>
            </a:lvl4pPr>
            <a:lvl5pPr marL="2057400" indent="-228600" eaLnBrk="0" hangingPunct="0">
              <a:spcBef>
                <a:spcPct val="20000"/>
              </a:spcBef>
              <a:buChar char="»"/>
              <a:defRPr sz="24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4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4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4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400">
                <a:solidFill>
                  <a:schemeClr val="tx1"/>
                </a:solidFill>
                <a:latin typeface="Times"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rPr>
              <a:t>Voronoi partitioning of feature space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rPr>
              <a:t>for two-category 2D and 3D data</a:t>
            </a:r>
          </a:p>
        </p:txBody>
      </p:sp>
      <p:sp>
        <p:nvSpPr>
          <p:cNvPr id="75782" name="Text Box 6"/>
          <p:cNvSpPr txBox="1">
            <a:spLocks noChangeArrowheads="1"/>
          </p:cNvSpPr>
          <p:nvPr/>
        </p:nvSpPr>
        <p:spPr bwMode="auto">
          <a:xfrm>
            <a:off x="3251201" y="5829301"/>
            <a:ext cx="919163" cy="214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40000"/>
              </a:spcBef>
              <a:buChar char="•"/>
              <a:defRPr sz="2400">
                <a:solidFill>
                  <a:schemeClr val="tx1"/>
                </a:solidFill>
                <a:latin typeface="Times" panose="02020603050405020304" pitchFamily="18" charset="0"/>
              </a:defRPr>
            </a:lvl1pPr>
            <a:lvl2pPr marL="742950" indent="-285750" eaLnBrk="0" hangingPunct="0">
              <a:spcBef>
                <a:spcPct val="20000"/>
              </a:spcBef>
              <a:buChar char="–"/>
              <a:defRPr sz="2400">
                <a:solidFill>
                  <a:schemeClr val="tx1"/>
                </a:solidFill>
                <a:latin typeface="Times" panose="02020603050405020304" pitchFamily="18" charset="0"/>
              </a:defRPr>
            </a:lvl2pPr>
            <a:lvl3pPr marL="1143000" indent="-228600" eaLnBrk="0" hangingPunct="0">
              <a:spcBef>
                <a:spcPct val="20000"/>
              </a:spcBef>
              <a:buChar char="•"/>
              <a:defRPr sz="2400">
                <a:solidFill>
                  <a:schemeClr val="tx1"/>
                </a:solidFill>
                <a:latin typeface="Times" panose="02020603050405020304" pitchFamily="18" charset="0"/>
              </a:defRPr>
            </a:lvl3pPr>
            <a:lvl4pPr marL="1600200" indent="-228600" eaLnBrk="0" hangingPunct="0">
              <a:spcBef>
                <a:spcPct val="20000"/>
              </a:spcBef>
              <a:buChar char="–"/>
              <a:defRPr sz="2400">
                <a:solidFill>
                  <a:schemeClr val="tx1"/>
                </a:solidFill>
                <a:latin typeface="Times" panose="02020603050405020304" pitchFamily="18" charset="0"/>
              </a:defRPr>
            </a:lvl4pPr>
            <a:lvl5pPr marL="2057400" indent="-228600" eaLnBrk="0" hangingPunct="0">
              <a:spcBef>
                <a:spcPct val="20000"/>
              </a:spcBef>
              <a:buChar char="»"/>
              <a:defRPr sz="24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4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4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4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400">
                <a:solidFill>
                  <a:schemeClr val="tx1"/>
                </a:solidFill>
                <a:latin typeface="Times"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rPr>
              <a:t>from Duda </a:t>
            </a:r>
            <a:r>
              <a:rPr kumimoji="0" lang="en-US" altLang="en-US" sz="800" b="0" i="1"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rPr>
              <a:t>et al.</a:t>
            </a:r>
          </a:p>
        </p:txBody>
      </p:sp>
      <p:sp>
        <p:nvSpPr>
          <p:cNvPr id="75783" name="Text Box 7"/>
          <p:cNvSpPr txBox="1">
            <a:spLocks noChangeArrowheads="1"/>
          </p:cNvSpPr>
          <p:nvPr/>
        </p:nvSpPr>
        <p:spPr bwMode="auto">
          <a:xfrm>
            <a:off x="9280525" y="6477000"/>
            <a:ext cx="1308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40000"/>
              </a:spcBef>
              <a:buChar char="•"/>
              <a:defRPr sz="2400">
                <a:solidFill>
                  <a:schemeClr val="tx1"/>
                </a:solidFill>
                <a:latin typeface="Times" panose="02020603050405020304" pitchFamily="18" charset="0"/>
              </a:defRPr>
            </a:lvl1pPr>
            <a:lvl2pPr marL="742950" indent="-285750" eaLnBrk="0" hangingPunct="0">
              <a:spcBef>
                <a:spcPct val="20000"/>
              </a:spcBef>
              <a:buChar char="–"/>
              <a:defRPr sz="2400">
                <a:solidFill>
                  <a:schemeClr val="tx1"/>
                </a:solidFill>
                <a:latin typeface="Times" panose="02020603050405020304" pitchFamily="18" charset="0"/>
              </a:defRPr>
            </a:lvl2pPr>
            <a:lvl3pPr marL="1143000" indent="-228600" eaLnBrk="0" hangingPunct="0">
              <a:spcBef>
                <a:spcPct val="20000"/>
              </a:spcBef>
              <a:buChar char="•"/>
              <a:defRPr sz="2400">
                <a:solidFill>
                  <a:schemeClr val="tx1"/>
                </a:solidFill>
                <a:latin typeface="Times" panose="02020603050405020304" pitchFamily="18" charset="0"/>
              </a:defRPr>
            </a:lvl3pPr>
            <a:lvl4pPr marL="1600200" indent="-228600" eaLnBrk="0" hangingPunct="0">
              <a:spcBef>
                <a:spcPct val="20000"/>
              </a:spcBef>
              <a:buChar char="–"/>
              <a:defRPr sz="2400">
                <a:solidFill>
                  <a:schemeClr val="tx1"/>
                </a:solidFill>
                <a:latin typeface="Times" panose="02020603050405020304" pitchFamily="18" charset="0"/>
              </a:defRPr>
            </a:lvl4pPr>
            <a:lvl5pPr marL="2057400" indent="-228600" eaLnBrk="0" hangingPunct="0">
              <a:spcBef>
                <a:spcPct val="20000"/>
              </a:spcBef>
              <a:buChar char="»"/>
              <a:defRPr sz="24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4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4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4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4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A6A6A6"/>
                </a:solidFill>
                <a:effectLst/>
                <a:uLnTx/>
                <a:uFillTx/>
                <a:latin typeface="Arial" panose="020B0604020202020204" pitchFamily="34" charset="0"/>
                <a:ea typeface="+mn-ea"/>
                <a:cs typeface="Arial" panose="020B0604020202020204" pitchFamily="34" charset="0"/>
              </a:rPr>
              <a:t>Source: D. Lowe</a:t>
            </a:r>
          </a:p>
        </p:txBody>
      </p:sp>
    </p:spTree>
    <p:extLst>
      <p:ext uri="{BB962C8B-B14F-4D97-AF65-F5344CB8AC3E}">
        <p14:creationId xmlns:p14="http://schemas.microsoft.com/office/powerpoint/2010/main" val="34636827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altLang="en-US"/>
              <a:t>K-nearest neighbor</a:t>
            </a:r>
          </a:p>
        </p:txBody>
      </p:sp>
      <p:grpSp>
        <p:nvGrpSpPr>
          <p:cNvPr id="76803" name="Group 3"/>
          <p:cNvGrpSpPr>
            <a:grpSpLocks/>
          </p:cNvGrpSpPr>
          <p:nvPr/>
        </p:nvGrpSpPr>
        <p:grpSpPr bwMode="auto">
          <a:xfrm>
            <a:off x="6019800" y="1447800"/>
            <a:ext cx="4038600" cy="3417888"/>
            <a:chOff x="4267200" y="2667000"/>
            <a:chExt cx="4038600" cy="3417332"/>
          </a:xfrm>
        </p:grpSpPr>
        <p:sp>
          <p:nvSpPr>
            <p:cNvPr id="76806" name="TextBox 4"/>
            <p:cNvSpPr txBox="1">
              <a:spLocks noChangeArrowheads="1"/>
            </p:cNvSpPr>
            <p:nvPr/>
          </p:nvSpPr>
          <p:spPr bwMode="auto">
            <a:xfrm>
              <a:off x="65532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6807" name="TextBox 5"/>
            <p:cNvSpPr txBox="1">
              <a:spLocks noChangeArrowheads="1"/>
            </p:cNvSpPr>
            <p:nvPr/>
          </p:nvSpPr>
          <p:spPr bwMode="auto">
            <a:xfrm>
              <a:off x="70866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6808" name="TextBox 6"/>
            <p:cNvSpPr txBox="1">
              <a:spLocks noChangeArrowheads="1"/>
            </p:cNvSpPr>
            <p:nvPr/>
          </p:nvSpPr>
          <p:spPr bwMode="auto">
            <a:xfrm>
              <a:off x="7086600" y="4191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6809" name="TextBox 7"/>
            <p:cNvSpPr txBox="1">
              <a:spLocks noChangeArrowheads="1"/>
            </p:cNvSpPr>
            <p:nvPr/>
          </p:nvSpPr>
          <p:spPr bwMode="auto">
            <a:xfrm>
              <a:off x="7620000" y="4038600"/>
              <a:ext cx="22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6810" name="TextBox 8"/>
            <p:cNvSpPr txBox="1">
              <a:spLocks noChangeArrowheads="1"/>
            </p:cNvSpPr>
            <p:nvPr/>
          </p:nvSpPr>
          <p:spPr bwMode="auto">
            <a:xfrm>
              <a:off x="5257800" y="28956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6811" name="TextBox 9"/>
            <p:cNvSpPr txBox="1">
              <a:spLocks noChangeArrowheads="1"/>
            </p:cNvSpPr>
            <p:nvPr/>
          </p:nvSpPr>
          <p:spPr bwMode="auto">
            <a:xfrm>
              <a:off x="5257800" y="3429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6812" name="TextBox 10"/>
            <p:cNvSpPr txBox="1">
              <a:spLocks noChangeArrowheads="1"/>
            </p:cNvSpPr>
            <p:nvPr/>
          </p:nvSpPr>
          <p:spPr bwMode="auto">
            <a:xfrm>
              <a:off x="6248400" y="3048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6813" name="TextBox 11"/>
            <p:cNvSpPr txBox="1">
              <a:spLocks noChangeArrowheads="1"/>
            </p:cNvSpPr>
            <p:nvPr/>
          </p:nvSpPr>
          <p:spPr bwMode="auto">
            <a:xfrm>
              <a:off x="5715000" y="36576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6814" name="TextBox 12"/>
            <p:cNvSpPr txBox="1">
              <a:spLocks noChangeArrowheads="1"/>
            </p:cNvSpPr>
            <p:nvPr/>
          </p:nvSpPr>
          <p:spPr bwMode="auto">
            <a:xfrm>
              <a:off x="6172200" y="33528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6815" name="TextBox 13"/>
            <p:cNvSpPr txBox="1">
              <a:spLocks noChangeArrowheads="1"/>
            </p:cNvSpPr>
            <p:nvPr/>
          </p:nvSpPr>
          <p:spPr bwMode="auto">
            <a:xfrm>
              <a:off x="6553200" y="44196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6816" name="TextBox 14"/>
            <p:cNvSpPr txBox="1">
              <a:spLocks noChangeArrowheads="1"/>
            </p:cNvSpPr>
            <p:nvPr/>
          </p:nvSpPr>
          <p:spPr bwMode="auto">
            <a:xfrm>
              <a:off x="5181600" y="4648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6817" name="TextBox 15"/>
            <p:cNvSpPr txBox="1">
              <a:spLocks noChangeArrowheads="1"/>
            </p:cNvSpPr>
            <p:nvPr/>
          </p:nvSpPr>
          <p:spPr bwMode="auto">
            <a:xfrm>
              <a:off x="5334000" y="41148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6818" name="TextBox 16"/>
            <p:cNvSpPr txBox="1">
              <a:spLocks noChangeArrowheads="1"/>
            </p:cNvSpPr>
            <p:nvPr/>
          </p:nvSpPr>
          <p:spPr bwMode="auto">
            <a:xfrm>
              <a:off x="5943600" y="5029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6819" name="TextBox 17"/>
            <p:cNvSpPr txBox="1">
              <a:spLocks noChangeArrowheads="1"/>
            </p:cNvSpPr>
            <p:nvPr/>
          </p:nvSpPr>
          <p:spPr bwMode="auto">
            <a:xfrm>
              <a:off x="6019800" y="43434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6820" name="TextBox 18"/>
            <p:cNvSpPr txBox="1">
              <a:spLocks noChangeArrowheads="1"/>
            </p:cNvSpPr>
            <p:nvPr/>
          </p:nvSpPr>
          <p:spPr bwMode="auto">
            <a:xfrm>
              <a:off x="6019800" y="39624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cxnSp>
          <p:nvCxnSpPr>
            <p:cNvPr id="20" name="Straight Arrow Connector 19"/>
            <p:cNvCxnSpPr/>
            <p:nvPr/>
          </p:nvCxnSpPr>
          <p:spPr>
            <a:xfrm rot="5400000" flipH="1" flipV="1">
              <a:off x="3389555" y="4152658"/>
              <a:ext cx="2972904"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876800" y="5638317"/>
              <a:ext cx="3429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6823" name="TextBox 21"/>
            <p:cNvSpPr txBox="1">
              <a:spLocks noChangeArrowheads="1"/>
            </p:cNvSpPr>
            <p:nvPr/>
          </p:nvSpPr>
          <p:spPr bwMode="auto">
            <a:xfrm>
              <a:off x="4267200" y="51816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x2</a:t>
              </a:r>
            </a:p>
          </p:txBody>
        </p:sp>
        <p:sp>
          <p:nvSpPr>
            <p:cNvPr id="76824" name="TextBox 22"/>
            <p:cNvSpPr txBox="1">
              <a:spLocks noChangeArrowheads="1"/>
            </p:cNvSpPr>
            <p:nvPr/>
          </p:nvSpPr>
          <p:spPr bwMode="auto">
            <a:xfrm>
              <a:off x="5105400" y="57150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x1</a:t>
              </a:r>
            </a:p>
          </p:txBody>
        </p:sp>
      </p:grpSp>
      <p:sp>
        <p:nvSpPr>
          <p:cNvPr id="24" name="TextBox 23"/>
          <p:cNvSpPr txBox="1">
            <a:spLocks noChangeArrowheads="1"/>
          </p:cNvSpPr>
          <p:nvPr/>
        </p:nvSpPr>
        <p:spPr bwMode="auto">
          <a:xfrm>
            <a:off x="7391400" y="2667000"/>
            <a:ext cx="319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29" name="TextBox 28"/>
          <p:cNvSpPr txBox="1">
            <a:spLocks noChangeArrowheads="1"/>
          </p:cNvSpPr>
          <p:nvPr/>
        </p:nvSpPr>
        <p:spPr bwMode="auto">
          <a:xfrm>
            <a:off x="8520114" y="3124200"/>
            <a:ext cx="319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219242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tLang="en-US"/>
              <a:t>1-nearest neighbor</a:t>
            </a:r>
          </a:p>
        </p:txBody>
      </p:sp>
      <p:grpSp>
        <p:nvGrpSpPr>
          <p:cNvPr id="77827" name="Group 3"/>
          <p:cNvGrpSpPr>
            <a:grpSpLocks/>
          </p:cNvGrpSpPr>
          <p:nvPr/>
        </p:nvGrpSpPr>
        <p:grpSpPr bwMode="auto">
          <a:xfrm>
            <a:off x="6019800" y="1447800"/>
            <a:ext cx="4038600" cy="3417888"/>
            <a:chOff x="4267200" y="2667000"/>
            <a:chExt cx="4038600" cy="3417332"/>
          </a:xfrm>
        </p:grpSpPr>
        <p:sp>
          <p:nvSpPr>
            <p:cNvPr id="77833" name="TextBox 4"/>
            <p:cNvSpPr txBox="1">
              <a:spLocks noChangeArrowheads="1"/>
            </p:cNvSpPr>
            <p:nvPr/>
          </p:nvSpPr>
          <p:spPr bwMode="auto">
            <a:xfrm>
              <a:off x="65532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7834" name="TextBox 5"/>
            <p:cNvSpPr txBox="1">
              <a:spLocks noChangeArrowheads="1"/>
            </p:cNvSpPr>
            <p:nvPr/>
          </p:nvSpPr>
          <p:spPr bwMode="auto">
            <a:xfrm>
              <a:off x="70866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7835" name="TextBox 6"/>
            <p:cNvSpPr txBox="1">
              <a:spLocks noChangeArrowheads="1"/>
            </p:cNvSpPr>
            <p:nvPr/>
          </p:nvSpPr>
          <p:spPr bwMode="auto">
            <a:xfrm>
              <a:off x="7086600" y="4191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7836" name="TextBox 7"/>
            <p:cNvSpPr txBox="1">
              <a:spLocks noChangeArrowheads="1"/>
            </p:cNvSpPr>
            <p:nvPr/>
          </p:nvSpPr>
          <p:spPr bwMode="auto">
            <a:xfrm>
              <a:off x="7620000" y="4038600"/>
              <a:ext cx="22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7837" name="TextBox 8"/>
            <p:cNvSpPr txBox="1">
              <a:spLocks noChangeArrowheads="1"/>
            </p:cNvSpPr>
            <p:nvPr/>
          </p:nvSpPr>
          <p:spPr bwMode="auto">
            <a:xfrm>
              <a:off x="5257800" y="28956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7838" name="TextBox 9"/>
            <p:cNvSpPr txBox="1">
              <a:spLocks noChangeArrowheads="1"/>
            </p:cNvSpPr>
            <p:nvPr/>
          </p:nvSpPr>
          <p:spPr bwMode="auto">
            <a:xfrm>
              <a:off x="5257800" y="3429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7839" name="TextBox 10"/>
            <p:cNvSpPr txBox="1">
              <a:spLocks noChangeArrowheads="1"/>
            </p:cNvSpPr>
            <p:nvPr/>
          </p:nvSpPr>
          <p:spPr bwMode="auto">
            <a:xfrm>
              <a:off x="6248400" y="3048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7840" name="TextBox 11"/>
            <p:cNvSpPr txBox="1">
              <a:spLocks noChangeArrowheads="1"/>
            </p:cNvSpPr>
            <p:nvPr/>
          </p:nvSpPr>
          <p:spPr bwMode="auto">
            <a:xfrm>
              <a:off x="5715000" y="36576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7841" name="TextBox 12"/>
            <p:cNvSpPr txBox="1">
              <a:spLocks noChangeArrowheads="1"/>
            </p:cNvSpPr>
            <p:nvPr/>
          </p:nvSpPr>
          <p:spPr bwMode="auto">
            <a:xfrm>
              <a:off x="6172200" y="33528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7842" name="TextBox 13"/>
            <p:cNvSpPr txBox="1">
              <a:spLocks noChangeArrowheads="1"/>
            </p:cNvSpPr>
            <p:nvPr/>
          </p:nvSpPr>
          <p:spPr bwMode="auto">
            <a:xfrm>
              <a:off x="6553200" y="44196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7843" name="TextBox 14"/>
            <p:cNvSpPr txBox="1">
              <a:spLocks noChangeArrowheads="1"/>
            </p:cNvSpPr>
            <p:nvPr/>
          </p:nvSpPr>
          <p:spPr bwMode="auto">
            <a:xfrm>
              <a:off x="5181600" y="4648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7844" name="TextBox 15"/>
            <p:cNvSpPr txBox="1">
              <a:spLocks noChangeArrowheads="1"/>
            </p:cNvSpPr>
            <p:nvPr/>
          </p:nvSpPr>
          <p:spPr bwMode="auto">
            <a:xfrm>
              <a:off x="5334000" y="41148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7845" name="TextBox 16"/>
            <p:cNvSpPr txBox="1">
              <a:spLocks noChangeArrowheads="1"/>
            </p:cNvSpPr>
            <p:nvPr/>
          </p:nvSpPr>
          <p:spPr bwMode="auto">
            <a:xfrm>
              <a:off x="5943600" y="5029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7846" name="TextBox 17"/>
            <p:cNvSpPr txBox="1">
              <a:spLocks noChangeArrowheads="1"/>
            </p:cNvSpPr>
            <p:nvPr/>
          </p:nvSpPr>
          <p:spPr bwMode="auto">
            <a:xfrm>
              <a:off x="6019800" y="43434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7847" name="TextBox 18"/>
            <p:cNvSpPr txBox="1">
              <a:spLocks noChangeArrowheads="1"/>
            </p:cNvSpPr>
            <p:nvPr/>
          </p:nvSpPr>
          <p:spPr bwMode="auto">
            <a:xfrm>
              <a:off x="6019800" y="39624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cxnSp>
          <p:nvCxnSpPr>
            <p:cNvPr id="20" name="Straight Arrow Connector 19"/>
            <p:cNvCxnSpPr/>
            <p:nvPr/>
          </p:nvCxnSpPr>
          <p:spPr>
            <a:xfrm rot="5400000" flipH="1" flipV="1">
              <a:off x="3389555" y="4152658"/>
              <a:ext cx="2972904"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876800" y="5638317"/>
              <a:ext cx="3429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7850" name="TextBox 21"/>
            <p:cNvSpPr txBox="1">
              <a:spLocks noChangeArrowheads="1"/>
            </p:cNvSpPr>
            <p:nvPr/>
          </p:nvSpPr>
          <p:spPr bwMode="auto">
            <a:xfrm>
              <a:off x="4267200" y="51816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x2</a:t>
              </a:r>
            </a:p>
          </p:txBody>
        </p:sp>
        <p:sp>
          <p:nvSpPr>
            <p:cNvPr id="77851" name="TextBox 22"/>
            <p:cNvSpPr txBox="1">
              <a:spLocks noChangeArrowheads="1"/>
            </p:cNvSpPr>
            <p:nvPr/>
          </p:nvSpPr>
          <p:spPr bwMode="auto">
            <a:xfrm>
              <a:off x="5105400" y="57150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x1</a:t>
              </a:r>
            </a:p>
          </p:txBody>
        </p:sp>
      </p:grpSp>
      <p:sp>
        <p:nvSpPr>
          <p:cNvPr id="77828" name="TextBox 23"/>
          <p:cNvSpPr txBox="1">
            <a:spLocks noChangeArrowheads="1"/>
          </p:cNvSpPr>
          <p:nvPr/>
        </p:nvSpPr>
        <p:spPr bwMode="auto">
          <a:xfrm>
            <a:off x="7391400" y="2667000"/>
            <a:ext cx="319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77829" name="TextBox 28"/>
          <p:cNvSpPr txBox="1">
            <a:spLocks noChangeArrowheads="1"/>
          </p:cNvSpPr>
          <p:nvPr/>
        </p:nvSpPr>
        <p:spPr bwMode="auto">
          <a:xfrm>
            <a:off x="8520114" y="3124200"/>
            <a:ext cx="319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30" name="Oval 29"/>
          <p:cNvSpPr/>
          <p:nvPr/>
        </p:nvSpPr>
        <p:spPr>
          <a:xfrm>
            <a:off x="7286322" y="2598409"/>
            <a:ext cx="507049" cy="5070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Oval 30"/>
          <p:cNvSpPr/>
          <p:nvPr/>
        </p:nvSpPr>
        <p:spPr>
          <a:xfrm>
            <a:off x="8399628" y="3020029"/>
            <a:ext cx="536742" cy="57012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864211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a:t>3-nearest neighbor</a:t>
            </a:r>
          </a:p>
        </p:txBody>
      </p:sp>
      <p:grpSp>
        <p:nvGrpSpPr>
          <p:cNvPr id="78851" name="Group 3"/>
          <p:cNvGrpSpPr>
            <a:grpSpLocks/>
          </p:cNvGrpSpPr>
          <p:nvPr/>
        </p:nvGrpSpPr>
        <p:grpSpPr bwMode="auto">
          <a:xfrm>
            <a:off x="6019800" y="1447800"/>
            <a:ext cx="4038600" cy="3417888"/>
            <a:chOff x="4267200" y="2667000"/>
            <a:chExt cx="4038600" cy="3417332"/>
          </a:xfrm>
        </p:grpSpPr>
        <p:sp>
          <p:nvSpPr>
            <p:cNvPr id="78857" name="TextBox 4"/>
            <p:cNvSpPr txBox="1">
              <a:spLocks noChangeArrowheads="1"/>
            </p:cNvSpPr>
            <p:nvPr/>
          </p:nvSpPr>
          <p:spPr bwMode="auto">
            <a:xfrm>
              <a:off x="65532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8858" name="TextBox 5"/>
            <p:cNvSpPr txBox="1">
              <a:spLocks noChangeArrowheads="1"/>
            </p:cNvSpPr>
            <p:nvPr/>
          </p:nvSpPr>
          <p:spPr bwMode="auto">
            <a:xfrm>
              <a:off x="70866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8859" name="TextBox 6"/>
            <p:cNvSpPr txBox="1">
              <a:spLocks noChangeArrowheads="1"/>
            </p:cNvSpPr>
            <p:nvPr/>
          </p:nvSpPr>
          <p:spPr bwMode="auto">
            <a:xfrm>
              <a:off x="7086600" y="4191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8860" name="TextBox 7"/>
            <p:cNvSpPr txBox="1">
              <a:spLocks noChangeArrowheads="1"/>
            </p:cNvSpPr>
            <p:nvPr/>
          </p:nvSpPr>
          <p:spPr bwMode="auto">
            <a:xfrm>
              <a:off x="7620000" y="4038600"/>
              <a:ext cx="22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8861" name="TextBox 8"/>
            <p:cNvSpPr txBox="1">
              <a:spLocks noChangeArrowheads="1"/>
            </p:cNvSpPr>
            <p:nvPr/>
          </p:nvSpPr>
          <p:spPr bwMode="auto">
            <a:xfrm>
              <a:off x="5257800" y="28956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8862" name="TextBox 9"/>
            <p:cNvSpPr txBox="1">
              <a:spLocks noChangeArrowheads="1"/>
            </p:cNvSpPr>
            <p:nvPr/>
          </p:nvSpPr>
          <p:spPr bwMode="auto">
            <a:xfrm>
              <a:off x="5257800" y="3429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8863" name="TextBox 10"/>
            <p:cNvSpPr txBox="1">
              <a:spLocks noChangeArrowheads="1"/>
            </p:cNvSpPr>
            <p:nvPr/>
          </p:nvSpPr>
          <p:spPr bwMode="auto">
            <a:xfrm>
              <a:off x="6248400" y="3048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8864" name="TextBox 11"/>
            <p:cNvSpPr txBox="1">
              <a:spLocks noChangeArrowheads="1"/>
            </p:cNvSpPr>
            <p:nvPr/>
          </p:nvSpPr>
          <p:spPr bwMode="auto">
            <a:xfrm>
              <a:off x="5715000" y="36576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8865" name="TextBox 12"/>
            <p:cNvSpPr txBox="1">
              <a:spLocks noChangeArrowheads="1"/>
            </p:cNvSpPr>
            <p:nvPr/>
          </p:nvSpPr>
          <p:spPr bwMode="auto">
            <a:xfrm>
              <a:off x="6172200" y="33528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8866" name="TextBox 13"/>
            <p:cNvSpPr txBox="1">
              <a:spLocks noChangeArrowheads="1"/>
            </p:cNvSpPr>
            <p:nvPr/>
          </p:nvSpPr>
          <p:spPr bwMode="auto">
            <a:xfrm>
              <a:off x="6553200" y="44196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8867" name="TextBox 14"/>
            <p:cNvSpPr txBox="1">
              <a:spLocks noChangeArrowheads="1"/>
            </p:cNvSpPr>
            <p:nvPr/>
          </p:nvSpPr>
          <p:spPr bwMode="auto">
            <a:xfrm>
              <a:off x="5181600" y="4648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8868" name="TextBox 15"/>
            <p:cNvSpPr txBox="1">
              <a:spLocks noChangeArrowheads="1"/>
            </p:cNvSpPr>
            <p:nvPr/>
          </p:nvSpPr>
          <p:spPr bwMode="auto">
            <a:xfrm>
              <a:off x="5334000" y="41148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8869" name="TextBox 16"/>
            <p:cNvSpPr txBox="1">
              <a:spLocks noChangeArrowheads="1"/>
            </p:cNvSpPr>
            <p:nvPr/>
          </p:nvSpPr>
          <p:spPr bwMode="auto">
            <a:xfrm>
              <a:off x="5943600" y="5029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8870" name="TextBox 17"/>
            <p:cNvSpPr txBox="1">
              <a:spLocks noChangeArrowheads="1"/>
            </p:cNvSpPr>
            <p:nvPr/>
          </p:nvSpPr>
          <p:spPr bwMode="auto">
            <a:xfrm>
              <a:off x="6019800" y="43434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8871" name="TextBox 18"/>
            <p:cNvSpPr txBox="1">
              <a:spLocks noChangeArrowheads="1"/>
            </p:cNvSpPr>
            <p:nvPr/>
          </p:nvSpPr>
          <p:spPr bwMode="auto">
            <a:xfrm>
              <a:off x="6019800" y="39624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cxnSp>
          <p:nvCxnSpPr>
            <p:cNvPr id="20" name="Straight Arrow Connector 19"/>
            <p:cNvCxnSpPr/>
            <p:nvPr/>
          </p:nvCxnSpPr>
          <p:spPr>
            <a:xfrm rot="5400000" flipH="1" flipV="1">
              <a:off x="3389555" y="4152658"/>
              <a:ext cx="2972904"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876800" y="5638317"/>
              <a:ext cx="3429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8874" name="TextBox 21"/>
            <p:cNvSpPr txBox="1">
              <a:spLocks noChangeArrowheads="1"/>
            </p:cNvSpPr>
            <p:nvPr/>
          </p:nvSpPr>
          <p:spPr bwMode="auto">
            <a:xfrm>
              <a:off x="4267200" y="51816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x2</a:t>
              </a:r>
            </a:p>
          </p:txBody>
        </p:sp>
        <p:sp>
          <p:nvSpPr>
            <p:cNvPr id="78875" name="TextBox 22"/>
            <p:cNvSpPr txBox="1">
              <a:spLocks noChangeArrowheads="1"/>
            </p:cNvSpPr>
            <p:nvPr/>
          </p:nvSpPr>
          <p:spPr bwMode="auto">
            <a:xfrm>
              <a:off x="5105400" y="57150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x1</a:t>
              </a:r>
            </a:p>
          </p:txBody>
        </p:sp>
      </p:grpSp>
      <p:sp>
        <p:nvSpPr>
          <p:cNvPr id="78852" name="TextBox 23"/>
          <p:cNvSpPr txBox="1">
            <a:spLocks noChangeArrowheads="1"/>
          </p:cNvSpPr>
          <p:nvPr/>
        </p:nvSpPr>
        <p:spPr bwMode="auto">
          <a:xfrm>
            <a:off x="7391400" y="2667000"/>
            <a:ext cx="319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78853" name="TextBox 28"/>
          <p:cNvSpPr txBox="1">
            <a:spLocks noChangeArrowheads="1"/>
          </p:cNvSpPr>
          <p:nvPr/>
        </p:nvSpPr>
        <p:spPr bwMode="auto">
          <a:xfrm>
            <a:off x="8520114" y="3124200"/>
            <a:ext cx="319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30" name="Oval 29"/>
          <p:cNvSpPr/>
          <p:nvPr/>
        </p:nvSpPr>
        <p:spPr>
          <a:xfrm>
            <a:off x="7056441" y="2362659"/>
            <a:ext cx="1020759" cy="99014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Oval 30"/>
          <p:cNvSpPr/>
          <p:nvPr/>
        </p:nvSpPr>
        <p:spPr>
          <a:xfrm>
            <a:off x="7903871" y="2590826"/>
            <a:ext cx="1522876" cy="143620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220287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altLang="en-US"/>
              <a:t>5-nearest neighbor</a:t>
            </a:r>
          </a:p>
        </p:txBody>
      </p:sp>
      <p:grpSp>
        <p:nvGrpSpPr>
          <p:cNvPr id="79875" name="Group 3"/>
          <p:cNvGrpSpPr>
            <a:grpSpLocks/>
          </p:cNvGrpSpPr>
          <p:nvPr/>
        </p:nvGrpSpPr>
        <p:grpSpPr bwMode="auto">
          <a:xfrm>
            <a:off x="6019800" y="1447800"/>
            <a:ext cx="4038600" cy="3417888"/>
            <a:chOff x="4267200" y="2667000"/>
            <a:chExt cx="4038600" cy="3417332"/>
          </a:xfrm>
        </p:grpSpPr>
        <p:sp>
          <p:nvSpPr>
            <p:cNvPr id="79880" name="TextBox 4"/>
            <p:cNvSpPr txBox="1">
              <a:spLocks noChangeArrowheads="1"/>
            </p:cNvSpPr>
            <p:nvPr/>
          </p:nvSpPr>
          <p:spPr bwMode="auto">
            <a:xfrm>
              <a:off x="65532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9881" name="TextBox 5"/>
            <p:cNvSpPr txBox="1">
              <a:spLocks noChangeArrowheads="1"/>
            </p:cNvSpPr>
            <p:nvPr/>
          </p:nvSpPr>
          <p:spPr bwMode="auto">
            <a:xfrm>
              <a:off x="70866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9882" name="TextBox 6"/>
            <p:cNvSpPr txBox="1">
              <a:spLocks noChangeArrowheads="1"/>
            </p:cNvSpPr>
            <p:nvPr/>
          </p:nvSpPr>
          <p:spPr bwMode="auto">
            <a:xfrm>
              <a:off x="7086600" y="4191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9883" name="TextBox 7"/>
            <p:cNvSpPr txBox="1">
              <a:spLocks noChangeArrowheads="1"/>
            </p:cNvSpPr>
            <p:nvPr/>
          </p:nvSpPr>
          <p:spPr bwMode="auto">
            <a:xfrm>
              <a:off x="7620000" y="4038600"/>
              <a:ext cx="22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9884" name="TextBox 8"/>
            <p:cNvSpPr txBox="1">
              <a:spLocks noChangeArrowheads="1"/>
            </p:cNvSpPr>
            <p:nvPr/>
          </p:nvSpPr>
          <p:spPr bwMode="auto">
            <a:xfrm>
              <a:off x="5257800" y="28956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9885" name="TextBox 9"/>
            <p:cNvSpPr txBox="1">
              <a:spLocks noChangeArrowheads="1"/>
            </p:cNvSpPr>
            <p:nvPr/>
          </p:nvSpPr>
          <p:spPr bwMode="auto">
            <a:xfrm>
              <a:off x="5257800" y="3429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9886" name="TextBox 10"/>
            <p:cNvSpPr txBox="1">
              <a:spLocks noChangeArrowheads="1"/>
            </p:cNvSpPr>
            <p:nvPr/>
          </p:nvSpPr>
          <p:spPr bwMode="auto">
            <a:xfrm>
              <a:off x="6248400" y="3048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9887" name="TextBox 11"/>
            <p:cNvSpPr txBox="1">
              <a:spLocks noChangeArrowheads="1"/>
            </p:cNvSpPr>
            <p:nvPr/>
          </p:nvSpPr>
          <p:spPr bwMode="auto">
            <a:xfrm>
              <a:off x="5715000" y="36576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79888" name="TextBox 12"/>
            <p:cNvSpPr txBox="1">
              <a:spLocks noChangeArrowheads="1"/>
            </p:cNvSpPr>
            <p:nvPr/>
          </p:nvSpPr>
          <p:spPr bwMode="auto">
            <a:xfrm>
              <a:off x="6172200" y="33528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9889" name="TextBox 13"/>
            <p:cNvSpPr txBox="1">
              <a:spLocks noChangeArrowheads="1"/>
            </p:cNvSpPr>
            <p:nvPr/>
          </p:nvSpPr>
          <p:spPr bwMode="auto">
            <a:xfrm>
              <a:off x="6553200" y="44196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9890" name="TextBox 14"/>
            <p:cNvSpPr txBox="1">
              <a:spLocks noChangeArrowheads="1"/>
            </p:cNvSpPr>
            <p:nvPr/>
          </p:nvSpPr>
          <p:spPr bwMode="auto">
            <a:xfrm>
              <a:off x="5181600" y="4648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9891" name="TextBox 15"/>
            <p:cNvSpPr txBox="1">
              <a:spLocks noChangeArrowheads="1"/>
            </p:cNvSpPr>
            <p:nvPr/>
          </p:nvSpPr>
          <p:spPr bwMode="auto">
            <a:xfrm>
              <a:off x="5334000" y="41148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9892" name="TextBox 16"/>
            <p:cNvSpPr txBox="1">
              <a:spLocks noChangeArrowheads="1"/>
            </p:cNvSpPr>
            <p:nvPr/>
          </p:nvSpPr>
          <p:spPr bwMode="auto">
            <a:xfrm>
              <a:off x="5943600" y="5029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9893" name="TextBox 17"/>
            <p:cNvSpPr txBox="1">
              <a:spLocks noChangeArrowheads="1"/>
            </p:cNvSpPr>
            <p:nvPr/>
          </p:nvSpPr>
          <p:spPr bwMode="auto">
            <a:xfrm>
              <a:off x="6019800" y="43434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79894" name="TextBox 18"/>
            <p:cNvSpPr txBox="1">
              <a:spLocks noChangeArrowheads="1"/>
            </p:cNvSpPr>
            <p:nvPr/>
          </p:nvSpPr>
          <p:spPr bwMode="auto">
            <a:xfrm>
              <a:off x="6019800" y="39624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cxnSp>
          <p:nvCxnSpPr>
            <p:cNvPr id="20" name="Straight Arrow Connector 19"/>
            <p:cNvCxnSpPr/>
            <p:nvPr/>
          </p:nvCxnSpPr>
          <p:spPr>
            <a:xfrm rot="5400000" flipH="1" flipV="1">
              <a:off x="3389555" y="4152658"/>
              <a:ext cx="2972904"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876800" y="5638317"/>
              <a:ext cx="3429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9897" name="TextBox 21"/>
            <p:cNvSpPr txBox="1">
              <a:spLocks noChangeArrowheads="1"/>
            </p:cNvSpPr>
            <p:nvPr/>
          </p:nvSpPr>
          <p:spPr bwMode="auto">
            <a:xfrm>
              <a:off x="4267200" y="51816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x2</a:t>
              </a:r>
            </a:p>
          </p:txBody>
        </p:sp>
        <p:sp>
          <p:nvSpPr>
            <p:cNvPr id="79898" name="TextBox 22"/>
            <p:cNvSpPr txBox="1">
              <a:spLocks noChangeArrowheads="1"/>
            </p:cNvSpPr>
            <p:nvPr/>
          </p:nvSpPr>
          <p:spPr bwMode="auto">
            <a:xfrm>
              <a:off x="5105400" y="57150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x1</a:t>
              </a:r>
            </a:p>
          </p:txBody>
        </p:sp>
      </p:grpSp>
      <p:sp>
        <p:nvSpPr>
          <p:cNvPr id="79876" name="TextBox 23"/>
          <p:cNvSpPr txBox="1">
            <a:spLocks noChangeArrowheads="1"/>
          </p:cNvSpPr>
          <p:nvPr/>
        </p:nvSpPr>
        <p:spPr bwMode="auto">
          <a:xfrm>
            <a:off x="7391400" y="2667000"/>
            <a:ext cx="319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79877" name="TextBox 28"/>
          <p:cNvSpPr txBox="1">
            <a:spLocks noChangeArrowheads="1"/>
          </p:cNvSpPr>
          <p:nvPr/>
        </p:nvSpPr>
        <p:spPr bwMode="auto">
          <a:xfrm>
            <a:off x="8520114" y="3124200"/>
            <a:ext cx="319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31" name="Oval 30"/>
          <p:cNvSpPr/>
          <p:nvPr/>
        </p:nvSpPr>
        <p:spPr>
          <a:xfrm>
            <a:off x="7793329" y="2438400"/>
            <a:ext cx="1731671" cy="176408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p:cNvSpPr/>
          <p:nvPr/>
        </p:nvSpPr>
        <p:spPr>
          <a:xfrm>
            <a:off x="6837071" y="2169143"/>
            <a:ext cx="1420134" cy="136598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896604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altLang="en-US"/>
              <a:t>Using K-NN</a:t>
            </a:r>
          </a:p>
        </p:txBody>
      </p:sp>
      <p:sp>
        <p:nvSpPr>
          <p:cNvPr id="80899" name="Content Placeholder 2"/>
          <p:cNvSpPr>
            <a:spLocks noGrp="1"/>
          </p:cNvSpPr>
          <p:nvPr>
            <p:ph idx="1"/>
          </p:nvPr>
        </p:nvSpPr>
        <p:spPr/>
        <p:txBody>
          <a:bodyPr/>
          <a:lstStyle/>
          <a:p>
            <a:endParaRPr lang="en-US" altLang="en-US" dirty="0"/>
          </a:p>
          <a:p>
            <a:r>
              <a:rPr lang="en-US" altLang="en-US" dirty="0"/>
              <a:t>Simple to implement and interpret, a good classifier to try first</a:t>
            </a:r>
          </a:p>
          <a:p>
            <a:pPr marL="0" indent="0">
              <a:buNone/>
            </a:pPr>
            <a:endParaRPr lang="en-US" altLang="en-US" dirty="0"/>
          </a:p>
        </p:txBody>
      </p:sp>
    </p:spTree>
    <p:extLst>
      <p:ext uri="{BB962C8B-B14F-4D97-AF65-F5344CB8AC3E}">
        <p14:creationId xmlns:p14="http://schemas.microsoft.com/office/powerpoint/2010/main" val="4026459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hays\Desktop\143 Computer Vision\slides\07\639px-GaussianScatterPCA.png"/>
          <p:cNvPicPr>
            <a:picLocks noChangeAspect="1" noChangeArrowheads="1"/>
          </p:cNvPicPr>
          <p:nvPr/>
        </p:nvPicPr>
        <p:blipFill>
          <a:blip r:embed="rId2">
            <a:extLst>
              <a:ext uri="{28A0092B-C50C-407E-A947-70E740481C1C}">
                <a14:useLocalDpi xmlns:a14="http://schemas.microsoft.com/office/drawing/2010/main" val="0"/>
              </a:ext>
            </a:extLst>
          </a:blip>
          <a:srcRect l="8012" t="5688" r="7857" b="6126"/>
          <a:stretch>
            <a:fillRect/>
          </a:stretch>
        </p:blipFill>
        <p:spPr bwMode="auto">
          <a:xfrm>
            <a:off x="6332538" y="1600200"/>
            <a:ext cx="4259262"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itle 1"/>
          <p:cNvSpPr>
            <a:spLocks noGrp="1"/>
          </p:cNvSpPr>
          <p:nvPr>
            <p:ph type="title"/>
          </p:nvPr>
        </p:nvSpPr>
        <p:spPr/>
        <p:txBody>
          <a:bodyPr/>
          <a:lstStyle/>
          <a:p>
            <a:pPr eaLnBrk="1" hangingPunct="1"/>
            <a:r>
              <a:rPr lang="en-US" altLang="en-US"/>
              <a:t>Dimensionality Reduction</a:t>
            </a:r>
          </a:p>
        </p:txBody>
      </p:sp>
      <p:sp>
        <p:nvSpPr>
          <p:cNvPr id="27652" name="Content Placeholder 2"/>
          <p:cNvSpPr>
            <a:spLocks noGrp="1"/>
          </p:cNvSpPr>
          <p:nvPr>
            <p:ph idx="1"/>
          </p:nvPr>
        </p:nvSpPr>
        <p:spPr>
          <a:xfrm>
            <a:off x="1676400" y="1600201"/>
            <a:ext cx="4876800" cy="4525963"/>
          </a:xfrm>
        </p:spPr>
        <p:txBody>
          <a:bodyPr/>
          <a:lstStyle/>
          <a:p>
            <a:pPr eaLnBrk="1" hangingPunct="1"/>
            <a:r>
              <a:rPr lang="en-US" altLang="en-US" b="1" dirty="0"/>
              <a:t>PCA</a:t>
            </a:r>
            <a:r>
              <a:rPr lang="en-US" altLang="en-US" dirty="0"/>
              <a:t>, ICA, LLE, </a:t>
            </a:r>
            <a:r>
              <a:rPr lang="en-US" altLang="en-US" dirty="0" err="1"/>
              <a:t>Isomap</a:t>
            </a:r>
            <a:r>
              <a:rPr lang="en-US" altLang="en-US" dirty="0"/>
              <a:t>, </a:t>
            </a:r>
            <a:r>
              <a:rPr lang="en-US" altLang="en-US" i="1" dirty="0" err="1"/>
              <a:t>Autoencoder</a:t>
            </a:r>
            <a:endParaRPr lang="en-US" altLang="en-US" i="1" dirty="0"/>
          </a:p>
          <a:p>
            <a:pPr eaLnBrk="1" hangingPunct="1"/>
            <a:endParaRPr lang="en-US" altLang="en-US" sz="1800" dirty="0"/>
          </a:p>
          <a:p>
            <a:pPr eaLnBrk="1" hangingPunct="1"/>
            <a:r>
              <a:rPr lang="en-US" altLang="en-US" sz="1800" dirty="0"/>
              <a:t>PCA is the most important technique to know.  It takes advantage of correlations in data dimensions to produce the best possible lower dimensional representation based on linear projections (minimizes reconstruction error).</a:t>
            </a:r>
            <a:br>
              <a:rPr lang="en-US" altLang="en-US" sz="1800" dirty="0"/>
            </a:br>
            <a:endParaRPr lang="en-US" altLang="en-US" sz="1800" dirty="0"/>
          </a:p>
          <a:p>
            <a:pPr eaLnBrk="1" hangingPunct="1"/>
            <a:r>
              <a:rPr lang="en-US" altLang="en-US" sz="1800" dirty="0"/>
              <a:t>Be wary of trying to assign meaning to the discovered bases.</a:t>
            </a:r>
          </a:p>
        </p:txBody>
      </p:sp>
    </p:spTree>
    <p:extLst>
      <p:ext uri="{BB962C8B-B14F-4D97-AF65-F5344CB8AC3E}">
        <p14:creationId xmlns:p14="http://schemas.microsoft.com/office/powerpoint/2010/main" val="30639764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altLang="en-US"/>
              <a:t>Naïve Bayes</a:t>
            </a:r>
          </a:p>
        </p:txBody>
      </p:sp>
      <p:sp>
        <p:nvSpPr>
          <p:cNvPr id="4" name="Oval 3"/>
          <p:cNvSpPr/>
          <p:nvPr/>
        </p:nvSpPr>
        <p:spPr>
          <a:xfrm>
            <a:off x="6629400" y="3581400"/>
            <a:ext cx="5334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x</a:t>
            </a:r>
            <a:r>
              <a:rPr kumimoji="0" lang="en-US" sz="1800" b="0" i="0" u="none" strike="noStrike" kern="1200" cap="none" spc="0" normalizeH="0" baseline="-25000" noProof="0" dirty="0">
                <a:ln>
                  <a:noFill/>
                </a:ln>
                <a:solidFill>
                  <a:prstClr val="black"/>
                </a:solidFill>
                <a:effectLst/>
                <a:uLnTx/>
                <a:uFillTx/>
                <a:latin typeface="Calibri"/>
                <a:ea typeface="+mn-ea"/>
                <a:cs typeface="+mn-cs"/>
              </a:rPr>
              <a:t>1</a:t>
            </a:r>
          </a:p>
        </p:txBody>
      </p:sp>
      <p:sp>
        <p:nvSpPr>
          <p:cNvPr id="6" name="Oval 5"/>
          <p:cNvSpPr/>
          <p:nvPr/>
        </p:nvSpPr>
        <p:spPr>
          <a:xfrm>
            <a:off x="7467600" y="3581400"/>
            <a:ext cx="5334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x</a:t>
            </a:r>
            <a:r>
              <a:rPr kumimoji="0" lang="en-US" sz="1800" b="0" i="0" u="none" strike="noStrike" kern="1200" cap="none" spc="0" normalizeH="0" baseline="-25000" noProof="0" dirty="0">
                <a:ln>
                  <a:noFill/>
                </a:ln>
                <a:solidFill>
                  <a:prstClr val="black"/>
                </a:solidFill>
                <a:effectLst/>
                <a:uLnTx/>
                <a:uFillTx/>
                <a:latin typeface="Calibri"/>
                <a:ea typeface="+mn-ea"/>
                <a:cs typeface="+mn-cs"/>
              </a:rPr>
              <a:t>2</a:t>
            </a:r>
          </a:p>
        </p:txBody>
      </p:sp>
      <p:sp>
        <p:nvSpPr>
          <p:cNvPr id="7" name="Oval 6"/>
          <p:cNvSpPr/>
          <p:nvPr/>
        </p:nvSpPr>
        <p:spPr>
          <a:xfrm>
            <a:off x="8382000" y="3581400"/>
            <a:ext cx="5334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x</a:t>
            </a:r>
            <a:r>
              <a:rPr kumimoji="0" lang="en-US" sz="1800" b="0" i="0" u="none" strike="noStrike" kern="1200" cap="none" spc="0" normalizeH="0" baseline="-25000" noProof="0" dirty="0">
                <a:ln>
                  <a:noFill/>
                </a:ln>
                <a:solidFill>
                  <a:prstClr val="black"/>
                </a:solidFill>
                <a:effectLst/>
                <a:uLnTx/>
                <a:uFillTx/>
                <a:latin typeface="Calibri"/>
                <a:ea typeface="+mn-ea"/>
                <a:cs typeface="+mn-cs"/>
              </a:rPr>
              <a:t>3</a:t>
            </a:r>
          </a:p>
        </p:txBody>
      </p:sp>
      <p:sp>
        <p:nvSpPr>
          <p:cNvPr id="8" name="Oval 7"/>
          <p:cNvSpPr/>
          <p:nvPr/>
        </p:nvSpPr>
        <p:spPr>
          <a:xfrm>
            <a:off x="7543800" y="2209800"/>
            <a:ext cx="5334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y</a:t>
            </a:r>
            <a:endParaRPr kumimoji="0" lang="en-US" sz="1800" b="0" i="0" u="none" strike="noStrike" kern="1200" cap="none" spc="0" normalizeH="0" baseline="-25000" noProof="0" dirty="0">
              <a:ln>
                <a:noFill/>
              </a:ln>
              <a:solidFill>
                <a:prstClr val="black"/>
              </a:solidFill>
              <a:effectLst/>
              <a:uLnTx/>
              <a:uFillTx/>
              <a:latin typeface="Calibri"/>
              <a:ea typeface="+mn-ea"/>
              <a:cs typeface="+mn-cs"/>
            </a:endParaRPr>
          </a:p>
        </p:txBody>
      </p:sp>
      <p:cxnSp>
        <p:nvCxnSpPr>
          <p:cNvPr id="10" name="Straight Arrow Connector 9"/>
          <p:cNvCxnSpPr>
            <a:stCxn id="8" idx="4"/>
          </p:cNvCxnSpPr>
          <p:nvPr/>
        </p:nvCxnSpPr>
        <p:spPr>
          <a:xfrm rot="5400000">
            <a:off x="6991350" y="2762250"/>
            <a:ext cx="838200" cy="8001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8" idx="4"/>
          </p:cNvCxnSpPr>
          <p:nvPr/>
        </p:nvCxnSpPr>
        <p:spPr>
          <a:xfrm rot="5400000">
            <a:off x="7410450" y="3105150"/>
            <a:ext cx="762000" cy="381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4"/>
          </p:cNvCxnSpPr>
          <p:nvPr/>
        </p:nvCxnSpPr>
        <p:spPr>
          <a:xfrm rot="16200000" flipH="1">
            <a:off x="7829550" y="2724150"/>
            <a:ext cx="762000" cy="8001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81930" name="Content Placeholder 11"/>
          <p:cNvSpPr>
            <a:spLocks noGrp="1"/>
          </p:cNvSpPr>
          <p:nvPr>
            <p:ph idx="1"/>
          </p:nvPr>
        </p:nvSpPr>
        <p:spPr/>
        <p:txBody>
          <a:bodyPr/>
          <a:lstStyle/>
          <a:p>
            <a:endParaRPr lang="en-US" altLang="en-US"/>
          </a:p>
        </p:txBody>
      </p:sp>
    </p:spTree>
    <p:extLst>
      <p:ext uri="{BB962C8B-B14F-4D97-AF65-F5344CB8AC3E}">
        <p14:creationId xmlns:p14="http://schemas.microsoft.com/office/powerpoint/2010/main" val="3066085216"/>
      </p:ext>
    </p:extLst>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altLang="en-US"/>
              <a:t>Using Naïve Bayes </a:t>
            </a:r>
          </a:p>
        </p:txBody>
      </p:sp>
      <p:sp>
        <p:nvSpPr>
          <p:cNvPr id="82947" name="Content Placeholder 2"/>
          <p:cNvSpPr>
            <a:spLocks noGrp="1"/>
          </p:cNvSpPr>
          <p:nvPr>
            <p:ph idx="1"/>
          </p:nvPr>
        </p:nvSpPr>
        <p:spPr/>
        <p:txBody>
          <a:bodyPr/>
          <a:lstStyle/>
          <a:p>
            <a:endParaRPr lang="en-US" altLang="en-US"/>
          </a:p>
          <a:p>
            <a:r>
              <a:rPr lang="en-US" altLang="en-US"/>
              <a:t>Simple thing to try for categorical data</a:t>
            </a:r>
          </a:p>
          <a:p>
            <a:endParaRPr lang="en-US" altLang="en-US"/>
          </a:p>
          <a:p>
            <a:r>
              <a:rPr lang="en-US" altLang="en-US"/>
              <a:t>Very fast to train/test</a:t>
            </a:r>
          </a:p>
          <a:p>
            <a:endParaRPr lang="en-US" altLang="en-US"/>
          </a:p>
          <a:p>
            <a:pPr>
              <a:buFont typeface="Arial" panose="020B0604020202020204" pitchFamily="34" charset="0"/>
              <a:buNone/>
            </a:pPr>
            <a:endParaRPr lang="en-US" altLang="en-US"/>
          </a:p>
        </p:txBody>
      </p:sp>
    </p:spTree>
    <p:extLst>
      <p:ext uri="{BB962C8B-B14F-4D97-AF65-F5344CB8AC3E}">
        <p14:creationId xmlns:p14="http://schemas.microsoft.com/office/powerpoint/2010/main" val="2456475548"/>
      </p:ext>
    </p:extLst>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altLang="en-US"/>
              <a:t>Classifiers: Logistic Regression</a:t>
            </a:r>
          </a:p>
        </p:txBody>
      </p:sp>
      <p:grpSp>
        <p:nvGrpSpPr>
          <p:cNvPr id="83971" name="Group 25"/>
          <p:cNvGrpSpPr>
            <a:grpSpLocks/>
          </p:cNvGrpSpPr>
          <p:nvPr/>
        </p:nvGrpSpPr>
        <p:grpSpPr bwMode="auto">
          <a:xfrm rot="-2034317">
            <a:off x="6960961" y="1243492"/>
            <a:ext cx="2478927" cy="1665165"/>
            <a:chOff x="5326464" y="1447762"/>
            <a:chExt cx="2598336" cy="1664880"/>
          </a:xfrm>
        </p:grpSpPr>
        <p:sp>
          <p:nvSpPr>
            <p:cNvPr id="83990" name="TextBox 15"/>
            <p:cNvSpPr txBox="1">
              <a:spLocks noChangeArrowheads="1"/>
            </p:cNvSpPr>
            <p:nvPr/>
          </p:nvSpPr>
          <p:spPr bwMode="auto">
            <a:xfrm>
              <a:off x="6621864" y="2057461"/>
              <a:ext cx="327979" cy="36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3991" name="TextBox 16"/>
            <p:cNvSpPr txBox="1">
              <a:spLocks noChangeArrowheads="1"/>
            </p:cNvSpPr>
            <p:nvPr/>
          </p:nvSpPr>
          <p:spPr bwMode="auto">
            <a:xfrm>
              <a:off x="7155264" y="2057461"/>
              <a:ext cx="327979" cy="36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3992" name="TextBox 17"/>
            <p:cNvSpPr txBox="1">
              <a:spLocks noChangeArrowheads="1"/>
            </p:cNvSpPr>
            <p:nvPr/>
          </p:nvSpPr>
          <p:spPr bwMode="auto">
            <a:xfrm>
              <a:off x="7155264" y="2743373"/>
              <a:ext cx="327979" cy="36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3993" name="TextBox 18"/>
            <p:cNvSpPr txBox="1">
              <a:spLocks noChangeArrowheads="1"/>
            </p:cNvSpPr>
            <p:nvPr/>
          </p:nvSpPr>
          <p:spPr bwMode="auto">
            <a:xfrm>
              <a:off x="7696200" y="2590887"/>
              <a:ext cx="228600" cy="36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3994" name="TextBox 19"/>
            <p:cNvSpPr txBox="1">
              <a:spLocks noChangeArrowheads="1"/>
            </p:cNvSpPr>
            <p:nvPr/>
          </p:nvSpPr>
          <p:spPr bwMode="auto">
            <a:xfrm>
              <a:off x="5326464" y="1447762"/>
              <a:ext cx="327979" cy="36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3995" name="TextBox 20"/>
            <p:cNvSpPr txBox="1">
              <a:spLocks noChangeArrowheads="1"/>
            </p:cNvSpPr>
            <p:nvPr/>
          </p:nvSpPr>
          <p:spPr bwMode="auto">
            <a:xfrm>
              <a:off x="5326464" y="1981249"/>
              <a:ext cx="327979" cy="36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3996" name="TextBox 21"/>
            <p:cNvSpPr txBox="1">
              <a:spLocks noChangeArrowheads="1"/>
            </p:cNvSpPr>
            <p:nvPr/>
          </p:nvSpPr>
          <p:spPr bwMode="auto">
            <a:xfrm>
              <a:off x="6317064" y="1600187"/>
              <a:ext cx="327979" cy="36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3997" name="TextBox 22"/>
            <p:cNvSpPr txBox="1">
              <a:spLocks noChangeArrowheads="1"/>
            </p:cNvSpPr>
            <p:nvPr/>
          </p:nvSpPr>
          <p:spPr bwMode="auto">
            <a:xfrm>
              <a:off x="5783664" y="2232750"/>
              <a:ext cx="327979" cy="36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grpSp>
      <p:grpSp>
        <p:nvGrpSpPr>
          <p:cNvPr id="83972" name="Group 26"/>
          <p:cNvGrpSpPr>
            <a:grpSpLocks/>
          </p:cNvGrpSpPr>
          <p:nvPr/>
        </p:nvGrpSpPr>
        <p:grpSpPr bwMode="auto">
          <a:xfrm rot="19577315">
            <a:off x="7910514" y="2392363"/>
            <a:ext cx="1697037" cy="1282700"/>
            <a:chOff x="5410200" y="2895836"/>
            <a:chExt cx="1697330" cy="1283940"/>
          </a:xfrm>
        </p:grpSpPr>
        <p:sp>
          <p:nvSpPr>
            <p:cNvPr id="83985" name="TextBox 24"/>
            <p:cNvSpPr txBox="1">
              <a:spLocks noChangeArrowheads="1"/>
            </p:cNvSpPr>
            <p:nvPr/>
          </p:nvSpPr>
          <p:spPr bwMode="auto">
            <a:xfrm>
              <a:off x="6781800" y="3200685"/>
              <a:ext cx="325730" cy="36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83986" name="TextBox 25"/>
            <p:cNvSpPr txBox="1">
              <a:spLocks noChangeArrowheads="1"/>
            </p:cNvSpPr>
            <p:nvPr/>
          </p:nvSpPr>
          <p:spPr bwMode="auto">
            <a:xfrm>
              <a:off x="5410200" y="3429322"/>
              <a:ext cx="325730" cy="36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83987" name="TextBox 26"/>
            <p:cNvSpPr txBox="1">
              <a:spLocks noChangeArrowheads="1"/>
            </p:cNvSpPr>
            <p:nvPr/>
          </p:nvSpPr>
          <p:spPr bwMode="auto">
            <a:xfrm>
              <a:off x="5562600" y="2895836"/>
              <a:ext cx="325730" cy="36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83988" name="TextBox 27"/>
            <p:cNvSpPr txBox="1">
              <a:spLocks noChangeArrowheads="1"/>
            </p:cNvSpPr>
            <p:nvPr/>
          </p:nvSpPr>
          <p:spPr bwMode="auto">
            <a:xfrm>
              <a:off x="6172200" y="3810384"/>
              <a:ext cx="325730" cy="36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83989" name="TextBox 28"/>
            <p:cNvSpPr txBox="1">
              <a:spLocks noChangeArrowheads="1"/>
            </p:cNvSpPr>
            <p:nvPr/>
          </p:nvSpPr>
          <p:spPr bwMode="auto">
            <a:xfrm>
              <a:off x="6248400" y="3124473"/>
              <a:ext cx="325730" cy="36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grpSp>
      <p:cxnSp>
        <p:nvCxnSpPr>
          <p:cNvPr id="18" name="Straight Arrow Connector 17"/>
          <p:cNvCxnSpPr/>
          <p:nvPr/>
        </p:nvCxnSpPr>
        <p:spPr bwMode="auto">
          <a:xfrm rot="5400000" flipH="1" flipV="1">
            <a:off x="5141913" y="2933701"/>
            <a:ext cx="2973388"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bwMode="auto">
          <a:xfrm flipV="1">
            <a:off x="6629400" y="4419600"/>
            <a:ext cx="3429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3975" name="TextBox 32"/>
          <p:cNvSpPr txBox="1">
            <a:spLocks noChangeArrowheads="1"/>
          </p:cNvSpPr>
          <p:nvPr/>
        </p:nvSpPr>
        <p:spPr bwMode="auto">
          <a:xfrm>
            <a:off x="6019801" y="3962400"/>
            <a:ext cx="42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x2</a:t>
            </a:r>
          </a:p>
        </p:txBody>
      </p:sp>
      <p:sp>
        <p:nvSpPr>
          <p:cNvPr id="83976" name="TextBox 33"/>
          <p:cNvSpPr txBox="1">
            <a:spLocks noChangeArrowheads="1"/>
          </p:cNvSpPr>
          <p:nvPr/>
        </p:nvSpPr>
        <p:spPr bwMode="auto">
          <a:xfrm>
            <a:off x="6858001" y="4495800"/>
            <a:ext cx="42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x1</a:t>
            </a:r>
          </a:p>
        </p:txBody>
      </p:sp>
      <p:cxnSp>
        <p:nvCxnSpPr>
          <p:cNvPr id="22" name="Straight Connector 21"/>
          <p:cNvCxnSpPr/>
          <p:nvPr/>
        </p:nvCxnSpPr>
        <p:spPr>
          <a:xfrm flipV="1">
            <a:off x="6858000" y="1981200"/>
            <a:ext cx="3352800" cy="1371600"/>
          </a:xfrm>
          <a:prstGeom prst="line">
            <a:avLst/>
          </a:prstGeom>
        </p:spPr>
        <p:style>
          <a:lnRef idx="1">
            <a:schemeClr val="accent1"/>
          </a:lnRef>
          <a:fillRef idx="0">
            <a:schemeClr val="accent1"/>
          </a:fillRef>
          <a:effectRef idx="0">
            <a:schemeClr val="accent1"/>
          </a:effectRef>
          <a:fontRef idx="minor">
            <a:schemeClr val="tx1"/>
          </a:fontRef>
        </p:style>
      </p:cxnSp>
      <p:sp>
        <p:nvSpPr>
          <p:cNvPr id="83978" name="TextBox 23"/>
          <p:cNvSpPr txBox="1">
            <a:spLocks noChangeArrowheads="1"/>
          </p:cNvSpPr>
          <p:nvPr/>
        </p:nvSpPr>
        <p:spPr bwMode="auto">
          <a:xfrm>
            <a:off x="5638800" y="2819400"/>
            <a:ext cx="850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Height</a:t>
            </a:r>
          </a:p>
        </p:txBody>
      </p:sp>
      <p:sp>
        <p:nvSpPr>
          <p:cNvPr id="83979" name="TextBox 24"/>
          <p:cNvSpPr txBox="1">
            <a:spLocks noChangeArrowheads="1"/>
          </p:cNvSpPr>
          <p:nvPr/>
        </p:nvSpPr>
        <p:spPr bwMode="auto">
          <a:xfrm>
            <a:off x="7620000" y="4495800"/>
            <a:ext cx="1557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Pitch of voice</a:t>
            </a:r>
          </a:p>
        </p:txBody>
      </p:sp>
      <p:graphicFrame>
        <p:nvGraphicFramePr>
          <p:cNvPr id="83980" name="Object 2"/>
          <p:cNvGraphicFramePr>
            <a:graphicFrameLocks noChangeAspect="1"/>
          </p:cNvGraphicFramePr>
          <p:nvPr/>
        </p:nvGraphicFramePr>
        <p:xfrm>
          <a:off x="2997200" y="4876800"/>
          <a:ext cx="3962400" cy="990600"/>
        </p:xfrm>
        <a:graphic>
          <a:graphicData uri="http://schemas.openxmlformats.org/presentationml/2006/ole">
            <mc:AlternateContent xmlns:mc="http://schemas.openxmlformats.org/markup-compatibility/2006">
              <mc:Choice xmlns:v="urn:schemas-microsoft-com:vml" Requires="v">
                <p:oleObj name="Equation" r:id="rId2" imgW="1727200" imgH="431800" progId="Equation.3">
                  <p:embed/>
                </p:oleObj>
              </mc:Choice>
              <mc:Fallback>
                <p:oleObj name="Equation" r:id="rId2" imgW="1727200" imgH="431800" progId="Equation.3">
                  <p:embed/>
                  <p:pic>
                    <p:nvPicPr>
                      <p:cNvPr id="8398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7200" y="4876800"/>
                        <a:ext cx="396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3981" name="TextBox 35"/>
          <p:cNvSpPr txBox="1">
            <a:spLocks noChangeArrowheads="1"/>
          </p:cNvSpPr>
          <p:nvPr/>
        </p:nvSpPr>
        <p:spPr bwMode="auto">
          <a:xfrm>
            <a:off x="7467601" y="2057400"/>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male</a:t>
            </a:r>
          </a:p>
        </p:txBody>
      </p:sp>
      <p:sp>
        <p:nvSpPr>
          <p:cNvPr id="83982" name="TextBox 36"/>
          <p:cNvSpPr txBox="1">
            <a:spLocks noChangeArrowheads="1"/>
          </p:cNvSpPr>
          <p:nvPr/>
        </p:nvSpPr>
        <p:spPr bwMode="auto">
          <a:xfrm>
            <a:off x="8077200" y="3048000"/>
            <a:ext cx="877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female</a:t>
            </a:r>
          </a:p>
        </p:txBody>
      </p:sp>
      <p:graphicFrame>
        <p:nvGraphicFramePr>
          <p:cNvPr id="83983" name="Object 3"/>
          <p:cNvGraphicFramePr>
            <a:graphicFrameLocks noChangeAspect="1"/>
          </p:cNvGraphicFramePr>
          <p:nvPr/>
        </p:nvGraphicFramePr>
        <p:xfrm>
          <a:off x="3209925" y="6183313"/>
          <a:ext cx="4019550" cy="419100"/>
        </p:xfrm>
        <a:graphic>
          <a:graphicData uri="http://schemas.openxmlformats.org/presentationml/2006/ole">
            <mc:AlternateContent xmlns:mc="http://schemas.openxmlformats.org/markup-compatibility/2006">
              <mc:Choice xmlns:v="urn:schemas-microsoft-com:vml" Requires="v">
                <p:oleObj name="Equation" r:id="rId4" imgW="2197100" imgH="228600" progId="Equation.3">
                  <p:embed/>
                </p:oleObj>
              </mc:Choice>
              <mc:Fallback>
                <p:oleObj name="Equation" r:id="rId4" imgW="2197100" imgH="228600" progId="Equation.3">
                  <p:embed/>
                  <p:pic>
                    <p:nvPicPr>
                      <p:cNvPr id="83983"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9925" y="6183313"/>
                        <a:ext cx="40195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3984" name="TextBox 43"/>
          <p:cNvSpPr txBox="1">
            <a:spLocks noChangeArrowheads="1"/>
          </p:cNvSpPr>
          <p:nvPr/>
        </p:nvSpPr>
        <p:spPr bwMode="auto">
          <a:xfrm>
            <a:off x="1981200" y="1371600"/>
            <a:ext cx="3429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Maximize likelihood of label given data, assuming a log-linear model</a:t>
            </a:r>
          </a:p>
        </p:txBody>
      </p:sp>
    </p:spTree>
    <p:extLst>
      <p:ext uri="{BB962C8B-B14F-4D97-AF65-F5344CB8AC3E}">
        <p14:creationId xmlns:p14="http://schemas.microsoft.com/office/powerpoint/2010/main" val="4204879771"/>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en-US" altLang="en-US"/>
              <a:t>Using Logistic Regression</a:t>
            </a:r>
          </a:p>
        </p:txBody>
      </p:sp>
      <p:sp>
        <p:nvSpPr>
          <p:cNvPr id="84995" name="Content Placeholder 2"/>
          <p:cNvSpPr>
            <a:spLocks noGrp="1"/>
          </p:cNvSpPr>
          <p:nvPr>
            <p:ph idx="1"/>
          </p:nvPr>
        </p:nvSpPr>
        <p:spPr/>
        <p:txBody>
          <a:bodyPr/>
          <a:lstStyle/>
          <a:p>
            <a:endParaRPr lang="en-US" altLang="en-US"/>
          </a:p>
          <a:p>
            <a:r>
              <a:rPr lang="en-US" altLang="en-US"/>
              <a:t>Quick, simple classifier (try it first)</a:t>
            </a:r>
          </a:p>
          <a:p>
            <a:endParaRPr lang="en-US" altLang="en-US"/>
          </a:p>
          <a:p>
            <a:r>
              <a:rPr lang="en-US" altLang="en-US"/>
              <a:t>Outputs a probabilistic label confidence</a:t>
            </a:r>
          </a:p>
          <a:p>
            <a:endParaRPr lang="en-US" altLang="en-US"/>
          </a:p>
          <a:p>
            <a:r>
              <a:rPr lang="en-US" altLang="en-US"/>
              <a:t>Use L2 or L1 regularization</a:t>
            </a:r>
          </a:p>
          <a:p>
            <a:pPr lvl="1"/>
            <a:r>
              <a:rPr lang="en-US" altLang="en-US"/>
              <a:t>L1 does feature selection and is robust to irrelevant features but slower to train</a:t>
            </a:r>
          </a:p>
          <a:p>
            <a:pPr lvl="1"/>
            <a:endParaRPr lang="en-US" altLang="en-US"/>
          </a:p>
          <a:p>
            <a:endParaRPr lang="en-US" altLang="en-US"/>
          </a:p>
        </p:txBody>
      </p:sp>
    </p:spTree>
    <p:extLst>
      <p:ext uri="{BB962C8B-B14F-4D97-AF65-F5344CB8AC3E}">
        <p14:creationId xmlns:p14="http://schemas.microsoft.com/office/powerpoint/2010/main" val="224562239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altLang="en-US"/>
              <a:t>Classifiers: Linear SVM</a:t>
            </a:r>
          </a:p>
        </p:txBody>
      </p:sp>
      <p:grpSp>
        <p:nvGrpSpPr>
          <p:cNvPr id="86019" name="Group 14"/>
          <p:cNvGrpSpPr>
            <a:grpSpLocks/>
          </p:cNvGrpSpPr>
          <p:nvPr/>
        </p:nvGrpSpPr>
        <p:grpSpPr bwMode="auto">
          <a:xfrm>
            <a:off x="6019800" y="1447800"/>
            <a:ext cx="4038600" cy="3417888"/>
            <a:chOff x="4267200" y="2667000"/>
            <a:chExt cx="4038600" cy="3417332"/>
          </a:xfrm>
        </p:grpSpPr>
        <p:sp>
          <p:nvSpPr>
            <p:cNvPr id="86024" name="TextBox 15"/>
            <p:cNvSpPr txBox="1">
              <a:spLocks noChangeArrowheads="1"/>
            </p:cNvSpPr>
            <p:nvPr/>
          </p:nvSpPr>
          <p:spPr bwMode="auto">
            <a:xfrm>
              <a:off x="65532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6025" name="TextBox 16"/>
            <p:cNvSpPr txBox="1">
              <a:spLocks noChangeArrowheads="1"/>
            </p:cNvSpPr>
            <p:nvPr/>
          </p:nvSpPr>
          <p:spPr bwMode="auto">
            <a:xfrm>
              <a:off x="70866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6026" name="TextBox 17"/>
            <p:cNvSpPr txBox="1">
              <a:spLocks noChangeArrowheads="1"/>
            </p:cNvSpPr>
            <p:nvPr/>
          </p:nvSpPr>
          <p:spPr bwMode="auto">
            <a:xfrm>
              <a:off x="7086600" y="4191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6027" name="TextBox 18"/>
            <p:cNvSpPr txBox="1">
              <a:spLocks noChangeArrowheads="1"/>
            </p:cNvSpPr>
            <p:nvPr/>
          </p:nvSpPr>
          <p:spPr bwMode="auto">
            <a:xfrm>
              <a:off x="7620000" y="4038600"/>
              <a:ext cx="22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6028" name="TextBox 19"/>
            <p:cNvSpPr txBox="1">
              <a:spLocks noChangeArrowheads="1"/>
            </p:cNvSpPr>
            <p:nvPr/>
          </p:nvSpPr>
          <p:spPr bwMode="auto">
            <a:xfrm>
              <a:off x="5257800" y="28956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6029" name="TextBox 20"/>
            <p:cNvSpPr txBox="1">
              <a:spLocks noChangeArrowheads="1"/>
            </p:cNvSpPr>
            <p:nvPr/>
          </p:nvSpPr>
          <p:spPr bwMode="auto">
            <a:xfrm>
              <a:off x="5257800" y="3429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6030" name="TextBox 21"/>
            <p:cNvSpPr txBox="1">
              <a:spLocks noChangeArrowheads="1"/>
            </p:cNvSpPr>
            <p:nvPr/>
          </p:nvSpPr>
          <p:spPr bwMode="auto">
            <a:xfrm>
              <a:off x="6248400" y="3048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6031" name="TextBox 22"/>
            <p:cNvSpPr txBox="1">
              <a:spLocks noChangeArrowheads="1"/>
            </p:cNvSpPr>
            <p:nvPr/>
          </p:nvSpPr>
          <p:spPr bwMode="auto">
            <a:xfrm>
              <a:off x="5715000" y="368046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6032" name="TextBox 24"/>
            <p:cNvSpPr txBox="1">
              <a:spLocks noChangeArrowheads="1"/>
            </p:cNvSpPr>
            <p:nvPr/>
          </p:nvSpPr>
          <p:spPr bwMode="auto">
            <a:xfrm>
              <a:off x="6553200" y="44196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86033" name="TextBox 25"/>
            <p:cNvSpPr txBox="1">
              <a:spLocks noChangeArrowheads="1"/>
            </p:cNvSpPr>
            <p:nvPr/>
          </p:nvSpPr>
          <p:spPr bwMode="auto">
            <a:xfrm>
              <a:off x="5181600" y="4648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86034" name="TextBox 26"/>
            <p:cNvSpPr txBox="1">
              <a:spLocks noChangeArrowheads="1"/>
            </p:cNvSpPr>
            <p:nvPr/>
          </p:nvSpPr>
          <p:spPr bwMode="auto">
            <a:xfrm>
              <a:off x="5334000" y="41148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86035" name="TextBox 27"/>
            <p:cNvSpPr txBox="1">
              <a:spLocks noChangeArrowheads="1"/>
            </p:cNvSpPr>
            <p:nvPr/>
          </p:nvSpPr>
          <p:spPr bwMode="auto">
            <a:xfrm>
              <a:off x="5943600" y="5029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86036" name="TextBox 28"/>
            <p:cNvSpPr txBox="1">
              <a:spLocks noChangeArrowheads="1"/>
            </p:cNvSpPr>
            <p:nvPr/>
          </p:nvSpPr>
          <p:spPr bwMode="auto">
            <a:xfrm>
              <a:off x="6019800" y="43434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cxnSp>
          <p:nvCxnSpPr>
            <p:cNvPr id="31" name="Straight Arrow Connector 30"/>
            <p:cNvCxnSpPr/>
            <p:nvPr/>
          </p:nvCxnSpPr>
          <p:spPr>
            <a:xfrm rot="5400000" flipH="1" flipV="1">
              <a:off x="3389555" y="4152658"/>
              <a:ext cx="2972904"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876800" y="5638317"/>
              <a:ext cx="3429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6039" name="TextBox 32"/>
            <p:cNvSpPr txBox="1">
              <a:spLocks noChangeArrowheads="1"/>
            </p:cNvSpPr>
            <p:nvPr/>
          </p:nvSpPr>
          <p:spPr bwMode="auto">
            <a:xfrm>
              <a:off x="4267200" y="51816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x2</a:t>
              </a:r>
            </a:p>
          </p:txBody>
        </p:sp>
        <p:sp>
          <p:nvSpPr>
            <p:cNvPr id="86040" name="TextBox 33"/>
            <p:cNvSpPr txBox="1">
              <a:spLocks noChangeArrowheads="1"/>
            </p:cNvSpPr>
            <p:nvPr/>
          </p:nvSpPr>
          <p:spPr bwMode="auto">
            <a:xfrm>
              <a:off x="5105400" y="57150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x1</a:t>
              </a:r>
            </a:p>
          </p:txBody>
        </p:sp>
      </p:grpSp>
      <p:cxnSp>
        <p:nvCxnSpPr>
          <p:cNvPr id="36" name="Straight Connector 35"/>
          <p:cNvCxnSpPr/>
          <p:nvPr/>
        </p:nvCxnSpPr>
        <p:spPr>
          <a:xfrm>
            <a:off x="6248400" y="2362200"/>
            <a:ext cx="403860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172200" y="2781300"/>
            <a:ext cx="4267200" cy="72390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86022" name="Content Placeholder 23"/>
          <p:cNvSpPr>
            <a:spLocks noGrp="1"/>
          </p:cNvSpPr>
          <p:nvPr>
            <p:ph idx="1"/>
          </p:nvPr>
        </p:nvSpPr>
        <p:spPr/>
        <p:txBody>
          <a:bodyPr/>
          <a:lstStyle/>
          <a:p>
            <a:endParaRPr lang="en-US" altLang="en-US"/>
          </a:p>
        </p:txBody>
      </p:sp>
      <p:sp>
        <p:nvSpPr>
          <p:cNvPr id="24" name="Content Placeholder 2"/>
          <p:cNvSpPr txBox="1">
            <a:spLocks/>
          </p:cNvSpPr>
          <p:nvPr/>
        </p:nvSpPr>
        <p:spPr bwMode="auto">
          <a:xfrm>
            <a:off x="1752600" y="4800601"/>
            <a:ext cx="86868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altLang="en-US" sz="3200" b="0" i="0" u="none" strike="noStrike" kern="1200" cap="none" spc="0" normalizeH="0" baseline="0" noProof="0" dirty="0">
                <a:ln>
                  <a:noFill/>
                </a:ln>
                <a:solidFill>
                  <a:prstClr val="black"/>
                </a:solidFill>
                <a:effectLst/>
                <a:uLnTx/>
                <a:uFillTx/>
                <a:latin typeface="Calibri"/>
                <a:ea typeface="+mn-ea"/>
                <a:cs typeface="+mn-cs"/>
              </a:rPr>
              <a:t>Find a </a:t>
            </a:r>
            <a:r>
              <a:rPr kumimoji="0" lang="en-US" altLang="en-US" sz="3200" b="0" i="1" u="none" strike="noStrike" kern="1200" cap="none" spc="0" normalizeH="0" baseline="0" noProof="0" dirty="0">
                <a:ln>
                  <a:noFill/>
                </a:ln>
                <a:solidFill>
                  <a:prstClr val="black"/>
                </a:solidFill>
                <a:effectLst/>
                <a:uLnTx/>
                <a:uFillTx/>
                <a:latin typeface="Calibri"/>
                <a:ea typeface="+mn-ea"/>
                <a:cs typeface="+mn-cs"/>
              </a:rPr>
              <a:t>linear function </a:t>
            </a:r>
            <a:r>
              <a:rPr kumimoji="0" lang="en-US" altLang="en-US" sz="3200" b="0" i="0" u="none" strike="noStrike" kern="1200" cap="none" spc="0" normalizeH="0" baseline="0" noProof="0" dirty="0">
                <a:ln>
                  <a:noFill/>
                </a:ln>
                <a:solidFill>
                  <a:prstClr val="black"/>
                </a:solidFill>
                <a:effectLst/>
                <a:uLnTx/>
                <a:uFillTx/>
                <a:latin typeface="Calibri"/>
                <a:ea typeface="+mn-ea"/>
                <a:cs typeface="+mn-cs"/>
              </a:rPr>
              <a:t>to separate the classes:</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altLang="en-US" sz="3200" b="0" i="0" u="none" strike="noStrike" kern="1200" cap="none" spc="0" normalizeH="0" baseline="0" noProof="0" dirty="0">
                <a:ln>
                  <a:noFill/>
                </a:ln>
                <a:solidFill>
                  <a:srgbClr val="0000FF"/>
                </a:solidFill>
                <a:effectLst/>
                <a:uLnTx/>
                <a:uFillTx/>
                <a:latin typeface="Calibri"/>
                <a:ea typeface="+mn-ea"/>
                <a:cs typeface="+mn-cs"/>
              </a:rPr>
              <a:t>	f(</a:t>
            </a:r>
            <a:r>
              <a:rPr kumimoji="0" lang="en-US" altLang="en-US" sz="3200" b="1" i="0" u="none" strike="noStrike" kern="1200" cap="none" spc="0" normalizeH="0" baseline="0" noProof="0" dirty="0">
                <a:ln>
                  <a:noFill/>
                </a:ln>
                <a:solidFill>
                  <a:srgbClr val="0000FF"/>
                </a:solidFill>
                <a:effectLst/>
                <a:uLnTx/>
                <a:uFillTx/>
                <a:latin typeface="Calibri"/>
                <a:ea typeface="+mn-ea"/>
                <a:cs typeface="+mn-cs"/>
              </a:rPr>
              <a:t>x</a:t>
            </a:r>
            <a:r>
              <a:rPr kumimoji="0" lang="en-US" altLang="en-US" sz="3200" b="0" i="0" u="none" strike="noStrike" kern="1200" cap="none" spc="0" normalizeH="0" baseline="0" noProof="0" dirty="0">
                <a:ln>
                  <a:noFill/>
                </a:ln>
                <a:solidFill>
                  <a:srgbClr val="0000FF"/>
                </a:solidFill>
                <a:effectLst/>
                <a:uLnTx/>
                <a:uFillTx/>
                <a:latin typeface="Calibri"/>
                <a:ea typeface="+mn-ea"/>
                <a:cs typeface="+mn-cs"/>
              </a:rPr>
              <a:t>) = </a:t>
            </a:r>
            <a:r>
              <a:rPr kumimoji="0" lang="en-US" altLang="en-US" sz="3200" b="0" i="0" u="none" strike="noStrike" kern="1200" cap="none" spc="0" normalizeH="0" baseline="0" noProof="0" dirty="0" err="1">
                <a:ln>
                  <a:noFill/>
                </a:ln>
                <a:solidFill>
                  <a:srgbClr val="0000FF"/>
                </a:solidFill>
                <a:effectLst/>
                <a:uLnTx/>
                <a:uFillTx/>
                <a:latin typeface="Calibri"/>
                <a:ea typeface="+mn-ea"/>
                <a:cs typeface="+mn-cs"/>
              </a:rPr>
              <a:t>sgn</a:t>
            </a:r>
            <a:r>
              <a:rPr kumimoji="0" lang="en-US" altLang="en-US" sz="3200" b="0" i="0" u="none" strike="noStrike" kern="1200" cap="none" spc="0" normalizeH="0" baseline="0" noProof="0" dirty="0">
                <a:ln>
                  <a:noFill/>
                </a:ln>
                <a:solidFill>
                  <a:srgbClr val="0000FF"/>
                </a:solidFill>
                <a:effectLst/>
                <a:uLnTx/>
                <a:uFillTx/>
                <a:latin typeface="Calibri"/>
                <a:ea typeface="+mn-ea"/>
                <a:cs typeface="+mn-cs"/>
              </a:rPr>
              <a:t>(</a:t>
            </a:r>
            <a:r>
              <a:rPr kumimoji="0" lang="en-US" altLang="en-US" sz="3200" b="1" i="0" u="none" strike="noStrike" kern="1200" cap="none" spc="0" normalizeH="0" baseline="0" noProof="0" dirty="0">
                <a:ln>
                  <a:noFill/>
                </a:ln>
                <a:solidFill>
                  <a:srgbClr val="0000FF"/>
                </a:solidFill>
                <a:effectLst/>
                <a:uLnTx/>
                <a:uFillTx/>
                <a:latin typeface="Calibri"/>
                <a:ea typeface="+mn-ea"/>
                <a:cs typeface="+mn-cs"/>
              </a:rPr>
              <a:t>w </a:t>
            </a:r>
            <a:r>
              <a:rPr kumimoji="0" lang="en-US" altLang="en-US" sz="3200" b="0" i="0" u="none" strike="noStrike" kern="1200" cap="none" spc="0" normalizeH="0" baseline="0" noProof="0" dirty="0">
                <a:ln>
                  <a:noFill/>
                </a:ln>
                <a:solidFill>
                  <a:srgbClr val="0000FF"/>
                </a:solidFill>
                <a:effectLst/>
                <a:uLnTx/>
                <a:uFillTx/>
                <a:latin typeface="Calibri"/>
                <a:ea typeface="+mn-ea"/>
                <a:cs typeface="+mn-cs"/>
                <a:sym typeface="Symbol" pitchFamily="18" charset="2"/>
              </a:rPr>
              <a:t> </a:t>
            </a:r>
            <a:r>
              <a:rPr kumimoji="0" lang="en-US" altLang="en-US" sz="3200" b="1" i="0" u="none" strike="noStrike" kern="1200" cap="none" spc="0" normalizeH="0" baseline="0" noProof="0" dirty="0">
                <a:ln>
                  <a:noFill/>
                </a:ln>
                <a:solidFill>
                  <a:srgbClr val="0000FF"/>
                </a:solidFill>
                <a:effectLst/>
                <a:uLnTx/>
                <a:uFillTx/>
                <a:latin typeface="Calibri"/>
                <a:ea typeface="+mn-ea"/>
                <a:cs typeface="+mn-cs"/>
              </a:rPr>
              <a:t>x </a:t>
            </a:r>
            <a:r>
              <a:rPr kumimoji="0" lang="en-US" altLang="en-US" sz="3200" b="0" i="0" u="none" strike="noStrike" kern="1200" cap="none" spc="0" normalizeH="0" baseline="0" noProof="0" dirty="0">
                <a:ln>
                  <a:noFill/>
                </a:ln>
                <a:solidFill>
                  <a:srgbClr val="0000FF"/>
                </a:solidFill>
                <a:effectLst/>
                <a:uLnTx/>
                <a:uFillTx/>
                <a:latin typeface="Calibri"/>
                <a:ea typeface="+mn-ea"/>
                <a:cs typeface="+mn-cs"/>
              </a:rPr>
              <a:t>+ b)</a:t>
            </a:r>
          </a:p>
        </p:txBody>
      </p:sp>
    </p:spTree>
    <p:extLst>
      <p:ext uri="{BB962C8B-B14F-4D97-AF65-F5344CB8AC3E}">
        <p14:creationId xmlns:p14="http://schemas.microsoft.com/office/powerpoint/2010/main" val="6963119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altLang="en-US"/>
              <a:t>Classifiers: Linear SVM</a:t>
            </a:r>
          </a:p>
        </p:txBody>
      </p:sp>
      <p:grpSp>
        <p:nvGrpSpPr>
          <p:cNvPr id="87043" name="Group 14"/>
          <p:cNvGrpSpPr>
            <a:grpSpLocks/>
          </p:cNvGrpSpPr>
          <p:nvPr/>
        </p:nvGrpSpPr>
        <p:grpSpPr bwMode="auto">
          <a:xfrm>
            <a:off x="6019800" y="1447800"/>
            <a:ext cx="4038600" cy="3417888"/>
            <a:chOff x="4267200" y="2667000"/>
            <a:chExt cx="4038600" cy="3417332"/>
          </a:xfrm>
        </p:grpSpPr>
        <p:sp>
          <p:nvSpPr>
            <p:cNvPr id="87052" name="TextBox 15"/>
            <p:cNvSpPr txBox="1">
              <a:spLocks noChangeArrowheads="1"/>
            </p:cNvSpPr>
            <p:nvPr/>
          </p:nvSpPr>
          <p:spPr bwMode="auto">
            <a:xfrm>
              <a:off x="65532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7053" name="TextBox 16"/>
            <p:cNvSpPr txBox="1">
              <a:spLocks noChangeArrowheads="1"/>
            </p:cNvSpPr>
            <p:nvPr/>
          </p:nvSpPr>
          <p:spPr bwMode="auto">
            <a:xfrm>
              <a:off x="70866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7054" name="TextBox 17"/>
            <p:cNvSpPr txBox="1">
              <a:spLocks noChangeArrowheads="1"/>
            </p:cNvSpPr>
            <p:nvPr/>
          </p:nvSpPr>
          <p:spPr bwMode="auto">
            <a:xfrm>
              <a:off x="7086600" y="4191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7055" name="TextBox 18"/>
            <p:cNvSpPr txBox="1">
              <a:spLocks noChangeArrowheads="1"/>
            </p:cNvSpPr>
            <p:nvPr/>
          </p:nvSpPr>
          <p:spPr bwMode="auto">
            <a:xfrm>
              <a:off x="7620000" y="4038600"/>
              <a:ext cx="22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7056" name="TextBox 19"/>
            <p:cNvSpPr txBox="1">
              <a:spLocks noChangeArrowheads="1"/>
            </p:cNvSpPr>
            <p:nvPr/>
          </p:nvSpPr>
          <p:spPr bwMode="auto">
            <a:xfrm>
              <a:off x="5257800" y="28956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7057" name="TextBox 20"/>
            <p:cNvSpPr txBox="1">
              <a:spLocks noChangeArrowheads="1"/>
            </p:cNvSpPr>
            <p:nvPr/>
          </p:nvSpPr>
          <p:spPr bwMode="auto">
            <a:xfrm>
              <a:off x="5257800" y="3429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7058" name="TextBox 21"/>
            <p:cNvSpPr txBox="1">
              <a:spLocks noChangeArrowheads="1"/>
            </p:cNvSpPr>
            <p:nvPr/>
          </p:nvSpPr>
          <p:spPr bwMode="auto">
            <a:xfrm>
              <a:off x="6248400" y="3048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7059" name="TextBox 22"/>
            <p:cNvSpPr txBox="1">
              <a:spLocks noChangeArrowheads="1"/>
            </p:cNvSpPr>
            <p:nvPr/>
          </p:nvSpPr>
          <p:spPr bwMode="auto">
            <a:xfrm>
              <a:off x="5715000" y="368046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7060" name="TextBox 24"/>
            <p:cNvSpPr txBox="1">
              <a:spLocks noChangeArrowheads="1"/>
            </p:cNvSpPr>
            <p:nvPr/>
          </p:nvSpPr>
          <p:spPr bwMode="auto">
            <a:xfrm>
              <a:off x="6553200" y="44196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87061" name="TextBox 25"/>
            <p:cNvSpPr txBox="1">
              <a:spLocks noChangeArrowheads="1"/>
            </p:cNvSpPr>
            <p:nvPr/>
          </p:nvSpPr>
          <p:spPr bwMode="auto">
            <a:xfrm>
              <a:off x="5181600" y="4648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87062" name="TextBox 26"/>
            <p:cNvSpPr txBox="1">
              <a:spLocks noChangeArrowheads="1"/>
            </p:cNvSpPr>
            <p:nvPr/>
          </p:nvSpPr>
          <p:spPr bwMode="auto">
            <a:xfrm>
              <a:off x="5334000" y="41148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87063" name="TextBox 27"/>
            <p:cNvSpPr txBox="1">
              <a:spLocks noChangeArrowheads="1"/>
            </p:cNvSpPr>
            <p:nvPr/>
          </p:nvSpPr>
          <p:spPr bwMode="auto">
            <a:xfrm>
              <a:off x="5943600" y="5029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87064" name="TextBox 28"/>
            <p:cNvSpPr txBox="1">
              <a:spLocks noChangeArrowheads="1"/>
            </p:cNvSpPr>
            <p:nvPr/>
          </p:nvSpPr>
          <p:spPr bwMode="auto">
            <a:xfrm>
              <a:off x="6019800" y="43434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cxnSp>
          <p:nvCxnSpPr>
            <p:cNvPr id="31" name="Straight Arrow Connector 30"/>
            <p:cNvCxnSpPr/>
            <p:nvPr/>
          </p:nvCxnSpPr>
          <p:spPr>
            <a:xfrm rot="5400000" flipH="1" flipV="1">
              <a:off x="3389555" y="4152658"/>
              <a:ext cx="2972904"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876800" y="5638317"/>
              <a:ext cx="3429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7067" name="TextBox 32"/>
            <p:cNvSpPr txBox="1">
              <a:spLocks noChangeArrowheads="1"/>
            </p:cNvSpPr>
            <p:nvPr/>
          </p:nvSpPr>
          <p:spPr bwMode="auto">
            <a:xfrm>
              <a:off x="4267200" y="51816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x2</a:t>
              </a:r>
            </a:p>
          </p:txBody>
        </p:sp>
        <p:sp>
          <p:nvSpPr>
            <p:cNvPr id="87068" name="TextBox 33"/>
            <p:cNvSpPr txBox="1">
              <a:spLocks noChangeArrowheads="1"/>
            </p:cNvSpPr>
            <p:nvPr/>
          </p:nvSpPr>
          <p:spPr bwMode="auto">
            <a:xfrm>
              <a:off x="5105400" y="57150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x1</a:t>
              </a:r>
            </a:p>
          </p:txBody>
        </p:sp>
      </p:grpSp>
      <p:cxnSp>
        <p:nvCxnSpPr>
          <p:cNvPr id="36" name="Straight Connector 35"/>
          <p:cNvCxnSpPr/>
          <p:nvPr/>
        </p:nvCxnSpPr>
        <p:spPr>
          <a:xfrm>
            <a:off x="6248400" y="2362200"/>
            <a:ext cx="403860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400800" y="2217738"/>
            <a:ext cx="4038600" cy="1524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313488" y="2579688"/>
            <a:ext cx="4038600" cy="1524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7521575" y="2549525"/>
            <a:ext cx="2286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Oval 34"/>
          <p:cNvSpPr/>
          <p:nvPr/>
        </p:nvSpPr>
        <p:spPr>
          <a:xfrm>
            <a:off x="8880475" y="3048000"/>
            <a:ext cx="2286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Oval 36"/>
          <p:cNvSpPr/>
          <p:nvPr/>
        </p:nvSpPr>
        <p:spPr>
          <a:xfrm>
            <a:off x="8359775" y="3276600"/>
            <a:ext cx="2286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7050" name="Content Placeholder 27"/>
          <p:cNvSpPr>
            <a:spLocks noGrp="1"/>
          </p:cNvSpPr>
          <p:nvPr>
            <p:ph idx="1"/>
          </p:nvPr>
        </p:nvSpPr>
        <p:spPr/>
        <p:txBody>
          <a:bodyPr/>
          <a:lstStyle/>
          <a:p>
            <a:endParaRPr lang="en-US" altLang="en-US"/>
          </a:p>
        </p:txBody>
      </p:sp>
      <p:sp>
        <p:nvSpPr>
          <p:cNvPr id="28" name="Content Placeholder 2"/>
          <p:cNvSpPr txBox="1">
            <a:spLocks/>
          </p:cNvSpPr>
          <p:nvPr/>
        </p:nvSpPr>
        <p:spPr bwMode="auto">
          <a:xfrm>
            <a:off x="1752600" y="4800601"/>
            <a:ext cx="86868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altLang="en-US" sz="3200" b="0" i="0" u="none" strike="noStrike" kern="1200" cap="none" spc="0" normalizeH="0" baseline="0" noProof="0" dirty="0">
                <a:ln>
                  <a:noFill/>
                </a:ln>
                <a:solidFill>
                  <a:prstClr val="black"/>
                </a:solidFill>
                <a:effectLst/>
                <a:uLnTx/>
                <a:uFillTx/>
                <a:latin typeface="Calibri"/>
                <a:ea typeface="+mn-ea"/>
                <a:cs typeface="+mn-cs"/>
              </a:rPr>
              <a:t>Find a </a:t>
            </a:r>
            <a:r>
              <a:rPr kumimoji="0" lang="en-US" altLang="en-US" sz="3200" b="0" i="1" u="none" strike="noStrike" kern="1200" cap="none" spc="0" normalizeH="0" baseline="0" noProof="0" dirty="0">
                <a:ln>
                  <a:noFill/>
                </a:ln>
                <a:solidFill>
                  <a:prstClr val="black"/>
                </a:solidFill>
                <a:effectLst/>
                <a:uLnTx/>
                <a:uFillTx/>
                <a:latin typeface="Calibri"/>
                <a:ea typeface="+mn-ea"/>
                <a:cs typeface="+mn-cs"/>
              </a:rPr>
              <a:t>linear function </a:t>
            </a:r>
            <a:r>
              <a:rPr kumimoji="0" lang="en-US" altLang="en-US" sz="3200" b="0" i="0" u="none" strike="noStrike" kern="1200" cap="none" spc="0" normalizeH="0" baseline="0" noProof="0" dirty="0">
                <a:ln>
                  <a:noFill/>
                </a:ln>
                <a:solidFill>
                  <a:prstClr val="black"/>
                </a:solidFill>
                <a:effectLst/>
                <a:uLnTx/>
                <a:uFillTx/>
                <a:latin typeface="Calibri"/>
                <a:ea typeface="+mn-ea"/>
                <a:cs typeface="+mn-cs"/>
              </a:rPr>
              <a:t>to separate the classes:</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altLang="en-US" sz="3200" b="0" i="0" u="none" strike="noStrike" kern="1200" cap="none" spc="0" normalizeH="0" baseline="0" noProof="0" dirty="0">
                <a:ln>
                  <a:noFill/>
                </a:ln>
                <a:solidFill>
                  <a:srgbClr val="0000FF"/>
                </a:solidFill>
                <a:effectLst/>
                <a:uLnTx/>
                <a:uFillTx/>
                <a:latin typeface="Calibri"/>
                <a:ea typeface="+mn-ea"/>
                <a:cs typeface="+mn-cs"/>
              </a:rPr>
              <a:t>	f(</a:t>
            </a:r>
            <a:r>
              <a:rPr kumimoji="0" lang="en-US" altLang="en-US" sz="3200" b="1" i="0" u="none" strike="noStrike" kern="1200" cap="none" spc="0" normalizeH="0" baseline="0" noProof="0" dirty="0">
                <a:ln>
                  <a:noFill/>
                </a:ln>
                <a:solidFill>
                  <a:srgbClr val="0000FF"/>
                </a:solidFill>
                <a:effectLst/>
                <a:uLnTx/>
                <a:uFillTx/>
                <a:latin typeface="Calibri"/>
                <a:ea typeface="+mn-ea"/>
                <a:cs typeface="+mn-cs"/>
              </a:rPr>
              <a:t>x</a:t>
            </a:r>
            <a:r>
              <a:rPr kumimoji="0" lang="en-US" altLang="en-US" sz="3200" b="0" i="0" u="none" strike="noStrike" kern="1200" cap="none" spc="0" normalizeH="0" baseline="0" noProof="0" dirty="0">
                <a:ln>
                  <a:noFill/>
                </a:ln>
                <a:solidFill>
                  <a:srgbClr val="0000FF"/>
                </a:solidFill>
                <a:effectLst/>
                <a:uLnTx/>
                <a:uFillTx/>
                <a:latin typeface="Calibri"/>
                <a:ea typeface="+mn-ea"/>
                <a:cs typeface="+mn-cs"/>
              </a:rPr>
              <a:t>) = </a:t>
            </a:r>
            <a:r>
              <a:rPr kumimoji="0" lang="en-US" altLang="en-US" sz="3200" b="0" i="0" u="none" strike="noStrike" kern="1200" cap="none" spc="0" normalizeH="0" baseline="0" noProof="0" dirty="0" err="1">
                <a:ln>
                  <a:noFill/>
                </a:ln>
                <a:solidFill>
                  <a:srgbClr val="0000FF"/>
                </a:solidFill>
                <a:effectLst/>
                <a:uLnTx/>
                <a:uFillTx/>
                <a:latin typeface="Calibri"/>
                <a:ea typeface="+mn-ea"/>
                <a:cs typeface="+mn-cs"/>
              </a:rPr>
              <a:t>sgn</a:t>
            </a:r>
            <a:r>
              <a:rPr kumimoji="0" lang="en-US" altLang="en-US" sz="3200" b="0" i="0" u="none" strike="noStrike" kern="1200" cap="none" spc="0" normalizeH="0" baseline="0" noProof="0" dirty="0">
                <a:ln>
                  <a:noFill/>
                </a:ln>
                <a:solidFill>
                  <a:srgbClr val="0000FF"/>
                </a:solidFill>
                <a:effectLst/>
                <a:uLnTx/>
                <a:uFillTx/>
                <a:latin typeface="Calibri"/>
                <a:ea typeface="+mn-ea"/>
                <a:cs typeface="+mn-cs"/>
              </a:rPr>
              <a:t>(</a:t>
            </a:r>
            <a:r>
              <a:rPr kumimoji="0" lang="en-US" altLang="en-US" sz="3200" b="1" i="0" u="none" strike="noStrike" kern="1200" cap="none" spc="0" normalizeH="0" baseline="0" noProof="0" dirty="0">
                <a:ln>
                  <a:noFill/>
                </a:ln>
                <a:solidFill>
                  <a:srgbClr val="0000FF"/>
                </a:solidFill>
                <a:effectLst/>
                <a:uLnTx/>
                <a:uFillTx/>
                <a:latin typeface="Calibri"/>
                <a:ea typeface="+mn-ea"/>
                <a:cs typeface="+mn-cs"/>
              </a:rPr>
              <a:t>w </a:t>
            </a:r>
            <a:r>
              <a:rPr kumimoji="0" lang="en-US" altLang="en-US" sz="3200" b="0" i="0" u="none" strike="noStrike" kern="1200" cap="none" spc="0" normalizeH="0" baseline="0" noProof="0" dirty="0">
                <a:ln>
                  <a:noFill/>
                </a:ln>
                <a:solidFill>
                  <a:srgbClr val="0000FF"/>
                </a:solidFill>
                <a:effectLst/>
                <a:uLnTx/>
                <a:uFillTx/>
                <a:latin typeface="Calibri"/>
                <a:ea typeface="+mn-ea"/>
                <a:cs typeface="+mn-cs"/>
                <a:sym typeface="Symbol" pitchFamily="18" charset="2"/>
              </a:rPr>
              <a:t> </a:t>
            </a:r>
            <a:r>
              <a:rPr kumimoji="0" lang="en-US" altLang="en-US" sz="3200" b="1" i="0" u="none" strike="noStrike" kern="1200" cap="none" spc="0" normalizeH="0" baseline="0" noProof="0" dirty="0">
                <a:ln>
                  <a:noFill/>
                </a:ln>
                <a:solidFill>
                  <a:srgbClr val="0000FF"/>
                </a:solidFill>
                <a:effectLst/>
                <a:uLnTx/>
                <a:uFillTx/>
                <a:latin typeface="Calibri"/>
                <a:ea typeface="+mn-ea"/>
                <a:cs typeface="+mn-cs"/>
              </a:rPr>
              <a:t>x </a:t>
            </a:r>
            <a:r>
              <a:rPr kumimoji="0" lang="en-US" altLang="en-US" sz="3200" b="0" i="0" u="none" strike="noStrike" kern="1200" cap="none" spc="0" normalizeH="0" baseline="0" noProof="0" dirty="0">
                <a:ln>
                  <a:noFill/>
                </a:ln>
                <a:solidFill>
                  <a:srgbClr val="0000FF"/>
                </a:solidFill>
                <a:effectLst/>
                <a:uLnTx/>
                <a:uFillTx/>
                <a:latin typeface="Calibri"/>
                <a:ea typeface="+mn-ea"/>
                <a:cs typeface="+mn-cs"/>
              </a:rPr>
              <a:t>+ b)</a:t>
            </a:r>
          </a:p>
        </p:txBody>
      </p:sp>
    </p:spTree>
    <p:extLst>
      <p:ext uri="{BB962C8B-B14F-4D97-AF65-F5344CB8AC3E}">
        <p14:creationId xmlns:p14="http://schemas.microsoft.com/office/powerpoint/2010/main" val="26979337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altLang="en-US"/>
              <a:t>Classifiers: Linear SVM</a:t>
            </a:r>
          </a:p>
        </p:txBody>
      </p:sp>
      <p:grpSp>
        <p:nvGrpSpPr>
          <p:cNvPr id="88067" name="Group 14"/>
          <p:cNvGrpSpPr>
            <a:grpSpLocks/>
          </p:cNvGrpSpPr>
          <p:nvPr/>
        </p:nvGrpSpPr>
        <p:grpSpPr bwMode="auto">
          <a:xfrm>
            <a:off x="6019800" y="1447800"/>
            <a:ext cx="4038600" cy="3417888"/>
            <a:chOff x="4267200" y="2667000"/>
            <a:chExt cx="4038600" cy="3417332"/>
          </a:xfrm>
        </p:grpSpPr>
        <p:sp>
          <p:nvSpPr>
            <p:cNvPr id="88077" name="TextBox 15"/>
            <p:cNvSpPr txBox="1">
              <a:spLocks noChangeArrowheads="1"/>
            </p:cNvSpPr>
            <p:nvPr/>
          </p:nvSpPr>
          <p:spPr bwMode="auto">
            <a:xfrm>
              <a:off x="65532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8078" name="TextBox 16"/>
            <p:cNvSpPr txBox="1">
              <a:spLocks noChangeArrowheads="1"/>
            </p:cNvSpPr>
            <p:nvPr/>
          </p:nvSpPr>
          <p:spPr bwMode="auto">
            <a:xfrm>
              <a:off x="70866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8079" name="TextBox 17"/>
            <p:cNvSpPr txBox="1">
              <a:spLocks noChangeArrowheads="1"/>
            </p:cNvSpPr>
            <p:nvPr/>
          </p:nvSpPr>
          <p:spPr bwMode="auto">
            <a:xfrm>
              <a:off x="7086600" y="4191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8080" name="TextBox 18"/>
            <p:cNvSpPr txBox="1">
              <a:spLocks noChangeArrowheads="1"/>
            </p:cNvSpPr>
            <p:nvPr/>
          </p:nvSpPr>
          <p:spPr bwMode="auto">
            <a:xfrm>
              <a:off x="7620000" y="4038600"/>
              <a:ext cx="22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8081" name="TextBox 19"/>
            <p:cNvSpPr txBox="1">
              <a:spLocks noChangeArrowheads="1"/>
            </p:cNvSpPr>
            <p:nvPr/>
          </p:nvSpPr>
          <p:spPr bwMode="auto">
            <a:xfrm>
              <a:off x="5257800" y="28956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8082" name="TextBox 20"/>
            <p:cNvSpPr txBox="1">
              <a:spLocks noChangeArrowheads="1"/>
            </p:cNvSpPr>
            <p:nvPr/>
          </p:nvSpPr>
          <p:spPr bwMode="auto">
            <a:xfrm>
              <a:off x="5257800" y="3429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8083" name="TextBox 21"/>
            <p:cNvSpPr txBox="1">
              <a:spLocks noChangeArrowheads="1"/>
            </p:cNvSpPr>
            <p:nvPr/>
          </p:nvSpPr>
          <p:spPr bwMode="auto">
            <a:xfrm>
              <a:off x="6248400" y="3048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8084" name="TextBox 22"/>
            <p:cNvSpPr txBox="1">
              <a:spLocks noChangeArrowheads="1"/>
            </p:cNvSpPr>
            <p:nvPr/>
          </p:nvSpPr>
          <p:spPr bwMode="auto">
            <a:xfrm>
              <a:off x="5715000" y="368046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88085" name="TextBox 23"/>
            <p:cNvSpPr txBox="1">
              <a:spLocks noChangeArrowheads="1"/>
            </p:cNvSpPr>
            <p:nvPr/>
          </p:nvSpPr>
          <p:spPr bwMode="auto">
            <a:xfrm>
              <a:off x="6172200" y="33528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88086" name="TextBox 24"/>
            <p:cNvSpPr txBox="1">
              <a:spLocks noChangeArrowheads="1"/>
            </p:cNvSpPr>
            <p:nvPr/>
          </p:nvSpPr>
          <p:spPr bwMode="auto">
            <a:xfrm>
              <a:off x="6553200" y="44196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88087" name="TextBox 25"/>
            <p:cNvSpPr txBox="1">
              <a:spLocks noChangeArrowheads="1"/>
            </p:cNvSpPr>
            <p:nvPr/>
          </p:nvSpPr>
          <p:spPr bwMode="auto">
            <a:xfrm>
              <a:off x="5181600" y="4648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88088" name="TextBox 26"/>
            <p:cNvSpPr txBox="1">
              <a:spLocks noChangeArrowheads="1"/>
            </p:cNvSpPr>
            <p:nvPr/>
          </p:nvSpPr>
          <p:spPr bwMode="auto">
            <a:xfrm>
              <a:off x="5334000" y="41148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88089" name="TextBox 27"/>
            <p:cNvSpPr txBox="1">
              <a:spLocks noChangeArrowheads="1"/>
            </p:cNvSpPr>
            <p:nvPr/>
          </p:nvSpPr>
          <p:spPr bwMode="auto">
            <a:xfrm>
              <a:off x="5943600" y="5029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sp>
          <p:nvSpPr>
            <p:cNvPr id="88090" name="TextBox 28"/>
            <p:cNvSpPr txBox="1">
              <a:spLocks noChangeArrowheads="1"/>
            </p:cNvSpPr>
            <p:nvPr/>
          </p:nvSpPr>
          <p:spPr bwMode="auto">
            <a:xfrm>
              <a:off x="6019800" y="43434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o</a:t>
              </a:r>
            </a:p>
          </p:txBody>
        </p:sp>
        <p:cxnSp>
          <p:nvCxnSpPr>
            <p:cNvPr id="31" name="Straight Arrow Connector 30"/>
            <p:cNvCxnSpPr/>
            <p:nvPr/>
          </p:nvCxnSpPr>
          <p:spPr>
            <a:xfrm rot="5400000" flipH="1" flipV="1">
              <a:off x="3389555" y="4152658"/>
              <a:ext cx="2972904"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876800" y="5638317"/>
              <a:ext cx="3429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8093" name="TextBox 32"/>
            <p:cNvSpPr txBox="1">
              <a:spLocks noChangeArrowheads="1"/>
            </p:cNvSpPr>
            <p:nvPr/>
          </p:nvSpPr>
          <p:spPr bwMode="auto">
            <a:xfrm>
              <a:off x="4267200" y="51816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x2</a:t>
              </a:r>
            </a:p>
          </p:txBody>
        </p:sp>
        <p:sp>
          <p:nvSpPr>
            <p:cNvPr id="88094" name="TextBox 33"/>
            <p:cNvSpPr txBox="1">
              <a:spLocks noChangeArrowheads="1"/>
            </p:cNvSpPr>
            <p:nvPr/>
          </p:nvSpPr>
          <p:spPr bwMode="auto">
            <a:xfrm>
              <a:off x="5105400" y="57150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x1</a:t>
              </a:r>
            </a:p>
          </p:txBody>
        </p:sp>
      </p:grpSp>
      <p:cxnSp>
        <p:nvCxnSpPr>
          <p:cNvPr id="35" name="Straight Connector 34"/>
          <p:cNvCxnSpPr/>
          <p:nvPr/>
        </p:nvCxnSpPr>
        <p:spPr>
          <a:xfrm>
            <a:off x="6248400" y="2362200"/>
            <a:ext cx="403860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400800" y="2217738"/>
            <a:ext cx="4038600" cy="1524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313488" y="2579688"/>
            <a:ext cx="4038600" cy="1524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7521575" y="2533650"/>
            <a:ext cx="2286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Oval 38"/>
          <p:cNvSpPr/>
          <p:nvPr/>
        </p:nvSpPr>
        <p:spPr>
          <a:xfrm>
            <a:off x="8880475" y="3048000"/>
            <a:ext cx="2286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Oval 39"/>
          <p:cNvSpPr/>
          <p:nvPr/>
        </p:nvSpPr>
        <p:spPr>
          <a:xfrm>
            <a:off x="8359775" y="3276600"/>
            <a:ext cx="2286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4" name="Straight Arrow Connector 43"/>
          <p:cNvCxnSpPr/>
          <p:nvPr/>
        </p:nvCxnSpPr>
        <p:spPr>
          <a:xfrm rot="10800000" flipV="1">
            <a:off x="8153400" y="1962150"/>
            <a:ext cx="533400" cy="3048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88075" name="Content Placeholder 29"/>
          <p:cNvSpPr>
            <a:spLocks noGrp="1"/>
          </p:cNvSpPr>
          <p:nvPr>
            <p:ph idx="1"/>
          </p:nvPr>
        </p:nvSpPr>
        <p:spPr/>
        <p:txBody>
          <a:bodyPr/>
          <a:lstStyle/>
          <a:p>
            <a:endParaRPr lang="en-US" altLang="en-US"/>
          </a:p>
        </p:txBody>
      </p:sp>
      <p:sp>
        <p:nvSpPr>
          <p:cNvPr id="30" name="Content Placeholder 2"/>
          <p:cNvSpPr txBox="1">
            <a:spLocks/>
          </p:cNvSpPr>
          <p:nvPr/>
        </p:nvSpPr>
        <p:spPr bwMode="auto">
          <a:xfrm>
            <a:off x="1752600" y="4800601"/>
            <a:ext cx="86868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altLang="en-US" sz="3200" b="0" i="0" u="none" strike="noStrike" kern="1200" cap="none" spc="0" normalizeH="0" baseline="0" noProof="0" dirty="0">
                <a:ln>
                  <a:noFill/>
                </a:ln>
                <a:solidFill>
                  <a:prstClr val="black"/>
                </a:solidFill>
                <a:effectLst/>
                <a:uLnTx/>
                <a:uFillTx/>
                <a:latin typeface="Calibri"/>
                <a:ea typeface="+mn-ea"/>
                <a:cs typeface="+mn-cs"/>
              </a:rPr>
              <a:t>Find a </a:t>
            </a:r>
            <a:r>
              <a:rPr kumimoji="0" lang="en-US" altLang="en-US" sz="3200" b="0" i="1" u="none" strike="noStrike" kern="1200" cap="none" spc="0" normalizeH="0" baseline="0" noProof="0" dirty="0">
                <a:ln>
                  <a:noFill/>
                </a:ln>
                <a:solidFill>
                  <a:prstClr val="black"/>
                </a:solidFill>
                <a:effectLst/>
                <a:uLnTx/>
                <a:uFillTx/>
                <a:latin typeface="Calibri"/>
                <a:ea typeface="+mn-ea"/>
                <a:cs typeface="+mn-cs"/>
              </a:rPr>
              <a:t>linear function </a:t>
            </a:r>
            <a:r>
              <a:rPr kumimoji="0" lang="en-US" altLang="en-US" sz="3200" b="0" i="0" u="none" strike="noStrike" kern="1200" cap="none" spc="0" normalizeH="0" baseline="0" noProof="0" dirty="0">
                <a:ln>
                  <a:noFill/>
                </a:ln>
                <a:solidFill>
                  <a:prstClr val="black"/>
                </a:solidFill>
                <a:effectLst/>
                <a:uLnTx/>
                <a:uFillTx/>
                <a:latin typeface="Calibri"/>
                <a:ea typeface="+mn-ea"/>
                <a:cs typeface="+mn-cs"/>
              </a:rPr>
              <a:t>to separate the classes:</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altLang="en-US" sz="3200" b="0" i="0" u="none" strike="noStrike" kern="1200" cap="none" spc="0" normalizeH="0" baseline="0" noProof="0" dirty="0">
                <a:ln>
                  <a:noFill/>
                </a:ln>
                <a:solidFill>
                  <a:srgbClr val="0000FF"/>
                </a:solidFill>
                <a:effectLst/>
                <a:uLnTx/>
                <a:uFillTx/>
                <a:latin typeface="Calibri"/>
                <a:ea typeface="+mn-ea"/>
                <a:cs typeface="+mn-cs"/>
              </a:rPr>
              <a:t>	f(</a:t>
            </a:r>
            <a:r>
              <a:rPr kumimoji="0" lang="en-US" altLang="en-US" sz="3200" b="1" i="0" u="none" strike="noStrike" kern="1200" cap="none" spc="0" normalizeH="0" baseline="0" noProof="0" dirty="0">
                <a:ln>
                  <a:noFill/>
                </a:ln>
                <a:solidFill>
                  <a:srgbClr val="0000FF"/>
                </a:solidFill>
                <a:effectLst/>
                <a:uLnTx/>
                <a:uFillTx/>
                <a:latin typeface="Calibri"/>
                <a:ea typeface="+mn-ea"/>
                <a:cs typeface="+mn-cs"/>
              </a:rPr>
              <a:t>x</a:t>
            </a:r>
            <a:r>
              <a:rPr kumimoji="0" lang="en-US" altLang="en-US" sz="3200" b="0" i="0" u="none" strike="noStrike" kern="1200" cap="none" spc="0" normalizeH="0" baseline="0" noProof="0" dirty="0">
                <a:ln>
                  <a:noFill/>
                </a:ln>
                <a:solidFill>
                  <a:srgbClr val="0000FF"/>
                </a:solidFill>
                <a:effectLst/>
                <a:uLnTx/>
                <a:uFillTx/>
                <a:latin typeface="Calibri"/>
                <a:ea typeface="+mn-ea"/>
                <a:cs typeface="+mn-cs"/>
              </a:rPr>
              <a:t>) = </a:t>
            </a:r>
            <a:r>
              <a:rPr kumimoji="0" lang="en-US" altLang="en-US" sz="3200" b="0" i="0" u="none" strike="noStrike" kern="1200" cap="none" spc="0" normalizeH="0" baseline="0" noProof="0" dirty="0" err="1">
                <a:ln>
                  <a:noFill/>
                </a:ln>
                <a:solidFill>
                  <a:srgbClr val="0000FF"/>
                </a:solidFill>
                <a:effectLst/>
                <a:uLnTx/>
                <a:uFillTx/>
                <a:latin typeface="Calibri"/>
                <a:ea typeface="+mn-ea"/>
                <a:cs typeface="+mn-cs"/>
              </a:rPr>
              <a:t>sgn</a:t>
            </a:r>
            <a:r>
              <a:rPr kumimoji="0" lang="en-US" altLang="en-US" sz="3200" b="0" i="0" u="none" strike="noStrike" kern="1200" cap="none" spc="0" normalizeH="0" baseline="0" noProof="0" dirty="0">
                <a:ln>
                  <a:noFill/>
                </a:ln>
                <a:solidFill>
                  <a:srgbClr val="0000FF"/>
                </a:solidFill>
                <a:effectLst/>
                <a:uLnTx/>
                <a:uFillTx/>
                <a:latin typeface="Calibri"/>
                <a:ea typeface="+mn-ea"/>
                <a:cs typeface="+mn-cs"/>
              </a:rPr>
              <a:t>(</a:t>
            </a:r>
            <a:r>
              <a:rPr kumimoji="0" lang="en-US" altLang="en-US" sz="3200" b="1" i="0" u="none" strike="noStrike" kern="1200" cap="none" spc="0" normalizeH="0" baseline="0" noProof="0" dirty="0">
                <a:ln>
                  <a:noFill/>
                </a:ln>
                <a:solidFill>
                  <a:srgbClr val="0000FF"/>
                </a:solidFill>
                <a:effectLst/>
                <a:uLnTx/>
                <a:uFillTx/>
                <a:latin typeface="Calibri"/>
                <a:ea typeface="+mn-ea"/>
                <a:cs typeface="+mn-cs"/>
              </a:rPr>
              <a:t>w </a:t>
            </a:r>
            <a:r>
              <a:rPr kumimoji="0" lang="en-US" altLang="en-US" sz="3200" b="0" i="0" u="none" strike="noStrike" kern="1200" cap="none" spc="0" normalizeH="0" baseline="0" noProof="0" dirty="0">
                <a:ln>
                  <a:noFill/>
                </a:ln>
                <a:solidFill>
                  <a:srgbClr val="0000FF"/>
                </a:solidFill>
                <a:effectLst/>
                <a:uLnTx/>
                <a:uFillTx/>
                <a:latin typeface="Calibri"/>
                <a:ea typeface="+mn-ea"/>
                <a:cs typeface="+mn-cs"/>
                <a:sym typeface="Symbol" pitchFamily="18" charset="2"/>
              </a:rPr>
              <a:t> </a:t>
            </a:r>
            <a:r>
              <a:rPr kumimoji="0" lang="en-US" altLang="en-US" sz="3200" b="1" i="0" u="none" strike="noStrike" kern="1200" cap="none" spc="0" normalizeH="0" baseline="0" noProof="0" dirty="0">
                <a:ln>
                  <a:noFill/>
                </a:ln>
                <a:solidFill>
                  <a:srgbClr val="0000FF"/>
                </a:solidFill>
                <a:effectLst/>
                <a:uLnTx/>
                <a:uFillTx/>
                <a:latin typeface="Calibri"/>
                <a:ea typeface="+mn-ea"/>
                <a:cs typeface="+mn-cs"/>
              </a:rPr>
              <a:t>x </a:t>
            </a:r>
            <a:r>
              <a:rPr kumimoji="0" lang="en-US" altLang="en-US" sz="3200" b="0" i="0" u="none" strike="noStrike" kern="1200" cap="none" spc="0" normalizeH="0" baseline="0" noProof="0" dirty="0">
                <a:ln>
                  <a:noFill/>
                </a:ln>
                <a:solidFill>
                  <a:srgbClr val="0000FF"/>
                </a:solidFill>
                <a:effectLst/>
                <a:uLnTx/>
                <a:uFillTx/>
                <a:latin typeface="Calibri"/>
                <a:ea typeface="+mn-ea"/>
                <a:cs typeface="+mn-cs"/>
              </a:rPr>
              <a:t>+ b)</a:t>
            </a:r>
          </a:p>
        </p:txBody>
      </p:sp>
    </p:spTree>
    <p:extLst>
      <p:ext uri="{BB962C8B-B14F-4D97-AF65-F5344CB8AC3E}">
        <p14:creationId xmlns:p14="http://schemas.microsoft.com/office/powerpoint/2010/main" val="18395489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075" name="Rectangle 3"/>
          <p:cNvSpPr>
            <a:spLocks noChangeArrowheads="1"/>
          </p:cNvSpPr>
          <p:nvPr/>
        </p:nvSpPr>
        <p:spPr bwMode="auto">
          <a:xfrm>
            <a:off x="1752600" y="1066800"/>
            <a:ext cx="8763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zh-CN" sz="2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t>Datasets that are linearly separable work out great:</a:t>
            </a:r>
            <a:br>
              <a:rPr kumimoji="0" lang="en-US" altLang="zh-CN" sz="2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br>
            <a:endParaRPr kumimoji="0" lang="en-US" altLang="zh-CN" sz="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br>
              <a:rPr kumimoji="0" lang="en-US" altLang="zh-CN" sz="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br>
            <a:br>
              <a:rPr kumimoji="0" lang="en-US" altLang="zh-CN" sz="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br>
            <a:endParaRPr kumimoji="0" lang="en-US" altLang="zh-CN" sz="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br>
              <a:rPr kumimoji="0" lang="en-US" altLang="zh-CN" sz="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br>
            <a:endParaRPr kumimoji="0" lang="en-US" altLang="zh-CN" sz="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altLang="zh-CN" sz="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zh-CN" sz="2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t>But what if the dataset is just too hard? </a:t>
            </a:r>
            <a:br>
              <a:rPr kumimoji="0" lang="en-US" altLang="zh-CN" sz="2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br>
            <a:endParaRPr kumimoji="0" lang="en-US" altLang="zh-CN" sz="2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zh-CN" sz="2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zh-CN" sz="2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t>We can map it to a higher-dimensional space:</a:t>
            </a:r>
          </a:p>
        </p:txBody>
      </p:sp>
      <p:sp>
        <p:nvSpPr>
          <p:cNvPr id="1155076" name="Text Box 4"/>
          <p:cNvSpPr txBox="1">
            <a:spLocks noChangeArrowheads="1"/>
          </p:cNvSpPr>
          <p:nvPr/>
        </p:nvSpPr>
        <p:spPr bwMode="auto">
          <a:xfrm>
            <a:off x="5791200" y="6324601"/>
            <a:ext cx="342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pitchFamily="34" charset="0"/>
              </a:rPr>
              <a:t>0</a:t>
            </a:r>
          </a:p>
        </p:txBody>
      </p:sp>
      <p:sp>
        <p:nvSpPr>
          <p:cNvPr id="1155077" name="Text Box 5"/>
          <p:cNvSpPr txBox="1">
            <a:spLocks noChangeArrowheads="1"/>
          </p:cNvSpPr>
          <p:nvPr/>
        </p:nvSpPr>
        <p:spPr bwMode="auto">
          <a:xfrm>
            <a:off x="7848600" y="6324601"/>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800" b="0"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pitchFamily="34" charset="0"/>
              </a:rPr>
              <a:t>x</a:t>
            </a:r>
            <a:endParaRPr kumimoji="0" lang="en-US" altLang="zh-CN" sz="1800" b="0" i="1" u="none" strike="noStrike" kern="1200" cap="none" spc="0" normalizeH="0" baseline="30000" noProof="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grpSp>
        <p:nvGrpSpPr>
          <p:cNvPr id="2" name="Group 6"/>
          <p:cNvGrpSpPr>
            <a:grpSpLocks/>
          </p:cNvGrpSpPr>
          <p:nvPr/>
        </p:nvGrpSpPr>
        <p:grpSpPr bwMode="auto">
          <a:xfrm>
            <a:off x="4019550" y="3462338"/>
            <a:ext cx="4286250" cy="423862"/>
            <a:chOff x="1056" y="2322"/>
            <a:chExt cx="2700" cy="267"/>
          </a:xfrm>
        </p:grpSpPr>
        <p:sp>
          <p:nvSpPr>
            <p:cNvPr id="89134" name="Line 7"/>
            <p:cNvSpPr>
              <a:spLocks noChangeShapeType="1"/>
            </p:cNvSpPr>
            <p:nvPr/>
          </p:nvSpPr>
          <p:spPr bwMode="auto">
            <a:xfrm>
              <a:off x="1056" y="2358"/>
              <a:ext cx="2496" cy="0"/>
            </a:xfrm>
            <a:prstGeom prst="line">
              <a:avLst/>
            </a:prstGeom>
            <a:noFill/>
            <a:ln w="254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35" name="AutoShape 8"/>
            <p:cNvSpPr>
              <a:spLocks noChangeArrowheads="1"/>
            </p:cNvSpPr>
            <p:nvPr/>
          </p:nvSpPr>
          <p:spPr bwMode="auto">
            <a:xfrm>
              <a:off x="1335" y="23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36" name="Line 9"/>
            <p:cNvSpPr>
              <a:spLocks noChangeShapeType="1"/>
            </p:cNvSpPr>
            <p:nvPr/>
          </p:nvSpPr>
          <p:spPr bwMode="auto">
            <a:xfrm>
              <a:off x="2196" y="2322"/>
              <a:ext cx="0" cy="72"/>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37" name="Text Box 10"/>
            <p:cNvSpPr txBox="1">
              <a:spLocks noChangeArrowheads="1"/>
            </p:cNvSpPr>
            <p:nvPr/>
          </p:nvSpPr>
          <p:spPr bwMode="auto">
            <a:xfrm>
              <a:off x="2106" y="2358"/>
              <a:ext cx="2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pitchFamily="34" charset="0"/>
                </a:rPr>
                <a:t>0</a:t>
              </a:r>
            </a:p>
          </p:txBody>
        </p:sp>
        <p:sp>
          <p:nvSpPr>
            <p:cNvPr id="89138" name="AutoShape 11"/>
            <p:cNvSpPr>
              <a:spLocks noChangeArrowheads="1"/>
            </p:cNvSpPr>
            <p:nvPr/>
          </p:nvSpPr>
          <p:spPr bwMode="auto">
            <a:xfrm>
              <a:off x="1563" y="232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39" name="AutoShape 12"/>
            <p:cNvSpPr>
              <a:spLocks noChangeArrowheads="1"/>
            </p:cNvSpPr>
            <p:nvPr/>
          </p:nvSpPr>
          <p:spPr bwMode="auto">
            <a:xfrm>
              <a:off x="1863" y="23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40" name="AutoShape 13"/>
            <p:cNvSpPr>
              <a:spLocks noChangeArrowheads="1"/>
            </p:cNvSpPr>
            <p:nvPr/>
          </p:nvSpPr>
          <p:spPr bwMode="auto">
            <a:xfrm>
              <a:off x="1995" y="23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41" name="AutoShape 14"/>
            <p:cNvSpPr>
              <a:spLocks noChangeArrowheads="1"/>
            </p:cNvSpPr>
            <p:nvPr/>
          </p:nvSpPr>
          <p:spPr bwMode="auto">
            <a:xfrm>
              <a:off x="2535" y="23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42" name="AutoShape 15"/>
            <p:cNvSpPr>
              <a:spLocks noChangeArrowheads="1"/>
            </p:cNvSpPr>
            <p:nvPr/>
          </p:nvSpPr>
          <p:spPr bwMode="auto">
            <a:xfrm>
              <a:off x="2679" y="23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43" name="AutoShape 16"/>
            <p:cNvSpPr>
              <a:spLocks noChangeArrowheads="1"/>
            </p:cNvSpPr>
            <p:nvPr/>
          </p:nvSpPr>
          <p:spPr bwMode="auto">
            <a:xfrm>
              <a:off x="2451" y="23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44" name="AutoShape 17"/>
            <p:cNvSpPr>
              <a:spLocks noChangeArrowheads="1"/>
            </p:cNvSpPr>
            <p:nvPr/>
          </p:nvSpPr>
          <p:spPr bwMode="auto">
            <a:xfrm>
              <a:off x="2919" y="23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45" name="AutoShape 18"/>
            <p:cNvSpPr>
              <a:spLocks noChangeArrowheads="1"/>
            </p:cNvSpPr>
            <p:nvPr/>
          </p:nvSpPr>
          <p:spPr bwMode="auto">
            <a:xfrm>
              <a:off x="3063" y="23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46" name="AutoShape 19"/>
            <p:cNvSpPr>
              <a:spLocks noChangeArrowheads="1"/>
            </p:cNvSpPr>
            <p:nvPr/>
          </p:nvSpPr>
          <p:spPr bwMode="auto">
            <a:xfrm>
              <a:off x="3375" y="232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47" name="Text Box 20"/>
            <p:cNvSpPr txBox="1">
              <a:spLocks noChangeArrowheads="1"/>
            </p:cNvSpPr>
            <p:nvPr/>
          </p:nvSpPr>
          <p:spPr bwMode="auto">
            <a:xfrm>
              <a:off x="3468" y="2322"/>
              <a:ext cx="2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800" b="0"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pitchFamily="34" charset="0"/>
                </a:rPr>
                <a:t>x</a:t>
              </a:r>
              <a:endParaRPr kumimoji="0" lang="en-US" altLang="zh-CN" sz="1800" b="0" i="1" u="none" strike="noStrike" kern="1200" cap="none" spc="0" normalizeH="0" baseline="30000" noProof="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grpSp>
      <p:grpSp>
        <p:nvGrpSpPr>
          <p:cNvPr id="89094" name="Group 21"/>
          <p:cNvGrpSpPr>
            <a:grpSpLocks/>
          </p:cNvGrpSpPr>
          <p:nvPr/>
        </p:nvGrpSpPr>
        <p:grpSpPr bwMode="auto">
          <a:xfrm>
            <a:off x="3981450" y="1752600"/>
            <a:ext cx="4324350" cy="642938"/>
            <a:chOff x="1056" y="1284"/>
            <a:chExt cx="2724" cy="405"/>
          </a:xfrm>
        </p:grpSpPr>
        <p:sp>
          <p:nvSpPr>
            <p:cNvPr id="89118" name="Line 22"/>
            <p:cNvSpPr>
              <a:spLocks noChangeShapeType="1"/>
            </p:cNvSpPr>
            <p:nvPr/>
          </p:nvSpPr>
          <p:spPr bwMode="auto">
            <a:xfrm>
              <a:off x="1056" y="1458"/>
              <a:ext cx="2496" cy="0"/>
            </a:xfrm>
            <a:prstGeom prst="line">
              <a:avLst/>
            </a:prstGeom>
            <a:noFill/>
            <a:ln w="254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19" name="AutoShape 23"/>
            <p:cNvSpPr>
              <a:spLocks noChangeArrowheads="1"/>
            </p:cNvSpPr>
            <p:nvPr/>
          </p:nvSpPr>
          <p:spPr bwMode="auto">
            <a:xfrm>
              <a:off x="1335" y="14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20" name="Line 24"/>
            <p:cNvSpPr>
              <a:spLocks noChangeShapeType="1"/>
            </p:cNvSpPr>
            <p:nvPr/>
          </p:nvSpPr>
          <p:spPr bwMode="auto">
            <a:xfrm>
              <a:off x="2196" y="1422"/>
              <a:ext cx="0" cy="72"/>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21" name="Text Box 25"/>
            <p:cNvSpPr txBox="1">
              <a:spLocks noChangeArrowheads="1"/>
            </p:cNvSpPr>
            <p:nvPr/>
          </p:nvSpPr>
          <p:spPr bwMode="auto">
            <a:xfrm>
              <a:off x="2106" y="1458"/>
              <a:ext cx="2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pitchFamily="34" charset="0"/>
                </a:rPr>
                <a:t>0</a:t>
              </a:r>
            </a:p>
          </p:txBody>
        </p:sp>
        <p:sp>
          <p:nvSpPr>
            <p:cNvPr id="89122" name="AutoShape 26"/>
            <p:cNvSpPr>
              <a:spLocks noChangeArrowheads="1"/>
            </p:cNvSpPr>
            <p:nvPr/>
          </p:nvSpPr>
          <p:spPr bwMode="auto">
            <a:xfrm>
              <a:off x="1563" y="142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23" name="AutoShape 27"/>
            <p:cNvSpPr>
              <a:spLocks noChangeArrowheads="1"/>
            </p:cNvSpPr>
            <p:nvPr/>
          </p:nvSpPr>
          <p:spPr bwMode="auto">
            <a:xfrm>
              <a:off x="1863" y="14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24" name="AutoShape 28"/>
            <p:cNvSpPr>
              <a:spLocks noChangeArrowheads="1"/>
            </p:cNvSpPr>
            <p:nvPr/>
          </p:nvSpPr>
          <p:spPr bwMode="auto">
            <a:xfrm>
              <a:off x="1995" y="14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25" name="AutoShape 29"/>
            <p:cNvSpPr>
              <a:spLocks noChangeArrowheads="1"/>
            </p:cNvSpPr>
            <p:nvPr/>
          </p:nvSpPr>
          <p:spPr bwMode="auto">
            <a:xfrm>
              <a:off x="2535" y="14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26" name="AutoShape 30"/>
            <p:cNvSpPr>
              <a:spLocks noChangeArrowheads="1"/>
            </p:cNvSpPr>
            <p:nvPr/>
          </p:nvSpPr>
          <p:spPr bwMode="auto">
            <a:xfrm>
              <a:off x="2679" y="14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27" name="AutoShape 31"/>
            <p:cNvSpPr>
              <a:spLocks noChangeArrowheads="1"/>
            </p:cNvSpPr>
            <p:nvPr/>
          </p:nvSpPr>
          <p:spPr bwMode="auto">
            <a:xfrm>
              <a:off x="2451" y="14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28" name="Line 32"/>
            <p:cNvSpPr>
              <a:spLocks noChangeShapeType="1"/>
            </p:cNvSpPr>
            <p:nvPr/>
          </p:nvSpPr>
          <p:spPr bwMode="auto">
            <a:xfrm>
              <a:off x="2268" y="1302"/>
              <a:ext cx="0" cy="348"/>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29" name="Oval 33"/>
            <p:cNvSpPr>
              <a:spLocks noChangeArrowheads="1"/>
            </p:cNvSpPr>
            <p:nvPr/>
          </p:nvSpPr>
          <p:spPr bwMode="auto">
            <a:xfrm>
              <a:off x="2405" y="1393"/>
              <a:ext cx="144" cy="138"/>
            </a:xfrm>
            <a:prstGeom prst="ellipse">
              <a:avLst/>
            </a:prstGeom>
            <a:noFill/>
            <a:ln w="1905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30" name="Oval 34"/>
            <p:cNvSpPr>
              <a:spLocks noChangeArrowheads="1"/>
            </p:cNvSpPr>
            <p:nvPr/>
          </p:nvSpPr>
          <p:spPr bwMode="auto">
            <a:xfrm>
              <a:off x="1955" y="1387"/>
              <a:ext cx="144" cy="138"/>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31" name="Line 35"/>
            <p:cNvSpPr>
              <a:spLocks noChangeShapeType="1"/>
            </p:cNvSpPr>
            <p:nvPr/>
          </p:nvSpPr>
          <p:spPr bwMode="auto">
            <a:xfrm flipH="1" flipV="1">
              <a:off x="2475" y="1284"/>
              <a:ext cx="6" cy="377"/>
            </a:xfrm>
            <a:prstGeom prst="line">
              <a:avLst/>
            </a:prstGeom>
            <a:noFill/>
            <a:ln w="9525" cap="rnd">
              <a:solidFill>
                <a:schemeClr val="tx2"/>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32" name="Line 36"/>
            <p:cNvSpPr>
              <a:spLocks noChangeShapeType="1"/>
            </p:cNvSpPr>
            <p:nvPr/>
          </p:nvSpPr>
          <p:spPr bwMode="auto">
            <a:xfrm flipH="1" flipV="1">
              <a:off x="2025" y="1284"/>
              <a:ext cx="6" cy="377"/>
            </a:xfrm>
            <a:prstGeom prst="line">
              <a:avLst/>
            </a:prstGeom>
            <a:noFill/>
            <a:ln w="9525" cap="rnd">
              <a:solidFill>
                <a:schemeClr val="tx2"/>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33" name="Text Box 37"/>
            <p:cNvSpPr txBox="1">
              <a:spLocks noChangeArrowheads="1"/>
            </p:cNvSpPr>
            <p:nvPr/>
          </p:nvSpPr>
          <p:spPr bwMode="auto">
            <a:xfrm>
              <a:off x="3492" y="1410"/>
              <a:ext cx="2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800" b="0"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pitchFamily="34" charset="0"/>
                </a:rPr>
                <a:t>x</a:t>
              </a:r>
              <a:endParaRPr kumimoji="0" lang="en-US" altLang="zh-CN" sz="1800" b="0" i="1" u="none" strike="noStrike" kern="1200" cap="none" spc="0" normalizeH="0" baseline="30000" noProof="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grpSp>
      <p:grpSp>
        <p:nvGrpSpPr>
          <p:cNvPr id="4" name="Group 38"/>
          <p:cNvGrpSpPr>
            <a:grpSpLocks/>
          </p:cNvGrpSpPr>
          <p:nvPr/>
        </p:nvGrpSpPr>
        <p:grpSpPr bwMode="auto">
          <a:xfrm>
            <a:off x="4038601" y="4724401"/>
            <a:ext cx="4352925" cy="1827213"/>
            <a:chOff x="1122" y="2874"/>
            <a:chExt cx="2742" cy="1151"/>
          </a:xfrm>
        </p:grpSpPr>
        <p:sp>
          <p:nvSpPr>
            <p:cNvPr id="89098" name="Line 39"/>
            <p:cNvSpPr>
              <a:spLocks noChangeShapeType="1"/>
            </p:cNvSpPr>
            <p:nvPr/>
          </p:nvSpPr>
          <p:spPr bwMode="auto">
            <a:xfrm>
              <a:off x="1122" y="3900"/>
              <a:ext cx="2496" cy="0"/>
            </a:xfrm>
            <a:prstGeom prst="line">
              <a:avLst/>
            </a:prstGeom>
            <a:noFill/>
            <a:ln w="254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099" name="AutoShape 40"/>
            <p:cNvSpPr>
              <a:spLocks noChangeArrowheads="1"/>
            </p:cNvSpPr>
            <p:nvPr/>
          </p:nvSpPr>
          <p:spPr bwMode="auto">
            <a:xfrm>
              <a:off x="1437" y="325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00" name="Line 41"/>
            <p:cNvSpPr>
              <a:spLocks noChangeShapeType="1"/>
            </p:cNvSpPr>
            <p:nvPr/>
          </p:nvSpPr>
          <p:spPr bwMode="auto">
            <a:xfrm>
              <a:off x="2262" y="3864"/>
              <a:ext cx="0" cy="72"/>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01" name="AutoShape 42"/>
            <p:cNvSpPr>
              <a:spLocks noChangeArrowheads="1"/>
            </p:cNvSpPr>
            <p:nvPr/>
          </p:nvSpPr>
          <p:spPr bwMode="auto">
            <a:xfrm>
              <a:off x="1641" y="355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02" name="AutoShape 43"/>
            <p:cNvSpPr>
              <a:spLocks noChangeArrowheads="1"/>
            </p:cNvSpPr>
            <p:nvPr/>
          </p:nvSpPr>
          <p:spPr bwMode="auto">
            <a:xfrm>
              <a:off x="1929" y="3755"/>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03" name="AutoShape 44"/>
            <p:cNvSpPr>
              <a:spLocks noChangeArrowheads="1"/>
            </p:cNvSpPr>
            <p:nvPr/>
          </p:nvSpPr>
          <p:spPr bwMode="auto">
            <a:xfrm>
              <a:off x="2073" y="3815"/>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04" name="AutoShape 45"/>
            <p:cNvSpPr>
              <a:spLocks noChangeArrowheads="1"/>
            </p:cNvSpPr>
            <p:nvPr/>
          </p:nvSpPr>
          <p:spPr bwMode="auto">
            <a:xfrm>
              <a:off x="2601" y="3761"/>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05" name="AutoShape 46"/>
            <p:cNvSpPr>
              <a:spLocks noChangeArrowheads="1"/>
            </p:cNvSpPr>
            <p:nvPr/>
          </p:nvSpPr>
          <p:spPr bwMode="auto">
            <a:xfrm>
              <a:off x="2745" y="3647"/>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06" name="AutoShape 47"/>
            <p:cNvSpPr>
              <a:spLocks noChangeArrowheads="1"/>
            </p:cNvSpPr>
            <p:nvPr/>
          </p:nvSpPr>
          <p:spPr bwMode="auto">
            <a:xfrm>
              <a:off x="2481" y="380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07" name="AutoShape 48"/>
            <p:cNvSpPr>
              <a:spLocks noChangeArrowheads="1"/>
            </p:cNvSpPr>
            <p:nvPr/>
          </p:nvSpPr>
          <p:spPr bwMode="auto">
            <a:xfrm>
              <a:off x="2985" y="344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08" name="AutoShape 49"/>
            <p:cNvSpPr>
              <a:spLocks noChangeArrowheads="1"/>
            </p:cNvSpPr>
            <p:nvPr/>
          </p:nvSpPr>
          <p:spPr bwMode="auto">
            <a:xfrm>
              <a:off x="3165" y="3251"/>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09" name="AutoShape 50"/>
            <p:cNvSpPr>
              <a:spLocks noChangeArrowheads="1"/>
            </p:cNvSpPr>
            <p:nvPr/>
          </p:nvSpPr>
          <p:spPr bwMode="auto">
            <a:xfrm>
              <a:off x="3429" y="2921"/>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10" name="Line 51"/>
            <p:cNvSpPr>
              <a:spLocks noChangeShapeType="1"/>
            </p:cNvSpPr>
            <p:nvPr/>
          </p:nvSpPr>
          <p:spPr bwMode="auto">
            <a:xfrm flipV="1">
              <a:off x="2262" y="2988"/>
              <a:ext cx="0" cy="936"/>
            </a:xfrm>
            <a:prstGeom prst="line">
              <a:avLst/>
            </a:prstGeom>
            <a:noFill/>
            <a:ln w="254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11" name="Text Box 52"/>
            <p:cNvSpPr txBox="1">
              <a:spLocks noChangeArrowheads="1"/>
            </p:cNvSpPr>
            <p:nvPr/>
          </p:nvSpPr>
          <p:spPr bwMode="auto">
            <a:xfrm>
              <a:off x="2262" y="2874"/>
              <a:ext cx="2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800" b="0"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pitchFamily="34" charset="0"/>
                </a:rPr>
                <a:t>x</a:t>
              </a:r>
              <a:r>
                <a:rPr kumimoji="0" lang="en-US" altLang="zh-CN" sz="1800" b="0" i="1" u="none" strike="noStrike" kern="1200" cap="none" spc="0" normalizeH="0" baseline="30000" noProof="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pitchFamily="34" charset="0"/>
                </a:rPr>
                <a:t>2</a:t>
              </a:r>
            </a:p>
          </p:txBody>
        </p:sp>
        <p:sp>
          <p:nvSpPr>
            <p:cNvPr id="89112" name="Line 53"/>
            <p:cNvSpPr>
              <a:spLocks noChangeShapeType="1"/>
            </p:cNvSpPr>
            <p:nvPr/>
          </p:nvSpPr>
          <p:spPr bwMode="auto">
            <a:xfrm flipV="1">
              <a:off x="1860" y="3180"/>
              <a:ext cx="2004" cy="816"/>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13" name="Line 54"/>
            <p:cNvSpPr>
              <a:spLocks noChangeShapeType="1"/>
            </p:cNvSpPr>
            <p:nvPr/>
          </p:nvSpPr>
          <p:spPr bwMode="auto">
            <a:xfrm flipV="1">
              <a:off x="1857" y="3132"/>
              <a:ext cx="1962" cy="809"/>
            </a:xfrm>
            <a:prstGeom prst="line">
              <a:avLst/>
            </a:prstGeom>
            <a:noFill/>
            <a:ln w="9525" cap="rnd">
              <a:solidFill>
                <a:schemeClr val="tx2"/>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14" name="Line 55"/>
            <p:cNvSpPr>
              <a:spLocks noChangeShapeType="1"/>
            </p:cNvSpPr>
            <p:nvPr/>
          </p:nvSpPr>
          <p:spPr bwMode="auto">
            <a:xfrm flipV="1">
              <a:off x="1929" y="3240"/>
              <a:ext cx="1926" cy="785"/>
            </a:xfrm>
            <a:prstGeom prst="line">
              <a:avLst/>
            </a:prstGeom>
            <a:noFill/>
            <a:ln w="9525" cap="rnd">
              <a:solidFill>
                <a:schemeClr val="tx2"/>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15" name="Oval 56"/>
            <p:cNvSpPr>
              <a:spLocks noChangeArrowheads="1"/>
            </p:cNvSpPr>
            <p:nvPr/>
          </p:nvSpPr>
          <p:spPr bwMode="auto">
            <a:xfrm>
              <a:off x="2945" y="3403"/>
              <a:ext cx="144" cy="138"/>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16" name="Oval 57"/>
            <p:cNvSpPr>
              <a:spLocks noChangeArrowheads="1"/>
            </p:cNvSpPr>
            <p:nvPr/>
          </p:nvSpPr>
          <p:spPr bwMode="auto">
            <a:xfrm>
              <a:off x="2699" y="3601"/>
              <a:ext cx="144" cy="138"/>
            </a:xfrm>
            <a:prstGeom prst="ellipse">
              <a:avLst/>
            </a:prstGeom>
            <a:noFill/>
            <a:ln w="1905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17" name="Oval 58"/>
            <p:cNvSpPr>
              <a:spLocks noChangeArrowheads="1"/>
            </p:cNvSpPr>
            <p:nvPr/>
          </p:nvSpPr>
          <p:spPr bwMode="auto">
            <a:xfrm>
              <a:off x="2027" y="3775"/>
              <a:ext cx="144" cy="138"/>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89096" name="Rectangle 59"/>
          <p:cNvSpPr>
            <a:spLocks noGrp="1" noChangeArrowheads="1"/>
          </p:cNvSpPr>
          <p:nvPr>
            <p:ph type="title"/>
          </p:nvPr>
        </p:nvSpPr>
        <p:spPr/>
        <p:txBody>
          <a:bodyPr/>
          <a:lstStyle/>
          <a:p>
            <a:r>
              <a:rPr lang="en-US" altLang="en-US"/>
              <a:t>Nonlinear SVMs</a:t>
            </a:r>
          </a:p>
        </p:txBody>
      </p:sp>
      <p:sp>
        <p:nvSpPr>
          <p:cNvPr id="89097" name="Text Box 60"/>
          <p:cNvSpPr txBox="1">
            <a:spLocks noChangeArrowheads="1"/>
          </p:cNvSpPr>
          <p:nvPr/>
        </p:nvSpPr>
        <p:spPr bwMode="auto">
          <a:xfrm>
            <a:off x="8278814" y="6477000"/>
            <a:ext cx="2312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Slide credit: Andrew Moore</a:t>
            </a:r>
          </a:p>
        </p:txBody>
      </p:sp>
    </p:spTree>
    <p:extLst>
      <p:ext uri="{BB962C8B-B14F-4D97-AF65-F5344CB8AC3E}">
        <p14:creationId xmlns:p14="http://schemas.microsoft.com/office/powerpoint/2010/main" val="32839165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550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5507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5507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5507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55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5075" grpId="0" build="allAtOnce"/>
      <p:bldP spid="1155076" grpId="0"/>
      <p:bldP spid="115507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Line 4"/>
          <p:cNvSpPr>
            <a:spLocks noChangeShapeType="1"/>
          </p:cNvSpPr>
          <p:nvPr/>
        </p:nvSpPr>
        <p:spPr bwMode="auto">
          <a:xfrm flipV="1">
            <a:off x="3778250" y="3143250"/>
            <a:ext cx="0" cy="304165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15" name="Line 5"/>
          <p:cNvSpPr>
            <a:spLocks noChangeShapeType="1"/>
          </p:cNvSpPr>
          <p:nvPr/>
        </p:nvSpPr>
        <p:spPr bwMode="auto">
          <a:xfrm flipV="1">
            <a:off x="2157413" y="4754563"/>
            <a:ext cx="3319462"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16" name="AutoShape 6"/>
          <p:cNvSpPr>
            <a:spLocks noChangeArrowheads="1"/>
          </p:cNvSpPr>
          <p:nvPr/>
        </p:nvSpPr>
        <p:spPr bwMode="auto">
          <a:xfrm>
            <a:off x="3808413" y="3975100"/>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17" name="AutoShape 7"/>
          <p:cNvSpPr>
            <a:spLocks noChangeArrowheads="1"/>
          </p:cNvSpPr>
          <p:nvPr/>
        </p:nvSpPr>
        <p:spPr bwMode="auto">
          <a:xfrm>
            <a:off x="3233738" y="43322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18" name="AutoShape 8"/>
          <p:cNvSpPr>
            <a:spLocks noChangeArrowheads="1"/>
          </p:cNvSpPr>
          <p:nvPr/>
        </p:nvSpPr>
        <p:spPr bwMode="auto">
          <a:xfrm>
            <a:off x="3386138" y="48783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19" name="AutoShape 9"/>
          <p:cNvSpPr>
            <a:spLocks noChangeArrowheads="1"/>
          </p:cNvSpPr>
          <p:nvPr/>
        </p:nvSpPr>
        <p:spPr bwMode="auto">
          <a:xfrm>
            <a:off x="3919538" y="535463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20" name="AutoShape 10"/>
          <p:cNvSpPr>
            <a:spLocks noChangeArrowheads="1"/>
          </p:cNvSpPr>
          <p:nvPr/>
        </p:nvSpPr>
        <p:spPr bwMode="auto">
          <a:xfrm>
            <a:off x="3500438" y="402113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21" name="AutoShape 11"/>
          <p:cNvSpPr>
            <a:spLocks noChangeArrowheads="1"/>
          </p:cNvSpPr>
          <p:nvPr/>
        </p:nvSpPr>
        <p:spPr bwMode="auto">
          <a:xfrm>
            <a:off x="3005138" y="46497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22" name="AutoShape 12"/>
          <p:cNvSpPr>
            <a:spLocks noChangeArrowheads="1"/>
          </p:cNvSpPr>
          <p:nvPr/>
        </p:nvSpPr>
        <p:spPr bwMode="auto">
          <a:xfrm>
            <a:off x="3424238" y="539273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23" name="AutoShape 13"/>
          <p:cNvSpPr>
            <a:spLocks noChangeArrowheads="1"/>
          </p:cNvSpPr>
          <p:nvPr/>
        </p:nvSpPr>
        <p:spPr bwMode="auto">
          <a:xfrm>
            <a:off x="3919538" y="44211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24" name="AutoShape 14"/>
          <p:cNvSpPr>
            <a:spLocks noChangeArrowheads="1"/>
          </p:cNvSpPr>
          <p:nvPr/>
        </p:nvSpPr>
        <p:spPr bwMode="auto">
          <a:xfrm>
            <a:off x="4821238" y="44084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25" name="AutoShape 15"/>
          <p:cNvSpPr>
            <a:spLocks noChangeArrowheads="1"/>
          </p:cNvSpPr>
          <p:nvPr/>
        </p:nvSpPr>
        <p:spPr bwMode="auto">
          <a:xfrm>
            <a:off x="4681538" y="56213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26" name="AutoShape 16"/>
          <p:cNvSpPr>
            <a:spLocks noChangeArrowheads="1"/>
          </p:cNvSpPr>
          <p:nvPr/>
        </p:nvSpPr>
        <p:spPr bwMode="auto">
          <a:xfrm>
            <a:off x="2433638" y="45354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27" name="AutoShape 17"/>
          <p:cNvSpPr>
            <a:spLocks noChangeArrowheads="1"/>
          </p:cNvSpPr>
          <p:nvPr/>
        </p:nvSpPr>
        <p:spPr bwMode="auto">
          <a:xfrm>
            <a:off x="3944938" y="59896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28" name="AutoShape 18"/>
          <p:cNvSpPr>
            <a:spLocks noChangeArrowheads="1"/>
          </p:cNvSpPr>
          <p:nvPr/>
        </p:nvSpPr>
        <p:spPr bwMode="auto">
          <a:xfrm>
            <a:off x="4910138" y="51450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29" name="AutoShape 19"/>
          <p:cNvSpPr>
            <a:spLocks noChangeArrowheads="1"/>
          </p:cNvSpPr>
          <p:nvPr/>
        </p:nvSpPr>
        <p:spPr bwMode="auto">
          <a:xfrm>
            <a:off x="2973388" y="56848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30" name="AutoShape 20"/>
          <p:cNvSpPr>
            <a:spLocks noChangeArrowheads="1"/>
          </p:cNvSpPr>
          <p:nvPr/>
        </p:nvSpPr>
        <p:spPr bwMode="auto">
          <a:xfrm>
            <a:off x="2662238" y="52022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31" name="AutoShape 21"/>
          <p:cNvSpPr>
            <a:spLocks noChangeArrowheads="1"/>
          </p:cNvSpPr>
          <p:nvPr/>
        </p:nvSpPr>
        <p:spPr bwMode="auto">
          <a:xfrm>
            <a:off x="2719388" y="36782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32" name="AutoShape 22"/>
          <p:cNvSpPr>
            <a:spLocks noChangeArrowheads="1"/>
          </p:cNvSpPr>
          <p:nvPr/>
        </p:nvSpPr>
        <p:spPr bwMode="auto">
          <a:xfrm>
            <a:off x="4214813" y="4813300"/>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33" name="AutoShape 23"/>
          <p:cNvSpPr>
            <a:spLocks noChangeArrowheads="1"/>
          </p:cNvSpPr>
          <p:nvPr/>
        </p:nvSpPr>
        <p:spPr bwMode="auto">
          <a:xfrm>
            <a:off x="3833813" y="4946650"/>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34" name="AutoShape 24"/>
          <p:cNvSpPr>
            <a:spLocks noChangeArrowheads="1"/>
          </p:cNvSpPr>
          <p:nvPr/>
        </p:nvSpPr>
        <p:spPr bwMode="auto">
          <a:xfrm>
            <a:off x="4119563" y="3708400"/>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35" name="Oval 25"/>
          <p:cNvSpPr>
            <a:spLocks noChangeArrowheads="1"/>
          </p:cNvSpPr>
          <p:nvPr/>
        </p:nvSpPr>
        <p:spPr bwMode="auto">
          <a:xfrm>
            <a:off x="2824163" y="3794125"/>
            <a:ext cx="1885950" cy="1905000"/>
          </a:xfrm>
          <a:prstGeom prst="ellipse">
            <a:avLst/>
          </a:prstGeom>
          <a:noFill/>
          <a:ln w="15875" algn="ctr">
            <a:solidFill>
              <a:schemeClr val="tx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36" name="AutoShape 26"/>
          <p:cNvSpPr>
            <a:spLocks noChangeArrowheads="1"/>
          </p:cNvSpPr>
          <p:nvPr/>
        </p:nvSpPr>
        <p:spPr bwMode="auto">
          <a:xfrm>
            <a:off x="2871788" y="38306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37" name="AutoShape 27"/>
          <p:cNvSpPr>
            <a:spLocks noChangeArrowheads="1"/>
          </p:cNvSpPr>
          <p:nvPr/>
        </p:nvSpPr>
        <p:spPr bwMode="auto">
          <a:xfrm>
            <a:off x="4795838" y="38115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38" name="Line 28"/>
          <p:cNvSpPr>
            <a:spLocks noChangeShapeType="1"/>
          </p:cNvSpPr>
          <p:nvPr/>
        </p:nvSpPr>
        <p:spPr bwMode="auto">
          <a:xfrm flipH="1" flipV="1">
            <a:off x="7816850" y="2895600"/>
            <a:ext cx="0" cy="20701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39" name="Line 29"/>
          <p:cNvSpPr>
            <a:spLocks noChangeShapeType="1"/>
          </p:cNvSpPr>
          <p:nvPr/>
        </p:nvSpPr>
        <p:spPr bwMode="auto">
          <a:xfrm>
            <a:off x="7786688" y="4983163"/>
            <a:ext cx="2347912"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40" name="AutoShape 30"/>
          <p:cNvSpPr>
            <a:spLocks noChangeArrowheads="1"/>
          </p:cNvSpPr>
          <p:nvPr/>
        </p:nvSpPr>
        <p:spPr bwMode="auto">
          <a:xfrm>
            <a:off x="8085138" y="4346575"/>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41" name="AutoShape 31"/>
          <p:cNvSpPr>
            <a:spLocks noChangeArrowheads="1"/>
          </p:cNvSpPr>
          <p:nvPr/>
        </p:nvSpPr>
        <p:spPr bwMode="auto">
          <a:xfrm>
            <a:off x="7510463" y="4703763"/>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42" name="AutoShape 32"/>
          <p:cNvSpPr>
            <a:spLocks noChangeArrowheads="1"/>
          </p:cNvSpPr>
          <p:nvPr/>
        </p:nvSpPr>
        <p:spPr bwMode="auto">
          <a:xfrm>
            <a:off x="7891463" y="52593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43" name="AutoShape 33"/>
          <p:cNvSpPr>
            <a:spLocks noChangeArrowheads="1"/>
          </p:cNvSpPr>
          <p:nvPr/>
        </p:nvSpPr>
        <p:spPr bwMode="auto">
          <a:xfrm>
            <a:off x="8710613" y="52593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44" name="AutoShape 34"/>
          <p:cNvSpPr>
            <a:spLocks noChangeArrowheads="1"/>
          </p:cNvSpPr>
          <p:nvPr/>
        </p:nvSpPr>
        <p:spPr bwMode="auto">
          <a:xfrm>
            <a:off x="7777163" y="4392613"/>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45" name="AutoShape 35"/>
          <p:cNvSpPr>
            <a:spLocks noChangeArrowheads="1"/>
          </p:cNvSpPr>
          <p:nvPr/>
        </p:nvSpPr>
        <p:spPr bwMode="auto">
          <a:xfrm>
            <a:off x="7986713" y="466883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46" name="AutoShape 36"/>
          <p:cNvSpPr>
            <a:spLocks noChangeArrowheads="1"/>
          </p:cNvSpPr>
          <p:nvPr/>
        </p:nvSpPr>
        <p:spPr bwMode="auto">
          <a:xfrm>
            <a:off x="8215313" y="52974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47" name="AutoShape 37"/>
          <p:cNvSpPr>
            <a:spLocks noChangeArrowheads="1"/>
          </p:cNvSpPr>
          <p:nvPr/>
        </p:nvSpPr>
        <p:spPr bwMode="auto">
          <a:xfrm>
            <a:off x="8196263" y="4792663"/>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48" name="AutoShape 38"/>
          <p:cNvSpPr>
            <a:spLocks noChangeArrowheads="1"/>
          </p:cNvSpPr>
          <p:nvPr/>
        </p:nvSpPr>
        <p:spPr bwMode="auto">
          <a:xfrm>
            <a:off x="9802813" y="44275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49" name="AutoShape 39"/>
          <p:cNvSpPr>
            <a:spLocks noChangeArrowheads="1"/>
          </p:cNvSpPr>
          <p:nvPr/>
        </p:nvSpPr>
        <p:spPr bwMode="auto">
          <a:xfrm>
            <a:off x="9663113" y="56403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50" name="AutoShape 40"/>
          <p:cNvSpPr>
            <a:spLocks noChangeArrowheads="1"/>
          </p:cNvSpPr>
          <p:nvPr/>
        </p:nvSpPr>
        <p:spPr bwMode="auto">
          <a:xfrm>
            <a:off x="9186863" y="33924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51" name="AutoShape 41"/>
          <p:cNvSpPr>
            <a:spLocks noChangeArrowheads="1"/>
          </p:cNvSpPr>
          <p:nvPr/>
        </p:nvSpPr>
        <p:spPr bwMode="auto">
          <a:xfrm>
            <a:off x="9193213" y="46561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52" name="AutoShape 42"/>
          <p:cNvSpPr>
            <a:spLocks noChangeArrowheads="1"/>
          </p:cNvSpPr>
          <p:nvPr/>
        </p:nvSpPr>
        <p:spPr bwMode="auto">
          <a:xfrm>
            <a:off x="9891713" y="51641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53" name="AutoShape 43"/>
          <p:cNvSpPr>
            <a:spLocks noChangeArrowheads="1"/>
          </p:cNvSpPr>
          <p:nvPr/>
        </p:nvSpPr>
        <p:spPr bwMode="auto">
          <a:xfrm>
            <a:off x="8716963" y="41036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54" name="AutoShape 44"/>
          <p:cNvSpPr>
            <a:spLocks noChangeArrowheads="1"/>
          </p:cNvSpPr>
          <p:nvPr/>
        </p:nvSpPr>
        <p:spPr bwMode="auto">
          <a:xfrm>
            <a:off x="9320213" y="53355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55" name="AutoShape 45"/>
          <p:cNvSpPr>
            <a:spLocks noChangeArrowheads="1"/>
          </p:cNvSpPr>
          <p:nvPr/>
        </p:nvSpPr>
        <p:spPr bwMode="auto">
          <a:xfrm>
            <a:off x="9110663" y="36020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56" name="AutoShape 46"/>
          <p:cNvSpPr>
            <a:spLocks noChangeArrowheads="1"/>
          </p:cNvSpPr>
          <p:nvPr/>
        </p:nvSpPr>
        <p:spPr bwMode="auto">
          <a:xfrm>
            <a:off x="7720013" y="5108575"/>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57" name="AutoShape 47"/>
          <p:cNvSpPr>
            <a:spLocks noChangeArrowheads="1"/>
          </p:cNvSpPr>
          <p:nvPr/>
        </p:nvSpPr>
        <p:spPr bwMode="auto">
          <a:xfrm>
            <a:off x="7339013" y="5241925"/>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58" name="AutoShape 48"/>
          <p:cNvSpPr>
            <a:spLocks noChangeArrowheads="1"/>
          </p:cNvSpPr>
          <p:nvPr/>
        </p:nvSpPr>
        <p:spPr bwMode="auto">
          <a:xfrm>
            <a:off x="9101138" y="3727450"/>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59" name="AutoShape 49"/>
          <p:cNvSpPr>
            <a:spLocks noChangeArrowheads="1"/>
          </p:cNvSpPr>
          <p:nvPr/>
        </p:nvSpPr>
        <p:spPr bwMode="auto">
          <a:xfrm>
            <a:off x="8653463" y="32591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60" name="AutoShape 50"/>
          <p:cNvSpPr>
            <a:spLocks noChangeArrowheads="1"/>
          </p:cNvSpPr>
          <p:nvPr/>
        </p:nvSpPr>
        <p:spPr bwMode="auto">
          <a:xfrm>
            <a:off x="9777413" y="38306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61" name="Line 51"/>
          <p:cNvSpPr>
            <a:spLocks noChangeShapeType="1"/>
          </p:cNvSpPr>
          <p:nvPr/>
        </p:nvSpPr>
        <p:spPr bwMode="auto">
          <a:xfrm flipH="1">
            <a:off x="6569075" y="4984750"/>
            <a:ext cx="1238250" cy="99695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62" name="Line 52"/>
          <p:cNvSpPr>
            <a:spLocks noChangeShapeType="1"/>
          </p:cNvSpPr>
          <p:nvPr/>
        </p:nvSpPr>
        <p:spPr bwMode="auto">
          <a:xfrm>
            <a:off x="7805738" y="3632200"/>
            <a:ext cx="1447800" cy="1333500"/>
          </a:xfrm>
          <a:prstGeom prst="line">
            <a:avLst/>
          </a:prstGeom>
          <a:noFill/>
          <a:ln w="15875">
            <a:solidFill>
              <a:schemeClr val="tx2"/>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63" name="Line 53"/>
          <p:cNvSpPr>
            <a:spLocks noChangeShapeType="1"/>
          </p:cNvSpPr>
          <p:nvPr/>
        </p:nvSpPr>
        <p:spPr bwMode="auto">
          <a:xfrm flipV="1">
            <a:off x="8034338" y="5003800"/>
            <a:ext cx="1219200" cy="1219200"/>
          </a:xfrm>
          <a:prstGeom prst="line">
            <a:avLst/>
          </a:prstGeom>
          <a:noFill/>
          <a:ln w="15875">
            <a:solidFill>
              <a:schemeClr val="tx2"/>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64" name="Line 54"/>
          <p:cNvSpPr>
            <a:spLocks noChangeShapeType="1"/>
          </p:cNvSpPr>
          <p:nvPr/>
        </p:nvSpPr>
        <p:spPr bwMode="auto">
          <a:xfrm flipV="1">
            <a:off x="6338888" y="3670300"/>
            <a:ext cx="1466850" cy="838200"/>
          </a:xfrm>
          <a:prstGeom prst="line">
            <a:avLst/>
          </a:prstGeom>
          <a:noFill/>
          <a:ln w="15875">
            <a:solidFill>
              <a:schemeClr val="tx2"/>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65" name="Line 55"/>
          <p:cNvSpPr>
            <a:spLocks noChangeShapeType="1"/>
          </p:cNvSpPr>
          <p:nvPr/>
        </p:nvSpPr>
        <p:spPr bwMode="auto">
          <a:xfrm>
            <a:off x="6319838" y="4508500"/>
            <a:ext cx="1714500" cy="1695450"/>
          </a:xfrm>
          <a:prstGeom prst="line">
            <a:avLst/>
          </a:prstGeom>
          <a:noFill/>
          <a:ln w="15875">
            <a:solidFill>
              <a:schemeClr val="tx2"/>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66" name="AutoShape 56"/>
          <p:cNvSpPr>
            <a:spLocks noChangeArrowheads="1"/>
          </p:cNvSpPr>
          <p:nvPr/>
        </p:nvSpPr>
        <p:spPr bwMode="auto">
          <a:xfrm>
            <a:off x="5291138" y="2946400"/>
            <a:ext cx="1638300" cy="457200"/>
          </a:xfrm>
          <a:prstGeom prst="curvedDownArrow">
            <a:avLst>
              <a:gd name="adj1" fmla="val 71667"/>
              <a:gd name="adj2" fmla="val 143333"/>
              <a:gd name="adj3" fmla="val 33333"/>
            </a:avLst>
          </a:prstGeom>
          <a:solidFill>
            <a:srgbClr val="008000"/>
          </a:solidFill>
          <a:ln w="9525">
            <a:solidFill>
              <a:srgbClr val="008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67" name="Text Box 57"/>
          <p:cNvSpPr txBox="1">
            <a:spLocks noChangeArrowheads="1"/>
          </p:cNvSpPr>
          <p:nvPr/>
        </p:nvSpPr>
        <p:spPr bwMode="auto">
          <a:xfrm>
            <a:off x="5291138" y="3632201"/>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l-GR" altLang="en-US" sz="20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Φ</a:t>
            </a:r>
            <a:r>
              <a:rPr kumimoji="0" lang="en-US" altLang="zh-CN" sz="20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x</a:t>
            </a:r>
            <a:r>
              <a:rPr kumimoji="0" lang="en-US" altLang="zh-CN" sz="2000" b="1" i="0" u="none" strike="noStrike" kern="1200" cap="none" spc="0" normalizeH="0" baseline="-2500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0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l-GR" altLang="en-US" sz="20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φ</a:t>
            </a:r>
            <a:r>
              <a:rPr kumimoji="0" lang="en-US" altLang="zh-CN" sz="20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0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x</a:t>
            </a:r>
            <a:r>
              <a:rPr kumimoji="0" lang="en-US" altLang="zh-CN" sz="20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p>
        </p:txBody>
      </p:sp>
      <p:sp>
        <p:nvSpPr>
          <p:cNvPr id="90168" name="Rectangle 59"/>
          <p:cNvSpPr>
            <a:spLocks noGrp="1" noChangeArrowheads="1"/>
          </p:cNvSpPr>
          <p:nvPr>
            <p:ph type="title"/>
          </p:nvPr>
        </p:nvSpPr>
        <p:spPr/>
        <p:txBody>
          <a:bodyPr/>
          <a:lstStyle/>
          <a:p>
            <a:r>
              <a:rPr lang="en-US" altLang="en-US"/>
              <a:t>Nonlinear SVMs</a:t>
            </a:r>
          </a:p>
        </p:txBody>
      </p:sp>
      <p:sp>
        <p:nvSpPr>
          <p:cNvPr id="90169" name="Rectangle 60"/>
          <p:cNvSpPr>
            <a:spLocks noGrp="1" noChangeArrowheads="1"/>
          </p:cNvSpPr>
          <p:nvPr>
            <p:ph type="body" idx="1"/>
          </p:nvPr>
        </p:nvSpPr>
        <p:spPr>
          <a:xfrm>
            <a:off x="1905000" y="914400"/>
            <a:ext cx="8077200" cy="5257800"/>
          </a:xfrm>
        </p:spPr>
        <p:txBody>
          <a:bodyPr/>
          <a:lstStyle/>
          <a:p>
            <a:pPr>
              <a:buFontTx/>
              <a:buChar char="•"/>
            </a:pPr>
            <a:r>
              <a:rPr lang="en-US" altLang="zh-CN">
                <a:ea typeface="宋体" panose="02010600030101010101" pitchFamily="2" charset="-122"/>
              </a:rPr>
              <a:t>General idea: the original input space can always be mapped to some higher-dimensional feature space where the training set is separable:</a:t>
            </a:r>
          </a:p>
          <a:p>
            <a:pPr>
              <a:buFontTx/>
              <a:buChar char="•"/>
            </a:pPr>
            <a:endParaRPr lang="en-US" altLang="en-US"/>
          </a:p>
        </p:txBody>
      </p:sp>
      <p:sp>
        <p:nvSpPr>
          <p:cNvPr id="90170" name="Text Box 61"/>
          <p:cNvSpPr txBox="1">
            <a:spLocks noChangeArrowheads="1"/>
          </p:cNvSpPr>
          <p:nvPr/>
        </p:nvSpPr>
        <p:spPr bwMode="auto">
          <a:xfrm>
            <a:off x="8278814" y="6477000"/>
            <a:ext cx="2312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Slide credit: Andrew Moore</a:t>
            </a:r>
          </a:p>
        </p:txBody>
      </p:sp>
    </p:spTree>
    <p:extLst>
      <p:ext uri="{BB962C8B-B14F-4D97-AF65-F5344CB8AC3E}">
        <p14:creationId xmlns:p14="http://schemas.microsoft.com/office/powerpoint/2010/main" val="5613320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altLang="en-US"/>
              <a:t>Nonlinear SVMs</a:t>
            </a:r>
          </a:p>
        </p:txBody>
      </p:sp>
      <p:sp>
        <p:nvSpPr>
          <p:cNvPr id="1088515" name="Rectangle 3"/>
          <p:cNvSpPr>
            <a:spLocks noGrp="1" noChangeArrowheads="1"/>
          </p:cNvSpPr>
          <p:nvPr>
            <p:ph type="body" idx="1"/>
          </p:nvPr>
        </p:nvSpPr>
        <p:spPr>
          <a:xfrm>
            <a:off x="1981200" y="914400"/>
            <a:ext cx="8229600" cy="5257800"/>
          </a:xfrm>
        </p:spPr>
        <p:txBody>
          <a:bodyPr/>
          <a:lstStyle/>
          <a:p>
            <a:pPr>
              <a:buFontTx/>
              <a:buChar char="•"/>
            </a:pPr>
            <a:r>
              <a:rPr lang="en-US" altLang="en-US" i="1"/>
              <a:t>The kernel trick</a:t>
            </a:r>
            <a:r>
              <a:rPr lang="en-US" altLang="en-US"/>
              <a:t>: instead of explicitly computing the lifting transformation </a:t>
            </a:r>
            <a:r>
              <a:rPr lang="el-GR" altLang="en-US" b="1" i="1">
                <a:latin typeface="Times New Roman" panose="02020603050405020304" pitchFamily="18" charset="0"/>
                <a:cs typeface="Times New Roman" panose="02020603050405020304" pitchFamily="18" charset="0"/>
              </a:rPr>
              <a:t>φ</a:t>
            </a:r>
            <a:r>
              <a:rPr lang="en-US" altLang="en-US">
                <a:latin typeface="Times New Roman" panose="02020603050405020304" pitchFamily="18" charset="0"/>
              </a:rPr>
              <a:t>(</a:t>
            </a:r>
            <a:r>
              <a:rPr lang="en-US" altLang="en-US" b="1">
                <a:latin typeface="Times New Roman" panose="02020603050405020304" pitchFamily="18" charset="0"/>
              </a:rPr>
              <a:t>x</a:t>
            </a:r>
            <a:r>
              <a:rPr lang="en-US" altLang="en-US">
                <a:latin typeface="Times New Roman" panose="02020603050405020304" pitchFamily="18" charset="0"/>
              </a:rPr>
              <a:t>), </a:t>
            </a:r>
            <a:r>
              <a:rPr lang="en-US" altLang="en-US"/>
              <a:t>define a kernel function K such that</a:t>
            </a:r>
            <a:br>
              <a:rPr lang="en-US" altLang="en-US"/>
            </a:br>
            <a:br>
              <a:rPr lang="en-US" altLang="en-US" sz="800"/>
            </a:br>
            <a:r>
              <a:rPr lang="en-US" altLang="en-US"/>
              <a:t>		       </a:t>
            </a:r>
            <a:r>
              <a:rPr lang="en-US" altLang="en-US" i="1">
                <a:latin typeface="Times New Roman" panose="02020603050405020304" pitchFamily="18" charset="0"/>
              </a:rPr>
              <a:t>K</a:t>
            </a:r>
            <a:r>
              <a:rPr lang="en-US" altLang="en-US">
                <a:latin typeface="Times New Roman" panose="02020603050405020304" pitchFamily="18" charset="0"/>
              </a:rPr>
              <a:t>(</a:t>
            </a:r>
            <a:r>
              <a:rPr lang="en-US" altLang="en-US" b="1">
                <a:latin typeface="Times New Roman" panose="02020603050405020304" pitchFamily="18" charset="0"/>
              </a:rPr>
              <a:t>x</a:t>
            </a:r>
            <a:r>
              <a:rPr lang="en-US" altLang="en-US" i="1" baseline="-14000">
                <a:latin typeface="Times New Roman" panose="02020603050405020304" pitchFamily="18" charset="0"/>
              </a:rPr>
              <a:t>i</a:t>
            </a:r>
            <a:r>
              <a:rPr lang="en-US" altLang="en-US" sz="800" i="1" baseline="-25000">
                <a:latin typeface="Times New Roman" panose="02020603050405020304" pitchFamily="18" charset="0"/>
              </a:rPr>
              <a:t> </a:t>
            </a:r>
            <a:r>
              <a:rPr lang="en-US" altLang="en-US" i="1">
                <a:latin typeface="Times New Roman" panose="02020603050405020304" pitchFamily="18" charset="0"/>
                <a:cs typeface="Arial" panose="020B0604020202020204" pitchFamily="34" charset="0"/>
              </a:rPr>
              <a:t>,</a:t>
            </a:r>
            <a:r>
              <a:rPr lang="en-US" altLang="en-US" sz="800" i="1">
                <a:latin typeface="Times New Roman" panose="02020603050405020304" pitchFamily="18" charset="0"/>
                <a:cs typeface="Arial" panose="020B0604020202020204" pitchFamily="34" charset="0"/>
              </a:rPr>
              <a:t> </a:t>
            </a:r>
            <a:r>
              <a:rPr lang="en-US" altLang="en-US" b="1">
                <a:latin typeface="Times New Roman" panose="02020603050405020304" pitchFamily="18" charset="0"/>
              </a:rPr>
              <a:t>x</a:t>
            </a:r>
            <a:r>
              <a:rPr lang="en-US" altLang="en-US" i="1" baseline="-12000">
                <a:latin typeface="Times New Roman" panose="02020603050405020304" pitchFamily="18" charset="0"/>
              </a:rPr>
              <a:t>j</a:t>
            </a:r>
            <a:r>
              <a:rPr lang="en-US" altLang="en-US">
                <a:latin typeface="Times New Roman" panose="02020603050405020304" pitchFamily="18" charset="0"/>
              </a:rPr>
              <a:t>)</a:t>
            </a:r>
            <a:r>
              <a:rPr lang="en-US" altLang="en-US" b="1" i="1">
                <a:latin typeface="Times New Roman" panose="02020603050405020304" pitchFamily="18" charset="0"/>
              </a:rPr>
              <a:t> = </a:t>
            </a:r>
            <a:r>
              <a:rPr lang="el-GR" altLang="en-US" b="1" i="1">
                <a:latin typeface="Times New Roman" panose="02020603050405020304" pitchFamily="18" charset="0"/>
                <a:cs typeface="Times New Roman" panose="02020603050405020304" pitchFamily="18" charset="0"/>
              </a:rPr>
              <a:t>φ</a:t>
            </a:r>
            <a:r>
              <a:rPr lang="en-US" altLang="en-US">
                <a:latin typeface="Times New Roman" panose="02020603050405020304" pitchFamily="18" charset="0"/>
              </a:rPr>
              <a:t>(</a:t>
            </a:r>
            <a:r>
              <a:rPr lang="en-US" altLang="en-US" b="1">
                <a:latin typeface="Times New Roman" panose="02020603050405020304" pitchFamily="18" charset="0"/>
              </a:rPr>
              <a:t>x</a:t>
            </a:r>
            <a:r>
              <a:rPr lang="en-US" altLang="en-US" i="1" baseline="-14000">
                <a:latin typeface="Times New Roman" panose="02020603050405020304" pitchFamily="18" charset="0"/>
              </a:rPr>
              <a:t>i</a:t>
            </a:r>
            <a:r>
              <a:rPr lang="en-US" altLang="en-US" i="1" baseline="-25000">
                <a:latin typeface="Times New Roman" panose="02020603050405020304" pitchFamily="18" charset="0"/>
              </a:rPr>
              <a:t> </a:t>
            </a:r>
            <a:r>
              <a:rPr lang="en-US" altLang="en-US">
                <a:latin typeface="Times New Roman" panose="02020603050405020304" pitchFamily="18" charset="0"/>
              </a:rPr>
              <a:t>)</a:t>
            </a:r>
            <a:r>
              <a:rPr lang="en-US" altLang="en-US" i="1" baseline="-25000">
                <a:latin typeface="Times New Roman" panose="02020603050405020304" pitchFamily="18" charset="0"/>
              </a:rPr>
              <a:t> </a:t>
            </a:r>
            <a:r>
              <a:rPr lang="en-US" altLang="en-US" i="1">
                <a:latin typeface="Times New Roman" panose="02020603050405020304" pitchFamily="18" charset="0"/>
                <a:cs typeface="Arial" panose="020B0604020202020204" pitchFamily="34" charset="0"/>
              </a:rPr>
              <a:t>· </a:t>
            </a:r>
            <a:r>
              <a:rPr lang="el-GR" altLang="en-US" b="1" i="1">
                <a:latin typeface="Times New Roman" panose="02020603050405020304" pitchFamily="18" charset="0"/>
                <a:cs typeface="Times New Roman" panose="02020603050405020304" pitchFamily="18" charset="0"/>
              </a:rPr>
              <a:t>φ</a:t>
            </a:r>
            <a:r>
              <a:rPr lang="en-US" altLang="en-US">
                <a:latin typeface="Times New Roman" panose="02020603050405020304" pitchFamily="18" charset="0"/>
              </a:rPr>
              <a:t>(</a:t>
            </a:r>
            <a:r>
              <a:rPr lang="en-US" altLang="en-US" b="1">
                <a:latin typeface="Times New Roman" panose="02020603050405020304" pitchFamily="18" charset="0"/>
              </a:rPr>
              <a:t>x</a:t>
            </a:r>
            <a:r>
              <a:rPr lang="en-US" altLang="en-US" i="1" baseline="-12000">
                <a:latin typeface="Times New Roman" panose="02020603050405020304" pitchFamily="18" charset="0"/>
              </a:rPr>
              <a:t>j</a:t>
            </a:r>
            <a:r>
              <a:rPr lang="en-US" altLang="en-US">
                <a:latin typeface="Times New Roman" panose="02020603050405020304" pitchFamily="18" charset="0"/>
              </a:rPr>
              <a:t>)</a:t>
            </a:r>
          </a:p>
          <a:p>
            <a:pPr>
              <a:buFontTx/>
              <a:buChar char="•"/>
            </a:pPr>
            <a:endParaRPr lang="en-US" altLang="en-US" sz="900"/>
          </a:p>
          <a:p>
            <a:r>
              <a:rPr lang="en-US" altLang="en-US"/>
              <a:t>	(to be valid, the kernel function must satisfy </a:t>
            </a:r>
            <a:r>
              <a:rPr lang="en-US" altLang="en-US" i="1"/>
              <a:t>Mercer’s condition</a:t>
            </a:r>
            <a:r>
              <a:rPr lang="en-US" altLang="en-US"/>
              <a:t>)</a:t>
            </a:r>
          </a:p>
          <a:p>
            <a:pPr>
              <a:buFontTx/>
              <a:buChar char="•"/>
            </a:pPr>
            <a:r>
              <a:rPr lang="en-US" altLang="en-US"/>
              <a:t>This gives a nonlinear decision boundary in the original feature space:</a:t>
            </a:r>
            <a:endParaRPr lang="el-GR" altLang="en-US"/>
          </a:p>
        </p:txBody>
      </p:sp>
      <p:graphicFrame>
        <p:nvGraphicFramePr>
          <p:cNvPr id="1088518" name="Object 6"/>
          <p:cNvGraphicFramePr>
            <a:graphicFrameLocks noGrp="1" noChangeAspect="1"/>
          </p:cNvGraphicFramePr>
          <p:nvPr>
            <p:ph sz="half" idx="4294967295"/>
          </p:nvPr>
        </p:nvGraphicFramePr>
        <p:xfrm>
          <a:off x="2819401" y="5106989"/>
          <a:ext cx="6734175" cy="833437"/>
        </p:xfrm>
        <a:graphic>
          <a:graphicData uri="http://schemas.openxmlformats.org/presentationml/2006/ole">
            <mc:AlternateContent xmlns:mc="http://schemas.openxmlformats.org/markup-compatibility/2006">
              <mc:Choice xmlns:v="urn:schemas-microsoft-com:vml" Requires="v">
                <p:oleObj name="Equation" r:id="rId3" imgW="2768600" imgH="342900" progId="Equation.3">
                  <p:embed/>
                </p:oleObj>
              </mc:Choice>
              <mc:Fallback>
                <p:oleObj name="Equation" r:id="rId3" imgW="2768600" imgH="342900" progId="Equation.3">
                  <p:embed/>
                  <p:pic>
                    <p:nvPicPr>
                      <p:cNvPr id="1088518"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1" y="5106989"/>
                        <a:ext cx="6734175"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1141" name="Text Box 7"/>
          <p:cNvSpPr txBox="1">
            <a:spLocks noChangeArrowheads="1"/>
          </p:cNvSpPr>
          <p:nvPr/>
        </p:nvSpPr>
        <p:spPr bwMode="auto">
          <a:xfrm>
            <a:off x="1524000" y="6208713"/>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 Burges, </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hlinkClick r:id="rId5"/>
              </a:rPr>
              <a:t>A Tutorial on Support Vector Machines for Pattern Recognition</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Data Mining and Knowledge Discovery, 1998 </a:t>
            </a:r>
          </a:p>
        </p:txBody>
      </p:sp>
    </p:spTree>
    <p:extLst>
      <p:ext uri="{BB962C8B-B14F-4D97-AF65-F5344CB8AC3E}">
        <p14:creationId xmlns:p14="http://schemas.microsoft.com/office/powerpoint/2010/main" val="799430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885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8851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8851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885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8515"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Ncut(A,B) = \frac{cut(A,B)}{volume(A)} + \frac{cut(A,B)}{volume(B)} &#10;\]&#10;\end{document}&#10;"/>
  <p:tag name="EXTERNALNAME" val="Edittex"/>
  <p:tag name="BLEND" val="False"/>
  <p:tag name="TRANSPARENT" val="False"/>
  <p:tag name="BITMAPFORMAT" val="bmpmono"/>
  <p:tag name="DEBUGINTERACTIVE" val="True"/>
  <p:tag name="ORIGWIDTH" val="1424.75"/>
</p:tagLst>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Office Theme">
  <a:themeElements>
    <a:clrScheme name="Custom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7365D"/>
      </a:hlink>
      <a:folHlink>
        <a:srgbClr val="17365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AFB CV slides">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Clarity</Template>
  <TotalTime>20838</TotalTime>
  <Words>4908</Words>
  <Application>Microsoft Office PowerPoint</Application>
  <PresentationFormat>Widescreen</PresentationFormat>
  <Paragraphs>1030</Paragraphs>
  <Slides>130</Slides>
  <Notes>54</Notes>
  <HiddenSlides>61</HiddenSlides>
  <MMClips>0</MMClips>
  <ScaleCrop>false</ScaleCrop>
  <HeadingPairs>
    <vt:vector size="8" baseType="variant">
      <vt:variant>
        <vt:lpstr>Fonts Used</vt:lpstr>
      </vt:variant>
      <vt:variant>
        <vt:i4>6</vt:i4>
      </vt:variant>
      <vt:variant>
        <vt:lpstr>Theme</vt:lpstr>
      </vt:variant>
      <vt:variant>
        <vt:i4>14</vt:i4>
      </vt:variant>
      <vt:variant>
        <vt:lpstr>Embedded OLE Servers</vt:lpstr>
      </vt:variant>
      <vt:variant>
        <vt:i4>1</vt:i4>
      </vt:variant>
      <vt:variant>
        <vt:lpstr>Slide Titles</vt:lpstr>
      </vt:variant>
      <vt:variant>
        <vt:i4>130</vt:i4>
      </vt:variant>
    </vt:vector>
  </HeadingPairs>
  <TitlesOfParts>
    <vt:vector size="151" baseType="lpstr">
      <vt:lpstr>宋体</vt:lpstr>
      <vt:lpstr>Arial</vt:lpstr>
      <vt:lpstr>Calibri</vt:lpstr>
      <vt:lpstr>Tahoma</vt:lpstr>
      <vt:lpstr>Times</vt:lpstr>
      <vt:lpstr>Times New Roman</vt:lpstr>
      <vt:lpstr>Office Theme</vt:lpstr>
      <vt:lpstr>1_Office Theme</vt:lpstr>
      <vt:lpstr>4_Office Theme</vt:lpstr>
      <vt:lpstr>5_Office Theme</vt:lpstr>
      <vt:lpstr>6_Office Theme</vt:lpstr>
      <vt:lpstr>7_Office Theme</vt:lpstr>
      <vt:lpstr>8_Office Theme</vt:lpstr>
      <vt:lpstr>1_AFB CV slides</vt:lpstr>
      <vt:lpstr>Default Design</vt:lpstr>
      <vt:lpstr>11_Office Theme</vt:lpstr>
      <vt:lpstr>5_Default Design</vt:lpstr>
      <vt:lpstr>1_Blank Presentation</vt:lpstr>
      <vt:lpstr>Blank Presentation</vt:lpstr>
      <vt:lpstr>10_Office Theme</vt:lpstr>
      <vt:lpstr>Equation</vt:lpstr>
      <vt:lpstr>PowerPoint Presentation</vt:lpstr>
      <vt:lpstr>PowerPoint Presentation</vt:lpstr>
      <vt:lpstr>PowerPoint Presentation</vt:lpstr>
      <vt:lpstr>Machine Learning Crash Course</vt:lpstr>
      <vt:lpstr>PowerPoint Presentation</vt:lpstr>
      <vt:lpstr>Dimensionality Reduction</vt:lpstr>
      <vt:lpstr>Dimensionality Reduction</vt:lpstr>
      <vt:lpstr>Non-linear Dimensionality Reduction</vt:lpstr>
      <vt:lpstr>Dimensionality Reduction</vt:lpstr>
      <vt:lpstr>PowerPoint Presentation</vt:lpstr>
      <vt:lpstr>PCA as a data interpretation tool</vt:lpstr>
      <vt:lpstr>PowerPoint Presentation</vt:lpstr>
      <vt:lpstr>PowerPoint Presentation</vt:lpstr>
      <vt:lpstr>PowerPoint Presentation</vt:lpstr>
      <vt:lpstr>PowerPoint Presentation</vt:lpstr>
      <vt:lpstr>PowerPoint Presentation</vt:lpstr>
      <vt:lpstr>PowerPoint Presentation</vt:lpstr>
      <vt:lpstr>Clustering example: image segmentation</vt:lpstr>
      <vt:lpstr>Segmentation for feature support or efficiency  (I.e. Superpixels)</vt:lpstr>
      <vt:lpstr>Segmentation as a result</vt:lpstr>
      <vt:lpstr>Types of segmentations</vt:lpstr>
      <vt:lpstr>Major processes for segmentation</vt:lpstr>
      <vt:lpstr>PowerPoint Presentation</vt:lpstr>
      <vt:lpstr>PowerPoint Presentation</vt:lpstr>
      <vt:lpstr>PowerPoint Presentation</vt:lpstr>
      <vt:lpstr>PowerPoint Presentation</vt:lpstr>
      <vt:lpstr>Why do we cluster?</vt:lpstr>
      <vt:lpstr>How do we cluster?</vt:lpstr>
      <vt:lpstr>Clustering for Summarization</vt:lpstr>
      <vt:lpstr>K-means algorithm</vt:lpstr>
      <vt:lpstr>K-means algorithm</vt:lpstr>
      <vt:lpstr>K-means</vt:lpstr>
      <vt:lpstr>K-means converges to a local minimum</vt:lpstr>
      <vt:lpstr>K-means: design choices</vt:lpstr>
      <vt:lpstr>K-means clustering using intensity or color</vt:lpstr>
      <vt:lpstr>How to choose the number of clusters?</vt:lpstr>
      <vt:lpstr>How to evaluate clusters?</vt:lpstr>
      <vt:lpstr>How to choose the number of clusters?</vt:lpstr>
      <vt:lpstr>K-means demos</vt:lpstr>
      <vt:lpstr>K-Means pros and cons</vt:lpstr>
      <vt:lpstr>Building Visual Dictionaries</vt:lpstr>
      <vt:lpstr>Examples of learned codewords</vt:lpstr>
      <vt:lpstr>Agglomerative clustering</vt:lpstr>
      <vt:lpstr>Agglomerative clustering</vt:lpstr>
      <vt:lpstr>Agglomerative clustering</vt:lpstr>
      <vt:lpstr>Agglomerative clustering</vt:lpstr>
      <vt:lpstr>Agglomerative clustering</vt:lpstr>
      <vt:lpstr>Agglomerative clustering</vt:lpstr>
      <vt:lpstr>Conclusions: Agglomerative Clustering</vt:lpstr>
      <vt:lpstr>Mean shift segmentation</vt:lpstr>
      <vt:lpstr>Mean shift algorithm</vt:lpstr>
      <vt:lpstr>Kernel density estimation</vt:lpstr>
      <vt:lpstr>Mean shift</vt:lpstr>
      <vt:lpstr>Mean shift</vt:lpstr>
      <vt:lpstr>Mean shift</vt:lpstr>
      <vt:lpstr>Mean shift</vt:lpstr>
      <vt:lpstr>Mean shift</vt:lpstr>
      <vt:lpstr>Mean shift</vt:lpstr>
      <vt:lpstr>Mean shift</vt:lpstr>
      <vt:lpstr>Computing the Mean Shift</vt:lpstr>
      <vt:lpstr>Attraction basin</vt:lpstr>
      <vt:lpstr>Attraction basin</vt:lpstr>
      <vt:lpstr>Mean shift clustering</vt:lpstr>
      <vt:lpstr>Segmentation by Mean Shift</vt:lpstr>
      <vt:lpstr>Mean shift segmentation results</vt:lpstr>
      <vt:lpstr>PowerPoint Presentation</vt:lpstr>
      <vt:lpstr>Mean-shift: other issues</vt:lpstr>
      <vt:lpstr>Mean shift pros and cons</vt:lpstr>
      <vt:lpstr>Spectral clustering</vt:lpstr>
      <vt:lpstr>Cuts in a graph</vt:lpstr>
      <vt:lpstr>Normalized cuts for segmentation</vt:lpstr>
      <vt:lpstr>Visual PageRank</vt:lpstr>
      <vt:lpstr>Which algorithm to try first?</vt:lpstr>
      <vt:lpstr>Which algorithm to use?</vt:lpstr>
      <vt:lpstr>Things to remember</vt:lpstr>
      <vt:lpstr>Clustering</vt:lpstr>
      <vt:lpstr>PowerPoint Presentation</vt:lpstr>
      <vt:lpstr>The machine learning framework</vt:lpstr>
      <vt:lpstr>Learning a classifier</vt:lpstr>
      <vt:lpstr>Generalization</vt:lpstr>
      <vt:lpstr>Very brief tour of some classifiers</vt:lpstr>
      <vt:lpstr>Generative vs. Discriminative Classifiers</vt:lpstr>
      <vt:lpstr>Classification</vt:lpstr>
      <vt:lpstr>Nearest Neighbor Classifier</vt:lpstr>
      <vt:lpstr>K-nearest neighbor</vt:lpstr>
      <vt:lpstr>1-nearest neighbor</vt:lpstr>
      <vt:lpstr>3-nearest neighbor</vt:lpstr>
      <vt:lpstr>5-nearest neighbor</vt:lpstr>
      <vt:lpstr>Using K-NN</vt:lpstr>
      <vt:lpstr>Naïve Bayes</vt:lpstr>
      <vt:lpstr>Using Naïve Bayes </vt:lpstr>
      <vt:lpstr>Classifiers: Logistic Regression</vt:lpstr>
      <vt:lpstr>Using Logistic Regression</vt:lpstr>
      <vt:lpstr>Classifiers: Linear SVM</vt:lpstr>
      <vt:lpstr>Classifiers: Linear SVM</vt:lpstr>
      <vt:lpstr>Classifiers: Linear SVM</vt:lpstr>
      <vt:lpstr>Nonlinear SVMs</vt:lpstr>
      <vt:lpstr>Nonlinear SVMs</vt:lpstr>
      <vt:lpstr>Nonlinear SVMs</vt:lpstr>
      <vt:lpstr>Nonlinear kernel: Example</vt:lpstr>
      <vt:lpstr>State of the art in 2007: Kernels for bags of features</vt:lpstr>
      <vt:lpstr>Summary: SVMs for image classification</vt:lpstr>
      <vt:lpstr>What about multi-class SVMs?</vt:lpstr>
      <vt:lpstr>SVMs: Pros and cons</vt:lpstr>
      <vt:lpstr>Summary: Classifiers</vt:lpstr>
      <vt:lpstr>Classifiers: Decision Trees</vt:lpstr>
      <vt:lpstr>Ensemble Methods: Boosting</vt:lpstr>
      <vt:lpstr>Boosted Decision Trees </vt:lpstr>
      <vt:lpstr>Using Boosted Decision Trees</vt:lpstr>
      <vt:lpstr>Ideals for a classification algorithm</vt:lpstr>
      <vt:lpstr>Two ways to think about classifiers</vt:lpstr>
      <vt:lpstr>Comparison</vt:lpstr>
      <vt:lpstr>Very brief tour of some classifiers</vt:lpstr>
      <vt:lpstr>Generalization</vt:lpstr>
      <vt:lpstr>Generalization</vt:lpstr>
      <vt:lpstr>No Free Lunch Theorem</vt:lpstr>
      <vt:lpstr>Bias-Variance Trade-off</vt:lpstr>
      <vt:lpstr>Bias-Variance Trade-off</vt:lpstr>
      <vt:lpstr>Bias-variance tradeoff</vt:lpstr>
      <vt:lpstr>Bias-variance tradeoff</vt:lpstr>
      <vt:lpstr>Effect of Training Size</vt:lpstr>
      <vt:lpstr>The perfect classification algorithm</vt:lpstr>
      <vt:lpstr>Remember…</vt:lpstr>
      <vt:lpstr>PowerPoint Presentation</vt:lpstr>
      <vt:lpstr>What to remember about classifiers</vt:lpstr>
      <vt:lpstr>Machine Learning Considerations</vt:lpstr>
      <vt:lpstr>PowerPoint Presentation</vt:lpstr>
      <vt:lpstr>PowerPoint Presentation</vt:lpstr>
      <vt:lpstr>Usage in recent computer vision papers</vt:lpstr>
      <vt:lpstr>Some Machine Learning References</vt:lpstr>
    </vt:vector>
  </TitlesOfParts>
  <Company>U.C. Berkeley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Vision</dc:title>
  <dc:creator>Aaron Bobick</dc:creator>
  <cp:lastModifiedBy>Hays, James H</cp:lastModifiedBy>
  <cp:revision>430</cp:revision>
  <dcterms:created xsi:type="dcterms:W3CDTF">2002-05-13T23:53:31Z</dcterms:created>
  <dcterms:modified xsi:type="dcterms:W3CDTF">2026-02-23T18:45:01Z</dcterms:modified>
</cp:coreProperties>
</file>