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56"/>
  </p:notesMasterIdLst>
  <p:sldIdLst>
    <p:sldId id="577" r:id="rId4"/>
    <p:sldId id="357" r:id="rId5"/>
    <p:sldId id="382" r:id="rId6"/>
    <p:sldId id="507" r:id="rId7"/>
    <p:sldId id="512" r:id="rId8"/>
    <p:sldId id="496" r:id="rId9"/>
    <p:sldId id="517" r:id="rId10"/>
    <p:sldId id="518" r:id="rId11"/>
    <p:sldId id="519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  <p:sldId id="548" r:id="rId34"/>
    <p:sldId id="549" r:id="rId35"/>
    <p:sldId id="550" r:id="rId36"/>
    <p:sldId id="551" r:id="rId37"/>
    <p:sldId id="552" r:id="rId38"/>
    <p:sldId id="553" r:id="rId39"/>
    <p:sldId id="554" r:id="rId40"/>
    <p:sldId id="555" r:id="rId41"/>
    <p:sldId id="556" r:id="rId42"/>
    <p:sldId id="557" r:id="rId43"/>
    <p:sldId id="586" r:id="rId44"/>
    <p:sldId id="558" r:id="rId45"/>
    <p:sldId id="559" r:id="rId46"/>
    <p:sldId id="560" r:id="rId47"/>
    <p:sldId id="561" r:id="rId48"/>
    <p:sldId id="562" r:id="rId49"/>
    <p:sldId id="563" r:id="rId50"/>
    <p:sldId id="564" r:id="rId51"/>
    <p:sldId id="565" r:id="rId52"/>
    <p:sldId id="566" r:id="rId53"/>
    <p:sldId id="567" r:id="rId54"/>
    <p:sldId id="57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4895" autoAdjust="0"/>
  </p:normalViewPr>
  <p:slideViewPr>
    <p:cSldViewPr>
      <p:cViewPr varScale="1">
        <p:scale>
          <a:sx n="110" d="100"/>
          <a:sy n="110" d="100"/>
        </p:scale>
        <p:origin x="15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60A6D6-689B-4B46-838E-0F8061D9F00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49541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4179BA-3DF4-447D-85CA-D3D39FBFD2F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566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06A51-AA08-4AB1-AF56-8A646C85724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60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85407-F358-4B5A-8B99-3C173D13924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274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845745-4F42-46BB-B71E-104EC65B523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0772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0C88A6-F86C-435F-ABC1-493B59C832E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385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2258D0-1CD3-4BA2-8B5A-7AC61B33B44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099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30585A-45D5-41B7-8D7C-4008065DEE6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34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0BA99E-2DF0-4DED-8163-E72D2AD79A3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4645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5A99CD-316D-42E0-B3BC-2583C672A69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 is image</a:t>
            </a:r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604331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479727-4AF8-4073-94BB-00424CDB9EE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6998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9436F3-0D03-45D2-B099-377BF8E2C0A5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937575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e^0 = 1, e^-1 = .37, e^-2 = .14,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A0D527-A307-4DF0-8A2D-FC748D1F56F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25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9652DE-13FE-4E6D-9597-833EEB1CEBD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2453260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F09A52-45EB-4DFA-921A-6D04CD40D05E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7478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B88FD5-8EAA-47C4-9689-ED6DBAA272F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Convolution vs filtering doesn’t matter here</a:t>
            </a:r>
            <a:r>
              <a:rPr lang="en-US" altLang="en-US" baseline="0" dirty="0" smtClean="0"/>
              <a:t> because the filter is symmetric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236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B6805C-C197-4DA7-9B8F-D8C7ADEF7DA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6995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7A8045-DC80-473A-9CFD-17DF1168E73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327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246015-C3DA-4058-A31E-EE8FBFEAF23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75226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2E1DD7-FF0B-4A5D-8518-00EA74A02F5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73685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1A2054-6B15-41C9-9E8D-F3547F3D9EF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80750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7F101F-2B19-4FAA-9E95-F533E70DE43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2673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B7F2C-1E38-4F95-965C-5A05BED0D89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140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E51B41-8DDD-491A-A25F-DCB9443C1C0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84642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0801C-4353-4B1C-A021-89D58AD01B8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7101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62F8D7-23E9-4695-B427-4D258D242D2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53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E07BD334-9FC8-4DD2-8E17-FF81602F4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5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0CE1A45F-0E9F-463F-8ED1-538290CA1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15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47CA58D8-FF85-48BF-89B9-A7AF08F78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3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487E9F93-A8E5-4579-969B-6CA0B57FC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82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AA809E69-345E-4BE1-900F-787734F95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90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ABEF107C-F523-4CB8-9CDA-7AF3077B4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87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8034EF46-BB8F-43DE-A11C-D666791AD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181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13C3E5C7-CDA5-4345-9585-893255888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2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B2F6F84C-DBA6-4E4C-8848-6F583E8F3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76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D969A45F-2180-43DD-9439-70B2A5D51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1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C5B5A232-7A82-4F11-8E35-5DFF31E73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B8F3-0C44-4587-B21E-CC277F8EDB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EA2-B190-446E-988A-AE981FEDC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371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E897-9CCA-4650-89C9-FAE0562A6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FBBB-9496-4689-A798-1FE0B5178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16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D7C7-5066-48FA-AA0C-2B39BB915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06351-61C5-46BF-9AE3-3FBF1811A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06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917B-204E-4F2F-80D3-9C12800F5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DDBF-4B84-4967-980E-EED8B883E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1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BFC8-0E75-4BA2-BF2D-C612EF4AAE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683B-BFA9-4003-8396-2DCC26D0E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60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43F4-6FAD-49F5-9427-CBFD431BF9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EB63-D90E-4B3B-8FDE-8AFE84F9E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07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EB79-7650-4B89-B247-F08B0E34FB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0E203-517A-4EB6-847D-277D58442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3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33FD-F194-4EDD-B575-A24E7FDF05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8BF-3C66-491E-8EA9-9B587CD98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7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8CC3-BB52-412E-B4DE-E25DAE597D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0D8B-DAD9-42B1-AFCB-2F403B264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48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06A6-18BA-412A-8A9C-C1BE58B55C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C121-53EC-41B7-A049-308DE65D1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0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884D-EF1B-44DC-A077-D312C25A56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0C01E-DEA3-4B54-B84E-20F8A317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896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2EDF7E-F0B2-46CE-8C8B-6A2762201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9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ABF1F4F-4701-4EE3-B4F0-9965CE4BDF6A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A063CE-8F5D-440E-AAFD-C83F54B973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2FC848-B0EC-48B9-AB81-515881DF4BD9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5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Filtering</a:t>
            </a: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1219200" y="5791200"/>
            <a:ext cx="64008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200" y="6334125"/>
            <a:ext cx="2463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Many slides by Derek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31750" name="Picture 1" descr="C:\Users\hays\Desktop\143 Computer Vision\slides\04\IMG_1249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52513"/>
            <a:ext cx="5257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Picture 2" descr="C:\comp_photo\feifei_slides\feifei_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010400" y="6477000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</p:spTree>
    <p:extLst>
      <p:ext uri="{BB962C8B-B14F-4D97-AF65-F5344CB8AC3E}">
        <p14:creationId xmlns:p14="http://schemas.microsoft.com/office/powerpoint/2010/main" val="35420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Picture 2" descr="C:\comp_photo\feifei_slides\feifei_slid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7010400" y="6477000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</p:spTree>
    <p:extLst>
      <p:ext uri="{BB962C8B-B14F-4D97-AF65-F5344CB8AC3E}">
        <p14:creationId xmlns:p14="http://schemas.microsoft.com/office/powerpoint/2010/main" val="9652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C:\comp_photo\feifei_slides\feifei_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010400" y="6477000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</p:spTree>
    <p:extLst>
      <p:ext uri="{BB962C8B-B14F-4D97-AF65-F5344CB8AC3E}">
        <p14:creationId xmlns:p14="http://schemas.microsoft.com/office/powerpoint/2010/main" val="39598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Filtering</a:t>
            </a: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1219200" y="5791200"/>
            <a:ext cx="64008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200" y="6334125"/>
            <a:ext cx="2463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Many slides by Derek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31750" name="Picture 1" descr="C:\Users\hays\Desktop\143 Computer Vision\slides\04\IMG_1249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52513"/>
            <a:ext cx="5257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Upcoming classes: three views of filtering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Image filters in spatial domain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Filter is a mathematical operation of a grid of numbers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Smoothing, sharpening, measuring texture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Image filters in the frequency domain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Filtering is a way to modify the frequencies of images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 smtClean="0"/>
              <a:t>Denoising</a:t>
            </a:r>
            <a:r>
              <a:rPr lang="en-US" dirty="0" smtClean="0"/>
              <a:t>, sampling, image compression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Templates and Image Pyramids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Filtering is a way to match a template to the image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Detection, coarse-to-fine registration</a:t>
            </a:r>
          </a:p>
        </p:txBody>
      </p:sp>
    </p:spTree>
    <p:extLst>
      <p:ext uri="{BB962C8B-B14F-4D97-AF65-F5344CB8AC3E}">
        <p14:creationId xmlns:p14="http://schemas.microsoft.com/office/powerpoint/2010/main" val="42517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endParaRPr lang="en-US" altLang="en-US" sz="2800" dirty="0" smtClean="0"/>
          </a:p>
          <a:p>
            <a:r>
              <a:rPr lang="en-US" altLang="en-US" sz="2800" dirty="0" smtClean="0"/>
              <a:t>Image filtering: compute function of local neighborhood at each position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Really important!</a:t>
            </a:r>
          </a:p>
          <a:p>
            <a:pPr lvl="1"/>
            <a:r>
              <a:rPr lang="en-US" altLang="en-US" sz="2400" dirty="0" smtClean="0"/>
              <a:t>Enhance images</a:t>
            </a:r>
          </a:p>
          <a:p>
            <a:pPr lvl="2"/>
            <a:r>
              <a:rPr lang="en-US" altLang="en-US" sz="2000" dirty="0" err="1" smtClean="0"/>
              <a:t>Denoise</a:t>
            </a:r>
            <a:r>
              <a:rPr lang="en-US" altLang="en-US" sz="2000" dirty="0" smtClean="0"/>
              <a:t>, resize, increase contrast, etc.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Extract information from images</a:t>
            </a:r>
          </a:p>
          <a:p>
            <a:pPr lvl="2"/>
            <a:r>
              <a:rPr lang="en-US" altLang="en-US" sz="2000" dirty="0" smtClean="0"/>
              <a:t>Texture, edges, distinctive points, etc.</a:t>
            </a:r>
          </a:p>
          <a:p>
            <a:pPr lvl="1"/>
            <a:r>
              <a:rPr lang="en-US" altLang="en-US" sz="2400" dirty="0" smtClean="0"/>
              <a:t>Detect patterns</a:t>
            </a:r>
          </a:p>
          <a:p>
            <a:pPr lvl="2"/>
            <a:r>
              <a:rPr lang="en-US" altLang="en-US" sz="2000" dirty="0" smtClean="0"/>
              <a:t>Template matching</a:t>
            </a:r>
          </a:p>
          <a:p>
            <a:pPr lvl="1"/>
            <a:r>
              <a:rPr lang="en-US" altLang="en-US" dirty="0" smtClean="0"/>
              <a:t>Deep Convolutional Networks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15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3482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82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smtClean="0">
                <a:solidFill>
                  <a:prstClr val="black"/>
                </a:solidFill>
              </a:rPr>
              <a:t>Slide credit: David Lowe (UBC)</a:t>
            </a:r>
          </a:p>
        </p:txBody>
      </p:sp>
      <p:graphicFrame>
        <p:nvGraphicFramePr>
          <p:cNvPr id="34820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Equation" r:id="rId5" imgW="368140" imgH="203112" progId="Equation.3">
                  <p:embed/>
                </p:oleObj>
              </mc:Choice>
              <mc:Fallback>
                <p:oleObj name="Equation" r:id="rId5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Example: box f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ilter</a:t>
            </a:r>
            <a:endParaRPr lang="en-US" sz="3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0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6213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621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8" name="Equation" r:id="rId5" imgW="2070100" imgH="355600" progId="Equation.3">
                  <p:embed/>
                </p:oleObj>
              </mc:Choice>
              <mc:Fallback>
                <p:oleObj name="Equation" r:id="rId5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16" name="Object 3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9" name="Equation" r:id="rId7" imgW="330057" imgH="203112" progId="Equation.3">
                  <p:embed/>
                </p:oleObj>
              </mc:Choice>
              <mc:Fallback>
                <p:oleObj name="Equation" r:id="rId7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17" name="Object 4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0" name="Equation" r:id="rId9" imgW="355292" imgH="203024" progId="Equation.3">
                  <p:embed/>
                </p:oleObj>
              </mc:Choice>
              <mc:Fallback>
                <p:oleObj name="Equation" r:id="rId9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3621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622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22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22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622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1" name="Equation" r:id="rId12" imgW="368140" imgH="203112" progId="Equation.3">
                  <p:embed/>
                </p:oleObj>
              </mc:Choice>
              <mc:Fallback>
                <p:oleObj name="Equation" r:id="rId12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1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112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7236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7237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38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3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3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724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724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24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245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7241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4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42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7243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5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136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8260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826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6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62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6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826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826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827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826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8265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66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8267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9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9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Light and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160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9284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9285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0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86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1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8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928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929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929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1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29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9289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2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9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9291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3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8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61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0185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4018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4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87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5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8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018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019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019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1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1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19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19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6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9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40192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7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2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85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1209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4121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1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9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121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121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122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21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21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0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41216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41217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1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2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09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2233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4223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2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35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3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3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223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224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224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6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24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223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4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3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42240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42241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5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25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6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57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5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325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4326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326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8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8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326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326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6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43262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9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smtClean="0">
                <a:solidFill>
                  <a:prstClr val="black"/>
                </a:solidFill>
              </a:rPr>
              <a:t>What does it do?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smtClean="0">
                <a:solidFill>
                  <a:prstClr val="black"/>
                </a:solidFill>
              </a:rPr>
              <a:t>Replaces each pixel with an average of its neighborhood</a:t>
            </a:r>
            <a:endParaRPr lang="en-US" altLang="en-US" sz="200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smtClean="0">
                <a:solidFill>
                  <a:prstClr val="black"/>
                </a:solidFill>
              </a:rPr>
              <a:t>Achieve smoothing effect (remove sharp features)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4403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04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5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04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6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smtClean="0">
                <a:solidFill>
                  <a:prstClr val="black"/>
                </a:solidFill>
              </a:rPr>
              <a:t>Slide credit: David Lowe (UBC)</a:t>
            </a:r>
          </a:p>
        </p:txBody>
      </p:sp>
      <p:graphicFrame>
        <p:nvGraphicFramePr>
          <p:cNvPr id="44037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Equation" r:id="rId5" imgW="368140" imgH="203112" progId="Equation.3">
                  <p:embed/>
                </p:oleObj>
              </mc:Choice>
              <mc:Fallback>
                <p:oleObj name="Equation" r:id="rId5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Box Filter</a:t>
            </a:r>
          </a:p>
        </p:txBody>
      </p:sp>
    </p:spTree>
    <p:extLst>
      <p:ext uri="{BB962C8B-B14F-4D97-AF65-F5344CB8AC3E}">
        <p14:creationId xmlns:p14="http://schemas.microsoft.com/office/powerpoint/2010/main" val="66765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20831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One more on board…</a:t>
            </a:r>
          </a:p>
        </p:txBody>
      </p:sp>
    </p:spTree>
    <p:extLst>
      <p:ext uri="{BB962C8B-B14F-4D97-AF65-F5344CB8AC3E}">
        <p14:creationId xmlns:p14="http://schemas.microsoft.com/office/powerpoint/2010/main" val="32172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711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711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2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2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108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7109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pic>
        <p:nvPicPr>
          <p:cNvPr id="471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5928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813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3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3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814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13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8134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Filtered </a:t>
            </a:r>
          </a:p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(no change)</a:t>
            </a:r>
          </a:p>
        </p:txBody>
      </p:sp>
      <p:pic>
        <p:nvPicPr>
          <p:cNvPr id="4813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6772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Pinhole camera</a:t>
            </a:r>
          </a:p>
        </p:txBody>
      </p:sp>
      <p:sp>
        <p:nvSpPr>
          <p:cNvPr id="25603" name="TextBox 30"/>
          <p:cNvSpPr txBox="1">
            <a:spLocks noChangeArrowheads="1"/>
          </p:cNvSpPr>
          <p:nvPr/>
        </p:nvSpPr>
        <p:spPr bwMode="auto">
          <a:xfrm>
            <a:off x="0" y="6550025"/>
            <a:ext cx="1608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Figure from Forsyth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077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066800" y="16764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0668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429000" y="175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0" y="114300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19200" y="5105400"/>
            <a:ext cx="3656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 = focal length</a:t>
            </a:r>
          </a:p>
          <a:p>
            <a:r>
              <a:rPr lang="en-US" sz="2400"/>
              <a:t>c = center of the camera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57600" y="29718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916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15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9158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sp>
        <p:nvSpPr>
          <p:cNvPr id="49159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5236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5018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019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18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pic>
        <p:nvPicPr>
          <p:cNvPr id="5018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0184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Shifted left</a:t>
            </a:r>
          </a:p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By 1 pixel</a:t>
            </a:r>
          </a:p>
        </p:txBody>
      </p:sp>
      <p:sp>
        <p:nvSpPr>
          <p:cNvPr id="50185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6299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51228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1230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1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2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3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4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5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6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7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8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9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0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1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2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3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4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5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6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1229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51211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2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3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4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5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1216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7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8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9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20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1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2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3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4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5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6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7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0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-</a:t>
            </a:r>
          </a:p>
        </p:txBody>
      </p:sp>
      <p:sp>
        <p:nvSpPr>
          <p:cNvPr id="5120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sp>
        <p:nvSpPr>
          <p:cNvPr id="51209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(Note that filter sums to 1)</a:t>
            </a:r>
          </a:p>
        </p:txBody>
      </p:sp>
      <p:sp>
        <p:nvSpPr>
          <p:cNvPr id="51210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3736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5225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225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7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225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224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23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-</a:t>
            </a:r>
          </a:p>
        </p:txBody>
      </p:sp>
      <p:sp>
        <p:nvSpPr>
          <p:cNvPr id="5223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prstClr val="black"/>
                </a:solidFill>
              </a:rPr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prstClr val="black"/>
                </a:solidFill>
              </a:rPr>
              <a:t> Accentuates differences with local average</a:t>
            </a:r>
          </a:p>
        </p:txBody>
      </p:sp>
      <p:pic>
        <p:nvPicPr>
          <p:cNvPr id="52233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7628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Sharpening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2944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filters</a:t>
            </a:r>
          </a:p>
        </p:txBody>
      </p:sp>
      <p:grpSp>
        <p:nvGrpSpPr>
          <p:cNvPr id="54275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4281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2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4283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4284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5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286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4287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8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4289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0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3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4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5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6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276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Vertical Edge</a:t>
            </a:r>
          </a:p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23841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filters</a:t>
            </a:r>
          </a:p>
        </p:txBody>
      </p:sp>
      <p:grpSp>
        <p:nvGrpSpPr>
          <p:cNvPr id="55299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5530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530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530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530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0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0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1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531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31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531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Horizontal Edge</a:t>
            </a:r>
          </a:p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(absolute value)</a:t>
            </a:r>
          </a:p>
        </p:txBody>
      </p:sp>
      <p:pic>
        <p:nvPicPr>
          <p:cNvPr id="55301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15233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theta = 30; len = 20;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fil = imrotate(ones(1, len), theta, 'bilinear');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fil = fil / sum(fil(:));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figure(2), imshow(imfilter(im, fil));</a:t>
            </a:r>
          </a:p>
        </p:txBody>
      </p:sp>
    </p:spTree>
    <p:extLst>
      <p:ext uri="{BB962C8B-B14F-4D97-AF65-F5344CB8AC3E}">
        <p14:creationId xmlns:p14="http://schemas.microsoft.com/office/powerpoint/2010/main" val="348343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Filtering vs. Convolution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2d filtering</a:t>
            </a:r>
          </a:p>
          <a:p>
            <a:pPr lvl="1"/>
            <a:r>
              <a:rPr lang="en-US" altLang="en-US" dirty="0" smtClean="0">
                <a:latin typeface="Courier" pitchFamily="49" charset="0"/>
              </a:rPr>
              <a:t>h=filter2(</a:t>
            </a:r>
            <a:r>
              <a:rPr lang="en-US" altLang="en-US" dirty="0" err="1" smtClean="0">
                <a:latin typeface="Courier" pitchFamily="49" charset="0"/>
              </a:rPr>
              <a:t>f,I</a:t>
            </a:r>
            <a:r>
              <a:rPr lang="en-US" altLang="en-US" dirty="0" smtClean="0">
                <a:latin typeface="Courier" pitchFamily="49" charset="0"/>
              </a:rPr>
              <a:t>); </a:t>
            </a:r>
            <a:r>
              <a:rPr lang="en-US" altLang="en-US" sz="2000" dirty="0" smtClean="0"/>
              <a:t>or</a:t>
            </a:r>
            <a:r>
              <a:rPr lang="en-US" altLang="en-US" sz="2000" dirty="0" smtClean="0">
                <a:latin typeface="Courier" pitchFamily="49" charset="0"/>
              </a:rPr>
              <a:t> </a:t>
            </a:r>
            <a:r>
              <a:rPr lang="en-US" altLang="en-US" dirty="0" smtClean="0">
                <a:latin typeface="Courier" pitchFamily="49" charset="0"/>
              </a:rPr>
              <a:t> h=</a:t>
            </a:r>
            <a:r>
              <a:rPr lang="en-US" altLang="en-US" dirty="0" err="1" smtClean="0">
                <a:latin typeface="Courier" pitchFamily="49" charset="0"/>
              </a:rPr>
              <a:t>imfilter</a:t>
            </a:r>
            <a:r>
              <a:rPr lang="en-US" altLang="en-US" dirty="0" smtClean="0">
                <a:latin typeface="Courier" pitchFamily="49" charset="0"/>
              </a:rPr>
              <a:t>(</a:t>
            </a:r>
            <a:r>
              <a:rPr lang="en-US" altLang="en-US" dirty="0" err="1" smtClean="0">
                <a:latin typeface="Courier" pitchFamily="49" charset="0"/>
              </a:rPr>
              <a:t>I,f</a:t>
            </a:r>
            <a:r>
              <a:rPr lang="en-US" alt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  <a:p>
            <a:r>
              <a:rPr lang="en-US" altLang="en-US" dirty="0" smtClean="0"/>
              <a:t>2d convolution</a:t>
            </a:r>
          </a:p>
          <a:p>
            <a:pPr lvl="1"/>
            <a:r>
              <a:rPr lang="en-US" altLang="en-US" dirty="0" smtClean="0">
                <a:latin typeface="Courier" pitchFamily="49" charset="0"/>
              </a:rPr>
              <a:t>h=conv2(</a:t>
            </a:r>
            <a:r>
              <a:rPr lang="en-US" altLang="en-US" dirty="0" err="1" smtClean="0">
                <a:latin typeface="Courier" pitchFamily="49" charset="0"/>
              </a:rPr>
              <a:t>f,I</a:t>
            </a:r>
            <a:r>
              <a:rPr lang="en-US" alt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graphicFrame>
        <p:nvGraphicFramePr>
          <p:cNvPr id="5734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82232"/>
              </p:ext>
            </p:extLst>
          </p:nvPr>
        </p:nvGraphicFramePr>
        <p:xfrm>
          <a:off x="1997075" y="5262563"/>
          <a:ext cx="49974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Equation" r:id="rId4" imgW="2031840" imgH="355320" progId="Equation.3">
                  <p:embed/>
                </p:oleObj>
              </mc:Choice>
              <mc:Fallback>
                <p:oleObj name="Equation" r:id="rId4" imgW="2031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5262563"/>
                        <a:ext cx="49974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4108126" y="925790"/>
            <a:ext cx="1149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prstClr val="black"/>
                </a:solidFill>
                <a:latin typeface="Courier"/>
              </a:rPr>
              <a:t>I=image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2667000" y="925234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prstClr val="black"/>
                </a:solidFill>
                <a:latin typeface="Courier"/>
              </a:rPr>
              <a:t>f=filter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20021"/>
              </p:ext>
            </p:extLst>
          </p:nvPr>
        </p:nvGraphicFramePr>
        <p:xfrm>
          <a:off x="1800225" y="2514600"/>
          <a:ext cx="49974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Equation" r:id="rId6" imgW="2031840" imgH="355320" progId="Equation.3">
                  <p:embed/>
                </p:oleObj>
              </mc:Choice>
              <mc:Fallback>
                <p:oleObj name="Equation" r:id="rId6" imgW="2031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514600"/>
                        <a:ext cx="49974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3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>
            <a:normAutofit lnSpcReduction="10000"/>
          </a:bodyPr>
          <a:lstStyle/>
          <a:p>
            <a:pPr marL="0"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(I,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(I,f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(I,f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I,shift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(f)) = shift(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I,f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31935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reflectance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spectra of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surfaces</a:t>
            </a:r>
            <a:endParaRPr lang="en-US" altLang="en-US" sz="240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Wavelength (nm)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% Photons Reflected</a:t>
            </a:r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727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27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Helvetica" panose="020B0604020202020204" pitchFamily="34" charset="0"/>
                </a:rPr>
                <a:t>Red</a:t>
              </a:r>
            </a:p>
          </p:txBody>
        </p:sp>
        <p:sp>
          <p:nvSpPr>
            <p:cNvPr id="727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727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727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27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Yellow</a:t>
              </a:r>
            </a:p>
          </p:txBody>
        </p:sp>
        <p:sp>
          <p:nvSpPr>
            <p:cNvPr id="727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727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727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27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latin typeface="Helvetica" panose="020B0604020202020204" pitchFamily="34" charset="0"/>
                </a:rPr>
                <a:t>Blue</a:t>
              </a:r>
            </a:p>
          </p:txBody>
        </p:sp>
        <p:sp>
          <p:nvSpPr>
            <p:cNvPr id="727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727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727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66FF"/>
                  </a:solidFill>
                  <a:latin typeface="Helvetica" panose="020B0604020202020204" pitchFamily="34" charset="0"/>
                </a:rPr>
                <a:t>Purple</a:t>
              </a:r>
            </a:p>
          </p:txBody>
        </p:sp>
        <p:sp>
          <p:nvSpPr>
            <p:cNvPr id="727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  <p:sp>
          <p:nvSpPr>
            <p:cNvPr id="727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727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727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72717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8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2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defRPr/>
            </a:pPr>
            <a:r>
              <a:rPr lang="en-US" sz="2400" dirty="0" smtClean="0"/>
              <a:t>Conceptually no difference between filter and signal</a:t>
            </a:r>
          </a:p>
          <a:p>
            <a:pPr lvl="1">
              <a:defRPr/>
            </a:pPr>
            <a:r>
              <a:rPr lang="en-US" sz="2400" dirty="0" smtClean="0"/>
              <a:t>But particular filtering implementations might break this equality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10750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7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>
              <a:latin typeface="Courier New" panose="02070309020205020404" pitchFamily="49" charset="0"/>
            </a:endParaRPr>
          </a:p>
        </p:txBody>
      </p:sp>
      <p:pic>
        <p:nvPicPr>
          <p:cNvPr id="6041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0.003   0.013   0.022   0.013   0.003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0.022   0.097   0.159   0.097   0.022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0.003   0.013   0.022   0.013   0.003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5 x 5,  = 1</a:t>
            </a:r>
            <a:endParaRPr lang="en-US" altLang="en-US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panose="020B0604020202020204" pitchFamily="34" charset="0"/>
              </a:rPr>
              <a:t>Slide credit: Christopher Rasmussen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Important filter: Gaussian</a:t>
            </a:r>
          </a:p>
        </p:txBody>
      </p:sp>
    </p:spTree>
    <p:extLst>
      <p:ext uri="{BB962C8B-B14F-4D97-AF65-F5344CB8AC3E}">
        <p14:creationId xmlns:p14="http://schemas.microsoft.com/office/powerpoint/2010/main" val="180641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Smoothing with Gaussian filter</a:t>
            </a:r>
          </a:p>
        </p:txBody>
      </p:sp>
    </p:spTree>
    <p:extLst>
      <p:ext uri="{BB962C8B-B14F-4D97-AF65-F5344CB8AC3E}">
        <p14:creationId xmlns:p14="http://schemas.microsoft.com/office/powerpoint/2010/main" val="407032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43815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Gaussian filters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Remove “high-frequency” components from the image (low-pass filter)</a:t>
            </a:r>
          </a:p>
          <a:p>
            <a:pPr lvl="1">
              <a:defRPr/>
            </a:pPr>
            <a:r>
              <a:rPr lang="en-US" dirty="0" smtClean="0"/>
              <a:t>Images become more smooth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Convolution with self is another Gaussian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So can smooth with small-width kernel, repeat, and get same result as larger-width kernel would have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Convolving two times with Gaussian kernel of width </a:t>
            </a:r>
            <a:r>
              <a:rPr lang="en-US" i="1" dirty="0" smtClean="0"/>
              <a:t>σ</a:t>
            </a:r>
            <a:r>
              <a:rPr lang="en-US" dirty="0" smtClean="0"/>
              <a:t> is same as convolving once with kernel of width  </a:t>
            </a:r>
            <a:r>
              <a:rPr lang="en-US" i="1" dirty="0" smtClean="0"/>
              <a:t>σ</a:t>
            </a:r>
            <a:r>
              <a:rPr lang="en-US" dirty="0" smtClean="0"/>
              <a:t>√2 </a:t>
            </a:r>
            <a:endParaRPr lang="en-US" i="1" dirty="0" smtClean="0"/>
          </a:p>
          <a:p>
            <a:pPr>
              <a:buFontTx/>
              <a:buChar char="•"/>
              <a:defRPr/>
            </a:pPr>
            <a:r>
              <a:rPr lang="en-US" i="1" dirty="0" smtClean="0"/>
              <a:t>Separable </a:t>
            </a:r>
            <a:r>
              <a:rPr lang="en-US" dirty="0" smtClean="0"/>
              <a:t>kernel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Factors into product of two 1D Gaussians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K.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 smtClean="0"/>
              <a:t>Separability of the Gaussian filter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2861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Separability example</a:t>
            </a:r>
          </a:p>
        </p:txBody>
      </p:sp>
      <p:pic>
        <p:nvPicPr>
          <p:cNvPr id="6553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6554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prstClr val="black"/>
                  </a:solidFill>
                </a:rPr>
                <a:t>*</a:t>
              </a:r>
            </a:p>
          </p:txBody>
        </p:sp>
        <p:sp>
          <p:nvSpPr>
            <p:cNvPr id="6555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prstClr val="black"/>
                  </a:solidFill>
                </a:rPr>
                <a:t>*</a:t>
              </a:r>
            </a:p>
          </p:txBody>
        </p:sp>
        <p:sp>
          <p:nvSpPr>
            <p:cNvPr id="6555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smtClean="0">
                  <a:solidFill>
                    <a:prstClr val="black"/>
                  </a:solidFill>
                </a:rPr>
                <a:t>=</a:t>
              </a:r>
            </a:p>
          </p:txBody>
        </p:sp>
        <p:sp>
          <p:nvSpPr>
            <p:cNvPr id="6555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smtClean="0">
                  <a:solidFill>
                    <a:prstClr val="black"/>
                  </a:solidFill>
                </a:rPr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prstClr val="black"/>
                </a:solidFill>
              </a:rPr>
              <a:t>2D convolution</a:t>
            </a:r>
            <a:br>
              <a:rPr lang="en-US" altLang="en-US" dirty="0" smtClean="0">
                <a:solidFill>
                  <a:prstClr val="black"/>
                </a:solidFill>
              </a:rPr>
            </a:br>
            <a:r>
              <a:rPr lang="en-US" altLang="en-US" dirty="0" smtClean="0">
                <a:solidFill>
                  <a:prstClr val="black"/>
                </a:solidFill>
              </a:rPr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prstClr val="black"/>
                </a:solidFill>
              </a:rPr>
              <a:t>The filter factors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into a product of 1D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155700" y="4159250"/>
            <a:ext cx="221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prstClr val="black"/>
                </a:solidFill>
              </a:rPr>
              <a:t>Perform convolution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prstClr val="black"/>
                </a:solidFill>
              </a:rPr>
              <a:t>Followed by convolution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Separability</a:t>
            </a:r>
          </a:p>
        </p:txBody>
      </p:sp>
      <p:sp>
        <p:nvSpPr>
          <p:cNvPr id="6656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Why is separability useful in practice?</a:t>
            </a:r>
          </a:p>
        </p:txBody>
      </p:sp>
    </p:spTree>
    <p:extLst>
      <p:ext uri="{BB962C8B-B14F-4D97-AF65-F5344CB8AC3E}">
        <p14:creationId xmlns:p14="http://schemas.microsoft.com/office/powerpoint/2010/main" val="2934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practical matters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2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Three kinds of cones: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99"/>
                </a:solidFill>
                <a:latin typeface="Helvetica" panose="020B0604020202020204" pitchFamily="34" charset="0"/>
              </a:rPr>
              <a:t>Physiology of Color Vision</a:t>
            </a:r>
            <a:endParaRPr lang="en-US" altLang="en-US" sz="2400">
              <a:solidFill>
                <a:srgbClr val="00FF99"/>
              </a:solidFill>
            </a:endParaRPr>
          </a:p>
        </p:txBody>
      </p:sp>
      <p:pic>
        <p:nvPicPr>
          <p:cNvPr id="778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Why are M and L cones so close?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483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How big should the filter be?</a:t>
            </a:r>
          </a:p>
          <a:p>
            <a:pPr eaLnBrk="1" hangingPunct="1"/>
            <a:r>
              <a:rPr lang="en-US" altLang="en-US" sz="2800" smtClean="0"/>
              <a:t>Values at edges should be near zero</a:t>
            </a:r>
          </a:p>
          <a:p>
            <a:pPr eaLnBrk="1" hangingPunct="1"/>
            <a:r>
              <a:rPr lang="en-US" altLang="en-US" sz="2800" smtClean="0"/>
              <a:t>Rule of thumb for Gaussian: set filter half-width to about 3 </a:t>
            </a:r>
            <a:r>
              <a:rPr lang="en-US" altLang="en-US" sz="2800" i="1" smtClean="0"/>
              <a:t>σ</a:t>
            </a: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68611" name="Picture 4"/>
          <p:cNvSpPr>
            <a:spLocks noChangeAspect="1" noChangeArrowheads="1"/>
          </p:cNvSpPr>
          <p:nvPr/>
        </p:nvSpPr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Practical matters</a:t>
            </a:r>
          </a:p>
        </p:txBody>
      </p:sp>
    </p:spTree>
    <p:extLst>
      <p:ext uri="{BB962C8B-B14F-4D97-AF65-F5344CB8AC3E}">
        <p14:creationId xmlns:p14="http://schemas.microsoft.com/office/powerpoint/2010/main" val="5037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Practical matters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about near the edge?</a:t>
            </a:r>
          </a:p>
          <a:p>
            <a:pPr lvl="1"/>
            <a:r>
              <a:rPr lang="en-US" altLang="en-US" smtClean="0"/>
              <a:t>the filter window falls off the edge of the image</a:t>
            </a:r>
          </a:p>
          <a:p>
            <a:pPr lvl="1"/>
            <a:r>
              <a:rPr lang="en-US" altLang="en-US" smtClean="0"/>
              <a:t>need to extrapolate</a:t>
            </a:r>
          </a:p>
          <a:p>
            <a:pPr lvl="1"/>
            <a:r>
              <a:rPr lang="en-US" altLang="en-US" smtClean="0"/>
              <a:t>methods:</a:t>
            </a:r>
          </a:p>
          <a:p>
            <a:pPr lvl="2"/>
            <a:r>
              <a:rPr lang="en-US" altLang="en-US" smtClean="0"/>
              <a:t>clip filter (black)</a:t>
            </a:r>
          </a:p>
          <a:p>
            <a:pPr lvl="2"/>
            <a:r>
              <a:rPr lang="en-US" altLang="en-US" smtClean="0"/>
              <a:t>wrap around</a:t>
            </a:r>
          </a:p>
          <a:p>
            <a:pPr lvl="2"/>
            <a:r>
              <a:rPr lang="en-US" altLang="en-US" smtClean="0"/>
              <a:t>copy edge</a:t>
            </a:r>
          </a:p>
          <a:p>
            <a:pPr lvl="2"/>
            <a:r>
              <a:rPr lang="en-US" altLang="en-US" smtClean="0"/>
              <a:t>reflect across edge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S. Marschner</a:t>
            </a:r>
          </a:p>
        </p:txBody>
      </p:sp>
    </p:spTree>
    <p:extLst>
      <p:ext uri="{BB962C8B-B14F-4D97-AF65-F5344CB8AC3E}">
        <p14:creationId xmlns:p14="http://schemas.microsoft.com/office/powerpoint/2010/main" val="5679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class: Thinking in Frequency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8852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1384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65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Retina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Practical Color Sensing: Bayer Grid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3962400"/>
            <a:ext cx="3048000" cy="2052638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Estimate RGB</a:t>
            </a:r>
            <a:br>
              <a:rPr lang="en-US" altLang="en-US" smtClean="0"/>
            </a:br>
            <a:r>
              <a:rPr lang="en-US" altLang="en-US" smtClean="0"/>
              <a:t>at ‘G’ cells from neighboring values</a:t>
            </a:r>
          </a:p>
        </p:txBody>
      </p:sp>
      <p:pic>
        <p:nvPicPr>
          <p:cNvPr id="36868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7435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 Image</a:t>
            </a:r>
          </a:p>
        </p:txBody>
      </p:sp>
      <p:pic>
        <p:nvPicPr>
          <p:cNvPr id="84995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R</a:t>
            </a:r>
          </a:p>
        </p:txBody>
      </p:sp>
      <p:sp>
        <p:nvSpPr>
          <p:cNvPr id="85000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G</a:t>
            </a:r>
          </a:p>
        </p:txBody>
      </p:sp>
      <p:sp>
        <p:nvSpPr>
          <p:cNvPr id="85001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458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R</a:t>
            </a:r>
          </a:p>
        </p:txBody>
      </p:sp>
      <p:sp>
        <p:nvSpPr>
          <p:cNvPr id="86459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G</a:t>
            </a:r>
          </a:p>
        </p:txBody>
      </p:sp>
      <p:sp>
        <p:nvSpPr>
          <p:cNvPr id="86460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86461" name="TextBox 9"/>
          <p:cNvSpPr txBox="1">
            <a:spLocks noChangeArrowheads="1"/>
          </p:cNvSpPr>
          <p:nvPr/>
        </p:nvSpPr>
        <p:spPr bwMode="auto">
          <a:xfrm>
            <a:off x="1004888" y="3516313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463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3503613"/>
            <a:ext cx="40386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21881</TotalTime>
  <Words>3008</Words>
  <Application>Microsoft Office PowerPoint</Application>
  <PresentationFormat>On-screen Show (4:3)</PresentationFormat>
  <Paragraphs>2129</Paragraphs>
  <Slides>52</Slides>
  <Notes>26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Arial</vt:lpstr>
      <vt:lpstr>Calibri</vt:lpstr>
      <vt:lpstr>Courier</vt:lpstr>
      <vt:lpstr>Courier New</vt:lpstr>
      <vt:lpstr>EngraversGothic BT Regular</vt:lpstr>
      <vt:lpstr>Futura Bk BT</vt:lpstr>
      <vt:lpstr>Gill Sans</vt:lpstr>
      <vt:lpstr>Helvetica</vt:lpstr>
      <vt:lpstr>Symbol</vt:lpstr>
      <vt:lpstr>Tahoma</vt:lpstr>
      <vt:lpstr>Times</vt:lpstr>
      <vt:lpstr>Times New Roman</vt:lpstr>
      <vt:lpstr>Office Theme</vt:lpstr>
      <vt:lpstr>1_Blank Presentation</vt:lpstr>
      <vt:lpstr>1_Office Theme</vt:lpstr>
      <vt:lpstr>Equation</vt:lpstr>
      <vt:lpstr>Image Filtering</vt:lpstr>
      <vt:lpstr>Recap: Light and Sensors</vt:lpstr>
      <vt:lpstr>Pinhole camera</vt:lpstr>
      <vt:lpstr>PowerPoint Presentation</vt:lpstr>
      <vt:lpstr>PowerPoint Presentation</vt:lpstr>
      <vt:lpstr>The Retina</vt:lpstr>
      <vt:lpstr>Practical Color Sensing: Bayer Grid</vt:lpstr>
      <vt:lpstr>Color Image</vt:lpstr>
      <vt:lpstr>Images in Matlab</vt:lpstr>
      <vt:lpstr>PowerPoint Presentation</vt:lpstr>
      <vt:lpstr>PowerPoint Presentation</vt:lpstr>
      <vt:lpstr>PowerPoint Presentation</vt:lpstr>
      <vt:lpstr>Image Filtering</vt:lpstr>
      <vt:lpstr>Upcoming classes: three views of filtering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on board…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Next class: Thinking in Frequency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</cp:lastModifiedBy>
  <cp:revision>124</cp:revision>
  <dcterms:created xsi:type="dcterms:W3CDTF">2009-12-16T02:55:56Z</dcterms:created>
  <dcterms:modified xsi:type="dcterms:W3CDTF">2017-08-30T17:10:53Z</dcterms:modified>
</cp:coreProperties>
</file>