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55" r:id="rId2"/>
    <p:sldId id="456" r:id="rId3"/>
    <p:sldId id="480" r:id="rId4"/>
    <p:sldId id="256" r:id="rId5"/>
    <p:sldId id="465" r:id="rId6"/>
    <p:sldId id="478" r:id="rId7"/>
    <p:sldId id="479" r:id="rId8"/>
    <p:sldId id="439" r:id="rId9"/>
    <p:sldId id="440" r:id="rId10"/>
    <p:sldId id="365" r:id="rId11"/>
    <p:sldId id="379" r:id="rId12"/>
    <p:sldId id="453" r:id="rId13"/>
    <p:sldId id="380" r:id="rId14"/>
    <p:sldId id="466" r:id="rId15"/>
    <p:sldId id="467" r:id="rId16"/>
    <p:sldId id="381" r:id="rId17"/>
    <p:sldId id="382" r:id="rId18"/>
    <p:sldId id="339" r:id="rId19"/>
    <p:sldId id="384" r:id="rId20"/>
    <p:sldId id="468" r:id="rId21"/>
    <p:sldId id="385" r:id="rId22"/>
    <p:sldId id="396" r:id="rId23"/>
    <p:sldId id="397" r:id="rId24"/>
    <p:sldId id="398" r:id="rId25"/>
    <p:sldId id="399" r:id="rId26"/>
    <p:sldId id="400" r:id="rId27"/>
    <p:sldId id="401" r:id="rId28"/>
    <p:sldId id="402" r:id="rId29"/>
    <p:sldId id="403" r:id="rId30"/>
    <p:sldId id="386" r:id="rId31"/>
    <p:sldId id="387" r:id="rId32"/>
    <p:sldId id="356" r:id="rId33"/>
    <p:sldId id="357" r:id="rId34"/>
    <p:sldId id="359" r:id="rId35"/>
    <p:sldId id="475" r:id="rId36"/>
    <p:sldId id="476" r:id="rId37"/>
    <p:sldId id="477" r:id="rId38"/>
    <p:sldId id="470" r:id="rId39"/>
    <p:sldId id="471" r:id="rId40"/>
    <p:sldId id="472" r:id="rId41"/>
    <p:sldId id="473" r:id="rId42"/>
    <p:sldId id="474" r:id="rId43"/>
    <p:sldId id="445" r:id="rId44"/>
    <p:sldId id="389" r:id="rId45"/>
    <p:sldId id="405" r:id="rId46"/>
    <p:sldId id="367" r:id="rId47"/>
    <p:sldId id="368" r:id="rId48"/>
    <p:sldId id="358" r:id="rId49"/>
    <p:sldId id="431"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0C"/>
    <a:srgbClr val="FF4A7E"/>
    <a:srgbClr val="CB6B3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8" autoAdjust="0"/>
    <p:restoredTop sz="85657" autoAdjust="0"/>
  </p:normalViewPr>
  <p:slideViewPr>
    <p:cSldViewPr>
      <p:cViewPr varScale="1">
        <p:scale>
          <a:sx n="113" d="100"/>
          <a:sy n="113" d="100"/>
        </p:scale>
        <p:origin x="1496" y="76"/>
      </p:cViewPr>
      <p:guideLst>
        <p:guide orient="horz" pos="2160"/>
        <p:guide pos="2880"/>
      </p:guideLst>
    </p:cSldViewPr>
  </p:slideViewPr>
  <p:outlineViewPr>
    <p:cViewPr>
      <p:scale>
        <a:sx n="33" d="100"/>
        <a:sy n="33" d="100"/>
      </p:scale>
      <p:origin x="0" y="22105"/>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EB3DC21-16FE-4C00-82FF-6B7B56280C87}" type="datetimeFigureOut">
              <a:rPr lang="en-US"/>
              <a:pPr>
                <a:defRPr/>
              </a:pPr>
              <a:t>9/1/2017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2657577-2637-4D99-BDF4-BF55D712705F}" type="slidenum">
              <a:rPr lang="en-US" altLang="en-US"/>
              <a:pPr>
                <a:defRPr/>
              </a:pPr>
              <a:t>‹#›</a:t>
            </a:fld>
            <a:endParaRPr lang="en-US" altLang="en-US"/>
          </a:p>
        </p:txBody>
      </p:sp>
    </p:spTree>
    <p:extLst>
      <p:ext uri="{BB962C8B-B14F-4D97-AF65-F5344CB8AC3E}">
        <p14:creationId xmlns:p14="http://schemas.microsoft.com/office/powerpoint/2010/main" val="1432671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8C5D3-4E1C-425C-8B76-D149936DFB09}" type="slidenum">
              <a:rPr lang="en-US" altLang="en-US" smtClean="0">
                <a:solidFill>
                  <a:srgbClr val="000000"/>
                </a:solidFill>
              </a:rPr>
              <a:pPr>
                <a:spcBef>
                  <a:spcPct val="0"/>
                </a:spcBef>
              </a:pPr>
              <a:t>5</a:t>
            </a:fld>
            <a:endParaRPr lang="en-US" altLang="en-US" smtClean="0">
              <a:solidFill>
                <a:srgbClr val="000000"/>
              </a:solidFill>
            </a:endParaRPr>
          </a:p>
        </p:txBody>
      </p:sp>
    </p:spTree>
    <p:extLst>
      <p:ext uri="{BB962C8B-B14F-4D97-AF65-F5344CB8AC3E}">
        <p14:creationId xmlns:p14="http://schemas.microsoft.com/office/powerpoint/2010/main" val="114089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5173F-758C-49F9-862D-A81654BC5B13}" type="slidenum">
              <a:rPr lang="en-US" altLang="en-US">
                <a:solidFill>
                  <a:prstClr val="black"/>
                </a:solidFill>
                <a:latin typeface="Gill Sans" charset="0"/>
              </a:rPr>
              <a:pPr eaLnBrk="1" hangingPunct="1"/>
              <a:t>6</a:t>
            </a:fld>
            <a:endParaRPr lang="en-US" altLang="en-US">
              <a:solidFill>
                <a:prstClr val="black"/>
              </a:solidFill>
              <a:latin typeface="Gill Sans" charset="0"/>
            </a:endParaRPr>
          </a:p>
        </p:txBody>
      </p:sp>
      <p:sp>
        <p:nvSpPr>
          <p:cNvPr id="109571" name="Rectangle 2"/>
          <p:cNvSpPr>
            <a:spLocks noGrp="1" noRot="1" noChangeAspect="1" noChangeArrowheads="1" noTextEdit="1"/>
          </p:cNvSpPr>
          <p:nvPr>
            <p:ph type="sldImg"/>
          </p:nvPr>
        </p:nvSpPr>
        <p:spPr bwMode="auto">
          <a:xfrm>
            <a:off x="1100138" y="673100"/>
            <a:ext cx="46037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896938" y="4351338"/>
            <a:ext cx="50831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3" tIns="44946" rIns="89893" bIns="44946" numCol="1" anchor="t" anchorCtr="0" compatLnSpc="1">
            <a:prstTxWarp prst="textNoShape">
              <a:avLst/>
            </a:prstTxWarp>
          </a:bodyPr>
          <a:lstStyle/>
          <a:p>
            <a:pPr eaLnBrk="1" hangingPunct="1"/>
            <a:r>
              <a:rPr lang="en-US" altLang="en-US" smtClean="0"/>
              <a:t>Better at salt’n’pepper noise</a:t>
            </a:r>
          </a:p>
          <a:p>
            <a:pPr eaLnBrk="1" hangingPunct="1"/>
            <a:r>
              <a:rPr lang="en-US" altLang="en-US" smtClean="0"/>
              <a:t>Not convolution: try a region with 1’s and a 2, and then 1’s and a 3</a:t>
            </a:r>
          </a:p>
        </p:txBody>
      </p:sp>
    </p:spTree>
    <p:extLst>
      <p:ext uri="{BB962C8B-B14F-4D97-AF65-F5344CB8AC3E}">
        <p14:creationId xmlns:p14="http://schemas.microsoft.com/office/powerpoint/2010/main" val="165998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A70F9E-42EB-46E2-A995-AD88C61CD3B9}" type="slidenum">
              <a:rPr lang="en-US" altLang="en-US">
                <a:solidFill>
                  <a:prstClr val="black"/>
                </a:solidFill>
                <a:latin typeface="Gill Sans" charset="0"/>
              </a:rPr>
              <a:pPr eaLnBrk="1" hangingPunct="1"/>
              <a:t>7</a:t>
            </a:fld>
            <a:endParaRPr lang="en-US" altLang="en-US">
              <a:solidFill>
                <a:prstClr val="black"/>
              </a:solidFill>
              <a:latin typeface="Gill Sans" charset="0"/>
            </a:endParaRPr>
          </a:p>
        </p:txBody>
      </p:sp>
      <p:sp>
        <p:nvSpPr>
          <p:cNvPr id="110595" name="Rectangle 2"/>
          <p:cNvSpPr>
            <a:spLocks noGrp="1" noRot="1" noChangeAspect="1" noChangeArrowheads="1" noTextEdit="1"/>
          </p:cNvSpPr>
          <p:nvPr>
            <p:ph type="sldImg"/>
          </p:nvPr>
        </p:nvSpPr>
        <p:spPr bwMode="auto">
          <a:xfrm>
            <a:off x="-200025" y="382588"/>
            <a:ext cx="7265988"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en-US" smtClean="0"/>
          </a:p>
        </p:txBody>
      </p:sp>
    </p:spTree>
    <p:extLst>
      <p:ext uri="{BB962C8B-B14F-4D97-AF65-F5344CB8AC3E}">
        <p14:creationId xmlns:p14="http://schemas.microsoft.com/office/powerpoint/2010/main" val="371669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[0 -1/4 0;</a:t>
            </a:r>
          </a:p>
          <a:p>
            <a:r>
              <a:rPr lang="en-US" altLang="en-US" smtClean="0"/>
              <a:t>-1/4 1 -1/4;</a:t>
            </a:r>
          </a:p>
          <a:p>
            <a:r>
              <a:rPr lang="en-US" altLang="en-US" smtClean="0"/>
              <a:t>0 -1/4 0]</a:t>
            </a:r>
          </a:p>
          <a:p>
            <a:endParaRPr lang="en-US" altLang="en-US" smtClean="0"/>
          </a:p>
          <a:p>
            <a:r>
              <a:rPr lang="en-US" altLang="en-US" smtClean="0"/>
              <a:t>[0 -1 1]</a:t>
            </a:r>
          </a:p>
          <a:p>
            <a:endParaRPr lang="en-US" altLang="en-US" smtClean="0"/>
          </a:p>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736F3F-053C-4B7B-81E2-DC8E20B371F8}"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228660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Courier New" panose="02070309020205020404" pitchFamily="49" charset="0"/>
                <a:cs typeface="Courier New" panose="02070309020205020404" pitchFamily="49" charset="0"/>
              </a:rPr>
              <a:t>a) G = D * B </a:t>
            </a:r>
          </a:p>
          <a:p>
            <a:r>
              <a:rPr lang="en-US" altLang="en-US" smtClean="0">
                <a:latin typeface="Courier New" panose="02070309020205020404" pitchFamily="49" charset="0"/>
                <a:cs typeface="Courier New" panose="02070309020205020404" pitchFamily="49" charset="0"/>
              </a:rPr>
              <a:t>b) A = B * C</a:t>
            </a:r>
          </a:p>
          <a:p>
            <a:r>
              <a:rPr lang="en-US" altLang="en-US" smtClean="0">
                <a:latin typeface="Courier New" panose="02070309020205020404" pitchFamily="49" charset="0"/>
                <a:cs typeface="Courier New" panose="02070309020205020404" pitchFamily="49" charset="0"/>
              </a:rPr>
              <a:t>c) F = D * E</a:t>
            </a:r>
          </a:p>
          <a:p>
            <a:r>
              <a:rPr lang="en-US" altLang="en-US" smtClean="0">
                <a:latin typeface="Courier New" panose="02070309020205020404" pitchFamily="49" charset="0"/>
                <a:cs typeface="Courier New" panose="02070309020205020404" pitchFamily="49" charset="0"/>
              </a:rPr>
              <a:t>d) I = D * 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786616-772A-48C6-9053-A43813ECC321}"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91808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Things we can’t understand without thinking in frequency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DA7F5F-D9CB-4FD8-9CE8-A77D8C2C2F3D}"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16510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780FE3-9AC0-4B39-A7B2-F7C24CE2168C}"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405619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B97AA4-0F25-4711-91D4-A1BBE82FD726}"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286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C4A705-D313-4EFD-A6AB-F38D7C172FC4}" type="datetimeFigureOut">
              <a:rPr lang="en-US"/>
              <a:pPr>
                <a:defRPr/>
              </a:pPr>
              <a:t>9/1/2017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1F604-D907-4814-A2FA-CAABD1F0572C}" type="slidenum">
              <a:rPr lang="en-US" altLang="en-US"/>
              <a:pPr>
                <a:defRPr/>
              </a:pPr>
              <a:t>‹#›</a:t>
            </a:fld>
            <a:endParaRPr lang="en-US" altLang="en-US"/>
          </a:p>
        </p:txBody>
      </p:sp>
    </p:spTree>
    <p:extLst>
      <p:ext uri="{BB962C8B-B14F-4D97-AF65-F5344CB8AC3E}">
        <p14:creationId xmlns:p14="http://schemas.microsoft.com/office/powerpoint/2010/main" val="98376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7C2CEA-4109-47DA-9EC3-C0B08EB625DF}" type="datetimeFigureOut">
              <a:rPr lang="en-US"/>
              <a:pPr>
                <a:defRPr/>
              </a:pPr>
              <a:t>9/1/2017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D67FEB-CFF4-4C23-9F36-FBEF47197C62}" type="slidenum">
              <a:rPr lang="en-US" altLang="en-US"/>
              <a:pPr>
                <a:defRPr/>
              </a:pPr>
              <a:t>‹#›</a:t>
            </a:fld>
            <a:endParaRPr lang="en-US" altLang="en-US"/>
          </a:p>
        </p:txBody>
      </p:sp>
    </p:spTree>
    <p:extLst>
      <p:ext uri="{BB962C8B-B14F-4D97-AF65-F5344CB8AC3E}">
        <p14:creationId xmlns:p14="http://schemas.microsoft.com/office/powerpoint/2010/main" val="271733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304BA2-4198-40E8-BC6A-175F3AEA0779}" type="datetimeFigureOut">
              <a:rPr lang="en-US"/>
              <a:pPr>
                <a:defRPr/>
              </a:pPr>
              <a:t>9/1/2017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B98B2A-C2ED-4DA2-A997-0232188A7854}" type="slidenum">
              <a:rPr lang="en-US" altLang="en-US"/>
              <a:pPr>
                <a:defRPr/>
              </a:pPr>
              <a:t>‹#›</a:t>
            </a:fld>
            <a:endParaRPr lang="en-US" altLang="en-US"/>
          </a:p>
        </p:txBody>
      </p:sp>
    </p:spTree>
    <p:extLst>
      <p:ext uri="{BB962C8B-B14F-4D97-AF65-F5344CB8AC3E}">
        <p14:creationId xmlns:p14="http://schemas.microsoft.com/office/powerpoint/2010/main" val="59223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A89821F-FA92-4B9E-8D8F-DAEF5024B752}" type="slidenum">
              <a:rPr lang="en-US" altLang="en-US"/>
              <a:pPr>
                <a:defRPr/>
              </a:pPr>
              <a:t>‹#›</a:t>
            </a:fld>
            <a:endParaRPr lang="en-US" altLang="en-US"/>
          </a:p>
        </p:txBody>
      </p:sp>
    </p:spTree>
    <p:extLst>
      <p:ext uri="{BB962C8B-B14F-4D97-AF65-F5344CB8AC3E}">
        <p14:creationId xmlns:p14="http://schemas.microsoft.com/office/powerpoint/2010/main" val="65921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6119F1-8371-4628-BAB9-691764FF1C0C}" type="datetimeFigureOut">
              <a:rPr lang="en-US"/>
              <a:pPr>
                <a:defRPr/>
              </a:pPr>
              <a:t>9/1/2017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03D575-D896-4DD7-9B23-6F4E8F41E272}" type="slidenum">
              <a:rPr lang="en-US" altLang="en-US"/>
              <a:pPr>
                <a:defRPr/>
              </a:pPr>
              <a:t>‹#›</a:t>
            </a:fld>
            <a:endParaRPr lang="en-US" altLang="en-US"/>
          </a:p>
        </p:txBody>
      </p:sp>
    </p:spTree>
    <p:extLst>
      <p:ext uri="{BB962C8B-B14F-4D97-AF65-F5344CB8AC3E}">
        <p14:creationId xmlns:p14="http://schemas.microsoft.com/office/powerpoint/2010/main" val="74131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2EA878-DEFB-4DB3-B543-3973160AA518}" type="datetimeFigureOut">
              <a:rPr lang="en-US"/>
              <a:pPr>
                <a:defRPr/>
              </a:pPr>
              <a:t>9/1/2017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AA57A-B08C-4631-9664-78F05E26C068}" type="slidenum">
              <a:rPr lang="en-US" altLang="en-US"/>
              <a:pPr>
                <a:defRPr/>
              </a:pPr>
              <a:t>‹#›</a:t>
            </a:fld>
            <a:endParaRPr lang="en-US" altLang="en-US"/>
          </a:p>
        </p:txBody>
      </p:sp>
    </p:spTree>
    <p:extLst>
      <p:ext uri="{BB962C8B-B14F-4D97-AF65-F5344CB8AC3E}">
        <p14:creationId xmlns:p14="http://schemas.microsoft.com/office/powerpoint/2010/main" val="388762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B45440-B17A-4F27-940B-69E5A8129907}" type="datetimeFigureOut">
              <a:rPr lang="en-US"/>
              <a:pPr>
                <a:defRPr/>
              </a:pPr>
              <a:t>9/1/2017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75A927-46BB-4438-9EF7-0111C7C3AF52}" type="slidenum">
              <a:rPr lang="en-US" altLang="en-US"/>
              <a:pPr>
                <a:defRPr/>
              </a:pPr>
              <a:t>‹#›</a:t>
            </a:fld>
            <a:endParaRPr lang="en-US" altLang="en-US"/>
          </a:p>
        </p:txBody>
      </p:sp>
    </p:spTree>
    <p:extLst>
      <p:ext uri="{BB962C8B-B14F-4D97-AF65-F5344CB8AC3E}">
        <p14:creationId xmlns:p14="http://schemas.microsoft.com/office/powerpoint/2010/main" val="301038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38035C-F054-40BE-AC2B-6041898D2FCA}" type="datetimeFigureOut">
              <a:rPr lang="en-US"/>
              <a:pPr>
                <a:defRPr/>
              </a:pPr>
              <a:t>9/1/2017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EFF9D5-2088-4BF5-982E-0DBC07C78417}" type="slidenum">
              <a:rPr lang="en-US" altLang="en-US"/>
              <a:pPr>
                <a:defRPr/>
              </a:pPr>
              <a:t>‹#›</a:t>
            </a:fld>
            <a:endParaRPr lang="en-US" altLang="en-US"/>
          </a:p>
        </p:txBody>
      </p:sp>
    </p:spTree>
    <p:extLst>
      <p:ext uri="{BB962C8B-B14F-4D97-AF65-F5344CB8AC3E}">
        <p14:creationId xmlns:p14="http://schemas.microsoft.com/office/powerpoint/2010/main" val="280377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2E9D5E-B77F-4EB0-95F9-6D34E3CA6C38}" type="datetimeFigureOut">
              <a:rPr lang="en-US"/>
              <a:pPr>
                <a:defRPr/>
              </a:pPr>
              <a:t>9/1/2017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72601C-B815-4037-963E-16855F3DCB30}" type="slidenum">
              <a:rPr lang="en-US" altLang="en-US"/>
              <a:pPr>
                <a:defRPr/>
              </a:pPr>
              <a:t>‹#›</a:t>
            </a:fld>
            <a:endParaRPr lang="en-US" altLang="en-US"/>
          </a:p>
        </p:txBody>
      </p:sp>
    </p:spTree>
    <p:extLst>
      <p:ext uri="{BB962C8B-B14F-4D97-AF65-F5344CB8AC3E}">
        <p14:creationId xmlns:p14="http://schemas.microsoft.com/office/powerpoint/2010/main" val="366157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14DB54-72E6-486F-84D8-6DEEA903B485}" type="datetimeFigureOut">
              <a:rPr lang="en-US"/>
              <a:pPr>
                <a:defRPr/>
              </a:pPr>
              <a:t>9/1/2017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F5221D-0DAF-447C-A187-EBAF4F7AEB52}" type="slidenum">
              <a:rPr lang="en-US" altLang="en-US"/>
              <a:pPr>
                <a:defRPr/>
              </a:pPr>
              <a:t>‹#›</a:t>
            </a:fld>
            <a:endParaRPr lang="en-US" altLang="en-US"/>
          </a:p>
        </p:txBody>
      </p:sp>
    </p:spTree>
    <p:extLst>
      <p:ext uri="{BB962C8B-B14F-4D97-AF65-F5344CB8AC3E}">
        <p14:creationId xmlns:p14="http://schemas.microsoft.com/office/powerpoint/2010/main" val="150166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292C37-6C2F-4849-A2B6-E5EA6A9539DD}" type="datetimeFigureOut">
              <a:rPr lang="en-US"/>
              <a:pPr>
                <a:defRPr/>
              </a:pPr>
              <a:t>9/1/2017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F8BF0-A685-48C1-8377-3A1B91467E9F}" type="slidenum">
              <a:rPr lang="en-US" altLang="en-US"/>
              <a:pPr>
                <a:defRPr/>
              </a:pPr>
              <a:t>‹#›</a:t>
            </a:fld>
            <a:endParaRPr lang="en-US" altLang="en-US"/>
          </a:p>
        </p:txBody>
      </p:sp>
    </p:spTree>
    <p:extLst>
      <p:ext uri="{BB962C8B-B14F-4D97-AF65-F5344CB8AC3E}">
        <p14:creationId xmlns:p14="http://schemas.microsoft.com/office/powerpoint/2010/main" val="92592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76618-B17D-4506-9C85-E6B6813E7695}" type="datetimeFigureOut">
              <a:rPr lang="en-US"/>
              <a:pPr>
                <a:defRPr/>
              </a:pPr>
              <a:t>9/1/2017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22266-52AA-4A33-84E9-45B28D9DBFD8}" type="slidenum">
              <a:rPr lang="en-US" altLang="en-US"/>
              <a:pPr>
                <a:defRPr/>
              </a:pPr>
              <a:t>‹#›</a:t>
            </a:fld>
            <a:endParaRPr lang="en-US" altLang="en-US"/>
          </a:p>
        </p:txBody>
      </p:sp>
    </p:spTree>
    <p:extLst>
      <p:ext uri="{BB962C8B-B14F-4D97-AF65-F5344CB8AC3E}">
        <p14:creationId xmlns:p14="http://schemas.microsoft.com/office/powerpoint/2010/main" val="173785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0C3EB54-3B01-4734-B8FA-7B52A81912EB}" type="datetimeFigureOut">
              <a:rPr lang="en-US"/>
              <a:pPr>
                <a:defRPr/>
              </a:pPr>
              <a:t>9/1/2017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ADDFC9-9522-423D-AF71-66FCB416E2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cvcl.mit.edu/hybridimage.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4.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png"/><Relationship Id="rId5" Type="http://schemas.openxmlformats.org/officeDocument/2006/relationships/image" Target="../media/image50.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1.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3.wmf"/><Relationship Id="rId5" Type="http://schemas.openxmlformats.org/officeDocument/2006/relationships/oleObject" Target="../embeddings/oleObject6.bin"/><Relationship Id="rId4" Type="http://schemas.openxmlformats.org/officeDocument/2006/relationships/image" Target="../media/image62.wmf"/></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77.wmf"/><Relationship Id="rId5" Type="http://schemas.openxmlformats.org/officeDocument/2006/relationships/oleObject" Target="../embeddings/oleObject8.bin"/><Relationship Id="rId4" Type="http://schemas.openxmlformats.org/officeDocument/2006/relationships/image" Target="../media/image76.wmf"/></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ays\Desktop\143 Computer Vision\slides\05\VaK8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Today’s Class</a:t>
            </a:r>
          </a:p>
        </p:txBody>
      </p:sp>
      <p:sp>
        <p:nvSpPr>
          <p:cNvPr id="29699" name="Content Placeholder 2"/>
          <p:cNvSpPr>
            <a:spLocks noGrp="1"/>
          </p:cNvSpPr>
          <p:nvPr>
            <p:ph idx="1"/>
          </p:nvPr>
        </p:nvSpPr>
        <p:spPr/>
        <p:txBody>
          <a:bodyPr/>
          <a:lstStyle/>
          <a:p>
            <a:endParaRPr lang="en-US" altLang="en-US" smtClean="0"/>
          </a:p>
          <a:p>
            <a:r>
              <a:rPr lang="en-US" altLang="en-US" smtClean="0"/>
              <a:t>Fourier transform and frequency domain</a:t>
            </a:r>
          </a:p>
          <a:p>
            <a:pPr lvl="1"/>
            <a:r>
              <a:rPr lang="en-US" altLang="en-US" smtClean="0"/>
              <a:t>Frequency view of filtering</a:t>
            </a:r>
          </a:p>
          <a:p>
            <a:pPr lvl="1"/>
            <a:r>
              <a:rPr lang="en-US" altLang="en-US" smtClean="0"/>
              <a:t>Hybrid images</a:t>
            </a:r>
          </a:p>
          <a:p>
            <a:pPr lvl="1"/>
            <a:r>
              <a:rPr lang="en-US" altLang="en-US" smtClean="0"/>
              <a:t>Sampling</a:t>
            </a:r>
          </a:p>
          <a:p>
            <a:r>
              <a:rPr lang="en-US" altLang="en-US" smtClean="0"/>
              <a:t>Reminder: Read your textbook</a:t>
            </a:r>
          </a:p>
          <a:p>
            <a:pPr lvl="1"/>
            <a:r>
              <a:rPr lang="en-US" altLang="en-US" smtClean="0"/>
              <a:t>Today’s lecture covers material in 3.4</a:t>
            </a:r>
          </a:p>
        </p:txBody>
      </p:sp>
      <p:sp>
        <p:nvSpPr>
          <p:cNvPr id="4" name="TextBox 3"/>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Gaussian</a:t>
            </a:r>
          </a:p>
        </p:txBody>
      </p:sp>
      <p:sp>
        <p:nvSpPr>
          <p:cNvPr id="30728"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Box filter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Hybrid Images</a:t>
            </a:r>
          </a:p>
        </p:txBody>
      </p:sp>
      <p:sp>
        <p:nvSpPr>
          <p:cNvPr id="44035" name="Content Placeholder 2"/>
          <p:cNvSpPr>
            <a:spLocks noGrp="1"/>
          </p:cNvSpPr>
          <p:nvPr>
            <p:ph idx="1"/>
          </p:nvPr>
        </p:nvSpPr>
        <p:spPr>
          <a:xfrm>
            <a:off x="533400" y="5791200"/>
            <a:ext cx="7772400" cy="914400"/>
          </a:xfrm>
        </p:spPr>
        <p:txBody>
          <a:bodyPr>
            <a:normAutofit fontScale="92500" lnSpcReduction="10000"/>
          </a:bodyPr>
          <a:lstStyle/>
          <a:p>
            <a:pPr algn="ctr">
              <a:buFont typeface="Arial" charset="0"/>
              <a:buChar char="•"/>
              <a:defRPr/>
            </a:pPr>
            <a:r>
              <a:rPr lang="en-US" smtClean="0"/>
              <a:t>A. Oliva, A. Torralba, P.G. Schyns, </a:t>
            </a:r>
            <a:br>
              <a:rPr lang="en-US" smtClean="0"/>
            </a:br>
            <a:r>
              <a:rPr lang="en-US" smtClean="0">
                <a:hlinkClick r:id="rId3"/>
              </a:rPr>
              <a:t>“Hybrid Images,”</a:t>
            </a:r>
            <a:r>
              <a:rPr lang="en-US" smtClean="0"/>
              <a:t> SIGGRAPH 2006</a:t>
            </a:r>
          </a:p>
        </p:txBody>
      </p:sp>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57388"/>
            <a:ext cx="8991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3481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935038" y="2378075"/>
            <a:ext cx="34226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b="1">
                <a:latin typeface="Arial" panose="020B0604020202020204" pitchFamily="34" charset="0"/>
              </a:rPr>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24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8447" t="22408"/>
          <a:stretch>
            <a:fillRect/>
          </a:stretch>
        </p:blipFill>
        <p:spPr bwMode="auto">
          <a:xfrm>
            <a:off x="3200400" y="3124200"/>
            <a:ext cx="66055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Content Placeholder 2"/>
          <p:cNvSpPr>
            <a:spLocks noGrp="1"/>
          </p:cNvSpPr>
          <p:nvPr>
            <p:ph idx="1"/>
          </p:nvPr>
        </p:nvSpPr>
        <p:spPr/>
        <p:txBody>
          <a:bodyPr/>
          <a:lstStyle/>
          <a:p>
            <a:endParaRPr lang="en-US" altLang="en-US"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381000"/>
            <a:ext cx="90852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892" name="TextBox 18"/>
          <p:cNvSpPr txBox="1">
            <a:spLocks noChangeArrowheads="1"/>
          </p:cNvSpPr>
          <p:nvPr/>
        </p:nvSpPr>
        <p:spPr bwMode="auto">
          <a:xfrm>
            <a:off x="2971800"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Image: </a:t>
            </a:r>
            <a:r>
              <a:rPr lang="en-US" altLang="en-US" sz="1400">
                <a:latin typeface="Arial" panose="020B0604020202020204" pitchFamily="34" charset="0"/>
                <a:hlinkClick r:id="rId2"/>
              </a:rPr>
              <a:t>http://www.flickr.com/photos/igorms/136916757/ </a:t>
            </a:r>
            <a:endParaRPr lang="en-US" altLang="en-US" sz="1400">
              <a:latin typeface="Arial" panose="020B0604020202020204" pitchFamily="34" charset="0"/>
            </a:endParaRPr>
          </a:p>
        </p:txBody>
      </p:sp>
      <p:pic>
        <p:nvPicPr>
          <p:cNvPr id="37893"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73563"/>
          </a:xfrm>
        </p:spPr>
        <p:txBody>
          <a:bodyPr/>
          <a:lstStyle/>
          <a:p>
            <a:pPr marL="0">
              <a:buFont typeface="Arial" charset="0"/>
              <a:buNone/>
              <a:defRPr/>
            </a:pPr>
            <a:r>
              <a:rPr lang="en-US" b="1" dirty="0" smtClean="0">
                <a:solidFill>
                  <a:schemeClr val="tx2">
                    <a:lumMod val="75000"/>
                  </a:schemeClr>
                </a:solidFill>
              </a:rPr>
              <a:t>How is it that a 4MP image can be compressed to a few hundred KB without a noticeable change?</a:t>
            </a:r>
            <a:endParaRPr lang="en-US" b="1" dirty="0">
              <a:solidFill>
                <a:schemeClr val="tx2">
                  <a:lumMod val="75000"/>
                </a:schemeClr>
              </a:solidFill>
            </a:endParaRPr>
          </a:p>
        </p:txBody>
      </p:sp>
      <p:sp>
        <p:nvSpPr>
          <p:cNvPr id="38915" name="Title 4"/>
          <p:cNvSpPr>
            <a:spLocks noGrp="1"/>
          </p:cNvSpPr>
          <p:nvPr>
            <p:ph type="title"/>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Thinking in terms of frequency</a:t>
            </a:r>
          </a:p>
        </p:txBody>
      </p:sp>
      <p:sp>
        <p:nvSpPr>
          <p:cNvPr id="39939" name="Content Placeholder 2"/>
          <p:cNvSpPr>
            <a:spLocks noGrp="1"/>
          </p:cNvSpPr>
          <p:nvPr>
            <p:ph idx="1"/>
          </p:nvPr>
        </p:nvSpPr>
        <p:spPr/>
        <p:txBody>
          <a:bodyPr/>
          <a:lstStyle/>
          <a:p>
            <a:pPr>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t>Jean </a:t>
            </a:r>
            <a:r>
              <a:rPr lang="en-US" dirty="0" err="1" smtClean="0"/>
              <a:t>Baptiste</a:t>
            </a:r>
            <a:r>
              <a:rPr lang="en-US" dirty="0" smtClean="0"/>
              <a:t> Joseph Fourier (1768-1830)</a:t>
            </a:r>
          </a:p>
        </p:txBody>
      </p:sp>
      <p:sp>
        <p:nvSpPr>
          <p:cNvPr id="25603" name="Rectangle 3"/>
          <p:cNvSpPr>
            <a:spLocks noGrp="1" noChangeArrowheads="1"/>
          </p:cNvSpPr>
          <p:nvPr>
            <p:ph type="body" idx="1"/>
          </p:nvPr>
        </p:nvSpPr>
        <p:spPr>
          <a:xfrm>
            <a:off x="457200" y="914400"/>
            <a:ext cx="3810000" cy="5943600"/>
          </a:xfrm>
        </p:spPr>
        <p:txBody>
          <a:bodyPr>
            <a:normAutofit lnSpcReduction="10000"/>
          </a:bodyPr>
          <a:lstStyle/>
          <a:p>
            <a:pPr>
              <a:buFont typeface="Arial" charset="0"/>
              <a:buNone/>
              <a:defRPr/>
            </a:pPr>
            <a:r>
              <a:rPr lang="en-US" sz="2800" dirty="0" smtClean="0"/>
              <a:t>had crazy idea (1807):</a:t>
            </a:r>
          </a:p>
          <a:p>
            <a:pPr>
              <a:buFont typeface="Arial" charset="0"/>
              <a:buNone/>
              <a:defRPr/>
            </a:pPr>
            <a:r>
              <a:rPr lang="en-US" sz="2000" i="1" dirty="0" smtClean="0"/>
              <a:t>	</a:t>
            </a:r>
            <a:r>
              <a:rPr lang="en-US" sz="2000" b="1" i="1" dirty="0" smtClean="0"/>
              <a:t>Any</a:t>
            </a:r>
            <a:r>
              <a:rPr lang="en-US" sz="2000" i="1" dirty="0" smtClean="0"/>
              <a:t> </a:t>
            </a:r>
            <a:r>
              <a:rPr lang="en-US" sz="2000" i="1" dirty="0" err="1" smtClean="0"/>
              <a:t>univariate</a:t>
            </a:r>
            <a:r>
              <a:rPr lang="en-US" sz="2000" i="1" dirty="0" smtClean="0"/>
              <a:t> function can be rewritten as a weighted sum of </a:t>
            </a:r>
            <a:r>
              <a:rPr lang="en-US" sz="2000" i="1" dirty="0" err="1" smtClean="0"/>
              <a:t>sines</a:t>
            </a:r>
            <a:r>
              <a:rPr lang="en-US" sz="2000" i="1" dirty="0" smtClean="0"/>
              <a:t> and cosines of different frequencies. </a:t>
            </a:r>
          </a:p>
          <a:p>
            <a:pPr>
              <a:buFont typeface="Arial" charset="0"/>
              <a:buChar char="•"/>
              <a:defRPr/>
            </a:pPr>
            <a:r>
              <a:rPr lang="en-US" sz="2800" dirty="0" smtClean="0"/>
              <a:t>Don’t believe it?  </a:t>
            </a:r>
          </a:p>
          <a:p>
            <a:pPr lvl="1">
              <a:buFont typeface="Arial" charset="0"/>
              <a:buChar char="–"/>
              <a:defRPr/>
            </a:pPr>
            <a:r>
              <a:rPr lang="en-US" sz="2400" dirty="0" smtClean="0"/>
              <a:t>Neither did Lagrange, Laplace, Poisson and other big wigs</a:t>
            </a:r>
          </a:p>
          <a:p>
            <a:pPr lvl="1">
              <a:buFont typeface="Arial" charset="0"/>
              <a:buChar char="–"/>
              <a:defRPr/>
            </a:pPr>
            <a:r>
              <a:rPr lang="en-US" sz="2400" dirty="0" smtClean="0"/>
              <a:t>Not translated into English until 1878!</a:t>
            </a:r>
          </a:p>
          <a:p>
            <a:pPr>
              <a:buFont typeface="Arial" charset="0"/>
              <a:buChar char="•"/>
              <a:defRPr/>
            </a:pPr>
            <a:r>
              <a:rPr lang="en-US" sz="2800" dirty="0" smtClean="0"/>
              <a:t> But it’s (mostly) true!</a:t>
            </a:r>
          </a:p>
          <a:p>
            <a:pPr lvl="1">
              <a:buFont typeface="Arial" charset="0"/>
              <a:buChar char="–"/>
              <a:defRPr/>
            </a:pPr>
            <a:r>
              <a:rPr lang="en-US" sz="2400" dirty="0" smtClean="0"/>
              <a:t>called Fourier Series</a:t>
            </a:r>
          </a:p>
          <a:p>
            <a:pPr lvl="1">
              <a:buFont typeface="Arial" charset="0"/>
              <a:buChar char="–"/>
              <a:defRPr/>
            </a:pPr>
            <a:r>
              <a:rPr lang="en-US" sz="2400" dirty="0" smtClean="0"/>
              <a:t>there are some subtle restrictions</a:t>
            </a:r>
          </a:p>
          <a:p>
            <a:pPr lvl="1">
              <a:buFont typeface="Arial" charset="0"/>
              <a:buChar char="–"/>
              <a:defRPr/>
            </a:pPr>
            <a:endParaRPr lang="en-US" sz="2400" dirty="0" smtClean="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eaLnBrk="1" hangingPunct="1">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Laplace</a:t>
            </a:r>
          </a:p>
        </p:txBody>
      </p:sp>
      <p:sp>
        <p:nvSpPr>
          <p:cNvPr id="12" name="TextBox 11"/>
          <p:cNvSpPr txBox="1">
            <a:spLocks noChangeArrowheads="1"/>
          </p:cNvSpPr>
          <p:nvPr/>
        </p:nvSpPr>
        <p:spPr bwMode="auto">
          <a:xfrm>
            <a:off x="6096000"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chemeClr val="bg1"/>
                </a:solidFill>
                <a:latin typeface="Arial" panose="020B0604020202020204" pitchFamily="34" charset="0"/>
              </a:rPr>
              <a:t>Lagrange</a:t>
            </a:r>
          </a:p>
        </p:txBody>
      </p:sp>
      <p:sp>
        <p:nvSpPr>
          <p:cNvPr id="13" name="TextBox 12"/>
          <p:cNvSpPr txBox="1">
            <a:spLocks noChangeArrowheads="1"/>
          </p:cNvSpPr>
          <p:nvPr/>
        </p:nvSpPr>
        <p:spPr bwMode="auto">
          <a:xfrm>
            <a:off x="8059738" y="52784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Legendre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C:\Users\hays\Desktop\143 Computer Vision\slides\05\AS2D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3638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smtClean="0"/>
          </a:p>
        </p:txBody>
      </p:sp>
      <p:pic>
        <p:nvPicPr>
          <p:cNvPr id="41987" name="Picture 6"/>
          <p:cNvPicPr>
            <a:picLocks noChangeAspect="1"/>
          </p:cNvPicPr>
          <p:nvPr/>
        </p:nvPicPr>
        <p:blipFill>
          <a:blip r:embed="rId3">
            <a:extLst>
              <a:ext uri="{28A0092B-C50C-407E-A947-70E740481C1C}">
                <a14:useLocalDpi xmlns:a14="http://schemas.microsoft.com/office/drawing/2010/main" val="0"/>
              </a:ext>
            </a:extLst>
          </a:blip>
          <a:srcRect l="12500" t="12889" r="35001" b="41779"/>
          <a:stretch>
            <a:fillRect/>
          </a:stretch>
        </p:blipFill>
        <p:spPr bwMode="auto">
          <a:xfrm>
            <a:off x="0" y="0"/>
            <a:ext cx="91440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962400"/>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38150" y="5029200"/>
            <a:ext cx="2990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How would math have changed if the Slanket or Snuggie had been invented?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A sum of sines</a:t>
            </a:r>
          </a:p>
        </p:txBody>
      </p:sp>
      <p:sp>
        <p:nvSpPr>
          <p:cNvPr id="44035" name="Rectangle 3"/>
          <p:cNvSpPr>
            <a:spLocks noGrp="1" noChangeArrowheads="1"/>
          </p:cNvSpPr>
          <p:nvPr>
            <p:ph type="body" sz="half" idx="1"/>
          </p:nvPr>
        </p:nvSpPr>
        <p:spPr>
          <a:xfrm>
            <a:off x="685800" y="914400"/>
            <a:ext cx="3810000" cy="5943600"/>
          </a:xfrm>
        </p:spPr>
        <p:txBody>
          <a:bodyPr/>
          <a:lstStyle/>
          <a:p>
            <a:pPr marL="0" indent="0">
              <a:buFont typeface="Arial" panose="020B0604020202020204" pitchFamily="34" charset="0"/>
              <a:buNone/>
            </a:pPr>
            <a:r>
              <a:rPr lang="en-US" altLang="en-US" sz="2400" smtClean="0"/>
              <a:t>Our building block:</a:t>
            </a:r>
          </a:p>
          <a:p>
            <a:pPr marL="0" indent="0">
              <a:buFont typeface="Arial" panose="020B0604020202020204" pitchFamily="34" charset="0"/>
              <a:buNone/>
            </a:pPr>
            <a:r>
              <a:rPr lang="en-US" altLang="en-US" sz="2400" smtClean="0"/>
              <a:t>	</a:t>
            </a:r>
          </a:p>
          <a:p>
            <a:pPr marL="0" indent="0"/>
            <a:endParaRPr lang="en-US" altLang="en-US" sz="2400" smtClean="0"/>
          </a:p>
          <a:p>
            <a:pPr marL="0" indent="0">
              <a:buFont typeface="Arial" panose="020B0604020202020204" pitchFamily="34" charset="0"/>
              <a:buNone/>
            </a:pPr>
            <a:r>
              <a:rPr lang="en-US" altLang="en-US" sz="2400" smtClean="0"/>
              <a:t>Add enough of them to get any signal </a:t>
            </a:r>
            <a:r>
              <a:rPr lang="en-US" altLang="en-US" sz="2400" i="1" smtClean="0"/>
              <a:t>g(x)</a:t>
            </a:r>
            <a:r>
              <a:rPr lang="en-US" altLang="en-US" sz="2400" smtClean="0"/>
              <a:t> you want!</a:t>
            </a:r>
          </a:p>
          <a:p>
            <a:pPr marL="0" indent="0">
              <a:buFont typeface="Arial" panose="020B0604020202020204" pitchFamily="34" charset="0"/>
              <a:buNone/>
            </a:pPr>
            <a:endParaRPr lang="en-US" altLang="en-US" sz="2400" smtClean="0"/>
          </a:p>
        </p:txBody>
      </p:sp>
      <p:pic>
        <p:nvPicPr>
          <p:cNvPr id="44036"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4667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7" name="Object 5"/>
          <p:cNvGraphicFramePr>
            <a:graphicFrameLocks noGrp="1" noChangeAspect="1"/>
          </p:cNvGraphicFramePr>
          <p:nvPr>
            <p:ph sz="half" idx="2"/>
          </p:nvPr>
        </p:nvGraphicFramePr>
        <p:xfrm>
          <a:off x="1295400" y="1443038"/>
          <a:ext cx="2514600" cy="609600"/>
        </p:xfrm>
        <a:graphic>
          <a:graphicData uri="http://schemas.openxmlformats.org/presentationml/2006/ole">
            <mc:AlternateContent xmlns:mc="http://schemas.openxmlformats.org/markup-compatibility/2006">
              <mc:Choice xmlns:v="urn:schemas-microsoft-com:vml" Requires="v">
                <p:oleObj spid="_x0000_s44044" name="Equation" r:id="rId4" imgW="837836" imgH="203112" progId="Equation.3">
                  <p:embed/>
                </p:oleObj>
              </mc:Choice>
              <mc:Fallback>
                <p:oleObj name="Equation" r:id="rId4" imgW="837836" imgH="203112"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3038"/>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Frequency Spectra</a:t>
            </a:r>
          </a:p>
        </p:txBody>
      </p:sp>
      <p:sp>
        <p:nvSpPr>
          <p:cNvPr id="45059" name="Rectangle 3"/>
          <p:cNvSpPr>
            <a:spLocks noGrp="1" noChangeArrowheads="1"/>
          </p:cNvSpPr>
          <p:nvPr>
            <p:ph type="body" idx="1"/>
          </p:nvPr>
        </p:nvSpPr>
        <p:spPr/>
        <p:txBody>
          <a:bodyPr/>
          <a:lstStyle/>
          <a:p>
            <a:r>
              <a:rPr lang="en-US" altLang="en-US" smtClean="0">
                <a:latin typeface="Arial Unicode MS" panose="020B0604020202020204" pitchFamily="34" charset="-128"/>
                <a:ea typeface="Arial Unicode MS" panose="020B0604020202020204" pitchFamily="34" charset="-128"/>
                <a:cs typeface="Arial Unicode MS" panose="020B0604020202020204" pitchFamily="34" charset="-128"/>
              </a:rPr>
              <a:t>example : </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g</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smtClean="0">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f </a:t>
            </a:r>
            <a:r>
              <a:rPr lang="en-US" altLang="en-US" i="1" smtClean="0">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1/3</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smtClean="0">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3f</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i="1" smtClean="0">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p>
        </p:txBody>
      </p:sp>
      <p:pic>
        <p:nvPicPr>
          <p:cNvPr id="45060"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3352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36220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360613"/>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7"/>
          <p:cNvSpPr txBox="1">
            <a:spLocks noChangeArrowheads="1"/>
          </p:cNvSpPr>
          <p:nvPr/>
        </p:nvSpPr>
        <p:spPr bwMode="auto">
          <a:xfrm>
            <a:off x="2857500" y="3124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5064" name="Text Box 8"/>
          <p:cNvSpPr txBox="1">
            <a:spLocks noChangeArrowheads="1"/>
          </p:cNvSpPr>
          <p:nvPr/>
        </p:nvSpPr>
        <p:spPr bwMode="auto">
          <a:xfrm>
            <a:off x="5829300" y="3200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5065"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953375" y="6550025"/>
            <a:ext cx="1190625"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Slides: Efros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Frequency Spectra</a:t>
            </a:r>
          </a:p>
        </p:txBody>
      </p:sp>
      <p:sp>
        <p:nvSpPr>
          <p:cNvPr id="46083" name="Rectangle 3"/>
          <p:cNvSpPr>
            <a:spLocks noGrp="1" noChangeArrowheads="1"/>
          </p:cNvSpPr>
          <p:nvPr>
            <p:ph type="body" idx="1"/>
          </p:nvPr>
        </p:nvSpPr>
        <p:spPr/>
        <p:txBody>
          <a:bodyPr/>
          <a:lstStyle/>
          <a:p>
            <a:endParaRPr lang="en-US" altLang="en-US" sz="2400" smtClean="0">
              <a:ea typeface="Arial Unicode MS" panose="020B0604020202020204" pitchFamily="34" charset="-128"/>
              <a:cs typeface="Times New Roman" panose="02020603050405020304" pitchFamily="18" charset="0"/>
            </a:endParaRPr>
          </a:p>
        </p:txBody>
      </p:sp>
      <p:pic>
        <p:nvPicPr>
          <p:cNvPr id="46084"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52675"/>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1088"/>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7"/>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09" name="Text Box 8"/>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7110"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4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10"/>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12" name="Rectangle 13"/>
          <p:cNvSpPr>
            <a:spLocks noGrp="1" noChangeArrowheads="1"/>
          </p:cNvSpPr>
          <p:nvPr>
            <p:ph type="title"/>
          </p:nvPr>
        </p:nvSpPr>
        <p:spPr/>
        <p:txBody>
          <a:bodyPr/>
          <a:lstStyle/>
          <a:p>
            <a:r>
              <a:rPr lang="en-US" altLang="en-US" smtClean="0"/>
              <a:t>Frequency Spectra</a:t>
            </a:r>
          </a:p>
        </p:txBody>
      </p:sp>
      <p:pic>
        <p:nvPicPr>
          <p:cNvPr id="471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2"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8133"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8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13"/>
          <p:cNvSpPr>
            <a:spLocks noGrp="1" noChangeArrowheads="1"/>
          </p:cNvSpPr>
          <p:nvPr>
            <p:ph type="title"/>
          </p:nvPr>
        </p:nvSpPr>
        <p:spPr/>
        <p:txBody>
          <a:bodyPr/>
          <a:lstStyle/>
          <a:p>
            <a:r>
              <a:rPr lang="en-US" altLang="en-US" smtClean="0"/>
              <a:t>Frequency Spectra</a:t>
            </a:r>
          </a:p>
        </p:txBody>
      </p:sp>
      <p:pic>
        <p:nvPicPr>
          <p:cNvPr id="481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5"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6"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9157"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65663"/>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14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13"/>
          <p:cNvSpPr>
            <a:spLocks noGrp="1" noChangeArrowheads="1"/>
          </p:cNvSpPr>
          <p:nvPr>
            <p:ph type="title"/>
          </p:nvPr>
        </p:nvSpPr>
        <p:spPr/>
        <p:txBody>
          <a:bodyPr/>
          <a:lstStyle/>
          <a:p>
            <a:r>
              <a:rPr lang="en-US" altLang="en-US" smtClean="0"/>
              <a:t>Frequency Spectra</a:t>
            </a:r>
          </a:p>
        </p:txBody>
      </p:sp>
      <p:pic>
        <p:nvPicPr>
          <p:cNvPr id="491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79"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80"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0181"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668838"/>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4"/>
          <p:cNvSpPr>
            <a:spLocks noGrp="1" noChangeArrowheads="1"/>
          </p:cNvSpPr>
          <p:nvPr>
            <p:ph type="title"/>
          </p:nvPr>
        </p:nvSpPr>
        <p:spPr/>
        <p:txBody>
          <a:bodyPr/>
          <a:lstStyle/>
          <a:p>
            <a:r>
              <a:rPr lang="en-US" altLang="en-US" smtClean="0"/>
              <a:t>Frequency Spectra</a:t>
            </a:r>
          </a:p>
        </p:txBody>
      </p:sp>
      <p:pic>
        <p:nvPicPr>
          <p:cNvPr id="5018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3"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4" name="Text Box 7"/>
          <p:cNvSpPr txBox="1">
            <a:spLocks noChangeArrowheads="1"/>
          </p:cNvSpPr>
          <p:nvPr/>
        </p:nvSpPr>
        <p:spPr bwMode="auto">
          <a:xfrm>
            <a:off x="3086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1205"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46338"/>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12"/>
          <p:cNvSpPr>
            <a:spLocks noGrp="1" noChangeArrowheads="1"/>
          </p:cNvSpPr>
          <p:nvPr>
            <p:ph type="body" idx="1"/>
          </p:nvPr>
        </p:nvSpPr>
        <p:spPr/>
        <p:txBody>
          <a:bodyPr/>
          <a:lstStyle/>
          <a:p>
            <a:pPr>
              <a:buFont typeface="Arial" panose="020B0604020202020204" pitchFamily="34" charset="0"/>
              <a:buNone/>
            </a:pPr>
            <a:endParaRPr lang="ru-RU" altLang="en-US" smtClean="0"/>
          </a:p>
        </p:txBody>
      </p:sp>
      <p:sp>
        <p:nvSpPr>
          <p:cNvPr id="51209" name="Rectangle 14"/>
          <p:cNvSpPr>
            <a:spLocks noGrp="1" noChangeArrowheads="1"/>
          </p:cNvSpPr>
          <p:nvPr>
            <p:ph type="title"/>
          </p:nvPr>
        </p:nvSpPr>
        <p:spPr/>
        <p:txBody>
          <a:bodyPr/>
          <a:lstStyle/>
          <a:p>
            <a:r>
              <a:rPr lang="en-US" altLang="en-US" smtClean="0"/>
              <a:t>Frequency Spectra</a:t>
            </a:r>
          </a:p>
        </p:txBody>
      </p:sp>
      <p:pic>
        <p:nvPicPr>
          <p:cNvPr id="51210"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2227"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28" name="Object 8"/>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52238" name="Equation" r:id="rId4" imgW="1028254" imgH="431613" progId="">
                  <p:embed/>
                </p:oleObj>
              </mc:Choice>
              <mc:Fallback>
                <p:oleObj name="Equation" r:id="rId4" imgW="1028254" imgH="431613"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9" name="Rectangle 10"/>
          <p:cNvSpPr>
            <a:spLocks noGrp="1" noChangeArrowheads="1"/>
          </p:cNvSpPr>
          <p:nvPr>
            <p:ph type="title"/>
          </p:nvPr>
        </p:nvSpPr>
        <p:spPr/>
        <p:txBody>
          <a:bodyPr/>
          <a:lstStyle/>
          <a:p>
            <a:r>
              <a:rPr lang="en-US" altLang="en-US" smtClean="0"/>
              <a:t>Frequency Spectra</a:t>
            </a:r>
          </a:p>
        </p:txBody>
      </p:sp>
      <p:sp>
        <p:nvSpPr>
          <p:cNvPr id="52230" name="Rectangle 11"/>
          <p:cNvSpPr>
            <a:spLocks noGrp="1" noChangeArrowheads="1"/>
          </p:cNvSpPr>
          <p:nvPr>
            <p:ph type="body" idx="1"/>
          </p:nvPr>
        </p:nvSpPr>
        <p:spPr/>
        <p:txBody>
          <a:bodyPr/>
          <a:lstStyle/>
          <a:p>
            <a:endParaRPr lang="ru-RU" altLang="en-US" smtClean="0"/>
          </a:p>
        </p:txBody>
      </p:sp>
      <p:pic>
        <p:nvPicPr>
          <p:cNvPr id="52231"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381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a:t>
            </a:r>
            <a:r>
              <a:rPr lang="en-US" dirty="0" err="1" smtClean="0"/>
              <a:t>mo</a:t>
            </a:r>
            <a:r>
              <a:rPr lang="en-US" dirty="0" smtClean="0"/>
              <a:t> guys – Saccades	</a:t>
            </a:r>
            <a:endParaRPr lang="en-US" dirty="0"/>
          </a:p>
        </p:txBody>
      </p:sp>
      <p:sp>
        <p:nvSpPr>
          <p:cNvPr id="3" name="Content Placeholder 2"/>
          <p:cNvSpPr>
            <a:spLocks noGrp="1"/>
          </p:cNvSpPr>
          <p:nvPr>
            <p:ph idx="1"/>
          </p:nvPr>
        </p:nvSpPr>
        <p:spPr/>
        <p:txBody>
          <a:bodyPr/>
          <a:lstStyle/>
          <a:p>
            <a:r>
              <a:rPr lang="en-US" dirty="0"/>
              <a:t>https://youtu.be/Fmg9ZOHESgQ?t=4s</a:t>
            </a:r>
          </a:p>
        </p:txBody>
      </p:sp>
    </p:spTree>
    <p:extLst>
      <p:ext uri="{BB962C8B-B14F-4D97-AF65-F5344CB8AC3E}">
        <p14:creationId xmlns:p14="http://schemas.microsoft.com/office/powerpoint/2010/main" val="11947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Example: Music</a:t>
            </a:r>
          </a:p>
        </p:txBody>
      </p:sp>
      <p:sp>
        <p:nvSpPr>
          <p:cNvPr id="53251" name="Content Placeholder 2"/>
          <p:cNvSpPr>
            <a:spLocks noGrp="1"/>
          </p:cNvSpPr>
          <p:nvPr>
            <p:ph idx="1"/>
          </p:nvPr>
        </p:nvSpPr>
        <p:spPr/>
        <p:txBody>
          <a:bodyPr/>
          <a:lstStyle/>
          <a:p>
            <a:r>
              <a:rPr lang="en-US" altLang="en-US" smtClean="0"/>
              <a:t>We think of music in terms of frequencies at different magnitudes</a:t>
            </a:r>
          </a:p>
        </p:txBody>
      </p:sp>
      <p:pic>
        <p:nvPicPr>
          <p:cNvPr id="53252"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Other signals</a:t>
            </a:r>
          </a:p>
        </p:txBody>
      </p:sp>
      <p:sp>
        <p:nvSpPr>
          <p:cNvPr id="54275" name="Content Placeholder 2"/>
          <p:cNvSpPr>
            <a:spLocks noGrp="1"/>
          </p:cNvSpPr>
          <p:nvPr>
            <p:ph idx="1"/>
          </p:nvPr>
        </p:nvSpPr>
        <p:spPr/>
        <p:txBody>
          <a:bodyPr/>
          <a:lstStyle/>
          <a:p>
            <a:r>
              <a:rPr lang="en-US" altLang="en-US" smtClean="0"/>
              <a:t>We can also think of all kinds of other signals the same way</a:t>
            </a:r>
          </a:p>
        </p:txBody>
      </p:sp>
      <p:pic>
        <p:nvPicPr>
          <p:cNvPr id="54276"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5"/>
          <p:cNvSpPr txBox="1">
            <a:spLocks noChangeArrowheads="1"/>
          </p:cNvSpPr>
          <p:nvPr/>
        </p:nvSpPr>
        <p:spPr bwMode="auto">
          <a:xfrm>
            <a:off x="4495800"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xkcd.com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Fourier analysis in images</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5" name="TextBox 11"/>
          <p:cNvSpPr txBox="1">
            <a:spLocks noChangeArrowheads="1"/>
          </p:cNvSpPr>
          <p:nvPr/>
        </p:nvSpPr>
        <p:spPr bwMode="auto">
          <a:xfrm>
            <a:off x="762000" y="23622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Intensity Image</a:t>
            </a:r>
          </a:p>
        </p:txBody>
      </p:sp>
      <p:sp>
        <p:nvSpPr>
          <p:cNvPr id="55306" name="TextBox 12"/>
          <p:cNvSpPr txBox="1">
            <a:spLocks noChangeArrowheads="1"/>
          </p:cNvSpPr>
          <p:nvPr/>
        </p:nvSpPr>
        <p:spPr bwMode="auto">
          <a:xfrm>
            <a:off x="838200" y="37338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Fourier Image</a:t>
            </a:r>
          </a:p>
        </p:txBody>
      </p:sp>
      <p:sp>
        <p:nvSpPr>
          <p:cNvPr id="55307" name="TextBox 13"/>
          <p:cNvSpPr txBox="1">
            <a:spLocks noChangeArrowheads="1"/>
          </p:cNvSpPr>
          <p:nvPr/>
        </p:nvSpPr>
        <p:spPr bwMode="auto">
          <a:xfrm>
            <a:off x="3413125" y="6488113"/>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http://sharp.bu.edu/~slehar/fourier/fourier.html#filtering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Signals can be composed</a:t>
            </a: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9" name="TextBox 10"/>
          <p:cNvSpPr txBox="1">
            <a:spLocks noChangeArrowheads="1"/>
          </p:cNvSpPr>
          <p:nvPr/>
        </p:nvSpPr>
        <p:spPr bwMode="auto">
          <a:xfrm>
            <a:off x="35052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a:latin typeface="Arial" panose="020B0604020202020204" pitchFamily="34" charset="0"/>
              </a:rPr>
              <a:t>+</a:t>
            </a:r>
          </a:p>
        </p:txBody>
      </p:sp>
      <p:sp>
        <p:nvSpPr>
          <p:cNvPr id="56330" name="TextBox 11"/>
          <p:cNvSpPr txBox="1">
            <a:spLocks noChangeArrowheads="1"/>
          </p:cNvSpPr>
          <p:nvPr/>
        </p:nvSpPr>
        <p:spPr bwMode="auto">
          <a:xfrm>
            <a:off x="57150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a:latin typeface="Arial" panose="020B0604020202020204" pitchFamily="34" charset="0"/>
              </a:rPr>
              <a:t>=</a:t>
            </a:r>
          </a:p>
        </p:txBody>
      </p:sp>
      <p:sp>
        <p:nvSpPr>
          <p:cNvPr id="56331" name="TextBox 12"/>
          <p:cNvSpPr txBox="1">
            <a:spLocks noChangeArrowheads="1"/>
          </p:cNvSpPr>
          <p:nvPr/>
        </p:nvSpPr>
        <p:spPr bwMode="auto">
          <a:xfrm>
            <a:off x="3271838" y="6211888"/>
            <a:ext cx="587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http://sharp.bu.edu/~slehar/fourier/fourier.html#filtering</a:t>
            </a:r>
          </a:p>
          <a:p>
            <a:pPr eaLnBrk="1" hangingPunct="1">
              <a:spcBef>
                <a:spcPct val="0"/>
              </a:spcBef>
              <a:buFontTx/>
              <a:buNone/>
            </a:pPr>
            <a:r>
              <a:rPr lang="en-US" altLang="en-US" sz="1800">
                <a:latin typeface="Arial" panose="020B0604020202020204" pitchFamily="34" charset="0"/>
              </a:rPr>
              <a:t>More: http://www.cs.unm.edu/~brayer/vision/fourier.html</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Fourier Transform</a:t>
            </a:r>
          </a:p>
        </p:txBody>
      </p:sp>
      <p:sp>
        <p:nvSpPr>
          <p:cNvPr id="56323" name="Content Placeholder 2"/>
          <p:cNvSpPr>
            <a:spLocks noGrp="1"/>
          </p:cNvSpPr>
          <p:nvPr>
            <p:ph idx="1"/>
          </p:nvPr>
        </p:nvSpPr>
        <p:spPr/>
        <p:txBody>
          <a:bodyPr/>
          <a:lstStyle/>
          <a:p>
            <a:r>
              <a:rPr lang="en-US" altLang="en-US" sz="2400" smtClean="0"/>
              <a:t>Fourier transform stores the magnitude and phase at each frequency</a:t>
            </a:r>
          </a:p>
          <a:p>
            <a:pPr lvl="1"/>
            <a:r>
              <a:rPr lang="en-US" altLang="en-US" sz="2000" smtClean="0"/>
              <a:t>Magnitude encodes how much signal there is at a particular frequency</a:t>
            </a:r>
          </a:p>
          <a:p>
            <a:pPr lvl="1"/>
            <a:r>
              <a:rPr lang="en-US" altLang="en-US" sz="2000" smtClean="0"/>
              <a:t>Phase encodes spatial information (indirectly)</a:t>
            </a:r>
          </a:p>
          <a:p>
            <a:pPr lvl="1"/>
            <a:r>
              <a:rPr lang="en-US" altLang="en-US" sz="2000" smtClean="0"/>
              <a:t>For mathematical convenience, this is often notated in terms of real and complex numbers</a:t>
            </a:r>
          </a:p>
          <a:p>
            <a:endParaRPr lang="en-US" altLang="en-US" sz="2400" smtClean="0"/>
          </a:p>
          <a:p>
            <a:endParaRPr lang="en-US" altLang="en-US" sz="2400" smtClean="0"/>
          </a:p>
          <a:p>
            <a:endParaRPr lang="en-US" altLang="en-US" sz="2400" smtClean="0"/>
          </a:p>
        </p:txBody>
      </p:sp>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mc:AlternateContent xmlns:mc="http://schemas.openxmlformats.org/markup-compatibility/2006">
              <mc:Choice xmlns:v="urn:schemas-microsoft-com:vml" Requires="v">
                <p:oleObj spid="_x0000_s57364" name="Equation" r:id="rId3" imgW="1371600" imgH="279400" progId="Equation.3">
                  <p:embed/>
                </p:oleObj>
              </mc:Choice>
              <mc:Fallback>
                <p:oleObj name="Equation" r:id="rId3" imgW="1371600" imgH="2794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30638"/>
                        <a:ext cx="2933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mc:AlternateContent xmlns:mc="http://schemas.openxmlformats.org/markup-compatibility/2006">
              <mc:Choice xmlns:v="urn:schemas-microsoft-com:vml" Requires="v">
                <p:oleObj spid="_x0000_s57365" name="Equation" r:id="rId5" imgW="927100" imgH="419100" progId="Equation.3">
                  <p:embed/>
                </p:oleObj>
              </mc:Choice>
              <mc:Fallback>
                <p:oleObj name="Equation" r:id="rId5" imgW="927100" imgH="4191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700" y="3733800"/>
                        <a:ext cx="20701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a:spLocks noChangeArrowheads="1"/>
          </p:cNvSpPr>
          <p:nvPr/>
        </p:nvSpPr>
        <p:spPr bwMode="auto">
          <a:xfrm>
            <a:off x="5334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Amplitude:</a:t>
            </a:r>
          </a:p>
        </p:txBody>
      </p:sp>
      <p:sp>
        <p:nvSpPr>
          <p:cNvPr id="16" name="TextBox 15"/>
          <p:cNvSpPr txBox="1">
            <a:spLocks noChangeArrowheads="1"/>
          </p:cNvSpPr>
          <p:nvPr/>
        </p:nvSpPr>
        <p:spPr bwMode="auto">
          <a:xfrm>
            <a:off x="57150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Phase: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ChangeArrowheads="1"/>
          </p:cNvSpPr>
          <p:nvPr/>
        </p:nvSpPr>
        <p:spPr bwMode="auto">
          <a:xfrm>
            <a:off x="457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0"/>
            <a:ext cx="5097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4" name="Text Box 12"/>
          <p:cNvSpPr txBox="1">
            <a:spLocks noChangeArrowheads="1"/>
          </p:cNvSpPr>
          <p:nvPr/>
        </p:nvSpPr>
        <p:spPr bwMode="auto">
          <a:xfrm>
            <a:off x="0" y="3200400"/>
            <a:ext cx="3497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Salvador Dali invented Hybrid Images?</a:t>
            </a:r>
            <a:endParaRPr lang="ru-RU" altLang="en-US" sz="1400">
              <a:solidFill>
                <a:srgbClr val="000000"/>
              </a:solidFill>
              <a:latin typeface="Arial" panose="020B0604020202020204" pitchFamily="34" charset="0"/>
            </a:endParaRPr>
          </a:p>
        </p:txBody>
      </p:sp>
      <p:sp>
        <p:nvSpPr>
          <p:cNvPr id="5" name="Text Box 12"/>
          <p:cNvSpPr txBox="1">
            <a:spLocks noChangeArrowheads="1"/>
          </p:cNvSpPr>
          <p:nvPr/>
        </p:nvSpPr>
        <p:spPr bwMode="auto">
          <a:xfrm>
            <a:off x="0" y="5915025"/>
            <a:ext cx="3759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Salvador Dali</a:t>
            </a:r>
            <a:endParaRPr lang="en-US" altLang="en-US" sz="1400">
              <a:solidFill>
                <a:srgbClr val="000000"/>
              </a:solidFill>
              <a:latin typeface="Arial" panose="020B0604020202020204" pitchFamily="34" charset="0"/>
            </a:endParaRPr>
          </a:p>
          <a:p>
            <a:pPr>
              <a:spcBef>
                <a:spcPct val="0"/>
              </a:spcBef>
              <a:buFontTx/>
              <a:buNone/>
            </a:pPr>
            <a:r>
              <a:rPr lang="en-US" altLang="en-US" sz="1400" i="1">
                <a:solidFill>
                  <a:srgbClr val="000000"/>
                </a:solidFill>
                <a:latin typeface="Arial" panose="020B0604020202020204" pitchFamily="34" charset="0"/>
              </a:rPr>
              <a:t>“Gala Contemplating the Mediterranean Sea, </a:t>
            </a:r>
          </a:p>
          <a:p>
            <a:pPr>
              <a:spcBef>
                <a:spcPct val="0"/>
              </a:spcBef>
              <a:buFontTx/>
              <a:buNone/>
            </a:pPr>
            <a:r>
              <a:rPr lang="en-US" altLang="en-US" sz="1400" i="1">
                <a:solidFill>
                  <a:srgbClr val="000000"/>
                </a:solidFill>
                <a:latin typeface="Arial" panose="020B0604020202020204" pitchFamily="34" charset="0"/>
              </a:rPr>
              <a:t>which at 30 meters becomes the portrait </a:t>
            </a:r>
          </a:p>
          <a:p>
            <a:pPr>
              <a:spcBef>
                <a:spcPct val="0"/>
              </a:spcBef>
              <a:buFontTx/>
              <a:buNone/>
            </a:pPr>
            <a:r>
              <a:rPr lang="en-US" altLang="en-US" sz="1400" i="1">
                <a:solidFill>
                  <a:srgbClr val="000000"/>
                </a:solidFill>
                <a:latin typeface="Arial" panose="020B0604020202020204" pitchFamily="34" charset="0"/>
              </a:rPr>
              <a:t>of Abraham Lincoln</a:t>
            </a:r>
            <a:r>
              <a:rPr lang="en-US" altLang="en-US" sz="1400">
                <a:solidFill>
                  <a:srgbClr val="000000"/>
                </a:solidFill>
                <a:latin typeface="Arial" panose="020B0604020202020204" pitchFamily="34" charset="0"/>
              </a:rPr>
              <a:t>”, 1976</a:t>
            </a:r>
            <a:endParaRPr lang="ru-RU" altLang="en-US" sz="1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4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457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sp>
        <p:nvSpPr>
          <p:cNvPr id="59395" name="Rectangle 4"/>
          <p:cNvSpPr>
            <a:spLocks noGrp="1" noChangeArrowheads="1"/>
          </p:cNvSpPr>
          <p:nvPr>
            <p:ph type="title"/>
          </p:nvPr>
        </p:nvSpPr>
        <p:spPr/>
        <p:txBody>
          <a:bodyPr/>
          <a:lstStyle/>
          <a:p>
            <a:endParaRPr lang="ru-RU" altLang="en-US" smtClean="0"/>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238" y="0"/>
            <a:ext cx="5084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57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sp>
        <p:nvSpPr>
          <p:cNvPr id="60419" name="Rectangle 3"/>
          <p:cNvSpPr>
            <a:spLocks noGrp="1" noChangeArrowheads="1"/>
          </p:cNvSpPr>
          <p:nvPr>
            <p:ph type="title"/>
          </p:nvPr>
        </p:nvSpPr>
        <p:spPr/>
        <p:txBody>
          <a:bodyPr/>
          <a:lstStyle/>
          <a:p>
            <a:endParaRPr lang="ru-RU" altLang="en-US" smtClean="0"/>
          </a:p>
        </p:txBody>
      </p:sp>
      <p:pic>
        <p:nvPicPr>
          <p:cNvPr id="60420" name="Picture 8"/>
          <p:cNvPicPr>
            <a:picLocks noChangeAspect="1" noChangeArrowheads="1"/>
          </p:cNvPicPr>
          <p:nvPr/>
        </p:nvPicPr>
        <p:blipFill>
          <a:blip r:embed="rId2">
            <a:extLst>
              <a:ext uri="{28A0092B-C50C-407E-A947-70E740481C1C}">
                <a14:useLocalDpi xmlns:a14="http://schemas.microsoft.com/office/drawing/2010/main" val="0"/>
              </a:ext>
            </a:extLst>
          </a:blip>
          <a:srcRect l="12402" t="7170" r="10422" b="11575"/>
          <a:stretch>
            <a:fillRect/>
          </a:stretch>
        </p:blipFill>
        <p:spPr bwMode="auto">
          <a:xfrm>
            <a:off x="40386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Fourier Bases</a:t>
            </a: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l="8858" t="19524" r="7715" b="18698"/>
          <a:stretch>
            <a:fillRect/>
          </a:stretch>
        </p:blipFill>
        <p:spPr bwMode="auto">
          <a:xfrm>
            <a:off x="228600" y="1371600"/>
            <a:ext cx="868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5"/>
          <p:cNvSpPr>
            <a:spLocks noChangeArrowheads="1"/>
          </p:cNvSpPr>
          <p:nvPr/>
        </p:nvSpPr>
        <p:spPr bwMode="auto">
          <a:xfrm>
            <a:off x="4572000" y="2895600"/>
            <a:ext cx="4419600" cy="3733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44422" name="Text Box 6"/>
          <p:cNvSpPr txBox="1">
            <a:spLocks noChangeArrowheads="1"/>
          </p:cNvSpPr>
          <p:nvPr/>
        </p:nvSpPr>
        <p:spPr bwMode="auto">
          <a:xfrm>
            <a:off x="1468438" y="6248400"/>
            <a:ext cx="6361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This change of basis is the Fourier Transform</a:t>
            </a:r>
          </a:p>
        </p:txBody>
      </p:sp>
      <p:sp>
        <p:nvSpPr>
          <p:cNvPr id="61446" name="Text Box 10"/>
          <p:cNvSpPr txBox="1">
            <a:spLocks noChangeArrowheads="1"/>
          </p:cNvSpPr>
          <p:nvPr/>
        </p:nvSpPr>
        <p:spPr bwMode="auto">
          <a:xfrm>
            <a:off x="1295400" y="990600"/>
            <a:ext cx="679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Teases away fast vs. slow changes in the image.</a:t>
            </a:r>
          </a:p>
        </p:txBody>
      </p:sp>
      <p:pic>
        <p:nvPicPr>
          <p:cNvPr id="614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24200"/>
            <a:ext cx="21510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4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Fourier Bases</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l="8858" t="19524" r="7715" b="18698"/>
          <a:stretch>
            <a:fillRect/>
          </a:stretch>
        </p:blipFill>
        <p:spPr bwMode="auto">
          <a:xfrm>
            <a:off x="228600" y="1371600"/>
            <a:ext cx="868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557213" y="6211888"/>
            <a:ext cx="775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in Matlab, check out: imagesc(log(abs(fftshift(fft2(im)))));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905000" y="1447800"/>
            <a:ext cx="5181600" cy="784225"/>
          </a:xfrm>
        </p:spPr>
        <p:txBody>
          <a:bodyPr/>
          <a:lstStyle/>
          <a:p>
            <a:pPr eaLnBrk="1" hangingPunct="1"/>
            <a:r>
              <a:rPr lang="en-US" altLang="en-US" smtClean="0"/>
              <a:t>Thinking in Frequency</a:t>
            </a:r>
          </a:p>
        </p:txBody>
      </p:sp>
      <p:sp>
        <p:nvSpPr>
          <p:cNvPr id="20483" name="Subtitle 2"/>
          <p:cNvSpPr>
            <a:spLocks noGrp="1"/>
          </p:cNvSpPr>
          <p:nvPr>
            <p:ph type="subTitle" idx="1"/>
          </p:nvPr>
        </p:nvSpPr>
        <p:spPr>
          <a:xfrm>
            <a:off x="1905000" y="3352800"/>
            <a:ext cx="5181600" cy="2133600"/>
          </a:xfrm>
        </p:spPr>
        <p:txBody>
          <a:bodyPr/>
          <a:lstStyle/>
          <a:p>
            <a:pPr eaLnBrk="1" hangingPunct="1"/>
            <a:r>
              <a:rPr lang="en-US" altLang="en-US" smtClean="0">
                <a:solidFill>
                  <a:schemeClr val="tx1"/>
                </a:solidFill>
              </a:rPr>
              <a:t>Computer Vision</a:t>
            </a:r>
          </a:p>
          <a:p>
            <a:pPr eaLnBrk="1" hangingPunct="1"/>
            <a:endParaRPr lang="en-US" altLang="en-US" smtClean="0">
              <a:solidFill>
                <a:schemeClr val="tx1"/>
              </a:solidFill>
            </a:endParaRPr>
          </a:p>
          <a:p>
            <a:pPr eaLnBrk="1" hangingPunct="1"/>
            <a:r>
              <a:rPr lang="en-US" altLang="en-US" smtClean="0">
                <a:solidFill>
                  <a:schemeClr val="tx1"/>
                </a:solidFill>
              </a:rPr>
              <a:t>James Hays</a:t>
            </a:r>
          </a:p>
        </p:txBody>
      </p:sp>
      <p:sp>
        <p:nvSpPr>
          <p:cNvPr id="6" name="TextBox 5"/>
          <p:cNvSpPr txBox="1"/>
          <p:nvPr/>
        </p:nvSpPr>
        <p:spPr>
          <a:xfrm>
            <a:off x="6400800" y="6550025"/>
            <a:ext cx="2743200"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Slides: </a:t>
            </a:r>
            <a:r>
              <a:rPr lang="en-US" sz="1400" dirty="0" err="1">
                <a:solidFill>
                  <a:schemeClr val="bg1">
                    <a:lumMod val="50000"/>
                  </a:schemeClr>
                </a:solidFill>
                <a:latin typeface="Arial" charset="0"/>
                <a:cs typeface="+mn-cs"/>
              </a:rPr>
              <a:t>Hoiem</a:t>
            </a:r>
            <a:r>
              <a:rPr lang="en-US" sz="1400" dirty="0">
                <a:solidFill>
                  <a:schemeClr val="bg1">
                    <a:lumMod val="50000"/>
                  </a:schemeClr>
                </a:solidFill>
                <a:latin typeface="Arial" charset="0"/>
                <a:cs typeface="+mn-cs"/>
              </a:rPr>
              <a:t>, </a:t>
            </a:r>
            <a:r>
              <a:rPr lang="en-US" sz="1400" dirty="0" err="1">
                <a:solidFill>
                  <a:schemeClr val="bg1">
                    <a:lumMod val="50000"/>
                  </a:schemeClr>
                </a:solidFill>
                <a:latin typeface="Arial" charset="0"/>
                <a:cs typeface="+mn-cs"/>
              </a:rPr>
              <a:t>Efros</a:t>
            </a:r>
            <a:r>
              <a:rPr lang="en-US" sz="1400" dirty="0">
                <a:solidFill>
                  <a:schemeClr val="bg1">
                    <a:lumMod val="50000"/>
                  </a:schemeClr>
                </a:solidFill>
                <a:latin typeface="Arial" charset="0"/>
                <a:cs typeface="+mn-cs"/>
              </a:rPr>
              <a:t>, and others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altLang="en-US" smtClean="0"/>
              <a:t>Man-made Scene</a:t>
            </a:r>
          </a:p>
        </p:txBody>
      </p:sp>
      <p:pic>
        <p:nvPicPr>
          <p:cNvPr id="63491" name="Picture 7"/>
          <p:cNvPicPr>
            <a:picLocks noChangeAspect="1" noChangeArrowheads="1"/>
          </p:cNvPicPr>
          <p:nvPr/>
        </p:nvPicPr>
        <p:blipFill>
          <a:blip r:embed="rId2">
            <a:extLst>
              <a:ext uri="{28A0092B-C50C-407E-A947-70E740481C1C}">
                <a14:useLocalDpi xmlns:a14="http://schemas.microsoft.com/office/drawing/2010/main" val="0"/>
              </a:ext>
            </a:extLst>
          </a:blip>
          <a:srcRect l="12000" t="6476" r="9428" b="11046"/>
          <a:stretch>
            <a:fillRect/>
          </a:stretch>
        </p:blipFill>
        <p:spPr bwMode="auto">
          <a:xfrm>
            <a:off x="4876800" y="2209800"/>
            <a:ext cx="3775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51075"/>
            <a:ext cx="38862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457200" y="152400"/>
            <a:ext cx="8229600" cy="914400"/>
          </a:xfrm>
        </p:spPr>
        <p:txBody>
          <a:bodyPr>
            <a:normAutofit fontScale="90000"/>
          </a:bodyPr>
          <a:lstStyle/>
          <a:p>
            <a:pPr>
              <a:defRPr/>
            </a:pPr>
            <a:r>
              <a:rPr lang="en-US" altLang="en-US" dirty="0" smtClean="0"/>
              <a:t>Can change spectrum, then reconstruct</a:t>
            </a:r>
          </a:p>
        </p:txBody>
      </p:sp>
      <p:pic>
        <p:nvPicPr>
          <p:cNvPr id="645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11313"/>
            <a:ext cx="85344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Low and High Pass filtering</a:t>
            </a:r>
          </a:p>
        </p:txBody>
      </p:sp>
      <p:pic>
        <p:nvPicPr>
          <p:cNvPr id="655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0775"/>
            <a:ext cx="7391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98913"/>
            <a:ext cx="73914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Computing the Fourier Transform</a:t>
            </a:r>
          </a:p>
        </p:txBody>
      </p:sp>
      <p:sp>
        <p:nvSpPr>
          <p:cNvPr id="66563" name="TextBox 4"/>
          <p:cNvSpPr txBox="1">
            <a:spLocks noChangeArrowheads="1"/>
          </p:cNvSpPr>
          <p:nvPr/>
        </p:nvSpPr>
        <p:spPr bwMode="auto">
          <a:xfrm>
            <a:off x="3276600" y="20574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Continuous</a:t>
            </a:r>
          </a:p>
        </p:txBody>
      </p:sp>
      <p:pic>
        <p:nvPicPr>
          <p:cNvPr id="6656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240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7"/>
          <p:cNvSpPr txBox="1">
            <a:spLocks noChangeArrowheads="1"/>
          </p:cNvSpPr>
          <p:nvPr/>
        </p:nvSpPr>
        <p:spPr bwMode="auto">
          <a:xfrm>
            <a:off x="3200400" y="37338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Discrete</a:t>
            </a:r>
          </a:p>
        </p:txBody>
      </p:sp>
      <p:sp>
        <p:nvSpPr>
          <p:cNvPr id="66567" name="TextBox 8"/>
          <p:cNvSpPr txBox="1">
            <a:spLocks noChangeArrowheads="1"/>
          </p:cNvSpPr>
          <p:nvPr/>
        </p:nvSpPr>
        <p:spPr bwMode="auto">
          <a:xfrm>
            <a:off x="6172200" y="450691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latin typeface="Arial" panose="020B0604020202020204" pitchFamily="34" charset="0"/>
              </a:rPr>
              <a:t>k = -N/2..N/2</a:t>
            </a:r>
          </a:p>
        </p:txBody>
      </p:sp>
      <p:pic>
        <p:nvPicPr>
          <p:cNvPr id="665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14400"/>
            <a:ext cx="3448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Box 11"/>
          <p:cNvSpPr txBox="1">
            <a:spLocks noChangeArrowheads="1"/>
          </p:cNvSpPr>
          <p:nvPr/>
        </p:nvSpPr>
        <p:spPr bwMode="auto">
          <a:xfrm>
            <a:off x="1295400" y="5791200"/>
            <a:ext cx="394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Fast Fourier Transform (FFT): NlogN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The Convolution Theorem</a:t>
            </a:r>
          </a:p>
        </p:txBody>
      </p:sp>
      <p:sp>
        <p:nvSpPr>
          <p:cNvPr id="488451" name="Rectangle 3"/>
          <p:cNvSpPr>
            <a:spLocks noGrp="1" noChangeArrowheads="1"/>
          </p:cNvSpPr>
          <p:nvPr>
            <p:ph type="body" sz="half" idx="2"/>
          </p:nvPr>
        </p:nvSpPr>
        <p:spPr>
          <a:xfrm>
            <a:off x="533400" y="914400"/>
            <a:ext cx="7924800" cy="5257800"/>
          </a:xfrm>
        </p:spPr>
        <p:txBody>
          <a:bodyPr/>
          <a:lstStyle/>
          <a:p>
            <a:pPr>
              <a:lnSpc>
                <a:spcPct val="90000"/>
              </a:lnSpc>
            </a:pPr>
            <a:r>
              <a:rPr lang="en-US" altLang="en-US" smtClean="0"/>
              <a:t>The Fourier transform of the convolution of two functions is the product of their Fourier transforms</a:t>
            </a:r>
          </a:p>
          <a:p>
            <a:pPr>
              <a:lnSpc>
                <a:spcPct val="90000"/>
              </a:lnSpc>
            </a:pPr>
            <a:endParaRPr lang="en-US" altLang="en-US" smtClean="0"/>
          </a:p>
          <a:p>
            <a:pPr>
              <a:lnSpc>
                <a:spcPct val="90000"/>
              </a:lnSpc>
            </a:pPr>
            <a:endParaRPr lang="en-US" altLang="en-US" smtClean="0"/>
          </a:p>
          <a:p>
            <a:pPr>
              <a:lnSpc>
                <a:spcPct val="90000"/>
              </a:lnSpc>
            </a:pPr>
            <a:endParaRPr lang="en-US" altLang="en-US" smtClean="0"/>
          </a:p>
          <a:p>
            <a:pPr>
              <a:lnSpc>
                <a:spcPct val="90000"/>
              </a:lnSpc>
            </a:pPr>
            <a:r>
              <a:rPr lang="en-US" altLang="en-US" b="1" smtClean="0"/>
              <a:t>Convolution</a:t>
            </a:r>
            <a:r>
              <a:rPr lang="en-US" altLang="en-US" smtClean="0"/>
              <a:t> in spatial domain is equivalent to </a:t>
            </a:r>
            <a:r>
              <a:rPr lang="en-US" altLang="en-US" b="1" smtClean="0"/>
              <a:t>multiplication</a:t>
            </a:r>
            <a:r>
              <a:rPr lang="en-US" altLang="en-US" smtClean="0"/>
              <a:t> in frequency domain!</a:t>
            </a:r>
          </a:p>
          <a:p>
            <a:pPr>
              <a:lnSpc>
                <a:spcPct val="90000"/>
              </a:lnSpc>
            </a:pPr>
            <a:endParaRPr lang="en-US" altLang="en-US" smtClean="0"/>
          </a:p>
        </p:txBody>
      </p:sp>
      <p:graphicFrame>
        <p:nvGraphicFramePr>
          <p:cNvPr id="67588" name="Object 4"/>
          <p:cNvGraphicFramePr>
            <a:graphicFrameLocks noChangeAspect="1"/>
          </p:cNvGraphicFramePr>
          <p:nvPr/>
        </p:nvGraphicFramePr>
        <p:xfrm>
          <a:off x="2397125" y="2051050"/>
          <a:ext cx="4003675" cy="615950"/>
        </p:xfrm>
        <a:graphic>
          <a:graphicData uri="http://schemas.openxmlformats.org/presentationml/2006/ole">
            <mc:AlternateContent xmlns:mc="http://schemas.openxmlformats.org/markup-compatibility/2006">
              <mc:Choice xmlns:v="urn:schemas-microsoft-com:vml" Requires="v">
                <p:oleObj spid="_x0000_s67602" name="Equation" r:id="rId3" imgW="1231366" imgH="203112" progId="Equation.3">
                  <p:embed/>
                </p:oleObj>
              </mc:Choice>
              <mc:Fallback>
                <p:oleObj name="Equation" r:id="rId3" imgW="1231366"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2051050"/>
                        <a:ext cx="4003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2997200" y="4267200"/>
          <a:ext cx="4470400" cy="720725"/>
        </p:xfrm>
        <a:graphic>
          <a:graphicData uri="http://schemas.openxmlformats.org/presentationml/2006/ole">
            <mc:AlternateContent xmlns:mc="http://schemas.openxmlformats.org/markup-compatibility/2006">
              <mc:Choice xmlns:v="urn:schemas-microsoft-com:vml" Requires="v">
                <p:oleObj spid="_x0000_s67603" name="Equation" r:id="rId5" imgW="1320800" imgH="228600" progId="Equation.3">
                  <p:embed/>
                </p:oleObj>
              </mc:Choice>
              <mc:Fallback>
                <p:oleObj name="Equation" r:id="rId5" imgW="132080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4267200"/>
                        <a:ext cx="4470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4"/>
          <p:cNvSpPr>
            <a:spLocks noGrp="1"/>
          </p:cNvSpPr>
          <p:nvPr>
            <p:ph type="title"/>
          </p:nvPr>
        </p:nvSpPr>
        <p:spPr/>
        <p:txBody>
          <a:bodyPr/>
          <a:lstStyle/>
          <a:p>
            <a:r>
              <a:rPr lang="en-US" altLang="en-US" smtClean="0"/>
              <a:t>Properties of Fourier Transforms</a:t>
            </a:r>
          </a:p>
        </p:txBody>
      </p:sp>
      <p:sp>
        <p:nvSpPr>
          <p:cNvPr id="68611" name="Content Placeholder 5"/>
          <p:cNvSpPr>
            <a:spLocks noGrp="1"/>
          </p:cNvSpPr>
          <p:nvPr>
            <p:ph idx="1"/>
          </p:nvPr>
        </p:nvSpPr>
        <p:spPr>
          <a:xfrm>
            <a:off x="533400" y="1066800"/>
            <a:ext cx="8229600" cy="5135563"/>
          </a:xfrm>
        </p:spPr>
        <p:txBody>
          <a:bodyPr/>
          <a:lstStyle/>
          <a:p>
            <a:endParaRPr lang="en-US" altLang="en-US" smtClean="0"/>
          </a:p>
          <a:p>
            <a:r>
              <a:rPr lang="en-US" altLang="en-US" smtClean="0"/>
              <a:t>Linearity</a:t>
            </a:r>
          </a:p>
          <a:p>
            <a:endParaRPr lang="en-US" altLang="en-US" smtClean="0"/>
          </a:p>
          <a:p>
            <a:r>
              <a:rPr lang="en-US" altLang="en-US" smtClean="0"/>
              <a:t>Fourier transform of a real signal is symmetric about the origin</a:t>
            </a:r>
          </a:p>
          <a:p>
            <a:endParaRPr lang="en-US" altLang="en-US" smtClean="0"/>
          </a:p>
          <a:p>
            <a:r>
              <a:rPr lang="en-US" altLang="en-US" smtClean="0"/>
              <a:t>The energy of the signal is the same as the energy of its Fourier transform</a:t>
            </a:r>
          </a:p>
          <a:p>
            <a:endParaRPr lang="en-US" altLang="en-US" smtClean="0"/>
          </a:p>
          <a:p>
            <a:endParaRPr lang="en-US" altLang="en-US" smtClean="0"/>
          </a:p>
        </p:txBody>
      </p:sp>
      <p:pic>
        <p:nvPicPr>
          <p:cNvPr id="68612" name="Picture 2" descr="\begin{displaymath}{\cal F}[a x(t)+b y(t)]=a{\cal F}[x(t)]+b{\cal F}[y(t)] \end{displaymath}"/>
          <p:cNvPicPr>
            <a:picLocks noChangeAspect="1" noChangeArrowheads="1"/>
          </p:cNvPicPr>
          <p:nvPr/>
        </p:nvPicPr>
        <p:blipFill>
          <a:blip r:embed="rId2">
            <a:extLst>
              <a:ext uri="{28A0092B-C50C-407E-A947-70E740481C1C}">
                <a14:useLocalDpi xmlns:a14="http://schemas.microsoft.com/office/drawing/2010/main" val="0"/>
              </a:ext>
            </a:extLst>
          </a:blip>
          <a:srcRect l="27628"/>
          <a:stretch>
            <a:fillRect/>
          </a:stretch>
        </p:blipFill>
        <p:spPr bwMode="auto">
          <a:xfrm>
            <a:off x="2667000" y="1600200"/>
            <a:ext cx="5789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9"/>
          <p:cNvSpPr txBox="1">
            <a:spLocks noChangeArrowheads="1"/>
          </p:cNvSpPr>
          <p:nvPr/>
        </p:nvSpPr>
        <p:spPr bwMode="auto">
          <a:xfrm>
            <a:off x="6573838" y="6488113"/>
            <a:ext cx="257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See Szeliski Book (3.4)</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Filtering in spatial domain</a:t>
            </a:r>
          </a:p>
        </p:txBody>
      </p:sp>
      <p:pic>
        <p:nvPicPr>
          <p:cNvPr id="696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1539" t="12923" r="12308" b="45232"/>
          <a:stretch>
            <a:fillRect/>
          </a:stretch>
        </p:blipFill>
        <p:spPr bwMode="auto">
          <a:xfrm>
            <a:off x="3962400" y="3733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6" name="Group 5"/>
          <p:cNvGrpSpPr>
            <a:grpSpLocks noChangeAspect="1"/>
          </p:cNvGrpSpPr>
          <p:nvPr/>
        </p:nvGrpSpPr>
        <p:grpSpPr bwMode="auto">
          <a:xfrm>
            <a:off x="6858000" y="0"/>
            <a:ext cx="1390650" cy="1371600"/>
            <a:chOff x="144" y="144"/>
            <a:chExt cx="1152" cy="1136"/>
          </a:xfrm>
        </p:grpSpPr>
        <p:sp>
          <p:nvSpPr>
            <p:cNvPr id="6964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4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0</a:t>
              </a:r>
            </a:p>
          </p:txBody>
        </p:sp>
        <p:sp>
          <p:nvSpPr>
            <p:cNvPr id="6964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4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-2</a:t>
              </a:r>
            </a:p>
          </p:txBody>
        </p:sp>
        <p:sp>
          <p:nvSpPr>
            <p:cNvPr id="6964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0</a:t>
              </a:r>
            </a:p>
          </p:txBody>
        </p:sp>
        <p:sp>
          <p:nvSpPr>
            <p:cNvPr id="6964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2</a:t>
              </a:r>
            </a:p>
          </p:txBody>
        </p:sp>
        <p:sp>
          <p:nvSpPr>
            <p:cNvPr id="6964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4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0</a:t>
              </a:r>
            </a:p>
          </p:txBody>
        </p:sp>
        <p:sp>
          <p:nvSpPr>
            <p:cNvPr id="6964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5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69637" name="Picture 3"/>
          <p:cNvPicPr>
            <a:picLocks noChangeAspect="1" noChangeArrowheads="1"/>
          </p:cNvPicPr>
          <p:nvPr/>
        </p:nvPicPr>
        <p:blipFill>
          <a:blip r:embed="rId3">
            <a:extLst>
              <a:ext uri="{28A0092B-C50C-407E-A947-70E740481C1C}">
                <a14:useLocalDpi xmlns:a14="http://schemas.microsoft.com/office/drawing/2010/main" val="0"/>
              </a:ext>
            </a:extLst>
          </a:blip>
          <a:srcRect l="24074" t="59259" r="44444" b="5185"/>
          <a:stretch>
            <a:fillRect/>
          </a:stretch>
        </p:blipFill>
        <p:spPr bwMode="auto">
          <a:xfrm>
            <a:off x="5473700" y="2743200"/>
            <a:ext cx="3670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3"/>
          <p:cNvPicPr>
            <a:picLocks noChangeAspect="1" noChangeArrowheads="1"/>
          </p:cNvPicPr>
          <p:nvPr/>
        </p:nvPicPr>
        <p:blipFill>
          <a:blip r:embed="rId3">
            <a:extLst>
              <a:ext uri="{28A0092B-C50C-407E-A947-70E740481C1C}">
                <a14:useLocalDpi xmlns:a14="http://schemas.microsoft.com/office/drawing/2010/main" val="0"/>
              </a:ext>
            </a:extLst>
          </a:blip>
          <a:srcRect l="22221" t="14815" r="44444" b="46667"/>
          <a:stretch>
            <a:fillRect/>
          </a:stretch>
        </p:blipFill>
        <p:spPr bwMode="auto">
          <a:xfrm>
            <a:off x="0" y="2667000"/>
            <a:ext cx="33528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352800" y="3581400"/>
            <a:ext cx="623888" cy="1446213"/>
          </a:xfrm>
          <a:prstGeom prst="rect">
            <a:avLst/>
          </a:prstGeom>
          <a:noFill/>
        </p:spPr>
        <p:txBody>
          <a:bodyPr wrap="none">
            <a:spAutoFit/>
          </a:bodyPr>
          <a:lstStyle/>
          <a:p>
            <a:pPr eaLnBrk="1" hangingPunct="1">
              <a:defRPr/>
            </a:pPr>
            <a:r>
              <a:rPr lang="en-US" sz="8800" dirty="0">
                <a:solidFill>
                  <a:schemeClr val="accent1">
                    <a:lumMod val="75000"/>
                  </a:schemeClr>
                </a:solidFill>
                <a:latin typeface="Arial" charset="0"/>
                <a:cs typeface="+mn-cs"/>
              </a:rPr>
              <a:t>*</a:t>
            </a:r>
          </a:p>
        </p:txBody>
      </p:sp>
      <p:sp>
        <p:nvSpPr>
          <p:cNvPr id="31" name="TextBox 30"/>
          <p:cNvSpPr txBox="1"/>
          <p:nvPr/>
        </p:nvSpPr>
        <p:spPr>
          <a:xfrm>
            <a:off x="4800600" y="3632200"/>
            <a:ext cx="633413" cy="1016000"/>
          </a:xfrm>
          <a:prstGeom prst="rect">
            <a:avLst/>
          </a:prstGeom>
          <a:noFill/>
        </p:spPr>
        <p:txBody>
          <a:bodyPr wrap="none">
            <a:spAutoFit/>
          </a:bodyPr>
          <a:lstStyle/>
          <a:p>
            <a:pPr eaLnBrk="1" hangingPunct="1">
              <a:defRPr/>
            </a:pPr>
            <a:r>
              <a:rPr lang="en-US" sz="6000" dirty="0">
                <a:solidFill>
                  <a:schemeClr val="accent1">
                    <a:lumMod val="75000"/>
                  </a:schemeClr>
                </a:solidFill>
                <a:latin typeface="Arial" charset="0"/>
                <a:cs typeface="+mn-cs"/>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Filtering in frequency domain</a:t>
            </a:r>
          </a:p>
        </p:txBody>
      </p:sp>
      <p:pic>
        <p:nvPicPr>
          <p:cNvPr id="7065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7543800" y="53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2"/>
          <p:cNvPicPr>
            <a:picLocks noChangeAspect="1"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6477000" y="2514600"/>
            <a:ext cx="2286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3"/>
          <p:cNvPicPr>
            <a:picLocks noChangeAspect="1" noChangeArrowheads="1"/>
          </p:cNvPicPr>
          <p:nvPr/>
        </p:nvPicPr>
        <p:blipFill>
          <a:blip r:embed="rId4">
            <a:extLst>
              <a:ext uri="{28A0092B-C50C-407E-A947-70E740481C1C}">
                <a14:useLocalDpi xmlns:a14="http://schemas.microsoft.com/office/drawing/2010/main" val="0"/>
              </a:ext>
            </a:extLst>
          </a:blip>
          <a:srcRect l="24074" t="59259" r="44444" b="5185"/>
          <a:stretch>
            <a:fillRect/>
          </a:stretch>
        </p:blipFill>
        <p:spPr bwMode="auto">
          <a:xfrm>
            <a:off x="0" y="4867275"/>
            <a:ext cx="2819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62222" r="14815" b="8148"/>
          <a:stretch>
            <a:fillRect/>
          </a:stretch>
        </p:blipFill>
        <p:spPr bwMode="auto">
          <a:xfrm>
            <a:off x="4724400" y="4789488"/>
            <a:ext cx="28956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14815" r="9259" b="46667"/>
          <a:stretch>
            <a:fillRect/>
          </a:stretch>
        </p:blipFill>
        <p:spPr bwMode="auto">
          <a:xfrm>
            <a:off x="3505200" y="2362200"/>
            <a:ext cx="2438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3"/>
          <p:cNvPicPr>
            <a:picLocks noChangeAspect="1" noChangeArrowheads="1"/>
          </p:cNvPicPr>
          <p:nvPr/>
        </p:nvPicPr>
        <p:blipFill>
          <a:blip r:embed="rId4">
            <a:extLst>
              <a:ext uri="{28A0092B-C50C-407E-A947-70E740481C1C}">
                <a14:useLocalDpi xmlns:a14="http://schemas.microsoft.com/office/drawing/2010/main" val="0"/>
              </a:ext>
            </a:extLst>
          </a:blip>
          <a:srcRect l="22221" t="14815" r="44444" b="46667"/>
          <a:stretch>
            <a:fillRect/>
          </a:stretch>
        </p:blipFill>
        <p:spPr bwMode="auto">
          <a:xfrm>
            <a:off x="0" y="2286000"/>
            <a:ext cx="2819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p:cNvSpPr/>
          <p:nvPr/>
        </p:nvSpPr>
        <p:spPr>
          <a:xfrm rot="5400000">
            <a:off x="7429500" y="17907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Right Arrow 30"/>
          <p:cNvSpPr/>
          <p:nvPr/>
        </p:nvSpPr>
        <p:spPr>
          <a:xfrm>
            <a:off x="28956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Multiply 32"/>
          <p:cNvSpPr/>
          <p:nvPr/>
        </p:nvSpPr>
        <p:spPr>
          <a:xfrm>
            <a:off x="6019800" y="3048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ight Arrow 33"/>
          <p:cNvSpPr/>
          <p:nvPr/>
        </p:nvSpPr>
        <p:spPr>
          <a:xfrm rot="10800000">
            <a:off x="32766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669" name="TextBox 34"/>
          <p:cNvSpPr txBox="1">
            <a:spLocks noChangeArrowheads="1"/>
          </p:cNvSpPr>
          <p:nvPr/>
        </p:nvSpPr>
        <p:spPr bwMode="auto">
          <a:xfrm>
            <a:off x="2895600" y="2743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FFT</a:t>
            </a:r>
          </a:p>
        </p:txBody>
      </p:sp>
      <p:sp>
        <p:nvSpPr>
          <p:cNvPr id="70670" name="TextBox 35"/>
          <p:cNvSpPr txBox="1">
            <a:spLocks noChangeArrowheads="1"/>
          </p:cNvSpPr>
          <p:nvPr/>
        </p:nvSpPr>
        <p:spPr bwMode="auto">
          <a:xfrm>
            <a:off x="7315200" y="17526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FFT</a:t>
            </a:r>
          </a:p>
        </p:txBody>
      </p:sp>
      <p:sp>
        <p:nvSpPr>
          <p:cNvPr id="70671" name="TextBox 37"/>
          <p:cNvSpPr txBox="1">
            <a:spLocks noChangeArrowheads="1"/>
          </p:cNvSpPr>
          <p:nvPr/>
        </p:nvSpPr>
        <p:spPr bwMode="auto">
          <a:xfrm>
            <a:off x="3048000" y="53340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Inverse FFT</a:t>
            </a:r>
          </a:p>
        </p:txBody>
      </p:sp>
      <p:sp>
        <p:nvSpPr>
          <p:cNvPr id="39" name="TextBox 38"/>
          <p:cNvSpPr txBox="1"/>
          <p:nvPr/>
        </p:nvSpPr>
        <p:spPr>
          <a:xfrm rot="5400000">
            <a:off x="5906293" y="3923507"/>
            <a:ext cx="633413" cy="1016000"/>
          </a:xfrm>
          <a:prstGeom prst="rect">
            <a:avLst/>
          </a:prstGeom>
          <a:noFill/>
        </p:spPr>
        <p:txBody>
          <a:bodyPr wrap="none">
            <a:spAutoFit/>
          </a:bodyPr>
          <a:lstStyle/>
          <a:p>
            <a:pPr eaLnBrk="1" hangingPunct="1">
              <a:defRPr/>
            </a:pPr>
            <a:r>
              <a:rPr lang="en-US" sz="6000" dirty="0">
                <a:solidFill>
                  <a:schemeClr val="accent1">
                    <a:lumMod val="75000"/>
                  </a:schemeClr>
                </a:solidFill>
                <a:latin typeface="Arial" charset="0"/>
                <a:cs typeface="+mn-cs"/>
              </a:rPr>
              <a:t>=</a:t>
            </a:r>
          </a:p>
        </p:txBody>
      </p:sp>
      <p:sp>
        <p:nvSpPr>
          <p:cNvPr id="17" name="TextBox 16"/>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Fourier Matlab demo</a:t>
            </a:r>
          </a:p>
        </p:txBody>
      </p:sp>
      <p:sp>
        <p:nvSpPr>
          <p:cNvPr id="71683"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FFT in Matlab</a:t>
            </a:r>
          </a:p>
        </p:txBody>
      </p:sp>
      <p:sp>
        <p:nvSpPr>
          <p:cNvPr id="72707" name="Content Placeholder 2"/>
          <p:cNvSpPr>
            <a:spLocks noGrp="1"/>
          </p:cNvSpPr>
          <p:nvPr>
            <p:ph idx="1"/>
          </p:nvPr>
        </p:nvSpPr>
        <p:spPr/>
        <p:txBody>
          <a:bodyPr/>
          <a:lstStyle/>
          <a:p>
            <a:r>
              <a:rPr lang="en-US" altLang="en-US" dirty="0" smtClean="0"/>
              <a:t>Filtering with </a:t>
            </a:r>
            <a:r>
              <a:rPr lang="en-US" altLang="en-US" dirty="0" err="1" smtClean="0"/>
              <a:t>fft</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Displaying with </a:t>
            </a:r>
            <a:r>
              <a:rPr lang="en-US" altLang="en-US" dirty="0" err="1" smtClean="0"/>
              <a:t>fft</a:t>
            </a:r>
            <a:endParaRPr lang="en-US" altLang="en-US" dirty="0" smtClean="0"/>
          </a:p>
          <a:p>
            <a:endParaRPr lang="en-US" altLang="en-US" dirty="0" smtClean="0"/>
          </a:p>
          <a:p>
            <a:endParaRPr lang="en-US" altLang="en-US" dirty="0" smtClean="0"/>
          </a:p>
        </p:txBody>
      </p:sp>
      <p:sp>
        <p:nvSpPr>
          <p:cNvPr id="72708" name="TextBox 3"/>
          <p:cNvSpPr txBox="1">
            <a:spLocks noChangeArrowheads="1"/>
          </p:cNvSpPr>
          <p:nvPr/>
        </p:nvSpPr>
        <p:spPr bwMode="auto">
          <a:xfrm>
            <a:off x="304800" y="1817688"/>
            <a:ext cx="8610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 double(</a:t>
            </a:r>
            <a:r>
              <a:rPr lang="en-US" altLang="en-US" sz="1200" dirty="0" err="1">
                <a:latin typeface="Courier New" panose="02070309020205020404" pitchFamily="49" charset="0"/>
                <a:cs typeface="Courier New" panose="02070309020205020404" pitchFamily="49" charset="0"/>
              </a:rPr>
              <a:t>imread</a:t>
            </a:r>
            <a:r>
              <a:rPr lang="en-US" altLang="en-US" sz="1200" dirty="0">
                <a:latin typeface="Courier New" panose="02070309020205020404" pitchFamily="49" charset="0"/>
                <a:cs typeface="Courier New" panose="02070309020205020404" pitchFamily="49" charset="0"/>
              </a:rPr>
              <a:t>(‘…'))/255; </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 rgb2gray(</a:t>
            </a: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 “</a:t>
            </a: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should be a gray-scale floating point image</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imh</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imw</a:t>
            </a:r>
            <a:r>
              <a:rPr lang="en-US" altLang="en-US" sz="1200" dirty="0">
                <a:latin typeface="Courier New" panose="02070309020205020404" pitchFamily="49" charset="0"/>
                <a:cs typeface="Courier New" panose="02070309020205020404" pitchFamily="49" charset="0"/>
              </a:rPr>
              <a:t>] = size(</a:t>
            </a: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hs</a:t>
            </a:r>
            <a:r>
              <a:rPr lang="en-US" altLang="en-US" sz="1200" dirty="0">
                <a:latin typeface="Courier New" panose="02070309020205020404" pitchFamily="49" charset="0"/>
                <a:cs typeface="Courier New" panose="02070309020205020404" pitchFamily="49" charset="0"/>
              </a:rPr>
              <a:t> = 50; % filter half-size</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fil = </a:t>
            </a:r>
            <a:r>
              <a:rPr lang="en-US" altLang="en-US" sz="1200" dirty="0" err="1">
                <a:latin typeface="Courier New" panose="02070309020205020404" pitchFamily="49" charset="0"/>
                <a:cs typeface="Courier New" panose="02070309020205020404" pitchFamily="49" charset="0"/>
              </a:rPr>
              <a:t>fspecial</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gaussian</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hs</a:t>
            </a:r>
            <a:r>
              <a:rPr lang="en-US" altLang="en-US" sz="1200" dirty="0">
                <a:latin typeface="Courier New" panose="02070309020205020404" pitchFamily="49" charset="0"/>
                <a:cs typeface="Courier New" panose="02070309020205020404" pitchFamily="49" charset="0"/>
              </a:rPr>
              <a:t>*2+1, 10); </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fftsize</a:t>
            </a:r>
            <a:r>
              <a:rPr lang="en-US" altLang="en-US" sz="1200" dirty="0">
                <a:latin typeface="Courier New" panose="02070309020205020404" pitchFamily="49" charset="0"/>
                <a:cs typeface="Courier New" panose="02070309020205020404" pitchFamily="49" charset="0"/>
              </a:rPr>
              <a:t> = 1024; % should be order of 2 (for speed) and include padding</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im_fft  = fft2(im,  fftsize, fftsize);                    % 1) fft im with padding</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fil_fft</a:t>
            </a:r>
            <a:r>
              <a:rPr lang="en-US" altLang="en-US" sz="1200" dirty="0">
                <a:latin typeface="Courier New" panose="02070309020205020404" pitchFamily="49" charset="0"/>
                <a:cs typeface="Courier New" panose="02070309020205020404" pitchFamily="49" charset="0"/>
              </a:rPr>
              <a:t> = fft2(fil, </a:t>
            </a:r>
            <a:r>
              <a:rPr lang="en-US" altLang="en-US" sz="1200" dirty="0" err="1">
                <a:latin typeface="Courier New" panose="02070309020205020404" pitchFamily="49" charset="0"/>
                <a:cs typeface="Courier New" panose="02070309020205020404" pitchFamily="49" charset="0"/>
              </a:rPr>
              <a:t>fftsize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fftsize</a:t>
            </a:r>
            <a:r>
              <a:rPr lang="en-US" altLang="en-US" sz="1200" dirty="0">
                <a:latin typeface="Courier New" panose="02070309020205020404" pitchFamily="49" charset="0"/>
                <a:cs typeface="Courier New" panose="02070309020205020404" pitchFamily="49" charset="0"/>
              </a:rPr>
              <a:t>);                    % 2) </a:t>
            </a:r>
            <a:r>
              <a:rPr lang="en-US" altLang="en-US" sz="1200" dirty="0" err="1">
                <a:latin typeface="Courier New" panose="02070309020205020404" pitchFamily="49" charset="0"/>
                <a:cs typeface="Courier New" panose="02070309020205020404" pitchFamily="49" charset="0"/>
              </a:rPr>
              <a:t>fft</a:t>
            </a:r>
            <a:r>
              <a:rPr lang="en-US" altLang="en-US" sz="1200" dirty="0">
                <a:latin typeface="Courier New" panose="02070309020205020404" pitchFamily="49" charset="0"/>
                <a:cs typeface="Courier New" panose="02070309020205020404" pitchFamily="49" charset="0"/>
              </a:rPr>
              <a:t> fil, pad to same size as image</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im_fil_fft = im_fft .* fil_fft;                           % 3) multiply fft images</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im_fil = ifft2(im_fil_fft);                               % 4) inverse fft2</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im_fil = im_fil(1+hs:size(im,1)+hs, 1+hs:size(im, 2)+hs); % 5) remove padding</a:t>
            </a:r>
          </a:p>
        </p:txBody>
      </p:sp>
      <p:sp>
        <p:nvSpPr>
          <p:cNvPr id="72709" name="TextBox 4"/>
          <p:cNvSpPr txBox="1">
            <a:spLocks noChangeArrowheads="1"/>
          </p:cNvSpPr>
          <p:nvPr/>
        </p:nvSpPr>
        <p:spPr bwMode="auto">
          <a:xfrm>
            <a:off x="609600" y="5105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figure(1), </a:t>
            </a:r>
            <a:r>
              <a:rPr lang="en-US" altLang="en-US" sz="1400" dirty="0" err="1">
                <a:latin typeface="Courier New" panose="02070309020205020404" pitchFamily="49" charset="0"/>
                <a:cs typeface="Courier New" panose="02070309020205020404" pitchFamily="49" charset="0"/>
              </a:rPr>
              <a:t>imagesc</a:t>
            </a:r>
            <a:r>
              <a:rPr lang="en-US" altLang="en-US" sz="1400" dirty="0">
                <a:latin typeface="Courier New" panose="02070309020205020404" pitchFamily="49" charset="0"/>
                <a:cs typeface="Courier New" panose="02070309020205020404" pitchFamily="49" charset="0"/>
              </a:rPr>
              <a:t>(log(abs(</a:t>
            </a:r>
            <a:r>
              <a:rPr lang="en-US" altLang="en-US" sz="1400" dirty="0" err="1">
                <a:latin typeface="Courier New" panose="02070309020205020404" pitchFamily="49" charset="0"/>
                <a:cs typeface="Courier New" panose="02070309020205020404" pitchFamily="49" charset="0"/>
              </a:rPr>
              <a:t>fftshift</a:t>
            </a:r>
            <a:r>
              <a:rPr lang="en-US" altLang="en-US" sz="1400" dirty="0">
                <a:latin typeface="Courier New" panose="02070309020205020404" pitchFamily="49" charset="0"/>
                <a:cs typeface="Courier New" panose="02070309020205020404" pitchFamily="49" charset="0"/>
              </a:rPr>
              <a:t>(</a:t>
            </a:r>
            <a:r>
              <a:rPr lang="en-US" altLang="en-US" sz="1400" dirty="0" err="1">
                <a:latin typeface="Courier New" panose="02070309020205020404" pitchFamily="49" charset="0"/>
                <a:cs typeface="Courier New" panose="02070309020205020404" pitchFamily="49" charset="0"/>
              </a:rPr>
              <a:t>im_fft</a:t>
            </a:r>
            <a:r>
              <a:rPr lang="en-US" altLang="en-US" sz="1400" dirty="0">
                <a:latin typeface="Courier New" panose="02070309020205020404" pitchFamily="49" charset="0"/>
                <a:cs typeface="Courier New" panose="02070309020205020404" pitchFamily="49" charset="0"/>
              </a:rPr>
              <a:t>)))), axis image, </a:t>
            </a:r>
            <a:r>
              <a:rPr lang="en-US" altLang="en-US" sz="1400" dirty="0" err="1">
                <a:latin typeface="Courier New" panose="02070309020205020404" pitchFamily="49" charset="0"/>
                <a:cs typeface="Courier New" panose="02070309020205020404" pitchFamily="49" charset="0"/>
              </a:rPr>
              <a:t>colormap</a:t>
            </a:r>
            <a:r>
              <a:rPr lang="en-US" altLang="en-US" sz="1400" dirty="0">
                <a:latin typeface="Courier New" panose="02070309020205020404" pitchFamily="49" charset="0"/>
                <a:cs typeface="Courier New" panose="02070309020205020404" pitchFamily="49" charset="0"/>
              </a:rPr>
              <a:t> jet</a:t>
            </a:r>
          </a:p>
        </p:txBody>
      </p:sp>
      <p:sp>
        <p:nvSpPr>
          <p:cNvPr id="6" name="TextBox 5"/>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Recap of </a:t>
            </a:r>
            <a:r>
              <a:rPr lang="en-US" altLang="en-US" dirty="0" smtClean="0"/>
              <a:t>Wednesday</a:t>
            </a:r>
            <a:endParaRPr lang="en-US" altLang="en-US" dirty="0" smtClean="0"/>
          </a:p>
        </p:txBody>
      </p:sp>
      <p:sp>
        <p:nvSpPr>
          <p:cNvPr id="23555" name="Content Placeholder 2"/>
          <p:cNvSpPr>
            <a:spLocks noGrp="1"/>
          </p:cNvSpPr>
          <p:nvPr>
            <p:ph idx="1"/>
          </p:nvPr>
        </p:nvSpPr>
        <p:spPr>
          <a:xfrm>
            <a:off x="228600" y="990600"/>
            <a:ext cx="5715000" cy="5638800"/>
          </a:xfrm>
        </p:spPr>
        <p:txBody>
          <a:bodyPr/>
          <a:lstStyle/>
          <a:p>
            <a:endParaRPr lang="en-US" altLang="en-US" sz="2800" smtClean="0"/>
          </a:p>
          <a:p>
            <a:r>
              <a:rPr lang="en-US" altLang="en-US" sz="2800" smtClean="0"/>
              <a:t>Linear filtering is dot product at each position</a:t>
            </a:r>
          </a:p>
          <a:p>
            <a:pPr lvl="1"/>
            <a:r>
              <a:rPr lang="en-US" altLang="en-US" sz="2400" smtClean="0"/>
              <a:t>Not a matrix multiplication</a:t>
            </a:r>
          </a:p>
          <a:p>
            <a:pPr lvl="1"/>
            <a:r>
              <a:rPr lang="en-US" altLang="en-US" sz="2400" smtClean="0"/>
              <a:t>Can smooth, sharpen, translate (among many other uses)</a:t>
            </a:r>
          </a:p>
          <a:p>
            <a:pPr>
              <a:buFont typeface="Arial" panose="020B0604020202020204" pitchFamily="34" charset="0"/>
              <a:buNone/>
            </a:pPr>
            <a:endParaRPr lang="en-US" altLang="en-US" sz="1200" smtClean="0"/>
          </a:p>
          <a:p>
            <a:pPr>
              <a:buFont typeface="Arial" panose="020B0604020202020204" pitchFamily="34" charset="0"/>
              <a:buNone/>
            </a:pPr>
            <a:endParaRPr lang="en-US" altLang="en-US" sz="1200" smtClean="0"/>
          </a:p>
          <a:p>
            <a:r>
              <a:rPr lang="en-US" altLang="en-US" sz="2800" smtClean="0"/>
              <a:t>Be aware of details for filter size, extrapolation, cropping</a:t>
            </a:r>
          </a:p>
          <a:p>
            <a:pPr>
              <a:buFont typeface="Arial" panose="020B0604020202020204" pitchFamily="34" charset="0"/>
              <a:buNone/>
            </a:pPr>
            <a:endParaRPr lang="en-US" altLang="en-US" sz="2800" smtClean="0"/>
          </a:p>
          <a:p>
            <a:pPr>
              <a:buFont typeface="Arial" panose="020B0604020202020204" pitchFamily="34" charset="0"/>
              <a:buNone/>
            </a:pPr>
            <a:endParaRPr lang="en-US" altLang="en-US" sz="2800" smtClean="0"/>
          </a:p>
        </p:txBody>
      </p:sp>
      <p:pic>
        <p:nvPicPr>
          <p:cNvPr id="23556"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752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4"/>
          <p:cNvGrpSpPr>
            <a:grpSpLocks noChangeAspect="1"/>
          </p:cNvGrpSpPr>
          <p:nvPr/>
        </p:nvGrpSpPr>
        <p:grpSpPr bwMode="auto">
          <a:xfrm>
            <a:off x="7467600" y="1890713"/>
            <a:ext cx="1143000" cy="973137"/>
            <a:chOff x="3799" y="2064"/>
            <a:chExt cx="1433" cy="1136"/>
          </a:xfrm>
        </p:grpSpPr>
        <p:grpSp>
          <p:nvGrpSpPr>
            <p:cNvPr id="23559" name="Group 5"/>
            <p:cNvGrpSpPr>
              <a:grpSpLocks/>
            </p:cNvGrpSpPr>
            <p:nvPr/>
          </p:nvGrpSpPr>
          <p:grpSpPr bwMode="auto">
            <a:xfrm>
              <a:off x="4080" y="2064"/>
              <a:ext cx="1152" cy="1136"/>
              <a:chOff x="144" y="144"/>
              <a:chExt cx="1152" cy="1136"/>
            </a:xfrm>
          </p:grpSpPr>
          <p:sp>
            <p:nvSpPr>
              <p:cNvPr id="2356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7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23560" name="Picture 23"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1"/>
          </p:nvPr>
        </p:nvSpPr>
        <p:spPr>
          <a:xfrm>
            <a:off x="457200" y="6386513"/>
            <a:ext cx="2514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smtClean="0">
                <a:solidFill>
                  <a:prstClr val="black"/>
                </a:solidFill>
                <a:latin typeface="Gill Sans" charset="0"/>
              </a:rPr>
              <a:t>© 2006 Steve Marschner • </a:t>
            </a:r>
            <a:fld id="{3AE7C433-F137-4E4F-88B6-171194EBCF5B}" type="slidenum">
              <a:rPr lang="en-US" altLang="en-US" smtClean="0">
                <a:solidFill>
                  <a:prstClr val="black"/>
                </a:solidFill>
                <a:latin typeface="Gill Sans" charset="0"/>
              </a:rPr>
              <a:pPr algn="l" eaLnBrk="1" fontAlgn="base" hangingPunct="1">
                <a:spcBef>
                  <a:spcPct val="0"/>
                </a:spcBef>
                <a:spcAft>
                  <a:spcPct val="0"/>
                </a:spcAft>
              </a:pPr>
              <a:t>6</a:t>
            </a:fld>
            <a:endParaRPr lang="en-US" altLang="en-US" smtClean="0">
              <a:solidFill>
                <a:prstClr val="black"/>
              </a:solidFill>
              <a:latin typeface="Gill Sans" charset="0"/>
            </a:endParaRPr>
          </a:p>
        </p:txBody>
      </p:sp>
      <p:sp>
        <p:nvSpPr>
          <p:cNvPr id="72707" name="Rectangle 2"/>
          <p:cNvSpPr>
            <a:spLocks noGrp="1" noChangeArrowheads="1"/>
          </p:cNvSpPr>
          <p:nvPr>
            <p:ph type="title"/>
          </p:nvPr>
        </p:nvSpPr>
        <p:spPr/>
        <p:txBody>
          <a:bodyPr/>
          <a:lstStyle/>
          <a:p>
            <a:pPr eaLnBrk="1" hangingPunct="1"/>
            <a:r>
              <a:rPr lang="en-US" altLang="en-US" smtClean="0"/>
              <a:t>Median filters</a:t>
            </a:r>
          </a:p>
        </p:txBody>
      </p:sp>
      <p:graphicFrame>
        <p:nvGraphicFramePr>
          <p:cNvPr id="72708" name="Object 3"/>
          <p:cNvGraphicFramePr>
            <a:graphicFrameLocks noChangeAspect="1"/>
          </p:cNvGraphicFramePr>
          <p:nvPr/>
        </p:nvGraphicFramePr>
        <p:xfrm>
          <a:off x="7938" y="0"/>
          <a:ext cx="1219200" cy="149225"/>
        </p:xfrm>
        <a:graphic>
          <a:graphicData uri="http://schemas.openxmlformats.org/presentationml/2006/ole">
            <mc:AlternateContent xmlns:mc="http://schemas.openxmlformats.org/markup-compatibility/2006">
              <mc:Choice xmlns:v="urn:schemas-microsoft-com:vml" Requires="v">
                <p:oleObj spid="_x0000_s137223"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4"/>
          <p:cNvSpPr>
            <a:spLocks noGrp="1" noChangeArrowheads="1"/>
          </p:cNvSpPr>
          <p:nvPr>
            <p:ph type="body" idx="1"/>
          </p:nvPr>
        </p:nvSpPr>
        <p:spPr>
          <a:xfrm>
            <a:off x="457200" y="1473200"/>
            <a:ext cx="8534400" cy="4649788"/>
          </a:xfrm>
          <a:noFill/>
        </p:spPr>
        <p:txBody>
          <a:bodyPr/>
          <a:lstStyle/>
          <a:p>
            <a:pPr eaLnBrk="1" hangingPunct="1"/>
            <a:r>
              <a:rPr lang="en-US" altLang="en-US" smtClean="0"/>
              <a:t>A </a:t>
            </a:r>
            <a:r>
              <a:rPr lang="en-US" altLang="en-US" b="1" smtClean="0"/>
              <a:t>Median Filter</a:t>
            </a:r>
            <a:r>
              <a:rPr lang="en-US" altLang="en-US" smtClean="0"/>
              <a:t> operates over a window by selecting the median intensity in the window.</a:t>
            </a:r>
          </a:p>
          <a:p>
            <a:pPr eaLnBrk="1" hangingPunct="1"/>
            <a:r>
              <a:rPr lang="en-US" altLang="en-US" smtClean="0"/>
              <a:t>What advantage does a median filter have over a mean filter?</a:t>
            </a:r>
          </a:p>
          <a:p>
            <a:pPr eaLnBrk="1" hangingPunct="1"/>
            <a:r>
              <a:rPr lang="en-US" altLang="en-US" smtClean="0"/>
              <a:t>Is a median filter a kind of convolution?</a:t>
            </a:r>
          </a:p>
          <a:p>
            <a:pPr eaLnBrk="1" hangingPunct="1"/>
            <a:endParaRPr lang="en-US" altLang="en-US" smtClean="0"/>
          </a:p>
        </p:txBody>
      </p:sp>
      <p:sp>
        <p:nvSpPr>
          <p:cNvPr id="72710" name="Text Box 5"/>
          <p:cNvSpPr txBox="1">
            <a:spLocks noChangeArrowheads="1"/>
          </p:cNvSpPr>
          <p:nvPr/>
        </p:nvSpPr>
        <p:spPr bwMode="auto">
          <a:xfrm>
            <a:off x="6692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Slide by Steve Seitz</a:t>
            </a:r>
          </a:p>
        </p:txBody>
      </p:sp>
    </p:spTree>
    <p:extLst>
      <p:ext uri="{BB962C8B-B14F-4D97-AF65-F5344CB8AC3E}">
        <p14:creationId xmlns:p14="http://schemas.microsoft.com/office/powerpoint/2010/main" val="407650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xfrm>
            <a:off x="457200" y="6376988"/>
            <a:ext cx="2286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smtClean="0">
                <a:solidFill>
                  <a:prstClr val="black"/>
                </a:solidFill>
                <a:latin typeface="Gill Sans" charset="0"/>
              </a:rPr>
              <a:t>© 2006 Steve Marschner • </a:t>
            </a:r>
            <a:fld id="{532DF987-B42B-48D6-9ABD-128887809D38}" type="slidenum">
              <a:rPr lang="en-US" altLang="en-US" smtClean="0">
                <a:solidFill>
                  <a:prstClr val="black"/>
                </a:solidFill>
                <a:latin typeface="Gill Sans" charset="0"/>
              </a:rPr>
              <a:pPr algn="l" eaLnBrk="1" fontAlgn="base" hangingPunct="1">
                <a:spcBef>
                  <a:spcPct val="0"/>
                </a:spcBef>
                <a:spcAft>
                  <a:spcPct val="0"/>
                </a:spcAft>
              </a:pPr>
              <a:t>7</a:t>
            </a:fld>
            <a:endParaRPr lang="en-US" altLang="en-US" smtClean="0">
              <a:solidFill>
                <a:prstClr val="black"/>
              </a:solidFill>
              <a:latin typeface="Gill Sans" charset="0"/>
            </a:endParaRPr>
          </a:p>
        </p:txBody>
      </p:sp>
      <p:sp>
        <p:nvSpPr>
          <p:cNvPr id="2052" name="Rectangle 2"/>
          <p:cNvSpPr>
            <a:spLocks noGrp="1" noChangeArrowheads="1"/>
          </p:cNvSpPr>
          <p:nvPr>
            <p:ph type="title"/>
          </p:nvPr>
        </p:nvSpPr>
        <p:spPr>
          <a:xfrm>
            <a:off x="685800" y="171450"/>
            <a:ext cx="8458200" cy="571500"/>
          </a:xfrm>
        </p:spPr>
        <p:txBody>
          <a:bodyPr>
            <a:normAutofit fontScale="90000"/>
          </a:bodyPr>
          <a:lstStyle/>
          <a:p>
            <a:pPr eaLnBrk="1" hangingPunct="1">
              <a:defRPr/>
            </a:pPr>
            <a:r>
              <a:rPr lang="en-US" smtClean="0"/>
              <a:t>Comparison: salt and pepper noise</a:t>
            </a:r>
          </a:p>
        </p:txBody>
      </p:sp>
      <p:graphicFrame>
        <p:nvGraphicFramePr>
          <p:cNvPr id="73732" name="Object 3"/>
          <p:cNvGraphicFramePr>
            <a:graphicFrameLocks noChangeAspect="1"/>
          </p:cNvGraphicFramePr>
          <p:nvPr/>
        </p:nvGraphicFramePr>
        <p:xfrm>
          <a:off x="7938" y="0"/>
          <a:ext cx="1219200" cy="149225"/>
        </p:xfrm>
        <a:graphic>
          <a:graphicData uri="http://schemas.openxmlformats.org/presentationml/2006/ole">
            <mc:AlternateContent xmlns:mc="http://schemas.openxmlformats.org/markup-compatibility/2006">
              <mc:Choice xmlns:v="urn:schemas-microsoft-com:vml" Requires="v">
                <p:oleObj spid="_x0000_s138247"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3733" name="Picture 4" descr="s_and_p_noise_comp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971550"/>
            <a:ext cx="72390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5"/>
          <p:cNvSpPr txBox="1">
            <a:spLocks noChangeArrowheads="1"/>
          </p:cNvSpPr>
          <p:nvPr/>
        </p:nvSpPr>
        <p:spPr bwMode="auto">
          <a:xfrm>
            <a:off x="6692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Slide by Steve Seitz</a:t>
            </a:r>
          </a:p>
        </p:txBody>
      </p:sp>
    </p:spTree>
    <p:extLst>
      <p:ext uri="{BB962C8B-B14F-4D97-AF65-F5344CB8AC3E}">
        <p14:creationId xmlns:p14="http://schemas.microsoft.com/office/powerpoint/2010/main" val="3977826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Review: questions</a:t>
            </a:r>
          </a:p>
        </p:txBody>
      </p:sp>
      <p:sp>
        <p:nvSpPr>
          <p:cNvPr id="25603" name="Content Placeholder 2"/>
          <p:cNvSpPr>
            <a:spLocks noGrp="1"/>
          </p:cNvSpPr>
          <p:nvPr>
            <p:ph idx="1"/>
          </p:nvPr>
        </p:nvSpPr>
        <p:spPr/>
        <p:txBody>
          <a:bodyPr/>
          <a:lstStyle/>
          <a:p>
            <a:pPr marL="514350" indent="-514350">
              <a:buFont typeface="Calibri" panose="020F0502020204030204" pitchFamily="34" charset="0"/>
              <a:buAutoNum type="arabicPeriod"/>
            </a:pPr>
            <a:r>
              <a:rPr lang="en-US" altLang="en-US" smtClean="0"/>
              <a:t>Write down a 3x3 filter that returns a positive value if the average value of the 4-adjacent neighbors is less than the center and a negative value otherwise</a:t>
            </a:r>
          </a:p>
          <a:p>
            <a:pPr marL="514350" indent="-514350">
              <a:buFont typeface="Calibri" panose="020F0502020204030204" pitchFamily="34" charset="0"/>
              <a:buAutoNum type="arabicPeriod"/>
            </a:pPr>
            <a:endParaRPr lang="en-US" altLang="en-US" smtClean="0"/>
          </a:p>
          <a:p>
            <a:pPr marL="514350" indent="-514350">
              <a:buFont typeface="Calibri" panose="020F0502020204030204" pitchFamily="34" charset="0"/>
              <a:buAutoNum type="arabicPeriod"/>
            </a:pPr>
            <a:r>
              <a:rPr lang="en-US" altLang="en-US" smtClean="0"/>
              <a:t>Write down a filter that will compute the gradient in the x-direction:</a:t>
            </a:r>
          </a:p>
          <a:p>
            <a:pPr marL="514350" indent="-514350">
              <a:buFont typeface="Arial" panose="020B0604020202020204" pitchFamily="34" charset="0"/>
              <a:buNone/>
            </a:pPr>
            <a:r>
              <a:rPr lang="en-US" altLang="en-US" smtClean="0"/>
              <a:t>	</a:t>
            </a:r>
            <a:r>
              <a:rPr lang="en-US" altLang="en-US" sz="2000" smtClean="0">
                <a:latin typeface="Courier New" panose="02070309020205020404" pitchFamily="49" charset="0"/>
                <a:cs typeface="Courier New" panose="02070309020205020404" pitchFamily="49" charset="0"/>
              </a:rPr>
              <a:t>gradx(y,x) = im(y,x+1)-im(y,x) for each x, y</a:t>
            </a:r>
          </a:p>
          <a:p>
            <a:pPr marL="514350" indent="-514350">
              <a:buFont typeface="Arial" panose="020B0604020202020204" pitchFamily="34" charset="0"/>
              <a:buNone/>
            </a:pPr>
            <a:r>
              <a:rPr lang="en-US" altLang="en-US" sz="2000" smtClean="0">
                <a:latin typeface="Courier New" panose="02070309020205020404" pitchFamily="49" charset="0"/>
                <a:cs typeface="Courier New" panose="02070309020205020404" pitchFamily="49" charset="0"/>
              </a:rPr>
              <a:t>	</a:t>
            </a:r>
            <a:endParaRPr lang="en-US" altLang="en-US" smtClean="0"/>
          </a:p>
        </p:txBody>
      </p:sp>
      <p:sp>
        <p:nvSpPr>
          <p:cNvPr id="4" name="TextBox 3"/>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Review: questions</a:t>
            </a:r>
          </a:p>
        </p:txBody>
      </p:sp>
      <p:sp>
        <p:nvSpPr>
          <p:cNvPr id="27651" name="Content Placeholder 2"/>
          <p:cNvSpPr>
            <a:spLocks noGrp="1"/>
          </p:cNvSpPr>
          <p:nvPr>
            <p:ph idx="1"/>
          </p:nvPr>
        </p:nvSpPr>
        <p:spPr>
          <a:xfrm>
            <a:off x="457200" y="990600"/>
            <a:ext cx="8229600" cy="609600"/>
          </a:xfrm>
        </p:spPr>
        <p:txBody>
          <a:bodyPr/>
          <a:lstStyle/>
          <a:p>
            <a:pPr marL="514350" indent="-514350">
              <a:buFont typeface="Arial" panose="020B0604020202020204" pitchFamily="34" charset="0"/>
              <a:buNone/>
            </a:pPr>
            <a:r>
              <a:rPr lang="en-US" altLang="en-US" smtClean="0"/>
              <a:t>3.  Fill in the blanks:</a:t>
            </a:r>
          </a:p>
        </p:txBody>
      </p:sp>
      <p:pic>
        <p:nvPicPr>
          <p:cNvPr id="27652" name="Picture 3" descr="C:\Users\Hoiem\Documents\Classes\Computational Photography - Fall 2010\lectures\figs\filters\fil_pairs\sobel_gaus.png"/>
          <p:cNvPicPr>
            <a:picLocks noChangeAspect="1" noChangeArrowheads="1"/>
          </p:cNvPicPr>
          <p:nvPr/>
        </p:nvPicPr>
        <p:blipFill>
          <a:blip r:embed="rId3" cstate="print">
            <a:extLst>
              <a:ext uri="{28A0092B-C50C-407E-A947-70E740481C1C}">
                <a14:useLocalDpi xmlns:a14="http://schemas.microsoft.com/office/drawing/2010/main" val="0"/>
              </a:ext>
            </a:extLst>
          </a:blip>
          <a:srcRect l="15788" t="3510" r="14474" b="3510"/>
          <a:stretch>
            <a:fillRect/>
          </a:stretch>
        </p:blipFill>
        <p:spPr bwMode="auto">
          <a:xfrm>
            <a:off x="7086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Users\Hoiem\Documents\Classes\Computational Photography - Fall 2010\lectures\figs\filters\fil_pairs\fil_sobel.png"/>
          <p:cNvPicPr>
            <a:picLocks noChangeAspect="1" noChangeArrowheads="1"/>
          </p:cNvPicPr>
          <p:nvPr/>
        </p:nvPicPr>
        <p:blipFill>
          <a:blip r:embed="rId4">
            <a:extLst>
              <a:ext uri="{28A0092B-C50C-407E-A947-70E740481C1C}">
                <a14:useLocalDpi xmlns:a14="http://schemas.microsoft.com/office/drawing/2010/main" val="0"/>
              </a:ext>
            </a:extLst>
          </a:blip>
          <a:srcRect l="16667" t="4167" r="13542" b="4167"/>
          <a:stretch>
            <a:fillRect/>
          </a:stretch>
        </p:blipFill>
        <p:spPr bwMode="auto">
          <a:xfrm>
            <a:off x="7391400" y="2667000"/>
            <a:ext cx="5905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C:\Users\Hoiem\Documents\Classes\Computational Photography - Fall 2010\lectures\figs\filters\fil_pairs\fil_gaus.png"/>
          <p:cNvPicPr>
            <a:picLocks noChangeAspect="1" noChangeArrowheads="1"/>
          </p:cNvPicPr>
          <p:nvPr/>
        </p:nvPicPr>
        <p:blipFill>
          <a:blip r:embed="rId5" cstate="print">
            <a:extLst>
              <a:ext uri="{28A0092B-C50C-407E-A947-70E740481C1C}">
                <a14:useLocalDpi xmlns:a14="http://schemas.microsoft.com/office/drawing/2010/main" val="0"/>
              </a:ext>
            </a:extLst>
          </a:blip>
          <a:srcRect l="17708" t="5556" r="16667" b="6944"/>
          <a:stretch>
            <a:fillRect/>
          </a:stretch>
        </p:blipFill>
        <p:spPr bwMode="auto">
          <a:xfrm>
            <a:off x="7086600" y="3733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C:\Users\Hoiem\Documents\Classes\Computational Photography - Fall 2010\lectures\figs\filters\fil_pairs\im_shif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657600"/>
            <a:ext cx="2389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C:\Users\Hoiem\Documents\Classes\Computational Photography - Fall 2010\lectures\figs\filters\fil_pairs\im_or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4346" y="5116511"/>
            <a:ext cx="224812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11"/>
          <p:cNvSpPr txBox="1">
            <a:spLocks noChangeArrowheads="1"/>
          </p:cNvSpPr>
          <p:nvPr/>
        </p:nvSpPr>
        <p:spPr bwMode="auto">
          <a:xfrm>
            <a:off x="4038600" y="838200"/>
            <a:ext cx="2581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Courier New" panose="02070309020205020404" pitchFamily="49" charset="0"/>
                <a:cs typeface="Courier New" panose="02070309020205020404" pitchFamily="49" charset="0"/>
              </a:rPr>
              <a:t>a) _ = D * B </a:t>
            </a:r>
          </a:p>
          <a:p>
            <a:pPr eaLnBrk="1" hangingPunct="1">
              <a:spcBef>
                <a:spcPct val="0"/>
              </a:spcBef>
              <a:buFontTx/>
              <a:buNone/>
            </a:pPr>
            <a:r>
              <a:rPr lang="en-US" altLang="en-US" sz="2400">
                <a:latin typeface="Courier New" panose="02070309020205020404" pitchFamily="49" charset="0"/>
                <a:cs typeface="Courier New" panose="02070309020205020404" pitchFamily="49" charset="0"/>
              </a:rPr>
              <a:t>b) A = _ * _</a:t>
            </a:r>
          </a:p>
          <a:p>
            <a:pPr eaLnBrk="1" hangingPunct="1">
              <a:spcBef>
                <a:spcPct val="0"/>
              </a:spcBef>
              <a:buFontTx/>
              <a:buNone/>
            </a:pPr>
            <a:r>
              <a:rPr lang="en-US" altLang="en-US" sz="2400">
                <a:latin typeface="Courier New" panose="02070309020205020404" pitchFamily="49" charset="0"/>
                <a:cs typeface="Courier New" panose="02070309020205020404" pitchFamily="49" charset="0"/>
              </a:rPr>
              <a:t>c) F = D * _</a:t>
            </a:r>
          </a:p>
          <a:p>
            <a:pPr eaLnBrk="1" hangingPunct="1">
              <a:spcBef>
                <a:spcPct val="0"/>
              </a:spcBef>
              <a:buFontTx/>
              <a:buNone/>
            </a:pPr>
            <a:r>
              <a:rPr lang="en-US" altLang="en-US" sz="2400">
                <a:latin typeface="Courier New" panose="02070309020205020404" pitchFamily="49" charset="0"/>
                <a:cs typeface="Courier New" panose="02070309020205020404" pitchFamily="49" charset="0"/>
              </a:rPr>
              <a:t>d) _ = D * D</a:t>
            </a:r>
          </a:p>
          <a:p>
            <a:pPr eaLnBrk="1" hangingPunct="1">
              <a:spcBef>
                <a:spcPct val="0"/>
              </a:spcBef>
              <a:buFontTx/>
              <a:buNone/>
            </a:pPr>
            <a:endParaRPr lang="en-US" altLang="en-US">
              <a:latin typeface="Arial" panose="020B0604020202020204" pitchFamily="34" charset="0"/>
            </a:endParaRPr>
          </a:p>
        </p:txBody>
      </p:sp>
      <p:sp>
        <p:nvSpPr>
          <p:cNvPr id="27658" name="TextBox 12"/>
          <p:cNvSpPr txBox="1">
            <a:spLocks noChangeArrowheads="1"/>
          </p:cNvSpPr>
          <p:nvPr/>
        </p:nvSpPr>
        <p:spPr bwMode="auto">
          <a:xfrm>
            <a:off x="6858000" y="99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a:t>
            </a:r>
          </a:p>
        </p:txBody>
      </p:sp>
      <p:sp>
        <p:nvSpPr>
          <p:cNvPr id="27659" name="TextBox 13"/>
          <p:cNvSpPr txBox="1">
            <a:spLocks noChangeArrowheads="1"/>
          </p:cNvSpPr>
          <p:nvPr/>
        </p:nvSpPr>
        <p:spPr bwMode="auto">
          <a:xfrm>
            <a:off x="7162800" y="2667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B</a:t>
            </a:r>
          </a:p>
        </p:txBody>
      </p:sp>
      <p:sp>
        <p:nvSpPr>
          <p:cNvPr id="27660" name="TextBox 14"/>
          <p:cNvSpPr txBox="1">
            <a:spLocks noChangeArrowheads="1"/>
          </p:cNvSpPr>
          <p:nvPr/>
        </p:nvSpPr>
        <p:spPr bwMode="auto">
          <a:xfrm>
            <a:off x="67818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a:t>
            </a:r>
          </a:p>
        </p:txBody>
      </p:sp>
      <p:sp>
        <p:nvSpPr>
          <p:cNvPr id="27661" name="TextBox 15"/>
          <p:cNvSpPr txBox="1">
            <a:spLocks noChangeArrowheads="1"/>
          </p:cNvSpPr>
          <p:nvPr/>
        </p:nvSpPr>
        <p:spPr bwMode="auto">
          <a:xfrm>
            <a:off x="6324600" y="5181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D</a:t>
            </a:r>
          </a:p>
        </p:txBody>
      </p:sp>
      <p:pic>
        <p:nvPicPr>
          <p:cNvPr id="27662" name="Picture 8" descr="C:\Users\Hoiem\Documents\Classes\Computational Photography - Fall 2010\lectures\figs\filters\fil_pairs\fil_shift.png"/>
          <p:cNvPicPr>
            <a:picLocks noChangeAspect="1" noChangeArrowheads="1"/>
          </p:cNvPicPr>
          <p:nvPr/>
        </p:nvPicPr>
        <p:blipFill>
          <a:blip r:embed="rId8">
            <a:extLst>
              <a:ext uri="{28A0092B-C50C-407E-A947-70E740481C1C}">
                <a14:useLocalDpi xmlns:a14="http://schemas.microsoft.com/office/drawing/2010/main" val="0"/>
              </a:ext>
            </a:extLst>
          </a:blip>
          <a:srcRect l="9375" t="41667" r="7292" b="41666"/>
          <a:stretch>
            <a:fillRect/>
          </a:stretch>
        </p:blipFill>
        <p:spPr bwMode="auto">
          <a:xfrm>
            <a:off x="533400" y="2971800"/>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17"/>
          <p:cNvSpPr txBox="1">
            <a:spLocks noChangeArrowheads="1"/>
          </p:cNvSpPr>
          <p:nvPr/>
        </p:nvSpPr>
        <p:spPr bwMode="auto">
          <a:xfrm>
            <a:off x="228600" y="29273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a:t>
            </a:r>
          </a:p>
        </p:txBody>
      </p:sp>
      <p:pic>
        <p:nvPicPr>
          <p:cNvPr id="27664" name="Picture 9" descr="C:\Users\Hoiem\Documents\Classes\Computational Photography - Fall 2010\lectures\figs\filters\fil_pairs\im_gau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 y="5257800"/>
            <a:ext cx="1911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Box 19"/>
          <p:cNvSpPr txBox="1">
            <a:spLocks noChangeArrowheads="1"/>
          </p:cNvSpPr>
          <p:nvPr/>
        </p:nvSpPr>
        <p:spPr bwMode="auto">
          <a:xfrm>
            <a:off x="152400" y="3810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a:t>
            </a:r>
          </a:p>
        </p:txBody>
      </p:sp>
      <p:pic>
        <p:nvPicPr>
          <p:cNvPr id="27666" name="Picture 10" descr="C:\Users\Hoiem\Documents\Classes\Computational Photography - Fall 2010\lectures\figs\filters\fil_pairs\im_sobel.png"/>
          <p:cNvPicPr>
            <a:picLocks noChangeAspect="1" noChangeArrowheads="1"/>
          </p:cNvPicPr>
          <p:nvPr/>
        </p:nvPicPr>
        <p:blipFill>
          <a:blip r:embed="rId10" cstate="print">
            <a:extLst>
              <a:ext uri="{28A0092B-C50C-407E-A947-70E740481C1C}">
                <a14:useLocalDpi xmlns:a14="http://schemas.microsoft.com/office/drawing/2010/main" val="0"/>
              </a:ext>
            </a:extLst>
          </a:blip>
          <a:srcRect l="9375" t="13889" r="8333" b="13889"/>
          <a:stretch>
            <a:fillRect/>
          </a:stretch>
        </p:blipFill>
        <p:spPr bwMode="auto">
          <a:xfrm>
            <a:off x="3429000" y="3352800"/>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Box 21"/>
          <p:cNvSpPr txBox="1">
            <a:spLocks noChangeArrowheads="1"/>
          </p:cNvSpPr>
          <p:nvPr/>
        </p:nvSpPr>
        <p:spPr bwMode="auto">
          <a:xfrm>
            <a:off x="3200400" y="3352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G</a:t>
            </a:r>
          </a:p>
        </p:txBody>
      </p:sp>
      <p:sp>
        <p:nvSpPr>
          <p:cNvPr id="27668" name="TextBox 22"/>
          <p:cNvSpPr txBox="1">
            <a:spLocks noChangeArrowheads="1"/>
          </p:cNvSpPr>
          <p:nvPr/>
        </p:nvSpPr>
        <p:spPr bwMode="auto">
          <a:xfrm>
            <a:off x="76200" y="525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H</a:t>
            </a:r>
          </a:p>
        </p:txBody>
      </p:sp>
      <p:pic>
        <p:nvPicPr>
          <p:cNvPr id="27669" name="Picture 11" descr="C:\Users\Hoiem\Documents\Classes\Computational Photography - Fall 2010\lectures\figs\filters\fil_pairs\im_im.png"/>
          <p:cNvPicPr>
            <a:picLocks noChangeAspect="1" noChangeArrowheads="1"/>
          </p:cNvPicPr>
          <p:nvPr/>
        </p:nvPicPr>
        <p:blipFill>
          <a:blip r:embed="rId11" cstate="print">
            <a:extLst>
              <a:ext uri="{28A0092B-C50C-407E-A947-70E740481C1C}">
                <a14:useLocalDpi xmlns:a14="http://schemas.microsoft.com/office/drawing/2010/main" val="0"/>
              </a:ext>
            </a:extLst>
          </a:blip>
          <a:srcRect l="7292" t="12500" r="7292" b="12500"/>
          <a:stretch>
            <a:fillRect/>
          </a:stretch>
        </p:blipFill>
        <p:spPr bwMode="auto">
          <a:xfrm>
            <a:off x="3505200" y="5181600"/>
            <a:ext cx="254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0" name="TextBox 24"/>
          <p:cNvSpPr txBox="1">
            <a:spLocks noChangeArrowheads="1"/>
          </p:cNvSpPr>
          <p:nvPr/>
        </p:nvSpPr>
        <p:spPr bwMode="auto">
          <a:xfrm>
            <a:off x="3200400" y="525780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a:t>
            </a:r>
          </a:p>
        </p:txBody>
      </p:sp>
      <p:cxnSp>
        <p:nvCxnSpPr>
          <p:cNvPr id="27" name="Straight Arrow Connector 26"/>
          <p:cNvCxnSpPr>
            <a:stCxn id="27672" idx="1"/>
          </p:cNvCxnSpPr>
          <p:nvPr/>
        </p:nvCxnSpPr>
        <p:spPr>
          <a:xfrm rot="10800000" flipV="1">
            <a:off x="5867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2" name="TextBox 27"/>
          <p:cNvSpPr txBox="1">
            <a:spLocks noChangeArrowheads="1"/>
          </p:cNvSpPr>
          <p:nvPr/>
        </p:nvSpPr>
        <p:spPr bwMode="auto">
          <a:xfrm>
            <a:off x="6248400" y="60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Filtering Operator</a:t>
            </a:r>
          </a:p>
        </p:txBody>
      </p:sp>
      <p:sp>
        <p:nvSpPr>
          <p:cNvPr id="25" name="TextBox 24"/>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44379</TotalTime>
  <Words>1047</Words>
  <Application>Microsoft Office PowerPoint</Application>
  <PresentationFormat>On-screen Show (4:3)</PresentationFormat>
  <Paragraphs>243</Paragraphs>
  <Slides>49</Slides>
  <Notes>8</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 Unicode MS</vt:lpstr>
      <vt:lpstr>Arial</vt:lpstr>
      <vt:lpstr>Calibri</vt:lpstr>
      <vt:lpstr>Comic Sans MS</vt:lpstr>
      <vt:lpstr>Courier New</vt:lpstr>
      <vt:lpstr>Gill Sans</vt:lpstr>
      <vt:lpstr>Times New Roman</vt:lpstr>
      <vt:lpstr>Office Theme</vt:lpstr>
      <vt:lpstr>Equation</vt:lpstr>
      <vt:lpstr>PowerPoint Presentation</vt:lpstr>
      <vt:lpstr>PowerPoint Presentation</vt:lpstr>
      <vt:lpstr>Slow mo guys – Saccades </vt:lpstr>
      <vt:lpstr>Thinking in Frequency</vt:lpstr>
      <vt:lpstr>Recap of Wednesday</vt:lpstr>
      <vt:lpstr>Median filters</vt:lpstr>
      <vt:lpstr>Comparison: salt and pepper noise</vt:lpstr>
      <vt:lpstr>Review: questions</vt:lpstr>
      <vt:lpstr>Review: questions</vt:lpstr>
      <vt:lpstr>Today’s Class</vt:lpstr>
      <vt:lpstr>PowerPoint Presentation</vt:lpstr>
      <vt:lpstr>Hybrid Images</vt:lpstr>
      <vt:lpstr>PowerPoint Presentation</vt:lpstr>
      <vt:lpstr>PowerPoint Presentation</vt:lpstr>
      <vt:lpstr>PowerPoint Presentation</vt:lpstr>
      <vt:lpstr>PowerPoint Presentation</vt:lpstr>
      <vt:lpstr>PowerPoint Presentation</vt:lpstr>
      <vt:lpstr>Thinking in terms of frequency</vt:lpstr>
      <vt:lpstr>Jean Baptiste Joseph Fourier (1768-1830)</vt:lpstr>
      <vt:lpstr>PowerPoint Presentation</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Signals can be composed</vt:lpstr>
      <vt:lpstr>Fourier Transform</vt:lpstr>
      <vt:lpstr>PowerPoint Presentation</vt:lpstr>
      <vt:lpstr>PowerPoint Presentation</vt:lpstr>
      <vt:lpstr>PowerPoint Presentation</vt:lpstr>
      <vt:lpstr>Fourier Bases</vt:lpstr>
      <vt:lpstr>Fourier Bases</vt:lpstr>
      <vt:lpstr>Man-made Scene</vt:lpstr>
      <vt:lpstr>Can change spectrum, then reconstruct</vt:lpstr>
      <vt:lpstr>Low and High Pass filtering</vt:lpstr>
      <vt:lpstr>Computing the Fourier Transform</vt:lpstr>
      <vt:lpstr>The Convolution Theorem</vt:lpstr>
      <vt:lpstr>Properties of Fourier Transforms</vt:lpstr>
      <vt:lpstr>Filtering in spatial domain</vt:lpstr>
      <vt:lpstr>Filtering in frequency domain</vt:lpstr>
      <vt:lpstr>Fourier Matlab demo</vt:lpstr>
      <vt:lpstr>FFT in Matlab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James</cp:lastModifiedBy>
  <cp:revision>146</cp:revision>
  <dcterms:created xsi:type="dcterms:W3CDTF">2009-12-16T02:55:56Z</dcterms:created>
  <dcterms:modified xsi:type="dcterms:W3CDTF">2017-09-01T17:23:48Z</dcterms:modified>
</cp:coreProperties>
</file>