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175" r:id="rId2"/>
    <p:sldMasterId id="2147485266" r:id="rId3"/>
  </p:sldMasterIdLst>
  <p:notesMasterIdLst>
    <p:notesMasterId r:id="rId33"/>
  </p:notesMasterIdLst>
  <p:sldIdLst>
    <p:sldId id="797" r:id="rId4"/>
    <p:sldId id="886" r:id="rId5"/>
    <p:sldId id="887" r:id="rId6"/>
    <p:sldId id="838" r:id="rId7"/>
    <p:sldId id="839" r:id="rId8"/>
    <p:sldId id="840" r:id="rId9"/>
    <p:sldId id="841" r:id="rId10"/>
    <p:sldId id="842" r:id="rId11"/>
    <p:sldId id="843" r:id="rId12"/>
    <p:sldId id="847" r:id="rId13"/>
    <p:sldId id="848" r:id="rId14"/>
    <p:sldId id="883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27" r:id="rId23"/>
    <p:sldId id="828" r:id="rId24"/>
    <p:sldId id="884" r:id="rId25"/>
    <p:sldId id="829" r:id="rId26"/>
    <p:sldId id="830" r:id="rId27"/>
    <p:sldId id="885" r:id="rId28"/>
    <p:sldId id="832" r:id="rId29"/>
    <p:sldId id="833" r:id="rId30"/>
    <p:sldId id="834" r:id="rId31"/>
    <p:sldId id="83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28"/>
    <a:srgbClr val="FFD7D7"/>
    <a:srgbClr val="08F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93" autoAdjust="0"/>
    <p:restoredTop sz="79293" autoAdjust="0"/>
  </p:normalViewPr>
  <p:slideViewPr>
    <p:cSldViewPr>
      <p:cViewPr varScale="1">
        <p:scale>
          <a:sx n="103" d="100"/>
          <a:sy n="103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FA487B-45F2-4277-AF48-C24A4FE91BDE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724ECE-0D4B-4A97-975E-57C09180E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77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4ECE-0D4B-4A97-975E-57C09180EF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5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AA44E7-DEDD-44A2-AA0D-DE093F8D12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5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6000+ citations, another of</a:t>
            </a:r>
            <a:r>
              <a:rPr lang="en-US" baseline="0" dirty="0" smtClean="0"/>
              <a:t> the most influential papers in computer vision!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468B8-2F45-4DC7-93AA-AB83719277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EE082-6C1C-420A-A03D-D2EFDC4CF07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7649-88D7-49CD-9C20-7AFBB6CB2DC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0B1C-3815-4AB7-BA7B-01EDAE7AF329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this is not a “bag of features”, these gradient measurements</a:t>
            </a:r>
            <a:r>
              <a:rPr lang="en-US" baseline="0" dirty="0" smtClean="0"/>
              <a:t> have fixed spatial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0B1C-3815-4AB7-BA7B-01EDAE7AF32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this is not a “bag of features”, these gradient measurements</a:t>
            </a:r>
            <a:r>
              <a:rPr lang="en-US" baseline="0" dirty="0" smtClean="0"/>
              <a:t> have fixed spatial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3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1FE2B-110D-430F-9051-9DD87A0F633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1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B8AD-ACAC-4A5B-B0A0-0FCA87732DFE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D347-61DA-430E-BCF1-64DAB0D7E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83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B5C-FA79-45C1-9E97-E29E0CC426E8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33A24-37F2-4A95-A8C1-BC771C04F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9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2488-7457-426D-9EB7-0E97E81C1F9A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9D9C2-3F84-473B-9F9B-C5733027B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4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0EACF2D-706D-4CF4-B09E-39D63ABAF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06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D2CA2C0-7359-425B-95D6-00D4403DC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0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950EF96-62B8-4B72-A75E-EB005B506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5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D214B04-B176-437B-A362-3E94C839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8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D2A7AC-FA4A-45DA-ACF9-D254A2DB8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5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217A449-CD35-4C27-B329-4440C6A0C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5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535C255-9C38-4B8D-9CF3-50971AA67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4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3665E48-A86D-4D6B-B668-834007C23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67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31B7-115C-4887-A365-849778839D77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04F4C-69E7-4013-A34A-C3D981882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1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0C92E2-4CA3-4971-9F17-F211CE63E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12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FA202A1-CD50-4A48-8D43-6C9CF9399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9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36F1B7D-200E-4C2D-9351-B914B56D5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58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5938-1732-43B5-9152-34375104C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5A1-55F7-4E7A-BD95-2842D1AF3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A5BE-D426-4D3E-9458-8E233B81E4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4C85-B781-4D49-A1E9-980879C02C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6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9E1-0FE2-4BAD-BFE2-6D231AE53D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91E1-AE05-473D-9794-60DFF2960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8FEA-1F64-45AF-BAD7-E318139CA1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33A1-094F-4F33-9E30-6217E64839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53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2583-DF71-4457-A4F6-6131983982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4E10-4EC1-4217-B2B2-95A223220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C193-E0D8-4CE8-A4B4-40C82B35A4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B37-9C54-4FB2-B0B5-C4ED48A37B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8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3B60-2753-49B3-9035-65455B4CDD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D573-D31A-4C8E-AC14-AC97A30E6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7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FFC1-64DF-41AD-9605-489FD0C15782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57F5C-6A48-4E4A-AF75-F77B93530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26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F90D-2A32-49A8-901D-2A311AE8DE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80B-3EE6-410C-B41E-F1D280BD2D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83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22EB-2A31-4710-86B4-4FC725A438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AA2A-91AA-4005-86C3-2CFC62859D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83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643-211B-4874-9444-68EF7DD554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A1D8-C086-4DFA-A7F8-65927B9146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8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5322-14A9-48F7-A76D-01A93CCC6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A88-26B2-457B-A617-3661C9109D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76DC-F4BF-465E-A279-42EA7F54A2DF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80BA-A5E5-445C-8011-AA1EBDC57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8DD-CD8A-495E-B3C9-C4617E354AC6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180D-0D44-44B2-BFE9-4610C91F9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4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E67A-BE5E-4120-BCD8-3FBC7A6B47F2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8733A-BAE0-480F-A1BB-7C7ADADE7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22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050-F868-4D25-AEAF-E698F9E8CEE1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CFE1-78B9-4DAA-84A9-32FDAB7E9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7B1B-033D-431F-8D07-471ADA9F13CD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03177-2AA3-46CE-AB58-49AF945BD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7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B510-30A4-491F-A8B0-82B7B37D6D07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04C7E-7E62-4218-AC49-6D1C16AB9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0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30A6C-2B5B-4A95-BA3C-58192ED5D5F2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127C0E9-7A5E-4BE4-8EDC-D245F2A519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91A30B2-A022-4339-9C18-FED20E2AC2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C0F3D-2DBC-474F-B3CB-2DDE54B308F3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10/25/2017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35C9E-52A7-4FF7-951B-F22EC1E0D7BB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1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lear.inrialpes.fr/pubs/2005/DT0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lowe/425/violaJones0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Viola-Jones</a:t>
            </a:r>
          </a:p>
          <a:p>
            <a:r>
              <a:rPr lang="en-US" dirty="0" err="1" smtClean="0"/>
              <a:t>Dalal-Triggs</a:t>
            </a:r>
            <a:endParaRPr lang="en-US" dirty="0" smtClean="0"/>
          </a:p>
          <a:p>
            <a:r>
              <a:rPr lang="en-US" dirty="0" smtClean="0"/>
              <a:t>Deformable models</a:t>
            </a:r>
          </a:p>
          <a:p>
            <a:r>
              <a:rPr lang="en-US" dirty="0" smtClean="0"/>
              <a:t>Deep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Viola-Jones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/>
              <a:t>38 stages with 1, 10, 25, 50 … features</a:t>
            </a:r>
          </a:p>
          <a:p>
            <a:pPr lvl="1">
              <a:defRPr/>
            </a:pPr>
            <a:r>
              <a:rPr lang="en-US" sz="2400" dirty="0" smtClean="0"/>
              <a:t>6061 total used out of 180K candidates</a:t>
            </a:r>
          </a:p>
          <a:p>
            <a:pPr lvl="1">
              <a:defRPr/>
            </a:pPr>
            <a:r>
              <a:rPr lang="en-US" sz="2400" dirty="0" smtClean="0"/>
              <a:t>10 features evaluated on average</a:t>
            </a:r>
          </a:p>
          <a:p>
            <a:pPr>
              <a:defRPr/>
            </a:pPr>
            <a:r>
              <a:rPr lang="en-US" sz="2800" dirty="0" smtClean="0"/>
              <a:t>Training Examples</a:t>
            </a:r>
          </a:p>
          <a:p>
            <a:pPr lvl="1">
              <a:defRPr/>
            </a:pPr>
            <a:r>
              <a:rPr lang="en-US" sz="2400" dirty="0" smtClean="0"/>
              <a:t>4916 positive examples</a:t>
            </a:r>
          </a:p>
          <a:p>
            <a:pPr lvl="1">
              <a:defRPr/>
            </a:pPr>
            <a:r>
              <a:rPr lang="en-US" sz="2400" dirty="0" smtClean="0"/>
              <a:t>10000 negative examples collected after each stage</a:t>
            </a:r>
          </a:p>
          <a:p>
            <a:pPr>
              <a:defRPr/>
            </a:pPr>
            <a:r>
              <a:rPr lang="en-US" sz="2800" dirty="0" smtClean="0"/>
              <a:t>Scanning</a:t>
            </a:r>
          </a:p>
          <a:p>
            <a:pPr lvl="1">
              <a:defRPr/>
            </a:pPr>
            <a:r>
              <a:rPr lang="en-US" sz="2400" dirty="0" smtClean="0"/>
              <a:t>Scale detector rather than image</a:t>
            </a:r>
          </a:p>
          <a:p>
            <a:pPr lvl="1">
              <a:defRPr/>
            </a:pPr>
            <a:r>
              <a:rPr lang="en-US" sz="2400" dirty="0" smtClean="0"/>
              <a:t>Scale steps = 1.25  (factor between two consecutive scales)</a:t>
            </a:r>
          </a:p>
          <a:p>
            <a:pPr lvl="1">
              <a:defRPr/>
            </a:pPr>
            <a:r>
              <a:rPr lang="en-US" sz="2400" dirty="0"/>
              <a:t>T</a:t>
            </a:r>
            <a:r>
              <a:rPr lang="en-US" sz="2400" dirty="0" smtClean="0"/>
              <a:t>ranslation 1*scale (# pixels between two consecutive windows)</a:t>
            </a:r>
          </a:p>
          <a:p>
            <a:pPr>
              <a:defRPr/>
            </a:pPr>
            <a:r>
              <a:rPr lang="en-US" sz="2800" dirty="0" smtClean="0"/>
              <a:t>Non-max suppression: average coordinates of overlapping boxes</a:t>
            </a:r>
          </a:p>
          <a:p>
            <a:pPr>
              <a:defRPr/>
            </a:pPr>
            <a:r>
              <a:rPr lang="en-US" sz="2800" dirty="0" smtClean="0"/>
              <a:t>Train 3 classifiers and take vote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388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 Jones Results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226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667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124200" y="6248400"/>
            <a:ext cx="268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MIT + CMU face dataset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Speed = 15 FPS (in 2001)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Viola-Jones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Dalal-Triggs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Deformable models</a:t>
            </a:r>
          </a:p>
          <a:p>
            <a:r>
              <a:rPr lang="en-US" dirty="0" smtClean="0"/>
              <a:t>Deep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Template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Object model = sum of scores of features at fixed positions</a:t>
            </a:r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768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19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5334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27432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3124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35814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39624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600" y="36576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69988" y="48768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3788" y="5257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17588" y="57150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22388" y="60960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17588" y="57912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60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  <a:latin typeface="Arial" charset="0"/>
                <a:cs typeface="+mn-cs"/>
              </a:rPr>
              <a:t>+3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432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  <a:cs typeface="+mn-cs"/>
              </a:rPr>
              <a:t>+2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76600" y="32004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  <a:latin typeface="Arial" charset="0"/>
                <a:cs typeface="+mn-cs"/>
              </a:rPr>
              <a:t>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3313" y="3200400"/>
            <a:ext cx="5064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cs typeface="+mn-cs"/>
              </a:rPr>
              <a:t>-1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00513" y="3200400"/>
            <a:ext cx="80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charset="0"/>
                <a:cs typeface="+mn-cs"/>
              </a:rPr>
              <a:t>-2.5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48225" y="3200400"/>
            <a:ext cx="111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charset="0"/>
                <a:cs typeface="+mn-cs"/>
              </a:rPr>
              <a:t>= -0.5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  <a:latin typeface="Arial" charset="0"/>
                <a:cs typeface="+mn-cs"/>
              </a:rPr>
              <a:t>+4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432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  <a:cs typeface="+mn-cs"/>
              </a:rPr>
              <a:t>+1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00400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  <a:latin typeface="Arial" charset="0"/>
                <a:cs typeface="+mn-cs"/>
              </a:rPr>
              <a:t>+0.5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1925" y="5410200"/>
            <a:ext cx="59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cs typeface="+mn-cs"/>
              </a:rPr>
              <a:t>+3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29125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charset="0"/>
                <a:cs typeface="+mn-cs"/>
              </a:rPr>
              <a:t>+0.5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76838" y="541020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charset="0"/>
                <a:cs typeface="+mn-cs"/>
              </a:rPr>
              <a:t>= 10.5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27713" y="3200400"/>
            <a:ext cx="99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&gt; 7.5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827713" y="2895600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96025" y="5410200"/>
            <a:ext cx="99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&gt; 7.5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96025" y="5105400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?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6425" y="381000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charset="0"/>
                <a:cs typeface="+mn-cs"/>
              </a:rPr>
              <a:t>Non-object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62625" y="59436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charset="0"/>
                <a:cs typeface="+mn-cs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506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challenges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How to efficiently search for likely objects</a:t>
            </a:r>
          </a:p>
          <a:p>
            <a:pPr lvl="1"/>
            <a:r>
              <a:rPr lang="en-US" sz="2400" dirty="0" smtClean="0"/>
              <a:t>Even simple models require searching hundreds of thousands of positions and scales</a:t>
            </a:r>
          </a:p>
          <a:p>
            <a:r>
              <a:rPr lang="en-US" sz="2800" dirty="0" smtClean="0"/>
              <a:t>Feature design and scoring</a:t>
            </a:r>
          </a:p>
          <a:p>
            <a:pPr lvl="1"/>
            <a:r>
              <a:rPr lang="en-US" sz="2400" dirty="0" smtClean="0"/>
              <a:t>How should appearance be modeled?  What features correspond to the object?</a:t>
            </a:r>
          </a:p>
          <a:p>
            <a:r>
              <a:rPr lang="en-US" sz="2800" dirty="0" smtClean="0"/>
              <a:t>How to deal with different viewpoints?</a:t>
            </a:r>
          </a:p>
          <a:p>
            <a:pPr lvl="1"/>
            <a:r>
              <a:rPr lang="en-US" sz="2400" dirty="0" smtClean="0"/>
              <a:t>Often train different models for a few different viewpoints</a:t>
            </a:r>
          </a:p>
          <a:p>
            <a:r>
              <a:rPr lang="en-US" sz="2800" dirty="0" smtClean="0"/>
              <a:t>Implementation details</a:t>
            </a:r>
          </a:p>
          <a:p>
            <a:pPr lvl="1"/>
            <a:r>
              <a:rPr lang="en-US" sz="2400" dirty="0" smtClean="0"/>
              <a:t>Window size</a:t>
            </a:r>
          </a:p>
          <a:p>
            <a:pPr lvl="1"/>
            <a:r>
              <a:rPr lang="en-US" sz="2400" dirty="0" smtClean="0"/>
              <a:t>Aspect ratio</a:t>
            </a:r>
          </a:p>
          <a:p>
            <a:pPr lvl="1"/>
            <a:r>
              <a:rPr lang="en-US" sz="2400" dirty="0" smtClean="0"/>
              <a:t>Translation/scale step size</a:t>
            </a:r>
          </a:p>
          <a:p>
            <a:pPr lvl="1"/>
            <a:r>
              <a:rPr lang="en-US" sz="2400" dirty="0" smtClean="0"/>
              <a:t>Non-maxima suppression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150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Dalal-Triggs</a:t>
            </a:r>
            <a:r>
              <a:rPr lang="en-US" dirty="0" smtClean="0"/>
              <a:t> pedestrian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fixed-sized (64x128 pixel) window at each position and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HOG (histogram of gradient) features within each window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window with a linear SVM classifier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non-maxima suppression to remove overlapping detections with lower scores</a:t>
            </a:r>
            <a:endParaRPr lang="en-US" dirty="0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" y="838200"/>
            <a:ext cx="8791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62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741" name="Group 53"/>
          <p:cNvGraphicFramePr>
            <a:graphicFrameLocks noGrp="1"/>
          </p:cNvGraphicFramePr>
          <p:nvPr/>
        </p:nvGraphicFramePr>
        <p:xfrm>
          <a:off x="3352800" y="1295400"/>
          <a:ext cx="2590800" cy="51054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44" name="Text Box 56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14745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6964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Tested with</a:t>
            </a:r>
          </a:p>
          <a:p>
            <a:pPr lvl="1"/>
            <a:r>
              <a:rPr lang="en-US" dirty="0" smtClean="0"/>
              <a:t>RGB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Grayscale</a:t>
            </a:r>
          </a:p>
          <a:p>
            <a:r>
              <a:rPr lang="en-US" dirty="0" smtClean="0"/>
              <a:t>Gamma </a:t>
            </a:r>
            <a:r>
              <a:rPr lang="en-US" dirty="0"/>
              <a:t>Normalization and Compression</a:t>
            </a:r>
          </a:p>
          <a:p>
            <a:pPr lvl="1"/>
            <a:r>
              <a:rPr lang="en-US" dirty="0"/>
              <a:t>Square root</a:t>
            </a:r>
          </a:p>
          <a:p>
            <a:pPr lvl="1"/>
            <a:r>
              <a:rPr lang="en-US" dirty="0"/>
              <a:t>Log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447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362200" y="2743200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796" y="305383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Slightly better performance vs. grayscale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319" y="4989163"/>
            <a:ext cx="533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Very slightly better performance vs. no adjustment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183295" y="5010539"/>
            <a:ext cx="228600" cy="310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43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717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68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152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9097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7762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1604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990600" y="388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uncentered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066800" y="2667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centered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762000" y="5334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cubic-corrected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781800" y="3048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diagonal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934200" y="5410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Sobel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1828800"/>
            <a:ext cx="1752600" cy="1402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8667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cs typeface="+mn-cs"/>
              </a:rPr>
              <a:t>Outperforms</a:t>
            </a:r>
          </a:p>
        </p:txBody>
      </p:sp>
    </p:spTree>
    <p:extLst>
      <p:ext uri="{BB962C8B-B14F-4D97-AF65-F5344CB8AC3E}">
        <p14:creationId xmlns:p14="http://schemas.microsoft.com/office/powerpoint/2010/main" val="28936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12"/>
            <a:ext cx="5638800" cy="5257800"/>
          </a:xfrm>
        </p:spPr>
        <p:txBody>
          <a:bodyPr>
            <a:normAutofit/>
          </a:bodyPr>
          <a:lstStyle/>
          <a:p>
            <a:r>
              <a:rPr lang="en-US" dirty="0"/>
              <a:t>Histogram of gradient </a:t>
            </a:r>
            <a:r>
              <a:rPr lang="en-US" dirty="0" smtClean="0"/>
              <a:t>orientations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Votes weighted </a:t>
            </a:r>
            <a:r>
              <a:rPr lang="en-US" dirty="0"/>
              <a:t>by </a:t>
            </a:r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Bilinear interpolation between cells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29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28633"/>
            <a:ext cx="1343025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3536445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4327" y="2667000"/>
            <a:ext cx="2619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  <a:t>Orientation: 9 bins (for unsigned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+mn-cs"/>
              </a:rPr>
              <a:t>angles 0 -180)</a:t>
            </a:r>
            <a:endParaRPr lang="en-US" sz="20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6888" y="2752055"/>
            <a:ext cx="216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  <a:t>Histograms in </a:t>
            </a:r>
            <a:b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</a:br>
            <a: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  <a:t>k x k pixel cells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726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0"/>
            <a:ext cx="4659773" cy="6213031"/>
          </a:xfrm>
        </p:spPr>
      </p:pic>
      <p:sp>
        <p:nvSpPr>
          <p:cNvPr id="5" name="Rectangle 4"/>
          <p:cNvSpPr/>
          <p:nvPr/>
        </p:nvSpPr>
        <p:spPr>
          <a:xfrm>
            <a:off x="2267744" y="6463640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https://en.wikipedia.org/wiki/The_dress</a:t>
            </a:r>
          </a:p>
        </p:txBody>
      </p:sp>
    </p:spTree>
    <p:extLst>
      <p:ext uri="{BB962C8B-B14F-4D97-AF65-F5344CB8AC3E}">
        <p14:creationId xmlns:p14="http://schemas.microsoft.com/office/powerpoint/2010/main" val="5094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8006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1"/>
          <a:stretch/>
        </p:blipFill>
        <p:spPr bwMode="auto">
          <a:xfrm>
            <a:off x="3643312" y="1952042"/>
            <a:ext cx="2771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5" y="4533511"/>
            <a:ext cx="45567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28265"/>
            <a:ext cx="364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Normalize with respect to surrounding cells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3" name="Frame 2"/>
          <p:cNvSpPr/>
          <p:nvPr/>
        </p:nvSpPr>
        <p:spPr>
          <a:xfrm>
            <a:off x="3874980" y="263895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317691" y="263568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315351" y="310737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871710" y="310737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624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502229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84325" y="37052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X=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9024" y="347295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features = 15 x 7 x 9 x 4 = 3780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3148" y="4076035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cells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1836" y="2847992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orientations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7294" y="4114817"/>
            <a:ext cx="22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normalizations by neighboring cells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199501" y="3842283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7315200" y="3217324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</p:cNvCxnSpPr>
          <p:nvPr/>
        </p:nvCxnSpPr>
        <p:spPr>
          <a:xfrm flipH="1" flipV="1">
            <a:off x="7651621" y="3785430"/>
            <a:ext cx="354026" cy="32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00599" y="2587126"/>
            <a:ext cx="240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+mn-cs"/>
              </a:rPr>
              <a:t>Original Formulation</a:t>
            </a:r>
          </a:p>
        </p:txBody>
      </p:sp>
    </p:spTree>
    <p:extLst>
      <p:ext uri="{BB962C8B-B14F-4D97-AF65-F5344CB8AC3E}">
        <p14:creationId xmlns:p14="http://schemas.microsoft.com/office/powerpoint/2010/main" val="4763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624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502229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84325" y="37052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X=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9024" y="244560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features = 15 x 7 x 9 x 4 = 3780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3148" y="3048687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cells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1836" y="1820644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orientations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7294" y="3087469"/>
            <a:ext cx="22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normalizations by neighboring cells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199501" y="2814935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7315200" y="2189976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</p:cNvCxnSpPr>
          <p:nvPr/>
        </p:nvCxnSpPr>
        <p:spPr>
          <a:xfrm flipH="1" flipV="1">
            <a:off x="7651621" y="2758082"/>
            <a:ext cx="354026" cy="32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0191" y="5112603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features = 15 x 7 x (3 x 9) + 4 = 3780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8974" y="5715687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cells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7662" y="4487644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orientations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4200" y="5830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magnitude of neighbor cells</a:t>
            </a: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185327" y="5481935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7301026" y="4856976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005647" y="5481935"/>
            <a:ext cx="196979" cy="348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00599" y="4126468"/>
            <a:ext cx="240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Arial" charset="0"/>
                <a:cs typeface="+mn-cs"/>
              </a:rPr>
              <a:t>UoCTTI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+mn-cs"/>
              </a:rPr>
              <a:t> variant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0599" y="1559778"/>
            <a:ext cx="240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+mn-cs"/>
              </a:rPr>
              <a:t>Original Formulation</a:t>
            </a:r>
          </a:p>
        </p:txBody>
      </p:sp>
    </p:spTree>
    <p:extLst>
      <p:ext uri="{BB962C8B-B14F-4D97-AF65-F5344CB8AC3E}">
        <p14:creationId xmlns:p14="http://schemas.microsoft.com/office/powerpoint/2010/main" val="19680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162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3575"/>
            <a:ext cx="7239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552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05" y="3657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charset="0"/>
                <a:cs typeface="+mn-cs"/>
              </a:rPr>
              <a:t>pos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 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2405" y="363738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charset="0"/>
                <a:cs typeface="+mn-cs"/>
              </a:rPr>
              <a:t>neg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39068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7924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6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0607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9800"/>
            <a:ext cx="2857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685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156325" y="4314825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pedestrian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929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838200"/>
          </a:xfrm>
        </p:spPr>
        <p:txBody>
          <a:bodyPr/>
          <a:lstStyle/>
          <a:p>
            <a:r>
              <a:rPr lang="en-US" dirty="0" smtClean="0"/>
              <a:t>Pedestrian detection with HOG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Train a pedestrian template using a linear support vector machine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At test time, convolve feature map with template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Find local maxima of response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 multi-scale detection, repeat over multiple levels of a HOG </a:t>
            </a:r>
            <a:r>
              <a:rPr lang="en-US" sz="2400" i="1" dirty="0" smtClean="0"/>
              <a:t>pyramid</a:t>
            </a:r>
            <a:endParaRPr lang="en-US" sz="2400" i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991977"/>
            <a:ext cx="3590192" cy="17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981804"/>
            <a:ext cx="3590192" cy="17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81804"/>
            <a:ext cx="609600" cy="16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1" y="3981804"/>
            <a:ext cx="3048000" cy="17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6096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Dalal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B.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Triggs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hlinkClick r:id="rId7"/>
              </a:rPr>
              <a:t>Histograms of Oriented Gradients for Human Detection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CVPR 2005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404" y="3516868"/>
            <a:ext cx="112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Template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5052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HOG feature map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505200"/>
            <a:ext cx="258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Detector response map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Something to think about…</a:t>
            </a:r>
          </a:p>
          <a:p>
            <a:r>
              <a:rPr lang="en-US" sz="2800" dirty="0" smtClean="0"/>
              <a:t>Sliding window detectors work </a:t>
            </a:r>
          </a:p>
          <a:p>
            <a:pPr lvl="1"/>
            <a:r>
              <a:rPr lang="en-US" sz="2400" i="1" dirty="0" smtClean="0"/>
              <a:t>very well</a:t>
            </a:r>
            <a:r>
              <a:rPr lang="en-US" sz="2400" dirty="0" smtClean="0"/>
              <a:t> for faces</a:t>
            </a:r>
          </a:p>
          <a:p>
            <a:pPr lvl="1"/>
            <a:r>
              <a:rPr lang="en-US" sz="2400" i="1" dirty="0" smtClean="0"/>
              <a:t>fairly well</a:t>
            </a:r>
            <a:r>
              <a:rPr lang="en-US" sz="2400" dirty="0" smtClean="0"/>
              <a:t> for cars and pedestrians</a:t>
            </a:r>
          </a:p>
          <a:p>
            <a:pPr lvl="1"/>
            <a:r>
              <a:rPr lang="en-US" sz="2400" i="1" dirty="0" smtClean="0"/>
              <a:t>badly</a:t>
            </a:r>
            <a:r>
              <a:rPr lang="en-US" sz="2400" dirty="0" smtClean="0"/>
              <a:t> for cats and dogs</a:t>
            </a:r>
          </a:p>
          <a:p>
            <a:r>
              <a:rPr lang="en-US" sz="2800" dirty="0" smtClean="0"/>
              <a:t>Why are some classes easier than others?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Strengths and Weaknesses of Statistical Template Approach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Strengths</a:t>
            </a:r>
          </a:p>
          <a:p>
            <a:r>
              <a:rPr lang="en-US" sz="2800" dirty="0" smtClean="0"/>
              <a:t>Works very well for non-deformable objects with canonical orientations: faces, cars, pedestrians</a:t>
            </a:r>
          </a:p>
          <a:p>
            <a:r>
              <a:rPr lang="en-US" sz="2800" dirty="0" smtClean="0"/>
              <a:t>Fast detection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Weaknesses</a:t>
            </a:r>
          </a:p>
          <a:p>
            <a:r>
              <a:rPr lang="en-US" sz="2800" dirty="0" smtClean="0"/>
              <a:t>Not so well for highly deformable objects or “stuff”</a:t>
            </a:r>
          </a:p>
          <a:p>
            <a:r>
              <a:rPr lang="en-US" sz="2800" dirty="0" smtClean="0"/>
              <a:t>Not robust to occlusion</a:t>
            </a:r>
          </a:p>
          <a:p>
            <a:r>
              <a:rPr lang="en-US" sz="2800" dirty="0" smtClean="0"/>
              <a:t>Requires lots of training data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40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Details in feature computation really matter</a:t>
            </a:r>
          </a:p>
          <a:p>
            <a:pPr lvl="1"/>
            <a:r>
              <a:rPr lang="en-US" dirty="0" smtClean="0"/>
              <a:t>E.g., normalization in </a:t>
            </a:r>
            <a:r>
              <a:rPr lang="en-US" dirty="0" err="1" smtClean="0"/>
              <a:t>Dalal-Triggs</a:t>
            </a:r>
            <a:r>
              <a:rPr lang="en-US" dirty="0" smtClean="0"/>
              <a:t> improves detection rate by 27% at fixed false positive rate</a:t>
            </a:r>
          </a:p>
          <a:p>
            <a:r>
              <a:rPr lang="en-US" dirty="0" smtClean="0"/>
              <a:t>Template size</a:t>
            </a:r>
          </a:p>
          <a:p>
            <a:pPr lvl="1"/>
            <a:r>
              <a:rPr lang="en-US" dirty="0" smtClean="0"/>
              <a:t>Typical choice is size of smallest detectable object</a:t>
            </a:r>
          </a:p>
          <a:p>
            <a:r>
              <a:rPr lang="en-US" dirty="0" smtClean="0"/>
              <a:t>“Jittering” to create synthetic positive examples</a:t>
            </a:r>
          </a:p>
          <a:p>
            <a:pPr lvl="1"/>
            <a:r>
              <a:rPr lang="en-US" dirty="0" smtClean="0"/>
              <a:t>Create slightly rotated, translated, scaled, mirrored versions as extra positive examples</a:t>
            </a:r>
          </a:p>
          <a:p>
            <a:r>
              <a:rPr lang="en-US" dirty="0" smtClean="0"/>
              <a:t>Bootstrapping to get hard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Randomly sample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Train detector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Sample negative examples that score &gt; -1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until all high-scoring negative examples fit in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5791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Sliding window for search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Features based on differences of intensity (gradient, wavelet, etc.)</a:t>
            </a:r>
          </a:p>
          <a:p>
            <a:pPr lvl="1">
              <a:defRPr/>
            </a:pPr>
            <a:r>
              <a:rPr lang="en-US" dirty="0" smtClean="0"/>
              <a:t>Excellent results require careful feature design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Boosting for feature selection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Integral images, cascade for speed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Bootstrapping to deal with many, many negative examples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77000" y="1143000"/>
            <a:ext cx="1981200" cy="1524000"/>
            <a:chOff x="533400" y="1676400"/>
            <a:chExt cx="2286000" cy="1714500"/>
          </a:xfrm>
        </p:grpSpPr>
        <p:pic>
          <p:nvPicPr>
            <p:cNvPr id="42016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7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19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924550" y="5003800"/>
            <a:ext cx="3219450" cy="1016000"/>
            <a:chOff x="381000" y="1447800"/>
            <a:chExt cx="8979120" cy="2834363"/>
          </a:xfrm>
        </p:grpSpPr>
        <p:sp>
          <p:nvSpPr>
            <p:cNvPr id="17" name="Rectangle 16"/>
            <p:cNvSpPr/>
            <p:nvPr/>
          </p:nvSpPr>
          <p:spPr>
            <a:xfrm>
              <a:off x="381000" y="144780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1538" y="1598376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6504" y="1753381"/>
              <a:ext cx="836810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7042" y="1903957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2005" y="205896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1996" name="TextBox 10"/>
            <p:cNvSpPr txBox="1">
              <a:spLocks noChangeArrowheads="1"/>
            </p:cNvSpPr>
            <p:nvPr/>
          </p:nvSpPr>
          <p:spPr bwMode="auto">
            <a:xfrm>
              <a:off x="761999" y="3352801"/>
              <a:ext cx="1297561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Examples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39823" y="1753381"/>
              <a:ext cx="1292852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H</a:t>
              </a:r>
              <a:r>
                <a:rPr lang="en-US" sz="500" baseline="-25000" dirty="0">
                  <a:solidFill>
                    <a:prstClr val="black"/>
                  </a:solidFill>
                </a:rPr>
                <a:t>1</a:t>
              </a:r>
              <a:r>
                <a:rPr lang="en-US" sz="500" dirty="0">
                  <a:solidFill>
                    <a:prstClr val="black"/>
                  </a:solidFill>
                </a:rPr>
                <a:t>(x) &gt; t</a:t>
              </a:r>
              <a:r>
                <a:rPr lang="en-US" sz="500" baseline="-25000" dirty="0">
                  <a:solidFill>
                    <a:prstClr val="black"/>
                  </a:solidFill>
                </a:rPr>
                <a:t>1</a:t>
              </a:r>
              <a:r>
                <a:rPr lang="en-US" sz="5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87639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2780652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904085" y="2058960"/>
              <a:ext cx="380771" cy="456157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>
              <a:off x="2743199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Reject</a:t>
              </a:r>
            </a:p>
          </p:txBody>
        </p:sp>
        <p:sp>
          <p:nvSpPr>
            <p:cNvPr id="42002" name="TextBox 16"/>
            <p:cNvSpPr txBox="1">
              <a:spLocks noChangeArrowheads="1"/>
            </p:cNvSpPr>
            <p:nvPr/>
          </p:nvSpPr>
          <p:spPr bwMode="auto">
            <a:xfrm>
              <a:off x="3352801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No</a:t>
              </a:r>
            </a:p>
          </p:txBody>
        </p:sp>
        <p:sp>
          <p:nvSpPr>
            <p:cNvPr id="42003" name="TextBox 17"/>
            <p:cNvSpPr txBox="1">
              <a:spLocks noChangeArrowheads="1"/>
            </p:cNvSpPr>
            <p:nvPr/>
          </p:nvSpPr>
          <p:spPr bwMode="auto">
            <a:xfrm>
              <a:off x="3810001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Yes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11928" y="1766666"/>
              <a:ext cx="1279567" cy="1067316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H</a:t>
              </a:r>
              <a:r>
                <a:rPr lang="en-US" sz="500" baseline="-25000" dirty="0">
                  <a:solidFill>
                    <a:prstClr val="black"/>
                  </a:solidFill>
                </a:rPr>
                <a:t>2</a:t>
              </a:r>
              <a:r>
                <a:rPr lang="en-US" sz="500" dirty="0">
                  <a:solidFill>
                    <a:prstClr val="black"/>
                  </a:solidFill>
                </a:rPr>
                <a:t>(x) &gt; t</a:t>
              </a:r>
              <a:r>
                <a:rPr lang="en-US" sz="500" baseline="-25000" dirty="0">
                  <a:solidFill>
                    <a:prstClr val="black"/>
                  </a:solidFill>
                </a:rPr>
                <a:t>2</a:t>
              </a:r>
              <a:r>
                <a:rPr lang="en-US" sz="5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3038" y="1753381"/>
              <a:ext cx="1297281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H</a:t>
              </a:r>
              <a:r>
                <a:rPr lang="en-US" sz="500" baseline="-25000" dirty="0">
                  <a:solidFill>
                    <a:prstClr val="black"/>
                  </a:solidFill>
                </a:rPr>
                <a:t>N</a:t>
              </a:r>
              <a:r>
                <a:rPr lang="en-US" sz="500" dirty="0">
                  <a:solidFill>
                    <a:prstClr val="black"/>
                  </a:solidFill>
                </a:rPr>
                <a:t>(x) &gt; </a:t>
              </a:r>
              <a:r>
                <a:rPr lang="en-US" sz="500" dirty="0" err="1">
                  <a:solidFill>
                    <a:prstClr val="black"/>
                  </a:solidFill>
                </a:rPr>
                <a:t>t</a:t>
              </a:r>
              <a:r>
                <a:rPr lang="en-US" sz="500" baseline="-25000" dirty="0" err="1">
                  <a:solidFill>
                    <a:prstClr val="black"/>
                  </a:solidFill>
                </a:rPr>
                <a:t>N</a:t>
              </a:r>
              <a:r>
                <a:rPr lang="en-US" sz="5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925586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07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Yes</a:t>
              </a:r>
            </a:p>
          </p:txBody>
        </p:sp>
        <p:sp>
          <p:nvSpPr>
            <p:cNvPr id="42008" name="TextBox 22"/>
            <p:cNvSpPr txBox="1">
              <a:spLocks noChangeArrowheads="1"/>
            </p:cNvSpPr>
            <p:nvPr/>
          </p:nvSpPr>
          <p:spPr bwMode="auto">
            <a:xfrm>
              <a:off x="5883275" y="1981201"/>
              <a:ext cx="801249" cy="60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prstClr val="black"/>
                  </a:solidFill>
                  <a:latin typeface="Arial" charset="0"/>
                  <a:cs typeface="+mn-cs"/>
                </a:rPr>
                <a:t>…</a:t>
              </a:r>
            </a:p>
          </p:txBody>
        </p:sp>
        <p:sp>
          <p:nvSpPr>
            <p:cNvPr id="42009" name="TextBox 23"/>
            <p:cNvSpPr txBox="1">
              <a:spLocks noChangeArrowheads="1"/>
            </p:cNvSpPr>
            <p:nvPr/>
          </p:nvSpPr>
          <p:spPr bwMode="auto">
            <a:xfrm>
              <a:off x="8447087" y="2209801"/>
              <a:ext cx="91303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Pass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4684509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11" name="TextBox 25"/>
            <p:cNvSpPr txBox="1">
              <a:spLocks noChangeArrowheads="1"/>
            </p:cNvSpPr>
            <p:nvPr/>
          </p:nvSpPr>
          <p:spPr bwMode="auto">
            <a:xfrm>
              <a:off x="4648200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Reject</a:t>
              </a:r>
            </a:p>
          </p:txBody>
        </p:sp>
        <p:sp>
          <p:nvSpPr>
            <p:cNvPr id="42012" name="TextBox 26"/>
            <p:cNvSpPr txBox="1">
              <a:spLocks noChangeArrowheads="1"/>
            </p:cNvSpPr>
            <p:nvPr/>
          </p:nvSpPr>
          <p:spPr bwMode="auto">
            <a:xfrm>
              <a:off x="5257799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No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6818599" y="3086464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14" name="TextBox 28"/>
            <p:cNvSpPr txBox="1">
              <a:spLocks noChangeArrowheads="1"/>
            </p:cNvSpPr>
            <p:nvPr/>
          </p:nvSpPr>
          <p:spPr bwMode="auto">
            <a:xfrm>
              <a:off x="6781801" y="3733800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Reject</a:t>
              </a:r>
            </a:p>
          </p:txBody>
        </p:sp>
        <p:sp>
          <p:nvSpPr>
            <p:cNvPr id="42015" name="TextBox 29"/>
            <p:cNvSpPr txBox="1">
              <a:spLocks noChangeArrowheads="1"/>
            </p:cNvSpPr>
            <p:nvPr/>
          </p:nvSpPr>
          <p:spPr bwMode="auto">
            <a:xfrm>
              <a:off x="7391400" y="2971799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No</a:t>
              </a:r>
            </a:p>
          </p:txBody>
        </p:sp>
      </p:grp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61" y="3124200"/>
            <a:ext cx="747077" cy="148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76" cy="6435709"/>
          </a:xfrm>
        </p:spPr>
      </p:pic>
      <p:sp>
        <p:nvSpPr>
          <p:cNvPr id="5" name="Rectangle 4"/>
          <p:cNvSpPr/>
          <p:nvPr/>
        </p:nvSpPr>
        <p:spPr>
          <a:xfrm>
            <a:off x="791580" y="6435709"/>
            <a:ext cx="782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Lit part of blue dress and shadowed part of white dress are the same color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Viola-Jones sliding window detector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b="1" dirty="0" smtClean="0"/>
              <a:t>Fast</a:t>
            </a:r>
            <a:r>
              <a:rPr lang="en-US" dirty="0" smtClean="0"/>
              <a:t> detection through two mechanisms</a:t>
            </a:r>
          </a:p>
          <a:p>
            <a:r>
              <a:rPr lang="en-US" dirty="0" smtClean="0"/>
              <a:t>Quickly eliminate unlikely windows</a:t>
            </a:r>
          </a:p>
          <a:p>
            <a:r>
              <a:rPr lang="en-US" dirty="0" smtClean="0"/>
              <a:t>Use features that are fast to compute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6488113"/>
            <a:ext cx="8799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Viola and Jones. </a:t>
            </a:r>
            <a:r>
              <a:rPr lang="en-US" sz="1600" u="sng" dirty="0">
                <a:solidFill>
                  <a:prstClr val="black"/>
                </a:solidFill>
                <a:hlinkClick r:id="rId2"/>
              </a:rPr>
              <a:t>Rapid Object Detection using a Boosted Cascade of Simple Features</a:t>
            </a:r>
            <a:r>
              <a:rPr lang="en-US" sz="1600" dirty="0">
                <a:solidFill>
                  <a:prstClr val="black"/>
                </a:solidFill>
              </a:rPr>
              <a:t> (2001). </a:t>
            </a:r>
          </a:p>
        </p:txBody>
      </p:sp>
    </p:spTree>
    <p:extLst>
      <p:ext uri="{BB962C8B-B14F-4D97-AF65-F5344CB8AC3E}">
        <p14:creationId xmlns:p14="http://schemas.microsoft.com/office/powerpoint/2010/main" val="275854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Cascade for Fast Detection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447800"/>
            <a:ext cx="8763000" cy="2732088"/>
            <a:chOff x="381000" y="1447800"/>
            <a:chExt cx="8763000" cy="2732088"/>
          </a:xfrm>
        </p:grpSpPr>
        <p:sp>
          <p:nvSpPr>
            <p:cNvPr id="4" name="Rectangle 3"/>
            <p:cNvSpPr/>
            <p:nvPr/>
          </p:nvSpPr>
          <p:spPr>
            <a:xfrm>
              <a:off x="381000" y="14478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16002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19050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2057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78" name="TextBox 10"/>
            <p:cNvSpPr txBox="1">
              <a:spLocks noChangeArrowheads="1"/>
            </p:cNvSpPr>
            <p:nvPr/>
          </p:nvSpPr>
          <p:spPr bwMode="auto">
            <a:xfrm>
              <a:off x="762000" y="3352800"/>
              <a:ext cx="11969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Examples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84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H</a:t>
              </a:r>
              <a:r>
                <a:rPr lang="en-US" baseline="-25000" dirty="0">
                  <a:solidFill>
                    <a:prstClr val="black"/>
                  </a:solidFill>
                </a:rPr>
                <a:t>1</a:t>
              </a:r>
              <a:r>
                <a:rPr lang="en-US" dirty="0">
                  <a:solidFill>
                    <a:prstClr val="black"/>
                  </a:solidFill>
                </a:rPr>
                <a:t>(x) &gt; t</a:t>
              </a:r>
              <a:r>
                <a:rPr lang="en-US" baseline="-25000" dirty="0">
                  <a:solidFill>
                    <a:prstClr val="black"/>
                  </a:solidFill>
                </a:rPr>
                <a:t>1</a:t>
              </a:r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781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905000" y="2057400"/>
              <a:ext cx="381000" cy="4572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83" name="TextBox 15"/>
            <p:cNvSpPr txBox="1">
              <a:spLocks noChangeArrowheads="1"/>
            </p:cNvSpPr>
            <p:nvPr/>
          </p:nvSpPr>
          <p:spPr bwMode="auto">
            <a:xfrm>
              <a:off x="2743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Reject</a:t>
              </a:r>
            </a:p>
          </p:txBody>
        </p:sp>
        <p:sp>
          <p:nvSpPr>
            <p:cNvPr id="32784" name="TextBox 16"/>
            <p:cNvSpPr txBox="1">
              <a:spLocks noChangeArrowheads="1"/>
            </p:cNvSpPr>
            <p:nvPr/>
          </p:nvSpPr>
          <p:spPr bwMode="auto">
            <a:xfrm>
              <a:off x="3352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No</a:t>
              </a:r>
            </a:p>
          </p:txBody>
        </p:sp>
        <p:sp>
          <p:nvSpPr>
            <p:cNvPr id="32785" name="TextBox 1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Yes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11675" y="1768475"/>
              <a:ext cx="1279525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H</a:t>
              </a:r>
              <a:r>
                <a:rPr lang="en-US" baseline="-25000" dirty="0">
                  <a:solidFill>
                    <a:prstClr val="black"/>
                  </a:solidFill>
                </a:rPr>
                <a:t>2</a:t>
              </a:r>
              <a:r>
                <a:rPr lang="en-US" dirty="0">
                  <a:solidFill>
                    <a:prstClr val="black"/>
                  </a:solidFill>
                </a:rPr>
                <a:t>(x) &gt; t</a:t>
              </a:r>
              <a:r>
                <a:rPr lang="en-US" baseline="-25000" dirty="0">
                  <a:solidFill>
                    <a:prstClr val="black"/>
                  </a:solidFill>
                </a:rPr>
                <a:t>2</a:t>
              </a:r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532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H</a:t>
              </a:r>
              <a:r>
                <a:rPr lang="en-US" baseline="-25000" dirty="0">
                  <a:solidFill>
                    <a:prstClr val="black"/>
                  </a:solidFill>
                </a:rPr>
                <a:t>N</a:t>
              </a:r>
              <a:r>
                <a:rPr lang="en-US" dirty="0">
                  <a:solidFill>
                    <a:prstClr val="black"/>
                  </a:solidFill>
                </a:rPr>
                <a:t>(x) &gt; 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N</a:t>
              </a:r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9248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89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Yes</a:t>
              </a:r>
            </a:p>
          </p:txBody>
        </p:sp>
        <p:sp>
          <p:nvSpPr>
            <p:cNvPr id="32790" name="TextBox 22"/>
            <p:cNvSpPr txBox="1">
              <a:spLocks noChangeArrowheads="1"/>
            </p:cNvSpPr>
            <p:nvPr/>
          </p:nvSpPr>
          <p:spPr bwMode="auto">
            <a:xfrm>
              <a:off x="5883275" y="1981200"/>
              <a:ext cx="5445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32791" name="TextBox 23"/>
            <p:cNvSpPr txBox="1">
              <a:spLocks noChangeArrowheads="1"/>
            </p:cNvSpPr>
            <p:nvPr/>
          </p:nvSpPr>
          <p:spPr bwMode="auto">
            <a:xfrm>
              <a:off x="8447088" y="2209800"/>
              <a:ext cx="696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Pass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4686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3" name="TextBox 25"/>
            <p:cNvSpPr txBox="1">
              <a:spLocks noChangeArrowheads="1"/>
            </p:cNvSpPr>
            <p:nvPr/>
          </p:nvSpPr>
          <p:spPr bwMode="auto">
            <a:xfrm>
              <a:off x="4648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Reject</a:t>
              </a:r>
            </a:p>
          </p:txBody>
        </p:sp>
        <p:sp>
          <p:nvSpPr>
            <p:cNvPr id="32794" name="TextBox 26"/>
            <p:cNvSpPr txBox="1">
              <a:spLocks noChangeArrowheads="1"/>
            </p:cNvSpPr>
            <p:nvPr/>
          </p:nvSpPr>
          <p:spPr bwMode="auto">
            <a:xfrm>
              <a:off x="5257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No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6819900" y="30861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6" name="TextBox 28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Reject</a:t>
              </a:r>
            </a:p>
          </p:txBody>
        </p:sp>
        <p:sp>
          <p:nvSpPr>
            <p:cNvPr id="32797" name="TextBox 29"/>
            <p:cNvSpPr txBox="1">
              <a:spLocks noChangeArrowheads="1"/>
            </p:cNvSpPr>
            <p:nvPr/>
          </p:nvSpPr>
          <p:spPr bwMode="auto">
            <a:xfrm>
              <a:off x="7391400" y="29718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No</a:t>
              </a:r>
            </a:p>
          </p:txBody>
        </p:sp>
      </p:grpSp>
      <p:sp>
        <p:nvSpPr>
          <p:cNvPr id="338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Choose threshold for low false negative rate</a:t>
            </a:r>
          </a:p>
          <a:p>
            <a:pPr>
              <a:defRPr/>
            </a:pPr>
            <a:r>
              <a:rPr lang="en-US" sz="2800" dirty="0" smtClean="0"/>
              <a:t>Fast classifiers early in cascade</a:t>
            </a:r>
          </a:p>
          <a:p>
            <a:pPr>
              <a:defRPr/>
            </a:pPr>
            <a:r>
              <a:rPr lang="en-US" sz="2800" dirty="0" smtClean="0"/>
              <a:t>Slow classifiers later, but most examples don’t get there</a:t>
            </a:r>
          </a:p>
          <a:p>
            <a:pPr lvl="1"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186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that are fast to compute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Haar</a:t>
            </a:r>
            <a:r>
              <a:rPr lang="en-US" dirty="0" smtClean="0"/>
              <a:t>-like features”</a:t>
            </a:r>
          </a:p>
          <a:p>
            <a:pPr lvl="1"/>
            <a:r>
              <a:rPr lang="en-US" dirty="0" smtClean="0"/>
              <a:t>Differences of sums of intensity</a:t>
            </a:r>
          </a:p>
          <a:p>
            <a:pPr lvl="1"/>
            <a:r>
              <a:rPr lang="en-US" dirty="0" smtClean="0"/>
              <a:t>Thousands, computed at various positions and scales within detection window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9600" y="4953000"/>
            <a:ext cx="3048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4953000"/>
            <a:ext cx="304800" cy="4572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143000" y="5181600"/>
            <a:ext cx="1295400" cy="22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0" y="4953000"/>
            <a:ext cx="1295400" cy="2286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886200" y="4800600"/>
            <a:ext cx="4572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886200" y="51054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0292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800600" y="4724400"/>
            <a:ext cx="228600" cy="685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886200" y="44958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5720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705600" y="48006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6705600" y="51054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7086600" y="48006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086600" y="51054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924800" y="48768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696200" y="48768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7696200" y="43434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7924800" y="43434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0" y="556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Two-rectangle features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276600" y="556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Three-rectangle features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172200" y="5562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Etc.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228600" y="45720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533400" y="4572000"/>
            <a:ext cx="44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41088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Integral Images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ii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1), 2)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5600" y="1828800"/>
            <a:ext cx="2286000" cy="1600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5600" y="1828800"/>
            <a:ext cx="1066800" cy="838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38600" y="2667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x, 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3505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ii(</a:t>
            </a:r>
            <a:r>
              <a:rPr lang="en-US" kern="0" dirty="0" err="1">
                <a:solidFill>
                  <a:sysClr val="windowText" lastClr="000000"/>
                </a:solidFill>
              </a:rPr>
              <a:t>x,y</a:t>
            </a:r>
            <a:r>
              <a:rPr lang="en-US" kern="0" dirty="0">
                <a:solidFill>
                  <a:sysClr val="windowText" lastClr="000000"/>
                </a:solidFill>
              </a:rPr>
              <a:t>) = Sum of the values in the grey region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132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9992" y="4794588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SUM within Rectangle D is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ii(4) </a:t>
            </a:r>
            <a:r>
              <a:rPr lang="en-US" sz="2400" dirty="0" smtClean="0">
                <a:solidFill>
                  <a:prstClr val="black"/>
                </a:solidFill>
              </a:rPr>
              <a:t>- ii(2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- ii(3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+ ii(1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8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Feature selection with </a:t>
            </a:r>
            <a:r>
              <a:rPr lang="en-US" sz="3600" dirty="0" err="1" smtClean="0"/>
              <a:t>Adaboost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Create a large pool of features (180K)</a:t>
            </a:r>
          </a:p>
          <a:p>
            <a:r>
              <a:rPr lang="en-US" dirty="0" smtClean="0"/>
              <a:t>Select features that are discriminative and work well together</a:t>
            </a:r>
          </a:p>
          <a:p>
            <a:pPr lvl="1"/>
            <a:r>
              <a:rPr lang="en-US" dirty="0" smtClean="0"/>
              <a:t>“Weak learner” = feature + threshold + parity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Choose weak learner that minimizes error on the weighted training set</a:t>
            </a:r>
          </a:p>
          <a:p>
            <a:pPr lvl="1"/>
            <a:r>
              <a:rPr lang="en-US" dirty="0" smtClean="0"/>
              <a:t>Reweight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3753036"/>
            <a:ext cx="38798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7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"/>
            <a:ext cx="4414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3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1172</Words>
  <Application>Microsoft Office PowerPoint</Application>
  <PresentationFormat>On-screen Show (4:3)</PresentationFormat>
  <Paragraphs>274</Paragraphs>
  <Slides>29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Times New Roman</vt:lpstr>
      <vt:lpstr>Office Theme</vt:lpstr>
      <vt:lpstr>2_Blank Presentation</vt:lpstr>
      <vt:lpstr>2_Office Theme</vt:lpstr>
      <vt:lpstr>Object Detection</vt:lpstr>
      <vt:lpstr>PowerPoint Presentation</vt:lpstr>
      <vt:lpstr>PowerPoint Presentation</vt:lpstr>
      <vt:lpstr>Recap: Viola-Jones sliding window detector</vt:lpstr>
      <vt:lpstr>Cascade for Fast Detection</vt:lpstr>
      <vt:lpstr>Features that are fast to compute</vt:lpstr>
      <vt:lpstr>Integral Images</vt:lpstr>
      <vt:lpstr>Feature selection with Adaboost</vt:lpstr>
      <vt:lpstr>Adaboost</vt:lpstr>
      <vt:lpstr>Viola-Jones details</vt:lpstr>
      <vt:lpstr>Viola Jones Results</vt:lpstr>
      <vt:lpstr>Object Detection</vt:lpstr>
      <vt:lpstr>Statistical Template</vt:lpstr>
      <vt:lpstr>Design challenges</vt:lpstr>
      <vt:lpstr>Example: Dalal-Triggs pedestrian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Pedestrian detection with HOG</vt:lpstr>
      <vt:lpstr>PowerPoint Presentation</vt:lpstr>
      <vt:lpstr>Strengths and Weaknesses of Statistical Template Approach</vt:lpstr>
      <vt:lpstr>Tricks of the trade</vt:lpstr>
      <vt:lpstr>Things to remember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grauman</dc:creator>
  <cp:lastModifiedBy>James</cp:lastModifiedBy>
  <cp:revision>197</cp:revision>
  <dcterms:created xsi:type="dcterms:W3CDTF">2006-08-16T00:00:00Z</dcterms:created>
  <dcterms:modified xsi:type="dcterms:W3CDTF">2017-10-25T16:36:45Z</dcterms:modified>
</cp:coreProperties>
</file>