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897" r:id="rId3"/>
    <p:sldMasterId id="2147483909" r:id="rId4"/>
    <p:sldMasterId id="2147483921" r:id="rId5"/>
  </p:sldMasterIdLst>
  <p:notesMasterIdLst>
    <p:notesMasterId r:id="rId93"/>
  </p:notesMasterIdLst>
  <p:sldIdLst>
    <p:sldId id="703" r:id="rId6"/>
    <p:sldId id="556" r:id="rId7"/>
    <p:sldId id="535" r:id="rId8"/>
    <p:sldId id="614" r:id="rId9"/>
    <p:sldId id="615" r:id="rId10"/>
    <p:sldId id="677" r:id="rId11"/>
    <p:sldId id="678" r:id="rId12"/>
    <p:sldId id="679" r:id="rId13"/>
    <p:sldId id="680" r:id="rId14"/>
    <p:sldId id="681" r:id="rId15"/>
    <p:sldId id="673" r:id="rId16"/>
    <p:sldId id="674" r:id="rId17"/>
    <p:sldId id="675" r:id="rId18"/>
    <p:sldId id="676" r:id="rId19"/>
    <p:sldId id="682" r:id="rId20"/>
    <p:sldId id="683" r:id="rId21"/>
    <p:sldId id="684" r:id="rId22"/>
    <p:sldId id="685" r:id="rId23"/>
    <p:sldId id="686" r:id="rId24"/>
    <p:sldId id="687" r:id="rId25"/>
    <p:sldId id="688" r:id="rId26"/>
    <p:sldId id="701" r:id="rId27"/>
    <p:sldId id="689" r:id="rId28"/>
    <p:sldId id="690" r:id="rId29"/>
    <p:sldId id="691" r:id="rId30"/>
    <p:sldId id="692" r:id="rId31"/>
    <p:sldId id="693" r:id="rId32"/>
    <p:sldId id="694" r:id="rId33"/>
    <p:sldId id="695" r:id="rId34"/>
    <p:sldId id="696" r:id="rId35"/>
    <p:sldId id="697" r:id="rId36"/>
    <p:sldId id="698" r:id="rId37"/>
    <p:sldId id="616" r:id="rId38"/>
    <p:sldId id="617" r:id="rId39"/>
    <p:sldId id="618" r:id="rId40"/>
    <p:sldId id="619" r:id="rId41"/>
    <p:sldId id="620" r:id="rId42"/>
    <p:sldId id="621" r:id="rId43"/>
    <p:sldId id="622" r:id="rId44"/>
    <p:sldId id="623" r:id="rId45"/>
    <p:sldId id="624" r:id="rId46"/>
    <p:sldId id="625" r:id="rId47"/>
    <p:sldId id="626" r:id="rId48"/>
    <p:sldId id="627" r:id="rId49"/>
    <p:sldId id="628" r:id="rId50"/>
    <p:sldId id="629" r:id="rId51"/>
    <p:sldId id="630" r:id="rId52"/>
    <p:sldId id="631" r:id="rId53"/>
    <p:sldId id="632" r:id="rId54"/>
    <p:sldId id="633" r:id="rId55"/>
    <p:sldId id="634" r:id="rId56"/>
    <p:sldId id="635" r:id="rId57"/>
    <p:sldId id="636" r:id="rId58"/>
    <p:sldId id="637" r:id="rId59"/>
    <p:sldId id="638" r:id="rId60"/>
    <p:sldId id="639" r:id="rId61"/>
    <p:sldId id="640" r:id="rId62"/>
    <p:sldId id="641" r:id="rId63"/>
    <p:sldId id="642" r:id="rId64"/>
    <p:sldId id="643" r:id="rId65"/>
    <p:sldId id="644" r:id="rId66"/>
    <p:sldId id="645" r:id="rId67"/>
    <p:sldId id="646" r:id="rId68"/>
    <p:sldId id="647" r:id="rId69"/>
    <p:sldId id="648" r:id="rId70"/>
    <p:sldId id="649" r:id="rId71"/>
    <p:sldId id="650" r:id="rId72"/>
    <p:sldId id="651" r:id="rId73"/>
    <p:sldId id="652" r:id="rId74"/>
    <p:sldId id="653" r:id="rId75"/>
    <p:sldId id="654" r:id="rId76"/>
    <p:sldId id="655" r:id="rId77"/>
    <p:sldId id="656" r:id="rId78"/>
    <p:sldId id="657" r:id="rId79"/>
    <p:sldId id="658" r:id="rId80"/>
    <p:sldId id="659" r:id="rId81"/>
    <p:sldId id="660" r:id="rId82"/>
    <p:sldId id="671" r:id="rId83"/>
    <p:sldId id="661" r:id="rId84"/>
    <p:sldId id="662" r:id="rId85"/>
    <p:sldId id="663" r:id="rId86"/>
    <p:sldId id="664" r:id="rId87"/>
    <p:sldId id="665" r:id="rId88"/>
    <p:sldId id="666" r:id="rId89"/>
    <p:sldId id="667" r:id="rId90"/>
    <p:sldId id="668" r:id="rId91"/>
    <p:sldId id="672"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697" autoAdjust="0"/>
  </p:normalViewPr>
  <p:slideViewPr>
    <p:cSldViewPr>
      <p:cViewPr varScale="1">
        <p:scale>
          <a:sx n="121" d="100"/>
          <a:sy n="121" d="100"/>
        </p:scale>
        <p:origin x="1196"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vapo:Documents:CourseWork:bargraph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Sheet1!$A$11:$A$179</c:f>
              <c:strCache>
                <c:ptCount val="169"/>
                <c:pt idx="0">
                  <c:v>building</c:v>
                </c:pt>
                <c:pt idx="1">
                  <c:v>sky</c:v>
                </c:pt>
                <c:pt idx="2">
                  <c:v>tree</c:v>
                </c:pt>
                <c:pt idx="3">
                  <c:v>wall</c:v>
                </c:pt>
                <c:pt idx="4">
                  <c:v>road</c:v>
                </c:pt>
                <c:pt idx="5">
                  <c:v>floor</c:v>
                </c:pt>
                <c:pt idx="6">
                  <c:v>sidewalk</c:v>
                </c:pt>
                <c:pt idx="7">
                  <c:v>mountain</c:v>
                </c:pt>
                <c:pt idx="8">
                  <c:v>ground</c:v>
                </c:pt>
                <c:pt idx="9">
                  <c:v>plant</c:v>
                </c:pt>
                <c:pt idx="10">
                  <c:v>sea</c:v>
                </c:pt>
                <c:pt idx="11">
                  <c:v>window</c:v>
                </c:pt>
                <c:pt idx="12">
                  <c:v>grass</c:v>
                </c:pt>
                <c:pt idx="13">
                  <c:v>car</c:v>
                </c:pt>
                <c:pt idx="14">
                  <c:v>bed</c:v>
                </c:pt>
                <c:pt idx="15">
                  <c:v>water</c:v>
                </c:pt>
                <c:pt idx="16">
                  <c:v>rock</c:v>
                </c:pt>
                <c:pt idx="17">
                  <c:v>house</c:v>
                </c:pt>
                <c:pt idx="18">
                  <c:v>ceiling</c:v>
                </c:pt>
                <c:pt idx="19">
                  <c:v>field</c:v>
                </c:pt>
                <c:pt idx="20">
                  <c:v>sand</c:v>
                </c:pt>
                <c:pt idx="21">
                  <c:v>painting</c:v>
                </c:pt>
                <c:pt idx="22">
                  <c:v>steps</c:v>
                </c:pt>
                <c:pt idx="23">
                  <c:v>curtain</c:v>
                </c:pt>
                <c:pt idx="24">
                  <c:v>church</c:v>
                </c:pt>
                <c:pt idx="25">
                  <c:v>person</c:v>
                </c:pt>
                <c:pt idx="26">
                  <c:v>door</c:v>
                </c:pt>
                <c:pt idx="27">
                  <c:v>path</c:v>
                </c:pt>
                <c:pt idx="28">
                  <c:v>table</c:v>
                </c:pt>
                <c:pt idx="29">
                  <c:v>bookshelf</c:v>
                </c:pt>
                <c:pt idx="30">
                  <c:v>skyscraper</c:v>
                </c:pt>
                <c:pt idx="31">
                  <c:v>tower</c:v>
                </c:pt>
                <c:pt idx="32">
                  <c:v>chair</c:v>
                </c:pt>
                <c:pt idx="33">
                  <c:v>lake</c:v>
                </c:pt>
                <c:pt idx="34">
                  <c:v>bush</c:v>
                </c:pt>
                <c:pt idx="35">
                  <c:v>sign</c:v>
                </c:pt>
                <c:pt idx="36">
                  <c:v>fence</c:v>
                </c:pt>
                <c:pt idx="37">
                  <c:v>desk</c:v>
                </c:pt>
                <c:pt idx="38">
                  <c:v>picture</c:v>
                </c:pt>
                <c:pt idx="39">
                  <c:v>river</c:v>
                </c:pt>
                <c:pt idx="40">
                  <c:v>mirror</c:v>
                </c:pt>
                <c:pt idx="41">
                  <c:v>shutter</c:v>
                </c:pt>
                <c:pt idx="42">
                  <c:v>sofa</c:v>
                </c:pt>
                <c:pt idx="43">
                  <c:v>refrigerator</c:v>
                </c:pt>
                <c:pt idx="44">
                  <c:v>cupboard</c:v>
                </c:pt>
                <c:pt idx="45">
                  <c:v>pillow</c:v>
                </c:pt>
                <c:pt idx="46">
                  <c:v>hill</c:v>
                </c:pt>
                <c:pt idx="47">
                  <c:v>sink</c:v>
                </c:pt>
                <c:pt idx="48">
                  <c:v>cloud</c:v>
                </c:pt>
                <c:pt idx="49">
                  <c:v>balcony</c:v>
                </c:pt>
                <c:pt idx="50">
                  <c:v>fountain</c:v>
                </c:pt>
                <c:pt idx="51">
                  <c:v>toilet</c:v>
                </c:pt>
                <c:pt idx="52">
                  <c:v>cabinet</c:v>
                </c:pt>
                <c:pt idx="53">
                  <c:v>poster</c:v>
                </c:pt>
                <c:pt idx="54">
                  <c:v>carpet</c:v>
                </c:pt>
                <c:pt idx="55">
                  <c:v>flower</c:v>
                </c:pt>
                <c:pt idx="56">
                  <c:v>towel</c:v>
                </c:pt>
                <c:pt idx="57">
                  <c:v>stove</c:v>
                </c:pt>
                <c:pt idx="58">
                  <c:v>bathtub</c:v>
                </c:pt>
                <c:pt idx="59">
                  <c:v>television</c:v>
                </c:pt>
                <c:pt idx="60">
                  <c:v>shop</c:v>
                </c:pt>
                <c:pt idx="61">
                  <c:v>plate</c:v>
                </c:pt>
                <c:pt idx="62">
                  <c:v>dish</c:v>
                </c:pt>
                <c:pt idx="63">
                  <c:v>waterfall</c:v>
                </c:pt>
                <c:pt idx="64">
                  <c:v>streetlight</c:v>
                </c:pt>
                <c:pt idx="65">
                  <c:v>counter top</c:v>
                </c:pt>
                <c:pt idx="66">
                  <c:v>animal</c:v>
                </c:pt>
                <c:pt idx="67">
                  <c:v>pole</c:v>
                </c:pt>
                <c:pt idx="68">
                  <c:v>bird</c:v>
                </c:pt>
                <c:pt idx="69">
                  <c:v>torso</c:v>
                </c:pt>
                <c:pt idx="70">
                  <c:v>paper</c:v>
                </c:pt>
                <c:pt idx="71">
                  <c:v>roof</c:v>
                </c:pt>
                <c:pt idx="72">
                  <c:v>awning</c:v>
                </c:pt>
                <c:pt idx="73">
                  <c:v>fruit</c:v>
                </c:pt>
                <c:pt idx="74">
                  <c:v>leg</c:v>
                </c:pt>
                <c:pt idx="75">
                  <c:v>furniture</c:v>
                </c:pt>
                <c:pt idx="76">
                  <c:v>railing</c:v>
                </c:pt>
                <c:pt idx="77">
                  <c:v>keyboard</c:v>
                </c:pt>
                <c:pt idx="78">
                  <c:v>column</c:v>
                </c:pt>
                <c:pt idx="79">
                  <c:v>boat</c:v>
                </c:pt>
                <c:pt idx="80">
                  <c:v>crane</c:v>
                </c:pt>
                <c:pt idx="81">
                  <c:v>wheel</c:v>
                </c:pt>
                <c:pt idx="82">
                  <c:v>curb</c:v>
                </c:pt>
                <c:pt idx="83">
                  <c:v>basket</c:v>
                </c:pt>
                <c:pt idx="84">
                  <c:v>lamp</c:v>
                </c:pt>
                <c:pt idx="85">
                  <c:v>pot</c:v>
                </c:pt>
                <c:pt idx="86">
                  <c:v>bench</c:v>
                </c:pt>
                <c:pt idx="87">
                  <c:v>bus</c:v>
                </c:pt>
                <c:pt idx="88">
                  <c:v>books</c:v>
                </c:pt>
                <c:pt idx="89">
                  <c:v>telephone</c:v>
                </c:pt>
                <c:pt idx="90">
                  <c:v>arcade</c:v>
                </c:pt>
                <c:pt idx="91">
                  <c:v>motorbike</c:v>
                </c:pt>
                <c:pt idx="92">
                  <c:v>scaffolding</c:v>
                </c:pt>
                <c:pt idx="93">
                  <c:v>traffic light</c:v>
                </c:pt>
                <c:pt idx="94">
                  <c:v>handrail</c:v>
                </c:pt>
                <c:pt idx="95">
                  <c:v>bridge</c:v>
                </c:pt>
                <c:pt idx="96">
                  <c:v>bison</c:v>
                </c:pt>
                <c:pt idx="97">
                  <c:v>snow</c:v>
                </c:pt>
                <c:pt idx="98">
                  <c:v>arm</c:v>
                </c:pt>
                <c:pt idx="99">
                  <c:v>resturant</c:v>
                </c:pt>
                <c:pt idx="100">
                  <c:v>windshield</c:v>
                </c:pt>
                <c:pt idx="101">
                  <c:v>trash can</c:v>
                </c:pt>
                <c:pt idx="102">
                  <c:v>van</c:v>
                </c:pt>
                <c:pt idx="103">
                  <c:v>bicycle</c:v>
                </c:pt>
                <c:pt idx="104">
                  <c:v>washing machine</c:v>
                </c:pt>
                <c:pt idx="105">
                  <c:v>brick</c:v>
                </c:pt>
                <c:pt idx="106">
                  <c:v>manhole</c:v>
                </c:pt>
                <c:pt idx="107">
                  <c:v>box</c:v>
                </c:pt>
                <c:pt idx="108">
                  <c:v>head</c:v>
                </c:pt>
                <c:pt idx="109">
                  <c:v>light</c:v>
                </c:pt>
                <c:pt idx="110">
                  <c:v>clock</c:v>
                </c:pt>
                <c:pt idx="111">
                  <c:v>central reservation</c:v>
                </c:pt>
                <c:pt idx="112">
                  <c:v>laptop</c:v>
                </c:pt>
                <c:pt idx="113">
                  <c:v>tv</c:v>
                </c:pt>
                <c:pt idx="114">
                  <c:v>screen</c:v>
                </c:pt>
                <c:pt idx="115">
                  <c:v>drawer</c:v>
                </c:pt>
                <c:pt idx="116">
                  <c:v>crosswalk</c:v>
                </c:pt>
                <c:pt idx="117">
                  <c:v>microwave</c:v>
                </c:pt>
                <c:pt idx="118">
                  <c:v>pitcher</c:v>
                </c:pt>
                <c:pt idx="119">
                  <c:v>fireplace</c:v>
                </c:pt>
                <c:pt idx="120">
                  <c:v>fan</c:v>
                </c:pt>
                <c:pt idx="121">
                  <c:v>grille</c:v>
                </c:pt>
                <c:pt idx="122">
                  <c:v>chimney</c:v>
                </c:pt>
                <c:pt idx="123">
                  <c:v>cat</c:v>
                </c:pt>
                <c:pt idx="124">
                  <c:v>faucet</c:v>
                </c:pt>
                <c:pt idx="125">
                  <c:v>dishwasher</c:v>
                </c:pt>
                <c:pt idx="126">
                  <c:v>wire</c:v>
                </c:pt>
                <c:pt idx="127">
                  <c:v>utensil</c:v>
                </c:pt>
                <c:pt idx="128">
                  <c:v>pipe</c:v>
                </c:pt>
                <c:pt idx="129">
                  <c:v>fire hydrant</c:v>
                </c:pt>
                <c:pt idx="130">
                  <c:v>vase</c:v>
                </c:pt>
                <c:pt idx="131">
                  <c:v>attic</c:v>
                </c:pt>
                <c:pt idx="132">
                  <c:v>headlight</c:v>
                </c:pt>
                <c:pt idx="133">
                  <c:v>file cabinet</c:v>
                </c:pt>
                <c:pt idx="134">
                  <c:v>clothes</c:v>
                </c:pt>
                <c:pt idx="135">
                  <c:v>closet</c:v>
                </c:pt>
                <c:pt idx="136">
                  <c:v>umbrella</c:v>
                </c:pt>
                <c:pt idx="137">
                  <c:v>blind</c:v>
                </c:pt>
                <c:pt idx="138">
                  <c:v>valley</c:v>
                </c:pt>
                <c:pt idx="139">
                  <c:v>magazine</c:v>
                </c:pt>
                <c:pt idx="140">
                  <c:v>handle</c:v>
                </c:pt>
                <c:pt idx="141">
                  <c:v>license plate</c:v>
                </c:pt>
                <c:pt idx="142">
                  <c:v>fish</c:v>
                </c:pt>
                <c:pt idx="143">
                  <c:v>truck</c:v>
                </c:pt>
                <c:pt idx="144">
                  <c:v>vent</c:v>
                </c:pt>
                <c:pt idx="145">
                  <c:v>bottle</c:v>
                </c:pt>
                <c:pt idx="146">
                  <c:v>air conditioner</c:v>
                </c:pt>
                <c:pt idx="147">
                  <c:v>computer</c:v>
                </c:pt>
                <c:pt idx="148">
                  <c:v>bowl</c:v>
                </c:pt>
                <c:pt idx="149">
                  <c:v>mailbox</c:v>
                </c:pt>
                <c:pt idx="150">
                  <c:v>outlet</c:v>
                </c:pt>
                <c:pt idx="151">
                  <c:v>dog</c:v>
                </c:pt>
                <c:pt idx="152">
                  <c:v>remote</c:v>
                </c:pt>
                <c:pt idx="153">
                  <c:v>fire extinguisher</c:v>
                </c:pt>
                <c:pt idx="154">
                  <c:v>park</c:v>
                </c:pt>
                <c:pt idx="155">
                  <c:v>bag</c:v>
                </c:pt>
                <c:pt idx="156">
                  <c:v>camera</c:v>
                </c:pt>
                <c:pt idx="157">
                  <c:v>parking meter</c:v>
                </c:pt>
                <c:pt idx="158">
                  <c:v>dock</c:v>
                </c:pt>
                <c:pt idx="159">
                  <c:v>sun</c:v>
                </c:pt>
                <c:pt idx="160">
                  <c:v>tail light</c:v>
                </c:pt>
                <c:pt idx="161">
                  <c:v>cup</c:v>
                </c:pt>
                <c:pt idx="162">
                  <c:v>flag</c:v>
                </c:pt>
                <c:pt idx="163">
                  <c:v>glass</c:v>
                </c:pt>
                <c:pt idx="164">
                  <c:v>duck</c:v>
                </c:pt>
                <c:pt idx="165">
                  <c:v>lightswitch</c:v>
                </c:pt>
                <c:pt idx="166">
                  <c:v>pen</c:v>
                </c:pt>
                <c:pt idx="167">
                  <c:v>mouth</c:v>
                </c:pt>
                <c:pt idx="168">
                  <c:v>pigeon</c:v>
                </c:pt>
              </c:strCache>
            </c:strRef>
          </c:cat>
          <c:val>
            <c:numRef>
              <c:f>Sheet1!$B$11:$B$179</c:f>
              <c:numCache>
                <c:formatCode>General</c:formatCode>
                <c:ptCount val="169"/>
                <c:pt idx="0">
                  <c:v>11322197</c:v>
                </c:pt>
                <c:pt idx="1">
                  <c:v>8835479</c:v>
                </c:pt>
                <c:pt idx="2">
                  <c:v>5517363</c:v>
                </c:pt>
                <c:pt idx="3">
                  <c:v>5209560</c:v>
                </c:pt>
                <c:pt idx="4">
                  <c:v>4184709</c:v>
                </c:pt>
                <c:pt idx="5">
                  <c:v>2256406</c:v>
                </c:pt>
                <c:pt idx="6">
                  <c:v>1834745</c:v>
                </c:pt>
                <c:pt idx="7">
                  <c:v>1581302</c:v>
                </c:pt>
                <c:pt idx="8">
                  <c:v>1575054</c:v>
                </c:pt>
                <c:pt idx="9">
                  <c:v>1514554</c:v>
                </c:pt>
                <c:pt idx="10">
                  <c:v>1479831</c:v>
                </c:pt>
                <c:pt idx="11">
                  <c:v>1476052</c:v>
                </c:pt>
                <c:pt idx="12">
                  <c:v>1465934</c:v>
                </c:pt>
                <c:pt idx="13">
                  <c:v>1188429</c:v>
                </c:pt>
                <c:pt idx="14">
                  <c:v>1100155</c:v>
                </c:pt>
                <c:pt idx="15">
                  <c:v>914975</c:v>
                </c:pt>
                <c:pt idx="16">
                  <c:v>871376</c:v>
                </c:pt>
                <c:pt idx="17">
                  <c:v>854761</c:v>
                </c:pt>
                <c:pt idx="18">
                  <c:v>808910</c:v>
                </c:pt>
                <c:pt idx="19">
                  <c:v>559199</c:v>
                </c:pt>
                <c:pt idx="20">
                  <c:v>553632</c:v>
                </c:pt>
                <c:pt idx="21">
                  <c:v>552540</c:v>
                </c:pt>
                <c:pt idx="22">
                  <c:v>461134</c:v>
                </c:pt>
                <c:pt idx="23">
                  <c:v>459473</c:v>
                </c:pt>
                <c:pt idx="24">
                  <c:v>447814</c:v>
                </c:pt>
                <c:pt idx="25">
                  <c:v>424193</c:v>
                </c:pt>
                <c:pt idx="26">
                  <c:v>397893</c:v>
                </c:pt>
                <c:pt idx="27">
                  <c:v>397635</c:v>
                </c:pt>
                <c:pt idx="28">
                  <c:v>395925</c:v>
                </c:pt>
                <c:pt idx="29">
                  <c:v>390208</c:v>
                </c:pt>
                <c:pt idx="30">
                  <c:v>369108</c:v>
                </c:pt>
                <c:pt idx="31">
                  <c:v>303905</c:v>
                </c:pt>
                <c:pt idx="32">
                  <c:v>281103</c:v>
                </c:pt>
                <c:pt idx="33">
                  <c:v>273084</c:v>
                </c:pt>
                <c:pt idx="34">
                  <c:v>228769</c:v>
                </c:pt>
                <c:pt idx="35">
                  <c:v>204888</c:v>
                </c:pt>
                <c:pt idx="36">
                  <c:v>197616</c:v>
                </c:pt>
                <c:pt idx="37">
                  <c:v>187077</c:v>
                </c:pt>
                <c:pt idx="38">
                  <c:v>185687</c:v>
                </c:pt>
                <c:pt idx="39">
                  <c:v>173424</c:v>
                </c:pt>
                <c:pt idx="40">
                  <c:v>167882</c:v>
                </c:pt>
                <c:pt idx="41">
                  <c:v>166101</c:v>
                </c:pt>
                <c:pt idx="42">
                  <c:v>152060</c:v>
                </c:pt>
                <c:pt idx="43">
                  <c:v>145898</c:v>
                </c:pt>
                <c:pt idx="44">
                  <c:v>142077</c:v>
                </c:pt>
                <c:pt idx="45">
                  <c:v>139877</c:v>
                </c:pt>
                <c:pt idx="46">
                  <c:v>136266</c:v>
                </c:pt>
                <c:pt idx="47">
                  <c:v>136213</c:v>
                </c:pt>
                <c:pt idx="48">
                  <c:v>125446</c:v>
                </c:pt>
                <c:pt idx="49">
                  <c:v>119886</c:v>
                </c:pt>
                <c:pt idx="50">
                  <c:v>118885</c:v>
                </c:pt>
                <c:pt idx="51">
                  <c:v>116768</c:v>
                </c:pt>
                <c:pt idx="52">
                  <c:v>113258</c:v>
                </c:pt>
                <c:pt idx="53">
                  <c:v>108148</c:v>
                </c:pt>
                <c:pt idx="54">
                  <c:v>106968</c:v>
                </c:pt>
                <c:pt idx="55">
                  <c:v>101302</c:v>
                </c:pt>
                <c:pt idx="56">
                  <c:v>93322</c:v>
                </c:pt>
                <c:pt idx="57">
                  <c:v>89644</c:v>
                </c:pt>
                <c:pt idx="58">
                  <c:v>87546</c:v>
                </c:pt>
                <c:pt idx="59">
                  <c:v>80238</c:v>
                </c:pt>
                <c:pt idx="60">
                  <c:v>76771</c:v>
                </c:pt>
                <c:pt idx="61">
                  <c:v>76494</c:v>
                </c:pt>
                <c:pt idx="62">
                  <c:v>73979</c:v>
                </c:pt>
                <c:pt idx="63">
                  <c:v>72780</c:v>
                </c:pt>
                <c:pt idx="64">
                  <c:v>68109</c:v>
                </c:pt>
                <c:pt idx="65">
                  <c:v>59719</c:v>
                </c:pt>
                <c:pt idx="66">
                  <c:v>59465</c:v>
                </c:pt>
                <c:pt idx="67">
                  <c:v>56832</c:v>
                </c:pt>
                <c:pt idx="68">
                  <c:v>54441</c:v>
                </c:pt>
                <c:pt idx="69">
                  <c:v>54001</c:v>
                </c:pt>
                <c:pt idx="70">
                  <c:v>51184</c:v>
                </c:pt>
                <c:pt idx="71">
                  <c:v>50762</c:v>
                </c:pt>
                <c:pt idx="72">
                  <c:v>50239</c:v>
                </c:pt>
                <c:pt idx="73">
                  <c:v>49399</c:v>
                </c:pt>
                <c:pt idx="74">
                  <c:v>47683</c:v>
                </c:pt>
                <c:pt idx="75">
                  <c:v>47162</c:v>
                </c:pt>
                <c:pt idx="76">
                  <c:v>45741</c:v>
                </c:pt>
                <c:pt idx="77">
                  <c:v>45439</c:v>
                </c:pt>
                <c:pt idx="78">
                  <c:v>44422</c:v>
                </c:pt>
                <c:pt idx="79">
                  <c:v>40287</c:v>
                </c:pt>
                <c:pt idx="80">
                  <c:v>35975</c:v>
                </c:pt>
                <c:pt idx="81">
                  <c:v>35390</c:v>
                </c:pt>
                <c:pt idx="82">
                  <c:v>33873</c:v>
                </c:pt>
                <c:pt idx="83">
                  <c:v>33788</c:v>
                </c:pt>
                <c:pt idx="84">
                  <c:v>32138</c:v>
                </c:pt>
                <c:pt idx="85">
                  <c:v>31058</c:v>
                </c:pt>
                <c:pt idx="86">
                  <c:v>30539</c:v>
                </c:pt>
                <c:pt idx="87">
                  <c:v>29971</c:v>
                </c:pt>
                <c:pt idx="88">
                  <c:v>29149</c:v>
                </c:pt>
                <c:pt idx="89">
                  <c:v>27906</c:v>
                </c:pt>
                <c:pt idx="90">
                  <c:v>26587</c:v>
                </c:pt>
                <c:pt idx="91">
                  <c:v>26313</c:v>
                </c:pt>
                <c:pt idx="92">
                  <c:v>25651</c:v>
                </c:pt>
                <c:pt idx="93">
                  <c:v>24012</c:v>
                </c:pt>
                <c:pt idx="94">
                  <c:v>23491</c:v>
                </c:pt>
                <c:pt idx="95">
                  <c:v>23175</c:v>
                </c:pt>
                <c:pt idx="96">
                  <c:v>22837</c:v>
                </c:pt>
                <c:pt idx="97">
                  <c:v>22227</c:v>
                </c:pt>
                <c:pt idx="98">
                  <c:v>21504</c:v>
                </c:pt>
                <c:pt idx="99">
                  <c:v>20747</c:v>
                </c:pt>
                <c:pt idx="100">
                  <c:v>20737</c:v>
                </c:pt>
                <c:pt idx="101">
                  <c:v>19851</c:v>
                </c:pt>
                <c:pt idx="102">
                  <c:v>18225</c:v>
                </c:pt>
                <c:pt idx="103">
                  <c:v>17484</c:v>
                </c:pt>
                <c:pt idx="104">
                  <c:v>17277</c:v>
                </c:pt>
                <c:pt idx="105">
                  <c:v>16701</c:v>
                </c:pt>
                <c:pt idx="106">
                  <c:v>16452</c:v>
                </c:pt>
                <c:pt idx="107">
                  <c:v>16243</c:v>
                </c:pt>
                <c:pt idx="108">
                  <c:v>15909</c:v>
                </c:pt>
                <c:pt idx="109">
                  <c:v>15869</c:v>
                </c:pt>
                <c:pt idx="110">
                  <c:v>15187</c:v>
                </c:pt>
                <c:pt idx="111">
                  <c:v>14884</c:v>
                </c:pt>
                <c:pt idx="112">
                  <c:v>13693</c:v>
                </c:pt>
                <c:pt idx="113">
                  <c:v>13567</c:v>
                </c:pt>
                <c:pt idx="114">
                  <c:v>12528</c:v>
                </c:pt>
                <c:pt idx="115">
                  <c:v>12225</c:v>
                </c:pt>
                <c:pt idx="116">
                  <c:v>11974</c:v>
                </c:pt>
                <c:pt idx="117">
                  <c:v>11536</c:v>
                </c:pt>
                <c:pt idx="118">
                  <c:v>10849</c:v>
                </c:pt>
                <c:pt idx="119">
                  <c:v>10319</c:v>
                </c:pt>
                <c:pt idx="120">
                  <c:v>9120</c:v>
                </c:pt>
                <c:pt idx="121">
                  <c:v>8867</c:v>
                </c:pt>
                <c:pt idx="122">
                  <c:v>8571</c:v>
                </c:pt>
                <c:pt idx="123">
                  <c:v>7188</c:v>
                </c:pt>
                <c:pt idx="124">
                  <c:v>7184</c:v>
                </c:pt>
                <c:pt idx="125">
                  <c:v>7006</c:v>
                </c:pt>
                <c:pt idx="126">
                  <c:v>6840</c:v>
                </c:pt>
                <c:pt idx="127">
                  <c:v>6342</c:v>
                </c:pt>
                <c:pt idx="128">
                  <c:v>5715</c:v>
                </c:pt>
                <c:pt idx="129">
                  <c:v>5309</c:v>
                </c:pt>
                <c:pt idx="130">
                  <c:v>5166</c:v>
                </c:pt>
                <c:pt idx="131">
                  <c:v>4761</c:v>
                </c:pt>
                <c:pt idx="132">
                  <c:v>4282</c:v>
                </c:pt>
                <c:pt idx="133">
                  <c:v>4281</c:v>
                </c:pt>
                <c:pt idx="134">
                  <c:v>3991</c:v>
                </c:pt>
                <c:pt idx="135">
                  <c:v>3988</c:v>
                </c:pt>
                <c:pt idx="136">
                  <c:v>3794</c:v>
                </c:pt>
                <c:pt idx="137">
                  <c:v>2913</c:v>
                </c:pt>
                <c:pt idx="138">
                  <c:v>2776</c:v>
                </c:pt>
                <c:pt idx="139">
                  <c:v>2521</c:v>
                </c:pt>
                <c:pt idx="140">
                  <c:v>2126</c:v>
                </c:pt>
                <c:pt idx="141">
                  <c:v>2018</c:v>
                </c:pt>
                <c:pt idx="142">
                  <c:v>1898</c:v>
                </c:pt>
                <c:pt idx="143">
                  <c:v>1833</c:v>
                </c:pt>
                <c:pt idx="144">
                  <c:v>1613</c:v>
                </c:pt>
                <c:pt idx="145">
                  <c:v>1550</c:v>
                </c:pt>
                <c:pt idx="146">
                  <c:v>1424</c:v>
                </c:pt>
                <c:pt idx="147">
                  <c:v>1278</c:v>
                </c:pt>
                <c:pt idx="148">
                  <c:v>1202</c:v>
                </c:pt>
                <c:pt idx="149">
                  <c:v>987</c:v>
                </c:pt>
                <c:pt idx="150">
                  <c:v>983</c:v>
                </c:pt>
                <c:pt idx="151">
                  <c:v>746</c:v>
                </c:pt>
                <c:pt idx="152">
                  <c:v>667</c:v>
                </c:pt>
                <c:pt idx="153">
                  <c:v>582</c:v>
                </c:pt>
                <c:pt idx="154">
                  <c:v>517</c:v>
                </c:pt>
                <c:pt idx="155">
                  <c:v>504</c:v>
                </c:pt>
                <c:pt idx="156">
                  <c:v>431</c:v>
                </c:pt>
                <c:pt idx="157">
                  <c:v>387</c:v>
                </c:pt>
                <c:pt idx="158">
                  <c:v>343</c:v>
                </c:pt>
                <c:pt idx="159">
                  <c:v>331</c:v>
                </c:pt>
                <c:pt idx="160">
                  <c:v>330</c:v>
                </c:pt>
                <c:pt idx="161">
                  <c:v>295</c:v>
                </c:pt>
                <c:pt idx="162">
                  <c:v>245</c:v>
                </c:pt>
                <c:pt idx="163">
                  <c:v>243</c:v>
                </c:pt>
                <c:pt idx="164">
                  <c:v>209</c:v>
                </c:pt>
                <c:pt idx="165">
                  <c:v>108</c:v>
                </c:pt>
                <c:pt idx="166">
                  <c:v>91</c:v>
                </c:pt>
                <c:pt idx="167">
                  <c:v>82</c:v>
                </c:pt>
                <c:pt idx="168">
                  <c:v>71</c:v>
                </c:pt>
              </c:numCache>
            </c:numRef>
          </c:val>
        </c:ser>
        <c:dLbls>
          <c:showLegendKey val="0"/>
          <c:showVal val="0"/>
          <c:showCatName val="0"/>
          <c:showSerName val="0"/>
          <c:showPercent val="0"/>
          <c:showBubbleSize val="0"/>
        </c:dLbls>
        <c:gapWidth val="20"/>
        <c:axId val="159510856"/>
        <c:axId val="159515336"/>
      </c:barChart>
      <c:catAx>
        <c:axId val="159510856"/>
        <c:scaling>
          <c:orientation val="minMax"/>
        </c:scaling>
        <c:delete val="0"/>
        <c:axPos val="b"/>
        <c:numFmt formatCode="General" sourceLinked="0"/>
        <c:majorTickMark val="out"/>
        <c:minorTickMark val="none"/>
        <c:tickLblPos val="nextTo"/>
        <c:txPr>
          <a:bodyPr rot="-2760000"/>
          <a:lstStyle/>
          <a:p>
            <a:pPr>
              <a:defRPr/>
            </a:pPr>
            <a:endParaRPr lang="en-US"/>
          </a:p>
        </c:txPr>
        <c:crossAx val="159515336"/>
        <c:crosses val="autoZero"/>
        <c:auto val="1"/>
        <c:lblAlgn val="ctr"/>
        <c:lblOffset val="100"/>
        <c:noMultiLvlLbl val="0"/>
      </c:catAx>
      <c:valAx>
        <c:axId val="159515336"/>
        <c:scaling>
          <c:orientation val="minMax"/>
        </c:scaling>
        <c:delete val="0"/>
        <c:axPos val="l"/>
        <c:majorGridlines/>
        <c:numFmt formatCode="General" sourceLinked="1"/>
        <c:majorTickMark val="out"/>
        <c:minorTickMark val="none"/>
        <c:tickLblPos val="nextTo"/>
        <c:crossAx val="159510856"/>
        <c:crosses val="autoZero"/>
        <c:crossBetween val="between"/>
        <c:dispUnits>
          <c:builtInUnit val="millions"/>
          <c:dispUnitsLbl>
            <c:layout/>
            <c:tx>
              <c:rich>
                <a:bodyPr/>
                <a:lstStyle/>
                <a:p>
                  <a:pPr>
                    <a:defRPr/>
                  </a:pPr>
                  <a:r>
                    <a:rPr lang="en-US"/>
                    <a:t>Millions of Pixels</a:t>
                  </a:r>
                </a:p>
              </c:rich>
            </c:tx>
          </c:dispUnitsLbl>
        </c:dispUnits>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8.3999714826483607E-2"/>
          <c:w val="0.87394567205942097"/>
          <c:h val="0.487743172672508"/>
        </c:manualLayout>
      </c:layout>
      <c:barChart>
        <c:barDir val="col"/>
        <c:grouping val="clustered"/>
        <c:varyColors val="0"/>
        <c:ser>
          <c:idx val="0"/>
          <c:order val="0"/>
          <c:spPr>
            <a:solidFill>
              <a:schemeClr val="accent3"/>
            </a:solidFill>
          </c:spPr>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Sheet1!$J$2:$J$35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1"/>
          <c:order val="1"/>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Sheet1!$K$2:$K$35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2"/>
          <c:order val="2"/>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Sheet1!$L$2:$L$35</c:f>
              <c:numCache>
                <c:formatCode>General</c:formatCode>
                <c:ptCount val="34"/>
                <c:pt idx="0">
                  <c:v>277840</c:v>
                </c:pt>
                <c:pt idx="1">
                  <c:v>93325</c:v>
                </c:pt>
                <c:pt idx="2">
                  <c:v>70958</c:v>
                </c:pt>
                <c:pt idx="3">
                  <c:v>60563</c:v>
                </c:pt>
                <c:pt idx="4">
                  <c:v>59727</c:v>
                </c:pt>
                <c:pt idx="5">
                  <c:v>55867</c:v>
                </c:pt>
                <c:pt idx="6">
                  <c:v>52212</c:v>
                </c:pt>
                <c:pt idx="7">
                  <c:v>51260</c:v>
                </c:pt>
                <c:pt idx="8">
                  <c:v>29760</c:v>
                </c:pt>
                <c:pt idx="9">
                  <c:v>26719</c:v>
                </c:pt>
                <c:pt idx="10">
                  <c:v>22110</c:v>
                </c:pt>
                <c:pt idx="11">
                  <c:v>18678</c:v>
                </c:pt>
                <c:pt idx="12">
                  <c:v>18567</c:v>
                </c:pt>
                <c:pt idx="13">
                  <c:v>18199</c:v>
                </c:pt>
                <c:pt idx="14">
                  <c:v>17724</c:v>
                </c:pt>
                <c:pt idx="15">
                  <c:v>17612</c:v>
                </c:pt>
                <c:pt idx="16">
                  <c:v>17051</c:v>
                </c:pt>
                <c:pt idx="17">
                  <c:v>16600</c:v>
                </c:pt>
                <c:pt idx="18">
                  <c:v>16176</c:v>
                </c:pt>
                <c:pt idx="19">
                  <c:v>15883</c:v>
                </c:pt>
                <c:pt idx="20">
                  <c:v>15192</c:v>
                </c:pt>
                <c:pt idx="21">
                  <c:v>14794</c:v>
                </c:pt>
                <c:pt idx="22">
                  <c:v>13221</c:v>
                </c:pt>
                <c:pt idx="23">
                  <c:v>13138</c:v>
                </c:pt>
                <c:pt idx="24">
                  <c:v>12478</c:v>
                </c:pt>
                <c:pt idx="25">
                  <c:v>12131</c:v>
                </c:pt>
                <c:pt idx="26">
                  <c:v>11889</c:v>
                </c:pt>
                <c:pt idx="27">
                  <c:v>11737</c:v>
                </c:pt>
                <c:pt idx="28">
                  <c:v>11609</c:v>
                </c:pt>
                <c:pt idx="29">
                  <c:v>11605</c:v>
                </c:pt>
                <c:pt idx="30">
                  <c:v>9976</c:v>
                </c:pt>
                <c:pt idx="31">
                  <c:v>7427</c:v>
                </c:pt>
                <c:pt idx="32">
                  <c:v>3588</c:v>
                </c:pt>
                <c:pt idx="33">
                  <c:v>2126</c:v>
                </c:pt>
              </c:numCache>
            </c:numRef>
          </c:val>
        </c:ser>
        <c:dLbls>
          <c:showLegendKey val="0"/>
          <c:showVal val="0"/>
          <c:showCatName val="0"/>
          <c:showSerName val="0"/>
          <c:showPercent val="0"/>
          <c:showBubbleSize val="0"/>
        </c:dLbls>
        <c:gapWidth val="150"/>
        <c:axId val="117076992"/>
        <c:axId val="159522008"/>
      </c:barChart>
      <c:catAx>
        <c:axId val="117076992"/>
        <c:scaling>
          <c:orientation val="minMax"/>
        </c:scaling>
        <c:delete val="0"/>
        <c:axPos val="b"/>
        <c:numFmt formatCode="General" sourceLinked="0"/>
        <c:majorTickMark val="out"/>
        <c:minorTickMark val="none"/>
        <c:tickLblPos val="nextTo"/>
        <c:txPr>
          <a:bodyPr rot="-2700000"/>
          <a:lstStyle/>
          <a:p>
            <a:pPr>
              <a:defRPr sz="1400"/>
            </a:pPr>
            <a:endParaRPr lang="en-US"/>
          </a:p>
        </c:txPr>
        <c:crossAx val="159522008"/>
        <c:crosses val="autoZero"/>
        <c:auto val="1"/>
        <c:lblAlgn val="ctr"/>
        <c:lblOffset val="0"/>
        <c:tickLblSkip val="1"/>
        <c:tickMarkSkip val="1"/>
        <c:noMultiLvlLbl val="0"/>
      </c:catAx>
      <c:valAx>
        <c:axId val="159522008"/>
        <c:scaling>
          <c:logBase val="10"/>
          <c:orientation val="minMax"/>
          <c:max val="1000000"/>
          <c:min val="100"/>
        </c:scaling>
        <c:delete val="0"/>
        <c:axPos val="l"/>
        <c:majorGridlines/>
        <c:title>
          <c:tx>
            <c:rich>
              <a:bodyPr rot="-5400000" vert="horz"/>
              <a:lstStyle/>
              <a:p>
                <a:pPr>
                  <a:defRPr sz="1600"/>
                </a:pPr>
                <a:r>
                  <a:rPr lang="en-US" sz="1600" dirty="0"/>
                  <a:t># of </a:t>
                </a:r>
                <a:r>
                  <a:rPr lang="en-US" sz="1600" dirty="0" err="1" smtClean="0"/>
                  <a:t>Superpixels</a:t>
                </a:r>
                <a:endParaRPr lang="en-US" sz="1600" dirty="0"/>
              </a:p>
            </c:rich>
          </c:tx>
          <c:layout/>
          <c:overlay val="0"/>
        </c:title>
        <c:numFmt formatCode="General" sourceLinked="1"/>
        <c:majorTickMark val="out"/>
        <c:minorTickMark val="none"/>
        <c:tickLblPos val="nextTo"/>
        <c:txPr>
          <a:bodyPr/>
          <a:lstStyle/>
          <a:p>
            <a:pPr>
              <a:defRPr sz="1400"/>
            </a:pPr>
            <a:endParaRPr lang="en-US"/>
          </a:p>
        </c:txPr>
        <c:crossAx val="117076992"/>
        <c:crosses val="autoZero"/>
        <c:crossBetween val="between"/>
        <c:dispUnits>
          <c:builtInUnit val="thousands"/>
        </c:dispUnits>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0.17127247100072701"/>
          <c:w val="0.87394567205942097"/>
          <c:h val="0.42819358503704802"/>
        </c:manualLayout>
      </c:layout>
      <c:barChart>
        <c:barDir val="col"/>
        <c:grouping val="clustered"/>
        <c:varyColors val="0"/>
        <c:ser>
          <c:idx val="0"/>
          <c:order val="0"/>
          <c:tx>
            <c:strRef>
              <c:f>Sheet1!$B$1</c:f>
              <c:strCache>
                <c:ptCount val="1"/>
                <c:pt idx="0">
                  <c:v>SiftFlow</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Sheet1!$B$2:$B$34</c:f>
              <c:numCache>
                <c:formatCode>General</c:formatCode>
                <c:ptCount val="33"/>
                <c:pt idx="0">
                  <c:v>49680</c:v>
                </c:pt>
                <c:pt idx="1">
                  <c:v>20036</c:v>
                </c:pt>
                <c:pt idx="2">
                  <c:v>18943</c:v>
                </c:pt>
                <c:pt idx="3">
                  <c:v>16395</c:v>
                </c:pt>
                <c:pt idx="4">
                  <c:v>5886</c:v>
                </c:pt>
                <c:pt idx="5">
                  <c:v>5604</c:v>
                </c:pt>
                <c:pt idx="6">
                  <c:v>4028</c:v>
                </c:pt>
                <c:pt idx="7">
                  <c:v>3418</c:v>
                </c:pt>
                <c:pt idx="8">
                  <c:v>3124</c:v>
                </c:pt>
                <c:pt idx="9">
                  <c:v>2564</c:v>
                </c:pt>
                <c:pt idx="10">
                  <c:v>2283</c:v>
                </c:pt>
                <c:pt idx="11">
                  <c:v>2119</c:v>
                </c:pt>
                <c:pt idx="12">
                  <c:v>2043</c:v>
                </c:pt>
                <c:pt idx="13">
                  <c:v>1517</c:v>
                </c:pt>
                <c:pt idx="14">
                  <c:v>1088</c:v>
                </c:pt>
                <c:pt idx="15">
                  <c:v>936</c:v>
                </c:pt>
                <c:pt idx="16">
                  <c:v>607</c:v>
                </c:pt>
                <c:pt idx="17">
                  <c:v>500</c:v>
                </c:pt>
                <c:pt idx="18">
                  <c:v>446</c:v>
                </c:pt>
                <c:pt idx="19">
                  <c:v>399</c:v>
                </c:pt>
                <c:pt idx="20">
                  <c:v>356</c:v>
                </c:pt>
                <c:pt idx="21">
                  <c:v>246</c:v>
                </c:pt>
                <c:pt idx="22">
                  <c:v>225</c:v>
                </c:pt>
                <c:pt idx="23">
                  <c:v>212</c:v>
                </c:pt>
                <c:pt idx="24">
                  <c:v>191</c:v>
                </c:pt>
                <c:pt idx="25">
                  <c:v>105</c:v>
                </c:pt>
                <c:pt idx="26">
                  <c:v>103</c:v>
                </c:pt>
                <c:pt idx="27">
                  <c:v>85</c:v>
                </c:pt>
                <c:pt idx="28">
                  <c:v>65</c:v>
                </c:pt>
                <c:pt idx="29">
                  <c:v>28</c:v>
                </c:pt>
                <c:pt idx="30">
                  <c:v>14</c:v>
                </c:pt>
                <c:pt idx="31">
                  <c:v>4</c:v>
                </c:pt>
                <c:pt idx="32">
                  <c:v>3</c:v>
                </c:pt>
              </c:numCache>
            </c:numRef>
          </c:val>
        </c:ser>
        <c:ser>
          <c:idx val="1"/>
          <c:order val="1"/>
          <c:tx>
            <c:strRef>
              <c:f>Sheet1!$C$1</c:f>
              <c:strCache>
                <c:ptCount val="1"/>
                <c:pt idx="0">
                  <c:v>Barcelona</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Sheet1!$C$2:$C$34</c:f>
              <c:numCache>
                <c:formatCode>General</c:formatCode>
                <c:ptCount val="33"/>
                <c:pt idx="0">
                  <c:v>264945</c:v>
                </c:pt>
                <c:pt idx="1">
                  <c:v>11042</c:v>
                </c:pt>
                <c:pt idx="2">
                  <c:v>63547</c:v>
                </c:pt>
                <c:pt idx="3">
                  <c:v>34673</c:v>
                </c:pt>
                <c:pt idx="4">
                  <c:v>45629</c:v>
                </c:pt>
                <c:pt idx="5">
                  <c:v>6076</c:v>
                </c:pt>
                <c:pt idx="6">
                  <c:v>54780</c:v>
                </c:pt>
                <c:pt idx="7">
                  <c:v>2779</c:v>
                </c:pt>
                <c:pt idx="8">
                  <c:v>27351</c:v>
                </c:pt>
                <c:pt idx="9">
                  <c:v>17484</c:v>
                </c:pt>
                <c:pt idx="10">
                  <c:v>3198</c:v>
                </c:pt>
                <c:pt idx="11">
                  <c:v>7990</c:v>
                </c:pt>
                <c:pt idx="12">
                  <c:v>5927</c:v>
                </c:pt>
                <c:pt idx="13">
                  <c:v>26765</c:v>
                </c:pt>
                <c:pt idx="14">
                  <c:v>2236</c:v>
                </c:pt>
                <c:pt idx="15">
                  <c:v>8789</c:v>
                </c:pt>
                <c:pt idx="17">
                  <c:v>1176</c:v>
                </c:pt>
                <c:pt idx="18">
                  <c:v>19695</c:v>
                </c:pt>
                <c:pt idx="19">
                  <c:v>2834</c:v>
                </c:pt>
                <c:pt idx="20">
                  <c:v>4550</c:v>
                </c:pt>
                <c:pt idx="21">
                  <c:v>4166</c:v>
                </c:pt>
                <c:pt idx="22">
                  <c:v>611</c:v>
                </c:pt>
                <c:pt idx="23">
                  <c:v>6890</c:v>
                </c:pt>
                <c:pt idx="24">
                  <c:v>4489</c:v>
                </c:pt>
                <c:pt idx="25">
                  <c:v>1530</c:v>
                </c:pt>
                <c:pt idx="26">
                  <c:v>5063</c:v>
                </c:pt>
                <c:pt idx="27">
                  <c:v>2305</c:v>
                </c:pt>
                <c:pt idx="28">
                  <c:v>1179</c:v>
                </c:pt>
                <c:pt idx="29">
                  <c:v>24</c:v>
                </c:pt>
                <c:pt idx="31">
                  <c:v>5449</c:v>
                </c:pt>
              </c:numCache>
            </c:numRef>
          </c:val>
        </c:ser>
        <c:ser>
          <c:idx val="2"/>
          <c:order val="2"/>
          <c:tx>
            <c:strRef>
              <c:f>Sheet1!$D$1</c:f>
              <c:strCache>
                <c:ptCount val="1"/>
                <c:pt idx="0">
                  <c:v>LM + Sun</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Sheet1!$D$2:$D$34</c:f>
              <c:numCache>
                <c:formatCode>General</c:formatCode>
                <c:ptCount val="33"/>
                <c:pt idx="0">
                  <c:v>782806</c:v>
                </c:pt>
                <c:pt idx="1">
                  <c:v>78444</c:v>
                </c:pt>
                <c:pt idx="2">
                  <c:v>351157</c:v>
                </c:pt>
                <c:pt idx="3">
                  <c:v>171056</c:v>
                </c:pt>
                <c:pt idx="4">
                  <c:v>120201</c:v>
                </c:pt>
                <c:pt idx="5">
                  <c:v>30498</c:v>
                </c:pt>
                <c:pt idx="6">
                  <c:v>134321</c:v>
                </c:pt>
                <c:pt idx="7">
                  <c:v>17467</c:v>
                </c:pt>
                <c:pt idx="8">
                  <c:v>170796</c:v>
                </c:pt>
                <c:pt idx="9">
                  <c:v>63831</c:v>
                </c:pt>
                <c:pt idx="10">
                  <c:v>16764</c:v>
                </c:pt>
                <c:pt idx="11">
                  <c:v>60270</c:v>
                </c:pt>
                <c:pt idx="12">
                  <c:v>32527</c:v>
                </c:pt>
                <c:pt idx="13">
                  <c:v>71339</c:v>
                </c:pt>
                <c:pt idx="14">
                  <c:v>11774</c:v>
                </c:pt>
                <c:pt idx="15">
                  <c:v>51069</c:v>
                </c:pt>
                <c:pt idx="18">
                  <c:v>79280</c:v>
                </c:pt>
                <c:pt idx="19">
                  <c:v>13513</c:v>
                </c:pt>
                <c:pt idx="20">
                  <c:v>30964</c:v>
                </c:pt>
                <c:pt idx="21">
                  <c:v>35998</c:v>
                </c:pt>
                <c:pt idx="24">
                  <c:v>9379</c:v>
                </c:pt>
                <c:pt idx="25">
                  <c:v>7521</c:v>
                </c:pt>
                <c:pt idx="26">
                  <c:v>19263</c:v>
                </c:pt>
                <c:pt idx="27">
                  <c:v>11798</c:v>
                </c:pt>
              </c:numCache>
            </c:numRef>
          </c:val>
        </c:ser>
        <c:dLbls>
          <c:showLegendKey val="0"/>
          <c:showVal val="0"/>
          <c:showCatName val="0"/>
          <c:showSerName val="0"/>
          <c:showPercent val="0"/>
          <c:showBubbleSize val="0"/>
        </c:dLbls>
        <c:gapWidth val="150"/>
        <c:axId val="159522792"/>
        <c:axId val="159523184"/>
      </c:barChart>
      <c:catAx>
        <c:axId val="159522792"/>
        <c:scaling>
          <c:orientation val="minMax"/>
        </c:scaling>
        <c:delete val="0"/>
        <c:axPos val="b"/>
        <c:numFmt formatCode="General" sourceLinked="0"/>
        <c:majorTickMark val="out"/>
        <c:minorTickMark val="none"/>
        <c:tickLblPos val="nextTo"/>
        <c:txPr>
          <a:bodyPr rot="-2700000"/>
          <a:lstStyle/>
          <a:p>
            <a:pPr>
              <a:defRPr sz="1400"/>
            </a:pPr>
            <a:endParaRPr lang="en-US"/>
          </a:p>
        </c:txPr>
        <c:crossAx val="159523184"/>
        <c:crosses val="autoZero"/>
        <c:auto val="1"/>
        <c:lblAlgn val="ctr"/>
        <c:lblOffset val="0"/>
        <c:tickLblSkip val="1"/>
        <c:tickMarkSkip val="1"/>
        <c:noMultiLvlLbl val="0"/>
      </c:catAx>
      <c:valAx>
        <c:axId val="159523184"/>
        <c:scaling>
          <c:logBase val="10"/>
          <c:orientation val="minMax"/>
          <c:min val="100"/>
        </c:scaling>
        <c:delete val="0"/>
        <c:axPos val="l"/>
        <c:majorGridlines/>
        <c:title>
          <c:tx>
            <c:rich>
              <a:bodyPr rot="-5400000" vert="horz"/>
              <a:lstStyle/>
              <a:p>
                <a:pPr>
                  <a:defRPr sz="1600"/>
                </a:pPr>
                <a:r>
                  <a:rPr lang="en-US" sz="1600" dirty="0" smtClean="0"/>
                  <a:t>Log</a:t>
                </a:r>
                <a:r>
                  <a:rPr lang="en-US" sz="1600" baseline="0" dirty="0" smtClean="0"/>
                  <a:t> </a:t>
                </a:r>
                <a:r>
                  <a:rPr lang="en-US" sz="1600" baseline="0" dirty="0"/>
                  <a:t>Scale </a:t>
                </a:r>
                <a:r>
                  <a:rPr lang="en-US" sz="1600" dirty="0"/>
                  <a:t>(x1000)</a:t>
                </a:r>
              </a:p>
            </c:rich>
          </c:tx>
          <c:layout/>
          <c:overlay val="0"/>
        </c:title>
        <c:numFmt formatCode="General" sourceLinked="1"/>
        <c:majorTickMark val="out"/>
        <c:minorTickMark val="none"/>
        <c:tickLblPos val="nextTo"/>
        <c:txPr>
          <a:bodyPr/>
          <a:lstStyle/>
          <a:p>
            <a:pPr>
              <a:defRPr sz="1400"/>
            </a:pPr>
            <a:endParaRPr lang="en-US"/>
          </a:p>
        </c:txPr>
        <c:crossAx val="159522792"/>
        <c:crosses val="autoZero"/>
        <c:crossBetween val="between"/>
        <c:dispUnits>
          <c:builtInUnit val="thousands"/>
        </c:dispUnits>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01779958453097E-2"/>
          <c:y val="0.166944902638158"/>
          <c:w val="0.92746815883436795"/>
          <c:h val="0.44192337617876798"/>
        </c:manualLayout>
      </c:layout>
      <c:barChart>
        <c:barDir val="col"/>
        <c:grouping val="clustered"/>
        <c:varyColors val="0"/>
        <c:ser>
          <c:idx val="0"/>
          <c:order val="0"/>
          <c:tx>
            <c:strRef>
              <c:f>Sheet4!$C$3</c:f>
              <c:strCache>
                <c:ptCount val="1"/>
                <c:pt idx="0">
                  <c:v>SiftFlow</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Sheet4!$C$4:$C$36</c:f>
              <c:numCache>
                <c:formatCode>0.00%</c:formatCode>
                <c:ptCount val="33"/>
                <c:pt idx="0">
                  <c:v>0.87710000000000099</c:v>
                </c:pt>
                <c:pt idx="1">
                  <c:v>0.72740000000000005</c:v>
                </c:pt>
                <c:pt idx="2">
                  <c:v>0.81990000000000096</c:v>
                </c:pt>
                <c:pt idx="3">
                  <c:v>0.92249999999999999</c:v>
                </c:pt>
                <c:pt idx="4">
                  <c:v>0.80770000000000097</c:v>
                </c:pt>
                <c:pt idx="5">
                  <c:v>0.83460000000000101</c:v>
                </c:pt>
                <c:pt idx="6">
                  <c:v>0.46289999999999998</c:v>
                </c:pt>
                <c:pt idx="7">
                  <c:v>0.55590000000000095</c:v>
                </c:pt>
                <c:pt idx="8">
                  <c:v>8.2000000000000003E-2</c:v>
                </c:pt>
                <c:pt idx="9">
                  <c:v>2.3300000000000001E-2</c:v>
                </c:pt>
                <c:pt idx="10">
                  <c:v>0.13550000000000001</c:v>
                </c:pt>
                <c:pt idx="11">
                  <c:v>0.4521</c:v>
                </c:pt>
                <c:pt idx="12">
                  <c:v>5.8599999999999999E-2</c:v>
                </c:pt>
                <c:pt idx="13">
                  <c:v>0.3155</c:v>
                </c:pt>
                <c:pt idx="14">
                  <c:v>0.27839999999999998</c:v>
                </c:pt>
                <c:pt idx="15">
                  <c:v>5.96E-2</c:v>
                </c:pt>
                <c:pt idx="16">
                  <c:v>3.0499999999999999E-2</c:v>
                </c:pt>
                <c:pt idx="17">
                  <c:v>0</c:v>
                </c:pt>
                <c:pt idx="18">
                  <c:v>0</c:v>
                </c:pt>
                <c:pt idx="19">
                  <c:v>0.28760000000000002</c:v>
                </c:pt>
                <c:pt idx="20">
                  <c:v>0</c:v>
                </c:pt>
                <c:pt idx="21">
                  <c:v>0</c:v>
                </c:pt>
                <c:pt idx="22">
                  <c:v>0</c:v>
                </c:pt>
                <c:pt idx="23">
                  <c:v>0.15090000000000001</c:v>
                </c:pt>
                <c:pt idx="24">
                  <c:v>0</c:v>
                </c:pt>
                <c:pt idx="25">
                  <c:v>0</c:v>
                </c:pt>
                <c:pt idx="26">
                  <c:v>0</c:v>
                </c:pt>
                <c:pt idx="27">
                  <c:v>0</c:v>
                </c:pt>
                <c:pt idx="28">
                  <c:v>0.99519999999999997</c:v>
                </c:pt>
                <c:pt idx="29">
                  <c:v>0</c:v>
                </c:pt>
                <c:pt idx="30">
                  <c:v>0</c:v>
                </c:pt>
                <c:pt idx="31">
                  <c:v>0</c:v>
                </c:pt>
                <c:pt idx="32">
                  <c:v>0</c:v>
                </c:pt>
              </c:numCache>
            </c:numRef>
          </c:val>
        </c:ser>
        <c:ser>
          <c:idx val="1"/>
          <c:order val="1"/>
          <c:tx>
            <c:strRef>
              <c:f>Sheet4!$D$3</c:f>
              <c:strCache>
                <c:ptCount val="1"/>
                <c:pt idx="0">
                  <c:v>Barcelona</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Sheet4!$D$4:$D$36</c:f>
              <c:numCache>
                <c:formatCode>0.00%</c:formatCode>
                <c:ptCount val="33"/>
                <c:pt idx="0">
                  <c:v>0.8155</c:v>
                </c:pt>
                <c:pt idx="1">
                  <c:v>0</c:v>
                </c:pt>
                <c:pt idx="2">
                  <c:v>0.72140000000000004</c:v>
                </c:pt>
                <c:pt idx="3">
                  <c:v>0.82880000000000098</c:v>
                </c:pt>
                <c:pt idx="4">
                  <c:v>0.76230000000000098</c:v>
                </c:pt>
                <c:pt idx="5">
                  <c:v>0.44159999999999999</c:v>
                </c:pt>
                <c:pt idx="6">
                  <c:v>0.65430000000000099</c:v>
                </c:pt>
                <c:pt idx="7">
                  <c:v>7.17E-2</c:v>
                </c:pt>
                <c:pt idx="8">
                  <c:v>0</c:v>
                </c:pt>
                <c:pt idx="9">
                  <c:v>3.2000000000000002E-3</c:v>
                </c:pt>
                <c:pt idx="10">
                  <c:v>0</c:v>
                </c:pt>
                <c:pt idx="11">
                  <c:v>0.16880000000000001</c:v>
                </c:pt>
                <c:pt idx="12">
                  <c:v>0</c:v>
                </c:pt>
                <c:pt idx="13">
                  <c:v>0.34460000000000002</c:v>
                </c:pt>
                <c:pt idx="14">
                  <c:v>0</c:v>
                </c:pt>
                <c:pt idx="15">
                  <c:v>7.8100000000000003E-2</c:v>
                </c:pt>
                <c:pt idx="16">
                  <c:v>0</c:v>
                </c:pt>
                <c:pt idx="17">
                  <c:v>1.8800000000000001E-2</c:v>
                </c:pt>
                <c:pt idx="18">
                  <c:v>0</c:v>
                </c:pt>
                <c:pt idx="19">
                  <c:v>0</c:v>
                </c:pt>
                <c:pt idx="20">
                  <c:v>0</c:v>
                </c:pt>
                <c:pt idx="21">
                  <c:v>0</c:v>
                </c:pt>
                <c:pt idx="22">
                  <c:v>0</c:v>
                </c:pt>
                <c:pt idx="23">
                  <c:v>0.13020000000000001</c:v>
                </c:pt>
                <c:pt idx="24">
                  <c:v>0</c:v>
                </c:pt>
                <c:pt idx="25">
                  <c:v>0</c:v>
                </c:pt>
                <c:pt idx="26">
                  <c:v>0</c:v>
                </c:pt>
                <c:pt idx="27">
                  <c:v>0</c:v>
                </c:pt>
                <c:pt idx="28">
                  <c:v>0</c:v>
                </c:pt>
                <c:pt idx="29">
                  <c:v>0</c:v>
                </c:pt>
                <c:pt idx="30">
                  <c:v>0</c:v>
                </c:pt>
                <c:pt idx="31">
                  <c:v>0</c:v>
                </c:pt>
                <c:pt idx="32">
                  <c:v>0</c:v>
                </c:pt>
              </c:numCache>
            </c:numRef>
          </c:val>
        </c:ser>
        <c:ser>
          <c:idx val="2"/>
          <c:order val="2"/>
          <c:tx>
            <c:strRef>
              <c:f>Sheet4!$E$3</c:f>
              <c:strCache>
                <c:ptCount val="1"/>
                <c:pt idx="0">
                  <c:v>LM + Sun</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Sheet4!$E$4:$E$36</c:f>
              <c:numCache>
                <c:formatCode>0%</c:formatCode>
                <c:ptCount val="33"/>
                <c:pt idx="0">
                  <c:v>0.83190000000000097</c:v>
                </c:pt>
                <c:pt idx="1">
                  <c:v>0.35980000000000001</c:v>
                </c:pt>
                <c:pt idx="2">
                  <c:v>0.69950000000000001</c:v>
                </c:pt>
                <c:pt idx="3">
                  <c:v>0.87430000000000097</c:v>
                </c:pt>
                <c:pt idx="4">
                  <c:v>0.68620000000000003</c:v>
                </c:pt>
                <c:pt idx="5">
                  <c:v>0.40350000000000003</c:v>
                </c:pt>
                <c:pt idx="6">
                  <c:v>0.1966</c:v>
                </c:pt>
                <c:pt idx="7">
                  <c:v>0.53670000000000095</c:v>
                </c:pt>
                <c:pt idx="8">
                  <c:v>3.8699999999999998E-2</c:v>
                </c:pt>
                <c:pt idx="9">
                  <c:v>0.29580000000000001</c:v>
                </c:pt>
                <c:pt idx="10" formatCode="0.00%">
                  <c:v>0</c:v>
                </c:pt>
                <c:pt idx="11">
                  <c:v>0.2848</c:v>
                </c:pt>
                <c:pt idx="12">
                  <c:v>0.20069999999999999</c:v>
                </c:pt>
                <c:pt idx="13">
                  <c:v>0.24299999999999999</c:v>
                </c:pt>
                <c:pt idx="14">
                  <c:v>4.58E-2</c:v>
                </c:pt>
                <c:pt idx="15">
                  <c:v>2.3099999999999999E-2</c:v>
                </c:pt>
                <c:pt idx="16" formatCode="0.00%">
                  <c:v>0</c:v>
                </c:pt>
                <c:pt idx="17">
                  <c:v>0.19109999999999999</c:v>
                </c:pt>
                <c:pt idx="18" formatCode="0.00%">
                  <c:v>0</c:v>
                </c:pt>
                <c:pt idx="19" formatCode="0.00%">
                  <c:v>0</c:v>
                </c:pt>
                <c:pt idx="20" formatCode="0.00%">
                  <c:v>0</c:v>
                </c:pt>
                <c:pt idx="21" formatCode="0.00%">
                  <c:v>0</c:v>
                </c:pt>
                <c:pt idx="22" formatCode="0.00%">
                  <c:v>0</c:v>
                </c:pt>
                <c:pt idx="23" formatCode="0.00%">
                  <c:v>0</c:v>
                </c:pt>
                <c:pt idx="24" formatCode="0.00%">
                  <c:v>0</c:v>
                </c:pt>
                <c:pt idx="25">
                  <c:v>0.43149999999999999</c:v>
                </c:pt>
                <c:pt idx="26" formatCode="0.00%">
                  <c:v>0</c:v>
                </c:pt>
                <c:pt idx="27" formatCode="0.00%">
                  <c:v>0</c:v>
                </c:pt>
                <c:pt idx="28" formatCode="0.00%">
                  <c:v>0</c:v>
                </c:pt>
                <c:pt idx="29" formatCode="0.00%">
                  <c:v>0</c:v>
                </c:pt>
                <c:pt idx="30" formatCode="0.00%">
                  <c:v>0</c:v>
                </c:pt>
                <c:pt idx="31" formatCode="0.00%">
                  <c:v>0</c:v>
                </c:pt>
                <c:pt idx="32" formatCode="0.00%">
                  <c:v>0</c:v>
                </c:pt>
              </c:numCache>
            </c:numRef>
          </c:val>
        </c:ser>
        <c:dLbls>
          <c:showLegendKey val="0"/>
          <c:showVal val="0"/>
          <c:showCatName val="0"/>
          <c:showSerName val="0"/>
          <c:showPercent val="0"/>
          <c:showBubbleSize val="0"/>
        </c:dLbls>
        <c:gapWidth val="150"/>
        <c:axId val="159523968"/>
        <c:axId val="159524360"/>
      </c:barChart>
      <c:catAx>
        <c:axId val="159523968"/>
        <c:scaling>
          <c:orientation val="minMax"/>
        </c:scaling>
        <c:delete val="0"/>
        <c:axPos val="b"/>
        <c:numFmt formatCode="General" sourceLinked="0"/>
        <c:majorTickMark val="out"/>
        <c:minorTickMark val="none"/>
        <c:tickLblPos val="nextTo"/>
        <c:txPr>
          <a:bodyPr rot="-2700000"/>
          <a:lstStyle/>
          <a:p>
            <a:pPr>
              <a:defRPr/>
            </a:pPr>
            <a:endParaRPr lang="en-US"/>
          </a:p>
        </c:txPr>
        <c:crossAx val="159524360"/>
        <c:crosses val="autoZero"/>
        <c:auto val="1"/>
        <c:lblAlgn val="ctr"/>
        <c:lblOffset val="100"/>
        <c:tickLblSkip val="1"/>
        <c:noMultiLvlLbl val="0"/>
      </c:catAx>
      <c:valAx>
        <c:axId val="159524360"/>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159523968"/>
        <c:crosses val="autoZero"/>
        <c:crossBetween val="between"/>
        <c:majorUnit val="0.25"/>
      </c:valAx>
    </c:plotArea>
    <c:legend>
      <c:legendPos val="t"/>
      <c:layout>
        <c:manualLayout>
          <c:xMode val="edge"/>
          <c:yMode val="edge"/>
          <c:x val="0.278533654683984"/>
          <c:y val="0"/>
          <c:w val="0.44060441593376398"/>
          <c:h val="0.13129999066322201"/>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58149552337702E-2"/>
          <c:y val="7.7353170049723904E-2"/>
          <c:w val="0.92511177317970195"/>
          <c:h val="0.45620884688698299"/>
        </c:manualLayout>
      </c:layout>
      <c:barChart>
        <c:barDir val="col"/>
        <c:grouping val="clustered"/>
        <c:varyColors val="0"/>
        <c:ser>
          <c:idx val="0"/>
          <c:order val="0"/>
          <c:spPr>
            <a:solidFill>
              <a:srgbClr val="9BBB59"/>
            </a:solidFill>
          </c:spPr>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Sheet4!$C$41:$C$72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1"/>
          <c:order val="1"/>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Sheet4!$D$41:$D$72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2"/>
          <c:order val="2"/>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Sheet4!$E$41:$E$72</c:f>
              <c:numCache>
                <c:formatCode>0%</c:formatCode>
                <c:ptCount val="32"/>
                <c:pt idx="0">
                  <c:v>0.60570000000000102</c:v>
                </c:pt>
                <c:pt idx="1">
                  <c:v>9.0800000000000006E-2</c:v>
                </c:pt>
                <c:pt idx="2">
                  <c:v>0.38119999999999998</c:v>
                </c:pt>
                <c:pt idx="5">
                  <c:v>6.6100000000000006E-2</c:v>
                </c:pt>
                <c:pt idx="6">
                  <c:v>0.12859999999999999</c:v>
                </c:pt>
                <c:pt idx="7">
                  <c:v>3.27E-2</c:v>
                </c:pt>
                <c:pt idx="8">
                  <c:v>6.1699999999999998E-2</c:v>
                </c:pt>
                <c:pt idx="10">
                  <c:v>0.98649999999999904</c:v>
                </c:pt>
                <c:pt idx="14">
                  <c:v>0.1452</c:v>
                </c:pt>
                <c:pt idx="15">
                  <c:v>0.56820000000000004</c:v>
                </c:pt>
                <c:pt idx="25">
                  <c:v>0.1174</c:v>
                </c:pt>
                <c:pt idx="31">
                  <c:v>4.9800000000000101E-2</c:v>
                </c:pt>
              </c:numCache>
            </c:numRef>
          </c:val>
        </c:ser>
        <c:dLbls>
          <c:showLegendKey val="0"/>
          <c:showVal val="0"/>
          <c:showCatName val="0"/>
          <c:showSerName val="0"/>
          <c:showPercent val="0"/>
          <c:showBubbleSize val="0"/>
        </c:dLbls>
        <c:gapWidth val="150"/>
        <c:axId val="159526320"/>
        <c:axId val="159526712"/>
      </c:barChart>
      <c:catAx>
        <c:axId val="159526320"/>
        <c:scaling>
          <c:orientation val="minMax"/>
        </c:scaling>
        <c:delete val="0"/>
        <c:axPos val="b"/>
        <c:numFmt formatCode="General" sourceLinked="0"/>
        <c:majorTickMark val="out"/>
        <c:minorTickMark val="none"/>
        <c:tickLblPos val="nextTo"/>
        <c:txPr>
          <a:bodyPr rot="-2700000"/>
          <a:lstStyle/>
          <a:p>
            <a:pPr>
              <a:defRPr/>
            </a:pPr>
            <a:endParaRPr lang="en-US"/>
          </a:p>
        </c:txPr>
        <c:crossAx val="159526712"/>
        <c:crosses val="autoZero"/>
        <c:auto val="1"/>
        <c:lblAlgn val="ctr"/>
        <c:lblOffset val="100"/>
        <c:tickLblSkip val="1"/>
        <c:noMultiLvlLbl val="0"/>
      </c:catAx>
      <c:valAx>
        <c:axId val="159526712"/>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159526320"/>
        <c:crosses val="autoZero"/>
        <c:crossBetween val="between"/>
        <c:majorUnit val="0.25"/>
      </c:valAx>
    </c:plotArea>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image" Target="../media/image19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966565B-9C8D-4F3C-AFAF-2C2295D2C46A}" type="datetimeFigureOut">
              <a:rPr lang="en-US"/>
              <a:pPr>
                <a:defRPr/>
              </a:pPr>
              <a:t>11/8/2017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94E1497-5BE2-4A7B-954F-6702CB404134}" type="slidenum">
              <a:rPr lang="en-US" altLang="en-US"/>
              <a:pPr/>
              <a:t>‹#›</a:t>
            </a:fld>
            <a:endParaRPr lang="en-US" altLang="en-US"/>
          </a:p>
        </p:txBody>
      </p:sp>
    </p:spTree>
    <p:extLst>
      <p:ext uri="{BB962C8B-B14F-4D97-AF65-F5344CB8AC3E}">
        <p14:creationId xmlns:p14="http://schemas.microsoft.com/office/powerpoint/2010/main" val="4292211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https://simple.wikipedia.org/wiki/Gestalt_psychology</a:t>
            </a:r>
            <a:endParaRPr lang="en-US" dirty="0"/>
          </a:p>
        </p:txBody>
      </p:sp>
      <p:sp>
        <p:nvSpPr>
          <p:cNvPr id="4" name="Slide Number Placeholder 3"/>
          <p:cNvSpPr>
            <a:spLocks noGrp="1"/>
          </p:cNvSpPr>
          <p:nvPr>
            <p:ph type="sldNum" sz="quarter" idx="10"/>
          </p:nvPr>
        </p:nvSpPr>
        <p:spPr/>
        <p:txBody>
          <a:bodyPr/>
          <a:lstStyle/>
          <a:p>
            <a:fld id="{A94E1497-5BE2-4A7B-954F-6702CB404134}" type="slidenum">
              <a:rPr lang="en-US" altLang="en-US" smtClean="0"/>
              <a:pPr/>
              <a:t>2</a:t>
            </a:fld>
            <a:endParaRPr lang="en-US" altLang="en-US"/>
          </a:p>
        </p:txBody>
      </p:sp>
    </p:spTree>
    <p:extLst>
      <p:ext uri="{BB962C8B-B14F-4D97-AF65-F5344CB8AC3E}">
        <p14:creationId xmlns:p14="http://schemas.microsoft.com/office/powerpoint/2010/main" val="34665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03269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53241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47050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39400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740766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57321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88237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302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22277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295720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 closed-universe setting, we would begin by making a short list of all the possible classes we can expect to see at test time, and learn a separate model for each class. [Explain about possible types of models] If we wanted to add new classes or new examples for existing classes to the database, we would have to re-train all the models from scratch. So, the challenge is to have an approach that can very easily accommodate evolving datasets and annotations.</a:t>
            </a:r>
            <a:endParaRPr lang="en-US" dirty="0"/>
          </a:p>
        </p:txBody>
      </p:sp>
    </p:spTree>
    <p:extLst>
      <p:ext uri="{BB962C8B-B14F-4D97-AF65-F5344CB8AC3E}">
        <p14:creationId xmlns:p14="http://schemas.microsoft.com/office/powerpoint/2010/main" val="21536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83033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constructed the LM+SUN dataset by taking the data from the Sun dataset and all the available data from </a:t>
            </a:r>
            <a:r>
              <a:rPr lang="en-US" dirty="0" err="1" smtClean="0"/>
              <a:t>LabelMe</a:t>
            </a:r>
            <a:r>
              <a:rPr lang="en-US" dirty="0" smtClean="0"/>
              <a:t>. I then did manual synonym correction on both datasets to make 232 unique labels that both datasets share. I then added any image that had at least 10% of the pixels labeled. Finally I removed approximately 15k images of video surveillance sequences from the </a:t>
            </a:r>
            <a:r>
              <a:rPr lang="en-US" dirty="0" err="1" smtClean="0"/>
              <a:t>LabelMe</a:t>
            </a:r>
            <a:r>
              <a:rPr lang="en-US" dirty="0" smtClean="0"/>
              <a:t> image set that were very repetitive and not very interesting (mostly just people walking on the street).</a:t>
            </a:r>
          </a:p>
          <a:p>
            <a:endParaRPr lang="en-US" dirty="0" smtClean="0"/>
          </a:p>
          <a:p>
            <a:r>
              <a:rPr lang="en-US" dirty="0" smtClean="0"/>
              <a:t>The LM+SUN dataset is approximately 1/3 indoor 2/3 outdoor. The test set is 84 indoor images and 216 outdoor images. The test set is taken at random from all the images that have at least 90% of their pixels labeled.</a:t>
            </a:r>
          </a:p>
          <a:p>
            <a:endParaRPr lang="en-US" dirty="0"/>
          </a:p>
        </p:txBody>
      </p:sp>
    </p:spTree>
    <p:extLst>
      <p:ext uri="{BB962C8B-B14F-4D97-AF65-F5344CB8AC3E}">
        <p14:creationId xmlns:p14="http://schemas.microsoft.com/office/powerpoint/2010/main" val="688051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average class rate is higher on </a:t>
            </a:r>
            <a:r>
              <a:rPr lang="en-US" dirty="0" err="1" smtClean="0"/>
              <a:t>LM+Sun</a:t>
            </a:r>
            <a:r>
              <a:rPr lang="en-US" dirty="0" smtClean="0"/>
              <a:t> because there is a larger diversity of test images. There are 169 of the 232 unique labels present in the test images whereas there are only 83 of the 170 in Barcelona. This happened because while there are indoor and nature scenes in the Barcelona training set there aren't any in the test set. So in some ways Barcelona is harder because it has a greater number of rare classes in the </a:t>
            </a:r>
            <a:r>
              <a:rPr lang="en-US" dirty="0" err="1" smtClean="0"/>
              <a:t>testset</a:t>
            </a:r>
            <a:r>
              <a:rPr lang="en-US" dirty="0" smtClean="0"/>
              <a:t> because the test set is only street scenes. </a:t>
            </a:r>
            <a:r>
              <a:rPr lang="en-US" dirty="0" err="1" smtClean="0"/>
              <a:t>LM+Sun</a:t>
            </a:r>
            <a:r>
              <a:rPr lang="en-US" dirty="0" smtClean="0"/>
              <a:t> has a range of indoor and even some object images as well as street, highway, and nature outdoor scenes. That gives is a greater number of 'easy' classes.</a:t>
            </a:r>
            <a:endParaRPr lang="en-US" dirty="0"/>
          </a:p>
        </p:txBody>
      </p:sp>
    </p:spTree>
    <p:extLst>
      <p:ext uri="{BB962C8B-B14F-4D97-AF65-F5344CB8AC3E}">
        <p14:creationId xmlns:p14="http://schemas.microsoft.com/office/powerpoint/2010/main" val="233016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12205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FDE457CA-BE65-4731-BB24-44C5D169DD59}" type="slidenum">
              <a:rPr lang="en-GB" smtClean="0"/>
              <a:pPr/>
              <a:t>57</a:t>
            </a:fld>
            <a:endParaRPr lang="en-GB"/>
          </a:p>
        </p:txBody>
      </p:sp>
    </p:spTree>
    <p:extLst>
      <p:ext uri="{BB962C8B-B14F-4D97-AF65-F5344CB8AC3E}">
        <p14:creationId xmlns:p14="http://schemas.microsoft.com/office/powerpoint/2010/main" val="2398894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767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25004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rgbClr val="000000"/>
                </a:solidFill>
                <a:effectLst/>
                <a:latin typeface="Times New Roman" pitchFamily="18" charset="0"/>
                <a:ea typeface="+mn-ea"/>
                <a:cs typeface="+mn-cs"/>
              </a:rPr>
              <a:t>. Joseph </a:t>
            </a:r>
            <a:r>
              <a:rPr lang="en-US" sz="1200" b="0" i="0" kern="1200" dirty="0" err="1" smtClean="0">
                <a:solidFill>
                  <a:srgbClr val="000000"/>
                </a:solidFill>
                <a:effectLst/>
                <a:latin typeface="Times New Roman" pitchFamily="18" charset="0"/>
                <a:ea typeface="+mn-ea"/>
                <a:cs typeface="+mn-cs"/>
              </a:rPr>
              <a:t>Tighe</a:t>
            </a:r>
            <a:r>
              <a:rPr lang="en-US" sz="1200" b="0" i="0" kern="1200" dirty="0" smtClean="0">
                <a:solidFill>
                  <a:srgbClr val="000000"/>
                </a:solidFill>
                <a:effectLst/>
                <a:latin typeface="Times New Roman" pitchFamily="18" charset="0"/>
                <a:ea typeface="+mn-ea"/>
                <a:cs typeface="+mn-cs"/>
              </a:rPr>
              <a:t> and Svetlana </a:t>
            </a:r>
            <a:r>
              <a:rPr lang="en-US" sz="1200" b="0" i="0" kern="1200" dirty="0" err="1" smtClean="0">
                <a:solidFill>
                  <a:srgbClr val="000000"/>
                </a:solidFill>
                <a:effectLst/>
                <a:latin typeface="Times New Roman" pitchFamily="18" charset="0"/>
                <a:ea typeface="+mn-ea"/>
                <a:cs typeface="+mn-cs"/>
              </a:rPr>
              <a:t>Lazebnik</a:t>
            </a:r>
            <a:r>
              <a:rPr lang="en-US" sz="1200" b="0" i="0" kern="1200" dirty="0" smtClean="0">
                <a:solidFill>
                  <a:srgbClr val="000000"/>
                </a:solidFill>
                <a:effectLst/>
                <a:latin typeface="Times New Roman" pitchFamily="18" charset="0"/>
                <a:ea typeface="+mn-ea"/>
                <a:cs typeface="+mn-cs"/>
              </a:rPr>
              <a:t>, CVPR 2013 (Oral) </a:t>
            </a:r>
            <a:endParaRPr lang="en-US" dirty="0"/>
          </a:p>
        </p:txBody>
      </p:sp>
    </p:spTree>
    <p:extLst>
      <p:ext uri="{BB962C8B-B14F-4D97-AF65-F5344CB8AC3E}">
        <p14:creationId xmlns:p14="http://schemas.microsoft.com/office/powerpoint/2010/main" val="1718636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118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A5139-DEF0-EF40-849D-53C2DF430693}" type="slidenum">
              <a:rPr lang="en-US" smtClean="0"/>
              <a:pPr/>
              <a:t>85</a:t>
            </a:fld>
            <a:endParaRPr lang="en-US"/>
          </a:p>
        </p:txBody>
      </p:sp>
    </p:spTree>
    <p:extLst>
      <p:ext uri="{BB962C8B-B14F-4D97-AF65-F5344CB8AC3E}">
        <p14:creationId xmlns:p14="http://schemas.microsoft.com/office/powerpoint/2010/main" val="332633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7052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6779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4435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94492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88582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24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Retrieval set: </a:t>
            </a:r>
          </a:p>
          <a:p>
            <a:r>
              <a:rPr lang="en-US" dirty="0" smtClean="0"/>
              <a:t>	Source of possible labels</a:t>
            </a:r>
          </a:p>
          <a:p>
            <a:r>
              <a:rPr lang="en-US" dirty="0" smtClean="0"/>
              <a:t>	Source of region-level matches</a:t>
            </a:r>
          </a:p>
          <a:p>
            <a:endParaRPr lang="en-US" dirty="0"/>
          </a:p>
        </p:txBody>
      </p:sp>
    </p:spTree>
    <p:extLst>
      <p:ext uri="{BB962C8B-B14F-4D97-AF65-F5344CB8AC3E}">
        <p14:creationId xmlns:p14="http://schemas.microsoft.com/office/powerpoint/2010/main" val="59261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pPr>
                <a:defRPr/>
              </a:pPr>
              <a:t>11/8/2017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59142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pPr>
                <a:defRPr/>
              </a:pPr>
              <a:t>11/8/2017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15418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pPr>
                <a:defRPr/>
              </a:pPr>
              <a:t>11/8/2017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3760667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EC1C49BF-F733-4C05-8B8C-F3E44BE105BF}" type="slidenum">
              <a:rPr lang="en-US" altLang="en-US"/>
              <a:pPr/>
              <a:t>‹#›</a:t>
            </a:fld>
            <a:endParaRPr lang="en-US" altLang="en-US"/>
          </a:p>
        </p:txBody>
      </p:sp>
    </p:spTree>
    <p:extLst>
      <p:ext uri="{BB962C8B-B14F-4D97-AF65-F5344CB8AC3E}">
        <p14:creationId xmlns:p14="http://schemas.microsoft.com/office/powerpoint/2010/main" val="424755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63BB5B6-13C6-48A8-B2AC-2B3254368704}" type="slidenum">
              <a:rPr lang="en-US" altLang="en-US"/>
              <a:pPr/>
              <a:t>‹#›</a:t>
            </a:fld>
            <a:endParaRPr lang="en-US" altLang="en-US"/>
          </a:p>
        </p:txBody>
      </p:sp>
    </p:spTree>
    <p:extLst>
      <p:ext uri="{BB962C8B-B14F-4D97-AF65-F5344CB8AC3E}">
        <p14:creationId xmlns:p14="http://schemas.microsoft.com/office/powerpoint/2010/main" val="1581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3D32AA10-2E44-4658-A1BF-C130B7B82491}" type="slidenum">
              <a:rPr lang="en-US" altLang="en-US"/>
              <a:pPr/>
              <a:t>‹#›</a:t>
            </a:fld>
            <a:endParaRPr lang="en-US" altLang="en-US"/>
          </a:p>
        </p:txBody>
      </p:sp>
    </p:spTree>
    <p:extLst>
      <p:ext uri="{BB962C8B-B14F-4D97-AF65-F5344CB8AC3E}">
        <p14:creationId xmlns:p14="http://schemas.microsoft.com/office/powerpoint/2010/main" val="26800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CB0D3140-5137-4A33-B777-2C2C04C70EAF}" type="slidenum">
              <a:rPr lang="en-US" altLang="en-US"/>
              <a:pPr/>
              <a:t>‹#›</a:t>
            </a:fld>
            <a:endParaRPr lang="en-US" altLang="en-US"/>
          </a:p>
        </p:txBody>
      </p:sp>
    </p:spTree>
    <p:extLst>
      <p:ext uri="{BB962C8B-B14F-4D97-AF65-F5344CB8AC3E}">
        <p14:creationId xmlns:p14="http://schemas.microsoft.com/office/powerpoint/2010/main" val="139682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8" name="Slide Number Placeholder 7"/>
          <p:cNvSpPr>
            <a:spLocks noGrp="1"/>
          </p:cNvSpPr>
          <p:nvPr>
            <p:ph type="sldNum" sz="quarter" idx="11"/>
          </p:nvPr>
        </p:nvSpPr>
        <p:spPr/>
        <p:txBody>
          <a:bodyPr/>
          <a:lstStyle>
            <a:lvl1pPr>
              <a:defRPr>
                <a:latin typeface="Arial" panose="020B0604020202020204" pitchFamily="34" charset="0"/>
              </a:defRPr>
            </a:lvl1pPr>
          </a:lstStyle>
          <a:p>
            <a:fld id="{9155265B-19B8-4CE6-8E36-69AA9BCFE4AD}" type="slidenum">
              <a:rPr lang="en-US" altLang="en-US"/>
              <a:pPr/>
              <a:t>‹#›</a:t>
            </a:fld>
            <a:endParaRPr lang="en-US" altLang="en-US"/>
          </a:p>
        </p:txBody>
      </p:sp>
    </p:spTree>
    <p:extLst>
      <p:ext uri="{BB962C8B-B14F-4D97-AF65-F5344CB8AC3E}">
        <p14:creationId xmlns:p14="http://schemas.microsoft.com/office/powerpoint/2010/main" val="253159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4" name="Slide Number Placeholder 3"/>
          <p:cNvSpPr>
            <a:spLocks noGrp="1"/>
          </p:cNvSpPr>
          <p:nvPr>
            <p:ph type="sldNum" sz="quarter" idx="11"/>
          </p:nvPr>
        </p:nvSpPr>
        <p:spPr/>
        <p:txBody>
          <a:bodyPr/>
          <a:lstStyle>
            <a:lvl1pPr>
              <a:defRPr>
                <a:latin typeface="Arial" panose="020B0604020202020204" pitchFamily="34" charset="0"/>
              </a:defRPr>
            </a:lvl1pPr>
          </a:lstStyle>
          <a:p>
            <a:fld id="{04528A2A-55A5-4E79-BFF2-578E722396B9}" type="slidenum">
              <a:rPr lang="en-US" altLang="en-US"/>
              <a:pPr/>
              <a:t>‹#›</a:t>
            </a:fld>
            <a:endParaRPr lang="en-US" altLang="en-US"/>
          </a:p>
        </p:txBody>
      </p:sp>
    </p:spTree>
    <p:extLst>
      <p:ext uri="{BB962C8B-B14F-4D97-AF65-F5344CB8AC3E}">
        <p14:creationId xmlns:p14="http://schemas.microsoft.com/office/powerpoint/2010/main" val="59434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3" name="Slide Number Placeholder 2"/>
          <p:cNvSpPr>
            <a:spLocks noGrp="1"/>
          </p:cNvSpPr>
          <p:nvPr>
            <p:ph type="sldNum" sz="quarter" idx="11"/>
          </p:nvPr>
        </p:nvSpPr>
        <p:spPr/>
        <p:txBody>
          <a:bodyPr/>
          <a:lstStyle>
            <a:lvl1pPr>
              <a:defRPr>
                <a:latin typeface="Arial" panose="020B0604020202020204" pitchFamily="34" charset="0"/>
              </a:defRPr>
            </a:lvl1pPr>
          </a:lstStyle>
          <a:p>
            <a:fld id="{122AF1F1-0241-4AB0-8A19-C212F7CC597A}" type="slidenum">
              <a:rPr lang="en-US" altLang="en-US"/>
              <a:pPr/>
              <a:t>‹#›</a:t>
            </a:fld>
            <a:endParaRPr lang="en-US" altLang="en-US"/>
          </a:p>
        </p:txBody>
      </p:sp>
    </p:spTree>
    <p:extLst>
      <p:ext uri="{BB962C8B-B14F-4D97-AF65-F5344CB8AC3E}">
        <p14:creationId xmlns:p14="http://schemas.microsoft.com/office/powerpoint/2010/main" val="2865898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B9EDEB7E-0412-4B5A-B52F-111654C1540A}" type="slidenum">
              <a:rPr lang="en-US" altLang="en-US"/>
              <a:pPr/>
              <a:t>‹#›</a:t>
            </a:fld>
            <a:endParaRPr lang="en-US" altLang="en-US"/>
          </a:p>
        </p:txBody>
      </p:sp>
    </p:spTree>
    <p:extLst>
      <p:ext uri="{BB962C8B-B14F-4D97-AF65-F5344CB8AC3E}">
        <p14:creationId xmlns:p14="http://schemas.microsoft.com/office/powerpoint/2010/main" val="230738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pPr>
                <a:defRPr/>
              </a:pPr>
              <a:t>11/8/2017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068647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66FAE519-C2D0-4A90-A5BD-0E45FD99340F}" type="slidenum">
              <a:rPr lang="en-US" altLang="en-US"/>
              <a:pPr/>
              <a:t>‹#›</a:t>
            </a:fld>
            <a:endParaRPr lang="en-US" altLang="en-US"/>
          </a:p>
        </p:txBody>
      </p:sp>
    </p:spTree>
    <p:extLst>
      <p:ext uri="{BB962C8B-B14F-4D97-AF65-F5344CB8AC3E}">
        <p14:creationId xmlns:p14="http://schemas.microsoft.com/office/powerpoint/2010/main" val="1303185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5D04D39-A332-4CE2-9C50-DD56848D164F}" type="slidenum">
              <a:rPr lang="en-US" altLang="en-US"/>
              <a:pPr/>
              <a:t>‹#›</a:t>
            </a:fld>
            <a:endParaRPr lang="en-US" altLang="en-US"/>
          </a:p>
        </p:txBody>
      </p:sp>
    </p:spTree>
    <p:extLst>
      <p:ext uri="{BB962C8B-B14F-4D97-AF65-F5344CB8AC3E}">
        <p14:creationId xmlns:p14="http://schemas.microsoft.com/office/powerpoint/2010/main" val="256342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7E0B692D-9BB3-46CB-ABDC-930E77844E73}" type="slidenum">
              <a:rPr lang="en-US" altLang="en-US"/>
              <a:pPr/>
              <a:t>‹#›</a:t>
            </a:fld>
            <a:endParaRPr lang="en-US" altLang="en-US"/>
          </a:p>
        </p:txBody>
      </p:sp>
    </p:spTree>
    <p:extLst>
      <p:ext uri="{BB962C8B-B14F-4D97-AF65-F5344CB8AC3E}">
        <p14:creationId xmlns:p14="http://schemas.microsoft.com/office/powerpoint/2010/main" val="215654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91B1BE-6263-4559-AC8B-7E1BE58D2FB8}"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E09136-8E23-4674-95C8-5E7514CF64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3682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5E237BE-4A79-4A23-8A62-95D6795FCAA0}"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DF5D2E-8B07-4EAC-AC2C-F47FE6D32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894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E5F0650-9E8A-4A72-B4DF-CF7FE0815795}"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78B44C-D5AC-473A-9B90-FA0960CBDC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657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B70DE0-1977-459D-AAFE-F26C5F73F07D}"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C5200C-CC8F-4985-83E5-416BDECDCA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408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1A6957-79A6-47E4-AFEC-E4857D2F1643}" type="datetimeFigureOut">
              <a:rPr lang="en-US">
                <a:solidFill>
                  <a:prstClr val="black">
                    <a:tint val="75000"/>
                  </a:prstClr>
                </a:solidFill>
              </a:rPr>
              <a:pPr>
                <a:defRPr/>
              </a:pPr>
              <a:t>11/8/2017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8A95BB6-0BB8-43F9-A885-3F0C37815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596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31FB16-A53E-4B03-8323-340143C31C20}" type="datetimeFigureOut">
              <a:rPr lang="en-US">
                <a:solidFill>
                  <a:prstClr val="black">
                    <a:tint val="75000"/>
                  </a:prstClr>
                </a:solidFill>
              </a:rPr>
              <a:pPr>
                <a:defRPr/>
              </a:pPr>
              <a:t>11/8/2017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1F895A-853C-4D95-9C7C-A33AF3D62C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055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6D6056-17E1-4B44-A6B3-FE5AD95221CF}" type="datetimeFigureOut">
              <a:rPr lang="en-US">
                <a:solidFill>
                  <a:prstClr val="black">
                    <a:tint val="75000"/>
                  </a:prstClr>
                </a:solidFill>
              </a:rPr>
              <a:pPr>
                <a:defRPr/>
              </a:pPr>
              <a:t>11/8/2017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014EDF-5F75-42F6-9481-B1A214EFD5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838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pPr>
                <a:defRPr/>
              </a:pPr>
              <a:t>11/8/2017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2173113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3127E6-66FC-4F3E-8F1B-1FBC7CEEA50A}"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018D0A-D416-421B-A2A8-7F4A367DAC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22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ED9B52-3B0F-4541-BF29-F9E4E351B1AB}"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6B97E7-058A-481B-96BD-61832BC519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0924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D199A0-4651-4942-8F05-5FB78B9DAD7F}"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3AF18E-8C3C-4CBB-9348-30744044E0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0736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400290-9816-4575-8170-04EC1E95E1AC}"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6DE9B5-0DC1-4553-94B4-B861E179D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405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AE593A-43BC-4DA1-B326-CDF4A6F1003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420364342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8B0C98-60A9-47A8-BE1B-C7679D398591}"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916303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63F2AD8-8FC8-4ED6-9EEE-E241A1EAF21E}"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382313869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961AD8C-ADB7-45B9-8EE1-C1CED0C1DECA}"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090989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4D2E17FA-9603-4891-9574-A74679BE3EC7}"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37281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BFC7A46-4561-4E02-9439-F152E17F5BB5}" type="slidenum">
              <a:rPr lang="en-GB" smtClean="0"/>
              <a:pPr/>
              <a:t>‹#›</a:t>
            </a:fld>
            <a:endParaRPr lang="en-GB" dirty="0"/>
          </a:p>
        </p:txBody>
      </p:sp>
    </p:spTree>
    <p:extLst>
      <p:ext uri="{BB962C8B-B14F-4D97-AF65-F5344CB8AC3E}">
        <p14:creationId xmlns:p14="http://schemas.microsoft.com/office/powerpoint/2010/main" val="106463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pPr>
                <a:defRPr/>
              </a:pPr>
              <a:t>11/8/2017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674079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883333C-6E68-4B4F-B206-1A717BBB91CF}"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2407563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54789E6-1A4A-4A1C-ACF9-7ABF20238992}"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47226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8A4EA2B-5A78-4C0B-A02B-435D50B28018}"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3638101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pPr/>
              <a:t>‹#›</a:t>
            </a:fld>
            <a:endParaRPr lang="en-GB"/>
          </a:p>
        </p:txBody>
      </p:sp>
    </p:spTree>
    <p:extLst>
      <p:ext uri="{BB962C8B-B14F-4D97-AF65-F5344CB8AC3E}">
        <p14:creationId xmlns:p14="http://schemas.microsoft.com/office/powerpoint/2010/main" val="682025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GB">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D411C64-6A89-453C-BB58-A7A0A06429BD}" type="slidenum">
              <a:rPr lang="en-GB" smtClean="0"/>
              <a:pPr/>
              <a:t>‹#›</a:t>
            </a:fld>
            <a:endParaRPr lang="en-GB"/>
          </a:p>
        </p:txBody>
      </p:sp>
    </p:spTree>
    <p:extLst>
      <p:ext uri="{BB962C8B-B14F-4D97-AF65-F5344CB8AC3E}">
        <p14:creationId xmlns:p14="http://schemas.microsoft.com/office/powerpoint/2010/main" val="88378625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88D20C-CD4E-4AA4-B0F9-4C722CB70E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67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A02614-C2F0-4E3C-8ED0-5F58FC983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0347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B55844-5C87-42FE-8081-1A3F1C05FA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183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03220A-BD6C-4233-BB58-9F108BED1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7554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868986-3300-407E-AC97-C05E5BC57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72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pPr>
                <a:defRPr/>
              </a:pPr>
              <a:t>11/8/2017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2419933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BB45349-9190-4413-8A6B-E995240569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414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B648778-A874-4A5C-A134-1B4CCD7EB9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83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BBAFCD-17C6-48B2-9C53-0B8BBA2B4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1286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8D3D8D-0077-42EC-9960-85F1EC5E8C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03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9ACA84-EACC-4C02-B5D0-B2D4D3BF01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884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EFC464-8EEE-47F4-AC18-73CD39DF25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39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pPr>
                <a:defRPr/>
              </a:pPr>
              <a:t>11/8/2017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83784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pPr>
                <a:defRPr/>
              </a:pPr>
              <a:t>11/8/2017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49070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pPr>
                <a:defRPr/>
              </a:pPr>
              <a:t>11/8/2017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80486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pPr>
                <a:defRPr/>
              </a:pPr>
              <a:t>11/8/2017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54188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pPr>
                <a:defRPr/>
              </a:pPr>
              <a:t>11/8/2017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447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Times New Roman" pitchFamily="18" charset="0"/>
                <a:cs typeface="Arial" charset="0"/>
              </a:defRPr>
            </a:lvl1pPr>
          </a:lstStyle>
          <a:p>
            <a:pPr>
              <a:defRPr/>
            </a:pPr>
            <a:r>
              <a:rPr lang="en-US" altLang="en-US"/>
              <a:t>	</a:t>
            </a:r>
          </a:p>
        </p:txBody>
      </p:sp>
      <p:sp>
        <p:nvSpPr>
          <p:cNvPr id="1030" name="Rectangle 6"/>
          <p:cNvSpPr>
            <a:spLocks noGrp="1" noChangeArrowheads="1"/>
          </p:cNvSpPr>
          <p:nvPr>
            <p:ph type="sldNum" sz="quarter" idx="4"/>
          </p:nvPr>
        </p:nvSpPr>
        <p:spPr bwMode="auto">
          <a:xfrm>
            <a:off x="8458200" y="647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Times New Roman" panose="02020603050405020304" pitchFamily="18" charset="0"/>
              </a:defRPr>
            </a:lvl1pPr>
          </a:lstStyle>
          <a:p>
            <a:fld id="{34737EBE-8C13-4DB3-B15C-DBDC4896E39D}" type="slidenum">
              <a:rPr lang="en-US" altLang="en-US"/>
              <a:pPr/>
              <a:t>‹#›</a:t>
            </a:fld>
            <a:endParaRPr lang="en-US" altLang="en-US"/>
          </a:p>
        </p:txBody>
      </p:sp>
      <p:sp>
        <p:nvSpPr>
          <p:cNvPr id="2054" name="Rectangle 7"/>
          <p:cNvSpPr>
            <a:spLocks noChangeArrowheads="1"/>
          </p:cNvSpPr>
          <p:nvPr/>
        </p:nvSpPr>
        <p:spPr bwMode="auto">
          <a:xfrm>
            <a:off x="4953000" y="6477000"/>
            <a:ext cx="358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
        <p:nvSpPr>
          <p:cNvPr id="2055" name="Rectangle 8"/>
          <p:cNvSpPr>
            <a:spLocks noChangeArrowheads="1"/>
          </p:cNvSpPr>
          <p:nvPr userDrawn="1"/>
        </p:nvSpPr>
        <p:spPr bwMode="auto">
          <a:xfrm>
            <a:off x="2514600" y="6477000"/>
            <a:ext cx="2209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fontAlgn="base">
        <a:spcBef>
          <a:spcPct val="0"/>
        </a:spcBef>
        <a:spcAft>
          <a:spcPct val="0"/>
        </a:spcAft>
        <a:defRPr sz="4000">
          <a:solidFill>
            <a:schemeClr val="tx2"/>
          </a:solidFill>
          <a:latin typeface="Times New Roman" pitchFamily="18" charset="0"/>
        </a:defRPr>
      </a:lvl6pPr>
      <a:lvl7pPr marL="914400" algn="ctr" rtl="0" fontAlgn="base">
        <a:spcBef>
          <a:spcPct val="0"/>
        </a:spcBef>
        <a:spcAft>
          <a:spcPct val="0"/>
        </a:spcAft>
        <a:defRPr sz="4000">
          <a:solidFill>
            <a:schemeClr val="tx2"/>
          </a:solidFill>
          <a:latin typeface="Times New Roman" pitchFamily="18" charset="0"/>
        </a:defRPr>
      </a:lvl7pPr>
      <a:lvl8pPr marL="1371600" algn="ctr" rtl="0" fontAlgn="base">
        <a:spcBef>
          <a:spcPct val="0"/>
        </a:spcBef>
        <a:spcAft>
          <a:spcPct val="0"/>
        </a:spcAft>
        <a:defRPr sz="4000">
          <a:solidFill>
            <a:schemeClr val="tx2"/>
          </a:solidFill>
          <a:latin typeface="Times New Roman" pitchFamily="18" charset="0"/>
        </a:defRPr>
      </a:lvl8pPr>
      <a:lvl9pPr marL="1828800" algn="ctr"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E2CD6BD-5378-4611-8005-2E4CB648ECFA}"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CE0ECC4-87E7-438C-8A99-04C1443C63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557568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457200">
              <a:lnSpc>
                <a:spcPct val="86000"/>
              </a:lnSpc>
              <a:buClr>
                <a:srgbClr val="000000"/>
              </a:buClr>
              <a:buSzPct val="100000"/>
              <a:buFont typeface="Times New Roman" pitchFamily="18" charset="0"/>
              <a:buNone/>
            </a:pPr>
            <a:endParaRPr lang="en-GB">
              <a:solidFill>
                <a:srgbClr val="775F55"/>
              </a:solidFill>
              <a:latin typeface="Times New Roman" pitchFamily="18" charset="0"/>
              <a:cs typeface="+mn-cs"/>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457200">
              <a:lnSpc>
                <a:spcPct val="86000"/>
              </a:lnSpc>
              <a:buClr>
                <a:srgbClr val="000000"/>
              </a:buClr>
              <a:buSzPct val="100000"/>
              <a:buFont typeface="Times New Roman" pitchFamily="18" charset="0"/>
              <a:buNone/>
            </a:pPr>
            <a:endParaRPr lang="en-GB">
              <a:solidFill>
                <a:srgbClr val="775F55"/>
              </a:solidFill>
              <a:latin typeface="Times New Roman" pitchFamily="18" charset="0"/>
              <a:cs typeface="+mn-cs"/>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457200">
              <a:lnSpc>
                <a:spcPct val="86000"/>
              </a:lnSpc>
              <a:buClr>
                <a:srgbClr val="000000"/>
              </a:buClr>
              <a:buSzPct val="100000"/>
              <a:buFont typeface="Times New Roman" pitchFamily="18" charset="0"/>
              <a:buNone/>
            </a:pPr>
            <a:fld id="{3022479B-3BC2-4AEF-B7F8-A57A54186F23}" type="slidenum">
              <a:rPr lang="en-GB" smtClean="0">
                <a:latin typeface="Times New Roman" pitchFamily="18" charset="0"/>
                <a:cs typeface="+mn-cs"/>
              </a:rPr>
              <a:pPr defTabSz="457200">
                <a:lnSpc>
                  <a:spcPct val="86000"/>
                </a:lnSpc>
                <a:buClr>
                  <a:srgbClr val="000000"/>
                </a:buClr>
                <a:buSzPct val="100000"/>
                <a:buFont typeface="Times New Roman" pitchFamily="18" charset="0"/>
                <a:buNone/>
              </a:pPr>
              <a:t>‹#›</a:t>
            </a:fld>
            <a:endParaRPr lang="en-GB">
              <a:latin typeface="Times New Roman" pitchFamily="18" charset="0"/>
              <a:cs typeface="+mn-cs"/>
            </a:endParaRPr>
          </a:p>
        </p:txBody>
      </p:sp>
    </p:spTree>
    <p:extLst>
      <p:ext uri="{BB962C8B-B14F-4D97-AF65-F5344CB8AC3E}">
        <p14:creationId xmlns:p14="http://schemas.microsoft.com/office/powerpoint/2010/main" val="379336556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7E8843C-E3B9-4F9E-BDA5-452B9248A45F}" type="slidenum">
              <a:rPr lang="en-US" altLang="en-US" smtClean="0">
                <a:solidFill>
                  <a:srgbClr val="000000"/>
                </a:solidFill>
                <a:cs typeface="+mn-cs"/>
              </a:rPr>
              <a:pPr/>
              <a:t>‹#›</a:t>
            </a:fld>
            <a:endParaRPr lang="en-US" altLang="en-US" smtClean="0">
              <a:solidFill>
                <a:srgbClr val="000000"/>
              </a:solidFill>
              <a:cs typeface="+mn-cs"/>
            </a:endParaRPr>
          </a:p>
        </p:txBody>
      </p:sp>
    </p:spTree>
    <p:extLst>
      <p:ext uri="{BB962C8B-B14F-4D97-AF65-F5344CB8AC3E}">
        <p14:creationId xmlns:p14="http://schemas.microsoft.com/office/powerpoint/2010/main" val="267790109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46.xml"/><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52.png"/><Relationship Id="rId1" Type="http://schemas.openxmlformats.org/officeDocument/2006/relationships/slideLayout" Target="../slideLayouts/slideLayout40.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3.xml"/><Relationship Id="rId16" Type="http://schemas.openxmlformats.org/officeDocument/2006/relationships/image" Target="../media/image68.png"/><Relationship Id="rId1" Type="http://schemas.openxmlformats.org/officeDocument/2006/relationships/slideLayout" Target="../slideLayouts/slideLayout4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http://labelme.csail.mit.edu/"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71.png"/><Relationship Id="rId4" Type="http://schemas.openxmlformats.org/officeDocument/2006/relationships/hyperlink" Target="http://labelme.csail.mit.edu/tool.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chart" Target="../charts/chart1.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7.xml"/><Relationship Id="rId16"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image" Target="../media/image98.emf"/><Relationship Id="rId18" Type="http://schemas.openxmlformats.org/officeDocument/2006/relationships/image" Target="../media/image103.emf"/><Relationship Id="rId26" Type="http://schemas.openxmlformats.org/officeDocument/2006/relationships/image" Target="../media/image111.png"/><Relationship Id="rId3" Type="http://schemas.openxmlformats.org/officeDocument/2006/relationships/image" Target="../media/image85.jpeg"/><Relationship Id="rId21" Type="http://schemas.openxmlformats.org/officeDocument/2006/relationships/image" Target="../media/image106.png"/><Relationship Id="rId7" Type="http://schemas.openxmlformats.org/officeDocument/2006/relationships/image" Target="../media/image92.emf"/><Relationship Id="rId12" Type="http://schemas.openxmlformats.org/officeDocument/2006/relationships/image" Target="../media/image97.emf"/><Relationship Id="rId17" Type="http://schemas.openxmlformats.org/officeDocument/2006/relationships/image" Target="../media/image102.emf"/><Relationship Id="rId25" Type="http://schemas.openxmlformats.org/officeDocument/2006/relationships/image" Target="../media/image110.png"/><Relationship Id="rId2" Type="http://schemas.openxmlformats.org/officeDocument/2006/relationships/notesSlide" Target="../notesSlides/notesSlide9.xml"/><Relationship Id="rId16" Type="http://schemas.openxmlformats.org/officeDocument/2006/relationships/image" Target="../media/image101.emf"/><Relationship Id="rId20" Type="http://schemas.openxmlformats.org/officeDocument/2006/relationships/image" Target="../media/image105.emf"/><Relationship Id="rId29" Type="http://schemas.openxmlformats.org/officeDocument/2006/relationships/image" Target="../media/image114.png"/><Relationship Id="rId1" Type="http://schemas.openxmlformats.org/officeDocument/2006/relationships/slideLayout" Target="../slideLayouts/slideLayout39.xml"/><Relationship Id="rId6" Type="http://schemas.openxmlformats.org/officeDocument/2006/relationships/image" Target="../media/image91.emf"/><Relationship Id="rId11" Type="http://schemas.openxmlformats.org/officeDocument/2006/relationships/image" Target="../media/image96.emf"/><Relationship Id="rId24" Type="http://schemas.openxmlformats.org/officeDocument/2006/relationships/image" Target="../media/image109.png"/><Relationship Id="rId5" Type="http://schemas.openxmlformats.org/officeDocument/2006/relationships/image" Target="../media/image90.emf"/><Relationship Id="rId15" Type="http://schemas.openxmlformats.org/officeDocument/2006/relationships/image" Target="../media/image100.emf"/><Relationship Id="rId23" Type="http://schemas.openxmlformats.org/officeDocument/2006/relationships/image" Target="../media/image108.png"/><Relationship Id="rId28" Type="http://schemas.openxmlformats.org/officeDocument/2006/relationships/image" Target="../media/image113.png"/><Relationship Id="rId10" Type="http://schemas.openxmlformats.org/officeDocument/2006/relationships/image" Target="../media/image95.emf"/><Relationship Id="rId19" Type="http://schemas.openxmlformats.org/officeDocument/2006/relationships/image" Target="../media/image104.emf"/><Relationship Id="rId4" Type="http://schemas.openxmlformats.org/officeDocument/2006/relationships/image" Target="../media/image89.emf"/><Relationship Id="rId9" Type="http://schemas.openxmlformats.org/officeDocument/2006/relationships/image" Target="../media/image94.emf"/><Relationship Id="rId14" Type="http://schemas.openxmlformats.org/officeDocument/2006/relationships/image" Target="../media/image99.emf"/><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18.emf"/><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jpeg"/><Relationship Id="rId18" Type="http://schemas.openxmlformats.org/officeDocument/2006/relationships/image" Target="../media/image132.jpeg"/><Relationship Id="rId3" Type="http://schemas.openxmlformats.org/officeDocument/2006/relationships/image" Target="../media/image116.png"/><Relationship Id="rId21" Type="http://schemas.openxmlformats.org/officeDocument/2006/relationships/image" Target="../media/image135.jpeg"/><Relationship Id="rId7" Type="http://schemas.openxmlformats.org/officeDocument/2006/relationships/image" Target="../media/image121.jpeg"/><Relationship Id="rId12" Type="http://schemas.openxmlformats.org/officeDocument/2006/relationships/image" Target="../media/image126.jpeg"/><Relationship Id="rId17" Type="http://schemas.openxmlformats.org/officeDocument/2006/relationships/image" Target="../media/image131.jpeg"/><Relationship Id="rId2" Type="http://schemas.openxmlformats.org/officeDocument/2006/relationships/notesSlide" Target="../notesSlides/notesSlide11.xml"/><Relationship Id="rId16" Type="http://schemas.openxmlformats.org/officeDocument/2006/relationships/image" Target="../media/image130.jpeg"/><Relationship Id="rId20" Type="http://schemas.openxmlformats.org/officeDocument/2006/relationships/image" Target="../media/image134.jpeg"/><Relationship Id="rId1" Type="http://schemas.openxmlformats.org/officeDocument/2006/relationships/slideLayout" Target="../slideLayouts/slideLayout39.xml"/><Relationship Id="rId6" Type="http://schemas.openxmlformats.org/officeDocument/2006/relationships/image" Target="../media/image120.jpeg"/><Relationship Id="rId11" Type="http://schemas.openxmlformats.org/officeDocument/2006/relationships/image" Target="../media/image125.jpeg"/><Relationship Id="rId24" Type="http://schemas.openxmlformats.org/officeDocument/2006/relationships/image" Target="../media/image138.jpeg"/><Relationship Id="rId5" Type="http://schemas.openxmlformats.org/officeDocument/2006/relationships/image" Target="../media/image119.jpeg"/><Relationship Id="rId15" Type="http://schemas.openxmlformats.org/officeDocument/2006/relationships/image" Target="../media/image129.jpeg"/><Relationship Id="rId23"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33.jpeg"/><Relationship Id="rId4" Type="http://schemas.openxmlformats.org/officeDocument/2006/relationships/image" Target="../media/image118.emf"/><Relationship Id="rId9" Type="http://schemas.openxmlformats.org/officeDocument/2006/relationships/image" Target="../media/image123.jpeg"/><Relationship Id="rId14" Type="http://schemas.openxmlformats.org/officeDocument/2006/relationships/image" Target="../media/image128.jpeg"/><Relationship Id="rId22" Type="http://schemas.openxmlformats.org/officeDocument/2006/relationships/image" Target="../media/image136.jpeg"/></Relationships>
</file>

<file path=ppt/slides/_rels/slide43.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45.jpeg"/><Relationship Id="rId18" Type="http://schemas.openxmlformats.org/officeDocument/2006/relationships/image" Target="../media/image149.jpeg"/><Relationship Id="rId3" Type="http://schemas.openxmlformats.org/officeDocument/2006/relationships/image" Target="../media/image118.emf"/><Relationship Id="rId21" Type="http://schemas.openxmlformats.org/officeDocument/2006/relationships/image" Target="../media/image151.jpeg"/><Relationship Id="rId7" Type="http://schemas.openxmlformats.org/officeDocument/2006/relationships/image" Target="../media/image133.jpeg"/><Relationship Id="rId12" Type="http://schemas.openxmlformats.org/officeDocument/2006/relationships/image" Target="../media/image144.jpeg"/><Relationship Id="rId17" Type="http://schemas.openxmlformats.org/officeDocument/2006/relationships/image" Target="../media/image148.jpeg"/><Relationship Id="rId2" Type="http://schemas.openxmlformats.org/officeDocument/2006/relationships/notesSlide" Target="../notesSlides/notesSlide12.xml"/><Relationship Id="rId16" Type="http://schemas.openxmlformats.org/officeDocument/2006/relationships/image" Target="../media/image130.jpeg"/><Relationship Id="rId20" Type="http://schemas.openxmlformats.org/officeDocument/2006/relationships/image" Target="../media/image137.jpeg"/><Relationship Id="rId1" Type="http://schemas.openxmlformats.org/officeDocument/2006/relationships/slideLayout" Target="../slideLayouts/slideLayout39.xml"/><Relationship Id="rId6" Type="http://schemas.openxmlformats.org/officeDocument/2006/relationships/image" Target="../media/image141.jpeg"/><Relationship Id="rId11" Type="http://schemas.openxmlformats.org/officeDocument/2006/relationships/image" Target="../media/image134.jpeg"/><Relationship Id="rId24" Type="http://schemas.openxmlformats.org/officeDocument/2006/relationships/image" Target="../media/image154.jpeg"/><Relationship Id="rId5" Type="http://schemas.openxmlformats.org/officeDocument/2006/relationships/image" Target="../media/image140.jpeg"/><Relationship Id="rId15" Type="http://schemas.openxmlformats.org/officeDocument/2006/relationships/image" Target="../media/image147.jpeg"/><Relationship Id="rId23" Type="http://schemas.openxmlformats.org/officeDocument/2006/relationships/image" Target="../media/image153.jpeg"/><Relationship Id="rId10" Type="http://schemas.openxmlformats.org/officeDocument/2006/relationships/image" Target="../media/image143.jpeg"/><Relationship Id="rId19" Type="http://schemas.openxmlformats.org/officeDocument/2006/relationships/image" Target="../media/image150.jpeg"/><Relationship Id="rId4" Type="http://schemas.openxmlformats.org/officeDocument/2006/relationships/image" Target="../media/image139.png"/><Relationship Id="rId9" Type="http://schemas.openxmlformats.org/officeDocument/2006/relationships/image" Target="../media/image142.jpeg"/><Relationship Id="rId14" Type="http://schemas.openxmlformats.org/officeDocument/2006/relationships/image" Target="../media/image146.jpeg"/><Relationship Id="rId22" Type="http://schemas.openxmlformats.org/officeDocument/2006/relationships/image" Target="../media/image152.jpeg"/></Relationships>
</file>

<file path=ppt/slides/_rels/slide44.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3.jpeg"/><Relationship Id="rId18" Type="http://schemas.openxmlformats.org/officeDocument/2006/relationships/image" Target="../media/image167.jpeg"/><Relationship Id="rId3" Type="http://schemas.openxmlformats.org/officeDocument/2006/relationships/image" Target="../media/image118.emf"/><Relationship Id="rId21" Type="http://schemas.openxmlformats.org/officeDocument/2006/relationships/image" Target="../media/image169.jpeg"/><Relationship Id="rId7" Type="http://schemas.openxmlformats.org/officeDocument/2006/relationships/image" Target="../media/image158.jpeg"/><Relationship Id="rId12" Type="http://schemas.openxmlformats.org/officeDocument/2006/relationships/image" Target="../media/image152.jpeg"/><Relationship Id="rId17" Type="http://schemas.openxmlformats.org/officeDocument/2006/relationships/image" Target="../media/image144.jpeg"/><Relationship Id="rId2" Type="http://schemas.openxmlformats.org/officeDocument/2006/relationships/notesSlide" Target="../notesSlides/notesSlide13.xml"/><Relationship Id="rId16" Type="http://schemas.openxmlformats.org/officeDocument/2006/relationships/image" Target="../media/image166.jpeg"/><Relationship Id="rId20" Type="http://schemas.openxmlformats.org/officeDocument/2006/relationships/image" Target="../media/image168.jpeg"/><Relationship Id="rId1" Type="http://schemas.openxmlformats.org/officeDocument/2006/relationships/slideLayout" Target="../slideLayouts/slideLayout39.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5" Type="http://schemas.openxmlformats.org/officeDocument/2006/relationships/image" Target="../media/image165.jpeg"/><Relationship Id="rId23" Type="http://schemas.openxmlformats.org/officeDocument/2006/relationships/image" Target="../media/image129.jpeg"/><Relationship Id="rId10" Type="http://schemas.openxmlformats.org/officeDocument/2006/relationships/image" Target="../media/image161.jpeg"/><Relationship Id="rId19" Type="http://schemas.openxmlformats.org/officeDocument/2006/relationships/image" Target="../media/image122.jpe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4.jpeg"/><Relationship Id="rId22" Type="http://schemas.openxmlformats.org/officeDocument/2006/relationships/image" Target="../media/image170.jpeg"/></Relationships>
</file>

<file path=ppt/slides/_rels/slide45.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18" Type="http://schemas.openxmlformats.org/officeDocument/2006/relationships/image" Target="../media/image185.jpeg"/><Relationship Id="rId3" Type="http://schemas.openxmlformats.org/officeDocument/2006/relationships/image" Target="../media/image171.jpeg"/><Relationship Id="rId21" Type="http://schemas.openxmlformats.org/officeDocument/2006/relationships/image" Target="../media/image188.jpe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jpeg"/><Relationship Id="rId2" Type="http://schemas.openxmlformats.org/officeDocument/2006/relationships/notesSlide" Target="../notesSlides/notesSlide14.xml"/><Relationship Id="rId16" Type="http://schemas.openxmlformats.org/officeDocument/2006/relationships/image" Target="../media/image183.jpeg"/><Relationship Id="rId20" Type="http://schemas.openxmlformats.org/officeDocument/2006/relationships/image" Target="../media/image187.jpeg"/><Relationship Id="rId1" Type="http://schemas.openxmlformats.org/officeDocument/2006/relationships/slideLayout" Target="../slideLayouts/slideLayout39.xml"/><Relationship Id="rId6" Type="http://schemas.openxmlformats.org/officeDocument/2006/relationships/image" Target="../media/image118.emf"/><Relationship Id="rId11" Type="http://schemas.openxmlformats.org/officeDocument/2006/relationships/image" Target="../media/image178.jpeg"/><Relationship Id="rId5" Type="http://schemas.openxmlformats.org/officeDocument/2006/relationships/image" Target="../media/image173.jpeg"/><Relationship Id="rId15" Type="http://schemas.openxmlformats.org/officeDocument/2006/relationships/image" Target="../media/image182.jpeg"/><Relationship Id="rId23" Type="http://schemas.openxmlformats.org/officeDocument/2006/relationships/image" Target="../media/image190.jpeg"/><Relationship Id="rId10" Type="http://schemas.openxmlformats.org/officeDocument/2006/relationships/image" Target="../media/image177.jpeg"/><Relationship Id="rId19" Type="http://schemas.openxmlformats.org/officeDocument/2006/relationships/image" Target="../media/image186.jpeg"/><Relationship Id="rId4" Type="http://schemas.openxmlformats.org/officeDocument/2006/relationships/image" Target="../media/image172.jpeg"/><Relationship Id="rId9" Type="http://schemas.openxmlformats.org/officeDocument/2006/relationships/image" Target="../media/image176.jpeg"/><Relationship Id="rId14" Type="http://schemas.openxmlformats.org/officeDocument/2006/relationships/image" Target="../media/image181.jpeg"/><Relationship Id="rId22" Type="http://schemas.openxmlformats.org/officeDocument/2006/relationships/image" Target="../media/image18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92.wmf"/><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1.w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201.png"/><Relationship Id="rId5" Type="http://schemas.openxmlformats.org/officeDocument/2006/relationships/image" Target="../media/image200.w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200.w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9.xml"/><Relationship Id="rId7" Type="http://schemas.openxmlformats.org/officeDocument/2006/relationships/image" Target="../media/image204.png"/><Relationship Id="rId2" Type="http://schemas.openxmlformats.org/officeDocument/2006/relationships/slideLayout" Target="../slideLayouts/slideLayout35.xml"/><Relationship Id="rId1" Type="http://schemas.openxmlformats.org/officeDocument/2006/relationships/vmlDrawing" Target="../drawings/vmlDrawing5.vml"/><Relationship Id="rId6" Type="http://schemas.openxmlformats.org/officeDocument/2006/relationships/image" Target="../media/image203.png"/><Relationship Id="rId5" Type="http://schemas.openxmlformats.org/officeDocument/2006/relationships/image" Target="../media/image86.png"/><Relationship Id="rId4" Type="http://schemas.openxmlformats.org/officeDocument/2006/relationships/image" Target="../media/image202.png"/><Relationship Id="rId9" Type="http://schemas.openxmlformats.org/officeDocument/2006/relationships/image" Target="../media/image200.wmf"/></Relationships>
</file>

<file path=ppt/slides/_rels/slide5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notesSlide" Target="../notesSlides/notesSlide20.xml"/><Relationship Id="rId7" Type="http://schemas.openxmlformats.org/officeDocument/2006/relationships/image" Target="../media/image206.png"/><Relationship Id="rId2" Type="http://schemas.openxmlformats.org/officeDocument/2006/relationships/slideLayout" Target="../slideLayouts/slideLayout35.xml"/><Relationship Id="rId1" Type="http://schemas.openxmlformats.org/officeDocument/2006/relationships/vmlDrawing" Target="../drawings/vmlDrawing6.vml"/><Relationship Id="rId6" Type="http://schemas.openxmlformats.org/officeDocument/2006/relationships/image" Target="../media/image205.png"/><Relationship Id="rId5" Type="http://schemas.openxmlformats.org/officeDocument/2006/relationships/image" Target="../media/image200.wmf"/><Relationship Id="rId4" Type="http://schemas.openxmlformats.org/officeDocument/2006/relationships/oleObject" Target="../embeddings/oleObject7.bin"/><Relationship Id="rId9" Type="http://schemas.openxmlformats.org/officeDocument/2006/relationships/image" Target="../media/image208.png"/></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chart" Target="../charts/chart5.xml"/></Relationships>
</file>

<file path=ppt/slides/_rels/slide5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image" Target="../media/image213.png"/><Relationship Id="rId4" Type="http://schemas.openxmlformats.org/officeDocument/2006/relationships/image" Target="../media/image212.png"/></Relationships>
</file>

<file path=ppt/slides/_rels/slide5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6.xml"/><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220.png"/><Relationship Id="rId4" Type="http://schemas.openxmlformats.org/officeDocument/2006/relationships/image" Target="../media/image219.png"/></Relationships>
</file>

<file path=ppt/slides/_rels/slide6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35.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6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emf"/><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2.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1.png"/><Relationship Id="rId1" Type="http://schemas.openxmlformats.org/officeDocument/2006/relationships/slideLayout" Target="../slideLayouts/slideLayout35.xml"/><Relationship Id="rId4" Type="http://schemas.openxmlformats.org/officeDocument/2006/relationships/image" Target="../media/image234.png"/></Relationships>
</file>

<file path=ppt/slides/_rels/slide7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7.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1.png"/><Relationship Id="rId1" Type="http://schemas.openxmlformats.org/officeDocument/2006/relationships/slideLayout" Target="../slideLayouts/slideLayout40.xml"/><Relationship Id="rId5" Type="http://schemas.openxmlformats.org/officeDocument/2006/relationships/image" Target="../media/image219.png"/><Relationship Id="rId4" Type="http://schemas.openxmlformats.org/officeDocument/2006/relationships/image" Target="../media/image21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0.xml"/><Relationship Id="rId4"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217.png"/><Relationship Id="rId5" Type="http://schemas.openxmlformats.org/officeDocument/2006/relationships/image" Target="../media/image240.png"/><Relationship Id="rId4" Type="http://schemas.openxmlformats.org/officeDocument/2006/relationships/image" Target="../media/image239.png"/></Relationships>
</file>

<file path=ppt/slides/_rels/slide8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40.png"/><Relationship Id="rId1" Type="http://schemas.openxmlformats.org/officeDocument/2006/relationships/slideLayout" Target="../slideLayouts/slideLayout40.xml"/><Relationship Id="rId4" Type="http://schemas.openxmlformats.org/officeDocument/2006/relationships/image" Target="../media/image241.png"/></Relationships>
</file>

<file path=ppt/slides/_rels/slide8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40.xml"/><Relationship Id="rId5" Type="http://schemas.openxmlformats.org/officeDocument/2006/relationships/image" Target="../media/image245.png"/><Relationship Id="rId4" Type="http://schemas.openxmlformats.org/officeDocument/2006/relationships/image" Target="../media/image244.png"/></Relationships>
</file>

<file path=ppt/slides/_rels/slide8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40.xml"/><Relationship Id="rId4" Type="http://schemas.openxmlformats.org/officeDocument/2006/relationships/image" Target="../media/image2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“Fovea Detector”</a:t>
            </a:r>
            <a:endParaRPr lang="en-US" dirty="0"/>
          </a:p>
        </p:txBody>
      </p:sp>
      <p:sp>
        <p:nvSpPr>
          <p:cNvPr id="3" name="Content Placeholder 2"/>
          <p:cNvSpPr>
            <a:spLocks noGrp="1"/>
          </p:cNvSpPr>
          <p:nvPr>
            <p:ph idx="1"/>
          </p:nvPr>
        </p:nvSpPr>
        <p:spPr/>
        <p:txBody>
          <a:bodyPr/>
          <a:lstStyle/>
          <a:p>
            <a:r>
              <a:rPr lang="en-US" dirty="0"/>
              <a:t>https://www.shadertoy.com/view/4dsXzM</a:t>
            </a:r>
          </a:p>
        </p:txBody>
      </p:sp>
    </p:spTree>
    <p:extLst>
      <p:ext uri="{BB962C8B-B14F-4D97-AF65-F5344CB8AC3E}">
        <p14:creationId xmlns:p14="http://schemas.microsoft.com/office/powerpoint/2010/main" val="1108729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Is there a better way?</a:t>
            </a:r>
          </a:p>
        </p:txBody>
      </p:sp>
      <p:sp>
        <p:nvSpPr>
          <p:cNvPr id="33795" name="Rectangle 3"/>
          <p:cNvSpPr>
            <a:spLocks noGrp="1" noChangeArrowheads="1"/>
          </p:cNvSpPr>
          <p:nvPr>
            <p:ph type="body" idx="1"/>
          </p:nvPr>
        </p:nvSpPr>
        <p:spPr>
          <a:xfrm>
            <a:off x="457200" y="1371600"/>
            <a:ext cx="8229600" cy="4525963"/>
          </a:xfrm>
        </p:spPr>
        <p:txBody>
          <a:bodyPr/>
          <a:lstStyle/>
          <a:p>
            <a:r>
              <a:rPr lang="en-US" altLang="en-US" sz="2800"/>
              <a:t>Integrated segmentation and recognition</a:t>
            </a:r>
          </a:p>
          <a:p>
            <a:endParaRPr lang="en-US" altLang="en-US" sz="2800"/>
          </a:p>
          <a:p>
            <a:endParaRPr lang="en-US" altLang="en-US" sz="2800"/>
          </a:p>
          <a:p>
            <a:endParaRPr lang="en-US" altLang="en-US" sz="2800"/>
          </a:p>
          <a:p>
            <a:endParaRPr lang="en-US" altLang="en-US" sz="2800"/>
          </a:p>
          <a:p>
            <a:endParaRPr lang="en-US" altLang="en-US" sz="2800"/>
          </a:p>
          <a:p>
            <a:r>
              <a:rPr lang="en-US" altLang="en-US" sz="2800"/>
              <a:t>Generalized Swendsen-Wang</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5005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 Box 5"/>
          <p:cNvSpPr txBox="1">
            <a:spLocks noChangeArrowheads="1"/>
          </p:cNvSpPr>
          <p:nvPr/>
        </p:nvSpPr>
        <p:spPr bwMode="auto">
          <a:xfrm>
            <a:off x="3352800" y="39624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cs typeface="+mn-cs"/>
              </a:rPr>
              <a:t>[Tu </a:t>
            </a:r>
            <a:r>
              <a:rPr lang="en-US" altLang="en-US" i="1" smtClean="0">
                <a:solidFill>
                  <a:srgbClr val="000000"/>
                </a:solidFill>
                <a:cs typeface="+mn-cs"/>
              </a:rPr>
              <a:t>et al. </a:t>
            </a:r>
            <a:r>
              <a:rPr lang="en-US" altLang="en-US" smtClean="0">
                <a:solidFill>
                  <a:srgbClr val="000000"/>
                </a:solidFill>
                <a:cs typeface="+mn-cs"/>
              </a:rPr>
              <a:t>2003]</a:t>
            </a:r>
          </a:p>
        </p:txBody>
      </p:sp>
      <p:sp>
        <p:nvSpPr>
          <p:cNvPr id="33798" name="Text Box 6"/>
          <p:cNvSpPr txBox="1">
            <a:spLocks noChangeArrowheads="1"/>
          </p:cNvSpPr>
          <p:nvPr/>
        </p:nvSpPr>
        <p:spPr bwMode="auto">
          <a:xfrm>
            <a:off x="1600200" y="64150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cs typeface="+mn-cs"/>
              </a:rPr>
              <a:t>[Barba Wu</a:t>
            </a:r>
            <a:r>
              <a:rPr lang="en-US" altLang="en-US" i="1" smtClean="0">
                <a:solidFill>
                  <a:srgbClr val="000000"/>
                </a:solidFill>
                <a:cs typeface="+mn-cs"/>
              </a:rPr>
              <a:t> </a:t>
            </a:r>
            <a:r>
              <a:rPr lang="en-US" altLang="en-US" smtClean="0">
                <a:solidFill>
                  <a:srgbClr val="000000"/>
                </a:solidFill>
                <a:cs typeface="+mn-cs"/>
              </a:rPr>
              <a:t>2005]</a:t>
            </a:r>
          </a:p>
        </p:txBody>
      </p:sp>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29200"/>
            <a:ext cx="480060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53000"/>
            <a:ext cx="32766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75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457200"/>
            <a:ext cx="8229600" cy="2590800"/>
          </a:xfrm>
        </p:spPr>
        <p:txBody>
          <a:bodyPr anchor="ctr"/>
          <a:lstStyle/>
          <a:p>
            <a:r>
              <a:rPr lang="en-US" altLang="en-US" sz="2800"/>
              <a:t>TextonBoost: Joint Appearance, Shape and Context Modeling for Multi-Class Object Recognition and Segmentation</a:t>
            </a:r>
            <a:br>
              <a:rPr lang="en-US" altLang="en-US" sz="2800"/>
            </a:br>
            <a:r>
              <a:rPr lang="en-US" altLang="en-US" sz="2800"/>
              <a:t/>
            </a:r>
            <a:br>
              <a:rPr lang="en-US" altLang="en-US" sz="2800"/>
            </a:br>
            <a:r>
              <a:rPr lang="en-US" altLang="en-US" sz="2800"/>
              <a:t>J. Shotton ; University of Cambridge</a:t>
            </a:r>
            <a:br>
              <a:rPr lang="en-US" altLang="en-US" sz="2800"/>
            </a:br>
            <a:r>
              <a:rPr lang="en-US" altLang="en-US" sz="2800"/>
              <a:t>J. Jinn, C. Rother, A. Criminisi ; MSR Cambridge</a:t>
            </a:r>
          </a:p>
        </p:txBody>
      </p:sp>
      <p:sp>
        <p:nvSpPr>
          <p:cNvPr id="2051" name="Rectangle 3"/>
          <p:cNvSpPr>
            <a:spLocks noGrp="1" noChangeArrowheads="1"/>
          </p:cNvSpPr>
          <p:nvPr>
            <p:ph type="subTitle" idx="1"/>
          </p:nvPr>
        </p:nvSpPr>
        <p:spPr>
          <a:xfrm>
            <a:off x="2718661" y="6477000"/>
            <a:ext cx="6400800" cy="381000"/>
          </a:xfrm>
        </p:spPr>
        <p:txBody>
          <a:bodyPr/>
          <a:lstStyle/>
          <a:p>
            <a:pPr algn="r"/>
            <a:r>
              <a:rPr lang="en-US" altLang="en-US" sz="1400" dirty="0" smtClean="0"/>
              <a:t>Slides modified from Derek </a:t>
            </a:r>
            <a:r>
              <a:rPr lang="en-US" altLang="en-US" sz="1400" dirty="0" err="1" smtClean="0"/>
              <a:t>Hoiem</a:t>
            </a:r>
            <a:endParaRPr lang="en-US" altLang="en-US" sz="1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r="1746"/>
          <a:stretch>
            <a:fillRect/>
          </a:stretch>
        </p:blipFill>
        <p:spPr bwMode="auto">
          <a:xfrm>
            <a:off x="533400" y="3276600"/>
            <a:ext cx="8121826"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977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The Ideas in TextonBoost</a:t>
            </a:r>
          </a:p>
        </p:txBody>
      </p:sp>
      <p:sp>
        <p:nvSpPr>
          <p:cNvPr id="27651" name="Rectangle 3"/>
          <p:cNvSpPr>
            <a:spLocks noGrp="1" noChangeArrowheads="1"/>
          </p:cNvSpPr>
          <p:nvPr>
            <p:ph type="body" idx="1"/>
          </p:nvPr>
        </p:nvSpPr>
        <p:spPr/>
        <p:txBody>
          <a:bodyPr/>
          <a:lstStyle/>
          <a:p>
            <a:pPr>
              <a:lnSpc>
                <a:spcPct val="80000"/>
              </a:lnSpc>
            </a:pPr>
            <a:r>
              <a:rPr lang="en-US" altLang="en-US" sz="2800"/>
              <a:t>Textons from Universal Visual Dictionary paper [Winn Criminisi Minka ICCV 2005]</a:t>
            </a:r>
          </a:p>
          <a:p>
            <a:pPr>
              <a:lnSpc>
                <a:spcPct val="80000"/>
              </a:lnSpc>
            </a:pPr>
            <a:endParaRPr lang="en-US" altLang="en-US" sz="2800"/>
          </a:p>
          <a:p>
            <a:pPr>
              <a:lnSpc>
                <a:spcPct val="80000"/>
              </a:lnSpc>
            </a:pPr>
            <a:r>
              <a:rPr lang="en-US" altLang="en-US" sz="2800"/>
              <a:t>Color models and GC from “Foreground Extraction using Graph Cuts” [Rother Kolmogorov Blake SG 2004]</a:t>
            </a:r>
          </a:p>
          <a:p>
            <a:pPr>
              <a:lnSpc>
                <a:spcPct val="80000"/>
              </a:lnSpc>
            </a:pPr>
            <a:endParaRPr lang="en-US" altLang="en-US" sz="2800"/>
          </a:p>
          <a:p>
            <a:pPr>
              <a:lnSpc>
                <a:spcPct val="80000"/>
              </a:lnSpc>
            </a:pPr>
            <a:r>
              <a:rPr lang="en-US" altLang="en-US" sz="2800"/>
              <a:t>Boosting + Integral Image from Viola-Jones</a:t>
            </a:r>
          </a:p>
          <a:p>
            <a:pPr>
              <a:lnSpc>
                <a:spcPct val="80000"/>
              </a:lnSpc>
            </a:pPr>
            <a:endParaRPr lang="en-US" altLang="en-US" sz="2800"/>
          </a:p>
          <a:p>
            <a:pPr>
              <a:lnSpc>
                <a:spcPct val="80000"/>
              </a:lnSpc>
            </a:pPr>
            <a:r>
              <a:rPr lang="en-US" altLang="en-US" sz="2800"/>
              <a:t>Joint Boosting from [Torralba Murphy Freeman CVPR 2004]</a:t>
            </a:r>
          </a:p>
          <a:p>
            <a:pPr>
              <a:lnSpc>
                <a:spcPct val="80000"/>
              </a:lnSpc>
            </a:pPr>
            <a:endParaRPr lang="en-US" altLang="en-US" sz="2800"/>
          </a:p>
        </p:txBody>
      </p:sp>
    </p:spTree>
    <p:extLst>
      <p:ext uri="{BB962C8B-B14F-4D97-AF65-F5344CB8AC3E}">
        <p14:creationId xmlns:p14="http://schemas.microsoft.com/office/powerpoint/2010/main" val="1105245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What’s good about this paper</a:t>
            </a:r>
          </a:p>
        </p:txBody>
      </p:sp>
      <p:sp>
        <p:nvSpPr>
          <p:cNvPr id="28675" name="Rectangle 3"/>
          <p:cNvSpPr>
            <a:spLocks noGrp="1" noChangeArrowheads="1"/>
          </p:cNvSpPr>
          <p:nvPr>
            <p:ph type="body" idx="1"/>
          </p:nvPr>
        </p:nvSpPr>
        <p:spPr/>
        <p:txBody>
          <a:bodyPr/>
          <a:lstStyle/>
          <a:p>
            <a:r>
              <a:rPr lang="en-US" altLang="en-US" dirty="0"/>
              <a:t>Provides recognition + segmentation for many classes </a:t>
            </a:r>
            <a:r>
              <a:rPr lang="en-US" altLang="en-US" dirty="0" smtClean="0"/>
              <a:t>(for the time it was published)</a:t>
            </a:r>
            <a:endParaRPr lang="en-US" altLang="en-US" dirty="0"/>
          </a:p>
          <a:p>
            <a:endParaRPr lang="en-US" altLang="en-US" dirty="0"/>
          </a:p>
          <a:p>
            <a:endParaRPr lang="en-US" altLang="en-US" dirty="0"/>
          </a:p>
          <a:p>
            <a:r>
              <a:rPr lang="en-US" altLang="en-US" dirty="0"/>
              <a:t>Combines several good ideas</a:t>
            </a:r>
          </a:p>
          <a:p>
            <a:endParaRPr lang="en-US" altLang="en-US" dirty="0"/>
          </a:p>
          <a:p>
            <a:r>
              <a:rPr lang="en-US" altLang="en-US" dirty="0"/>
              <a:t>Very thorough evaluation</a:t>
            </a: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t="81430"/>
          <a:stretch>
            <a:fillRect/>
          </a:stretch>
        </p:blipFill>
        <p:spPr bwMode="auto">
          <a:xfrm>
            <a:off x="762000" y="3200400"/>
            <a:ext cx="74676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303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What’s bad about this paper</a:t>
            </a:r>
          </a:p>
        </p:txBody>
      </p:sp>
      <p:sp>
        <p:nvSpPr>
          <p:cNvPr id="29699" name="Rectangle 3"/>
          <p:cNvSpPr>
            <a:spLocks noGrp="1" noChangeArrowheads="1"/>
          </p:cNvSpPr>
          <p:nvPr>
            <p:ph type="body" idx="1"/>
          </p:nvPr>
        </p:nvSpPr>
        <p:spPr/>
        <p:txBody>
          <a:bodyPr/>
          <a:lstStyle/>
          <a:p>
            <a:r>
              <a:rPr lang="en-US" altLang="en-US"/>
              <a:t>A bit hacky</a:t>
            </a:r>
          </a:p>
          <a:p>
            <a:endParaRPr lang="en-US" altLang="en-US"/>
          </a:p>
          <a:p>
            <a:r>
              <a:rPr lang="en-US" altLang="en-US"/>
              <a:t>Does not beat past work (in terms of quantitative recognition results)</a:t>
            </a:r>
          </a:p>
          <a:p>
            <a:endParaRPr lang="en-US" altLang="en-US"/>
          </a:p>
          <a:p>
            <a:r>
              <a:rPr lang="en-US" altLang="en-US"/>
              <a:t>No modeling of “everything else” class</a:t>
            </a:r>
          </a:p>
          <a:p>
            <a:endParaRPr lang="en-US" altLang="en-US"/>
          </a:p>
          <a:p>
            <a:endParaRPr lang="en-US" altLang="en-US"/>
          </a:p>
        </p:txBody>
      </p:sp>
    </p:spTree>
    <p:extLst>
      <p:ext uri="{BB962C8B-B14F-4D97-AF65-F5344CB8AC3E}">
        <p14:creationId xmlns:p14="http://schemas.microsoft.com/office/powerpoint/2010/main" val="96147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TextonBoost Overview</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4770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3844925"/>
            <a:ext cx="242728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9788"/>
            <a:ext cx="3052763"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0" y="4672013"/>
            <a:ext cx="35131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534025"/>
            <a:ext cx="23288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8" name="Text Box 10"/>
          <p:cNvSpPr txBox="1">
            <a:spLocks noChangeArrowheads="1"/>
          </p:cNvSpPr>
          <p:nvPr/>
        </p:nvSpPr>
        <p:spPr bwMode="auto">
          <a:xfrm>
            <a:off x="685800" y="356235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Shape-texture: localized textons</a:t>
            </a:r>
          </a:p>
        </p:txBody>
      </p:sp>
      <p:pic>
        <p:nvPicPr>
          <p:cNvPr id="718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8713" y="6335713"/>
            <a:ext cx="26908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1" name="Text Box 13"/>
          <p:cNvSpPr txBox="1">
            <a:spLocks noChangeArrowheads="1"/>
          </p:cNvSpPr>
          <p:nvPr/>
        </p:nvSpPr>
        <p:spPr bwMode="auto">
          <a:xfrm>
            <a:off x="685800" y="437515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Color: mixture of Gaussians</a:t>
            </a:r>
          </a:p>
        </p:txBody>
      </p:sp>
      <p:sp>
        <p:nvSpPr>
          <p:cNvPr id="7184" name="Text Box 16"/>
          <p:cNvSpPr txBox="1">
            <a:spLocks noChangeArrowheads="1"/>
          </p:cNvSpPr>
          <p:nvPr/>
        </p:nvSpPr>
        <p:spPr bwMode="auto">
          <a:xfrm>
            <a:off x="685800" y="527685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Location: normalized x-y coordinates</a:t>
            </a:r>
          </a:p>
        </p:txBody>
      </p:sp>
      <p:pic>
        <p:nvPicPr>
          <p:cNvPr id="718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6335713"/>
            <a:ext cx="3810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6" name="Text Box 18"/>
          <p:cNvSpPr txBox="1">
            <a:spLocks noChangeArrowheads="1"/>
          </p:cNvSpPr>
          <p:nvPr/>
        </p:nvSpPr>
        <p:spPr bwMode="auto">
          <a:xfrm>
            <a:off x="685800" y="6030913"/>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Edges: contrast-sensitive Pott’s model</a:t>
            </a:r>
          </a:p>
        </p:txBody>
      </p:sp>
    </p:spTree>
    <p:extLst>
      <p:ext uri="{BB962C8B-B14F-4D97-AF65-F5344CB8AC3E}">
        <p14:creationId xmlns:p14="http://schemas.microsoft.com/office/powerpoint/2010/main" val="3717012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81" grpId="0"/>
      <p:bldP spid="7184" grpId="0"/>
      <p:bldP spid="718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Learning the CRF Params</a:t>
            </a:r>
          </a:p>
        </p:txBody>
      </p:sp>
      <p:sp>
        <p:nvSpPr>
          <p:cNvPr id="9219" name="Rectangle 3"/>
          <p:cNvSpPr>
            <a:spLocks noGrp="1" noChangeArrowheads="1"/>
          </p:cNvSpPr>
          <p:nvPr>
            <p:ph type="body" idx="1"/>
          </p:nvPr>
        </p:nvSpPr>
        <p:spPr/>
        <p:txBody>
          <a:bodyPr/>
          <a:lstStyle/>
          <a:p>
            <a:r>
              <a:rPr lang="en-US" altLang="en-US"/>
              <a:t>The authors claim to be using </a:t>
            </a:r>
            <a:r>
              <a:rPr lang="en-US" altLang="en-US" i="1"/>
              <a:t>piecewise training</a:t>
            </a:r>
            <a:r>
              <a:rPr lang="en-US" altLang="en-US"/>
              <a:t> …</a:t>
            </a:r>
            <a:endParaRPr lang="en-US" altLang="en-US" i="1"/>
          </a:p>
          <a:p>
            <a:endParaRPr lang="en-US" altLang="en-US" i="1"/>
          </a:p>
          <a:p>
            <a:endParaRPr lang="en-US" altLang="en-US"/>
          </a:p>
          <a:p>
            <a:endParaRPr lang="en-US" altLang="en-US"/>
          </a:p>
          <a:p>
            <a:endParaRPr lang="en-US" alt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2606675"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00400"/>
            <a:ext cx="492918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3" name="Text Box 7"/>
          <p:cNvSpPr txBox="1">
            <a:spLocks noChangeArrowheads="1"/>
          </p:cNvSpPr>
          <p:nvPr/>
        </p:nvSpPr>
        <p:spPr bwMode="auto">
          <a:xfrm>
            <a:off x="5791200" y="6324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[Sutton McCallum UAI 2005]</a:t>
            </a:r>
          </a:p>
        </p:txBody>
      </p:sp>
    </p:spTree>
    <p:extLst>
      <p:ext uri="{BB962C8B-B14F-4D97-AF65-F5344CB8AC3E}">
        <p14:creationId xmlns:p14="http://schemas.microsoft.com/office/powerpoint/2010/main" val="278412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Learning the CRF Params</a:t>
            </a:r>
          </a:p>
        </p:txBody>
      </p:sp>
      <p:sp>
        <p:nvSpPr>
          <p:cNvPr id="36867" name="Rectangle 3"/>
          <p:cNvSpPr>
            <a:spLocks noGrp="1" noChangeArrowheads="1"/>
          </p:cNvSpPr>
          <p:nvPr>
            <p:ph type="body" idx="1"/>
          </p:nvPr>
        </p:nvSpPr>
        <p:spPr/>
        <p:txBody>
          <a:bodyPr/>
          <a:lstStyle/>
          <a:p>
            <a:r>
              <a:rPr lang="en-US" altLang="en-US"/>
              <a:t>But it’s really just </a:t>
            </a:r>
            <a:r>
              <a:rPr lang="en-US" altLang="en-US" i="1"/>
              <a:t>piecewise hacking</a:t>
            </a:r>
          </a:p>
          <a:p>
            <a:pPr lvl="1"/>
            <a:r>
              <a:rPr lang="en-US" altLang="en-US"/>
              <a:t>Learn params for different potential functions independently</a:t>
            </a:r>
          </a:p>
          <a:p>
            <a:pPr lvl="1"/>
            <a:r>
              <a:rPr lang="en-US" altLang="en-US"/>
              <a:t>Raise potentials to some exponent to reduce overcounting</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191000"/>
            <a:ext cx="492918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Oval 5"/>
          <p:cNvSpPr>
            <a:spLocks noChangeArrowheads="1"/>
          </p:cNvSpPr>
          <p:nvPr/>
        </p:nvSpPr>
        <p:spPr bwMode="auto">
          <a:xfrm>
            <a:off x="1524000" y="5715000"/>
            <a:ext cx="5562600" cy="1066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cs typeface="+mn-cs"/>
            </a:endParaRPr>
          </a:p>
        </p:txBody>
      </p:sp>
    </p:spTree>
    <p:extLst>
      <p:ext uri="{BB962C8B-B14F-4D97-AF65-F5344CB8AC3E}">
        <p14:creationId xmlns:p14="http://schemas.microsoft.com/office/powerpoint/2010/main" val="295535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Location Term</a:t>
            </a:r>
          </a:p>
        </p:txBody>
      </p:sp>
      <p:sp>
        <p:nvSpPr>
          <p:cNvPr id="10243" name="Rectangle 3"/>
          <p:cNvSpPr>
            <a:spLocks noGrp="1" noChangeArrowheads="1"/>
          </p:cNvSpPr>
          <p:nvPr>
            <p:ph type="body" idx="1"/>
          </p:nvPr>
        </p:nvSpPr>
        <p:spPr/>
        <p:txBody>
          <a:bodyPr/>
          <a:lstStyle/>
          <a:p>
            <a:r>
              <a:rPr lang="en-US" altLang="en-US"/>
              <a:t>Counts for each normalized position over training images for each class</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14800"/>
            <a:ext cx="509428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533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 Box 9"/>
          <p:cNvSpPr txBox="1">
            <a:spLocks noChangeArrowheads="1"/>
          </p:cNvSpPr>
          <p:nvPr/>
        </p:nvSpPr>
        <p:spPr bwMode="auto">
          <a:xfrm>
            <a:off x="6705600" y="5486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from Validation</a:t>
            </a:r>
          </a:p>
        </p:txBody>
      </p:sp>
      <p:sp>
        <p:nvSpPr>
          <p:cNvPr id="10250" name="Line 10"/>
          <p:cNvSpPr>
            <a:spLocks noChangeShapeType="1"/>
          </p:cNvSpPr>
          <p:nvPr/>
        </p:nvSpPr>
        <p:spPr bwMode="auto">
          <a:xfrm flipH="1" flipV="1">
            <a:off x="6934200" y="4648200"/>
            <a:ext cx="381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140808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Color Term</a:t>
            </a:r>
          </a:p>
        </p:txBody>
      </p:sp>
      <p:sp>
        <p:nvSpPr>
          <p:cNvPr id="8195" name="Rectangle 3"/>
          <p:cNvSpPr>
            <a:spLocks noGrp="1" noChangeArrowheads="1"/>
          </p:cNvSpPr>
          <p:nvPr>
            <p:ph type="body" idx="1"/>
          </p:nvPr>
        </p:nvSpPr>
        <p:spPr/>
        <p:txBody>
          <a:bodyPr/>
          <a:lstStyle/>
          <a:p>
            <a:r>
              <a:rPr lang="en-US" altLang="en-US"/>
              <a:t>Mixture of Gaussian learned over image</a:t>
            </a:r>
          </a:p>
          <a:p>
            <a:r>
              <a:rPr lang="en-US" altLang="en-US"/>
              <a:t>Mixture coefficients determined separately for each class</a:t>
            </a:r>
          </a:p>
          <a:p>
            <a:r>
              <a:rPr lang="en-US" altLang="en-US"/>
              <a:t>Iterate between class labeling and parameter-estimation</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876800"/>
            <a:ext cx="538956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Text Box 8"/>
          <p:cNvSpPr txBox="1">
            <a:spLocks noChangeArrowheads="1"/>
          </p:cNvSpPr>
          <p:nvPr/>
        </p:nvSpPr>
        <p:spPr bwMode="auto">
          <a:xfrm>
            <a:off x="7086600" y="4038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Manual: 3</a:t>
            </a:r>
          </a:p>
        </p:txBody>
      </p:sp>
      <p:sp>
        <p:nvSpPr>
          <p:cNvPr id="8201" name="Line 9"/>
          <p:cNvSpPr>
            <a:spLocks noChangeShapeType="1"/>
          </p:cNvSpPr>
          <p:nvPr/>
        </p:nvSpPr>
        <p:spPr bwMode="auto">
          <a:xfrm flipH="1">
            <a:off x="7162800" y="4419600"/>
            <a:ext cx="76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343664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2867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C3E75DD0-A241-4F78-8117-5A47B791ADBE}" type="slidenum">
              <a:rPr lang="en-US" altLang="en-US" sz="1200">
                <a:solidFill>
                  <a:srgbClr val="FFFFFF"/>
                </a:solidFill>
                <a:latin typeface="Arial" panose="020B0604020202020204" pitchFamily="34" charset="0"/>
              </a:rPr>
              <a:pPr eaLnBrk="1" hangingPunct="1">
                <a:spcBef>
                  <a:spcPct val="0"/>
                </a:spcBef>
                <a:buFontTx/>
                <a:buNone/>
              </a:pPr>
              <a:t>2</a:t>
            </a:fld>
            <a:endParaRPr lang="en-US" altLang="en-US" sz="1200">
              <a:solidFill>
                <a:srgbClr val="FFFFFF"/>
              </a:solidFill>
              <a:latin typeface="Arial" panose="020B0604020202020204" pitchFamily="34" charset="0"/>
            </a:endParaRPr>
          </a:p>
        </p:txBody>
      </p:sp>
      <p:sp>
        <p:nvSpPr>
          <p:cNvPr id="28676" name="Rectangle 2"/>
          <p:cNvSpPr>
            <a:spLocks noGrp="1" noChangeArrowheads="1"/>
          </p:cNvSpPr>
          <p:nvPr>
            <p:ph type="title"/>
          </p:nvPr>
        </p:nvSpPr>
        <p:spPr/>
        <p:txBody>
          <a:bodyPr/>
          <a:lstStyle/>
          <a:p>
            <a:pPr eaLnBrk="1" hangingPunct="1"/>
            <a:r>
              <a:rPr lang="en-US" altLang="en-US" smtClean="0">
                <a:solidFill>
                  <a:srgbClr val="FAFD00"/>
                </a:solidFill>
              </a:rPr>
              <a:t>From Images to Objects</a:t>
            </a:r>
          </a:p>
        </p:txBody>
      </p:sp>
      <p:pic>
        <p:nvPicPr>
          <p:cNvPr id="28677" name="Picture 3" descr="H:\jshi\profile\Personal\tig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3108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jshi\profile\Personal\schemati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362200"/>
            <a:ext cx="3106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5"/>
          <p:cNvSpPr>
            <a:spLocks noChangeShapeType="1"/>
          </p:cNvSpPr>
          <p:nvPr/>
        </p:nvSpPr>
        <p:spPr bwMode="auto">
          <a:xfrm>
            <a:off x="4191000" y="3581400"/>
            <a:ext cx="676275" cy="0"/>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Rectangle 6"/>
          <p:cNvSpPr>
            <a:spLocks noChangeArrowheads="1"/>
          </p:cNvSpPr>
          <p:nvPr/>
        </p:nvSpPr>
        <p:spPr bwMode="auto">
          <a:xfrm>
            <a:off x="662134" y="5334000"/>
            <a:ext cx="77308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solidFill>
                  <a:srgbClr val="FFFFFF"/>
                </a:solidFill>
              </a:rPr>
              <a:t>"I stand at the window and see a house, trees, sky. Theoretically I </a:t>
            </a:r>
          </a:p>
          <a:p>
            <a:pPr algn="ctr" eaLnBrk="1" hangingPunct="1">
              <a:spcBef>
                <a:spcPct val="0"/>
              </a:spcBef>
              <a:buFontTx/>
              <a:buNone/>
            </a:pPr>
            <a:r>
              <a:rPr lang="en-US" altLang="en-US" sz="2000" dirty="0">
                <a:solidFill>
                  <a:srgbClr val="FFFFFF"/>
                </a:solidFill>
              </a:rPr>
              <a:t>might say there were 327 </a:t>
            </a:r>
            <a:r>
              <a:rPr lang="en-US" altLang="en-US" sz="2000" dirty="0" err="1">
                <a:solidFill>
                  <a:srgbClr val="FFFFFF"/>
                </a:solidFill>
              </a:rPr>
              <a:t>brightnesses</a:t>
            </a:r>
            <a:r>
              <a:rPr lang="en-US" altLang="en-US" sz="2000" dirty="0">
                <a:solidFill>
                  <a:srgbClr val="FFFFFF"/>
                </a:solidFill>
              </a:rPr>
              <a:t> and nuances of </a:t>
            </a:r>
            <a:r>
              <a:rPr lang="en-US" altLang="en-US" sz="2000" dirty="0" err="1">
                <a:solidFill>
                  <a:srgbClr val="FFFFFF"/>
                </a:solidFill>
              </a:rPr>
              <a:t>colour</a:t>
            </a:r>
            <a:r>
              <a:rPr lang="en-US" altLang="en-US" sz="2000" dirty="0">
                <a:solidFill>
                  <a:srgbClr val="FFFFFF"/>
                </a:solidFill>
              </a:rPr>
              <a:t>.  Do</a:t>
            </a:r>
          </a:p>
          <a:p>
            <a:pPr algn="ctr" eaLnBrk="1" hangingPunct="1">
              <a:spcBef>
                <a:spcPct val="0"/>
              </a:spcBef>
              <a:buFontTx/>
              <a:buNone/>
            </a:pPr>
            <a:r>
              <a:rPr lang="en-US" altLang="en-US" sz="2000" dirty="0">
                <a:solidFill>
                  <a:srgbClr val="FFFFFF"/>
                </a:solidFill>
              </a:rPr>
              <a:t> I have "327"? No. I have sky, house, and trees." --</a:t>
            </a:r>
            <a:r>
              <a:rPr lang="en-US" altLang="en-US" sz="2000" dirty="0">
                <a:solidFill>
                  <a:srgbClr val="CC9900"/>
                </a:solidFill>
              </a:rPr>
              <a:t>Max </a:t>
            </a:r>
            <a:r>
              <a:rPr lang="en-US" altLang="en-US" sz="2000" dirty="0" smtClean="0">
                <a:solidFill>
                  <a:srgbClr val="CC9900"/>
                </a:solidFill>
              </a:rPr>
              <a:t>Wertheimer, 1923</a:t>
            </a:r>
            <a:endParaRPr lang="en-US" altLang="en-US" sz="2000" dirty="0">
              <a:solidFill>
                <a:srgbClr val="CC99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Edge Term</a:t>
            </a:r>
          </a:p>
        </p:txBody>
      </p:sp>
      <p:sp>
        <p:nvSpPr>
          <p:cNvPr id="35843" name="Rectangle 3"/>
          <p:cNvSpPr>
            <a:spLocks noGrp="1" noChangeArrowheads="1"/>
          </p:cNvSpPr>
          <p:nvPr>
            <p:ph type="body" idx="1"/>
          </p:nvPr>
        </p:nvSpPr>
        <p:spPr/>
        <p:txBody>
          <a:bodyPr/>
          <a:lstStyle/>
          <a:p>
            <a:r>
              <a:rPr lang="en-US" altLang="en-US"/>
              <a:t>Parameters learned using validation data</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38600"/>
            <a:ext cx="58007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76600"/>
            <a:ext cx="5943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7" name="Line 7"/>
          <p:cNvSpPr>
            <a:spLocks noChangeShapeType="1"/>
          </p:cNvSpPr>
          <p:nvPr/>
        </p:nvSpPr>
        <p:spPr bwMode="auto">
          <a:xfrm>
            <a:off x="2667000" y="2362200"/>
            <a:ext cx="2286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108044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Texture-Shape</a:t>
            </a:r>
          </a:p>
        </p:txBody>
      </p:sp>
      <p:pic>
        <p:nvPicPr>
          <p:cNvPr id="1126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219200"/>
            <a:ext cx="7562850" cy="1949450"/>
          </a:xfrm>
          <a:noFill/>
          <a:ln/>
        </p:spPr>
      </p:pic>
      <p:sp>
        <p:nvSpPr>
          <p:cNvPr id="11270" name="Rectangle 6"/>
          <p:cNvSpPr>
            <a:spLocks noChangeArrowheads="1"/>
          </p:cNvSpPr>
          <p:nvPr/>
        </p:nvSpPr>
        <p:spPr bwMode="auto">
          <a:xfrm>
            <a:off x="457200" y="3505200"/>
            <a:ext cx="82296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en-US" altLang="en-US" sz="2800" smtClean="0">
                <a:solidFill>
                  <a:srgbClr val="000000"/>
                </a:solidFill>
                <a:cs typeface="+mn-cs"/>
              </a:rPr>
              <a:t>17 filters (oriented gaus/lap + dots)</a:t>
            </a:r>
          </a:p>
          <a:p>
            <a:r>
              <a:rPr lang="en-US" altLang="en-US" sz="2800" smtClean="0">
                <a:solidFill>
                  <a:srgbClr val="000000"/>
                </a:solidFill>
                <a:cs typeface="+mn-cs"/>
              </a:rPr>
              <a:t>Cluster responses to form textons </a:t>
            </a:r>
          </a:p>
          <a:p>
            <a:r>
              <a:rPr lang="en-US" altLang="en-US" sz="2800" smtClean="0">
                <a:solidFill>
                  <a:srgbClr val="000000"/>
                </a:solidFill>
                <a:cs typeface="+mn-cs"/>
              </a:rPr>
              <a:t>Count textons within white box (relative to position i)</a:t>
            </a:r>
          </a:p>
          <a:p>
            <a:r>
              <a:rPr lang="en-US" altLang="en-US" sz="2800" smtClean="0">
                <a:solidFill>
                  <a:srgbClr val="000000"/>
                </a:solidFill>
                <a:cs typeface="+mn-cs"/>
              </a:rPr>
              <a:t>Feature = texton + rectangle</a:t>
            </a:r>
          </a:p>
          <a:p>
            <a:endParaRPr lang="en-US" altLang="en-US" sz="2800" smtClean="0">
              <a:solidFill>
                <a:srgbClr val="000000"/>
              </a:solidFill>
              <a:cs typeface="+mn-cs"/>
            </a:endParaRPr>
          </a:p>
        </p:txBody>
      </p:sp>
    </p:spTree>
    <p:extLst>
      <p:ext uri="{BB962C8B-B14F-4D97-AF65-F5344CB8AC3E}">
        <p14:creationId xmlns:p14="http://schemas.microsoft.com/office/powerpoint/2010/main" val="3046713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Texton</a:t>
            </a:r>
            <a:r>
              <a:rPr lang="en-US" dirty="0" smtClean="0"/>
              <a:t> Visualization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7222" t="21111" r="15556" b="50889"/>
          <a:stretch/>
        </p:blipFill>
        <p:spPr>
          <a:xfrm>
            <a:off x="0" y="2286000"/>
            <a:ext cx="9144000" cy="2380463"/>
          </a:xfrm>
          <a:prstGeom prst="rect">
            <a:avLst/>
          </a:prstGeom>
        </p:spPr>
      </p:pic>
    </p:spTree>
    <p:extLst>
      <p:ext uri="{BB962C8B-B14F-4D97-AF65-F5344CB8AC3E}">
        <p14:creationId xmlns:p14="http://schemas.microsoft.com/office/powerpoint/2010/main" val="3967924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Boosting Textons</a:t>
            </a:r>
          </a:p>
        </p:txBody>
      </p:sp>
      <p:sp>
        <p:nvSpPr>
          <p:cNvPr id="12291" name="Rectangle 3"/>
          <p:cNvSpPr>
            <a:spLocks noGrp="1" noChangeArrowheads="1"/>
          </p:cNvSpPr>
          <p:nvPr>
            <p:ph type="body" idx="1"/>
          </p:nvPr>
        </p:nvSpPr>
        <p:spPr>
          <a:xfrm>
            <a:off x="457200" y="3352800"/>
            <a:ext cx="8229600" cy="3429000"/>
          </a:xfrm>
        </p:spPr>
        <p:txBody>
          <a:bodyPr/>
          <a:lstStyle/>
          <a:p>
            <a:pPr>
              <a:lnSpc>
                <a:spcPct val="80000"/>
              </a:lnSpc>
            </a:pPr>
            <a:r>
              <a:rPr lang="en-US" altLang="en-US" sz="2800"/>
              <a:t>Use “Joint Boosting” [Torralba Murphy Freeman CVPR 2004]</a:t>
            </a:r>
          </a:p>
          <a:p>
            <a:pPr lvl="1">
              <a:lnSpc>
                <a:spcPct val="80000"/>
              </a:lnSpc>
            </a:pPr>
            <a:r>
              <a:rPr lang="en-US" altLang="en-US" sz="2400"/>
              <a:t>Different classes share features</a:t>
            </a:r>
          </a:p>
          <a:p>
            <a:pPr lvl="1">
              <a:lnSpc>
                <a:spcPct val="80000"/>
              </a:lnSpc>
            </a:pPr>
            <a:r>
              <a:rPr lang="en-US" altLang="en-US" sz="2400"/>
              <a:t>Weak learners: decision stumps on texton count within rectangle </a:t>
            </a:r>
          </a:p>
          <a:p>
            <a:pPr>
              <a:lnSpc>
                <a:spcPct val="80000"/>
              </a:lnSpc>
            </a:pPr>
            <a:r>
              <a:rPr lang="en-US" altLang="en-US" sz="2800"/>
              <a:t>To speed training:</a:t>
            </a:r>
          </a:p>
          <a:p>
            <a:pPr lvl="1">
              <a:lnSpc>
                <a:spcPct val="80000"/>
              </a:lnSpc>
            </a:pPr>
            <a:r>
              <a:rPr lang="en-US" altLang="en-US" sz="2400"/>
              <a:t>Randomly select 0.3% of possible features from large set</a:t>
            </a:r>
          </a:p>
          <a:p>
            <a:pPr lvl="1">
              <a:lnSpc>
                <a:spcPct val="80000"/>
              </a:lnSpc>
            </a:pPr>
            <a:r>
              <a:rPr lang="en-US" altLang="en-US" sz="2400"/>
              <a:t>Downsample texton maps for training images</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56285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09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“Shape Context”</a:t>
            </a:r>
          </a:p>
        </p:txBody>
      </p:sp>
      <p:sp>
        <p:nvSpPr>
          <p:cNvPr id="13315" name="Rectangle 3"/>
          <p:cNvSpPr>
            <a:spLocks noGrp="1" noChangeArrowheads="1"/>
          </p:cNvSpPr>
          <p:nvPr>
            <p:ph type="body" idx="1"/>
          </p:nvPr>
        </p:nvSpPr>
        <p:spPr/>
        <p:txBody>
          <a:bodyPr/>
          <a:lstStyle/>
          <a:p>
            <a:r>
              <a:rPr lang="en-US" altLang="en-US"/>
              <a:t>Toy example</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7265988"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07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Random Feature Selection</a:t>
            </a:r>
          </a:p>
        </p:txBody>
      </p:sp>
      <p:sp>
        <p:nvSpPr>
          <p:cNvPr id="14339" name="Rectangle 3"/>
          <p:cNvSpPr>
            <a:spLocks noGrp="1" noChangeArrowheads="1"/>
          </p:cNvSpPr>
          <p:nvPr>
            <p:ph type="body" idx="1"/>
          </p:nvPr>
        </p:nvSpPr>
        <p:spPr/>
        <p:txBody>
          <a:bodyPr/>
          <a:lstStyle/>
          <a:p>
            <a:r>
              <a:rPr lang="en-US" altLang="en-US"/>
              <a:t>Toy example (training on ten images)</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95600"/>
            <a:ext cx="706755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53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Results on Boosted Textons</a:t>
            </a:r>
          </a:p>
        </p:txBody>
      </p:sp>
      <p:sp>
        <p:nvSpPr>
          <p:cNvPr id="15363" name="Rectangle 3"/>
          <p:cNvSpPr>
            <a:spLocks noGrp="1" noChangeArrowheads="1"/>
          </p:cNvSpPr>
          <p:nvPr>
            <p:ph type="body" idx="1"/>
          </p:nvPr>
        </p:nvSpPr>
        <p:spPr/>
        <p:txBody>
          <a:bodyPr/>
          <a:lstStyle/>
          <a:p>
            <a:r>
              <a:rPr lang="en-US" altLang="en-US"/>
              <a:t>Boosted shape-textons in isolation</a:t>
            </a:r>
          </a:p>
          <a:p>
            <a:pPr lvl="1"/>
            <a:r>
              <a:rPr lang="en-US" altLang="en-US"/>
              <a:t>Training time: 42 hrs for 5000 rounds on 21-class training set of 276 images</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765492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16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z="4000"/>
              <a:t>Parameters Learned from Validation</a:t>
            </a:r>
          </a:p>
        </p:txBody>
      </p:sp>
      <p:sp>
        <p:nvSpPr>
          <p:cNvPr id="16387" name="Rectangle 3"/>
          <p:cNvSpPr>
            <a:spLocks noGrp="1" noChangeArrowheads="1"/>
          </p:cNvSpPr>
          <p:nvPr>
            <p:ph type="body" idx="1"/>
          </p:nvPr>
        </p:nvSpPr>
        <p:spPr/>
        <p:txBody>
          <a:bodyPr/>
          <a:lstStyle/>
          <a:p>
            <a:endParaRPr lang="en-US" altLang="en-US"/>
          </a:p>
          <a:p>
            <a:r>
              <a:rPr lang="en-US" altLang="en-US"/>
              <a:t>Number of Adaboost rounds (when to stop)</a:t>
            </a:r>
          </a:p>
          <a:p>
            <a:r>
              <a:rPr lang="en-US" altLang="en-US"/>
              <a:t>Number of textons</a:t>
            </a:r>
          </a:p>
          <a:p>
            <a:r>
              <a:rPr lang="en-US" altLang="en-US"/>
              <a:t>Edge potential parameters</a:t>
            </a:r>
          </a:p>
          <a:p>
            <a:r>
              <a:rPr lang="en-US" altLang="en-US"/>
              <a:t>Location potential exponent</a:t>
            </a:r>
          </a:p>
          <a:p>
            <a:endParaRPr lang="en-US" altLang="en-US"/>
          </a:p>
        </p:txBody>
      </p:sp>
    </p:spTree>
    <p:extLst>
      <p:ext uri="{BB962C8B-B14F-4D97-AF65-F5344CB8AC3E}">
        <p14:creationId xmlns:p14="http://schemas.microsoft.com/office/powerpoint/2010/main" val="26671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Qualitative (Good) Results</a:t>
            </a:r>
          </a:p>
        </p:txBody>
      </p:sp>
      <p:sp>
        <p:nvSpPr>
          <p:cNvPr id="19459" name="Rectangle 3"/>
          <p:cNvSpPr>
            <a:spLocks noGrp="1" noChangeArrowheads="1"/>
          </p:cNvSpPr>
          <p:nvPr>
            <p:ph type="body" idx="1"/>
          </p:nvPr>
        </p:nvSpPr>
        <p:spPr/>
        <p:txBody>
          <a:bodyPr/>
          <a:lstStyle/>
          <a:p>
            <a:endParaRPr lang="en-US" altLang="en-US"/>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467600"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478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Qualitative (Bad) Results</a:t>
            </a:r>
          </a:p>
        </p:txBody>
      </p:sp>
      <p:sp>
        <p:nvSpPr>
          <p:cNvPr id="20483" name="Rectangle 3"/>
          <p:cNvSpPr>
            <a:spLocks noGrp="1" noChangeArrowheads="1"/>
          </p:cNvSpPr>
          <p:nvPr>
            <p:ph type="body" idx="1"/>
          </p:nvPr>
        </p:nvSpPr>
        <p:spPr/>
        <p:txBody>
          <a:bodyPr/>
          <a:lstStyle/>
          <a:p>
            <a:r>
              <a:rPr lang="en-US" altLang="en-US"/>
              <a:t>But notice good segmentation, even with bad labeling</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80" y="2971800"/>
            <a:ext cx="839260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967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Recap</a:t>
            </a:r>
          </a:p>
        </p:txBody>
      </p:sp>
      <p:sp>
        <p:nvSpPr>
          <p:cNvPr id="27651" name="Content Placeholder 2"/>
          <p:cNvSpPr>
            <a:spLocks noGrp="1"/>
          </p:cNvSpPr>
          <p:nvPr>
            <p:ph idx="1"/>
          </p:nvPr>
        </p:nvSpPr>
        <p:spPr/>
        <p:txBody>
          <a:bodyPr/>
          <a:lstStyle/>
          <a:p>
            <a:r>
              <a:rPr lang="en-US" altLang="en-US" dirty="0" smtClean="0"/>
              <a:t>Segmentation vs Boundary Detection vs semantic segmentation / scene parsing</a:t>
            </a:r>
          </a:p>
          <a:p>
            <a:r>
              <a:rPr lang="en-US" altLang="en-US" dirty="0" smtClean="0"/>
              <a:t>Why boundaries / Grouping?</a:t>
            </a:r>
          </a:p>
          <a:p>
            <a:r>
              <a:rPr lang="en-US" altLang="en-US" dirty="0" smtClean="0"/>
              <a:t>Recap: Canny Edge Detection</a:t>
            </a:r>
          </a:p>
          <a:p>
            <a:r>
              <a:rPr lang="en-US" altLang="en-US" dirty="0" smtClean="0"/>
              <a:t>The Berkeley Segmentation Data Set</a:t>
            </a:r>
          </a:p>
          <a:p>
            <a:r>
              <a:rPr lang="en-US" altLang="en-US" dirty="0" err="1" smtClean="0"/>
              <a:t>pB</a:t>
            </a:r>
            <a:r>
              <a:rPr lang="en-US" altLang="en-US" dirty="0" smtClean="0"/>
              <a:t> boundary detector ~2001</a:t>
            </a:r>
          </a:p>
          <a:p>
            <a:r>
              <a:rPr lang="en-US" altLang="en-US" dirty="0" smtClean="0"/>
              <a:t>Sketch Tokens 2013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Quantitative Results</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1534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160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4000"/>
              <a:t>Effect of Different Model Potentials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601075"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p:cNvSpPr txBox="1">
            <a:spLocks noChangeArrowheads="1"/>
          </p:cNvSpPr>
          <p:nvPr/>
        </p:nvSpPr>
        <p:spPr bwMode="auto">
          <a:xfrm>
            <a:off x="2286000" y="4267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Boosted textons only</a:t>
            </a:r>
          </a:p>
        </p:txBody>
      </p:sp>
      <p:sp>
        <p:nvSpPr>
          <p:cNvPr id="26630" name="Text Box 6"/>
          <p:cNvSpPr txBox="1">
            <a:spLocks noChangeArrowheads="1"/>
          </p:cNvSpPr>
          <p:nvPr/>
        </p:nvSpPr>
        <p:spPr bwMode="auto">
          <a:xfrm>
            <a:off x="4648200" y="42672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No color modeling</a:t>
            </a:r>
          </a:p>
        </p:txBody>
      </p:sp>
      <p:sp>
        <p:nvSpPr>
          <p:cNvPr id="26631" name="Text Box 7"/>
          <p:cNvSpPr txBox="1">
            <a:spLocks noChangeArrowheads="1"/>
          </p:cNvSpPr>
          <p:nvPr/>
        </p:nvSpPr>
        <p:spPr bwMode="auto">
          <a:xfrm>
            <a:off x="6858000" y="4267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Full CRF model</a:t>
            </a:r>
          </a:p>
        </p:txBody>
      </p:sp>
    </p:spTree>
    <p:extLst>
      <p:ext uri="{BB962C8B-B14F-4D97-AF65-F5344CB8AC3E}">
        <p14:creationId xmlns:p14="http://schemas.microsoft.com/office/powerpoint/2010/main" val="190416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Corel/Sowerby</a:t>
            </a: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469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95800"/>
            <a:ext cx="8550275" cy="200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08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0"/>
            <a:ext cx="6934200" cy="990600"/>
          </a:xfrm>
        </p:spPr>
        <p:txBody>
          <a:bodyPr>
            <a:normAutofit/>
          </a:bodyPr>
          <a:lstStyle/>
          <a:p>
            <a:pPr algn="ctr"/>
            <a:r>
              <a:rPr lang="en-US" dirty="0" smtClean="0"/>
              <a:t>Closed-universe recognition</a:t>
            </a:r>
            <a:endParaRPr lang="en-US" dirty="0"/>
          </a:p>
        </p:txBody>
      </p:sp>
      <p:pic>
        <p:nvPicPr>
          <p:cNvPr id="144390" name="Picture 6"/>
          <p:cNvPicPr>
            <a:picLocks noChangeAspect="1" noChangeArrowheads="1"/>
          </p:cNvPicPr>
          <p:nvPr/>
        </p:nvPicPr>
        <p:blipFill>
          <a:blip r:embed="rId3" cstate="print"/>
          <a:srcRect/>
          <a:stretch>
            <a:fillRect/>
          </a:stretch>
        </p:blipFill>
        <p:spPr bwMode="auto">
          <a:xfrm>
            <a:off x="1981200" y="1371600"/>
            <a:ext cx="5105400" cy="304713"/>
          </a:xfrm>
          <a:prstGeom prst="rect">
            <a:avLst/>
          </a:prstGeom>
          <a:noFill/>
          <a:ln w="9525">
            <a:noFill/>
            <a:miter lim="800000"/>
            <a:headEnd/>
            <a:tailEnd/>
          </a:ln>
        </p:spPr>
      </p:pic>
      <p:sp>
        <p:nvSpPr>
          <p:cNvPr id="20" name="TextBox 19"/>
          <p:cNvSpPr txBox="1"/>
          <p:nvPr/>
        </p:nvSpPr>
        <p:spPr>
          <a:xfrm>
            <a:off x="3191525" y="1066800"/>
            <a:ext cx="2883610"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Fixed, pre-defined set of classes</a:t>
            </a:r>
            <a:endParaRPr lang="en-US" sz="1600" b="1" dirty="0">
              <a:solidFill>
                <a:srgbClr val="0000FF"/>
              </a:solidFill>
              <a:latin typeface="Tw Cen MT"/>
              <a:cs typeface="+mn-cs"/>
            </a:endParaRPr>
          </a:p>
        </p:txBody>
      </p:sp>
      <p:sp>
        <p:nvSpPr>
          <p:cNvPr id="9" name="Can 8"/>
          <p:cNvSpPr/>
          <p:nvPr/>
        </p:nvSpPr>
        <p:spPr>
          <a:xfrm>
            <a:off x="6096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pic>
        <p:nvPicPr>
          <p:cNvPr id="360452" name="Picture 4"/>
          <p:cNvPicPr>
            <a:picLocks noChangeAspect="1" noChangeArrowheads="1"/>
          </p:cNvPicPr>
          <p:nvPr/>
        </p:nvPicPr>
        <p:blipFill>
          <a:blip r:embed="rId4" cstate="print"/>
          <a:srcRect/>
          <a:stretch>
            <a:fillRect/>
          </a:stretch>
        </p:blipFill>
        <p:spPr bwMode="auto">
          <a:xfrm rot="5400000">
            <a:off x="1006983" y="3115683"/>
            <a:ext cx="593266" cy="812299"/>
          </a:xfrm>
          <a:prstGeom prst="rect">
            <a:avLst/>
          </a:prstGeom>
          <a:noFill/>
          <a:ln w="9525">
            <a:noFill/>
            <a:miter lim="800000"/>
            <a:headEnd/>
            <a:tailEnd/>
          </a:ln>
        </p:spPr>
      </p:pic>
      <p:pic>
        <p:nvPicPr>
          <p:cNvPr id="360453" name="Picture 5"/>
          <p:cNvPicPr>
            <a:picLocks noChangeAspect="1" noChangeArrowheads="1"/>
          </p:cNvPicPr>
          <p:nvPr/>
        </p:nvPicPr>
        <p:blipFill>
          <a:blip r:embed="rId5" cstate="print"/>
          <a:srcRect/>
          <a:stretch>
            <a:fillRect/>
          </a:stretch>
        </p:blipFill>
        <p:spPr bwMode="auto">
          <a:xfrm rot="5400000">
            <a:off x="1857545" y="3122352"/>
            <a:ext cx="586202" cy="806027"/>
          </a:xfrm>
          <a:prstGeom prst="rect">
            <a:avLst/>
          </a:prstGeom>
          <a:noFill/>
          <a:ln w="9525">
            <a:noFill/>
            <a:miter lim="800000"/>
            <a:headEnd/>
            <a:tailEnd/>
          </a:ln>
        </p:spPr>
      </p:pic>
      <p:pic>
        <p:nvPicPr>
          <p:cNvPr id="360454" name="Picture 6"/>
          <p:cNvPicPr>
            <a:picLocks noChangeAspect="1" noChangeArrowheads="1"/>
          </p:cNvPicPr>
          <p:nvPr/>
        </p:nvPicPr>
        <p:blipFill>
          <a:blip r:embed="rId6" cstate="print"/>
          <a:srcRect/>
          <a:stretch>
            <a:fillRect/>
          </a:stretch>
        </p:blipFill>
        <p:spPr bwMode="auto">
          <a:xfrm rot="5400000">
            <a:off x="1870979" y="3766128"/>
            <a:ext cx="586202" cy="806027"/>
          </a:xfrm>
          <a:prstGeom prst="rect">
            <a:avLst/>
          </a:prstGeom>
          <a:noFill/>
          <a:ln w="9525">
            <a:noFill/>
            <a:miter lim="800000"/>
            <a:headEnd/>
            <a:tailEnd/>
          </a:ln>
        </p:spPr>
      </p:pic>
      <p:pic>
        <p:nvPicPr>
          <p:cNvPr id="360455" name="Picture 7"/>
          <p:cNvPicPr>
            <a:picLocks noChangeAspect="1" noChangeArrowheads="1"/>
          </p:cNvPicPr>
          <p:nvPr/>
        </p:nvPicPr>
        <p:blipFill>
          <a:blip r:embed="rId7" cstate="print"/>
          <a:srcRect/>
          <a:stretch>
            <a:fillRect/>
          </a:stretch>
        </p:blipFill>
        <p:spPr bwMode="auto">
          <a:xfrm rot="5400000">
            <a:off x="1007379" y="3766127"/>
            <a:ext cx="586202" cy="806027"/>
          </a:xfrm>
          <a:prstGeom prst="rect">
            <a:avLst/>
          </a:prstGeom>
          <a:noFill/>
          <a:ln w="9525">
            <a:noFill/>
            <a:miter lim="800000"/>
            <a:headEnd/>
            <a:tailEnd/>
          </a:ln>
        </p:spPr>
      </p:pic>
      <p:pic>
        <p:nvPicPr>
          <p:cNvPr id="360456" name="Picture 8"/>
          <p:cNvPicPr>
            <a:picLocks noChangeAspect="1" noChangeArrowheads="1"/>
          </p:cNvPicPr>
          <p:nvPr/>
        </p:nvPicPr>
        <p:blipFill>
          <a:blip r:embed="rId8" cstate="print"/>
          <a:srcRect/>
          <a:stretch>
            <a:fillRect/>
          </a:stretch>
        </p:blipFill>
        <p:spPr bwMode="auto">
          <a:xfrm rot="5400000">
            <a:off x="1870979" y="4399434"/>
            <a:ext cx="586202" cy="806027"/>
          </a:xfrm>
          <a:prstGeom prst="rect">
            <a:avLst/>
          </a:prstGeom>
          <a:noFill/>
          <a:ln w="9525">
            <a:noFill/>
            <a:miter lim="800000"/>
            <a:headEnd/>
            <a:tailEnd/>
          </a:ln>
        </p:spPr>
      </p:pic>
      <p:pic>
        <p:nvPicPr>
          <p:cNvPr id="360457" name="Picture 9"/>
          <p:cNvPicPr>
            <a:picLocks noChangeAspect="1" noChangeArrowheads="1"/>
          </p:cNvPicPr>
          <p:nvPr/>
        </p:nvPicPr>
        <p:blipFill>
          <a:blip r:embed="rId9" cstate="print"/>
          <a:srcRect/>
          <a:stretch>
            <a:fillRect/>
          </a:stretch>
        </p:blipFill>
        <p:spPr bwMode="auto">
          <a:xfrm rot="5400000">
            <a:off x="1007379" y="4399434"/>
            <a:ext cx="586202" cy="806027"/>
          </a:xfrm>
          <a:prstGeom prst="rect">
            <a:avLst/>
          </a:prstGeom>
          <a:noFill/>
          <a:ln w="9525">
            <a:noFill/>
            <a:miter lim="800000"/>
            <a:headEnd/>
            <a:tailEnd/>
          </a:ln>
        </p:spPr>
      </p:pic>
      <p:sp>
        <p:nvSpPr>
          <p:cNvPr id="18" name="TextBox 17"/>
          <p:cNvSpPr txBox="1"/>
          <p:nvPr/>
        </p:nvSpPr>
        <p:spPr>
          <a:xfrm>
            <a:off x="913969" y="2515342"/>
            <a:ext cx="1753031" cy="53265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Fixed, static training set</a:t>
            </a:r>
            <a:endParaRPr lang="en-US" sz="1600" b="1" dirty="0">
              <a:solidFill>
                <a:srgbClr val="0000FF"/>
              </a:solidFill>
              <a:latin typeface="Tw Cen MT"/>
              <a:cs typeface="+mn-cs"/>
            </a:endParaRPr>
          </a:p>
        </p:txBody>
      </p:sp>
      <p:sp>
        <p:nvSpPr>
          <p:cNvPr id="21" name="Right Arrow 20"/>
          <p:cNvSpPr/>
          <p:nvPr/>
        </p:nvSpPr>
        <p:spPr>
          <a:xfrm>
            <a:off x="2970107" y="3588173"/>
            <a:ext cx="1209040" cy="69088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r>
              <a:rPr lang="en-US" sz="1600" dirty="0" smtClean="0">
                <a:solidFill>
                  <a:prstClr val="black"/>
                </a:solidFill>
              </a:rPr>
              <a:t>Learning</a:t>
            </a:r>
            <a:endParaRPr lang="en-US" sz="1600" dirty="0">
              <a:solidFill>
                <a:prstClr val="black"/>
              </a:solidFill>
            </a:endParaRPr>
          </a:p>
        </p:txBody>
      </p:sp>
      <p:pic>
        <p:nvPicPr>
          <p:cNvPr id="25" name="Picture 3"/>
          <p:cNvPicPr>
            <a:picLocks noChangeAspect="1" noChangeArrowheads="1"/>
          </p:cNvPicPr>
          <p:nvPr/>
        </p:nvPicPr>
        <p:blipFill>
          <a:blip r:embed="rId10" cstate="print"/>
          <a:srcRect r="50512"/>
          <a:stretch>
            <a:fillRect/>
          </a:stretch>
        </p:blipFill>
        <p:spPr bwMode="auto">
          <a:xfrm>
            <a:off x="6857990" y="2209800"/>
            <a:ext cx="1447810" cy="975185"/>
          </a:xfrm>
          <a:prstGeom prst="rect">
            <a:avLst/>
          </a:prstGeom>
          <a:noFill/>
          <a:ln w="9525">
            <a:solidFill>
              <a:schemeClr val="tx1">
                <a:lumMod val="50000"/>
                <a:lumOff val="50000"/>
              </a:schemeClr>
            </a:solidFill>
            <a:miter lim="800000"/>
            <a:headEnd/>
            <a:tailEnd/>
          </a:ln>
        </p:spPr>
      </p:pic>
      <p:pic>
        <p:nvPicPr>
          <p:cNvPr id="26" name="Picture 3"/>
          <p:cNvPicPr>
            <a:picLocks noChangeAspect="1" noChangeArrowheads="1"/>
          </p:cNvPicPr>
          <p:nvPr/>
        </p:nvPicPr>
        <p:blipFill>
          <a:blip r:embed="rId10" cstate="print"/>
          <a:srcRect l="50512"/>
          <a:stretch>
            <a:fillRect/>
          </a:stretch>
        </p:blipFill>
        <p:spPr bwMode="auto">
          <a:xfrm>
            <a:off x="6858000" y="5273215"/>
            <a:ext cx="1447800" cy="975185"/>
          </a:xfrm>
          <a:prstGeom prst="rect">
            <a:avLst/>
          </a:prstGeom>
          <a:noFill/>
          <a:ln w="9525">
            <a:noFill/>
            <a:miter lim="800000"/>
            <a:headEnd/>
            <a:tailEnd/>
          </a:ln>
        </p:spPr>
      </p:pic>
      <p:sp>
        <p:nvSpPr>
          <p:cNvPr id="27" name="TextBox 26"/>
          <p:cNvSpPr txBox="1"/>
          <p:nvPr/>
        </p:nvSpPr>
        <p:spPr>
          <a:xfrm>
            <a:off x="7086890" y="1828324"/>
            <a:ext cx="1066510"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Test image</a:t>
            </a:r>
            <a:endParaRPr lang="en-US" sz="1600" dirty="0">
              <a:solidFill>
                <a:prstClr val="black"/>
              </a:solidFill>
              <a:latin typeface="Tw Cen MT"/>
              <a:cs typeface="+mn-cs"/>
            </a:endParaRPr>
          </a:p>
        </p:txBody>
      </p:sp>
      <p:sp>
        <p:nvSpPr>
          <p:cNvPr id="29" name="TextBox 28"/>
          <p:cNvSpPr txBox="1"/>
          <p:nvPr/>
        </p:nvSpPr>
        <p:spPr>
          <a:xfrm>
            <a:off x="7220017" y="6248400"/>
            <a:ext cx="780983"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Output</a:t>
            </a:r>
            <a:endParaRPr lang="en-US" sz="1600" dirty="0">
              <a:solidFill>
                <a:prstClr val="black"/>
              </a:solidFill>
              <a:latin typeface="Tw Cen MT"/>
              <a:cs typeface="+mn-cs"/>
            </a:endParaRPr>
          </a:p>
        </p:txBody>
      </p:sp>
      <p:sp>
        <p:nvSpPr>
          <p:cNvPr id="30" name="Bent Arrow 29"/>
          <p:cNvSpPr/>
          <p:nvPr/>
        </p:nvSpPr>
        <p:spPr>
          <a:xfrm rot="5400000">
            <a:off x="6248400" y="3429000"/>
            <a:ext cx="1371600" cy="19812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dirty="0">
              <a:solidFill>
                <a:prstClr val="black"/>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33" name="TextBox 32"/>
          <p:cNvSpPr txBox="1"/>
          <p:nvPr/>
        </p:nvSpPr>
        <p:spPr>
          <a:xfrm>
            <a:off x="6248400" y="3733800"/>
            <a:ext cx="970715"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Inference</a:t>
            </a:r>
            <a:endParaRPr lang="en-US" sz="1600" dirty="0">
              <a:solidFill>
                <a:prstClr val="black"/>
              </a:solidFill>
              <a:latin typeface="Tw Cen MT"/>
              <a:cs typeface="+mn-cs"/>
            </a:endParaRPr>
          </a:p>
        </p:txBody>
      </p:sp>
      <p:sp>
        <p:nvSpPr>
          <p:cNvPr id="34" name="TextBox 33"/>
          <p:cNvSpPr txBox="1"/>
          <p:nvPr/>
        </p:nvSpPr>
        <p:spPr>
          <a:xfrm>
            <a:off x="3041482" y="4114800"/>
            <a:ext cx="844718"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(offline)</a:t>
            </a:r>
            <a:endParaRPr lang="en-US" sz="1600" dirty="0">
              <a:solidFill>
                <a:prstClr val="black"/>
              </a:solidFill>
              <a:latin typeface="Tw Cen MT"/>
              <a:cs typeface="+mn-cs"/>
            </a:endParaRPr>
          </a:p>
        </p:txBody>
      </p:sp>
      <p:sp>
        <p:nvSpPr>
          <p:cNvPr id="35" name="Rectangle 34"/>
          <p:cNvSpPr/>
          <p:nvPr/>
        </p:nvSpPr>
        <p:spPr>
          <a:xfrm>
            <a:off x="1828800" y="990600"/>
            <a:ext cx="53340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grpSp>
        <p:nvGrpSpPr>
          <p:cNvPr id="37" name="Group 36"/>
          <p:cNvGrpSpPr/>
          <p:nvPr/>
        </p:nvGrpSpPr>
        <p:grpSpPr>
          <a:xfrm>
            <a:off x="4294293" y="3127586"/>
            <a:ext cx="1496907" cy="1554480"/>
            <a:chOff x="4294293" y="3127586"/>
            <a:chExt cx="1496907" cy="1554480"/>
          </a:xfrm>
        </p:grpSpPr>
        <p:sp>
          <p:nvSpPr>
            <p:cNvPr id="22" name="Can 21"/>
            <p:cNvSpPr/>
            <p:nvPr/>
          </p:nvSpPr>
          <p:spPr>
            <a:xfrm>
              <a:off x="4294293" y="3127586"/>
              <a:ext cx="1496907" cy="1554480"/>
            </a:xfrm>
            <a:prstGeom prst="can">
              <a:avLst>
                <a:gd name="adj" fmla="val 2430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sp>
          <p:nvSpPr>
            <p:cNvPr id="23" name="TextBox 22"/>
            <p:cNvSpPr txBox="1"/>
            <p:nvPr/>
          </p:nvSpPr>
          <p:spPr>
            <a:xfrm>
              <a:off x="4648200" y="3163261"/>
              <a:ext cx="805029"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Models</a:t>
              </a:r>
              <a:endParaRPr lang="en-US" sz="1600" dirty="0">
                <a:solidFill>
                  <a:prstClr val="black"/>
                </a:solidFill>
                <a:latin typeface="Tw Cen MT"/>
                <a:cs typeface="+mn-cs"/>
              </a:endParaRPr>
            </a:p>
          </p:txBody>
        </p:sp>
        <p:pic>
          <p:nvPicPr>
            <p:cNvPr id="244739" name="Picture 3"/>
            <p:cNvPicPr>
              <a:picLocks noChangeAspect="1" noChangeArrowheads="1"/>
            </p:cNvPicPr>
            <p:nvPr/>
          </p:nvPicPr>
          <p:blipFill>
            <a:blip r:embed="rId11" cstate="print"/>
            <a:srcRect/>
            <a:stretch>
              <a:fillRect/>
            </a:stretch>
          </p:blipFill>
          <p:spPr bwMode="auto">
            <a:xfrm>
              <a:off x="4648200" y="3638550"/>
              <a:ext cx="161925" cy="171450"/>
            </a:xfrm>
            <a:prstGeom prst="rect">
              <a:avLst/>
            </a:prstGeom>
            <a:noFill/>
            <a:ln w="9525">
              <a:noFill/>
              <a:miter lim="800000"/>
              <a:headEnd/>
              <a:tailEnd/>
            </a:ln>
          </p:spPr>
        </p:pic>
        <p:pic>
          <p:nvPicPr>
            <p:cNvPr id="244741" name="Picture 5"/>
            <p:cNvPicPr>
              <a:picLocks noChangeAspect="1" noChangeArrowheads="1"/>
            </p:cNvPicPr>
            <p:nvPr/>
          </p:nvPicPr>
          <p:blipFill>
            <a:blip r:embed="rId12" cstate="print"/>
            <a:srcRect/>
            <a:stretch>
              <a:fillRect/>
            </a:stretch>
          </p:blipFill>
          <p:spPr bwMode="auto">
            <a:xfrm>
              <a:off x="5024437" y="3638550"/>
              <a:ext cx="161925" cy="171450"/>
            </a:xfrm>
            <a:prstGeom prst="rect">
              <a:avLst/>
            </a:prstGeom>
            <a:noFill/>
            <a:ln w="9525">
              <a:noFill/>
              <a:miter lim="800000"/>
              <a:headEnd/>
              <a:tailEnd/>
            </a:ln>
          </p:spPr>
        </p:pic>
        <p:pic>
          <p:nvPicPr>
            <p:cNvPr id="244742" name="Picture 6"/>
            <p:cNvPicPr>
              <a:picLocks noChangeAspect="1" noChangeArrowheads="1"/>
            </p:cNvPicPr>
            <p:nvPr/>
          </p:nvPicPr>
          <p:blipFill>
            <a:blip r:embed="rId13" cstate="print"/>
            <a:srcRect/>
            <a:stretch>
              <a:fillRect/>
            </a:stretch>
          </p:blipFill>
          <p:spPr bwMode="auto">
            <a:xfrm>
              <a:off x="5395912" y="3638550"/>
              <a:ext cx="171450" cy="171450"/>
            </a:xfrm>
            <a:prstGeom prst="rect">
              <a:avLst/>
            </a:prstGeom>
            <a:noFill/>
            <a:ln w="9525">
              <a:noFill/>
              <a:miter lim="800000"/>
              <a:headEnd/>
              <a:tailEnd/>
            </a:ln>
          </p:spPr>
        </p:pic>
        <p:pic>
          <p:nvPicPr>
            <p:cNvPr id="244743" name="Picture 7"/>
            <p:cNvPicPr>
              <a:picLocks noChangeAspect="1" noChangeArrowheads="1"/>
            </p:cNvPicPr>
            <p:nvPr/>
          </p:nvPicPr>
          <p:blipFill>
            <a:blip r:embed="rId14" cstate="print"/>
            <a:srcRect/>
            <a:stretch>
              <a:fillRect/>
            </a:stretch>
          </p:blipFill>
          <p:spPr bwMode="auto">
            <a:xfrm>
              <a:off x="4486275" y="3943350"/>
              <a:ext cx="171450" cy="171450"/>
            </a:xfrm>
            <a:prstGeom prst="rect">
              <a:avLst/>
            </a:prstGeom>
            <a:noFill/>
            <a:ln w="9525">
              <a:noFill/>
              <a:miter lim="800000"/>
              <a:headEnd/>
              <a:tailEnd/>
            </a:ln>
          </p:spPr>
        </p:pic>
        <p:pic>
          <p:nvPicPr>
            <p:cNvPr id="244744" name="Picture 8"/>
            <p:cNvPicPr>
              <a:picLocks noChangeAspect="1" noChangeArrowheads="1"/>
            </p:cNvPicPr>
            <p:nvPr/>
          </p:nvPicPr>
          <p:blipFill>
            <a:blip r:embed="rId15" cstate="print"/>
            <a:srcRect/>
            <a:stretch>
              <a:fillRect/>
            </a:stretch>
          </p:blipFill>
          <p:spPr bwMode="auto">
            <a:xfrm>
              <a:off x="4857750" y="3943350"/>
              <a:ext cx="171450" cy="171450"/>
            </a:xfrm>
            <a:prstGeom prst="rect">
              <a:avLst/>
            </a:prstGeom>
            <a:noFill/>
            <a:ln w="9525">
              <a:noFill/>
              <a:miter lim="800000"/>
              <a:headEnd/>
              <a:tailEnd/>
            </a:ln>
          </p:spPr>
        </p:pic>
        <p:pic>
          <p:nvPicPr>
            <p:cNvPr id="244745" name="Picture 9"/>
            <p:cNvPicPr>
              <a:picLocks noChangeAspect="1" noChangeArrowheads="1"/>
            </p:cNvPicPr>
            <p:nvPr/>
          </p:nvPicPr>
          <p:blipFill>
            <a:blip r:embed="rId16" cstate="print"/>
            <a:srcRect/>
            <a:stretch>
              <a:fillRect/>
            </a:stretch>
          </p:blipFill>
          <p:spPr bwMode="auto">
            <a:xfrm>
              <a:off x="5257800" y="3943350"/>
              <a:ext cx="171450" cy="171450"/>
            </a:xfrm>
            <a:prstGeom prst="rect">
              <a:avLst/>
            </a:prstGeom>
            <a:noFill/>
            <a:ln w="9525">
              <a:noFill/>
              <a:miter lim="800000"/>
              <a:headEnd/>
              <a:tailEnd/>
            </a:ln>
          </p:spPr>
        </p:pic>
        <p:pic>
          <p:nvPicPr>
            <p:cNvPr id="244746" name="Picture 10"/>
            <p:cNvPicPr>
              <a:picLocks noChangeAspect="1" noChangeArrowheads="1"/>
            </p:cNvPicPr>
            <p:nvPr/>
          </p:nvPicPr>
          <p:blipFill>
            <a:blip r:embed="rId17" cstate="print"/>
            <a:srcRect/>
            <a:stretch>
              <a:fillRect/>
            </a:stretch>
          </p:blipFill>
          <p:spPr bwMode="auto">
            <a:xfrm>
              <a:off x="4695825" y="4248150"/>
              <a:ext cx="171450" cy="171450"/>
            </a:xfrm>
            <a:prstGeom prst="rect">
              <a:avLst/>
            </a:prstGeom>
            <a:noFill/>
            <a:ln w="9525">
              <a:noFill/>
              <a:miter lim="800000"/>
              <a:headEnd/>
              <a:tailEnd/>
            </a:ln>
          </p:spPr>
        </p:pic>
        <p:pic>
          <p:nvPicPr>
            <p:cNvPr id="244747" name="Picture 11"/>
            <p:cNvPicPr>
              <a:picLocks noChangeAspect="1" noChangeArrowheads="1"/>
            </p:cNvPicPr>
            <p:nvPr/>
          </p:nvPicPr>
          <p:blipFill>
            <a:blip r:embed="rId18" cstate="print"/>
            <a:srcRect/>
            <a:stretch>
              <a:fillRect/>
            </a:stretch>
          </p:blipFill>
          <p:spPr bwMode="auto">
            <a:xfrm>
              <a:off x="5086350" y="4248150"/>
              <a:ext cx="171450" cy="171450"/>
            </a:xfrm>
            <a:prstGeom prst="rect">
              <a:avLst/>
            </a:prstGeom>
            <a:noFill/>
            <a:ln w="9525">
              <a:noFill/>
              <a:miter lim="800000"/>
              <a:headEnd/>
              <a:tailEnd/>
            </a:ln>
          </p:spPr>
        </p:pic>
      </p:grpSp>
    </p:spTree>
    <p:extLst>
      <p:ext uri="{BB962C8B-B14F-4D97-AF65-F5344CB8AC3E}">
        <p14:creationId xmlns:p14="http://schemas.microsoft.com/office/powerpoint/2010/main" val="31999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29" grpId="0"/>
      <p:bldP spid="30" grpId="0" animBg="1"/>
      <p:bldP spid="31" grpId="0" animBg="1"/>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6022975" y="1252538"/>
            <a:ext cx="161717" cy="330540"/>
          </a:xfrm>
          <a:prstGeom prst="rect">
            <a:avLst/>
          </a:prstGeom>
          <a:noFill/>
          <a:ln w="19050">
            <a:noFill/>
            <a:miter lim="800000"/>
            <a:headEnd/>
            <a:tailEnd/>
          </a:ln>
          <a:effectLst/>
        </p:spPr>
        <p:txBody>
          <a:bodyPr wrap="square">
            <a:spAutoFit/>
          </a:bodyPr>
          <a:lstStyle/>
          <a:p>
            <a:pPr defTabSz="457200">
              <a:lnSpc>
                <a:spcPct val="86000"/>
              </a:lnSpc>
              <a:buClr>
                <a:srgbClr val="000000"/>
              </a:buClr>
              <a:buSzPct val="100000"/>
              <a:buFont typeface="Times New Roman" pitchFamily="18" charset="0"/>
              <a:buNone/>
            </a:pPr>
            <a:endParaRPr lang="en-US" b="1" dirty="0">
              <a:solidFill>
                <a:srgbClr val="FFFF00"/>
              </a:solidFill>
              <a:latin typeface="Tw Cen MT"/>
              <a:cs typeface="+mn-cs"/>
            </a:endParaRPr>
          </a:p>
        </p:txBody>
      </p:sp>
      <p:sp>
        <p:nvSpPr>
          <p:cNvPr id="4" name="Content Placeholder 3"/>
          <p:cNvSpPr>
            <a:spLocks noGrp="1"/>
          </p:cNvSpPr>
          <p:nvPr>
            <p:ph sz="half" idx="4294967295"/>
          </p:nvPr>
        </p:nvSpPr>
        <p:spPr>
          <a:xfrm>
            <a:off x="0" y="228600"/>
            <a:ext cx="4341813" cy="533400"/>
          </a:xfrm>
        </p:spPr>
        <p:txBody>
          <a:bodyPr>
            <a:normAutofit lnSpcReduction="10000"/>
          </a:bodyPr>
          <a:lstStyle/>
          <a:p>
            <a:pPr algn="ctr">
              <a:buNone/>
            </a:pPr>
            <a:r>
              <a:rPr lang="en-US" sz="3200" dirty="0" smtClean="0"/>
              <a:t>Closed-universe datasets</a:t>
            </a:r>
            <a:endParaRPr lang="en-US" sz="3200" dirty="0"/>
          </a:p>
        </p:txBody>
      </p:sp>
      <p:sp>
        <p:nvSpPr>
          <p:cNvPr id="5" name="Content Placeholder 4"/>
          <p:cNvSpPr>
            <a:spLocks noGrp="1"/>
          </p:cNvSpPr>
          <p:nvPr>
            <p:ph sz="half" idx="4294967295"/>
          </p:nvPr>
        </p:nvSpPr>
        <p:spPr>
          <a:xfrm>
            <a:off x="4572000" y="152400"/>
            <a:ext cx="4341812" cy="533400"/>
          </a:xfrm>
        </p:spPr>
        <p:txBody>
          <a:bodyPr>
            <a:noAutofit/>
          </a:bodyPr>
          <a:lstStyle/>
          <a:p>
            <a:pPr algn="ctr">
              <a:buNone/>
            </a:pPr>
            <a:r>
              <a:rPr lang="en-US" sz="3200" dirty="0" smtClean="0">
                <a:solidFill>
                  <a:srgbClr val="0033CC"/>
                </a:solidFill>
              </a:rPr>
              <a:t>Open-universe datasets</a:t>
            </a:r>
            <a:endParaRPr lang="en-US" sz="3200" dirty="0">
              <a:solidFill>
                <a:srgbClr val="0033CC"/>
              </a:solidFill>
            </a:endParaRPr>
          </a:p>
        </p:txBody>
      </p:sp>
      <p:pic>
        <p:nvPicPr>
          <p:cNvPr id="1026" name="Picture 2"/>
          <p:cNvPicPr>
            <a:picLocks noChangeAspect="1" noChangeArrowheads="1"/>
          </p:cNvPicPr>
          <p:nvPr/>
        </p:nvPicPr>
        <p:blipFill>
          <a:blip r:embed="rId3" cstate="print">
            <a:grayscl/>
          </a:blip>
          <a:srcRect/>
          <a:stretch>
            <a:fillRect/>
          </a:stretch>
        </p:blipFill>
        <p:spPr bwMode="auto">
          <a:xfrm>
            <a:off x="533401" y="914400"/>
            <a:ext cx="3352800" cy="3010864"/>
          </a:xfrm>
          <a:prstGeom prst="rect">
            <a:avLst/>
          </a:prstGeom>
          <a:noFill/>
          <a:ln w="9525">
            <a:solidFill>
              <a:schemeClr val="tx1"/>
            </a:solidFill>
            <a:miter lim="800000"/>
            <a:headEnd/>
            <a:tailEnd/>
          </a:ln>
        </p:spPr>
      </p:pic>
      <p:pic>
        <p:nvPicPr>
          <p:cNvPr id="37" name="Picture 25" descr="movie8"/>
          <p:cNvPicPr>
            <a:picLocks noChangeAspect="1" noChangeArrowheads="1"/>
          </p:cNvPicPr>
          <p:nvPr/>
        </p:nvPicPr>
        <p:blipFill>
          <a:blip r:embed="rId4" cstate="print"/>
          <a:srcRect/>
          <a:stretch>
            <a:fillRect/>
          </a:stretch>
        </p:blipFill>
        <p:spPr bwMode="auto">
          <a:xfrm>
            <a:off x="7253683" y="2667000"/>
            <a:ext cx="1204517" cy="775408"/>
          </a:xfrm>
          <a:prstGeom prst="rect">
            <a:avLst/>
          </a:prstGeom>
          <a:noFill/>
        </p:spPr>
      </p:pic>
      <p:pic>
        <p:nvPicPr>
          <p:cNvPr id="9" name="Picture 30" descr="youtube_logo"/>
          <p:cNvPicPr>
            <a:picLocks noChangeAspect="1" noChangeArrowheads="1"/>
          </p:cNvPicPr>
          <p:nvPr/>
        </p:nvPicPr>
        <p:blipFill>
          <a:blip r:embed="rId5" cstate="print"/>
          <a:srcRect b="23377"/>
          <a:stretch>
            <a:fillRect/>
          </a:stretch>
        </p:blipFill>
        <p:spPr bwMode="auto">
          <a:xfrm>
            <a:off x="8303859" y="3733800"/>
            <a:ext cx="535341" cy="228600"/>
          </a:xfrm>
          <a:prstGeom prst="rect">
            <a:avLst/>
          </a:prstGeom>
          <a:noFill/>
        </p:spPr>
      </p:pic>
      <p:pic>
        <p:nvPicPr>
          <p:cNvPr id="5122" name="Picture 2"/>
          <p:cNvPicPr>
            <a:picLocks noChangeAspect="1" noChangeArrowheads="1"/>
          </p:cNvPicPr>
          <p:nvPr/>
        </p:nvPicPr>
        <p:blipFill>
          <a:blip r:embed="rId6" cstate="print"/>
          <a:srcRect/>
          <a:stretch>
            <a:fillRect/>
          </a:stretch>
        </p:blipFill>
        <p:spPr bwMode="auto">
          <a:xfrm>
            <a:off x="4343400" y="1905000"/>
            <a:ext cx="1133138" cy="803011"/>
          </a:xfrm>
          <a:prstGeom prst="rect">
            <a:avLst/>
          </a:prstGeom>
          <a:noFill/>
          <a:ln w="9525">
            <a:noFill/>
            <a:miter lim="800000"/>
            <a:headEnd/>
            <a:tailEnd/>
          </a:ln>
        </p:spPr>
      </p:pic>
      <p:pic>
        <p:nvPicPr>
          <p:cNvPr id="36" name="Picture 23" descr="sports3"/>
          <p:cNvPicPr>
            <a:picLocks noChangeAspect="1" noChangeArrowheads="1"/>
          </p:cNvPicPr>
          <p:nvPr/>
        </p:nvPicPr>
        <p:blipFill>
          <a:blip r:embed="rId7" cstate="print"/>
          <a:srcRect/>
          <a:stretch>
            <a:fillRect/>
          </a:stretch>
        </p:blipFill>
        <p:spPr bwMode="auto">
          <a:xfrm>
            <a:off x="6248400" y="2743200"/>
            <a:ext cx="936846" cy="936846"/>
          </a:xfrm>
          <a:prstGeom prst="rect">
            <a:avLst/>
          </a:prstGeom>
          <a:noFill/>
        </p:spPr>
      </p:pic>
      <p:pic>
        <p:nvPicPr>
          <p:cNvPr id="11" name="Picture 37" descr="google_logo"/>
          <p:cNvPicPr>
            <a:picLocks noChangeAspect="1" noChangeArrowheads="1"/>
          </p:cNvPicPr>
          <p:nvPr/>
        </p:nvPicPr>
        <p:blipFill>
          <a:blip r:embed="rId8" cstate="print"/>
          <a:srcRect/>
          <a:stretch>
            <a:fillRect/>
          </a:stretch>
        </p:blipFill>
        <p:spPr bwMode="auto">
          <a:xfrm>
            <a:off x="4648201" y="3733800"/>
            <a:ext cx="732021" cy="284675"/>
          </a:xfrm>
          <a:prstGeom prst="rect">
            <a:avLst/>
          </a:prstGeom>
          <a:noFill/>
        </p:spPr>
      </p:pic>
      <p:sp>
        <p:nvSpPr>
          <p:cNvPr id="40" name="Content Placeholder 3"/>
          <p:cNvSpPr txBox="1">
            <a:spLocks/>
          </p:cNvSpPr>
          <p:nvPr/>
        </p:nvSpPr>
        <p:spPr bwMode="auto">
          <a:xfrm>
            <a:off x="76200" y="4419600"/>
            <a:ext cx="4267200" cy="2209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Small amount of data</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Static datasets</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Limited variation</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Full annotation</a:t>
            </a:r>
          </a:p>
        </p:txBody>
      </p:sp>
      <p:sp>
        <p:nvSpPr>
          <p:cNvPr id="42" name="Content Placeholder 3"/>
          <p:cNvSpPr txBox="1">
            <a:spLocks/>
          </p:cNvSpPr>
          <p:nvPr/>
        </p:nvSpPr>
        <p:spPr bwMode="auto">
          <a:xfrm>
            <a:off x="4572000" y="4419600"/>
            <a:ext cx="4267200" cy="22860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Large amount of data</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Evolving datasets</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Wide variation</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Incomplete annotation</a:t>
            </a:r>
          </a:p>
        </p:txBody>
      </p:sp>
      <p:pic>
        <p:nvPicPr>
          <p:cNvPr id="10" name="Picture 36" descr="flickr_logo"/>
          <p:cNvPicPr>
            <a:picLocks noChangeAspect="1" noChangeArrowheads="1"/>
          </p:cNvPicPr>
          <p:nvPr/>
        </p:nvPicPr>
        <p:blipFill>
          <a:blip r:embed="rId9" cstate="print"/>
          <a:srcRect/>
          <a:stretch>
            <a:fillRect/>
          </a:stretch>
        </p:blipFill>
        <p:spPr bwMode="auto">
          <a:xfrm>
            <a:off x="6400800" y="3733800"/>
            <a:ext cx="772341" cy="279795"/>
          </a:xfrm>
          <a:prstGeom prst="rect">
            <a:avLst/>
          </a:prstGeom>
          <a:noFill/>
        </p:spPr>
      </p:pic>
      <p:pic>
        <p:nvPicPr>
          <p:cNvPr id="29697" name="Picture 1"/>
          <p:cNvPicPr>
            <a:picLocks noChangeAspect="1" noChangeArrowheads="1"/>
          </p:cNvPicPr>
          <p:nvPr/>
        </p:nvPicPr>
        <p:blipFill>
          <a:blip r:embed="rId10" cstate="print"/>
          <a:srcRect/>
          <a:stretch>
            <a:fillRect/>
          </a:stretch>
        </p:blipFill>
        <p:spPr bwMode="auto">
          <a:xfrm>
            <a:off x="5562600" y="3810000"/>
            <a:ext cx="660581" cy="267670"/>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6096000" y="728853"/>
            <a:ext cx="1204517" cy="907403"/>
          </a:xfrm>
          <a:prstGeom prst="rect">
            <a:avLst/>
          </a:prstGeom>
          <a:noFill/>
          <a:ln w="9525">
            <a:noFill/>
            <a:miter lim="800000"/>
            <a:headEnd/>
            <a:tailEnd/>
          </a:ln>
        </p:spPr>
      </p:pic>
      <p:pic>
        <p:nvPicPr>
          <p:cNvPr id="29700" name="Picture 4"/>
          <p:cNvPicPr>
            <a:picLocks noChangeAspect="1" noChangeArrowheads="1"/>
          </p:cNvPicPr>
          <p:nvPr/>
        </p:nvPicPr>
        <p:blipFill>
          <a:blip r:embed="rId12" cstate="print"/>
          <a:srcRect/>
          <a:stretch>
            <a:fillRect/>
          </a:stretch>
        </p:blipFill>
        <p:spPr bwMode="auto">
          <a:xfrm>
            <a:off x="7786166" y="685800"/>
            <a:ext cx="1129234" cy="744458"/>
          </a:xfrm>
          <a:prstGeom prst="rect">
            <a:avLst/>
          </a:prstGeom>
          <a:noFill/>
          <a:ln w="9525">
            <a:noFill/>
            <a:miter lim="800000"/>
            <a:headEnd/>
            <a:tailEnd/>
          </a:ln>
        </p:spPr>
      </p:pic>
      <p:pic>
        <p:nvPicPr>
          <p:cNvPr id="29702" name="Picture 6"/>
          <p:cNvPicPr>
            <a:picLocks noChangeAspect="1" noChangeArrowheads="1"/>
          </p:cNvPicPr>
          <p:nvPr/>
        </p:nvPicPr>
        <p:blipFill>
          <a:blip r:embed="rId13" cstate="print"/>
          <a:srcRect/>
          <a:stretch>
            <a:fillRect/>
          </a:stretch>
        </p:blipFill>
        <p:spPr bwMode="auto">
          <a:xfrm>
            <a:off x="4765094" y="2837859"/>
            <a:ext cx="1254706" cy="819741"/>
          </a:xfrm>
          <a:prstGeom prst="rect">
            <a:avLst/>
          </a:prstGeom>
          <a:noFill/>
          <a:ln w="9525">
            <a:noFill/>
            <a:miter lim="800000"/>
            <a:headEnd/>
            <a:tailEnd/>
          </a:ln>
        </p:spPr>
      </p:pic>
      <p:pic>
        <p:nvPicPr>
          <p:cNvPr id="29699" name="Picture 3"/>
          <p:cNvPicPr>
            <a:picLocks noChangeAspect="1" noChangeArrowheads="1"/>
          </p:cNvPicPr>
          <p:nvPr/>
        </p:nvPicPr>
        <p:blipFill>
          <a:blip r:embed="rId14" cstate="print"/>
          <a:srcRect/>
          <a:stretch>
            <a:fillRect/>
          </a:stretch>
        </p:blipFill>
        <p:spPr bwMode="auto">
          <a:xfrm>
            <a:off x="7819624" y="1905000"/>
            <a:ext cx="1095776" cy="819741"/>
          </a:xfrm>
          <a:prstGeom prst="rect">
            <a:avLst/>
          </a:prstGeom>
          <a:noFill/>
          <a:ln w="9525">
            <a:noFill/>
            <a:miter lim="800000"/>
            <a:headEnd/>
            <a:tailEnd/>
          </a:ln>
        </p:spPr>
      </p:pic>
      <p:pic>
        <p:nvPicPr>
          <p:cNvPr id="73729" name="Picture 1"/>
          <p:cNvPicPr>
            <a:picLocks noChangeAspect="1" noChangeArrowheads="1"/>
          </p:cNvPicPr>
          <p:nvPr/>
        </p:nvPicPr>
        <p:blipFill>
          <a:blip r:embed="rId15" cstate="print"/>
          <a:srcRect/>
          <a:stretch>
            <a:fillRect/>
          </a:stretch>
        </p:blipFill>
        <p:spPr bwMode="auto">
          <a:xfrm>
            <a:off x="7239001" y="3733800"/>
            <a:ext cx="990600" cy="397359"/>
          </a:xfrm>
          <a:prstGeom prst="rect">
            <a:avLst/>
          </a:prstGeom>
          <a:noFill/>
          <a:ln w="9525">
            <a:noFill/>
            <a:miter lim="800000"/>
            <a:headEnd/>
            <a:tailEnd/>
          </a:ln>
        </p:spPr>
      </p:pic>
      <p:pic>
        <p:nvPicPr>
          <p:cNvPr id="29705" name="Picture 9"/>
          <p:cNvPicPr>
            <a:picLocks noChangeAspect="1" noChangeArrowheads="1"/>
          </p:cNvPicPr>
          <p:nvPr/>
        </p:nvPicPr>
        <p:blipFill>
          <a:blip r:embed="rId16" cstate="print"/>
          <a:srcRect/>
          <a:stretch>
            <a:fillRect/>
          </a:stretch>
        </p:blipFill>
        <p:spPr bwMode="auto">
          <a:xfrm>
            <a:off x="6534850" y="1524000"/>
            <a:ext cx="1161350" cy="1002632"/>
          </a:xfrm>
          <a:prstGeom prst="rect">
            <a:avLst/>
          </a:prstGeom>
          <a:noFill/>
          <a:ln w="9525">
            <a:noFill/>
            <a:miter lim="800000"/>
            <a:headEnd/>
            <a:tailEnd/>
          </a:ln>
        </p:spPr>
      </p:pic>
      <p:pic>
        <p:nvPicPr>
          <p:cNvPr id="23" name="Picture 14"/>
          <p:cNvPicPr>
            <a:picLocks noChangeAspect="1" noChangeArrowheads="1"/>
          </p:cNvPicPr>
          <p:nvPr/>
        </p:nvPicPr>
        <p:blipFill>
          <a:blip r:embed="rId17" cstate="print"/>
          <a:srcRect/>
          <a:stretch>
            <a:fillRect/>
          </a:stretch>
        </p:blipFill>
        <p:spPr bwMode="auto">
          <a:xfrm>
            <a:off x="4648200" y="762000"/>
            <a:ext cx="1219200" cy="914400"/>
          </a:xfrm>
          <a:prstGeom prst="rect">
            <a:avLst/>
          </a:prstGeom>
          <a:noFill/>
          <a:ln w="3175" cap="flat" cmpd="sng">
            <a:noFill/>
            <a:prstDash val="solid"/>
            <a:miter lim="800000"/>
            <a:headEnd/>
            <a:tailEnd/>
          </a:ln>
        </p:spPr>
      </p:pic>
      <p:pic>
        <p:nvPicPr>
          <p:cNvPr id="145413" name="Picture 5"/>
          <p:cNvPicPr>
            <a:picLocks noChangeAspect="1" noChangeArrowheads="1"/>
          </p:cNvPicPr>
          <p:nvPr/>
        </p:nvPicPr>
        <p:blipFill>
          <a:blip r:embed="rId18" cstate="print"/>
          <a:srcRect/>
          <a:stretch>
            <a:fillRect/>
          </a:stretch>
        </p:blipFill>
        <p:spPr bwMode="auto">
          <a:xfrm>
            <a:off x="5562600" y="1786731"/>
            <a:ext cx="838200" cy="1108869"/>
          </a:xfrm>
          <a:prstGeom prst="rect">
            <a:avLst/>
          </a:prstGeom>
          <a:noFill/>
          <a:ln w="9525">
            <a:noFill/>
            <a:miter lim="800000"/>
            <a:headEnd/>
            <a:tailEnd/>
          </a:ln>
        </p:spPr>
      </p:pic>
    </p:spTree>
    <p:extLst>
      <p:ext uri="{BB962C8B-B14F-4D97-AF65-F5344CB8AC3E}">
        <p14:creationId xmlns:p14="http://schemas.microsoft.com/office/powerpoint/2010/main" val="17466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6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6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7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6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7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build="p"/>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38200" y="5990816"/>
            <a:ext cx="3581400" cy="40998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Evolving training set</a:t>
            </a:r>
            <a:endParaRPr lang="en-US" sz="2400" b="1" dirty="0">
              <a:solidFill>
                <a:srgbClr val="0000FF"/>
              </a:solidFill>
              <a:latin typeface="Tw Cen MT"/>
              <a:cs typeface="+mn-cs"/>
            </a:endParaRPr>
          </a:p>
        </p:txBody>
      </p:sp>
      <p:sp>
        <p:nvSpPr>
          <p:cNvPr id="50" name="Rectangle 49"/>
          <p:cNvSpPr/>
          <p:nvPr/>
        </p:nvSpPr>
        <p:spPr>
          <a:xfrm>
            <a:off x="4746735" y="5990816"/>
            <a:ext cx="3711465" cy="409984"/>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hlinkClick r:id="rId3"/>
              </a:rPr>
              <a:t>http://labelme.csail.mit.edu/</a:t>
            </a:r>
            <a:endParaRPr lang="en-US" sz="2400" dirty="0">
              <a:solidFill>
                <a:prstClr val="white"/>
              </a:solidFill>
              <a:latin typeface="Tw Cen MT"/>
              <a:cs typeface="+mn-cs"/>
            </a:endParaRPr>
          </a:p>
        </p:txBody>
      </p:sp>
      <p:grpSp>
        <p:nvGrpSpPr>
          <p:cNvPr id="32" name="Group 31"/>
          <p:cNvGrpSpPr/>
          <p:nvPr/>
        </p:nvGrpSpPr>
        <p:grpSpPr>
          <a:xfrm>
            <a:off x="533400" y="601397"/>
            <a:ext cx="8077200" cy="5270951"/>
            <a:chOff x="1143000" y="1636776"/>
            <a:chExt cx="8001000" cy="5221224"/>
          </a:xfrm>
        </p:grpSpPr>
        <p:pic>
          <p:nvPicPr>
            <p:cNvPr id="33" name="Picture 2">
              <a:hlinkClick r:id="rId4"/>
            </p:cNvPr>
            <p:cNvPicPr>
              <a:picLocks noChangeAspect="1" noChangeArrowheads="1"/>
            </p:cNvPicPr>
            <p:nvPr/>
          </p:nvPicPr>
          <p:blipFill>
            <a:blip r:embed="rId5" cstate="print"/>
            <a:srcRect/>
            <a:stretch>
              <a:fillRect/>
            </a:stretch>
          </p:blipFill>
          <p:spPr bwMode="auto">
            <a:xfrm>
              <a:off x="1371600" y="1805190"/>
              <a:ext cx="7715178" cy="5052810"/>
            </a:xfrm>
            <a:prstGeom prst="rect">
              <a:avLst/>
            </a:prstGeom>
            <a:noFill/>
            <a:ln w="9525">
              <a:noFill/>
              <a:miter lim="800000"/>
              <a:headEnd/>
              <a:tailEnd/>
            </a:ln>
          </p:spPr>
        </p:pic>
        <p:sp>
          <p:nvSpPr>
            <p:cNvPr id="34" name="Rectangle 33"/>
            <p:cNvSpPr/>
            <p:nvPr/>
          </p:nvSpPr>
          <p:spPr>
            <a:xfrm>
              <a:off x="1143000" y="1636776"/>
              <a:ext cx="800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grpSp>
      <p:sp>
        <p:nvSpPr>
          <p:cNvPr id="25"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spTree>
    <p:extLst>
      <p:ext uri="{BB962C8B-B14F-4D97-AF65-F5344CB8AC3E}">
        <p14:creationId xmlns:p14="http://schemas.microsoft.com/office/powerpoint/2010/main" val="6648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Very large/open-ended set of classes</a:t>
            </a:r>
            <a:endParaRPr lang="en-US" sz="1600" b="1" dirty="0">
              <a:solidFill>
                <a:srgbClr val="0000FF"/>
              </a:solidFill>
              <a:latin typeface="Tw Cen MT"/>
              <a:cs typeface="+mn-cs"/>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4800" dirty="0" smtClean="0">
                <a:solidFill>
                  <a:prstClr val="black"/>
                </a:solidFill>
                <a:latin typeface="Times New Roman" pitchFamily="18" charset="0"/>
                <a:cs typeface="+mn-cs"/>
              </a:rPr>
              <a:t>…</a:t>
            </a:r>
            <a:endParaRPr lang="en-US" sz="4800" dirty="0">
              <a:solidFill>
                <a:prstClr val="black"/>
              </a:solidFill>
              <a:latin typeface="Times New Roman" pitchFamily="18" charset="0"/>
              <a:cs typeface="+mn-cs"/>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spTree>
    <p:extLst>
      <p:ext uri="{BB962C8B-B14F-4D97-AF65-F5344CB8AC3E}">
        <p14:creationId xmlns:p14="http://schemas.microsoft.com/office/powerpoint/2010/main" val="1611469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Very large/open-ended set of classes</a:t>
            </a:r>
            <a:endParaRPr lang="en-US" sz="1600" b="1" dirty="0">
              <a:solidFill>
                <a:srgbClr val="0000FF"/>
              </a:solidFill>
              <a:latin typeface="Tw Cen MT"/>
              <a:cs typeface="+mn-cs"/>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4800" dirty="0" smtClean="0">
                <a:solidFill>
                  <a:prstClr val="black"/>
                </a:solidFill>
                <a:latin typeface="Times New Roman" pitchFamily="18" charset="0"/>
                <a:cs typeface="+mn-cs"/>
              </a:rPr>
              <a:t>…</a:t>
            </a:r>
            <a:endParaRPr lang="en-US" sz="4800" dirty="0">
              <a:solidFill>
                <a:prstClr val="black"/>
              </a:solidFill>
              <a:latin typeface="Times New Roman" pitchFamily="18" charset="0"/>
              <a:cs typeface="+mn-cs"/>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graphicFrame>
        <p:nvGraphicFramePr>
          <p:cNvPr id="8" name="Chart 7"/>
          <p:cNvGraphicFramePr>
            <a:graphicFrameLocks/>
          </p:cNvGraphicFramePr>
          <p:nvPr>
            <p:extLst/>
          </p:nvPr>
        </p:nvGraphicFramePr>
        <p:xfrm>
          <a:off x="0" y="2470150"/>
          <a:ext cx="8991600" cy="233045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3518910" y="2285524"/>
            <a:ext cx="2653290"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Unbalanced data distribution</a:t>
            </a:r>
            <a:endParaRPr lang="en-US" sz="1600" b="1" dirty="0">
              <a:solidFill>
                <a:srgbClr val="0000FF"/>
              </a:solidFill>
              <a:latin typeface="Tw Cen MT"/>
              <a:cs typeface="+mn-cs"/>
            </a:endParaRPr>
          </a:p>
        </p:txBody>
      </p:sp>
    </p:spTree>
    <p:extLst>
      <p:ext uri="{BB962C8B-B14F-4D97-AF65-F5344CB8AC3E}">
        <p14:creationId xmlns:p14="http://schemas.microsoft.com/office/powerpoint/2010/main" val="1300168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14478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sp>
        <p:nvSpPr>
          <p:cNvPr id="18" name="TextBox 17"/>
          <p:cNvSpPr txBox="1"/>
          <p:nvPr/>
        </p:nvSpPr>
        <p:spPr>
          <a:xfrm>
            <a:off x="1371600" y="5791942"/>
            <a:ext cx="2209800" cy="30405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600" b="1" dirty="0">
                <a:solidFill>
                  <a:srgbClr val="0000FF"/>
                </a:solidFill>
                <a:latin typeface="Tw Cen MT"/>
                <a:cs typeface="+mn-cs"/>
              </a:rPr>
              <a:t>T</a:t>
            </a:r>
            <a:r>
              <a:rPr lang="en-US" sz="1600" b="1" dirty="0" smtClean="0">
                <a:solidFill>
                  <a:srgbClr val="0000FF"/>
                </a:solidFill>
                <a:latin typeface="Tw Cen MT"/>
                <a:cs typeface="+mn-cs"/>
              </a:rPr>
              <a:t>raining set</a:t>
            </a:r>
            <a:endParaRPr lang="en-US" sz="1600" b="1" dirty="0">
              <a:solidFill>
                <a:srgbClr val="0000FF"/>
              </a:solidFill>
              <a:latin typeface="Tw Cen MT"/>
              <a:cs typeface="+mn-cs"/>
            </a:endParaRPr>
          </a:p>
        </p:txBody>
      </p:sp>
      <p:sp>
        <p:nvSpPr>
          <p:cNvPr id="27" name="TextBox 26"/>
          <p:cNvSpPr txBox="1"/>
          <p:nvPr/>
        </p:nvSpPr>
        <p:spPr>
          <a:xfrm>
            <a:off x="7086890" y="1524000"/>
            <a:ext cx="1102289"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Test image</a:t>
            </a:r>
            <a:endParaRPr lang="en-US" sz="1600" b="1" dirty="0">
              <a:solidFill>
                <a:srgbClr val="0000FF"/>
              </a:solidFill>
              <a:latin typeface="Tw Cen MT"/>
              <a:cs typeface="+mn-cs"/>
            </a:endParaRPr>
          </a:p>
        </p:txBody>
      </p:sp>
      <p:sp>
        <p:nvSpPr>
          <p:cNvPr id="30" name="Bent Arrow 29"/>
          <p:cNvSpPr/>
          <p:nvPr/>
        </p:nvSpPr>
        <p:spPr>
          <a:xfrm rot="5400000">
            <a:off x="5753100" y="2933700"/>
            <a:ext cx="1371600" cy="29718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dirty="0">
              <a:solidFill>
                <a:prstClr val="black"/>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33" name="TextBox 32"/>
          <p:cNvSpPr txBox="1"/>
          <p:nvPr/>
        </p:nvSpPr>
        <p:spPr>
          <a:xfrm>
            <a:off x="5257800" y="3733800"/>
            <a:ext cx="1861985"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On-the-fly inference</a:t>
            </a:r>
            <a:endParaRPr lang="en-US" sz="1600" dirty="0">
              <a:solidFill>
                <a:prstClr val="black"/>
              </a:solidFill>
              <a:latin typeface="Tw Cen MT"/>
              <a:cs typeface="+mn-cs"/>
            </a:endParaRPr>
          </a:p>
        </p:txBody>
      </p:sp>
      <p:pic>
        <p:nvPicPr>
          <p:cNvPr id="361483" name="Picture 11"/>
          <p:cNvPicPr>
            <a:picLocks noChangeAspect="1" noChangeArrowheads="1"/>
          </p:cNvPicPr>
          <p:nvPr/>
        </p:nvPicPr>
        <p:blipFill>
          <a:blip r:embed="rId3" cstate="print"/>
          <a:srcRect/>
          <a:stretch>
            <a:fillRect/>
          </a:stretch>
        </p:blipFill>
        <p:spPr bwMode="auto">
          <a:xfrm>
            <a:off x="1752600" y="4114800"/>
            <a:ext cx="1414463" cy="685800"/>
          </a:xfrm>
          <a:prstGeom prst="rect">
            <a:avLst/>
          </a:prstGeom>
          <a:noFill/>
          <a:ln w="9525">
            <a:noFill/>
            <a:miter lim="800000"/>
            <a:headEnd/>
            <a:tailEnd/>
          </a:ln>
        </p:spPr>
      </p:pic>
      <p:pic>
        <p:nvPicPr>
          <p:cNvPr id="361484" name="Picture 12"/>
          <p:cNvPicPr>
            <a:picLocks noChangeAspect="1" noChangeArrowheads="1"/>
          </p:cNvPicPr>
          <p:nvPr/>
        </p:nvPicPr>
        <p:blipFill>
          <a:blip r:embed="rId4" cstate="print"/>
          <a:srcRect/>
          <a:stretch>
            <a:fillRect/>
          </a:stretch>
        </p:blipFill>
        <p:spPr bwMode="auto">
          <a:xfrm>
            <a:off x="304800" y="3276601"/>
            <a:ext cx="1100137" cy="533400"/>
          </a:xfrm>
          <a:prstGeom prst="rect">
            <a:avLst/>
          </a:prstGeom>
          <a:noFill/>
          <a:ln w="9525">
            <a:noFill/>
            <a:miter lim="800000"/>
            <a:headEnd/>
            <a:tailEnd/>
          </a:ln>
        </p:spPr>
      </p:pic>
      <p:pic>
        <p:nvPicPr>
          <p:cNvPr id="361485" name="Picture 13"/>
          <p:cNvPicPr>
            <a:picLocks noChangeAspect="1" noChangeArrowheads="1"/>
          </p:cNvPicPr>
          <p:nvPr/>
        </p:nvPicPr>
        <p:blipFill>
          <a:blip r:embed="rId5" cstate="print"/>
          <a:srcRect/>
          <a:stretch>
            <a:fillRect/>
          </a:stretch>
        </p:blipFill>
        <p:spPr bwMode="auto">
          <a:xfrm>
            <a:off x="3219450" y="2058093"/>
            <a:ext cx="1428750" cy="692727"/>
          </a:xfrm>
          <a:prstGeom prst="rect">
            <a:avLst/>
          </a:prstGeom>
          <a:noFill/>
          <a:ln w="9525">
            <a:noFill/>
            <a:miter lim="800000"/>
            <a:headEnd/>
            <a:tailEnd/>
          </a:ln>
        </p:spPr>
      </p:pic>
      <p:pic>
        <p:nvPicPr>
          <p:cNvPr id="361486" name="Picture 14"/>
          <p:cNvPicPr>
            <a:picLocks noChangeAspect="1" noChangeArrowheads="1"/>
          </p:cNvPicPr>
          <p:nvPr/>
        </p:nvPicPr>
        <p:blipFill>
          <a:blip r:embed="rId6" cstate="print"/>
          <a:srcRect/>
          <a:stretch>
            <a:fillRect/>
          </a:stretch>
        </p:blipFill>
        <p:spPr bwMode="auto">
          <a:xfrm>
            <a:off x="1716405" y="2143991"/>
            <a:ext cx="1371600" cy="665018"/>
          </a:xfrm>
          <a:prstGeom prst="rect">
            <a:avLst/>
          </a:prstGeom>
          <a:noFill/>
          <a:ln w="9525">
            <a:noFill/>
            <a:miter lim="800000"/>
            <a:headEnd/>
            <a:tailEnd/>
          </a:ln>
        </p:spPr>
      </p:pic>
      <p:pic>
        <p:nvPicPr>
          <p:cNvPr id="361487" name="Picture 15"/>
          <p:cNvPicPr>
            <a:picLocks noChangeAspect="1" noChangeArrowheads="1"/>
          </p:cNvPicPr>
          <p:nvPr/>
        </p:nvPicPr>
        <p:blipFill>
          <a:blip r:embed="rId7" cstate="print"/>
          <a:srcRect/>
          <a:stretch>
            <a:fillRect/>
          </a:stretch>
        </p:blipFill>
        <p:spPr bwMode="auto">
          <a:xfrm>
            <a:off x="228600" y="4800600"/>
            <a:ext cx="1414463" cy="685800"/>
          </a:xfrm>
          <a:prstGeom prst="rect">
            <a:avLst/>
          </a:prstGeom>
          <a:noFill/>
          <a:ln w="9525">
            <a:noFill/>
            <a:miter lim="800000"/>
            <a:headEnd/>
            <a:tailEnd/>
          </a:ln>
        </p:spPr>
      </p:pic>
      <p:pic>
        <p:nvPicPr>
          <p:cNvPr id="361488" name="Picture 16"/>
          <p:cNvPicPr>
            <a:picLocks noChangeAspect="1" noChangeArrowheads="1"/>
          </p:cNvPicPr>
          <p:nvPr/>
        </p:nvPicPr>
        <p:blipFill>
          <a:blip r:embed="rId8" cstate="print"/>
          <a:srcRect/>
          <a:stretch>
            <a:fillRect/>
          </a:stretch>
        </p:blipFill>
        <p:spPr bwMode="auto">
          <a:xfrm>
            <a:off x="1905000" y="4876800"/>
            <a:ext cx="1504950" cy="729673"/>
          </a:xfrm>
          <a:prstGeom prst="rect">
            <a:avLst/>
          </a:prstGeom>
          <a:noFill/>
          <a:ln w="9525">
            <a:noFill/>
            <a:miter lim="800000"/>
            <a:headEnd/>
            <a:tailEnd/>
          </a:ln>
        </p:spPr>
      </p:pic>
      <p:pic>
        <p:nvPicPr>
          <p:cNvPr id="361490" name="Picture 18"/>
          <p:cNvPicPr>
            <a:picLocks noChangeAspect="1" noChangeArrowheads="1"/>
          </p:cNvPicPr>
          <p:nvPr/>
        </p:nvPicPr>
        <p:blipFill>
          <a:blip r:embed="rId9" cstate="print"/>
          <a:srcRect/>
          <a:stretch>
            <a:fillRect/>
          </a:stretch>
        </p:blipFill>
        <p:spPr bwMode="auto">
          <a:xfrm>
            <a:off x="533400" y="3886200"/>
            <a:ext cx="1127125" cy="762000"/>
          </a:xfrm>
          <a:prstGeom prst="rect">
            <a:avLst/>
          </a:prstGeom>
          <a:noFill/>
          <a:ln w="9525">
            <a:noFill/>
            <a:miter lim="800000"/>
            <a:headEnd/>
            <a:tailEnd/>
          </a:ln>
        </p:spPr>
      </p:pic>
      <p:pic>
        <p:nvPicPr>
          <p:cNvPr id="361491" name="Picture 19"/>
          <p:cNvPicPr>
            <a:picLocks noChangeAspect="1" noChangeArrowheads="1"/>
          </p:cNvPicPr>
          <p:nvPr/>
        </p:nvPicPr>
        <p:blipFill>
          <a:blip r:embed="rId10" cstate="print"/>
          <a:srcRect/>
          <a:stretch>
            <a:fillRect/>
          </a:stretch>
        </p:blipFill>
        <p:spPr bwMode="auto">
          <a:xfrm>
            <a:off x="381000" y="2514600"/>
            <a:ext cx="1100138" cy="533400"/>
          </a:xfrm>
          <a:prstGeom prst="rect">
            <a:avLst/>
          </a:prstGeom>
          <a:noFill/>
          <a:ln w="9525">
            <a:noFill/>
            <a:miter lim="800000"/>
            <a:headEnd/>
            <a:tailEnd/>
          </a:ln>
        </p:spPr>
      </p:pic>
      <p:pic>
        <p:nvPicPr>
          <p:cNvPr id="361494" name="Picture 22"/>
          <p:cNvPicPr>
            <a:picLocks noChangeAspect="1" noChangeArrowheads="1"/>
          </p:cNvPicPr>
          <p:nvPr/>
        </p:nvPicPr>
        <p:blipFill>
          <a:blip r:embed="rId11" cstate="print"/>
          <a:srcRect/>
          <a:stretch>
            <a:fillRect/>
          </a:stretch>
        </p:blipFill>
        <p:spPr bwMode="auto">
          <a:xfrm>
            <a:off x="3276600" y="2895600"/>
            <a:ext cx="1581150" cy="766618"/>
          </a:xfrm>
          <a:prstGeom prst="rect">
            <a:avLst/>
          </a:prstGeom>
          <a:noFill/>
          <a:ln w="9525">
            <a:noFill/>
            <a:miter lim="800000"/>
            <a:headEnd/>
            <a:tailEnd/>
          </a:ln>
        </p:spPr>
      </p:pic>
      <p:pic>
        <p:nvPicPr>
          <p:cNvPr id="361495" name="Picture 23"/>
          <p:cNvPicPr>
            <a:picLocks noChangeAspect="1" noChangeArrowheads="1"/>
          </p:cNvPicPr>
          <p:nvPr/>
        </p:nvPicPr>
        <p:blipFill>
          <a:blip r:embed="rId12" cstate="print"/>
          <a:srcRect/>
          <a:stretch>
            <a:fillRect/>
          </a:stretch>
        </p:blipFill>
        <p:spPr bwMode="auto">
          <a:xfrm>
            <a:off x="3276600" y="3886200"/>
            <a:ext cx="1371600" cy="665018"/>
          </a:xfrm>
          <a:prstGeom prst="rect">
            <a:avLst/>
          </a:prstGeom>
          <a:noFill/>
          <a:ln w="9525">
            <a:noFill/>
            <a:miter lim="800000"/>
            <a:headEnd/>
            <a:tailEnd/>
          </a:ln>
        </p:spPr>
      </p:pic>
      <p:pic>
        <p:nvPicPr>
          <p:cNvPr id="361496" name="Picture 24"/>
          <p:cNvPicPr>
            <a:picLocks noChangeAspect="1" noChangeArrowheads="1"/>
          </p:cNvPicPr>
          <p:nvPr/>
        </p:nvPicPr>
        <p:blipFill>
          <a:blip r:embed="rId13" cstate="print"/>
          <a:srcRect/>
          <a:stretch>
            <a:fillRect/>
          </a:stretch>
        </p:blipFill>
        <p:spPr bwMode="auto">
          <a:xfrm>
            <a:off x="3429000" y="4724400"/>
            <a:ext cx="971550" cy="656823"/>
          </a:xfrm>
          <a:prstGeom prst="rect">
            <a:avLst/>
          </a:prstGeom>
          <a:noFill/>
          <a:ln w="9525">
            <a:noFill/>
            <a:miter lim="800000"/>
            <a:headEnd/>
            <a:tailEnd/>
          </a:ln>
        </p:spPr>
      </p:pic>
      <p:pic>
        <p:nvPicPr>
          <p:cNvPr id="42" name="Picture 2"/>
          <p:cNvPicPr>
            <a:picLocks noChangeAspect="1" noChangeArrowheads="1"/>
          </p:cNvPicPr>
          <p:nvPr/>
        </p:nvPicPr>
        <p:blipFill>
          <a:blip r:embed="rId14" cstate="print"/>
          <a:stretch>
            <a:fillRect/>
          </a:stretch>
        </p:blipFill>
        <p:spPr bwMode="auto">
          <a:xfrm>
            <a:off x="6934200" y="1828800"/>
            <a:ext cx="1295400" cy="1295400"/>
          </a:xfrm>
          <a:prstGeom prst="rect">
            <a:avLst/>
          </a:prstGeom>
          <a:solidFill>
            <a:srgbClr val="000000">
              <a:shade val="95000"/>
            </a:srgbClr>
          </a:solidFill>
          <a:ln w="38100" cap="sq">
            <a:noFill/>
            <a:miter lim="800000"/>
          </a:ln>
          <a:effectLst/>
        </p:spPr>
      </p:pic>
      <p:grpSp>
        <p:nvGrpSpPr>
          <p:cNvPr id="48" name="Group 47"/>
          <p:cNvGrpSpPr/>
          <p:nvPr/>
        </p:nvGrpSpPr>
        <p:grpSpPr>
          <a:xfrm>
            <a:off x="6934200" y="5255239"/>
            <a:ext cx="1293389" cy="1314057"/>
            <a:chOff x="4497811" y="4267200"/>
            <a:chExt cx="1974222" cy="2005770"/>
          </a:xfrm>
        </p:grpSpPr>
        <p:pic>
          <p:nvPicPr>
            <p:cNvPr id="43" name="Picture 3"/>
            <p:cNvPicPr>
              <a:picLocks noChangeAspect="1" noChangeArrowheads="1"/>
            </p:cNvPicPr>
            <p:nvPr/>
          </p:nvPicPr>
          <p:blipFill>
            <a:blip r:embed="rId15" cstate="print"/>
            <a:srcRect r="32500"/>
            <a:stretch>
              <a:fillRect/>
            </a:stretch>
          </p:blipFill>
          <p:spPr bwMode="auto">
            <a:xfrm>
              <a:off x="4497811" y="4298552"/>
              <a:ext cx="1974222" cy="1949847"/>
            </a:xfrm>
            <a:prstGeom prst="rect">
              <a:avLst/>
            </a:prstGeom>
            <a:noFill/>
            <a:ln w="9525">
              <a:noFill/>
              <a:miter lim="800000"/>
              <a:headEnd/>
              <a:tailEnd/>
            </a:ln>
          </p:spPr>
        </p:pic>
        <p:sp>
          <p:nvSpPr>
            <p:cNvPr id="44" name="TextBox 43"/>
            <p:cNvSpPr txBox="1"/>
            <p:nvPr/>
          </p:nvSpPr>
          <p:spPr>
            <a:xfrm>
              <a:off x="5194986" y="5889602"/>
              <a:ext cx="718483"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road</a:t>
              </a:r>
              <a:endParaRPr lang="en-US" sz="1200" dirty="0">
                <a:solidFill>
                  <a:prstClr val="white"/>
                </a:solidFill>
                <a:latin typeface="Tw Cen MT"/>
                <a:cs typeface="+mn-cs"/>
              </a:endParaRPr>
            </a:p>
          </p:txBody>
        </p:sp>
        <p:sp>
          <p:nvSpPr>
            <p:cNvPr id="45" name="TextBox 44"/>
            <p:cNvSpPr txBox="1"/>
            <p:nvPr/>
          </p:nvSpPr>
          <p:spPr>
            <a:xfrm>
              <a:off x="4648201" y="4670402"/>
              <a:ext cx="1042833"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building</a:t>
              </a:r>
              <a:endParaRPr lang="en-US" sz="1200" dirty="0">
                <a:solidFill>
                  <a:prstClr val="white"/>
                </a:solidFill>
                <a:latin typeface="Tw Cen MT"/>
                <a:cs typeface="+mn-cs"/>
              </a:endParaRPr>
            </a:p>
          </p:txBody>
        </p:sp>
        <p:sp>
          <p:nvSpPr>
            <p:cNvPr id="46" name="TextBox 45"/>
            <p:cNvSpPr txBox="1"/>
            <p:nvPr/>
          </p:nvSpPr>
          <p:spPr>
            <a:xfrm>
              <a:off x="5840788" y="5442069"/>
              <a:ext cx="573534"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car</a:t>
              </a:r>
              <a:endParaRPr lang="en-US" sz="1200" dirty="0">
                <a:solidFill>
                  <a:prstClr val="white"/>
                </a:solidFill>
                <a:latin typeface="Tw Cen MT"/>
                <a:cs typeface="+mn-cs"/>
              </a:endParaRPr>
            </a:p>
          </p:txBody>
        </p:sp>
        <p:sp>
          <p:nvSpPr>
            <p:cNvPr id="47" name="TextBox 46"/>
            <p:cNvSpPr txBox="1"/>
            <p:nvPr/>
          </p:nvSpPr>
          <p:spPr>
            <a:xfrm>
              <a:off x="5791200" y="4267200"/>
              <a:ext cx="587726"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sky</a:t>
              </a:r>
              <a:endParaRPr lang="en-US" sz="1200" dirty="0">
                <a:solidFill>
                  <a:prstClr val="white"/>
                </a:solidFill>
                <a:latin typeface="Tw Cen MT"/>
                <a:cs typeface="+mn-cs"/>
              </a:endParaRPr>
            </a:p>
          </p:txBody>
        </p:sp>
      </p:grpSp>
      <p:sp>
        <p:nvSpPr>
          <p:cNvPr id="2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Potential solution: Lazy learning</a:t>
            </a:r>
            <a:endParaRPr lang="en-US" dirty="0">
              <a:solidFill>
                <a:srgbClr val="775F55"/>
              </a:solidFill>
            </a:endParaRPr>
          </a:p>
        </p:txBody>
      </p:sp>
      <p:pic>
        <p:nvPicPr>
          <p:cNvPr id="361489" name="Picture 17"/>
          <p:cNvPicPr>
            <a:picLocks noChangeAspect="1" noChangeArrowheads="1"/>
          </p:cNvPicPr>
          <p:nvPr/>
        </p:nvPicPr>
        <p:blipFill>
          <a:blip r:embed="rId16" cstate="print"/>
          <a:srcRect/>
          <a:stretch>
            <a:fillRect/>
          </a:stretch>
        </p:blipFill>
        <p:spPr bwMode="auto">
          <a:xfrm>
            <a:off x="1524000" y="3124200"/>
            <a:ext cx="1962150" cy="951345"/>
          </a:xfrm>
          <a:prstGeom prst="rect">
            <a:avLst/>
          </a:prstGeom>
          <a:noFill/>
          <a:ln w="9525">
            <a:noFill/>
            <a:miter lim="800000"/>
            <a:headEnd/>
            <a:tailEnd/>
          </a:ln>
        </p:spPr>
      </p:pic>
    </p:spTree>
    <p:extLst>
      <p:ext uri="{BB962C8B-B14F-4D97-AF65-F5344CB8AC3E}">
        <p14:creationId xmlns:p14="http://schemas.microsoft.com/office/powerpoint/2010/main" val="31459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36148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36148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361490"/>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361488"/>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361495"/>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361483"/>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361491"/>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361485"/>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361496"/>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361494"/>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36148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1" grpId="0" animBg="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7150"/>
            <a:ext cx="9144000" cy="933450"/>
          </a:xfrm>
        </p:spPr>
        <p:txBody>
          <a:bodyPr>
            <a:normAutofit fontScale="90000"/>
          </a:bodyPr>
          <a:lstStyle/>
          <a:p>
            <a:r>
              <a:rPr lang="en-US" sz="3600" b="1" dirty="0" smtClean="0"/>
              <a:t>Large-Scale  Nonparametric  Image  Parsing</a:t>
            </a:r>
            <a:endParaRPr lang="en-US" sz="3600" b="1" dirty="0"/>
          </a:p>
        </p:txBody>
      </p:sp>
      <p:sp>
        <p:nvSpPr>
          <p:cNvPr id="8" name="Subtitle 7"/>
          <p:cNvSpPr>
            <a:spLocks noGrp="1"/>
          </p:cNvSpPr>
          <p:nvPr>
            <p:ph type="subTitle" idx="1"/>
          </p:nvPr>
        </p:nvSpPr>
        <p:spPr>
          <a:xfrm>
            <a:off x="2514600" y="1143000"/>
            <a:ext cx="5943600" cy="1752600"/>
          </a:xfrm>
        </p:spPr>
        <p:txBody>
          <a:bodyPr>
            <a:normAutofit/>
          </a:bodyPr>
          <a:lstStyle/>
          <a:p>
            <a:pPr algn="l"/>
            <a:r>
              <a:rPr lang="en-US" sz="2400" b="1" dirty="0" smtClean="0">
                <a:solidFill>
                  <a:schemeClr val="tx1"/>
                </a:solidFill>
              </a:rPr>
              <a:t>Joseph </a:t>
            </a:r>
            <a:r>
              <a:rPr lang="en-US" sz="2400" b="1" dirty="0" err="1" smtClean="0">
                <a:solidFill>
                  <a:schemeClr val="tx1"/>
                </a:solidFill>
              </a:rPr>
              <a:t>Tighe</a:t>
            </a:r>
            <a:r>
              <a:rPr lang="en-US" sz="2400" b="1" dirty="0" smtClean="0">
                <a:solidFill>
                  <a:schemeClr val="tx1"/>
                </a:solidFill>
              </a:rPr>
              <a:t> and Svetlana Lazebnik</a:t>
            </a:r>
          </a:p>
          <a:p>
            <a:pPr algn="l"/>
            <a:r>
              <a:rPr lang="en-US" sz="2400" dirty="0" smtClean="0">
                <a:solidFill>
                  <a:schemeClr val="tx1"/>
                </a:solidFill>
              </a:rPr>
              <a:t>ECCV 2010</a:t>
            </a:r>
          </a:p>
        </p:txBody>
      </p:sp>
      <p:pic>
        <p:nvPicPr>
          <p:cNvPr id="10" name="Picture 2"/>
          <p:cNvPicPr>
            <a:picLocks noChangeAspect="1" noChangeArrowheads="1"/>
          </p:cNvPicPr>
          <p:nvPr/>
        </p:nvPicPr>
        <p:blipFill>
          <a:blip r:embed="rId3" cstate="print"/>
          <a:srcRect/>
          <a:stretch>
            <a:fillRect/>
          </a:stretch>
        </p:blipFill>
        <p:spPr bwMode="auto">
          <a:xfrm>
            <a:off x="2362200" y="2879787"/>
            <a:ext cx="2759012" cy="2759013"/>
          </a:xfrm>
          <a:prstGeom prst="rect">
            <a:avLst/>
          </a:prstGeom>
          <a:noFill/>
          <a:ln w="12700">
            <a:solidFill>
              <a:schemeClr val="tx1"/>
            </a:solidFill>
            <a:miter lim="800000"/>
            <a:headEnd/>
            <a:tailEnd/>
          </a:ln>
        </p:spPr>
      </p:pic>
      <p:pic>
        <p:nvPicPr>
          <p:cNvPr id="22" name="Picture 3"/>
          <p:cNvPicPr>
            <a:picLocks noChangeAspect="1" noChangeArrowheads="1"/>
          </p:cNvPicPr>
          <p:nvPr/>
        </p:nvPicPr>
        <p:blipFill>
          <a:blip r:embed="rId4" cstate="print"/>
          <a:srcRect r="33750"/>
          <a:stretch>
            <a:fillRect/>
          </a:stretch>
        </p:blipFill>
        <p:spPr bwMode="auto">
          <a:xfrm>
            <a:off x="5381029" y="2876739"/>
            <a:ext cx="2744230" cy="2761488"/>
          </a:xfrm>
          <a:prstGeom prst="rect">
            <a:avLst/>
          </a:prstGeom>
          <a:noFill/>
          <a:ln w="12700">
            <a:solidFill>
              <a:schemeClr val="tx1"/>
            </a:solidFill>
            <a:miter lim="800000"/>
            <a:headEnd/>
            <a:tailEnd/>
          </a:ln>
        </p:spPr>
      </p:pic>
      <p:sp>
        <p:nvSpPr>
          <p:cNvPr id="23" name="TextBox 22"/>
          <p:cNvSpPr txBox="1"/>
          <p:nvPr/>
        </p:nvSpPr>
        <p:spPr>
          <a:xfrm>
            <a:off x="6537116" y="5140047"/>
            <a:ext cx="625684"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road</a:t>
            </a:r>
            <a:endParaRPr lang="en-US" dirty="0">
              <a:solidFill>
                <a:prstClr val="white"/>
              </a:solidFill>
              <a:latin typeface="Tw Cen MT"/>
              <a:cs typeface="+mn-cs"/>
            </a:endParaRPr>
          </a:p>
        </p:txBody>
      </p:sp>
      <p:sp>
        <p:nvSpPr>
          <p:cNvPr id="24" name="TextBox 23"/>
          <p:cNvSpPr txBox="1"/>
          <p:nvPr/>
        </p:nvSpPr>
        <p:spPr>
          <a:xfrm>
            <a:off x="6089955" y="3692247"/>
            <a:ext cx="920445"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building</a:t>
            </a:r>
            <a:endParaRPr lang="en-US" dirty="0">
              <a:solidFill>
                <a:prstClr val="white"/>
              </a:solidFill>
              <a:latin typeface="Tw Cen MT"/>
              <a:cs typeface="+mn-cs"/>
            </a:endParaRPr>
          </a:p>
        </p:txBody>
      </p:sp>
      <p:sp>
        <p:nvSpPr>
          <p:cNvPr id="25" name="TextBox 24"/>
          <p:cNvSpPr txBox="1"/>
          <p:nvPr/>
        </p:nvSpPr>
        <p:spPr>
          <a:xfrm>
            <a:off x="7292189" y="4579374"/>
            <a:ext cx="476412"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car</a:t>
            </a:r>
            <a:endParaRPr lang="en-US" dirty="0">
              <a:solidFill>
                <a:prstClr val="white"/>
              </a:solidFill>
              <a:latin typeface="Tw Cen MT"/>
              <a:cs typeface="+mn-cs"/>
            </a:endParaRPr>
          </a:p>
        </p:txBody>
      </p:sp>
      <p:sp>
        <p:nvSpPr>
          <p:cNvPr id="26" name="TextBox 25"/>
          <p:cNvSpPr txBox="1"/>
          <p:nvPr/>
        </p:nvSpPr>
        <p:spPr>
          <a:xfrm>
            <a:off x="7221621" y="2854047"/>
            <a:ext cx="478016"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sky</a:t>
            </a:r>
            <a:endParaRPr lang="en-US" dirty="0">
              <a:solidFill>
                <a:prstClr val="white"/>
              </a:solidFill>
              <a:latin typeface="Tw Cen MT"/>
              <a:cs typeface="+mn-cs"/>
            </a:endParaRPr>
          </a:p>
        </p:txBody>
      </p:sp>
    </p:spTree>
    <p:extLst>
      <p:ext uri="{BB962C8B-B14F-4D97-AF65-F5344CB8AC3E}">
        <p14:creationId xmlns:p14="http://schemas.microsoft.com/office/powerpoint/2010/main" val="2394077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Recap: modern boundary detection</a:t>
            </a:r>
          </a:p>
        </p:txBody>
      </p:sp>
      <p:sp>
        <p:nvSpPr>
          <p:cNvPr id="21507" name="Content Placeholder 2"/>
          <p:cNvSpPr>
            <a:spLocks noGrp="1"/>
          </p:cNvSpPr>
          <p:nvPr>
            <p:ph idx="1"/>
          </p:nvPr>
        </p:nvSpPr>
        <p:spPr/>
        <p:txBody>
          <a:bodyPr/>
          <a:lstStyle/>
          <a:p>
            <a:r>
              <a:rPr lang="en-US" altLang="en-US" dirty="0" smtClean="0"/>
              <a:t>Learn from humans where image boundaries are. </a:t>
            </a:r>
          </a:p>
          <a:p>
            <a:r>
              <a:rPr lang="en-US" altLang="en-US" dirty="0" smtClean="0"/>
              <a:t>Boundaries aren’t super well defined.</a:t>
            </a:r>
          </a:p>
          <a:p>
            <a:pPr lvl="1"/>
            <a:r>
              <a:rPr lang="en-US" altLang="en-US" dirty="0" smtClean="0"/>
              <a:t>Depth discontinuities</a:t>
            </a:r>
          </a:p>
          <a:p>
            <a:pPr lvl="1"/>
            <a:r>
              <a:rPr lang="en-US" altLang="en-US" dirty="0" smtClean="0"/>
              <a:t>Semantic boundaries</a:t>
            </a:r>
            <a:endParaRPr lang="en-US" altLang="en-US" dirty="0"/>
          </a:p>
          <a:p>
            <a:pPr lvl="1"/>
            <a:r>
              <a:rPr lang="en-US" altLang="en-US" dirty="0" smtClean="0"/>
              <a:t>Texture boundaries</a:t>
            </a:r>
          </a:p>
          <a:p>
            <a:pPr lvl="1"/>
            <a:r>
              <a:rPr lang="en-US" altLang="en-US" dirty="0" smtClean="0"/>
              <a:t>Illumination boundaries</a:t>
            </a:r>
          </a:p>
        </p:txBody>
      </p:sp>
    </p:spTree>
    <p:extLst>
      <p:ext uri="{BB962C8B-B14F-4D97-AF65-F5344CB8AC3E}">
        <p14:creationId xmlns:p14="http://schemas.microsoft.com/office/powerpoint/2010/main" val="1560516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Scene-level matching</a:t>
            </a:r>
            <a:endParaRPr lang="en-US" dirty="0"/>
          </a:p>
        </p:txBody>
      </p:sp>
      <p:pic>
        <p:nvPicPr>
          <p:cNvPr id="54" name="Picture 2"/>
          <p:cNvPicPr>
            <a:picLocks noChangeAspect="1" noChangeArrowheads="1"/>
          </p:cNvPicPr>
          <p:nvPr/>
        </p:nvPicPr>
        <p:blipFill>
          <a:blip r:embed="rId3" cstate="prin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4" name="TextBox 3"/>
          <p:cNvSpPr txBox="1"/>
          <p:nvPr/>
        </p:nvSpPr>
        <p:spPr>
          <a:xfrm>
            <a:off x="6781800" y="1484038"/>
            <a:ext cx="1981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Gist</a:t>
            </a:r>
          </a:p>
          <a:p>
            <a:pPr algn="ct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a:t>
            </a:r>
            <a:r>
              <a:rPr lang="en-US" sz="1400" dirty="0" err="1" smtClean="0">
                <a:solidFill>
                  <a:prstClr val="black"/>
                </a:solidFill>
                <a:latin typeface="Tw Cen MT"/>
                <a:cs typeface="+mn-cs"/>
              </a:rPr>
              <a:t>Oliva</a:t>
            </a:r>
            <a:r>
              <a:rPr lang="en-US" sz="1400" dirty="0" smtClean="0">
                <a:solidFill>
                  <a:prstClr val="black"/>
                </a:solidFill>
                <a:latin typeface="Tw Cen MT"/>
                <a:cs typeface="+mn-cs"/>
              </a:rPr>
              <a:t> &amp; </a:t>
            </a:r>
            <a:r>
              <a:rPr lang="en-US" sz="1400" dirty="0" err="1" smtClean="0">
                <a:solidFill>
                  <a:prstClr val="black"/>
                </a:solidFill>
                <a:latin typeface="Tw Cen MT"/>
                <a:cs typeface="+mn-cs"/>
              </a:rPr>
              <a:t>Torralba</a:t>
            </a:r>
            <a:r>
              <a:rPr lang="en-US" sz="1400" dirty="0" smtClean="0">
                <a:solidFill>
                  <a:prstClr val="black"/>
                </a:solidFill>
                <a:latin typeface="Tw Cen MT"/>
                <a:cs typeface="+mn-cs"/>
              </a:rPr>
              <a:t>, 2001)</a:t>
            </a:r>
            <a:endParaRPr lang="en-US" sz="1400" dirty="0">
              <a:solidFill>
                <a:prstClr val="black"/>
              </a:solidFill>
              <a:latin typeface="Tw Cen MT"/>
              <a:cs typeface="+mn-cs"/>
            </a:endParaRPr>
          </a:p>
        </p:txBody>
      </p:sp>
      <p:sp>
        <p:nvSpPr>
          <p:cNvPr id="5" name="TextBox 4"/>
          <p:cNvSpPr txBox="1"/>
          <p:nvPr/>
        </p:nvSpPr>
        <p:spPr>
          <a:xfrm>
            <a:off x="4876800" y="1499641"/>
            <a:ext cx="2057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Spatial Pyramid</a:t>
            </a:r>
            <a:r>
              <a:rPr lang="en-US" sz="1400" dirty="0" smtClean="0">
                <a:solidFill>
                  <a:prstClr val="black"/>
                </a:solidFill>
                <a:latin typeface="Tw Cen MT"/>
                <a:cs typeface="+mn-cs"/>
              </a:rPr>
              <a:t/>
            </a:r>
            <a:br>
              <a:rPr lang="en-US" sz="1400" dirty="0" smtClean="0">
                <a:solidFill>
                  <a:prstClr val="black"/>
                </a:solidFill>
                <a:latin typeface="Tw Cen MT"/>
                <a:cs typeface="+mn-cs"/>
              </a:rPr>
            </a:br>
            <a:r>
              <a:rPr lang="en-US" sz="1400" dirty="0" smtClean="0">
                <a:solidFill>
                  <a:prstClr val="black"/>
                </a:solidFill>
                <a:latin typeface="Tw Cen MT"/>
                <a:cs typeface="+mn-cs"/>
              </a:rPr>
              <a:t>(Lazebnik et al., 2006)</a:t>
            </a:r>
            <a:endParaRPr lang="en-US" sz="1400" dirty="0">
              <a:solidFill>
                <a:prstClr val="black"/>
              </a:solidFill>
              <a:latin typeface="Tw Cen MT"/>
              <a:cs typeface="+mn-cs"/>
            </a:endParaRPr>
          </a:p>
        </p:txBody>
      </p:sp>
      <p:sp>
        <p:nvSpPr>
          <p:cNvPr id="6" name="TextBox 5"/>
          <p:cNvSpPr txBox="1"/>
          <p:nvPr/>
        </p:nvSpPr>
        <p:spPr>
          <a:xfrm>
            <a:off x="3124200" y="1595371"/>
            <a:ext cx="1752600" cy="27764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Color Histogram</a:t>
            </a:r>
            <a:endParaRPr lang="en-US" sz="1400" b="1" dirty="0">
              <a:solidFill>
                <a:prstClr val="black"/>
              </a:solidFill>
              <a:latin typeface="Tw Cen MT"/>
              <a:cs typeface="+mn-cs"/>
            </a:endParaRPr>
          </a:p>
        </p:txBody>
      </p:sp>
      <p:pic>
        <p:nvPicPr>
          <p:cNvPr id="18434" name="Picture 2"/>
          <p:cNvPicPr>
            <a:picLocks noChangeAspect="1" noChangeArrowheads="1"/>
          </p:cNvPicPr>
          <p:nvPr/>
        </p:nvPicPr>
        <p:blipFill>
          <a:blip r:embed="rId4" cstate="print"/>
          <a:srcRect r="2802" b="2804"/>
          <a:stretch>
            <a:fillRect/>
          </a:stretch>
        </p:blipFill>
        <p:spPr bwMode="auto">
          <a:xfrm>
            <a:off x="5073105" y="3175627"/>
            <a:ext cx="763052" cy="763033"/>
          </a:xfrm>
          <a:prstGeom prst="rect">
            <a:avLst/>
          </a:prstGeom>
          <a:noFill/>
          <a:ln w="25400" cap="rnd">
            <a:solidFill>
              <a:schemeClr val="accent4">
                <a:lumMod val="75000"/>
              </a:schemeClr>
            </a:solidFill>
            <a:miter lim="800000"/>
            <a:headEnd/>
            <a:tailEnd/>
          </a:ln>
          <a:effectLst/>
        </p:spPr>
      </p:pic>
      <p:pic>
        <p:nvPicPr>
          <p:cNvPr id="18435" name="Picture 3"/>
          <p:cNvPicPr>
            <a:picLocks noChangeAspect="1" noChangeArrowheads="1"/>
          </p:cNvPicPr>
          <p:nvPr/>
        </p:nvPicPr>
        <p:blipFill>
          <a:blip r:embed="rId5" cstate="print"/>
          <a:srcRect r="2802" b="2804"/>
          <a:stretch>
            <a:fillRect/>
          </a:stretch>
        </p:blipFill>
        <p:spPr bwMode="auto">
          <a:xfrm>
            <a:off x="5979253" y="3175627"/>
            <a:ext cx="763052" cy="763033"/>
          </a:xfrm>
          <a:prstGeom prst="rect">
            <a:avLst/>
          </a:prstGeom>
          <a:noFill/>
          <a:ln w="25400" cap="rnd">
            <a:solidFill>
              <a:schemeClr val="accent4">
                <a:lumMod val="75000"/>
              </a:schemeClr>
            </a:solidFill>
            <a:miter lim="800000"/>
            <a:headEnd/>
            <a:tailEnd/>
          </a:ln>
          <a:effectLst/>
        </p:spPr>
      </p:pic>
      <p:pic>
        <p:nvPicPr>
          <p:cNvPr id="18436" name="Picture 4"/>
          <p:cNvPicPr>
            <a:picLocks noChangeAspect="1" noChangeArrowheads="1"/>
          </p:cNvPicPr>
          <p:nvPr/>
        </p:nvPicPr>
        <p:blipFill>
          <a:blip r:embed="rId6" cstate="print"/>
          <a:srcRect r="2802" b="2804"/>
          <a:stretch>
            <a:fillRect/>
          </a:stretch>
        </p:blipFill>
        <p:spPr bwMode="auto">
          <a:xfrm>
            <a:off x="5979253" y="4081775"/>
            <a:ext cx="763052" cy="763033"/>
          </a:xfrm>
          <a:prstGeom prst="rect">
            <a:avLst/>
          </a:prstGeom>
          <a:noFill/>
          <a:ln w="25400" cap="rnd">
            <a:solidFill>
              <a:schemeClr val="accent4">
                <a:lumMod val="75000"/>
              </a:schemeClr>
            </a:solidFill>
            <a:miter lim="800000"/>
            <a:headEnd/>
            <a:tailEnd/>
          </a:ln>
          <a:effectLst/>
        </p:spPr>
      </p:pic>
      <p:pic>
        <p:nvPicPr>
          <p:cNvPr id="18437" name="Picture 5"/>
          <p:cNvPicPr>
            <a:picLocks noChangeAspect="1" noChangeArrowheads="1"/>
          </p:cNvPicPr>
          <p:nvPr/>
        </p:nvPicPr>
        <p:blipFill>
          <a:blip r:embed="rId7" cstate="print"/>
          <a:srcRect r="2802" b="2804"/>
          <a:stretch>
            <a:fillRect/>
          </a:stretch>
        </p:blipFill>
        <p:spPr bwMode="auto">
          <a:xfrm>
            <a:off x="5073105" y="4081775"/>
            <a:ext cx="763052" cy="763033"/>
          </a:xfrm>
          <a:prstGeom prst="rect">
            <a:avLst/>
          </a:prstGeom>
          <a:noFill/>
          <a:ln w="25400" cap="rnd">
            <a:solidFill>
              <a:schemeClr val="accent4">
                <a:lumMod val="75000"/>
              </a:schemeClr>
            </a:solidFill>
            <a:miter lim="800000"/>
            <a:headEnd/>
            <a:tailEnd/>
          </a:ln>
          <a:effectLst/>
        </p:spPr>
      </p:pic>
      <p:pic>
        <p:nvPicPr>
          <p:cNvPr id="18438" name="Picture 6"/>
          <p:cNvPicPr>
            <a:picLocks noChangeAspect="1" noChangeArrowheads="1"/>
          </p:cNvPicPr>
          <p:nvPr/>
        </p:nvPicPr>
        <p:blipFill>
          <a:blip r:embed="rId8" cstate="print"/>
          <a:srcRect r="2802" b="2804"/>
          <a:stretch>
            <a:fillRect/>
          </a:stretch>
        </p:blipFill>
        <p:spPr bwMode="auto">
          <a:xfrm>
            <a:off x="5073105" y="4987923"/>
            <a:ext cx="763052" cy="763033"/>
          </a:xfrm>
          <a:prstGeom prst="rect">
            <a:avLst/>
          </a:prstGeom>
          <a:noFill/>
          <a:ln w="25400" cap="rnd">
            <a:solidFill>
              <a:schemeClr val="accent4">
                <a:lumMod val="75000"/>
              </a:schemeClr>
            </a:solidFill>
            <a:miter lim="800000"/>
            <a:headEnd/>
            <a:tailEnd/>
          </a:ln>
          <a:effectLst/>
        </p:spPr>
      </p:pic>
      <p:pic>
        <p:nvPicPr>
          <p:cNvPr id="18439" name="Picture 7"/>
          <p:cNvPicPr>
            <a:picLocks noChangeAspect="1" noChangeArrowheads="1"/>
          </p:cNvPicPr>
          <p:nvPr/>
        </p:nvPicPr>
        <p:blipFill>
          <a:blip r:embed="rId9" cstate="print"/>
          <a:srcRect r="2802" b="2804"/>
          <a:stretch>
            <a:fillRect/>
          </a:stretch>
        </p:blipFill>
        <p:spPr bwMode="auto">
          <a:xfrm>
            <a:off x="5979253" y="4987923"/>
            <a:ext cx="763052" cy="763033"/>
          </a:xfrm>
          <a:prstGeom prst="rect">
            <a:avLst/>
          </a:prstGeom>
          <a:noFill/>
          <a:ln w="25400" cap="rnd">
            <a:solidFill>
              <a:schemeClr val="accent4">
                <a:lumMod val="75000"/>
              </a:schemeClr>
            </a:solidFill>
            <a:miter lim="800000"/>
            <a:headEnd/>
            <a:tailEnd/>
          </a:ln>
          <a:effectLst/>
        </p:spPr>
      </p:pic>
      <p:pic>
        <p:nvPicPr>
          <p:cNvPr id="18440" name="Picture 8"/>
          <p:cNvPicPr>
            <a:picLocks noChangeAspect="1" noChangeArrowheads="1"/>
          </p:cNvPicPr>
          <p:nvPr/>
        </p:nvPicPr>
        <p:blipFill>
          <a:blip r:embed="rId10" cstate="print"/>
          <a:srcRect r="2802" b="2804"/>
          <a:stretch>
            <a:fillRect/>
          </a:stretch>
        </p:blipFill>
        <p:spPr bwMode="auto">
          <a:xfrm>
            <a:off x="6945811" y="3175627"/>
            <a:ext cx="763052" cy="763033"/>
          </a:xfrm>
          <a:prstGeom prst="rect">
            <a:avLst/>
          </a:prstGeom>
          <a:ln w="25400" cap="rnd">
            <a:solidFill>
              <a:schemeClr val="tx2">
                <a:lumMod val="60000"/>
                <a:lumOff val="40000"/>
              </a:schemeClr>
            </a:solidFill>
            <a:prstDash val="solid"/>
            <a:miter lim="800000"/>
          </a:ln>
          <a:effectLst/>
        </p:spPr>
      </p:pic>
      <p:pic>
        <p:nvPicPr>
          <p:cNvPr id="18441" name="Picture 9"/>
          <p:cNvPicPr>
            <a:picLocks noChangeAspect="1" noChangeArrowheads="1"/>
          </p:cNvPicPr>
          <p:nvPr/>
        </p:nvPicPr>
        <p:blipFill>
          <a:blip r:embed="rId11" cstate="print"/>
          <a:srcRect r="2802" b="2804"/>
          <a:stretch>
            <a:fillRect/>
          </a:stretch>
        </p:blipFill>
        <p:spPr bwMode="auto">
          <a:xfrm>
            <a:off x="7851958" y="3175627"/>
            <a:ext cx="763052" cy="763033"/>
          </a:xfrm>
          <a:prstGeom prst="rect">
            <a:avLst/>
          </a:prstGeom>
          <a:ln w="25400" cap="rnd">
            <a:solidFill>
              <a:schemeClr val="tx2">
                <a:lumMod val="60000"/>
                <a:lumOff val="40000"/>
              </a:schemeClr>
            </a:solidFill>
            <a:prstDash val="solid"/>
            <a:miter lim="800000"/>
          </a:ln>
          <a:effectLst/>
        </p:spPr>
      </p:pic>
      <p:pic>
        <p:nvPicPr>
          <p:cNvPr id="18442" name="Picture 10"/>
          <p:cNvPicPr>
            <a:picLocks noChangeAspect="1" noChangeArrowheads="1"/>
          </p:cNvPicPr>
          <p:nvPr/>
        </p:nvPicPr>
        <p:blipFill>
          <a:blip r:embed="rId12" cstate="print"/>
          <a:srcRect r="2802" b="2804"/>
          <a:stretch>
            <a:fillRect/>
          </a:stretch>
        </p:blipFill>
        <p:spPr bwMode="auto">
          <a:xfrm>
            <a:off x="6945811" y="4081775"/>
            <a:ext cx="763052" cy="763033"/>
          </a:xfrm>
          <a:prstGeom prst="rect">
            <a:avLst/>
          </a:prstGeom>
          <a:ln w="25400" cap="rnd">
            <a:solidFill>
              <a:schemeClr val="tx2">
                <a:lumMod val="60000"/>
                <a:lumOff val="40000"/>
              </a:schemeClr>
            </a:solidFill>
            <a:prstDash val="solid"/>
            <a:miter lim="800000"/>
          </a:ln>
          <a:effectLst/>
        </p:spPr>
      </p:pic>
      <p:pic>
        <p:nvPicPr>
          <p:cNvPr id="18443" name="Picture 11"/>
          <p:cNvPicPr>
            <a:picLocks noChangeAspect="1" noChangeArrowheads="1"/>
          </p:cNvPicPr>
          <p:nvPr/>
        </p:nvPicPr>
        <p:blipFill>
          <a:blip r:embed="rId13" cstate="print"/>
          <a:srcRect r="2802" b="2804"/>
          <a:stretch>
            <a:fillRect/>
          </a:stretch>
        </p:blipFill>
        <p:spPr bwMode="auto">
          <a:xfrm>
            <a:off x="7851958" y="4081775"/>
            <a:ext cx="763052" cy="763033"/>
          </a:xfrm>
          <a:prstGeom prst="rect">
            <a:avLst/>
          </a:prstGeom>
          <a:ln w="25400" cap="rnd">
            <a:solidFill>
              <a:schemeClr val="tx2">
                <a:lumMod val="60000"/>
                <a:lumOff val="40000"/>
              </a:schemeClr>
            </a:solidFill>
            <a:prstDash val="solid"/>
            <a:miter lim="800000"/>
          </a:ln>
          <a:effectLst/>
        </p:spPr>
      </p:pic>
      <p:pic>
        <p:nvPicPr>
          <p:cNvPr id="18444" name="Picture 12"/>
          <p:cNvPicPr>
            <a:picLocks noChangeAspect="1" noChangeArrowheads="1"/>
          </p:cNvPicPr>
          <p:nvPr/>
        </p:nvPicPr>
        <p:blipFill>
          <a:blip r:embed="rId14" cstate="print"/>
          <a:srcRect r="2802" b="2804"/>
          <a:stretch>
            <a:fillRect/>
          </a:stretch>
        </p:blipFill>
        <p:spPr bwMode="auto">
          <a:xfrm>
            <a:off x="6945811" y="4987923"/>
            <a:ext cx="763052" cy="763033"/>
          </a:xfrm>
          <a:prstGeom prst="rect">
            <a:avLst/>
          </a:prstGeom>
          <a:ln w="25400" cap="rnd">
            <a:solidFill>
              <a:schemeClr val="tx2">
                <a:lumMod val="60000"/>
                <a:lumOff val="40000"/>
              </a:schemeClr>
            </a:solidFill>
            <a:prstDash val="solid"/>
            <a:miter lim="800000"/>
          </a:ln>
          <a:effectLst/>
        </p:spPr>
      </p:pic>
      <p:pic>
        <p:nvPicPr>
          <p:cNvPr id="18445" name="Picture 13"/>
          <p:cNvPicPr>
            <a:picLocks noChangeAspect="1" noChangeArrowheads="1"/>
          </p:cNvPicPr>
          <p:nvPr/>
        </p:nvPicPr>
        <p:blipFill>
          <a:blip r:embed="rId15" cstate="print"/>
          <a:srcRect r="2802" b="2804"/>
          <a:stretch>
            <a:fillRect/>
          </a:stretch>
        </p:blipFill>
        <p:spPr bwMode="auto">
          <a:xfrm>
            <a:off x="7851958" y="4987923"/>
            <a:ext cx="763052" cy="763033"/>
          </a:xfrm>
          <a:prstGeom prst="rect">
            <a:avLst/>
          </a:prstGeom>
          <a:ln w="25400" cap="rnd">
            <a:solidFill>
              <a:schemeClr val="tx2">
                <a:lumMod val="60000"/>
                <a:lumOff val="40000"/>
              </a:schemeClr>
            </a:solidFill>
            <a:prstDash val="solid"/>
            <a:miter lim="800000"/>
          </a:ln>
          <a:effectLst/>
        </p:spPr>
      </p:pic>
      <p:pic>
        <p:nvPicPr>
          <p:cNvPr id="18446" name="Picture 14"/>
          <p:cNvPicPr>
            <a:picLocks noChangeAspect="1" noChangeArrowheads="1"/>
          </p:cNvPicPr>
          <p:nvPr/>
        </p:nvPicPr>
        <p:blipFill>
          <a:blip r:embed="rId16" cstate="print"/>
          <a:srcRect r="2802" b="2804"/>
          <a:stretch>
            <a:fillRect/>
          </a:stretch>
        </p:blipFill>
        <p:spPr bwMode="auto">
          <a:xfrm>
            <a:off x="3200400" y="3175627"/>
            <a:ext cx="763052" cy="763033"/>
          </a:xfrm>
          <a:prstGeom prst="rect">
            <a:avLst/>
          </a:prstGeom>
          <a:noFill/>
          <a:ln w="25400" cap="rnd">
            <a:solidFill>
              <a:schemeClr val="accent3">
                <a:lumMod val="75000"/>
              </a:schemeClr>
            </a:solidFill>
            <a:miter lim="800000"/>
            <a:headEnd/>
            <a:tailEnd/>
          </a:ln>
          <a:effectLst/>
        </p:spPr>
      </p:pic>
      <p:pic>
        <p:nvPicPr>
          <p:cNvPr id="18448" name="Picture 16"/>
          <p:cNvPicPr>
            <a:picLocks noChangeAspect="1" noChangeArrowheads="1"/>
          </p:cNvPicPr>
          <p:nvPr/>
        </p:nvPicPr>
        <p:blipFill>
          <a:blip r:embed="rId17" cstate="print"/>
          <a:srcRect r="2802" b="2804"/>
          <a:stretch>
            <a:fillRect/>
          </a:stretch>
        </p:blipFill>
        <p:spPr bwMode="auto">
          <a:xfrm>
            <a:off x="3200400" y="4081775"/>
            <a:ext cx="763052" cy="763033"/>
          </a:xfrm>
          <a:prstGeom prst="rect">
            <a:avLst/>
          </a:prstGeom>
          <a:noFill/>
          <a:ln w="25400" cap="rnd">
            <a:solidFill>
              <a:schemeClr val="accent3">
                <a:lumMod val="75000"/>
              </a:schemeClr>
            </a:solidFill>
            <a:miter lim="800000"/>
            <a:headEnd/>
            <a:tailEnd/>
          </a:ln>
          <a:effectLst/>
        </p:spPr>
      </p:pic>
      <p:pic>
        <p:nvPicPr>
          <p:cNvPr id="18449" name="Picture 17"/>
          <p:cNvPicPr>
            <a:picLocks noChangeAspect="1" noChangeArrowheads="1"/>
          </p:cNvPicPr>
          <p:nvPr/>
        </p:nvPicPr>
        <p:blipFill>
          <a:blip r:embed="rId18" cstate="print"/>
          <a:srcRect r="2802" b="2804"/>
          <a:stretch>
            <a:fillRect/>
          </a:stretch>
        </p:blipFill>
        <p:spPr bwMode="auto">
          <a:xfrm>
            <a:off x="4106548" y="4081775"/>
            <a:ext cx="763052" cy="763033"/>
          </a:xfrm>
          <a:prstGeom prst="rect">
            <a:avLst/>
          </a:prstGeom>
          <a:noFill/>
          <a:ln w="25400" cap="rnd">
            <a:solidFill>
              <a:schemeClr val="accent3">
                <a:lumMod val="75000"/>
              </a:schemeClr>
            </a:solidFill>
            <a:miter lim="800000"/>
            <a:headEnd/>
            <a:tailEnd/>
          </a:ln>
          <a:effectLst/>
        </p:spPr>
      </p:pic>
      <p:pic>
        <p:nvPicPr>
          <p:cNvPr id="18450" name="Picture 18"/>
          <p:cNvPicPr>
            <a:picLocks noChangeAspect="1" noChangeArrowheads="1"/>
          </p:cNvPicPr>
          <p:nvPr/>
        </p:nvPicPr>
        <p:blipFill>
          <a:blip r:embed="rId19" cstate="print"/>
          <a:srcRect r="2802" b="2804"/>
          <a:stretch>
            <a:fillRect/>
          </a:stretch>
        </p:blipFill>
        <p:spPr bwMode="auto">
          <a:xfrm>
            <a:off x="3200400" y="4987923"/>
            <a:ext cx="763052" cy="763033"/>
          </a:xfrm>
          <a:prstGeom prst="rect">
            <a:avLst/>
          </a:prstGeom>
          <a:noFill/>
          <a:ln w="25400" cap="rnd">
            <a:solidFill>
              <a:schemeClr val="accent3">
                <a:lumMod val="75000"/>
              </a:schemeClr>
            </a:solidFill>
            <a:miter lim="800000"/>
            <a:headEnd/>
            <a:tailEnd/>
          </a:ln>
          <a:effectLst/>
        </p:spPr>
      </p:pic>
      <p:pic>
        <p:nvPicPr>
          <p:cNvPr id="18451" name="Picture 19"/>
          <p:cNvPicPr>
            <a:picLocks noChangeAspect="1" noChangeArrowheads="1"/>
          </p:cNvPicPr>
          <p:nvPr/>
        </p:nvPicPr>
        <p:blipFill>
          <a:blip r:embed="rId20" cstate="print"/>
          <a:srcRect r="2802" b="2804"/>
          <a:stretch>
            <a:fillRect/>
          </a:stretch>
        </p:blipFill>
        <p:spPr bwMode="auto">
          <a:xfrm>
            <a:off x="4106830" y="4988205"/>
            <a:ext cx="763052" cy="763033"/>
          </a:xfrm>
          <a:prstGeom prst="rect">
            <a:avLst/>
          </a:prstGeom>
          <a:noFill/>
          <a:ln w="25400" cap="rnd">
            <a:solidFill>
              <a:schemeClr val="accent3">
                <a:lumMod val="75000"/>
              </a:schemeClr>
            </a:solidFill>
            <a:miter lim="800000"/>
            <a:headEnd/>
            <a:tailEnd/>
          </a:ln>
          <a:effectLst/>
        </p:spPr>
      </p:pic>
      <p:pic>
        <p:nvPicPr>
          <p:cNvPr id="18452" name="Picture 20"/>
          <p:cNvPicPr>
            <a:picLocks noChangeAspect="1" noChangeArrowheads="1"/>
          </p:cNvPicPr>
          <p:nvPr/>
        </p:nvPicPr>
        <p:blipFill>
          <a:blip r:embed="rId21" cstate="print"/>
          <a:srcRect/>
          <a:stretch>
            <a:fillRect/>
          </a:stretch>
        </p:blipFill>
        <p:spPr bwMode="auto">
          <a:xfrm>
            <a:off x="5133516" y="1967431"/>
            <a:ext cx="1542941" cy="1087377"/>
          </a:xfrm>
          <a:prstGeom prst="rect">
            <a:avLst/>
          </a:prstGeom>
          <a:noFill/>
          <a:ln w="28575">
            <a:solidFill>
              <a:schemeClr val="accent4">
                <a:lumMod val="75000"/>
              </a:schemeClr>
            </a:solidFill>
            <a:miter lim="800000"/>
            <a:headEnd/>
            <a:tailEnd/>
          </a:ln>
        </p:spPr>
      </p:pic>
      <p:grpSp>
        <p:nvGrpSpPr>
          <p:cNvPr id="3" name="Group 51"/>
          <p:cNvGrpSpPr/>
          <p:nvPr/>
        </p:nvGrpSpPr>
        <p:grpSpPr>
          <a:xfrm>
            <a:off x="3225910" y="1967431"/>
            <a:ext cx="1602956" cy="1087377"/>
            <a:chOff x="6705600" y="1905000"/>
            <a:chExt cx="1981200" cy="1524000"/>
          </a:xfrm>
        </p:grpSpPr>
        <p:sp>
          <p:nvSpPr>
            <p:cNvPr id="51" name="Rectangle 50"/>
            <p:cNvSpPr/>
            <p:nvPr/>
          </p:nvSpPr>
          <p:spPr>
            <a:xfrm>
              <a:off x="6705600" y="1905000"/>
              <a:ext cx="1981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pic>
          <p:nvPicPr>
            <p:cNvPr id="18456" name="Picture 24" descr="D:\tempsp\jump_hist.png"/>
            <p:cNvPicPr>
              <a:picLocks noChangeAspect="1" noChangeArrowheads="1"/>
            </p:cNvPicPr>
            <p:nvPr/>
          </p:nvPicPr>
          <p:blipFill>
            <a:blip r:embed="rId22" cstate="print"/>
            <a:srcRect l="47934"/>
            <a:stretch>
              <a:fillRect/>
            </a:stretch>
          </p:blipFill>
          <p:spPr bwMode="auto">
            <a:xfrm>
              <a:off x="6705600" y="1905000"/>
              <a:ext cx="1981200" cy="1524000"/>
            </a:xfrm>
            <a:prstGeom prst="rect">
              <a:avLst/>
            </a:prstGeom>
            <a:noFill/>
            <a:ln w="28575">
              <a:solidFill>
                <a:schemeClr val="accent3">
                  <a:lumMod val="75000"/>
                </a:schemeClr>
              </a:solidFill>
            </a:ln>
          </p:spPr>
        </p:pic>
      </p:grpSp>
      <p:pic>
        <p:nvPicPr>
          <p:cNvPr id="31" name="Picture 2" descr="D:\tempsp\temp.png"/>
          <p:cNvPicPr>
            <a:picLocks noChangeAspect="1" noChangeArrowheads="1"/>
          </p:cNvPicPr>
          <p:nvPr/>
        </p:nvPicPr>
        <p:blipFill>
          <a:blip r:embed="rId23" cstate="print"/>
          <a:srcRect/>
          <a:stretch>
            <a:fillRect/>
          </a:stretch>
        </p:blipFill>
        <p:spPr bwMode="auto">
          <a:xfrm>
            <a:off x="4105317" y="3177371"/>
            <a:ext cx="764032" cy="764032"/>
          </a:xfrm>
          <a:prstGeom prst="rect">
            <a:avLst/>
          </a:prstGeom>
          <a:noFill/>
          <a:ln w="28575">
            <a:solidFill>
              <a:schemeClr val="accent3">
                <a:lumMod val="75000"/>
              </a:schemeClr>
            </a:solidFill>
          </a:ln>
        </p:spPr>
      </p:pic>
      <p:pic>
        <p:nvPicPr>
          <p:cNvPr id="32" name="Picture 8" descr="D:\tempsp\temp.png"/>
          <p:cNvPicPr>
            <a:picLocks noChangeAspect="1" noChangeArrowheads="1"/>
          </p:cNvPicPr>
          <p:nvPr/>
        </p:nvPicPr>
        <p:blipFill>
          <a:blip r:embed="rId24" cstate="print"/>
          <a:srcRect/>
          <a:stretch>
            <a:fillRect/>
          </a:stretch>
        </p:blipFill>
        <p:spPr bwMode="auto">
          <a:xfrm>
            <a:off x="3200400" y="5886704"/>
            <a:ext cx="764032" cy="764032"/>
          </a:xfrm>
          <a:prstGeom prst="rect">
            <a:avLst/>
          </a:prstGeom>
          <a:noFill/>
          <a:ln w="28575" cap="sq">
            <a:solidFill>
              <a:schemeClr val="accent3">
                <a:lumMod val="75000"/>
              </a:schemeClr>
            </a:solidFill>
            <a:miter lim="800000"/>
          </a:ln>
        </p:spPr>
      </p:pic>
      <p:pic>
        <p:nvPicPr>
          <p:cNvPr id="33" name="Picture 9" descr="D:\tempsp\temp.png"/>
          <p:cNvPicPr>
            <a:picLocks noChangeAspect="1" noChangeArrowheads="1"/>
          </p:cNvPicPr>
          <p:nvPr/>
        </p:nvPicPr>
        <p:blipFill>
          <a:blip r:embed="rId25" cstate="print"/>
          <a:srcRect/>
          <a:stretch>
            <a:fillRect/>
          </a:stretch>
        </p:blipFill>
        <p:spPr bwMode="auto">
          <a:xfrm>
            <a:off x="4105317" y="5886704"/>
            <a:ext cx="764032" cy="764032"/>
          </a:xfrm>
          <a:prstGeom prst="rect">
            <a:avLst/>
          </a:prstGeom>
          <a:noFill/>
          <a:ln w="28575" cap="sq">
            <a:solidFill>
              <a:schemeClr val="accent3">
                <a:lumMod val="75000"/>
              </a:schemeClr>
            </a:solidFill>
            <a:miter lim="800000"/>
          </a:ln>
        </p:spPr>
      </p:pic>
      <p:pic>
        <p:nvPicPr>
          <p:cNvPr id="34" name="Picture 6" descr="D:\tempsp\temp.png"/>
          <p:cNvPicPr>
            <a:picLocks noChangeAspect="1" noChangeArrowheads="1"/>
          </p:cNvPicPr>
          <p:nvPr/>
        </p:nvPicPr>
        <p:blipFill>
          <a:blip r:embed="rId26" cstate="print"/>
          <a:srcRect/>
          <a:stretch>
            <a:fillRect/>
          </a:stretch>
        </p:blipFill>
        <p:spPr bwMode="auto">
          <a:xfrm>
            <a:off x="5072549" y="5886704"/>
            <a:ext cx="764032" cy="764032"/>
          </a:xfrm>
          <a:prstGeom prst="rect">
            <a:avLst/>
          </a:prstGeom>
          <a:noFill/>
          <a:ln w="28575" cap="sq">
            <a:solidFill>
              <a:schemeClr val="accent4">
                <a:lumMod val="75000"/>
              </a:schemeClr>
            </a:solidFill>
            <a:miter lim="800000"/>
          </a:ln>
        </p:spPr>
      </p:pic>
      <p:pic>
        <p:nvPicPr>
          <p:cNvPr id="35" name="Picture 7" descr="D:\tempsp\temp.png"/>
          <p:cNvPicPr>
            <a:picLocks noChangeAspect="1" noChangeArrowheads="1"/>
          </p:cNvPicPr>
          <p:nvPr/>
        </p:nvPicPr>
        <p:blipFill>
          <a:blip r:embed="rId27" cstate="print"/>
          <a:srcRect/>
          <a:stretch>
            <a:fillRect/>
          </a:stretch>
        </p:blipFill>
        <p:spPr bwMode="auto">
          <a:xfrm>
            <a:off x="5977467" y="5886704"/>
            <a:ext cx="764032" cy="764032"/>
          </a:xfrm>
          <a:prstGeom prst="rect">
            <a:avLst/>
          </a:prstGeom>
          <a:noFill/>
          <a:ln w="28575" cap="sq">
            <a:solidFill>
              <a:schemeClr val="accent4">
                <a:lumMod val="75000"/>
              </a:schemeClr>
            </a:solidFill>
            <a:miter lim="800000"/>
          </a:ln>
        </p:spPr>
      </p:pic>
      <p:pic>
        <p:nvPicPr>
          <p:cNvPr id="36" name="Picture 4" descr="D:\tempsp\temp.png"/>
          <p:cNvPicPr>
            <a:picLocks noChangeAspect="1" noChangeArrowheads="1"/>
          </p:cNvPicPr>
          <p:nvPr/>
        </p:nvPicPr>
        <p:blipFill>
          <a:blip r:embed="rId28" cstate="print"/>
          <a:srcRect/>
          <a:stretch>
            <a:fillRect/>
          </a:stretch>
        </p:blipFill>
        <p:spPr bwMode="auto">
          <a:xfrm>
            <a:off x="6950117" y="5886704"/>
            <a:ext cx="764032" cy="764032"/>
          </a:xfrm>
          <a:prstGeom prst="rect">
            <a:avLst/>
          </a:prstGeom>
          <a:noFill/>
          <a:ln w="28575" cap="sq">
            <a:solidFill>
              <a:schemeClr val="tx2">
                <a:lumMod val="60000"/>
                <a:lumOff val="40000"/>
              </a:schemeClr>
            </a:solidFill>
            <a:miter lim="800000"/>
          </a:ln>
        </p:spPr>
      </p:pic>
      <p:pic>
        <p:nvPicPr>
          <p:cNvPr id="37" name="Picture 5" descr="D:\tempsp\temp.png"/>
          <p:cNvPicPr>
            <a:picLocks noChangeAspect="1" noChangeArrowheads="1"/>
          </p:cNvPicPr>
          <p:nvPr/>
        </p:nvPicPr>
        <p:blipFill>
          <a:blip r:embed="rId29" cstate="print"/>
          <a:srcRect/>
          <a:stretch>
            <a:fillRect/>
          </a:stretch>
        </p:blipFill>
        <p:spPr bwMode="auto">
          <a:xfrm>
            <a:off x="7852325" y="5886704"/>
            <a:ext cx="764032" cy="764032"/>
          </a:xfrm>
          <a:prstGeom prst="rect">
            <a:avLst/>
          </a:prstGeom>
          <a:noFill/>
          <a:ln w="28575" cap="sq">
            <a:solidFill>
              <a:schemeClr val="tx2">
                <a:lumMod val="60000"/>
                <a:lumOff val="40000"/>
              </a:schemeClr>
            </a:solidFill>
            <a:miter lim="800000"/>
          </a:ln>
        </p:spPr>
      </p:pic>
      <p:pic>
        <p:nvPicPr>
          <p:cNvPr id="38" name="Picture 3"/>
          <p:cNvPicPr>
            <a:picLocks noChangeAspect="1" noChangeArrowheads="1"/>
          </p:cNvPicPr>
          <p:nvPr/>
        </p:nvPicPr>
        <p:blipFill>
          <a:blip r:embed="rId30" cstate="print"/>
          <a:srcRect/>
          <a:stretch>
            <a:fillRect/>
          </a:stretch>
        </p:blipFill>
        <p:spPr bwMode="auto">
          <a:xfrm>
            <a:off x="6987612" y="1938528"/>
            <a:ext cx="1563720" cy="1151467"/>
          </a:xfrm>
          <a:prstGeom prst="rect">
            <a:avLst/>
          </a:prstGeom>
          <a:noFill/>
          <a:ln w="9525">
            <a:noFill/>
            <a:miter lim="800000"/>
            <a:headEnd/>
            <a:tailEnd/>
          </a:ln>
        </p:spPr>
      </p:pic>
    </p:spTree>
    <p:extLst>
      <p:ext uri="{BB962C8B-B14F-4D97-AF65-F5344CB8AC3E}">
        <p14:creationId xmlns:p14="http://schemas.microsoft.com/office/powerpoint/2010/main" val="340832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4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4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4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4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4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4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4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sp>
        <p:nvSpPr>
          <p:cNvPr id="31" name="Rectangle 30"/>
          <p:cNvSpPr/>
          <p:nvPr/>
        </p:nvSpPr>
        <p:spPr>
          <a:xfrm>
            <a:off x="11951" y="4606365"/>
            <a:ext cx="2807563" cy="595291"/>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Superpixels</a:t>
            </a:r>
            <a:r>
              <a:rPr lang="en-US" sz="2400" dirty="0" smtClean="0">
                <a:solidFill>
                  <a:prstClr val="black"/>
                </a:solidFill>
                <a:latin typeface="Tw Cen MT"/>
                <a:cs typeface="+mn-cs"/>
              </a:rPr>
              <a:t/>
            </a:r>
            <a:br>
              <a:rPr lang="en-US" sz="2400" dirty="0" smtClean="0">
                <a:solidFill>
                  <a:prstClr val="black"/>
                </a:solidFill>
                <a:latin typeface="Tw Cen MT"/>
                <a:cs typeface="+mn-cs"/>
              </a:rPr>
            </a:br>
            <a:r>
              <a:rPr lang="en-US" sz="1400" dirty="0" smtClean="0">
                <a:solidFill>
                  <a:prstClr val="black"/>
                </a:solidFill>
                <a:latin typeface="Tw Cen MT"/>
                <a:cs typeface="+mn-cs"/>
              </a:rPr>
              <a:t>(</a:t>
            </a:r>
            <a:r>
              <a:rPr lang="en-US" sz="1400" dirty="0" err="1" smtClean="0">
                <a:solidFill>
                  <a:prstClr val="black"/>
                </a:solidFill>
                <a:latin typeface="Tw Cen MT"/>
                <a:cs typeface="+mn-cs"/>
              </a:rPr>
              <a:t>Felzenszwalb</a:t>
            </a:r>
            <a:r>
              <a:rPr lang="en-US" sz="1400" dirty="0" smtClean="0">
                <a:solidFill>
                  <a:prstClr val="black"/>
                </a:solidFill>
                <a:latin typeface="Tw Cen MT"/>
                <a:cs typeface="+mn-cs"/>
              </a:rPr>
              <a:t> &amp; </a:t>
            </a:r>
            <a:r>
              <a:rPr lang="en-US" sz="1400" dirty="0" err="1" smtClean="0">
                <a:solidFill>
                  <a:prstClr val="black"/>
                </a:solidFill>
                <a:latin typeface="Tw Cen MT"/>
                <a:cs typeface="+mn-cs"/>
              </a:rPr>
              <a:t>Huttenlocher</a:t>
            </a:r>
            <a:r>
              <a:rPr lang="en-US" sz="1400" dirty="0" smtClean="0">
                <a:solidFill>
                  <a:prstClr val="black"/>
                </a:solidFill>
                <a:latin typeface="Tw Cen MT"/>
                <a:cs typeface="+mn-cs"/>
              </a:rPr>
              <a:t>, 2004)</a:t>
            </a:r>
            <a:endParaRPr lang="en-US" sz="1400" dirty="0">
              <a:solidFill>
                <a:prstClr val="black"/>
              </a:solidFill>
              <a:latin typeface="Tw Cen MT"/>
              <a:cs typeface="+mn-cs"/>
            </a:endParaRPr>
          </a:p>
        </p:txBody>
      </p:sp>
      <p:sp>
        <p:nvSpPr>
          <p:cNvPr id="33" name="Rectangle 32"/>
          <p:cNvSpPr/>
          <p:nvPr/>
        </p:nvSpPr>
        <p:spPr>
          <a:xfrm>
            <a:off x="3581400" y="1600200"/>
            <a:ext cx="4343400" cy="409984"/>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Superpixel</a:t>
            </a:r>
            <a:r>
              <a:rPr lang="en-US" sz="2400" dirty="0" smtClean="0">
                <a:solidFill>
                  <a:prstClr val="black"/>
                </a:solidFill>
                <a:latin typeface="Tw Cen MT"/>
                <a:cs typeface="+mn-cs"/>
              </a:rPr>
              <a:t> features</a:t>
            </a:r>
            <a:endParaRPr lang="en-US" sz="2400" dirty="0">
              <a:solidFill>
                <a:prstClr val="black"/>
              </a:solidFill>
              <a:latin typeface="Tw Cen MT"/>
              <a:cs typeface="+mn-cs"/>
            </a:endParaRPr>
          </a:p>
        </p:txBody>
      </p:sp>
      <p:pic>
        <p:nvPicPr>
          <p:cNvPr id="236545" name="Picture 1"/>
          <p:cNvPicPr>
            <a:picLocks noChangeAspect="1" noChangeArrowheads="1"/>
          </p:cNvPicPr>
          <p:nvPr/>
        </p:nvPicPr>
        <p:blipFill>
          <a:blip r:embed="rId4" cstate="print"/>
          <a:srcRect/>
          <a:stretch>
            <a:fillRect/>
          </a:stretch>
        </p:blipFill>
        <p:spPr bwMode="auto">
          <a:xfrm>
            <a:off x="2798081" y="2057400"/>
            <a:ext cx="6193519" cy="25908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Tree>
    <p:extLst>
      <p:ext uri="{BB962C8B-B14F-4D97-AF65-F5344CB8AC3E}">
        <p14:creationId xmlns:p14="http://schemas.microsoft.com/office/powerpoint/2010/main" val="39507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17" name="TextBox 16"/>
          <p:cNvSpPr txBox="1"/>
          <p:nvPr/>
        </p:nvSpPr>
        <p:spPr>
          <a:xfrm>
            <a:off x="8181019" y="6096000"/>
            <a:ext cx="89505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9933FF"/>
                </a:solidFill>
                <a:latin typeface="Tw Cen MT"/>
                <a:cs typeface="+mn-cs"/>
              </a:rPr>
              <a:t>Snow</a:t>
            </a:r>
            <a:endParaRPr lang="en-US" sz="2400" b="1" dirty="0">
              <a:solidFill>
                <a:srgbClr val="9933FF"/>
              </a:solidFill>
              <a:latin typeface="Tw Cen MT"/>
              <a:cs typeface="+mn-cs"/>
            </a:endParaRPr>
          </a:p>
        </p:txBody>
      </p:sp>
      <p:sp>
        <p:nvSpPr>
          <p:cNvPr id="19" name="TextBox 18"/>
          <p:cNvSpPr txBox="1"/>
          <p:nvPr/>
        </p:nvSpPr>
        <p:spPr>
          <a:xfrm>
            <a:off x="7620000" y="2188876"/>
            <a:ext cx="83388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2056" name="Picture 8" descr="D:\tempsp\39.jpg"/>
          <p:cNvPicPr>
            <a:picLocks noChangeAspect="1" noChangeArrowheads="1"/>
          </p:cNvPicPr>
          <p:nvPr/>
        </p:nvPicPr>
        <p:blipFill>
          <a:blip r:embed="rId5" cstate="print"/>
          <a:srcRect/>
          <a:stretch>
            <a:fillRect/>
          </a:stretch>
        </p:blipFill>
        <p:spPr bwMode="auto">
          <a:xfrm>
            <a:off x="6858000" y="3836515"/>
            <a:ext cx="1676400" cy="438745"/>
          </a:xfrm>
          <a:prstGeom prst="rect">
            <a:avLst/>
          </a:prstGeom>
          <a:noFill/>
        </p:spPr>
      </p:pic>
      <p:pic>
        <p:nvPicPr>
          <p:cNvPr id="21506" name="Picture 2" descr="D:\tempsp\13.jpg"/>
          <p:cNvPicPr>
            <a:picLocks noChangeAspect="1" noChangeArrowheads="1"/>
          </p:cNvPicPr>
          <p:nvPr/>
        </p:nvPicPr>
        <p:blipFill>
          <a:blip r:embed="rId6" cstate="print"/>
          <a:srcRect/>
          <a:stretch>
            <a:fillRect/>
          </a:stretch>
        </p:blipFill>
        <p:spPr bwMode="auto">
          <a:xfrm>
            <a:off x="2761517" y="2179760"/>
            <a:ext cx="1048483" cy="1325440"/>
          </a:xfrm>
          <a:prstGeom prst="rect">
            <a:avLst/>
          </a:prstGeom>
          <a:noFill/>
        </p:spPr>
      </p:pic>
      <p:pic>
        <p:nvPicPr>
          <p:cNvPr id="21507" name="Picture 3" descr="D:\tempsp\14.jpg"/>
          <p:cNvPicPr>
            <a:picLocks noChangeAspect="1" noChangeArrowheads="1"/>
          </p:cNvPicPr>
          <p:nvPr/>
        </p:nvPicPr>
        <p:blipFill>
          <a:blip r:embed="rId7" cstate="print"/>
          <a:srcRect/>
          <a:stretch>
            <a:fillRect/>
          </a:stretch>
        </p:blipFill>
        <p:spPr bwMode="auto">
          <a:xfrm>
            <a:off x="3810000" y="2217860"/>
            <a:ext cx="1688123" cy="547321"/>
          </a:xfrm>
          <a:prstGeom prst="rect">
            <a:avLst/>
          </a:prstGeom>
          <a:noFill/>
        </p:spPr>
      </p:pic>
      <p:pic>
        <p:nvPicPr>
          <p:cNvPr id="21508" name="Picture 4" descr="D:\tempsp\15.jpg"/>
          <p:cNvPicPr>
            <a:picLocks noChangeAspect="1" noChangeArrowheads="1"/>
          </p:cNvPicPr>
          <p:nvPr/>
        </p:nvPicPr>
        <p:blipFill>
          <a:blip r:embed="rId8" cstate="print"/>
          <a:srcRect/>
          <a:stretch>
            <a:fillRect/>
          </a:stretch>
        </p:blipFill>
        <p:spPr bwMode="auto">
          <a:xfrm>
            <a:off x="7310071" y="5570660"/>
            <a:ext cx="1681529" cy="520944"/>
          </a:xfrm>
          <a:prstGeom prst="rect">
            <a:avLst/>
          </a:prstGeom>
          <a:noFill/>
        </p:spPr>
      </p:pic>
      <p:pic>
        <p:nvPicPr>
          <p:cNvPr id="21509" name="Picture 5" descr="D:\tempsp\16.jpg"/>
          <p:cNvPicPr>
            <a:picLocks noChangeAspect="1" noChangeArrowheads="1"/>
          </p:cNvPicPr>
          <p:nvPr/>
        </p:nvPicPr>
        <p:blipFill>
          <a:blip r:embed="rId9" cstate="print"/>
          <a:srcRect/>
          <a:stretch>
            <a:fillRect/>
          </a:stretch>
        </p:blipFill>
        <p:spPr bwMode="auto">
          <a:xfrm>
            <a:off x="7848600" y="4275260"/>
            <a:ext cx="1206744" cy="646235"/>
          </a:xfrm>
          <a:prstGeom prst="rect">
            <a:avLst/>
          </a:prstGeom>
          <a:noFill/>
        </p:spPr>
      </p:pic>
      <p:pic>
        <p:nvPicPr>
          <p:cNvPr id="21510" name="Picture 6" descr="D:\tempsp\17.jpg"/>
          <p:cNvPicPr>
            <a:picLocks noChangeAspect="1" noChangeArrowheads="1"/>
          </p:cNvPicPr>
          <p:nvPr/>
        </p:nvPicPr>
        <p:blipFill>
          <a:blip r:embed="rId10" cstate="print"/>
          <a:srcRect/>
          <a:stretch>
            <a:fillRect/>
          </a:stretch>
        </p:blipFill>
        <p:spPr bwMode="auto">
          <a:xfrm>
            <a:off x="7432431" y="2819400"/>
            <a:ext cx="1635369" cy="633046"/>
          </a:xfrm>
          <a:prstGeom prst="rect">
            <a:avLst/>
          </a:prstGeom>
          <a:noFill/>
        </p:spPr>
      </p:pic>
      <p:pic>
        <p:nvPicPr>
          <p:cNvPr id="21511" name="Picture 7" descr="D:\tempsp\18.jpg"/>
          <p:cNvPicPr>
            <a:picLocks noChangeAspect="1" noChangeArrowheads="1"/>
          </p:cNvPicPr>
          <p:nvPr/>
        </p:nvPicPr>
        <p:blipFill>
          <a:blip r:embed="rId11" cstate="print"/>
          <a:srcRect/>
          <a:stretch>
            <a:fillRect/>
          </a:stretch>
        </p:blipFill>
        <p:spPr bwMode="auto">
          <a:xfrm>
            <a:off x="5486400" y="2971800"/>
            <a:ext cx="1688123" cy="501162"/>
          </a:xfrm>
          <a:prstGeom prst="rect">
            <a:avLst/>
          </a:prstGeom>
          <a:noFill/>
        </p:spPr>
      </p:pic>
      <p:pic>
        <p:nvPicPr>
          <p:cNvPr id="21512" name="Picture 8" descr="D:\tempsp\19.jpg"/>
          <p:cNvPicPr>
            <a:picLocks noChangeAspect="1" noChangeArrowheads="1"/>
          </p:cNvPicPr>
          <p:nvPr/>
        </p:nvPicPr>
        <p:blipFill>
          <a:blip r:embed="rId12" cstate="print"/>
          <a:srcRect/>
          <a:stretch>
            <a:fillRect/>
          </a:stretch>
        </p:blipFill>
        <p:spPr bwMode="auto">
          <a:xfrm>
            <a:off x="3505200" y="3069981"/>
            <a:ext cx="1681529" cy="435219"/>
          </a:xfrm>
          <a:prstGeom prst="rect">
            <a:avLst/>
          </a:prstGeom>
          <a:noFill/>
        </p:spPr>
      </p:pic>
      <p:pic>
        <p:nvPicPr>
          <p:cNvPr id="21513" name="Picture 9" descr="D:\tempsp\20.jpg"/>
          <p:cNvPicPr>
            <a:picLocks noChangeAspect="1" noChangeArrowheads="1"/>
          </p:cNvPicPr>
          <p:nvPr/>
        </p:nvPicPr>
        <p:blipFill>
          <a:blip r:embed="rId13" cstate="print"/>
          <a:srcRect/>
          <a:stretch>
            <a:fillRect/>
          </a:stretch>
        </p:blipFill>
        <p:spPr bwMode="auto">
          <a:xfrm>
            <a:off x="3112477" y="3944815"/>
            <a:ext cx="1688123" cy="1074860"/>
          </a:xfrm>
          <a:prstGeom prst="rect">
            <a:avLst/>
          </a:prstGeom>
          <a:noFill/>
        </p:spPr>
      </p:pic>
      <p:pic>
        <p:nvPicPr>
          <p:cNvPr id="21514" name="Picture 10" descr="D:\tempsp\21.jpg"/>
          <p:cNvPicPr>
            <a:picLocks noChangeAspect="1" noChangeArrowheads="1"/>
          </p:cNvPicPr>
          <p:nvPr/>
        </p:nvPicPr>
        <p:blipFill>
          <a:blip r:embed="rId14" cstate="print"/>
          <a:srcRect/>
          <a:stretch>
            <a:fillRect/>
          </a:stretch>
        </p:blipFill>
        <p:spPr bwMode="auto">
          <a:xfrm>
            <a:off x="4224704" y="3818060"/>
            <a:ext cx="804496" cy="1035294"/>
          </a:xfrm>
          <a:prstGeom prst="rect">
            <a:avLst/>
          </a:prstGeom>
          <a:noFill/>
        </p:spPr>
      </p:pic>
      <p:pic>
        <p:nvPicPr>
          <p:cNvPr id="21515" name="Picture 11" descr="D:\tempsp\22.jpg"/>
          <p:cNvPicPr>
            <a:picLocks noChangeAspect="1" noChangeArrowheads="1"/>
          </p:cNvPicPr>
          <p:nvPr/>
        </p:nvPicPr>
        <p:blipFill>
          <a:blip r:embed="rId15" cstate="print"/>
          <a:srcRect/>
          <a:stretch>
            <a:fillRect/>
          </a:stretch>
        </p:blipFill>
        <p:spPr bwMode="auto">
          <a:xfrm>
            <a:off x="6389077" y="6145823"/>
            <a:ext cx="1688123" cy="415437"/>
          </a:xfrm>
          <a:prstGeom prst="rect">
            <a:avLst/>
          </a:prstGeom>
          <a:noFill/>
        </p:spPr>
      </p:pic>
      <p:pic>
        <p:nvPicPr>
          <p:cNvPr id="2050" name="Picture 2" descr="D:\tempsp\33.jpg"/>
          <p:cNvPicPr>
            <a:picLocks noChangeAspect="1" noChangeArrowheads="1"/>
          </p:cNvPicPr>
          <p:nvPr/>
        </p:nvPicPr>
        <p:blipFill>
          <a:blip r:embed="rId16" cstate="print"/>
          <a:srcRect/>
          <a:stretch>
            <a:fillRect/>
          </a:stretch>
        </p:blipFill>
        <p:spPr bwMode="auto">
          <a:xfrm>
            <a:off x="3112477" y="1608260"/>
            <a:ext cx="1688123" cy="356088"/>
          </a:xfrm>
          <a:prstGeom prst="rect">
            <a:avLst/>
          </a:prstGeom>
          <a:noFill/>
        </p:spPr>
      </p:pic>
      <p:pic>
        <p:nvPicPr>
          <p:cNvPr id="2051" name="Picture 3" descr="D:\tempsp\34.jpg"/>
          <p:cNvPicPr>
            <a:picLocks noChangeAspect="1" noChangeArrowheads="1"/>
          </p:cNvPicPr>
          <p:nvPr/>
        </p:nvPicPr>
        <p:blipFill>
          <a:blip r:embed="rId17" cstate="print"/>
          <a:srcRect/>
          <a:stretch>
            <a:fillRect/>
          </a:stretch>
        </p:blipFill>
        <p:spPr bwMode="auto">
          <a:xfrm>
            <a:off x="2766646" y="5229958"/>
            <a:ext cx="705583" cy="1483702"/>
          </a:xfrm>
          <a:prstGeom prst="rect">
            <a:avLst/>
          </a:prstGeom>
          <a:noFill/>
        </p:spPr>
      </p:pic>
      <p:pic>
        <p:nvPicPr>
          <p:cNvPr id="2052" name="Picture 4" descr="D:\tempsp\35.jpg"/>
          <p:cNvPicPr>
            <a:picLocks noChangeAspect="1" noChangeArrowheads="1"/>
          </p:cNvPicPr>
          <p:nvPr/>
        </p:nvPicPr>
        <p:blipFill>
          <a:blip r:embed="rId18" cstate="print"/>
          <a:srcRect/>
          <a:stretch>
            <a:fillRect/>
          </a:stretch>
        </p:blipFill>
        <p:spPr bwMode="auto">
          <a:xfrm>
            <a:off x="4786273" y="5723060"/>
            <a:ext cx="1385927" cy="779584"/>
          </a:xfrm>
          <a:prstGeom prst="rect">
            <a:avLst/>
          </a:prstGeom>
          <a:noFill/>
        </p:spPr>
      </p:pic>
      <p:pic>
        <p:nvPicPr>
          <p:cNvPr id="2053" name="Picture 5" descr="D:\tempsp\36.jpg"/>
          <p:cNvPicPr>
            <a:picLocks noChangeAspect="1" noChangeArrowheads="1"/>
          </p:cNvPicPr>
          <p:nvPr/>
        </p:nvPicPr>
        <p:blipFill>
          <a:blip r:embed="rId19" cstate="print"/>
          <a:srcRect/>
          <a:stretch>
            <a:fillRect/>
          </a:stretch>
        </p:blipFill>
        <p:spPr bwMode="auto">
          <a:xfrm>
            <a:off x="5715000" y="2217860"/>
            <a:ext cx="1688123" cy="534133"/>
          </a:xfrm>
          <a:prstGeom prst="rect">
            <a:avLst/>
          </a:prstGeom>
          <a:noFill/>
        </p:spPr>
      </p:pic>
      <p:pic>
        <p:nvPicPr>
          <p:cNvPr id="2054" name="Picture 6" descr="D:\tempsp\37.jpg"/>
          <p:cNvPicPr>
            <a:picLocks noChangeAspect="1" noChangeArrowheads="1"/>
          </p:cNvPicPr>
          <p:nvPr/>
        </p:nvPicPr>
        <p:blipFill>
          <a:blip r:embed="rId20" cstate="print"/>
          <a:srcRect/>
          <a:stretch>
            <a:fillRect/>
          </a:stretch>
        </p:blipFill>
        <p:spPr bwMode="auto">
          <a:xfrm>
            <a:off x="6770077" y="1600200"/>
            <a:ext cx="1688123" cy="389060"/>
          </a:xfrm>
          <a:prstGeom prst="rect">
            <a:avLst/>
          </a:prstGeom>
          <a:noFill/>
        </p:spPr>
      </p:pic>
      <p:pic>
        <p:nvPicPr>
          <p:cNvPr id="2055" name="Picture 7" descr="D:\tempsp\38.jpg"/>
          <p:cNvPicPr>
            <a:picLocks noChangeAspect="1" noChangeArrowheads="1"/>
          </p:cNvPicPr>
          <p:nvPr/>
        </p:nvPicPr>
        <p:blipFill>
          <a:blip r:embed="rId21" cstate="print"/>
          <a:srcRect/>
          <a:stretch>
            <a:fillRect/>
          </a:stretch>
        </p:blipFill>
        <p:spPr bwMode="auto">
          <a:xfrm>
            <a:off x="5164015" y="4257675"/>
            <a:ext cx="1160585" cy="817685"/>
          </a:xfrm>
          <a:prstGeom prst="rect">
            <a:avLst/>
          </a:prstGeom>
          <a:noFill/>
        </p:spPr>
      </p:pic>
      <p:pic>
        <p:nvPicPr>
          <p:cNvPr id="2057" name="Picture 9" descr="D:\tempsp\40.jpg"/>
          <p:cNvPicPr>
            <a:picLocks noChangeAspect="1" noChangeArrowheads="1"/>
          </p:cNvPicPr>
          <p:nvPr/>
        </p:nvPicPr>
        <p:blipFill>
          <a:blip r:embed="rId22" cstate="print"/>
          <a:srcRect/>
          <a:stretch>
            <a:fillRect/>
          </a:stretch>
        </p:blipFill>
        <p:spPr bwMode="auto">
          <a:xfrm>
            <a:off x="3675917" y="5731120"/>
            <a:ext cx="1048483" cy="982540"/>
          </a:xfrm>
          <a:prstGeom prst="rect">
            <a:avLst/>
          </a:prstGeom>
          <a:noFill/>
        </p:spPr>
      </p:pic>
      <p:pic>
        <p:nvPicPr>
          <p:cNvPr id="2058" name="Picture 10" descr="D:\tempsp\41.jpg"/>
          <p:cNvPicPr>
            <a:picLocks noChangeAspect="1" noChangeArrowheads="1"/>
          </p:cNvPicPr>
          <p:nvPr/>
        </p:nvPicPr>
        <p:blipFill>
          <a:blip r:embed="rId23" cstate="print"/>
          <a:srcRect/>
          <a:stretch>
            <a:fillRect/>
          </a:stretch>
        </p:blipFill>
        <p:spPr bwMode="auto">
          <a:xfrm>
            <a:off x="4929554" y="1608260"/>
            <a:ext cx="1688123" cy="356088"/>
          </a:xfrm>
          <a:prstGeom prst="rect">
            <a:avLst/>
          </a:prstGeom>
          <a:noFill/>
        </p:spPr>
      </p:pic>
      <p:pic>
        <p:nvPicPr>
          <p:cNvPr id="2059" name="Picture 11" descr="D:\tempsp\42.jpg"/>
          <p:cNvPicPr>
            <a:picLocks noChangeAspect="1" noChangeArrowheads="1"/>
          </p:cNvPicPr>
          <p:nvPr/>
        </p:nvPicPr>
        <p:blipFill>
          <a:blip r:embed="rId24" cstate="print"/>
          <a:srcRect/>
          <a:stretch>
            <a:fillRect/>
          </a:stretch>
        </p:blipFill>
        <p:spPr bwMode="auto">
          <a:xfrm>
            <a:off x="6629400" y="4503860"/>
            <a:ext cx="1107831" cy="830873"/>
          </a:xfrm>
          <a:prstGeom prst="rect">
            <a:avLst/>
          </a:prstGeom>
          <a:noFill/>
        </p:spPr>
      </p:pic>
      <p:sp>
        <p:nvSpPr>
          <p:cNvPr id="16" name="TextBox 15"/>
          <p:cNvSpPr txBox="1"/>
          <p:nvPr/>
        </p:nvSpPr>
        <p:spPr>
          <a:xfrm>
            <a:off x="5257800" y="3810000"/>
            <a:ext cx="73648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B050"/>
                </a:solidFill>
                <a:latin typeface="Tw Cen MT"/>
                <a:cs typeface="+mn-cs"/>
              </a:rPr>
              <a:t>Tree</a:t>
            </a:r>
            <a:endParaRPr lang="en-US" sz="2400" b="1" dirty="0">
              <a:solidFill>
                <a:srgbClr val="00B050"/>
              </a:solidFill>
              <a:latin typeface="Tw Cen MT"/>
              <a:cs typeface="+mn-cs"/>
            </a:endParaRPr>
          </a:p>
        </p:txBody>
      </p:sp>
      <p:sp>
        <p:nvSpPr>
          <p:cNvPr id="29" name="TextBox 28"/>
          <p:cNvSpPr txBox="1"/>
          <p:nvPr/>
        </p:nvSpPr>
        <p:spPr>
          <a:xfrm>
            <a:off x="3962400" y="5181600"/>
            <a:ext cx="124264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C00000"/>
                </a:solidFill>
                <a:latin typeface="Tw Cen MT"/>
                <a:cs typeface="+mn-cs"/>
              </a:rPr>
              <a:t>Building</a:t>
            </a:r>
            <a:endParaRPr lang="en-US" sz="2400" b="1" dirty="0">
              <a:solidFill>
                <a:srgbClr val="C00000"/>
              </a:solidFill>
              <a:latin typeface="Tw Cen MT"/>
              <a:cs typeface="+mn-cs"/>
            </a:endParaRPr>
          </a:p>
        </p:txBody>
      </p:sp>
      <p:sp>
        <p:nvSpPr>
          <p:cNvPr id="18" name="TextBox 17"/>
          <p:cNvSpPr txBox="1"/>
          <p:nvPr/>
        </p:nvSpPr>
        <p:spPr>
          <a:xfrm>
            <a:off x="7543800" y="4884860"/>
            <a:ext cx="64152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Sky</a:t>
            </a:r>
            <a:endParaRPr lang="en-US" sz="2400" b="1" dirty="0">
              <a:solidFill>
                <a:srgbClr val="0000FF"/>
              </a:solidFill>
              <a:latin typeface="Tw Cen MT"/>
              <a:cs typeface="+mn-cs"/>
            </a:endParaRPr>
          </a:p>
        </p:txBody>
      </p:sp>
      <p:sp>
        <p:nvSpPr>
          <p:cNvPr id="31" name="Rectangle 30"/>
          <p:cNvSpPr/>
          <p:nvPr/>
        </p:nvSpPr>
        <p:spPr>
          <a:xfrm>
            <a:off x="304800" y="4648200"/>
            <a:ext cx="2129237" cy="411844"/>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Pixel Area (size)</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10871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6" grpId="0"/>
      <p:bldP spid="29" grpId="0"/>
      <p:bldP spid="18"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2541" name="Picture 13" descr="D:\tempsp\absolutemask93.png"/>
          <p:cNvPicPr>
            <a:picLocks noChangeAspect="1" noChangeArrowheads="1"/>
          </p:cNvPicPr>
          <p:nvPr/>
        </p:nvPicPr>
        <p:blipFill>
          <a:blip r:embed="rId4" cstate="print"/>
          <a:srcRect l="1099" r="13187"/>
          <a:stretch>
            <a:fillRect/>
          </a:stretch>
        </p:blipFill>
        <p:spPr bwMode="auto">
          <a:xfrm>
            <a:off x="762000" y="5552989"/>
            <a:ext cx="1066800" cy="1076411"/>
          </a:xfrm>
          <a:prstGeom prst="rect">
            <a:avLst/>
          </a:prstGeom>
          <a:noFill/>
          <a:ln w="38100">
            <a:solidFill>
              <a:schemeClr val="tx1">
                <a:lumMod val="95000"/>
                <a:lumOff val="5000"/>
              </a:schemeClr>
            </a:solidFill>
          </a:ln>
        </p:spPr>
      </p:pic>
      <p:pic>
        <p:nvPicPr>
          <p:cNvPr id="3075" name="Picture 3" descr="D:\tempsp\34.jpg"/>
          <p:cNvPicPr>
            <a:picLocks noChangeAspect="1" noChangeArrowheads="1"/>
          </p:cNvPicPr>
          <p:nvPr/>
        </p:nvPicPr>
        <p:blipFill>
          <a:blip r:embed="rId5" cstate="print"/>
          <a:srcRect/>
          <a:stretch>
            <a:fillRect/>
          </a:stretch>
        </p:blipFill>
        <p:spPr bwMode="auto">
          <a:xfrm>
            <a:off x="5181600" y="4543778"/>
            <a:ext cx="1799167" cy="606778"/>
          </a:xfrm>
          <a:prstGeom prst="rect">
            <a:avLst/>
          </a:prstGeom>
          <a:noFill/>
        </p:spPr>
      </p:pic>
      <p:pic>
        <p:nvPicPr>
          <p:cNvPr id="3077" name="Picture 5" descr="D:\tempsp\36.jpg"/>
          <p:cNvPicPr>
            <a:picLocks noChangeAspect="1" noChangeArrowheads="1"/>
          </p:cNvPicPr>
          <p:nvPr/>
        </p:nvPicPr>
        <p:blipFill>
          <a:blip r:embed="rId6" cstate="print"/>
          <a:srcRect/>
          <a:stretch>
            <a:fillRect/>
          </a:stretch>
        </p:blipFill>
        <p:spPr bwMode="auto">
          <a:xfrm>
            <a:off x="6872111" y="4617156"/>
            <a:ext cx="1806222" cy="564444"/>
          </a:xfrm>
          <a:prstGeom prst="rect">
            <a:avLst/>
          </a:prstGeom>
          <a:noFill/>
        </p:spPr>
      </p:pic>
      <p:pic>
        <p:nvPicPr>
          <p:cNvPr id="3083" name="Picture 11" descr="D:\tempsp\42.jpg"/>
          <p:cNvPicPr>
            <a:picLocks noChangeAspect="1" noChangeArrowheads="1"/>
          </p:cNvPicPr>
          <p:nvPr/>
        </p:nvPicPr>
        <p:blipFill>
          <a:blip r:embed="rId7" cstate="print"/>
          <a:srcRect/>
          <a:stretch>
            <a:fillRect/>
          </a:stretch>
        </p:blipFill>
        <p:spPr bwMode="auto">
          <a:xfrm>
            <a:off x="6880578" y="3893256"/>
            <a:ext cx="1806222" cy="571500"/>
          </a:xfrm>
          <a:prstGeom prst="rect">
            <a:avLst/>
          </a:prstGeom>
          <a:noFill/>
        </p:spPr>
      </p:pic>
      <p:pic>
        <p:nvPicPr>
          <p:cNvPr id="22530" name="Picture 2" descr="D:\tempsp\17.jpg"/>
          <p:cNvPicPr>
            <a:picLocks noChangeAspect="1" noChangeArrowheads="1"/>
          </p:cNvPicPr>
          <p:nvPr/>
        </p:nvPicPr>
        <p:blipFill>
          <a:blip r:embed="rId8" cstate="print"/>
          <a:srcRect/>
          <a:stretch>
            <a:fillRect/>
          </a:stretch>
        </p:blipFill>
        <p:spPr bwMode="auto">
          <a:xfrm>
            <a:off x="7040033" y="3245556"/>
            <a:ext cx="1799167" cy="465667"/>
          </a:xfrm>
          <a:prstGeom prst="rect">
            <a:avLst/>
          </a:prstGeom>
          <a:noFill/>
        </p:spPr>
      </p:pic>
      <p:pic>
        <p:nvPicPr>
          <p:cNvPr id="22532" name="Picture 4" descr="D:\tempsp\13.jpg"/>
          <p:cNvPicPr>
            <a:picLocks noChangeAspect="1" noChangeArrowheads="1"/>
          </p:cNvPicPr>
          <p:nvPr/>
        </p:nvPicPr>
        <p:blipFill>
          <a:blip r:embed="rId9" cstate="print"/>
          <a:srcRect/>
          <a:stretch>
            <a:fillRect/>
          </a:stretch>
        </p:blipFill>
        <p:spPr bwMode="auto">
          <a:xfrm>
            <a:off x="5017911" y="1981200"/>
            <a:ext cx="1763889" cy="543278"/>
          </a:xfrm>
          <a:prstGeom prst="rect">
            <a:avLst/>
          </a:prstGeom>
          <a:noFill/>
        </p:spPr>
      </p:pic>
      <p:pic>
        <p:nvPicPr>
          <p:cNvPr id="22533" name="Picture 5" descr="D:\tempsp\14.jpg"/>
          <p:cNvPicPr>
            <a:picLocks noChangeAspect="1" noChangeArrowheads="1"/>
          </p:cNvPicPr>
          <p:nvPr/>
        </p:nvPicPr>
        <p:blipFill>
          <a:blip r:embed="rId10" cstate="print"/>
          <a:srcRect/>
          <a:stretch>
            <a:fillRect/>
          </a:stretch>
        </p:blipFill>
        <p:spPr bwMode="auto">
          <a:xfrm>
            <a:off x="7154333" y="2514600"/>
            <a:ext cx="1608667" cy="677333"/>
          </a:xfrm>
          <a:prstGeom prst="rect">
            <a:avLst/>
          </a:prstGeom>
          <a:noFill/>
        </p:spPr>
      </p:pic>
      <p:pic>
        <p:nvPicPr>
          <p:cNvPr id="22534" name="Picture 6" descr="D:\tempsp\15.jpg"/>
          <p:cNvPicPr>
            <a:picLocks noChangeAspect="1" noChangeArrowheads="1"/>
          </p:cNvPicPr>
          <p:nvPr/>
        </p:nvPicPr>
        <p:blipFill>
          <a:blip r:embed="rId11" cstate="print"/>
          <a:srcRect/>
          <a:stretch>
            <a:fillRect/>
          </a:stretch>
        </p:blipFill>
        <p:spPr bwMode="auto">
          <a:xfrm>
            <a:off x="5235222" y="2683934"/>
            <a:ext cx="1806222" cy="416278"/>
          </a:xfrm>
          <a:prstGeom prst="rect">
            <a:avLst/>
          </a:prstGeom>
          <a:noFill/>
        </p:spPr>
      </p:pic>
      <p:pic>
        <p:nvPicPr>
          <p:cNvPr id="22535" name="Picture 7" descr="D:\tempsp\16.jpg"/>
          <p:cNvPicPr>
            <a:picLocks noChangeAspect="1" noChangeArrowheads="1"/>
          </p:cNvPicPr>
          <p:nvPr/>
        </p:nvPicPr>
        <p:blipFill>
          <a:blip r:embed="rId12" cstate="print"/>
          <a:srcRect/>
          <a:stretch>
            <a:fillRect/>
          </a:stretch>
        </p:blipFill>
        <p:spPr bwMode="auto">
          <a:xfrm>
            <a:off x="3200400" y="2627489"/>
            <a:ext cx="1806222" cy="479778"/>
          </a:xfrm>
          <a:prstGeom prst="rect">
            <a:avLst/>
          </a:prstGeom>
          <a:noFill/>
        </p:spPr>
      </p:pic>
      <p:pic>
        <p:nvPicPr>
          <p:cNvPr id="22537" name="Picture 9" descr="D:\tempsp\19.jpg"/>
          <p:cNvPicPr>
            <a:picLocks noChangeAspect="1" noChangeArrowheads="1"/>
          </p:cNvPicPr>
          <p:nvPr/>
        </p:nvPicPr>
        <p:blipFill>
          <a:blip r:embed="rId13" cstate="print"/>
          <a:srcRect/>
          <a:stretch>
            <a:fillRect/>
          </a:stretch>
        </p:blipFill>
        <p:spPr bwMode="auto">
          <a:xfrm>
            <a:off x="3124200" y="3778956"/>
            <a:ext cx="1806222" cy="684389"/>
          </a:xfrm>
          <a:prstGeom prst="rect">
            <a:avLst/>
          </a:prstGeom>
          <a:noFill/>
        </p:spPr>
      </p:pic>
      <p:pic>
        <p:nvPicPr>
          <p:cNvPr id="22538" name="Picture 10" descr="D:\tempsp\20.jpg"/>
          <p:cNvPicPr>
            <a:picLocks noChangeAspect="1" noChangeArrowheads="1"/>
          </p:cNvPicPr>
          <p:nvPr/>
        </p:nvPicPr>
        <p:blipFill>
          <a:blip r:embed="rId14" cstate="print"/>
          <a:srcRect/>
          <a:stretch>
            <a:fillRect/>
          </a:stretch>
        </p:blipFill>
        <p:spPr bwMode="auto">
          <a:xfrm>
            <a:off x="5105400" y="3321756"/>
            <a:ext cx="1806222" cy="381000"/>
          </a:xfrm>
          <a:prstGeom prst="rect">
            <a:avLst/>
          </a:prstGeom>
          <a:noFill/>
        </p:spPr>
      </p:pic>
      <p:pic>
        <p:nvPicPr>
          <p:cNvPr id="22539" name="Picture 11" descr="D:\tempsp\21.jpg"/>
          <p:cNvPicPr>
            <a:picLocks noChangeAspect="1" noChangeArrowheads="1"/>
          </p:cNvPicPr>
          <p:nvPr/>
        </p:nvPicPr>
        <p:blipFill>
          <a:blip r:embed="rId15" cstate="print"/>
          <a:srcRect/>
          <a:stretch>
            <a:fillRect/>
          </a:stretch>
        </p:blipFill>
        <p:spPr bwMode="auto">
          <a:xfrm>
            <a:off x="5257800" y="3914423"/>
            <a:ext cx="1425222" cy="550333"/>
          </a:xfrm>
          <a:prstGeom prst="rect">
            <a:avLst/>
          </a:prstGeom>
          <a:noFill/>
        </p:spPr>
      </p:pic>
      <p:pic>
        <p:nvPicPr>
          <p:cNvPr id="22540" name="Picture 12" descr="D:\tempsp\22.jpg"/>
          <p:cNvPicPr>
            <a:picLocks noChangeAspect="1" noChangeArrowheads="1"/>
          </p:cNvPicPr>
          <p:nvPr/>
        </p:nvPicPr>
        <p:blipFill>
          <a:blip r:embed="rId16" cstate="print"/>
          <a:srcRect/>
          <a:stretch>
            <a:fillRect/>
          </a:stretch>
        </p:blipFill>
        <p:spPr bwMode="auto">
          <a:xfrm>
            <a:off x="3124200" y="3248378"/>
            <a:ext cx="1806222" cy="381000"/>
          </a:xfrm>
          <a:prstGeom prst="rect">
            <a:avLst/>
          </a:prstGeom>
          <a:noFill/>
        </p:spPr>
      </p:pic>
      <p:sp>
        <p:nvSpPr>
          <p:cNvPr id="17" name="TextBox 16"/>
          <p:cNvSpPr txBox="1"/>
          <p:nvPr/>
        </p:nvSpPr>
        <p:spPr>
          <a:xfrm>
            <a:off x="5638800" y="1600200"/>
            <a:ext cx="84080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p>
        </p:txBody>
      </p:sp>
      <p:sp>
        <p:nvSpPr>
          <p:cNvPr id="18" name="TextBox 17"/>
          <p:cNvSpPr txBox="1"/>
          <p:nvPr/>
        </p:nvSpPr>
        <p:spPr>
          <a:xfrm>
            <a:off x="7010400" y="6400530"/>
            <a:ext cx="134870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endParaRPr lang="en-US" sz="2400" b="1" dirty="0">
              <a:solidFill>
                <a:prstClr val="black">
                  <a:lumMod val="50000"/>
                  <a:lumOff val="50000"/>
                </a:prstClr>
              </a:solidFill>
              <a:latin typeface="Tw Cen MT"/>
              <a:cs typeface="+mn-cs"/>
            </a:endParaRPr>
          </a:p>
        </p:txBody>
      </p:sp>
      <p:pic>
        <p:nvPicPr>
          <p:cNvPr id="3074" name="Picture 2" descr="D:\tempsp\33.jpg"/>
          <p:cNvPicPr>
            <a:picLocks noChangeAspect="1" noChangeArrowheads="1"/>
          </p:cNvPicPr>
          <p:nvPr/>
        </p:nvPicPr>
        <p:blipFill>
          <a:blip r:embed="rId17" cstate="print"/>
          <a:srcRect/>
          <a:stretch>
            <a:fillRect/>
          </a:stretch>
        </p:blipFill>
        <p:spPr bwMode="auto">
          <a:xfrm>
            <a:off x="3124200" y="5226756"/>
            <a:ext cx="1806222" cy="592667"/>
          </a:xfrm>
          <a:prstGeom prst="rect">
            <a:avLst/>
          </a:prstGeom>
          <a:noFill/>
        </p:spPr>
      </p:pic>
      <p:pic>
        <p:nvPicPr>
          <p:cNvPr id="3076" name="Picture 4" descr="D:\tempsp\35.jpg"/>
          <p:cNvPicPr>
            <a:picLocks noChangeAspect="1" noChangeArrowheads="1"/>
          </p:cNvPicPr>
          <p:nvPr/>
        </p:nvPicPr>
        <p:blipFill>
          <a:blip r:embed="rId18" cstate="print"/>
          <a:srcRect/>
          <a:stretch>
            <a:fillRect/>
          </a:stretch>
        </p:blipFill>
        <p:spPr bwMode="auto">
          <a:xfrm>
            <a:off x="3124200" y="2133600"/>
            <a:ext cx="1763889" cy="451556"/>
          </a:xfrm>
          <a:prstGeom prst="rect">
            <a:avLst/>
          </a:prstGeom>
          <a:noFill/>
        </p:spPr>
      </p:pic>
      <p:pic>
        <p:nvPicPr>
          <p:cNvPr id="3078" name="Picture 6" descr="D:\tempsp\37.jpg"/>
          <p:cNvPicPr>
            <a:picLocks noChangeAspect="1" noChangeArrowheads="1"/>
          </p:cNvPicPr>
          <p:nvPr/>
        </p:nvPicPr>
        <p:blipFill>
          <a:blip r:embed="rId19" cstate="print"/>
          <a:srcRect/>
          <a:stretch>
            <a:fillRect/>
          </a:stretch>
        </p:blipFill>
        <p:spPr bwMode="auto">
          <a:xfrm>
            <a:off x="6886222" y="1905000"/>
            <a:ext cx="1792111" cy="637822"/>
          </a:xfrm>
          <a:prstGeom prst="rect">
            <a:avLst/>
          </a:prstGeom>
          <a:noFill/>
        </p:spPr>
      </p:pic>
      <p:pic>
        <p:nvPicPr>
          <p:cNvPr id="3079" name="Picture 7" descr="D:\tempsp\38.jpg"/>
          <p:cNvPicPr>
            <a:picLocks noChangeAspect="1" noChangeArrowheads="1"/>
          </p:cNvPicPr>
          <p:nvPr/>
        </p:nvPicPr>
        <p:blipFill>
          <a:blip r:embed="rId20" cstate="print"/>
          <a:srcRect/>
          <a:stretch>
            <a:fillRect/>
          </a:stretch>
        </p:blipFill>
        <p:spPr bwMode="auto">
          <a:xfrm>
            <a:off x="5204178" y="5455356"/>
            <a:ext cx="1806222" cy="381000"/>
          </a:xfrm>
          <a:prstGeom prst="rect">
            <a:avLst/>
          </a:prstGeom>
          <a:noFill/>
        </p:spPr>
      </p:pic>
      <p:pic>
        <p:nvPicPr>
          <p:cNvPr id="3080" name="Picture 8" descr="D:\tempsp\39.jpg"/>
          <p:cNvPicPr>
            <a:picLocks noChangeAspect="1" noChangeArrowheads="1"/>
          </p:cNvPicPr>
          <p:nvPr/>
        </p:nvPicPr>
        <p:blipFill>
          <a:blip r:embed="rId21" cstate="print"/>
          <a:srcRect/>
          <a:stretch>
            <a:fillRect/>
          </a:stretch>
        </p:blipFill>
        <p:spPr bwMode="auto">
          <a:xfrm>
            <a:off x="5105400" y="6172200"/>
            <a:ext cx="1806222" cy="592667"/>
          </a:xfrm>
          <a:prstGeom prst="rect">
            <a:avLst/>
          </a:prstGeom>
          <a:noFill/>
        </p:spPr>
      </p:pic>
      <p:pic>
        <p:nvPicPr>
          <p:cNvPr id="3081" name="Picture 9" descr="D:\tempsp\40.jpg"/>
          <p:cNvPicPr>
            <a:picLocks noChangeAspect="1" noChangeArrowheads="1"/>
          </p:cNvPicPr>
          <p:nvPr/>
        </p:nvPicPr>
        <p:blipFill>
          <a:blip r:embed="rId22" cstate="print"/>
          <a:srcRect/>
          <a:stretch>
            <a:fillRect/>
          </a:stretch>
        </p:blipFill>
        <p:spPr bwMode="auto">
          <a:xfrm>
            <a:off x="7185378" y="5379156"/>
            <a:ext cx="1806222" cy="522111"/>
          </a:xfrm>
          <a:prstGeom prst="rect">
            <a:avLst/>
          </a:prstGeom>
          <a:noFill/>
        </p:spPr>
      </p:pic>
      <p:pic>
        <p:nvPicPr>
          <p:cNvPr id="3082" name="Picture 10" descr="D:\tempsp\41.jpg"/>
          <p:cNvPicPr>
            <a:picLocks noChangeAspect="1" noChangeArrowheads="1"/>
          </p:cNvPicPr>
          <p:nvPr/>
        </p:nvPicPr>
        <p:blipFill>
          <a:blip r:embed="rId23" cstate="print"/>
          <a:srcRect/>
          <a:stretch>
            <a:fillRect/>
          </a:stretch>
        </p:blipFill>
        <p:spPr bwMode="auto">
          <a:xfrm>
            <a:off x="3070578" y="4617156"/>
            <a:ext cx="1806222" cy="486833"/>
          </a:xfrm>
          <a:prstGeom prst="rect">
            <a:avLst/>
          </a:prstGeom>
          <a:noFill/>
        </p:spPr>
      </p:pic>
      <p:pic>
        <p:nvPicPr>
          <p:cNvPr id="22536" name="Picture 8" descr="D:\tempsp\18.jpg"/>
          <p:cNvPicPr>
            <a:picLocks noChangeAspect="1" noChangeArrowheads="1"/>
          </p:cNvPicPr>
          <p:nvPr/>
        </p:nvPicPr>
        <p:blipFill>
          <a:blip r:embed="rId24" cstate="print"/>
          <a:srcRect/>
          <a:stretch>
            <a:fillRect/>
          </a:stretch>
        </p:blipFill>
        <p:spPr bwMode="auto">
          <a:xfrm>
            <a:off x="3276600" y="6400800"/>
            <a:ext cx="1658056" cy="423333"/>
          </a:xfrm>
          <a:prstGeom prst="rect">
            <a:avLst/>
          </a:prstGeom>
          <a:noFill/>
        </p:spPr>
      </p:pic>
      <p:sp>
        <p:nvSpPr>
          <p:cNvPr id="2" name="Title 1"/>
          <p:cNvSpPr>
            <a:spLocks noGrp="1"/>
          </p:cNvSpPr>
          <p:nvPr>
            <p:ph type="title"/>
          </p:nvPr>
        </p:nvSpPr>
        <p:spPr/>
        <p:txBody>
          <a:bodyPr/>
          <a:lstStyle/>
          <a:p>
            <a:r>
              <a:rPr lang="en-US" dirty="0" smtClean="0">
                <a:latin typeface="+mn-lt"/>
              </a:rPr>
              <a:t>Step 2: Region-level matching</a:t>
            </a:r>
            <a:endParaRPr lang="en-US" dirty="0">
              <a:latin typeface="+mn-lt"/>
            </a:endParaRPr>
          </a:p>
        </p:txBody>
      </p:sp>
      <p:sp>
        <p:nvSpPr>
          <p:cNvPr id="29" name="Rectangle 28"/>
          <p:cNvSpPr/>
          <p:nvPr/>
        </p:nvSpPr>
        <p:spPr>
          <a:xfrm>
            <a:off x="304800" y="4648200"/>
            <a:ext cx="2012089" cy="729495"/>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Absolute mask</a:t>
            </a:r>
            <a:br>
              <a:rPr lang="en-US" sz="2400" dirty="0" smtClean="0">
                <a:solidFill>
                  <a:prstClr val="black"/>
                </a:solidFill>
                <a:latin typeface="Tw Cen MT"/>
                <a:cs typeface="+mn-cs"/>
              </a:rPr>
            </a:br>
            <a:r>
              <a:rPr lang="en-US" sz="2400" dirty="0" smtClean="0">
                <a:solidFill>
                  <a:prstClr val="black"/>
                </a:solidFill>
                <a:latin typeface="Tw Cen MT"/>
                <a:cs typeface="+mn-cs"/>
              </a:rPr>
              <a:t>(location)</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4132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5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4099" name="Picture 3" descr="D:\tempsp\23.jpg"/>
          <p:cNvPicPr>
            <a:picLocks noChangeAspect="1" noChangeArrowheads="1"/>
          </p:cNvPicPr>
          <p:nvPr/>
        </p:nvPicPr>
        <p:blipFill>
          <a:blip r:embed="rId4" cstate="print"/>
          <a:srcRect/>
          <a:stretch>
            <a:fillRect/>
          </a:stretch>
        </p:blipFill>
        <p:spPr bwMode="auto">
          <a:xfrm>
            <a:off x="4876800" y="3822019"/>
            <a:ext cx="1733464" cy="758391"/>
          </a:xfrm>
          <a:prstGeom prst="rect">
            <a:avLst/>
          </a:prstGeom>
          <a:noFill/>
        </p:spPr>
      </p:pic>
      <p:pic>
        <p:nvPicPr>
          <p:cNvPr id="4108" name="Picture 12" descr="D:\tempsp\32.jpg"/>
          <p:cNvPicPr>
            <a:picLocks noChangeAspect="1" noChangeArrowheads="1"/>
          </p:cNvPicPr>
          <p:nvPr/>
        </p:nvPicPr>
        <p:blipFill>
          <a:blip r:embed="rId5" cstate="print"/>
          <a:srcRect/>
          <a:stretch>
            <a:fillRect/>
          </a:stretch>
        </p:blipFill>
        <p:spPr bwMode="auto">
          <a:xfrm>
            <a:off x="6553200" y="3810369"/>
            <a:ext cx="1600200" cy="775097"/>
          </a:xfrm>
          <a:prstGeom prst="rect">
            <a:avLst/>
          </a:prstGeom>
          <a:noFill/>
        </p:spPr>
      </p:pic>
      <p:pic>
        <p:nvPicPr>
          <p:cNvPr id="4098" name="Picture 2" descr="D:\tempsp\42.jpg"/>
          <p:cNvPicPr>
            <a:picLocks noChangeAspect="1" noChangeArrowheads="1"/>
          </p:cNvPicPr>
          <p:nvPr/>
        </p:nvPicPr>
        <p:blipFill>
          <a:blip r:embed="rId6" cstate="print"/>
          <a:srcRect/>
          <a:stretch>
            <a:fillRect/>
          </a:stretch>
        </p:blipFill>
        <p:spPr bwMode="auto">
          <a:xfrm>
            <a:off x="7543800" y="3180457"/>
            <a:ext cx="1447800" cy="599480"/>
          </a:xfrm>
          <a:prstGeom prst="rect">
            <a:avLst/>
          </a:prstGeom>
          <a:noFill/>
        </p:spPr>
      </p:pic>
      <p:pic>
        <p:nvPicPr>
          <p:cNvPr id="4117" name="Picture 21" descr="D:\tempsp\41.jpg"/>
          <p:cNvPicPr>
            <a:picLocks noChangeAspect="1" noChangeArrowheads="1"/>
          </p:cNvPicPr>
          <p:nvPr/>
        </p:nvPicPr>
        <p:blipFill>
          <a:blip r:embed="rId7" cstate="print"/>
          <a:srcRect/>
          <a:stretch>
            <a:fillRect/>
          </a:stretch>
        </p:blipFill>
        <p:spPr bwMode="auto">
          <a:xfrm>
            <a:off x="5334000" y="2983819"/>
            <a:ext cx="1733464" cy="677135"/>
          </a:xfrm>
          <a:prstGeom prst="rect">
            <a:avLst/>
          </a:prstGeom>
          <a:noFill/>
        </p:spPr>
      </p:pic>
      <p:pic>
        <p:nvPicPr>
          <p:cNvPr id="4105" name="Picture 9" descr="D:\tempsp\29.jpg"/>
          <p:cNvPicPr>
            <a:picLocks noChangeAspect="1" noChangeArrowheads="1"/>
          </p:cNvPicPr>
          <p:nvPr/>
        </p:nvPicPr>
        <p:blipFill>
          <a:blip r:embed="rId8" cstate="print"/>
          <a:srcRect/>
          <a:stretch>
            <a:fillRect/>
          </a:stretch>
        </p:blipFill>
        <p:spPr bwMode="auto">
          <a:xfrm>
            <a:off x="3200400" y="2907619"/>
            <a:ext cx="1733464" cy="724534"/>
          </a:xfrm>
          <a:prstGeom prst="rect">
            <a:avLst/>
          </a:prstGeom>
          <a:noFill/>
        </p:spPr>
      </p:pic>
      <p:pic>
        <p:nvPicPr>
          <p:cNvPr id="4116" name="Picture 20" descr="D:\tempsp\40.jpg"/>
          <p:cNvPicPr>
            <a:picLocks noChangeAspect="1" noChangeArrowheads="1"/>
          </p:cNvPicPr>
          <p:nvPr/>
        </p:nvPicPr>
        <p:blipFill>
          <a:blip r:embed="rId9" cstate="print"/>
          <a:srcRect/>
          <a:stretch>
            <a:fillRect/>
          </a:stretch>
        </p:blipFill>
        <p:spPr bwMode="auto">
          <a:xfrm>
            <a:off x="5029200" y="2145619"/>
            <a:ext cx="1733464" cy="812561"/>
          </a:xfrm>
          <a:prstGeom prst="rect">
            <a:avLst/>
          </a:prstGeom>
          <a:noFill/>
        </p:spPr>
      </p:pic>
      <p:sp>
        <p:nvSpPr>
          <p:cNvPr id="31" name="TextBox 30"/>
          <p:cNvSpPr txBox="1"/>
          <p:nvPr/>
        </p:nvSpPr>
        <p:spPr>
          <a:xfrm>
            <a:off x="8077200" y="2667000"/>
            <a:ext cx="84080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4100" name="Picture 4" descr="D:\tempsp\24.jpg"/>
          <p:cNvPicPr>
            <a:picLocks noChangeAspect="1" noChangeArrowheads="1"/>
          </p:cNvPicPr>
          <p:nvPr/>
        </p:nvPicPr>
        <p:blipFill>
          <a:blip r:embed="rId10" cstate="print"/>
          <a:srcRect/>
          <a:stretch>
            <a:fillRect/>
          </a:stretch>
        </p:blipFill>
        <p:spPr bwMode="auto">
          <a:xfrm>
            <a:off x="2971800" y="4050619"/>
            <a:ext cx="1733464" cy="575564"/>
          </a:xfrm>
          <a:prstGeom prst="rect">
            <a:avLst/>
          </a:prstGeom>
          <a:noFill/>
        </p:spPr>
      </p:pic>
      <p:pic>
        <p:nvPicPr>
          <p:cNvPr id="4101" name="Picture 5" descr="D:\tempsp\25.jpg"/>
          <p:cNvPicPr>
            <a:picLocks noChangeAspect="1" noChangeArrowheads="1"/>
          </p:cNvPicPr>
          <p:nvPr/>
        </p:nvPicPr>
        <p:blipFill>
          <a:blip r:embed="rId11" cstate="print"/>
          <a:srcRect/>
          <a:stretch>
            <a:fillRect/>
          </a:stretch>
        </p:blipFill>
        <p:spPr bwMode="auto">
          <a:xfrm>
            <a:off x="7086600" y="1769944"/>
            <a:ext cx="1210271" cy="695623"/>
          </a:xfrm>
          <a:prstGeom prst="rect">
            <a:avLst/>
          </a:prstGeom>
          <a:noFill/>
        </p:spPr>
      </p:pic>
      <p:pic>
        <p:nvPicPr>
          <p:cNvPr id="4102" name="Picture 6" descr="D:\tempsp\26.jpg"/>
          <p:cNvPicPr>
            <a:picLocks noChangeAspect="1" noChangeArrowheads="1"/>
          </p:cNvPicPr>
          <p:nvPr/>
        </p:nvPicPr>
        <p:blipFill>
          <a:blip r:embed="rId12" cstate="print"/>
          <a:srcRect/>
          <a:stretch>
            <a:fillRect/>
          </a:stretch>
        </p:blipFill>
        <p:spPr bwMode="auto">
          <a:xfrm>
            <a:off x="2410957" y="5138796"/>
            <a:ext cx="1733464" cy="501080"/>
          </a:xfrm>
          <a:prstGeom prst="rect">
            <a:avLst/>
          </a:prstGeom>
          <a:noFill/>
        </p:spPr>
      </p:pic>
      <p:pic>
        <p:nvPicPr>
          <p:cNvPr id="4103" name="Picture 7" descr="D:\tempsp\27.jpg"/>
          <p:cNvPicPr>
            <a:picLocks noChangeAspect="1" noChangeArrowheads="1"/>
          </p:cNvPicPr>
          <p:nvPr/>
        </p:nvPicPr>
        <p:blipFill>
          <a:blip r:embed="rId13" cstate="print"/>
          <a:srcRect/>
          <a:stretch>
            <a:fillRect/>
          </a:stretch>
        </p:blipFill>
        <p:spPr bwMode="auto">
          <a:xfrm>
            <a:off x="7010400" y="2679199"/>
            <a:ext cx="933153" cy="508992"/>
          </a:xfrm>
          <a:prstGeom prst="rect">
            <a:avLst/>
          </a:prstGeom>
          <a:noFill/>
        </p:spPr>
      </p:pic>
      <p:pic>
        <p:nvPicPr>
          <p:cNvPr id="4104" name="Picture 8" descr="D:\tempsp\28.jpg"/>
          <p:cNvPicPr>
            <a:picLocks noChangeAspect="1" noChangeArrowheads="1"/>
          </p:cNvPicPr>
          <p:nvPr/>
        </p:nvPicPr>
        <p:blipFill>
          <a:blip r:embed="rId14" cstate="print"/>
          <a:srcRect/>
          <a:stretch>
            <a:fillRect/>
          </a:stretch>
        </p:blipFill>
        <p:spPr bwMode="auto">
          <a:xfrm>
            <a:off x="2410957" y="5757356"/>
            <a:ext cx="765162" cy="385967"/>
          </a:xfrm>
          <a:prstGeom prst="rect">
            <a:avLst/>
          </a:prstGeom>
          <a:noFill/>
        </p:spPr>
      </p:pic>
      <p:pic>
        <p:nvPicPr>
          <p:cNvPr id="4107" name="Picture 11" descr="D:\tempsp\31.jpg"/>
          <p:cNvPicPr>
            <a:picLocks noChangeAspect="1" noChangeArrowheads="1"/>
          </p:cNvPicPr>
          <p:nvPr/>
        </p:nvPicPr>
        <p:blipFill>
          <a:blip r:embed="rId15" cstate="print"/>
          <a:srcRect/>
          <a:stretch>
            <a:fillRect/>
          </a:stretch>
        </p:blipFill>
        <p:spPr bwMode="auto">
          <a:xfrm>
            <a:off x="2958421" y="2372156"/>
            <a:ext cx="1503239" cy="243768"/>
          </a:xfrm>
          <a:prstGeom prst="rect">
            <a:avLst/>
          </a:prstGeom>
          <a:noFill/>
        </p:spPr>
      </p:pic>
      <p:pic>
        <p:nvPicPr>
          <p:cNvPr id="4110" name="Picture 14" descr="D:\tempsp\34.jpg"/>
          <p:cNvPicPr>
            <a:picLocks noChangeAspect="1" noChangeArrowheads="1"/>
          </p:cNvPicPr>
          <p:nvPr/>
        </p:nvPicPr>
        <p:blipFill>
          <a:blip r:embed="rId16" cstate="print"/>
          <a:srcRect/>
          <a:stretch>
            <a:fillRect/>
          </a:stretch>
        </p:blipFill>
        <p:spPr bwMode="auto">
          <a:xfrm>
            <a:off x="7788016" y="5633923"/>
            <a:ext cx="1279784" cy="690677"/>
          </a:xfrm>
          <a:prstGeom prst="rect">
            <a:avLst/>
          </a:prstGeom>
          <a:noFill/>
        </p:spPr>
      </p:pic>
      <p:pic>
        <p:nvPicPr>
          <p:cNvPr id="4112" name="Picture 16" descr="D:\tempsp\36.jpg"/>
          <p:cNvPicPr>
            <a:picLocks noChangeAspect="1" noChangeArrowheads="1"/>
          </p:cNvPicPr>
          <p:nvPr/>
        </p:nvPicPr>
        <p:blipFill>
          <a:blip r:embed="rId17" cstate="print"/>
          <a:srcRect/>
          <a:stretch>
            <a:fillRect/>
          </a:stretch>
        </p:blipFill>
        <p:spPr bwMode="auto">
          <a:xfrm>
            <a:off x="4876800" y="1764619"/>
            <a:ext cx="1733464" cy="460451"/>
          </a:xfrm>
          <a:prstGeom prst="rect">
            <a:avLst/>
          </a:prstGeom>
          <a:noFill/>
        </p:spPr>
      </p:pic>
      <p:pic>
        <p:nvPicPr>
          <p:cNvPr id="4113" name="Picture 17" descr="D:\tempsp\37.jpg"/>
          <p:cNvPicPr>
            <a:picLocks noChangeAspect="1" noChangeArrowheads="1"/>
          </p:cNvPicPr>
          <p:nvPr/>
        </p:nvPicPr>
        <p:blipFill>
          <a:blip r:embed="rId18" cstate="print"/>
          <a:srcRect/>
          <a:stretch>
            <a:fillRect/>
          </a:stretch>
        </p:blipFill>
        <p:spPr bwMode="auto">
          <a:xfrm>
            <a:off x="2904250" y="1830449"/>
            <a:ext cx="1733464" cy="385967"/>
          </a:xfrm>
          <a:prstGeom prst="rect">
            <a:avLst/>
          </a:prstGeom>
          <a:noFill/>
        </p:spPr>
      </p:pic>
      <p:pic>
        <p:nvPicPr>
          <p:cNvPr id="4114" name="Picture 18" descr="D:\tempsp\38.jpg"/>
          <p:cNvPicPr>
            <a:picLocks noChangeAspect="1" noChangeArrowheads="1"/>
          </p:cNvPicPr>
          <p:nvPr/>
        </p:nvPicPr>
        <p:blipFill>
          <a:blip r:embed="rId19" cstate="print"/>
          <a:srcRect/>
          <a:stretch>
            <a:fillRect/>
          </a:stretch>
        </p:blipFill>
        <p:spPr bwMode="auto">
          <a:xfrm>
            <a:off x="4674106" y="5105400"/>
            <a:ext cx="1726694" cy="534936"/>
          </a:xfrm>
          <a:prstGeom prst="rect">
            <a:avLst/>
          </a:prstGeom>
          <a:noFill/>
        </p:spPr>
      </p:pic>
      <p:pic>
        <p:nvPicPr>
          <p:cNvPr id="4115" name="Picture 19" descr="D:\tempsp\39.jpg"/>
          <p:cNvPicPr>
            <a:picLocks noChangeAspect="1" noChangeArrowheads="1"/>
          </p:cNvPicPr>
          <p:nvPr/>
        </p:nvPicPr>
        <p:blipFill>
          <a:blip r:embed="rId20" cstate="print"/>
          <a:srcRect/>
          <a:stretch>
            <a:fillRect/>
          </a:stretch>
        </p:blipFill>
        <p:spPr bwMode="auto">
          <a:xfrm>
            <a:off x="3276600" y="5867400"/>
            <a:ext cx="968302" cy="534936"/>
          </a:xfrm>
          <a:prstGeom prst="rect">
            <a:avLst/>
          </a:prstGeom>
          <a:noFill/>
        </p:spPr>
      </p:pic>
      <p:sp>
        <p:nvSpPr>
          <p:cNvPr id="33" name="TextBox 32"/>
          <p:cNvSpPr txBox="1"/>
          <p:nvPr/>
        </p:nvSpPr>
        <p:spPr>
          <a:xfrm>
            <a:off x="7010400" y="6260419"/>
            <a:ext cx="64152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Sky</a:t>
            </a:r>
            <a:endParaRPr lang="en-US" sz="2400" b="1" dirty="0">
              <a:solidFill>
                <a:srgbClr val="0000FF"/>
              </a:solidFill>
              <a:latin typeface="Tw Cen MT"/>
              <a:cs typeface="+mn-cs"/>
            </a:endParaRPr>
          </a:p>
        </p:txBody>
      </p:sp>
      <p:pic>
        <p:nvPicPr>
          <p:cNvPr id="4109" name="Picture 13" descr="D:\tempsp\33.jpg"/>
          <p:cNvPicPr>
            <a:picLocks noChangeAspect="1" noChangeArrowheads="1"/>
          </p:cNvPicPr>
          <p:nvPr/>
        </p:nvPicPr>
        <p:blipFill>
          <a:blip r:embed="rId21" cstate="print"/>
          <a:srcRect/>
          <a:stretch>
            <a:fillRect/>
          </a:stretch>
        </p:blipFill>
        <p:spPr bwMode="auto">
          <a:xfrm>
            <a:off x="7821872" y="4929703"/>
            <a:ext cx="914132" cy="704220"/>
          </a:xfrm>
          <a:prstGeom prst="rect">
            <a:avLst/>
          </a:prstGeom>
          <a:noFill/>
        </p:spPr>
      </p:pic>
      <p:pic>
        <p:nvPicPr>
          <p:cNvPr id="4106" name="Picture 10" descr="D:\tempsp\30.jpg"/>
          <p:cNvPicPr>
            <a:picLocks noChangeAspect="1" noChangeArrowheads="1"/>
          </p:cNvPicPr>
          <p:nvPr/>
        </p:nvPicPr>
        <p:blipFill>
          <a:blip r:embed="rId22" cstate="print"/>
          <a:srcRect/>
          <a:stretch>
            <a:fillRect/>
          </a:stretch>
        </p:blipFill>
        <p:spPr bwMode="auto">
          <a:xfrm>
            <a:off x="6630116" y="5471410"/>
            <a:ext cx="1415211" cy="487537"/>
          </a:xfrm>
          <a:prstGeom prst="rect">
            <a:avLst/>
          </a:prstGeom>
          <a:noFill/>
        </p:spPr>
      </p:pic>
      <p:sp>
        <p:nvSpPr>
          <p:cNvPr id="32" name="TextBox 31"/>
          <p:cNvSpPr txBox="1"/>
          <p:nvPr/>
        </p:nvSpPr>
        <p:spPr>
          <a:xfrm>
            <a:off x="4929539" y="6260419"/>
            <a:ext cx="89505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7030A0"/>
                </a:solidFill>
                <a:latin typeface="Tw Cen MT"/>
                <a:cs typeface="+mn-cs"/>
              </a:rPr>
              <a:t>Snow</a:t>
            </a:r>
            <a:endParaRPr lang="en-US" sz="2400" b="1" dirty="0">
              <a:solidFill>
                <a:srgbClr val="7030A0"/>
              </a:solidFill>
              <a:latin typeface="Tw Cen MT"/>
              <a:cs typeface="+mn-cs"/>
            </a:endParaRPr>
          </a:p>
        </p:txBody>
      </p:sp>
      <p:sp>
        <p:nvSpPr>
          <p:cNvPr id="40" name="TextBox 39"/>
          <p:cNvSpPr txBox="1"/>
          <p:nvPr/>
        </p:nvSpPr>
        <p:spPr>
          <a:xfrm>
            <a:off x="2613697" y="6371816"/>
            <a:ext cx="134870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endParaRPr lang="en-US" sz="2400" b="1" dirty="0">
              <a:solidFill>
                <a:prstClr val="black">
                  <a:lumMod val="50000"/>
                  <a:lumOff val="50000"/>
                </a:prstClr>
              </a:solidFill>
              <a:latin typeface="Tw Cen MT"/>
              <a:cs typeface="+mn-cs"/>
            </a:endParaRPr>
          </a:p>
        </p:txBody>
      </p:sp>
      <p:pic>
        <p:nvPicPr>
          <p:cNvPr id="4111" name="Picture 15" descr="D:\tempsp\35.jpg"/>
          <p:cNvPicPr>
            <a:picLocks noChangeAspect="1" noChangeArrowheads="1"/>
          </p:cNvPicPr>
          <p:nvPr/>
        </p:nvPicPr>
        <p:blipFill>
          <a:blip r:embed="rId23" cstate="print"/>
          <a:srcRect/>
          <a:stretch>
            <a:fillRect/>
          </a:stretch>
        </p:blipFill>
        <p:spPr bwMode="auto">
          <a:xfrm>
            <a:off x="4362536" y="5767366"/>
            <a:ext cx="1733464" cy="426595"/>
          </a:xfrm>
          <a:prstGeom prst="rect">
            <a:avLst/>
          </a:prstGeom>
          <a:noFill/>
        </p:spPr>
      </p:pic>
      <p:sp>
        <p:nvSpPr>
          <p:cNvPr id="30" name="Rectangle 29"/>
          <p:cNvSpPr/>
          <p:nvPr/>
        </p:nvSpPr>
        <p:spPr>
          <a:xfrm>
            <a:off x="838200" y="4648200"/>
            <a:ext cx="1112869" cy="411844"/>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Texture</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13748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2"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D:\tempsp\36.jpg"/>
          <p:cNvPicPr>
            <a:picLocks noChangeAspect="1" noChangeArrowheads="1"/>
          </p:cNvPicPr>
          <p:nvPr/>
        </p:nvPicPr>
        <p:blipFill>
          <a:blip r:embed="rId3" cstate="print"/>
          <a:srcRect/>
          <a:stretch>
            <a:fillRect/>
          </a:stretch>
        </p:blipFill>
        <p:spPr bwMode="auto">
          <a:xfrm>
            <a:off x="7240104" y="2140778"/>
            <a:ext cx="1751496" cy="488122"/>
          </a:xfrm>
          <a:prstGeom prst="rect">
            <a:avLst/>
          </a:prstGeom>
          <a:noFill/>
        </p:spPr>
      </p:pic>
      <p:pic>
        <p:nvPicPr>
          <p:cNvPr id="6147" name="Picture 3" descr="D:\tempsp\34.jpg"/>
          <p:cNvPicPr>
            <a:picLocks noChangeAspect="1" noChangeArrowheads="1"/>
          </p:cNvPicPr>
          <p:nvPr/>
        </p:nvPicPr>
        <p:blipFill>
          <a:blip r:embed="rId4" cstate="print"/>
          <a:srcRect/>
          <a:stretch>
            <a:fillRect/>
          </a:stretch>
        </p:blipFill>
        <p:spPr bwMode="auto">
          <a:xfrm>
            <a:off x="3162300" y="4743450"/>
            <a:ext cx="1390650" cy="1962150"/>
          </a:xfrm>
          <a:prstGeom prst="rect">
            <a:avLst/>
          </a:prstGeom>
          <a:noFill/>
        </p:spPr>
      </p:pic>
      <p:pic>
        <p:nvPicPr>
          <p:cNvPr id="6151" name="Picture 7" descr="D:\tempsp\38.jpg"/>
          <p:cNvPicPr>
            <a:picLocks noChangeAspect="1" noChangeArrowheads="1"/>
          </p:cNvPicPr>
          <p:nvPr/>
        </p:nvPicPr>
        <p:blipFill>
          <a:blip r:embed="rId5" cstate="print"/>
          <a:srcRect/>
          <a:stretch>
            <a:fillRect/>
          </a:stretch>
        </p:blipFill>
        <p:spPr bwMode="auto">
          <a:xfrm>
            <a:off x="5448300" y="4267200"/>
            <a:ext cx="1981200" cy="19431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6"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4578" name="Picture 2" descr="D:\tempsp\13.jpg"/>
          <p:cNvPicPr>
            <a:picLocks noChangeAspect="1" noChangeArrowheads="1"/>
          </p:cNvPicPr>
          <p:nvPr/>
        </p:nvPicPr>
        <p:blipFill>
          <a:blip r:embed="rId7" cstate="print"/>
          <a:srcRect/>
          <a:stretch>
            <a:fillRect/>
          </a:stretch>
        </p:blipFill>
        <p:spPr bwMode="auto">
          <a:xfrm>
            <a:off x="8165548" y="1708426"/>
            <a:ext cx="445052" cy="272774"/>
          </a:xfrm>
          <a:prstGeom prst="rect">
            <a:avLst/>
          </a:prstGeom>
          <a:noFill/>
        </p:spPr>
      </p:pic>
      <p:pic>
        <p:nvPicPr>
          <p:cNvPr id="24579" name="Picture 3" descr="D:\tempsp\14.jpg"/>
          <p:cNvPicPr>
            <a:picLocks noChangeAspect="1" noChangeArrowheads="1"/>
          </p:cNvPicPr>
          <p:nvPr/>
        </p:nvPicPr>
        <p:blipFill>
          <a:blip r:embed="rId8" cstate="print"/>
          <a:srcRect/>
          <a:stretch>
            <a:fillRect/>
          </a:stretch>
        </p:blipFill>
        <p:spPr bwMode="auto">
          <a:xfrm>
            <a:off x="6248400" y="1599096"/>
            <a:ext cx="287130" cy="229704"/>
          </a:xfrm>
          <a:prstGeom prst="rect">
            <a:avLst/>
          </a:prstGeom>
          <a:noFill/>
        </p:spPr>
      </p:pic>
      <p:pic>
        <p:nvPicPr>
          <p:cNvPr id="24580" name="Picture 4" descr="D:\tempsp\15.jpg"/>
          <p:cNvPicPr>
            <a:picLocks noChangeAspect="1" noChangeArrowheads="1"/>
          </p:cNvPicPr>
          <p:nvPr/>
        </p:nvPicPr>
        <p:blipFill>
          <a:blip r:embed="rId9" cstate="print"/>
          <a:srcRect/>
          <a:stretch>
            <a:fillRect/>
          </a:stretch>
        </p:blipFill>
        <p:spPr bwMode="auto">
          <a:xfrm>
            <a:off x="4270512" y="1863035"/>
            <a:ext cx="2282687" cy="803965"/>
          </a:xfrm>
          <a:prstGeom prst="rect">
            <a:avLst/>
          </a:prstGeom>
          <a:noFill/>
        </p:spPr>
      </p:pic>
      <p:pic>
        <p:nvPicPr>
          <p:cNvPr id="24581" name="Picture 5" descr="D:\tempsp\16.jpg"/>
          <p:cNvPicPr>
            <a:picLocks noChangeAspect="1" noChangeArrowheads="1"/>
          </p:cNvPicPr>
          <p:nvPr/>
        </p:nvPicPr>
        <p:blipFill>
          <a:blip r:embed="rId10" cstate="print"/>
          <a:srcRect/>
          <a:stretch>
            <a:fillRect/>
          </a:stretch>
        </p:blipFill>
        <p:spPr bwMode="auto">
          <a:xfrm>
            <a:off x="6680200" y="2075070"/>
            <a:ext cx="1320800" cy="287130"/>
          </a:xfrm>
          <a:prstGeom prst="rect">
            <a:avLst/>
          </a:prstGeom>
          <a:noFill/>
        </p:spPr>
      </p:pic>
      <p:pic>
        <p:nvPicPr>
          <p:cNvPr id="24582" name="Picture 6" descr="D:\tempsp\17.jpg"/>
          <p:cNvPicPr>
            <a:picLocks noChangeAspect="1" noChangeArrowheads="1"/>
          </p:cNvPicPr>
          <p:nvPr/>
        </p:nvPicPr>
        <p:blipFill>
          <a:blip r:embed="rId11" cstate="print"/>
          <a:srcRect/>
          <a:stretch>
            <a:fillRect/>
          </a:stretch>
        </p:blipFill>
        <p:spPr bwMode="auto">
          <a:xfrm>
            <a:off x="7589906" y="3786808"/>
            <a:ext cx="1306443" cy="861391"/>
          </a:xfrm>
          <a:prstGeom prst="rect">
            <a:avLst/>
          </a:prstGeom>
          <a:noFill/>
        </p:spPr>
      </p:pic>
      <p:pic>
        <p:nvPicPr>
          <p:cNvPr id="24583" name="Picture 7" descr="D:\tempsp\18.jpg"/>
          <p:cNvPicPr>
            <a:picLocks noChangeAspect="1" noChangeArrowheads="1"/>
          </p:cNvPicPr>
          <p:nvPr/>
        </p:nvPicPr>
        <p:blipFill>
          <a:blip r:embed="rId12" cstate="print"/>
          <a:srcRect/>
          <a:stretch>
            <a:fillRect/>
          </a:stretch>
        </p:blipFill>
        <p:spPr bwMode="auto">
          <a:xfrm>
            <a:off x="4076700" y="5257800"/>
            <a:ext cx="361950" cy="171450"/>
          </a:xfrm>
          <a:prstGeom prst="rect">
            <a:avLst/>
          </a:prstGeom>
          <a:noFill/>
        </p:spPr>
      </p:pic>
      <p:pic>
        <p:nvPicPr>
          <p:cNvPr id="24584" name="Picture 8" descr="D:\tempsp\19.jpg"/>
          <p:cNvPicPr>
            <a:picLocks noChangeAspect="1" noChangeArrowheads="1"/>
          </p:cNvPicPr>
          <p:nvPr/>
        </p:nvPicPr>
        <p:blipFill>
          <a:blip r:embed="rId13" cstate="print"/>
          <a:srcRect/>
          <a:stretch>
            <a:fillRect/>
          </a:stretch>
        </p:blipFill>
        <p:spPr bwMode="auto">
          <a:xfrm>
            <a:off x="5829300" y="5562600"/>
            <a:ext cx="495300" cy="552450"/>
          </a:xfrm>
          <a:prstGeom prst="rect">
            <a:avLst/>
          </a:prstGeom>
          <a:noFill/>
        </p:spPr>
      </p:pic>
      <p:pic>
        <p:nvPicPr>
          <p:cNvPr id="24585" name="Picture 9" descr="D:\tempsp\20.jpg"/>
          <p:cNvPicPr>
            <a:picLocks noChangeAspect="1" noChangeArrowheads="1"/>
          </p:cNvPicPr>
          <p:nvPr/>
        </p:nvPicPr>
        <p:blipFill>
          <a:blip r:embed="rId14" cstate="print"/>
          <a:srcRect/>
          <a:stretch>
            <a:fillRect/>
          </a:stretch>
        </p:blipFill>
        <p:spPr bwMode="auto">
          <a:xfrm>
            <a:off x="5143500" y="4724400"/>
            <a:ext cx="514350" cy="1352550"/>
          </a:xfrm>
          <a:prstGeom prst="rect">
            <a:avLst/>
          </a:prstGeom>
          <a:noFill/>
        </p:spPr>
      </p:pic>
      <p:pic>
        <p:nvPicPr>
          <p:cNvPr id="24586" name="Picture 10" descr="D:\tempsp\21.jpg"/>
          <p:cNvPicPr>
            <a:picLocks noChangeAspect="1" noChangeArrowheads="1"/>
          </p:cNvPicPr>
          <p:nvPr/>
        </p:nvPicPr>
        <p:blipFill>
          <a:blip r:embed="rId15" cstate="print"/>
          <a:srcRect/>
          <a:stretch>
            <a:fillRect/>
          </a:stretch>
        </p:blipFill>
        <p:spPr bwMode="auto">
          <a:xfrm>
            <a:off x="6822660" y="1622287"/>
            <a:ext cx="416339" cy="358913"/>
          </a:xfrm>
          <a:prstGeom prst="rect">
            <a:avLst/>
          </a:prstGeom>
          <a:noFill/>
        </p:spPr>
      </p:pic>
      <p:pic>
        <p:nvPicPr>
          <p:cNvPr id="24587" name="Picture 11" descr="D:\tempsp\22.jpg"/>
          <p:cNvPicPr>
            <a:picLocks noChangeAspect="1" noChangeArrowheads="1"/>
          </p:cNvPicPr>
          <p:nvPr/>
        </p:nvPicPr>
        <p:blipFill>
          <a:blip r:embed="rId16" cstate="print"/>
          <a:srcRect/>
          <a:stretch>
            <a:fillRect/>
          </a:stretch>
        </p:blipFill>
        <p:spPr bwMode="auto">
          <a:xfrm>
            <a:off x="4076700" y="4724400"/>
            <a:ext cx="190500" cy="419100"/>
          </a:xfrm>
          <a:prstGeom prst="rect">
            <a:avLst/>
          </a:prstGeom>
          <a:noFill/>
        </p:spPr>
      </p:pic>
      <p:sp>
        <p:nvSpPr>
          <p:cNvPr id="29" name="TextBox 28"/>
          <p:cNvSpPr txBox="1"/>
          <p:nvPr/>
        </p:nvSpPr>
        <p:spPr>
          <a:xfrm>
            <a:off x="7162800" y="5105400"/>
            <a:ext cx="124264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C00000"/>
                </a:solidFill>
                <a:latin typeface="Tw Cen MT"/>
                <a:cs typeface="+mn-cs"/>
              </a:rPr>
              <a:t>Building</a:t>
            </a:r>
            <a:endParaRPr lang="en-US" sz="2400" b="1" dirty="0">
              <a:solidFill>
                <a:srgbClr val="C00000"/>
              </a:solidFill>
              <a:latin typeface="Tw Cen MT"/>
              <a:cs typeface="+mn-cs"/>
            </a:endParaRPr>
          </a:p>
        </p:txBody>
      </p:sp>
      <p:sp>
        <p:nvSpPr>
          <p:cNvPr id="31" name="TextBox 30"/>
          <p:cNvSpPr txBox="1"/>
          <p:nvPr/>
        </p:nvSpPr>
        <p:spPr>
          <a:xfrm>
            <a:off x="5562600" y="3733800"/>
            <a:ext cx="1501314" cy="409984"/>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p>
        </p:txBody>
      </p:sp>
      <p:sp>
        <p:nvSpPr>
          <p:cNvPr id="32" name="TextBox 31"/>
          <p:cNvSpPr txBox="1"/>
          <p:nvPr/>
        </p:nvSpPr>
        <p:spPr>
          <a:xfrm>
            <a:off x="3733800" y="1952216"/>
            <a:ext cx="1432851" cy="409984"/>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6146" name="Picture 2" descr="D:\tempsp\33.jpg"/>
          <p:cNvPicPr>
            <a:picLocks noChangeAspect="1" noChangeArrowheads="1"/>
          </p:cNvPicPr>
          <p:nvPr/>
        </p:nvPicPr>
        <p:blipFill>
          <a:blip r:embed="rId17" cstate="print"/>
          <a:srcRect/>
          <a:stretch>
            <a:fillRect/>
          </a:stretch>
        </p:blipFill>
        <p:spPr bwMode="auto">
          <a:xfrm>
            <a:off x="5240130" y="3409122"/>
            <a:ext cx="3675270" cy="172278"/>
          </a:xfrm>
          <a:prstGeom prst="rect">
            <a:avLst/>
          </a:prstGeom>
          <a:noFill/>
        </p:spPr>
      </p:pic>
      <p:pic>
        <p:nvPicPr>
          <p:cNvPr id="6148" name="Picture 4" descr="D:\tempsp\35.jpg"/>
          <p:cNvPicPr>
            <a:picLocks noChangeAspect="1" noChangeArrowheads="1"/>
          </p:cNvPicPr>
          <p:nvPr/>
        </p:nvPicPr>
        <p:blipFill>
          <a:blip r:embed="rId18" cstate="print"/>
          <a:srcRect/>
          <a:stretch>
            <a:fillRect/>
          </a:stretch>
        </p:blipFill>
        <p:spPr bwMode="auto">
          <a:xfrm>
            <a:off x="6172200" y="2502452"/>
            <a:ext cx="990600" cy="545548"/>
          </a:xfrm>
          <a:prstGeom prst="rect">
            <a:avLst/>
          </a:prstGeom>
          <a:noFill/>
        </p:spPr>
      </p:pic>
      <p:pic>
        <p:nvPicPr>
          <p:cNvPr id="6150" name="Picture 6" descr="D:\tempsp\37.jpg"/>
          <p:cNvPicPr>
            <a:picLocks noChangeAspect="1" noChangeArrowheads="1"/>
          </p:cNvPicPr>
          <p:nvPr/>
        </p:nvPicPr>
        <p:blipFill>
          <a:blip r:embed="rId19" cstate="print"/>
          <a:srcRect/>
          <a:stretch>
            <a:fillRect/>
          </a:stretch>
        </p:blipFill>
        <p:spPr bwMode="auto">
          <a:xfrm>
            <a:off x="4686300" y="4953000"/>
            <a:ext cx="400050" cy="1314450"/>
          </a:xfrm>
          <a:prstGeom prst="rect">
            <a:avLst/>
          </a:prstGeom>
          <a:noFill/>
        </p:spPr>
      </p:pic>
      <p:pic>
        <p:nvPicPr>
          <p:cNvPr id="6152" name="Picture 8" descr="D:\tempsp\39.jpg"/>
          <p:cNvPicPr>
            <a:picLocks noChangeAspect="1" noChangeArrowheads="1"/>
          </p:cNvPicPr>
          <p:nvPr/>
        </p:nvPicPr>
        <p:blipFill>
          <a:blip r:embed="rId20" cstate="print"/>
          <a:srcRect/>
          <a:stretch>
            <a:fillRect/>
          </a:stretch>
        </p:blipFill>
        <p:spPr bwMode="auto">
          <a:xfrm>
            <a:off x="6866282" y="3688246"/>
            <a:ext cx="258417" cy="559904"/>
          </a:xfrm>
          <a:prstGeom prst="rect">
            <a:avLst/>
          </a:prstGeom>
          <a:noFill/>
        </p:spPr>
      </p:pic>
      <p:pic>
        <p:nvPicPr>
          <p:cNvPr id="6153" name="Picture 9" descr="D:\tempsp\40.jpg"/>
          <p:cNvPicPr>
            <a:picLocks noChangeAspect="1" noChangeArrowheads="1"/>
          </p:cNvPicPr>
          <p:nvPr/>
        </p:nvPicPr>
        <p:blipFill>
          <a:blip r:embed="rId21" cstate="print"/>
          <a:srcRect/>
          <a:stretch>
            <a:fillRect/>
          </a:stretch>
        </p:blipFill>
        <p:spPr bwMode="auto">
          <a:xfrm>
            <a:off x="3848100" y="4724400"/>
            <a:ext cx="133350" cy="571500"/>
          </a:xfrm>
          <a:prstGeom prst="rect">
            <a:avLst/>
          </a:prstGeom>
          <a:noFill/>
        </p:spPr>
      </p:pic>
      <p:pic>
        <p:nvPicPr>
          <p:cNvPr id="6154" name="Picture 10" descr="D:\tempsp\41.jpg"/>
          <p:cNvPicPr>
            <a:picLocks noChangeAspect="1" noChangeArrowheads="1"/>
          </p:cNvPicPr>
          <p:nvPr/>
        </p:nvPicPr>
        <p:blipFill>
          <a:blip r:embed="rId22" cstate="print"/>
          <a:srcRect/>
          <a:stretch>
            <a:fillRect/>
          </a:stretch>
        </p:blipFill>
        <p:spPr bwMode="auto">
          <a:xfrm>
            <a:off x="7597912" y="4385640"/>
            <a:ext cx="631687" cy="129209"/>
          </a:xfrm>
          <a:prstGeom prst="rect">
            <a:avLst/>
          </a:prstGeom>
          <a:noFill/>
        </p:spPr>
      </p:pic>
      <p:pic>
        <p:nvPicPr>
          <p:cNvPr id="6155" name="Picture 11" descr="D:\tempsp\42.jpg"/>
          <p:cNvPicPr>
            <a:picLocks noChangeAspect="1" noChangeArrowheads="1"/>
          </p:cNvPicPr>
          <p:nvPr/>
        </p:nvPicPr>
        <p:blipFill>
          <a:blip r:embed="rId23" cstate="print"/>
          <a:srcRect/>
          <a:stretch>
            <a:fillRect/>
          </a:stretch>
        </p:blipFill>
        <p:spPr bwMode="auto">
          <a:xfrm>
            <a:off x="6667500" y="5791200"/>
            <a:ext cx="304800" cy="304800"/>
          </a:xfrm>
          <a:prstGeom prst="rect">
            <a:avLst/>
          </a:prstGeom>
          <a:noFill/>
        </p:spPr>
      </p:pic>
      <p:sp>
        <p:nvSpPr>
          <p:cNvPr id="28" name="Rectangle 27"/>
          <p:cNvSpPr/>
          <p:nvPr/>
        </p:nvSpPr>
        <p:spPr>
          <a:xfrm>
            <a:off x="310815" y="4648200"/>
            <a:ext cx="2167645" cy="411844"/>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Color histogram</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210230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sp>
        <p:nvSpPr>
          <p:cNvPr id="3" name="Content Placeholder 2"/>
          <p:cNvSpPr>
            <a:spLocks noGrp="1"/>
          </p:cNvSpPr>
          <p:nvPr>
            <p:ph sz="quarter" idx="1"/>
          </p:nvPr>
        </p:nvSpPr>
        <p:spPr>
          <a:xfrm>
            <a:off x="304800" y="1752599"/>
            <a:ext cx="8839200" cy="4572001"/>
          </a:xfrm>
        </p:spPr>
        <p:txBody>
          <a:bodyPr/>
          <a:lstStyle/>
          <a:p>
            <a:r>
              <a:rPr lang="en-US" dirty="0" smtClean="0"/>
              <a:t>Nonparametric estimate of class-conditional densities for each class </a:t>
            </a:r>
            <a:r>
              <a:rPr lang="en-US" i="1" dirty="0" smtClean="0"/>
              <a:t>c</a:t>
            </a:r>
            <a:r>
              <a:rPr lang="en-US" dirty="0" smtClean="0"/>
              <a:t> and feature type </a:t>
            </a:r>
            <a:r>
              <a:rPr lang="en-US" i="1" dirty="0" smtClean="0"/>
              <a:t>k</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1100" dirty="0" smtClean="0"/>
          </a:p>
          <a:p>
            <a:r>
              <a:rPr lang="en-US" dirty="0" smtClean="0"/>
              <a:t>Per-feature likelihoods combined via Naïve </a:t>
            </a:r>
            <a:r>
              <a:rPr lang="en-US" dirty="0" err="1" smtClean="0"/>
              <a:t>Bayes</a:t>
            </a:r>
            <a:r>
              <a:rPr lang="en-US" dirty="0" smtClean="0"/>
              <a:t>:</a:t>
            </a:r>
            <a:endParaRPr lang="en-US" dirty="0"/>
          </a:p>
        </p:txBody>
      </p:sp>
      <p:graphicFrame>
        <p:nvGraphicFramePr>
          <p:cNvPr id="4" name="Object 3"/>
          <p:cNvGraphicFramePr>
            <a:graphicFrameLocks noChangeAspect="1"/>
          </p:cNvGraphicFramePr>
          <p:nvPr/>
        </p:nvGraphicFramePr>
        <p:xfrm>
          <a:off x="1406525" y="2895600"/>
          <a:ext cx="4986338" cy="1143000"/>
        </p:xfrm>
        <a:graphic>
          <a:graphicData uri="http://schemas.openxmlformats.org/presentationml/2006/ole">
            <mc:AlternateContent xmlns:mc="http://schemas.openxmlformats.org/markup-compatibility/2006">
              <mc:Choice xmlns:v="urn:schemas-microsoft-com:vml" Requires="v">
                <p:oleObj spid="_x0000_s79892" name="Equation" r:id="rId4" imgW="1828800" imgH="419040" progId="Equation.3">
                  <p:embed/>
                </p:oleObj>
              </mc:Choice>
              <mc:Fallback>
                <p:oleObj name="Equation" r:id="rId4" imgW="18288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25" y="2895600"/>
                        <a:ext cx="498633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888821" y="3733800"/>
            <a:ext cx="16163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err="1" smtClean="0">
                <a:solidFill>
                  <a:srgbClr val="0000FF"/>
                </a:solidFill>
                <a:latin typeface="Tw Cen MT"/>
                <a:cs typeface="+mn-cs"/>
              </a:rPr>
              <a:t>kth</a:t>
            </a:r>
            <a:r>
              <a:rPr lang="en-US" sz="1400" i="1" dirty="0" smtClean="0">
                <a:solidFill>
                  <a:srgbClr val="0000FF"/>
                </a:solidFill>
                <a:latin typeface="Tw Cen MT"/>
                <a:cs typeface="+mn-cs"/>
              </a:rPr>
              <a:t> feature  type  </a:t>
            </a:r>
            <a:br>
              <a:rPr lang="en-US" sz="1400" i="1" dirty="0" smtClean="0">
                <a:solidFill>
                  <a:srgbClr val="0000FF"/>
                </a:solidFill>
                <a:latin typeface="Tw Cen MT"/>
                <a:cs typeface="+mn-cs"/>
              </a:rPr>
            </a:br>
            <a:r>
              <a:rPr lang="en-US" sz="1400" i="1" dirty="0" smtClean="0">
                <a:solidFill>
                  <a:srgbClr val="0000FF"/>
                </a:solidFill>
                <a:latin typeface="Tw Cen MT"/>
                <a:cs typeface="+mn-cs"/>
              </a:rPr>
              <a:t>of </a:t>
            </a:r>
            <a:r>
              <a:rPr lang="en-US" sz="1400" i="1" dirty="0" err="1" smtClean="0">
                <a:solidFill>
                  <a:srgbClr val="0000FF"/>
                </a:solidFill>
                <a:latin typeface="Tw Cen MT"/>
                <a:cs typeface="+mn-cs"/>
              </a:rPr>
              <a:t>ith</a:t>
            </a:r>
            <a:r>
              <a:rPr lang="en-US" sz="1400" i="1" dirty="0" smtClean="0">
                <a:solidFill>
                  <a:srgbClr val="0000FF"/>
                </a:solidFill>
                <a:latin typeface="Tw Cen MT"/>
                <a:cs typeface="+mn-cs"/>
              </a:rPr>
              <a:t> region</a:t>
            </a:r>
            <a:endParaRPr lang="en-US" sz="1400" i="1" dirty="0">
              <a:solidFill>
                <a:srgbClr val="0000FF"/>
              </a:solidFill>
              <a:latin typeface="Tw Cen MT"/>
              <a:cs typeface="+mn-cs"/>
            </a:endParaRPr>
          </a:p>
        </p:txBody>
      </p:sp>
      <p:sp>
        <p:nvSpPr>
          <p:cNvPr id="25" name="TextBox 24"/>
          <p:cNvSpPr txBox="1"/>
          <p:nvPr/>
        </p:nvSpPr>
        <p:spPr>
          <a:xfrm>
            <a:off x="6400800" y="2895600"/>
            <a:ext cx="19050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Features of class c within some radius of r</a:t>
            </a:r>
            <a:r>
              <a:rPr lang="en-US" sz="1400" i="1" baseline="-25000" dirty="0" smtClean="0">
                <a:solidFill>
                  <a:srgbClr val="0000FF"/>
                </a:solidFill>
                <a:latin typeface="Tw Cen MT"/>
                <a:cs typeface="+mn-cs"/>
              </a:rPr>
              <a:t>i</a:t>
            </a:r>
            <a:endParaRPr lang="en-US" sz="1400" i="1" baseline="-25000" dirty="0">
              <a:solidFill>
                <a:srgbClr val="0000FF"/>
              </a:solidFill>
              <a:latin typeface="Tw Cen MT"/>
              <a:cs typeface="+mn-cs"/>
            </a:endParaRPr>
          </a:p>
        </p:txBody>
      </p:sp>
      <p:sp>
        <p:nvSpPr>
          <p:cNvPr id="26" name="TextBox 25"/>
          <p:cNvSpPr txBox="1"/>
          <p:nvPr/>
        </p:nvSpPr>
        <p:spPr>
          <a:xfrm>
            <a:off x="6400800" y="3505200"/>
            <a:ext cx="1905000" cy="46403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Total features of class c in the dataset</a:t>
            </a:r>
            <a:endParaRPr lang="en-US" sz="1400" i="1" dirty="0">
              <a:solidFill>
                <a:srgbClr val="0000FF"/>
              </a:solidFill>
              <a:latin typeface="Tw Cen MT"/>
              <a:cs typeface="+mn-cs"/>
            </a:endParaRPr>
          </a:p>
        </p:txBody>
      </p:sp>
      <p:graphicFrame>
        <p:nvGraphicFramePr>
          <p:cNvPr id="228355" name="Object 3"/>
          <p:cNvGraphicFramePr>
            <a:graphicFrameLocks noChangeAspect="1"/>
          </p:cNvGraphicFramePr>
          <p:nvPr/>
        </p:nvGraphicFramePr>
        <p:xfrm>
          <a:off x="2314575" y="5438775"/>
          <a:ext cx="4467225" cy="1038225"/>
        </p:xfrm>
        <a:graphic>
          <a:graphicData uri="http://schemas.openxmlformats.org/presentationml/2006/ole">
            <mc:AlternateContent xmlns:mc="http://schemas.openxmlformats.org/markup-compatibility/2006">
              <mc:Choice xmlns:v="urn:schemas-microsoft-com:vml" Requires="v">
                <p:oleObj spid="_x0000_s79893" name="Equation" r:id="rId6" imgW="1638000" imgH="380880" progId="Equation.3">
                  <p:embed/>
                </p:oleObj>
              </mc:Choice>
              <mc:Fallback>
                <p:oleObj name="Equation" r:id="rId6" imgW="1638000" imgH="3808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575" y="5438775"/>
                        <a:ext cx="44672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85567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grpSp>
        <p:nvGrpSpPr>
          <p:cNvPr id="16" name="Group 15"/>
          <p:cNvGrpSpPr/>
          <p:nvPr/>
        </p:nvGrpSpPr>
        <p:grpSpPr>
          <a:xfrm>
            <a:off x="1005472" y="1586714"/>
            <a:ext cx="7452728" cy="5300269"/>
            <a:chOff x="533400" y="990600"/>
            <a:chExt cx="8290928" cy="5896384"/>
          </a:xfrm>
        </p:grpSpPr>
        <p:pic>
          <p:nvPicPr>
            <p:cNvPr id="1032" name="Picture 8" descr="D:\tempsp\lmaps\building.png"/>
            <p:cNvPicPr>
              <a:picLocks noChangeAspect="1" noChangeArrowheads="1"/>
            </p:cNvPicPr>
            <p:nvPr/>
          </p:nvPicPr>
          <p:blipFill>
            <a:blip r:embed="rId3" cstate="print"/>
            <a:srcRect/>
            <a:stretch>
              <a:fillRect/>
            </a:stretch>
          </p:blipFill>
          <p:spPr bwMode="auto">
            <a:xfrm>
              <a:off x="533400" y="990600"/>
              <a:ext cx="2438400" cy="2438400"/>
            </a:xfrm>
            <a:prstGeom prst="rect">
              <a:avLst/>
            </a:prstGeom>
            <a:noFill/>
          </p:spPr>
        </p:pic>
        <p:pic>
          <p:nvPicPr>
            <p:cNvPr id="1027" name="Picture 3" descr="D:\tempsp\lmaps\car.png"/>
            <p:cNvPicPr>
              <a:picLocks noChangeAspect="1" noChangeArrowheads="1"/>
            </p:cNvPicPr>
            <p:nvPr/>
          </p:nvPicPr>
          <p:blipFill>
            <a:blip r:embed="rId4" cstate="print"/>
            <a:srcRect/>
            <a:stretch>
              <a:fillRect/>
            </a:stretch>
          </p:blipFill>
          <p:spPr bwMode="auto">
            <a:xfrm>
              <a:off x="3200400" y="990600"/>
              <a:ext cx="2438400" cy="2438400"/>
            </a:xfrm>
            <a:prstGeom prst="rect">
              <a:avLst/>
            </a:prstGeom>
            <a:noFill/>
          </p:spPr>
        </p:pic>
        <p:pic>
          <p:nvPicPr>
            <p:cNvPr id="1028" name="Picture 4" descr="D:\tempsp\lmaps\crosswalk.png"/>
            <p:cNvPicPr>
              <a:picLocks noChangeAspect="1" noChangeArrowheads="1"/>
            </p:cNvPicPr>
            <p:nvPr/>
          </p:nvPicPr>
          <p:blipFill>
            <a:blip r:embed="rId5" cstate="print"/>
            <a:srcRect/>
            <a:stretch>
              <a:fillRect/>
            </a:stretch>
          </p:blipFill>
          <p:spPr bwMode="auto">
            <a:xfrm>
              <a:off x="5867400" y="990600"/>
              <a:ext cx="2438400" cy="2438400"/>
            </a:xfrm>
            <a:prstGeom prst="rect">
              <a:avLst/>
            </a:prstGeom>
            <a:noFill/>
          </p:spPr>
        </p:pic>
        <p:pic>
          <p:nvPicPr>
            <p:cNvPr id="1029" name="Picture 5" descr="D:\tempsp\lmaps\road.png"/>
            <p:cNvPicPr>
              <a:picLocks noChangeAspect="1" noChangeArrowheads="1"/>
            </p:cNvPicPr>
            <p:nvPr/>
          </p:nvPicPr>
          <p:blipFill>
            <a:blip r:embed="rId6" cstate="print"/>
            <a:srcRect/>
            <a:stretch>
              <a:fillRect/>
            </a:stretch>
          </p:blipFill>
          <p:spPr bwMode="auto">
            <a:xfrm>
              <a:off x="533400" y="4038600"/>
              <a:ext cx="2438400" cy="2438400"/>
            </a:xfrm>
            <a:prstGeom prst="rect">
              <a:avLst/>
            </a:prstGeom>
            <a:noFill/>
          </p:spPr>
        </p:pic>
        <p:pic>
          <p:nvPicPr>
            <p:cNvPr id="1030" name="Picture 6" descr="D:\tempsp\lmaps\window.png"/>
            <p:cNvPicPr>
              <a:picLocks noChangeAspect="1" noChangeArrowheads="1"/>
            </p:cNvPicPr>
            <p:nvPr/>
          </p:nvPicPr>
          <p:blipFill>
            <a:blip r:embed="rId7" cstate="print"/>
            <a:srcRect/>
            <a:stretch>
              <a:fillRect/>
            </a:stretch>
          </p:blipFill>
          <p:spPr bwMode="auto">
            <a:xfrm>
              <a:off x="3200400" y="4038600"/>
              <a:ext cx="2438400" cy="2438400"/>
            </a:xfrm>
            <a:prstGeom prst="rect">
              <a:avLst/>
            </a:prstGeom>
            <a:noFill/>
          </p:spPr>
        </p:pic>
        <p:pic>
          <p:nvPicPr>
            <p:cNvPr id="1031" name="Picture 7" descr="D:\tempsp\lmaps\sky.png"/>
            <p:cNvPicPr>
              <a:picLocks noChangeAspect="1" noChangeArrowheads="1"/>
            </p:cNvPicPr>
            <p:nvPr/>
          </p:nvPicPr>
          <p:blipFill>
            <a:blip r:embed="rId8" cstate="print"/>
            <a:srcRect/>
            <a:stretch>
              <a:fillRect/>
            </a:stretch>
          </p:blipFill>
          <p:spPr bwMode="auto">
            <a:xfrm>
              <a:off x="5867400" y="4038600"/>
              <a:ext cx="2438400" cy="2438400"/>
            </a:xfrm>
            <a:prstGeom prst="rect">
              <a:avLst/>
            </a:prstGeom>
            <a:noFill/>
          </p:spPr>
        </p:pic>
        <p:sp>
          <p:nvSpPr>
            <p:cNvPr id="10" name="TextBox 9"/>
            <p:cNvSpPr txBox="1"/>
            <p:nvPr/>
          </p:nvSpPr>
          <p:spPr>
            <a:xfrm>
              <a:off x="1170366" y="3476216"/>
              <a:ext cx="1192955"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Building</a:t>
              </a:r>
              <a:endParaRPr lang="en-US" sz="2400" dirty="0">
                <a:solidFill>
                  <a:prstClr val="black"/>
                </a:solidFill>
                <a:latin typeface="Tw Cen MT"/>
                <a:cs typeface="+mn-cs"/>
              </a:endParaRPr>
            </a:p>
          </p:txBody>
        </p:sp>
        <p:sp>
          <p:nvSpPr>
            <p:cNvPr id="11" name="TextBox 10"/>
            <p:cNvSpPr txBox="1"/>
            <p:nvPr/>
          </p:nvSpPr>
          <p:spPr>
            <a:xfrm>
              <a:off x="4132319" y="3476216"/>
              <a:ext cx="603049"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Car</a:t>
              </a:r>
              <a:endParaRPr lang="en-US" sz="2400" dirty="0">
                <a:solidFill>
                  <a:prstClr val="black"/>
                </a:solidFill>
                <a:latin typeface="Tw Cen MT"/>
                <a:cs typeface="+mn-cs"/>
              </a:endParaRPr>
            </a:p>
          </p:txBody>
        </p:sp>
        <p:sp>
          <p:nvSpPr>
            <p:cNvPr id="12" name="TextBox 11"/>
            <p:cNvSpPr txBox="1"/>
            <p:nvPr/>
          </p:nvSpPr>
          <p:spPr>
            <a:xfrm>
              <a:off x="6312078" y="3476216"/>
              <a:ext cx="1425134"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Crosswalk</a:t>
              </a:r>
              <a:endParaRPr lang="en-US" sz="2400" dirty="0">
                <a:solidFill>
                  <a:prstClr val="black"/>
                </a:solidFill>
                <a:latin typeface="Tw Cen MT"/>
                <a:cs typeface="+mn-cs"/>
              </a:endParaRPr>
            </a:p>
          </p:txBody>
        </p:sp>
        <p:sp>
          <p:nvSpPr>
            <p:cNvPr id="13" name="TextBox 12"/>
            <p:cNvSpPr txBox="1"/>
            <p:nvPr/>
          </p:nvSpPr>
          <p:spPr>
            <a:xfrm>
              <a:off x="6786747" y="6477000"/>
              <a:ext cx="604653"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Sky</a:t>
              </a:r>
              <a:endParaRPr lang="en-US" sz="2400" dirty="0">
                <a:solidFill>
                  <a:prstClr val="black"/>
                </a:solidFill>
                <a:latin typeface="Tw Cen MT"/>
                <a:cs typeface="+mn-cs"/>
              </a:endParaRPr>
            </a:p>
          </p:txBody>
        </p:sp>
        <p:sp>
          <p:nvSpPr>
            <p:cNvPr id="14" name="TextBox 13"/>
            <p:cNvSpPr txBox="1"/>
            <p:nvPr/>
          </p:nvSpPr>
          <p:spPr>
            <a:xfrm>
              <a:off x="3882305" y="6477000"/>
              <a:ext cx="1231940"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Window</a:t>
              </a:r>
              <a:endParaRPr lang="en-US" sz="2400" dirty="0">
                <a:solidFill>
                  <a:prstClr val="black"/>
                </a:solidFill>
                <a:latin typeface="Tw Cen MT"/>
                <a:cs typeface="+mn-cs"/>
              </a:endParaRPr>
            </a:p>
          </p:txBody>
        </p:sp>
        <p:sp>
          <p:nvSpPr>
            <p:cNvPr id="15" name="TextBox 14"/>
            <p:cNvSpPr txBox="1"/>
            <p:nvPr/>
          </p:nvSpPr>
          <p:spPr>
            <a:xfrm>
              <a:off x="1414333" y="6477000"/>
              <a:ext cx="833883"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Road</a:t>
              </a:r>
              <a:endParaRPr lang="en-US" sz="2400" dirty="0">
                <a:solidFill>
                  <a:prstClr val="black"/>
                </a:solidFill>
                <a:latin typeface="Tw Cen MT"/>
                <a:cs typeface="+mn-cs"/>
              </a:endParaRPr>
            </a:p>
          </p:txBody>
        </p:sp>
        <p:pic>
          <p:nvPicPr>
            <p:cNvPr id="1033" name="Picture 9" descr="D:\tempsp\colorbar.png"/>
            <p:cNvPicPr>
              <a:picLocks noChangeAspect="1" noChangeArrowheads="1"/>
            </p:cNvPicPr>
            <p:nvPr/>
          </p:nvPicPr>
          <p:blipFill>
            <a:blip r:embed="rId9" cstate="print"/>
            <a:srcRect l="88414"/>
            <a:stretch>
              <a:fillRect/>
            </a:stretch>
          </p:blipFill>
          <p:spPr bwMode="auto">
            <a:xfrm>
              <a:off x="8534400" y="2514600"/>
              <a:ext cx="289928" cy="2399705"/>
            </a:xfrm>
            <a:prstGeom prst="rect">
              <a:avLst/>
            </a:prstGeom>
            <a:noFill/>
          </p:spPr>
        </p:pic>
      </p:grpSp>
    </p:spTree>
    <p:extLst>
      <p:ext uri="{BB962C8B-B14F-4D97-AF65-F5344CB8AC3E}">
        <p14:creationId xmlns:p14="http://schemas.microsoft.com/office/powerpoint/2010/main" val="3217041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20" name="Group 19"/>
          <p:cNvGrpSpPr/>
          <p:nvPr/>
        </p:nvGrpSpPr>
        <p:grpSpPr>
          <a:xfrm>
            <a:off x="276225" y="2443163"/>
            <a:ext cx="8867775" cy="1595437"/>
            <a:chOff x="276225" y="1833563"/>
            <a:chExt cx="8867775" cy="1595437"/>
          </a:xfrm>
        </p:grpSpPr>
        <p:graphicFrame>
          <p:nvGraphicFramePr>
            <p:cNvPr id="27" name="Object 26"/>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0907"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ight Brace 27"/>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29" name="Right Brace 28"/>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30" name="TextBox 29"/>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31" name="TextBox 30"/>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32" name="TextBox 31"/>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39" name="Straight Arrow Connector 38"/>
            <p:cNvCxnSpPr>
              <a:stCxn id="32"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2" name="Rectangle 51"/>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54" name="Right Brace 53"/>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5" name="TextBox 54"/>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grpSp>
        <p:nvGrpSpPr>
          <p:cNvPr id="21" name="Group 20"/>
          <p:cNvGrpSpPr/>
          <p:nvPr/>
        </p:nvGrpSpPr>
        <p:grpSpPr>
          <a:xfrm>
            <a:off x="1447800" y="4065780"/>
            <a:ext cx="2667000" cy="2658869"/>
            <a:chOff x="1266039" y="3352800"/>
            <a:chExt cx="3382161" cy="3371850"/>
          </a:xfrm>
        </p:grpSpPr>
        <p:pic>
          <p:nvPicPr>
            <p:cNvPr id="63497" name="Picture 9"/>
            <p:cNvPicPr>
              <a:picLocks noChangeAspect="1" noChangeArrowheads="1"/>
            </p:cNvPicPr>
            <p:nvPr/>
          </p:nvPicPr>
          <p:blipFill>
            <a:blip r:embed="rId6" cstate="print"/>
            <a:srcRect/>
            <a:stretch>
              <a:fillRect/>
            </a:stretch>
          </p:blipFill>
          <p:spPr bwMode="auto">
            <a:xfrm>
              <a:off x="1266039" y="3352800"/>
              <a:ext cx="3382161" cy="3371850"/>
            </a:xfrm>
            <a:prstGeom prst="rect">
              <a:avLst/>
            </a:prstGeom>
            <a:noFill/>
            <a:ln w="9525">
              <a:noFill/>
              <a:miter lim="800000"/>
              <a:headEnd/>
              <a:tailEnd/>
            </a:ln>
          </p:spPr>
        </p:pic>
        <p:sp>
          <p:nvSpPr>
            <p:cNvPr id="64" name="TextBox 63"/>
            <p:cNvSpPr txBox="1"/>
            <p:nvPr/>
          </p:nvSpPr>
          <p:spPr>
            <a:xfrm>
              <a:off x="3142600" y="6019800"/>
              <a:ext cx="36260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i="1" dirty="0" smtClean="0">
                  <a:solidFill>
                    <a:prstClr val="black"/>
                  </a:solidFill>
                  <a:latin typeface="Times New Roman" pitchFamily="18" charset="0"/>
                  <a:cs typeface="+mn-cs"/>
                </a:rPr>
                <a:t>r</a:t>
              </a:r>
              <a:r>
                <a:rPr lang="en-US" sz="2400" i="1" baseline="-25000" dirty="0" smtClean="0">
                  <a:solidFill>
                    <a:prstClr val="black"/>
                  </a:solidFill>
                  <a:latin typeface="Times New Roman" pitchFamily="18" charset="0"/>
                  <a:cs typeface="+mn-cs"/>
                </a:rPr>
                <a:t>i</a:t>
              </a:r>
              <a:endParaRPr lang="en-US" sz="2400" i="1" baseline="-25000" dirty="0">
                <a:solidFill>
                  <a:prstClr val="black"/>
                </a:solidFill>
                <a:latin typeface="Times New Roman" pitchFamily="18" charset="0"/>
                <a:cs typeface="+mn-cs"/>
              </a:endParaRPr>
            </a:p>
          </p:txBody>
        </p:sp>
        <p:sp>
          <p:nvSpPr>
            <p:cNvPr id="65" name="TextBox 64"/>
            <p:cNvSpPr txBox="1"/>
            <p:nvPr/>
          </p:nvSpPr>
          <p:spPr>
            <a:xfrm>
              <a:off x="4285600" y="6172200"/>
              <a:ext cx="36260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i="1" dirty="0" err="1" smtClean="0">
                  <a:solidFill>
                    <a:prstClr val="black"/>
                  </a:solidFill>
                  <a:latin typeface="Times New Roman" pitchFamily="18" charset="0"/>
                  <a:cs typeface="+mn-cs"/>
                </a:rPr>
                <a:t>r</a:t>
              </a:r>
              <a:r>
                <a:rPr lang="en-US" sz="2400" i="1" baseline="-25000" dirty="0" err="1" smtClean="0">
                  <a:solidFill>
                    <a:prstClr val="black"/>
                  </a:solidFill>
                  <a:latin typeface="Times New Roman" pitchFamily="18" charset="0"/>
                  <a:cs typeface="+mn-cs"/>
                </a:rPr>
                <a:t>j</a:t>
              </a:r>
              <a:endParaRPr lang="en-US" sz="2400" i="1" baseline="-25000" dirty="0">
                <a:solidFill>
                  <a:prstClr val="black"/>
                </a:solidFill>
                <a:latin typeface="Times New Roman" pitchFamily="18" charset="0"/>
                <a:cs typeface="+mn-cs"/>
              </a:endParaRPr>
            </a:p>
          </p:txBody>
        </p:sp>
        <p:sp>
          <p:nvSpPr>
            <p:cNvPr id="67" name="Freeform 66"/>
            <p:cNvSpPr/>
            <p:nvPr/>
          </p:nvSpPr>
          <p:spPr>
            <a:xfrm>
              <a:off x="3454831" y="6142495"/>
              <a:ext cx="888569" cy="182105"/>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grpSp>
      <p:sp>
        <p:nvSpPr>
          <p:cNvPr id="19" name="Rectangle 18"/>
          <p:cNvSpPr/>
          <p:nvPr/>
        </p:nvSpPr>
        <p:spPr>
          <a:xfrm>
            <a:off x="4267200" y="4800600"/>
            <a:ext cx="4267200" cy="1045286"/>
          </a:xfrm>
          <a:prstGeom prst="rect">
            <a:avLst/>
          </a:prstGeom>
        </p:spPr>
        <p:txBody>
          <a:bodyPr wrap="square">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Efficient approximate minimization using </a:t>
            </a:r>
            <a:r>
              <a:rPr lang="en-US" sz="2400" dirty="0" smtClean="0">
                <a:solidFill>
                  <a:prstClr val="black"/>
                </a:solidFill>
                <a:latin typeface="Tw Cen MT"/>
                <a:cs typeface="+mn-cs"/>
                <a:sym typeface="Symbol"/>
              </a:rPr>
              <a:t>-</a:t>
            </a:r>
            <a:r>
              <a:rPr lang="en-US" sz="2400" dirty="0" smtClean="0">
                <a:solidFill>
                  <a:prstClr val="black"/>
                </a:solidFill>
                <a:latin typeface="Tw Cen MT"/>
                <a:cs typeface="+mn-cs"/>
              </a:rPr>
              <a:t>expansion (</a:t>
            </a:r>
            <a:r>
              <a:rPr lang="en-US" sz="2400" dirty="0" err="1" smtClean="0">
                <a:solidFill>
                  <a:prstClr val="black"/>
                </a:solidFill>
                <a:latin typeface="Tw Cen MT"/>
                <a:cs typeface="+mn-cs"/>
              </a:rPr>
              <a:t>Boykov</a:t>
            </a:r>
            <a:r>
              <a:rPr lang="en-US" sz="2400" dirty="0" smtClean="0">
                <a:solidFill>
                  <a:prstClr val="black"/>
                </a:solidFill>
                <a:latin typeface="Tw Cen MT"/>
                <a:cs typeface="+mn-cs"/>
              </a:rPr>
              <a:t> et al., 2002)</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2049706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7"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1931"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spTree>
    <p:extLst>
      <p:ext uri="{BB962C8B-B14F-4D97-AF65-F5344CB8AC3E}">
        <p14:creationId xmlns:p14="http://schemas.microsoft.com/office/powerpoint/2010/main" val="1736403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 Scene Parsing / Semantic Segmentation</a:t>
            </a:r>
            <a:endParaRPr lang="en-US" dirty="0"/>
          </a:p>
        </p:txBody>
      </p:sp>
      <p:sp>
        <p:nvSpPr>
          <p:cNvPr id="3" name="Content Placeholder 2"/>
          <p:cNvSpPr>
            <a:spLocks noGrp="1"/>
          </p:cNvSpPr>
          <p:nvPr>
            <p:ph idx="1"/>
          </p:nvPr>
        </p:nvSpPr>
        <p:spPr/>
        <p:txBody>
          <a:bodyPr/>
          <a:lstStyle/>
          <a:p>
            <a:r>
              <a:rPr lang="en-US" dirty="0" smtClean="0"/>
              <a:t>Label every pixel of an image with a category label (usually with the help of contextual reasoning).</a:t>
            </a:r>
          </a:p>
          <a:p>
            <a:r>
              <a:rPr lang="en-US" dirty="0" smtClean="0"/>
              <a:t>Well known example: </a:t>
            </a:r>
            <a:r>
              <a:rPr lang="en-US" dirty="0" err="1" smtClean="0"/>
              <a:t>TextonBoost</a:t>
            </a:r>
            <a:endParaRPr lang="en-US" dirty="0" smtClean="0"/>
          </a:p>
          <a:p>
            <a:r>
              <a:rPr lang="en-US" dirty="0" smtClean="0"/>
              <a:t>Detailed look at the “non parametric” approach of </a:t>
            </a:r>
            <a:r>
              <a:rPr lang="en-US" dirty="0" err="1" smtClean="0"/>
              <a:t>Tighe</a:t>
            </a:r>
            <a:r>
              <a:rPr lang="en-US" dirty="0" smtClean="0"/>
              <a:t> and </a:t>
            </a:r>
            <a:r>
              <a:rPr lang="en-US" dirty="0" err="1" smtClean="0"/>
              <a:t>Lazebnik</a:t>
            </a:r>
            <a:endParaRPr lang="en-US" dirty="0"/>
          </a:p>
        </p:txBody>
      </p:sp>
    </p:spTree>
    <p:extLst>
      <p:ext uri="{BB962C8B-B14F-4D97-AF65-F5344CB8AC3E}">
        <p14:creationId xmlns:p14="http://schemas.microsoft.com/office/powerpoint/2010/main" val="28716874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pic>
        <p:nvPicPr>
          <p:cNvPr id="22" name="Picture 2"/>
          <p:cNvPicPr>
            <a:picLocks noChangeAspect="1" noChangeArrowheads="1"/>
          </p:cNvPicPr>
          <p:nvPr/>
        </p:nvPicPr>
        <p:blipFill>
          <a:blip r:embed="rId4" cstate="print"/>
          <a:srcRect r="30000"/>
          <a:stretch>
            <a:fillRect/>
          </a:stretch>
        </p:blipFill>
        <p:spPr bwMode="auto">
          <a:xfrm>
            <a:off x="78210" y="4615461"/>
            <a:ext cx="2047341" cy="1949847"/>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497811" y="4615461"/>
            <a:ext cx="2924771" cy="1949847"/>
          </a:xfrm>
          <a:prstGeom prst="rect">
            <a:avLst/>
          </a:prstGeom>
          <a:noFill/>
          <a:ln w="9525">
            <a:noFill/>
            <a:miter lim="800000"/>
            <a:headEnd/>
            <a:tailEnd/>
          </a:ln>
        </p:spPr>
      </p:pic>
      <p:sp>
        <p:nvSpPr>
          <p:cNvPr id="24" name="TextBox 23"/>
          <p:cNvSpPr txBox="1"/>
          <p:nvPr/>
        </p:nvSpPr>
        <p:spPr>
          <a:xfrm>
            <a:off x="0" y="4038600"/>
            <a:ext cx="2225979" cy="621709"/>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Maximum likelihood labeling</a:t>
            </a:r>
            <a:endParaRPr lang="en-US" sz="2000" dirty="0">
              <a:solidFill>
                <a:prstClr val="black"/>
              </a:solidFill>
              <a:latin typeface="Tw Cen MT"/>
              <a:cs typeface="+mn-cs"/>
            </a:endParaRPr>
          </a:p>
        </p:txBody>
      </p:sp>
      <p:sp>
        <p:nvSpPr>
          <p:cNvPr id="25" name="TextBox 24"/>
          <p:cNvSpPr txBox="1"/>
          <p:nvPr/>
        </p:nvSpPr>
        <p:spPr>
          <a:xfrm>
            <a:off x="2041221" y="4279309"/>
            <a:ext cx="2225979" cy="35856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Edge penalties</a:t>
            </a:r>
            <a:endParaRPr lang="en-US" sz="2000" dirty="0">
              <a:solidFill>
                <a:prstClr val="black"/>
              </a:solidFill>
              <a:latin typeface="Tw Cen MT"/>
              <a:cs typeface="+mn-cs"/>
            </a:endParaRPr>
          </a:p>
        </p:txBody>
      </p:sp>
      <p:sp>
        <p:nvSpPr>
          <p:cNvPr id="26" name="TextBox 25"/>
          <p:cNvSpPr txBox="1"/>
          <p:nvPr/>
        </p:nvSpPr>
        <p:spPr>
          <a:xfrm>
            <a:off x="4403421" y="4279309"/>
            <a:ext cx="22259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Final labeling</a:t>
            </a:r>
            <a:endParaRPr lang="en-US" sz="2000" dirty="0">
              <a:solidFill>
                <a:prstClr val="black"/>
              </a:solidFill>
              <a:latin typeface="Tw Cen MT"/>
              <a:cs typeface="+mn-cs"/>
            </a:endParaRPr>
          </a:p>
        </p:txBody>
      </p:sp>
      <p:sp>
        <p:nvSpPr>
          <p:cNvPr id="33" name="TextBox 32"/>
          <p:cNvSpPr txBox="1"/>
          <p:nvPr/>
        </p:nvSpPr>
        <p:spPr>
          <a:xfrm>
            <a:off x="6324600" y="4279309"/>
            <a:ext cx="24545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Final edge penalties</a:t>
            </a:r>
            <a:endParaRPr lang="en-US" sz="2000" dirty="0">
              <a:solidFill>
                <a:prstClr val="black"/>
              </a:solidFill>
              <a:latin typeface="Tw Cen MT"/>
              <a:cs typeface="+mn-cs"/>
            </a:endParaRPr>
          </a:p>
        </p:txBody>
      </p:sp>
      <p:sp>
        <p:nvSpPr>
          <p:cNvPr id="34" name="TextBox 33"/>
          <p:cNvSpPr txBox="1"/>
          <p:nvPr/>
        </p:nvSpPr>
        <p:spPr>
          <a:xfrm>
            <a:off x="775386" y="6232579"/>
            <a:ext cx="52001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road</a:t>
            </a:r>
            <a:endParaRPr lang="en-US" sz="1400" dirty="0">
              <a:solidFill>
                <a:prstClr val="white"/>
              </a:solidFill>
              <a:latin typeface="Tw Cen MT"/>
              <a:cs typeface="+mn-cs"/>
            </a:endParaRPr>
          </a:p>
        </p:txBody>
      </p:sp>
      <p:sp>
        <p:nvSpPr>
          <p:cNvPr id="35" name="TextBox 34"/>
          <p:cNvSpPr txBox="1"/>
          <p:nvPr/>
        </p:nvSpPr>
        <p:spPr>
          <a:xfrm>
            <a:off x="276403" y="5013379"/>
            <a:ext cx="714197" cy="25653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building</a:t>
            </a:r>
            <a:endParaRPr lang="en-US" sz="1400" dirty="0">
              <a:solidFill>
                <a:prstClr val="white"/>
              </a:solidFill>
              <a:latin typeface="Tw Cen MT"/>
              <a:cs typeface="+mn-cs"/>
            </a:endParaRPr>
          </a:p>
        </p:txBody>
      </p:sp>
      <p:sp>
        <p:nvSpPr>
          <p:cNvPr id="36" name="TextBox 35"/>
          <p:cNvSpPr txBox="1"/>
          <p:nvPr/>
        </p:nvSpPr>
        <p:spPr>
          <a:xfrm>
            <a:off x="1421188" y="5785047"/>
            <a:ext cx="407612"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car</a:t>
            </a:r>
            <a:endParaRPr lang="en-US" sz="1400" dirty="0">
              <a:solidFill>
                <a:prstClr val="white"/>
              </a:solidFill>
              <a:latin typeface="Tw Cen MT"/>
              <a:cs typeface="+mn-cs"/>
            </a:endParaRPr>
          </a:p>
        </p:txBody>
      </p:sp>
      <p:sp>
        <p:nvSpPr>
          <p:cNvPr id="37" name="TextBox 36"/>
          <p:cNvSpPr txBox="1"/>
          <p:nvPr/>
        </p:nvSpPr>
        <p:spPr>
          <a:xfrm>
            <a:off x="457200" y="5422309"/>
            <a:ext cx="765851"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window</a:t>
            </a:r>
            <a:endParaRPr lang="en-US" sz="1400" dirty="0">
              <a:solidFill>
                <a:prstClr val="white"/>
              </a:solidFill>
              <a:latin typeface="Tw Cen MT"/>
              <a:cs typeface="+mn-cs"/>
            </a:endParaRPr>
          </a:p>
        </p:txBody>
      </p:sp>
      <p:sp>
        <p:nvSpPr>
          <p:cNvPr id="40" name="TextBox 39"/>
          <p:cNvSpPr txBox="1"/>
          <p:nvPr/>
        </p:nvSpPr>
        <p:spPr>
          <a:xfrm>
            <a:off x="1371600" y="4610178"/>
            <a:ext cx="41870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41" name="TextBox 40"/>
          <p:cNvSpPr txBox="1"/>
          <p:nvPr/>
        </p:nvSpPr>
        <p:spPr>
          <a:xfrm>
            <a:off x="5194986" y="6206510"/>
            <a:ext cx="52001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road</a:t>
            </a:r>
            <a:endParaRPr lang="en-US" sz="1400" dirty="0">
              <a:solidFill>
                <a:prstClr val="white"/>
              </a:solidFill>
              <a:latin typeface="Tw Cen MT"/>
              <a:cs typeface="+mn-cs"/>
            </a:endParaRPr>
          </a:p>
        </p:txBody>
      </p:sp>
      <p:sp>
        <p:nvSpPr>
          <p:cNvPr id="42" name="TextBox 41"/>
          <p:cNvSpPr txBox="1"/>
          <p:nvPr/>
        </p:nvSpPr>
        <p:spPr>
          <a:xfrm>
            <a:off x="4648200" y="4987310"/>
            <a:ext cx="714197" cy="25653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building</a:t>
            </a:r>
            <a:endParaRPr lang="en-US" sz="1400" dirty="0">
              <a:solidFill>
                <a:prstClr val="white"/>
              </a:solidFill>
              <a:latin typeface="Tw Cen MT"/>
              <a:cs typeface="+mn-cs"/>
            </a:endParaRPr>
          </a:p>
        </p:txBody>
      </p:sp>
      <p:sp>
        <p:nvSpPr>
          <p:cNvPr id="43" name="TextBox 42"/>
          <p:cNvSpPr txBox="1"/>
          <p:nvPr/>
        </p:nvSpPr>
        <p:spPr>
          <a:xfrm>
            <a:off x="5840788" y="5758978"/>
            <a:ext cx="407612"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car</a:t>
            </a:r>
            <a:endParaRPr lang="en-US" sz="1400" dirty="0">
              <a:solidFill>
                <a:prstClr val="white"/>
              </a:solidFill>
              <a:latin typeface="Tw Cen MT"/>
              <a:cs typeface="+mn-cs"/>
            </a:endParaRPr>
          </a:p>
        </p:txBody>
      </p:sp>
      <p:sp>
        <p:nvSpPr>
          <p:cNvPr id="44" name="TextBox 43"/>
          <p:cNvSpPr txBox="1"/>
          <p:nvPr/>
        </p:nvSpPr>
        <p:spPr>
          <a:xfrm>
            <a:off x="5791200" y="4584109"/>
            <a:ext cx="41870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pic>
        <p:nvPicPr>
          <p:cNvPr id="45" name="Picture 2" descr="D:\tempsp\psd.png"/>
          <p:cNvPicPr>
            <a:picLocks noChangeAspect="1" noChangeArrowheads="1"/>
          </p:cNvPicPr>
          <p:nvPr/>
        </p:nvPicPr>
        <p:blipFill>
          <a:blip r:embed="rId6" cstate="print"/>
          <a:srcRect r="20856"/>
          <a:stretch>
            <a:fillRect/>
          </a:stretch>
        </p:blipFill>
        <p:spPr bwMode="auto">
          <a:xfrm>
            <a:off x="2133600" y="4584110"/>
            <a:ext cx="1993422" cy="1981200"/>
          </a:xfrm>
          <a:prstGeom prst="rect">
            <a:avLst/>
          </a:prstGeom>
          <a:noFill/>
        </p:spPr>
      </p:pic>
      <p:pic>
        <p:nvPicPr>
          <p:cNvPr id="46" name="Picture 5"/>
          <p:cNvPicPr>
            <a:picLocks noChangeAspect="1" noChangeArrowheads="1"/>
          </p:cNvPicPr>
          <p:nvPr/>
        </p:nvPicPr>
        <p:blipFill>
          <a:blip r:embed="rId7" cstate="print"/>
          <a:stretch>
            <a:fillRect/>
          </a:stretch>
        </p:blipFill>
        <p:spPr bwMode="auto">
          <a:xfrm>
            <a:off x="6553200" y="4584109"/>
            <a:ext cx="2518735" cy="1981200"/>
          </a:xfrm>
          <a:prstGeom prst="rect">
            <a:avLst/>
          </a:prstGeom>
          <a:noFill/>
          <a:ln w="9525">
            <a:noFill/>
            <a:miter lim="800000"/>
            <a:headEnd/>
            <a:tailEnd/>
          </a:ln>
        </p:spPr>
      </p:pic>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2955" name="Equation" r:id="rId8" imgW="3174840" imgH="355320" progId="Equation.3">
                    <p:embed/>
                  </p:oleObj>
                </mc:Choice>
                <mc:Fallback>
                  <p:oleObj name="Equation" r:id="rId8" imgW="3174840" imgH="3553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spTree>
    <p:extLst>
      <p:ext uri="{BB962C8B-B14F-4D97-AF65-F5344CB8AC3E}">
        <p14:creationId xmlns:p14="http://schemas.microsoft.com/office/powerpoint/2010/main" val="1199294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3979"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pic>
        <p:nvPicPr>
          <p:cNvPr id="38" name="Picture 3"/>
          <p:cNvPicPr>
            <a:picLocks noChangeAspect="1" noChangeArrowheads="1"/>
          </p:cNvPicPr>
          <p:nvPr/>
        </p:nvPicPr>
        <p:blipFill>
          <a:blip r:embed="rId6" cstate="print"/>
          <a:srcRect/>
          <a:stretch>
            <a:fillRect/>
          </a:stretch>
        </p:blipFill>
        <p:spPr bwMode="auto">
          <a:xfrm>
            <a:off x="152400" y="4648200"/>
            <a:ext cx="1981200" cy="1981200"/>
          </a:xfrm>
          <a:prstGeom prst="rect">
            <a:avLst/>
          </a:prstGeom>
          <a:noFill/>
          <a:ln w="9525">
            <a:noFill/>
            <a:miter lim="800000"/>
            <a:headEnd/>
            <a:tailEnd/>
          </a:ln>
        </p:spPr>
      </p:pic>
      <p:pic>
        <p:nvPicPr>
          <p:cNvPr id="39" name="Picture 4"/>
          <p:cNvPicPr>
            <a:picLocks noChangeAspect="1" noChangeArrowheads="1"/>
          </p:cNvPicPr>
          <p:nvPr/>
        </p:nvPicPr>
        <p:blipFill>
          <a:blip r:embed="rId7" cstate="print"/>
          <a:srcRect/>
          <a:stretch>
            <a:fillRect/>
          </a:stretch>
        </p:blipFill>
        <p:spPr bwMode="auto">
          <a:xfrm>
            <a:off x="2286000" y="4648200"/>
            <a:ext cx="1981200" cy="1981200"/>
          </a:xfrm>
          <a:prstGeom prst="rect">
            <a:avLst/>
          </a:prstGeom>
          <a:noFill/>
          <a:ln w="9525">
            <a:noFill/>
            <a:miter lim="800000"/>
            <a:headEnd/>
            <a:tailEnd/>
          </a:ln>
        </p:spPr>
      </p:pic>
      <p:pic>
        <p:nvPicPr>
          <p:cNvPr id="47" name="Picture 5"/>
          <p:cNvPicPr>
            <a:picLocks noChangeAspect="1" noChangeArrowheads="1"/>
          </p:cNvPicPr>
          <p:nvPr/>
        </p:nvPicPr>
        <p:blipFill>
          <a:blip r:embed="rId8" cstate="print"/>
          <a:srcRect/>
          <a:stretch>
            <a:fillRect/>
          </a:stretch>
        </p:blipFill>
        <p:spPr bwMode="auto">
          <a:xfrm>
            <a:off x="4411266" y="4648200"/>
            <a:ext cx="2522934" cy="1981200"/>
          </a:xfrm>
          <a:prstGeom prst="rect">
            <a:avLst/>
          </a:prstGeom>
          <a:noFill/>
          <a:ln w="9525">
            <a:noFill/>
            <a:miter lim="800000"/>
            <a:headEnd/>
            <a:tailEnd/>
          </a:ln>
        </p:spPr>
      </p:pic>
      <p:pic>
        <p:nvPicPr>
          <p:cNvPr id="52" name="Picture 6"/>
          <p:cNvPicPr>
            <a:picLocks noChangeAspect="1" noChangeArrowheads="1"/>
          </p:cNvPicPr>
          <p:nvPr/>
        </p:nvPicPr>
        <p:blipFill>
          <a:blip r:embed="rId9" cstate="print"/>
          <a:srcRect/>
          <a:stretch>
            <a:fillRect/>
          </a:stretch>
        </p:blipFill>
        <p:spPr bwMode="auto">
          <a:xfrm>
            <a:off x="7010400" y="4648200"/>
            <a:ext cx="1981200" cy="1981200"/>
          </a:xfrm>
          <a:prstGeom prst="rect">
            <a:avLst/>
          </a:prstGeom>
          <a:noFill/>
          <a:ln w="9525">
            <a:noFill/>
            <a:miter lim="800000"/>
            <a:headEnd/>
            <a:tailEnd/>
          </a:ln>
        </p:spPr>
      </p:pic>
      <p:sp>
        <p:nvSpPr>
          <p:cNvPr id="54" name="Rectangle 53"/>
          <p:cNvSpPr/>
          <p:nvPr/>
        </p:nvSpPr>
        <p:spPr>
          <a:xfrm>
            <a:off x="4419600" y="4648200"/>
            <a:ext cx="1981200" cy="1981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55" name="TextBox 54"/>
          <p:cNvSpPr txBox="1"/>
          <p:nvPr/>
        </p:nvSpPr>
        <p:spPr>
          <a:xfrm>
            <a:off x="2438400" y="4648200"/>
            <a:ext cx="41870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62" name="TextBox 61"/>
          <p:cNvSpPr txBox="1"/>
          <p:nvPr/>
        </p:nvSpPr>
        <p:spPr>
          <a:xfrm>
            <a:off x="3053178" y="5485924"/>
            <a:ext cx="485261"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tree</a:t>
            </a:r>
            <a:endParaRPr lang="en-US" sz="1400" dirty="0">
              <a:solidFill>
                <a:prstClr val="white"/>
              </a:solidFill>
              <a:latin typeface="Tw Cen MT"/>
              <a:cs typeface="+mn-cs"/>
            </a:endParaRPr>
          </a:p>
        </p:txBody>
      </p:sp>
      <p:sp>
        <p:nvSpPr>
          <p:cNvPr id="63" name="TextBox 62"/>
          <p:cNvSpPr txBox="1"/>
          <p:nvPr/>
        </p:nvSpPr>
        <p:spPr>
          <a:xfrm>
            <a:off x="2590800" y="6324124"/>
            <a:ext cx="530915"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sand</a:t>
            </a:r>
            <a:endParaRPr lang="en-US" sz="1400" dirty="0">
              <a:solidFill>
                <a:prstClr val="white"/>
              </a:solidFill>
              <a:latin typeface="Tw Cen MT"/>
              <a:cs typeface="+mn-cs"/>
            </a:endParaRPr>
          </a:p>
        </p:txBody>
      </p:sp>
      <p:sp>
        <p:nvSpPr>
          <p:cNvPr id="64" name="TextBox 63"/>
          <p:cNvSpPr txBox="1"/>
          <p:nvPr/>
        </p:nvSpPr>
        <p:spPr>
          <a:xfrm>
            <a:off x="2667000" y="5029200"/>
            <a:ext cx="52001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road</a:t>
            </a:r>
            <a:endParaRPr lang="en-US" sz="1400" dirty="0">
              <a:solidFill>
                <a:prstClr val="black"/>
              </a:solidFill>
              <a:latin typeface="Tw Cen MT"/>
              <a:cs typeface="+mn-cs"/>
            </a:endParaRPr>
          </a:p>
        </p:txBody>
      </p:sp>
      <p:sp>
        <p:nvSpPr>
          <p:cNvPr id="65" name="TextBox 64"/>
          <p:cNvSpPr txBox="1"/>
          <p:nvPr/>
        </p:nvSpPr>
        <p:spPr>
          <a:xfrm>
            <a:off x="2394398" y="5867400"/>
            <a:ext cx="431528"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sea</a:t>
            </a:r>
            <a:endParaRPr lang="en-US" sz="1400" dirty="0">
              <a:solidFill>
                <a:prstClr val="white"/>
              </a:solidFill>
              <a:latin typeface="Tw Cen MT"/>
              <a:cs typeface="+mn-cs"/>
            </a:endParaRPr>
          </a:p>
        </p:txBody>
      </p:sp>
      <p:sp>
        <p:nvSpPr>
          <p:cNvPr id="66" name="TextBox 65"/>
          <p:cNvSpPr txBox="1"/>
          <p:nvPr/>
        </p:nvSpPr>
        <p:spPr>
          <a:xfrm>
            <a:off x="3623344" y="6019324"/>
            <a:ext cx="52001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road</a:t>
            </a:r>
            <a:endParaRPr lang="en-US" sz="1400" dirty="0">
              <a:solidFill>
                <a:prstClr val="black"/>
              </a:solidFill>
              <a:latin typeface="Tw Cen MT"/>
              <a:cs typeface="+mn-cs"/>
            </a:endParaRPr>
          </a:p>
        </p:txBody>
      </p:sp>
      <p:sp>
        <p:nvSpPr>
          <p:cNvPr id="67" name="TextBox 66"/>
          <p:cNvSpPr txBox="1"/>
          <p:nvPr/>
        </p:nvSpPr>
        <p:spPr>
          <a:xfrm>
            <a:off x="7194998" y="4648200"/>
            <a:ext cx="41870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68" name="TextBox 67"/>
          <p:cNvSpPr txBox="1"/>
          <p:nvPr/>
        </p:nvSpPr>
        <p:spPr>
          <a:xfrm>
            <a:off x="7347398" y="6324124"/>
            <a:ext cx="530915"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sand</a:t>
            </a:r>
            <a:endParaRPr lang="en-US" sz="1400" dirty="0">
              <a:solidFill>
                <a:prstClr val="white"/>
              </a:solidFill>
              <a:latin typeface="Tw Cen MT"/>
              <a:cs typeface="+mn-cs"/>
            </a:endParaRPr>
          </a:p>
        </p:txBody>
      </p:sp>
      <p:sp>
        <p:nvSpPr>
          <p:cNvPr id="69" name="TextBox 68"/>
          <p:cNvSpPr txBox="1"/>
          <p:nvPr/>
        </p:nvSpPr>
        <p:spPr>
          <a:xfrm>
            <a:off x="7772400" y="5638800"/>
            <a:ext cx="431528"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sea</a:t>
            </a:r>
            <a:endParaRPr lang="en-US" sz="1400" dirty="0">
              <a:solidFill>
                <a:prstClr val="white"/>
              </a:solidFill>
              <a:latin typeface="Tw Cen MT"/>
              <a:cs typeface="+mn-cs"/>
            </a:endParaRPr>
          </a:p>
        </p:txBody>
      </p:sp>
      <p:sp>
        <p:nvSpPr>
          <p:cNvPr id="70" name="TextBox 69"/>
          <p:cNvSpPr txBox="1"/>
          <p:nvPr/>
        </p:nvSpPr>
        <p:spPr>
          <a:xfrm>
            <a:off x="304800" y="4291179"/>
            <a:ext cx="1692579" cy="35702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Original image</a:t>
            </a:r>
            <a:endParaRPr lang="en-US" sz="2000" dirty="0">
              <a:solidFill>
                <a:prstClr val="black"/>
              </a:solidFill>
              <a:latin typeface="Tw Cen MT"/>
              <a:cs typeface="+mn-cs"/>
            </a:endParaRPr>
          </a:p>
        </p:txBody>
      </p:sp>
      <p:sp>
        <p:nvSpPr>
          <p:cNvPr id="71" name="TextBox 70"/>
          <p:cNvSpPr txBox="1"/>
          <p:nvPr/>
        </p:nvSpPr>
        <p:spPr>
          <a:xfrm>
            <a:off x="2193621" y="4038600"/>
            <a:ext cx="2225979" cy="621709"/>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Maximum likelihood labeling</a:t>
            </a:r>
            <a:endParaRPr lang="en-US" sz="2000" dirty="0">
              <a:solidFill>
                <a:prstClr val="black"/>
              </a:solidFill>
              <a:latin typeface="Tw Cen MT"/>
              <a:cs typeface="+mn-cs"/>
            </a:endParaRPr>
          </a:p>
        </p:txBody>
      </p:sp>
      <p:sp>
        <p:nvSpPr>
          <p:cNvPr id="72" name="TextBox 71"/>
          <p:cNvSpPr txBox="1"/>
          <p:nvPr/>
        </p:nvSpPr>
        <p:spPr>
          <a:xfrm>
            <a:off x="4327221" y="4289640"/>
            <a:ext cx="2225979" cy="35856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Edge penalties</a:t>
            </a:r>
            <a:endParaRPr lang="en-US" sz="2000" dirty="0">
              <a:solidFill>
                <a:prstClr val="black"/>
              </a:solidFill>
              <a:latin typeface="Tw Cen MT"/>
              <a:cs typeface="+mn-cs"/>
            </a:endParaRPr>
          </a:p>
        </p:txBody>
      </p:sp>
      <p:sp>
        <p:nvSpPr>
          <p:cNvPr id="73" name="TextBox 72"/>
          <p:cNvSpPr txBox="1"/>
          <p:nvPr/>
        </p:nvSpPr>
        <p:spPr>
          <a:xfrm>
            <a:off x="6841821" y="4291179"/>
            <a:ext cx="22259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MRF labeling</a:t>
            </a:r>
            <a:endParaRPr lang="en-US" sz="2000" dirty="0">
              <a:solidFill>
                <a:prstClr val="black"/>
              </a:solidFill>
              <a:latin typeface="Tw Cen MT"/>
              <a:cs typeface="+mn-cs"/>
            </a:endParaRPr>
          </a:p>
        </p:txBody>
      </p:sp>
    </p:spTree>
    <p:extLst>
      <p:ext uri="{BB962C8B-B14F-4D97-AF65-F5344CB8AC3E}">
        <p14:creationId xmlns:p14="http://schemas.microsoft.com/office/powerpoint/2010/main" val="28167046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endParaRPr lang="en-GB" dirty="0"/>
          </a:p>
        </p:txBody>
      </p:sp>
      <p:graphicFrame>
        <p:nvGraphicFramePr>
          <p:cNvPr id="5" name="Chart 4"/>
          <p:cNvGraphicFramePr>
            <a:graphicFrameLocks/>
          </p:cNvGraphicFramePr>
          <p:nvPr>
            <p:extLst/>
          </p:nvPr>
        </p:nvGraphicFramePr>
        <p:xfrm>
          <a:off x="381000" y="4824349"/>
          <a:ext cx="8074450" cy="20336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381000" y="2766949"/>
          <a:ext cx="8053688" cy="22877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nvGraphicFramePr>
        <p:xfrm>
          <a:off x="1295400" y="1656456"/>
          <a:ext cx="7010400" cy="1239144"/>
        </p:xfrm>
        <a:graphic>
          <a:graphicData uri="http://schemas.openxmlformats.org/drawingml/2006/table">
            <a:tbl>
              <a:tblPr firstRow="1" bandRow="1">
                <a:tableStyleId>{69012ECD-51FC-41F1-AA8D-1B2483CD663E}</a:tableStyleId>
              </a:tblPr>
              <a:tblGrid>
                <a:gridCol w="2419517"/>
                <a:gridCol w="1550974"/>
                <a:gridCol w="1550974"/>
                <a:gridCol w="1488935"/>
              </a:tblGrid>
              <a:tr h="309786">
                <a:tc>
                  <a:txBody>
                    <a:bodyPr/>
                    <a:lstStyle/>
                    <a:p>
                      <a:endParaRPr lang="en-US" sz="1400" dirty="0"/>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Training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Test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Labels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r>
              <a:tr h="309786">
                <a:tc>
                  <a:txBody>
                    <a:bodyPr/>
                    <a:lstStyle/>
                    <a:p>
                      <a:r>
                        <a:rPr lang="en-US" sz="1400" b="1" dirty="0" smtClean="0">
                          <a:solidFill>
                            <a:srgbClr val="0070C0"/>
                          </a:solidFill>
                        </a:rPr>
                        <a:t>SIFT Flow</a:t>
                      </a:r>
                      <a:r>
                        <a:rPr lang="en-US" sz="1400" b="1" baseline="0" dirty="0" smtClean="0">
                          <a:solidFill>
                            <a:srgbClr val="0070C0"/>
                          </a:solidFill>
                        </a:rPr>
                        <a:t> </a:t>
                      </a:r>
                      <a:r>
                        <a:rPr lang="en-US" sz="1400" dirty="0" smtClean="0"/>
                        <a:t>(Liu</a:t>
                      </a:r>
                      <a:r>
                        <a:rPr lang="en-US" sz="1400" baseline="0" dirty="0" smtClean="0"/>
                        <a:t> et al., 2009)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2,488</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33</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chemeClr val="accent2">
                              <a:lumMod val="75000"/>
                            </a:schemeClr>
                          </a:solidFill>
                        </a:rPr>
                        <a:t>Barcelona</a:t>
                      </a:r>
                      <a:endParaRPr lang="en-US" sz="1400" b="1" dirty="0">
                        <a:solidFill>
                          <a:schemeClr val="accent2">
                            <a:lumMod val="75000"/>
                          </a:schemeClr>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14,871</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279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170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rgbClr val="669900"/>
                          </a:solidFill>
                        </a:rPr>
                        <a:t>LabelMe+SUN</a:t>
                      </a:r>
                      <a:endParaRPr lang="en-US" sz="1400" b="1" dirty="0">
                        <a:solidFill>
                          <a:srgbClr val="669900"/>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50,424</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300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232</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6255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endParaRPr lang="en-GB" dirty="0"/>
          </a:p>
        </p:txBody>
      </p:sp>
      <p:sp>
        <p:nvSpPr>
          <p:cNvPr id="4" name="Content Placeholder 3"/>
          <p:cNvSpPr>
            <a:spLocks noGrp="1"/>
          </p:cNvSpPr>
          <p:nvPr>
            <p:ph sz="quarter" idx="1"/>
          </p:nvPr>
        </p:nvSpPr>
        <p:spPr/>
        <p:txBody>
          <a:bodyPr/>
          <a:lstStyle/>
          <a:p>
            <a:endParaRPr lang="en-US"/>
          </a:p>
        </p:txBody>
      </p:sp>
      <p:pic>
        <p:nvPicPr>
          <p:cNvPr id="5" name="Picture 4"/>
          <p:cNvPicPr>
            <a:picLocks noChangeAspect="1"/>
          </p:cNvPicPr>
          <p:nvPr/>
        </p:nvPicPr>
        <p:blipFill>
          <a:blip r:embed="rId2"/>
          <a:stretch>
            <a:fillRect/>
          </a:stretch>
        </p:blipFill>
        <p:spPr>
          <a:xfrm>
            <a:off x="609600" y="1644573"/>
            <a:ext cx="7772400" cy="5213427"/>
          </a:xfrm>
          <a:prstGeom prst="rect">
            <a:avLst/>
          </a:prstGeom>
        </p:spPr>
      </p:pic>
    </p:spTree>
    <p:extLst>
      <p:ext uri="{BB962C8B-B14F-4D97-AF65-F5344CB8AC3E}">
        <p14:creationId xmlns:p14="http://schemas.microsoft.com/office/powerpoint/2010/main" val="156090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graphicFrame>
        <p:nvGraphicFramePr>
          <p:cNvPr id="5" name="Content Placeholder 4"/>
          <p:cNvGraphicFramePr>
            <a:graphicFrameLocks noGrp="1"/>
          </p:cNvGraphicFramePr>
          <p:nvPr>
            <p:ph sz="quarter" idx="1"/>
          </p:nvPr>
        </p:nvGraphicFramePr>
        <p:xfrm>
          <a:off x="301628" y="2209800"/>
          <a:ext cx="8537572" cy="1854200"/>
        </p:xfrm>
        <a:graphic>
          <a:graphicData uri="http://schemas.openxmlformats.org/drawingml/2006/table">
            <a:tbl>
              <a:tblPr firstRow="1">
                <a:tableStyleId>{5C22544A-7EE6-4342-B048-85BDC9FD1C3A}</a:tableStyleId>
              </a:tblPr>
              <a:tblGrid>
                <a:gridCol w="1548946"/>
                <a:gridCol w="1426026"/>
                <a:gridCol w="903516"/>
                <a:gridCol w="1382484"/>
                <a:gridCol w="947058"/>
                <a:gridCol w="1338942"/>
                <a:gridCol w="990600"/>
              </a:tblGrid>
              <a:tr h="370840">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r>
                        <a:rPr lang="en-US" dirty="0" smtClean="0"/>
                        <a:t>SIFT</a:t>
                      </a:r>
                      <a:r>
                        <a:rPr lang="en-US" baseline="0" dirty="0" smtClean="0"/>
                        <a:t> Flow</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smtClean="0"/>
                        <a:t>Barcelona</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a:t>
                      </a:r>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r>
              <a:tr h="370840">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r>
              <a:tr h="370840">
                <a:tc>
                  <a:txBody>
                    <a:bodyPr/>
                    <a:lstStyle/>
                    <a:p>
                      <a:r>
                        <a:rPr lang="en-US" dirty="0" smtClean="0"/>
                        <a:t>Base</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73.2 (29.1)</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89.8</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62.5 (8.0)</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US" dirty="0" smtClean="0"/>
                        <a:t>46.8</a:t>
                      </a:r>
                      <a:r>
                        <a:rPr lang="en-US" baseline="0" dirty="0" smtClean="0"/>
                        <a:t> (10.7)</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81.5</a:t>
                      </a:r>
                    </a:p>
                  </a:txBody>
                  <a:tcPr>
                    <a:lnT w="38100" cap="flat" cmpd="sng" algn="ctr">
                      <a:solidFill>
                        <a:schemeClr val="bg1"/>
                      </a:solidFill>
                      <a:prstDash val="solid"/>
                      <a:round/>
                      <a:headEnd type="none" w="med" len="med"/>
                      <a:tailEnd type="none" w="med" len="med"/>
                    </a:lnT>
                  </a:tcPr>
                </a:tc>
              </a:tr>
              <a:tr h="370840">
                <a:tc>
                  <a:txBody>
                    <a:bodyPr/>
                    <a:lstStyle/>
                    <a:p>
                      <a:r>
                        <a:rPr lang="en-US" dirty="0" smtClean="0"/>
                        <a:t>MRF</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76.3 (28.8)</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66.6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90.2</a:t>
                      </a:r>
                      <a:endParaRPr lang="en-US" dirty="0"/>
                    </a:p>
                  </a:txBody>
                  <a:tcPr>
                    <a:lnR w="38100" cap="flat" cmpd="sng" algn="ctr">
                      <a:solidFill>
                        <a:schemeClr val="bg1"/>
                      </a:solidFill>
                      <a:prstDash val="solid"/>
                      <a:round/>
                      <a:headEnd type="none" w="med" len="med"/>
                      <a:tailEnd type="none" w="med" len="med"/>
                    </a:lnR>
                  </a:tcPr>
                </a:tc>
                <a:tc>
                  <a:txBody>
                    <a:bodyPr/>
                    <a:lstStyle/>
                    <a:p>
                      <a:r>
                        <a:rPr lang="en-US" dirty="0" smtClean="0"/>
                        <a:t>50.0</a:t>
                      </a:r>
                      <a:r>
                        <a:rPr lang="en-US" baseline="0" dirty="0" smtClean="0"/>
                        <a:t> (9.1)</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81.0</a:t>
                      </a:r>
                      <a:endParaRPr lang="en-US" dirty="0"/>
                    </a:p>
                  </a:txBody>
                  <a:tcPr/>
                </a:tc>
              </a:tr>
              <a:tr h="370840">
                <a:tc>
                  <a:txBody>
                    <a:bodyPr/>
                    <a:lstStyle/>
                    <a:p>
                      <a:r>
                        <a:rPr lang="en-US" dirty="0" smtClean="0"/>
                        <a:t>MRF + Joint</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76.9 (29.4)</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90.8</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66.9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90.7</a:t>
                      </a:r>
                      <a:endParaRPr lang="en-US" dirty="0"/>
                    </a:p>
                  </a:txBody>
                  <a:tcPr>
                    <a:lnR w="381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50.2 (10.5)</a:t>
                      </a:r>
                    </a:p>
                  </a:txBody>
                  <a:tcPr>
                    <a:lnL w="38100" cap="flat" cmpd="sng" algn="ctr">
                      <a:solidFill>
                        <a:schemeClr val="bg1"/>
                      </a:solidFill>
                      <a:prstDash val="solid"/>
                      <a:round/>
                      <a:headEnd type="none" w="med" len="med"/>
                      <a:tailEnd type="none" w="med" len="med"/>
                    </a:lnL>
                  </a:tcPr>
                </a:tc>
                <a:tc>
                  <a:txBody>
                    <a:bodyPr/>
                    <a:lstStyle/>
                    <a:p>
                      <a:r>
                        <a:rPr lang="en-US" dirty="0" smtClean="0"/>
                        <a:t>82.2</a:t>
                      </a:r>
                      <a:endParaRPr lang="en-US" dirty="0"/>
                    </a:p>
                  </a:txBody>
                  <a:tcPr/>
                </a:tc>
              </a:tr>
            </a:tbl>
          </a:graphicData>
        </a:graphic>
      </p:graphicFrame>
      <p:graphicFrame>
        <p:nvGraphicFramePr>
          <p:cNvPr id="6" name="Content Placeholder 3"/>
          <p:cNvGraphicFramePr>
            <a:graphicFrameLocks/>
          </p:cNvGraphicFramePr>
          <p:nvPr>
            <p:extLst/>
          </p:nvPr>
        </p:nvGraphicFramePr>
        <p:xfrm>
          <a:off x="457200" y="4572000"/>
          <a:ext cx="8229600" cy="1854200"/>
        </p:xfrm>
        <a:graphic>
          <a:graphicData uri="http://schemas.openxmlformats.org/drawingml/2006/table">
            <a:tbl>
              <a:tblPr firstRow="1">
                <a:tableStyleId>{5C22544A-7EE6-4342-B048-85BDC9FD1C3A}</a:tableStyleId>
              </a:tblPr>
              <a:tblGrid>
                <a:gridCol w="1645920"/>
                <a:gridCol w="1645920"/>
                <a:gridCol w="1645920"/>
                <a:gridCol w="1645920"/>
                <a:gridCol w="1645920"/>
              </a:tblGrid>
              <a:tr h="370840">
                <a:tc>
                  <a:txBody>
                    <a:bodyPr/>
                    <a:lstStyle/>
                    <a:p>
                      <a:endParaRPr lang="en-US" dirty="0"/>
                    </a:p>
                  </a:txBody>
                  <a:tcPr>
                    <a:solidFill>
                      <a:schemeClr val="accent1">
                        <a:lumMod val="75000"/>
                      </a:schemeClr>
                    </a:solidFill>
                  </a:tcPr>
                </a:tc>
                <a:tc gridSpan="2">
                  <a:txBody>
                    <a:bodyPr/>
                    <a:lstStyle/>
                    <a:p>
                      <a:r>
                        <a:rPr lang="en-US" dirty="0" err="1" smtClean="0"/>
                        <a:t>LabelMe</a:t>
                      </a:r>
                      <a:r>
                        <a:rPr lang="en-US" dirty="0" smtClean="0"/>
                        <a:t> + SUN</a:t>
                      </a:r>
                      <a:r>
                        <a:rPr lang="en-US" baseline="0" dirty="0" smtClean="0"/>
                        <a:t> </a:t>
                      </a:r>
                      <a:r>
                        <a:rPr lang="en-US" dirty="0" smtClean="0"/>
                        <a:t>Indoor</a:t>
                      </a:r>
                      <a:endParaRPr lang="en-US" dirty="0"/>
                    </a:p>
                  </a:txBody>
                  <a:tcPr>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 Outdoor</a:t>
                      </a:r>
                      <a:endParaRPr lang="en-US" dirty="0"/>
                    </a:p>
                  </a:txBody>
                  <a:tcPr>
                    <a:solidFill>
                      <a:schemeClr val="accent1">
                        <a:lumMod val="75000"/>
                      </a:schemeClr>
                    </a:solidFill>
                  </a:tcPr>
                </a:tc>
                <a:tc hMerge="1">
                  <a:txBody>
                    <a:bodyPr/>
                    <a:lstStyle/>
                    <a:p>
                      <a:endParaRPr lang="en-US" dirty="0"/>
                    </a:p>
                  </a:txBody>
                  <a:tcPr/>
                </a:tc>
              </a:tr>
              <a:tr h="370840">
                <a:tc>
                  <a:txBody>
                    <a:bodyPr/>
                    <a:lstStyle/>
                    <a:p>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r>
              <a:tr h="370840">
                <a:tc>
                  <a:txBody>
                    <a:bodyPr/>
                    <a:lstStyle/>
                    <a:p>
                      <a:r>
                        <a:rPr lang="en-US" dirty="0" smtClean="0"/>
                        <a:t>Base</a:t>
                      </a:r>
                    </a:p>
                  </a:txBody>
                  <a:tcPr/>
                </a:tc>
                <a:tc>
                  <a:txBody>
                    <a:bodyPr/>
                    <a:lstStyle/>
                    <a:p>
                      <a:r>
                        <a:rPr lang="en-US" dirty="0" smtClean="0"/>
                        <a:t>22.4</a:t>
                      </a:r>
                      <a:r>
                        <a:rPr lang="en-US" baseline="0" dirty="0" smtClean="0"/>
                        <a:t> (9.5)</a:t>
                      </a:r>
                      <a:endParaRPr lang="en-US" dirty="0"/>
                    </a:p>
                  </a:txBody>
                  <a:tcPr/>
                </a:tc>
                <a:tc>
                  <a:txBody>
                    <a:bodyPr/>
                    <a:lstStyle/>
                    <a:p>
                      <a:r>
                        <a:rPr lang="en-US" dirty="0" smtClean="0"/>
                        <a:t>76.1</a:t>
                      </a:r>
                      <a:endParaRPr lang="en-US" dirty="0"/>
                    </a:p>
                  </a:txBody>
                  <a:tcPr/>
                </a:tc>
                <a:tc>
                  <a:txBody>
                    <a:bodyPr/>
                    <a:lstStyle/>
                    <a:p>
                      <a:r>
                        <a:rPr lang="en-US" dirty="0" smtClean="0"/>
                        <a:t>53.8 (11.0)</a:t>
                      </a:r>
                      <a:endParaRPr lang="en-US" dirty="0"/>
                    </a:p>
                  </a:txBody>
                  <a:tcPr/>
                </a:tc>
                <a:tc>
                  <a:txBody>
                    <a:bodyPr/>
                    <a:lstStyle/>
                    <a:p>
                      <a:r>
                        <a:rPr lang="en-US" dirty="0" smtClean="0"/>
                        <a:t>83.1</a:t>
                      </a:r>
                      <a:endParaRPr lang="en-US" dirty="0"/>
                    </a:p>
                  </a:txBody>
                  <a:tcPr/>
                </a:tc>
              </a:tr>
              <a:tr h="370840">
                <a:tc>
                  <a:txBody>
                    <a:bodyPr/>
                    <a:lstStyle/>
                    <a:p>
                      <a:r>
                        <a:rPr lang="en-US" dirty="0" smtClean="0"/>
                        <a:t>MRF</a:t>
                      </a:r>
                      <a:endParaRPr lang="en-US" dirty="0"/>
                    </a:p>
                  </a:txBody>
                  <a:tcPr/>
                </a:tc>
                <a:tc>
                  <a:txBody>
                    <a:bodyPr/>
                    <a:lstStyle/>
                    <a:p>
                      <a:r>
                        <a:rPr lang="en-US" dirty="0" smtClean="0"/>
                        <a:t>27.5 (6.5)</a:t>
                      </a:r>
                      <a:endParaRPr lang="en-US" dirty="0"/>
                    </a:p>
                  </a:txBody>
                  <a:tcPr/>
                </a:tc>
                <a:tc>
                  <a:txBody>
                    <a:bodyPr/>
                    <a:lstStyle/>
                    <a:p>
                      <a:r>
                        <a:rPr lang="en-US" dirty="0" smtClean="0"/>
                        <a:t>76.4</a:t>
                      </a:r>
                      <a:endParaRPr lang="en-US" dirty="0"/>
                    </a:p>
                  </a:txBody>
                  <a:tcPr/>
                </a:tc>
                <a:tc>
                  <a:txBody>
                    <a:bodyPr/>
                    <a:lstStyle/>
                    <a:p>
                      <a:r>
                        <a:rPr lang="en-US" dirty="0" smtClean="0"/>
                        <a:t>56.4 (8.6)</a:t>
                      </a:r>
                      <a:endParaRPr lang="en-US" dirty="0"/>
                    </a:p>
                  </a:txBody>
                  <a:tcPr/>
                </a:tc>
                <a:tc>
                  <a:txBody>
                    <a:bodyPr/>
                    <a:lstStyle/>
                    <a:p>
                      <a:r>
                        <a:rPr lang="en-US" dirty="0" smtClean="0"/>
                        <a:t>82.3</a:t>
                      </a:r>
                      <a:endParaRPr lang="en-US" dirty="0"/>
                    </a:p>
                  </a:txBody>
                  <a:tcPr/>
                </a:tc>
              </a:tr>
              <a:tr h="370840">
                <a:tc>
                  <a:txBody>
                    <a:bodyPr/>
                    <a:lstStyle/>
                    <a:p>
                      <a:r>
                        <a:rPr lang="en-US" dirty="0" smtClean="0"/>
                        <a:t>MRF + Joint</a:t>
                      </a:r>
                      <a:endParaRPr lang="en-US" dirty="0"/>
                    </a:p>
                  </a:txBody>
                  <a:tcPr/>
                </a:tc>
                <a:tc>
                  <a:txBody>
                    <a:bodyPr/>
                    <a:lstStyle/>
                    <a:p>
                      <a:r>
                        <a:rPr lang="en-US" dirty="0" smtClean="0"/>
                        <a:t>27.8</a:t>
                      </a:r>
                      <a:r>
                        <a:rPr lang="en-US" baseline="0" dirty="0" smtClean="0"/>
                        <a:t> </a:t>
                      </a:r>
                      <a:r>
                        <a:rPr lang="en-US" dirty="0" smtClean="0"/>
                        <a:t>(9.0)</a:t>
                      </a:r>
                      <a:endParaRPr lang="en-US" dirty="0"/>
                    </a:p>
                  </a:txBody>
                  <a:tcPr/>
                </a:tc>
                <a:tc>
                  <a:txBody>
                    <a:bodyPr/>
                    <a:lstStyle/>
                    <a:p>
                      <a:r>
                        <a:rPr lang="en-US" dirty="0" smtClean="0"/>
                        <a:t>78.2</a:t>
                      </a:r>
                      <a:endParaRPr lang="en-US" dirty="0"/>
                    </a:p>
                  </a:txBody>
                  <a:tcPr/>
                </a:tc>
                <a:tc>
                  <a:txBody>
                    <a:bodyPr/>
                    <a:lstStyle/>
                    <a:p>
                      <a:r>
                        <a:rPr lang="en-US" dirty="0" smtClean="0"/>
                        <a:t>56.6 (10.8)</a:t>
                      </a:r>
                      <a:endParaRPr lang="en-US" dirty="0"/>
                    </a:p>
                  </a:txBody>
                  <a:tcPr/>
                </a:tc>
                <a:tc>
                  <a:txBody>
                    <a:bodyPr/>
                    <a:lstStyle/>
                    <a:p>
                      <a:r>
                        <a:rPr lang="en-US" dirty="0" smtClean="0"/>
                        <a:t>84.1</a:t>
                      </a:r>
                      <a:endParaRPr lang="en-US" dirty="0"/>
                    </a:p>
                  </a:txBody>
                  <a:tcPr/>
                </a:tc>
              </a:tr>
            </a:tbl>
          </a:graphicData>
        </a:graphic>
      </p:graphicFrame>
      <p:sp>
        <p:nvSpPr>
          <p:cNvPr id="7" name="Rectangle 6"/>
          <p:cNvSpPr/>
          <p:nvPr/>
        </p:nvSpPr>
        <p:spPr>
          <a:xfrm>
            <a:off x="4191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6477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2133600" y="4114800"/>
            <a:ext cx="1806457" cy="330540"/>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dirty="0" smtClean="0">
                <a:solidFill>
                  <a:prstClr val="black"/>
                </a:solidFill>
                <a:latin typeface="Tw Cen MT"/>
                <a:cs typeface="+mn-cs"/>
              </a:rPr>
              <a:t>*SIFT Flow: 74.75</a:t>
            </a:r>
            <a:endParaRPr lang="en-US" dirty="0">
              <a:solidFill>
                <a:prstClr val="white"/>
              </a:solidFill>
              <a:latin typeface="Tw Cen MT"/>
              <a:cs typeface="+mn-cs"/>
            </a:endParaRPr>
          </a:p>
        </p:txBody>
      </p:sp>
    </p:spTree>
    <p:extLst>
      <p:ext uri="{BB962C8B-B14F-4D97-AF65-F5344CB8AC3E}">
        <p14:creationId xmlns:p14="http://schemas.microsoft.com/office/powerpoint/2010/main" val="3489355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Per-class classification rates</a:t>
            </a:r>
            <a:endParaRPr lang="en-US" dirty="0"/>
          </a:p>
        </p:txBody>
      </p:sp>
      <p:graphicFrame>
        <p:nvGraphicFramePr>
          <p:cNvPr id="7" name="Chart 6"/>
          <p:cNvGraphicFramePr>
            <a:graphicFrameLocks/>
          </p:cNvGraphicFramePr>
          <p:nvPr>
            <p:extLst/>
          </p:nvPr>
        </p:nvGraphicFramePr>
        <p:xfrm>
          <a:off x="335761" y="1676400"/>
          <a:ext cx="8808239" cy="238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381000" y="4191000"/>
          <a:ext cx="8763000" cy="2209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686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spatial support</a:t>
            </a:r>
            <a:endParaRPr lang="en-US" dirty="0"/>
          </a:p>
        </p:txBody>
      </p:sp>
      <p:sp>
        <p:nvSpPr>
          <p:cNvPr id="4" name="Content Placeholder 3"/>
          <p:cNvSpPr>
            <a:spLocks noGrp="1"/>
          </p:cNvSpPr>
          <p:nvPr>
            <p:ph sz="quarter" idx="1"/>
          </p:nvPr>
        </p:nvSpPr>
        <p:spPr/>
        <p:txBody>
          <a:bodyPr/>
          <a:lstStyle/>
          <a:p>
            <a:endParaRPr lang="en-US"/>
          </a:p>
        </p:txBody>
      </p:sp>
      <p:pic>
        <p:nvPicPr>
          <p:cNvPr id="625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88644"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34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153400" cy="990600"/>
          </a:xfrm>
        </p:spPr>
        <p:txBody>
          <a:bodyPr>
            <a:normAutofit/>
          </a:bodyPr>
          <a:lstStyle/>
          <a:p>
            <a:r>
              <a:rPr lang="en-US" dirty="0" smtClean="0"/>
              <a:t>Results on SIFT Flow dataset</a:t>
            </a:r>
            <a:endParaRPr lang="en-US" dirty="0"/>
          </a:p>
        </p:txBody>
      </p:sp>
      <p:pic>
        <p:nvPicPr>
          <p:cNvPr id="49154" name="Picture 2"/>
          <p:cNvPicPr>
            <a:picLocks noChangeAspect="1" noChangeArrowheads="1"/>
          </p:cNvPicPr>
          <p:nvPr/>
        </p:nvPicPr>
        <p:blipFill>
          <a:blip r:embed="rId3" cstate="print"/>
          <a:srcRect l="2734" t="25168"/>
          <a:stretch>
            <a:fillRect/>
          </a:stretch>
        </p:blipFill>
        <p:spPr bwMode="auto">
          <a:xfrm>
            <a:off x="866044" y="1524000"/>
            <a:ext cx="8811356" cy="5257800"/>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1272444" y="990601"/>
            <a:ext cx="8204200" cy="514293"/>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942244" y="5029200"/>
            <a:ext cx="8686800" cy="1757361"/>
          </a:xfrm>
          <a:prstGeom prst="rect">
            <a:avLst/>
          </a:prstGeom>
          <a:noFill/>
          <a:ln w="9525">
            <a:noFill/>
            <a:miter lim="800000"/>
            <a:headEnd/>
            <a:tailEnd/>
          </a:ln>
        </p:spPr>
      </p:pic>
      <p:sp>
        <p:nvSpPr>
          <p:cNvPr id="3" name="Rectangle 2"/>
          <p:cNvSpPr/>
          <p:nvPr/>
        </p:nvSpPr>
        <p:spPr>
          <a:xfrm>
            <a:off x="8181244" y="838200"/>
            <a:ext cx="14199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7" name="Rectangle 6"/>
          <p:cNvSpPr/>
          <p:nvPr/>
        </p:nvSpPr>
        <p:spPr>
          <a:xfrm>
            <a:off x="7952644" y="14478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7952644" y="3248053"/>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7876444" y="49530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Tree>
    <p:extLst>
      <p:ext uri="{BB962C8B-B14F-4D97-AF65-F5344CB8AC3E}">
        <p14:creationId xmlns:p14="http://schemas.microsoft.com/office/powerpoint/2010/main" val="34603998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153400" cy="990600"/>
          </a:xfrm>
        </p:spPr>
        <p:txBody>
          <a:bodyPr/>
          <a:lstStyle/>
          <a:p>
            <a:r>
              <a:rPr lang="en-US" dirty="0" smtClean="0"/>
              <a:t>Results on LM+SUN dataset</a:t>
            </a:r>
            <a:endParaRPr lang="en-US" dirty="0"/>
          </a:p>
        </p:txBody>
      </p:sp>
      <p:pic>
        <p:nvPicPr>
          <p:cNvPr id="4" name="Picture 3"/>
          <p:cNvPicPr>
            <a:picLocks noChangeAspect="1"/>
          </p:cNvPicPr>
          <p:nvPr/>
        </p:nvPicPr>
        <p:blipFill>
          <a:blip r:embed="rId3"/>
          <a:stretch>
            <a:fillRect/>
          </a:stretch>
        </p:blipFill>
        <p:spPr>
          <a:xfrm>
            <a:off x="1447800" y="946747"/>
            <a:ext cx="7924800" cy="5789333"/>
          </a:xfrm>
          <a:prstGeom prst="rect">
            <a:avLst/>
          </a:prstGeom>
        </p:spPr>
      </p:pic>
      <p:sp>
        <p:nvSpPr>
          <p:cNvPr id="5" name="Rectangle 4"/>
          <p:cNvSpPr/>
          <p:nvPr/>
        </p:nvSpPr>
        <p:spPr>
          <a:xfrm>
            <a:off x="7239000" y="685800"/>
            <a:ext cx="2438400"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6" name="Picture 5"/>
          <p:cNvPicPr>
            <a:picLocks noChangeAspect="1"/>
          </p:cNvPicPr>
          <p:nvPr/>
        </p:nvPicPr>
        <p:blipFill rotWithShape="1">
          <a:blip r:embed="rId3"/>
          <a:srcRect l="91954" r="-91954"/>
          <a:stretch/>
        </p:blipFill>
        <p:spPr>
          <a:xfrm>
            <a:off x="7315200" y="946747"/>
            <a:ext cx="7955280" cy="5789333"/>
          </a:xfrm>
          <a:prstGeom prst="rect">
            <a:avLst/>
          </a:prstGeom>
        </p:spPr>
      </p:pic>
    </p:spTree>
    <p:extLst>
      <p:ext uri="{BB962C8B-B14F-4D97-AF65-F5344CB8AC3E}">
        <p14:creationId xmlns:p14="http://schemas.microsoft.com/office/powerpoint/2010/main" val="25888157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times</a:t>
            </a:r>
            <a:endParaRPr lang="en-US" dirty="0"/>
          </a:p>
        </p:txBody>
      </p:sp>
      <p:pic>
        <p:nvPicPr>
          <p:cNvPr id="7" name="Picture 2"/>
          <p:cNvPicPr>
            <a:picLocks noGrp="1" noChangeAspect="1" noChangeArrowheads="1"/>
          </p:cNvPicPr>
          <p:nvPr>
            <p:ph sz="quarter" idx="1"/>
          </p:nvPr>
        </p:nvPicPr>
        <p:blipFill>
          <a:blip r:embed="rId3" cstate="print"/>
          <a:srcRect/>
          <a:stretch>
            <a:fillRect/>
          </a:stretch>
        </p:blipFill>
        <p:spPr bwMode="auto">
          <a:xfrm>
            <a:off x="2437111" y="2590800"/>
            <a:ext cx="4039889" cy="3047999"/>
          </a:xfrm>
          <a:prstGeom prst="rect">
            <a:avLst/>
          </a:prstGeom>
          <a:noFill/>
          <a:ln w="9525">
            <a:noFill/>
            <a:miter lim="800000"/>
            <a:headEnd/>
            <a:tailEnd/>
          </a:ln>
        </p:spPr>
      </p:pic>
      <p:sp>
        <p:nvSpPr>
          <p:cNvPr id="10" name="TextBox 9"/>
          <p:cNvSpPr txBox="1"/>
          <p:nvPr/>
        </p:nvSpPr>
        <p:spPr>
          <a:xfrm>
            <a:off x="2943160" y="4490053"/>
            <a:ext cx="71444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srgbClr val="0000FF"/>
                </a:solidFill>
                <a:latin typeface="Tw Cen MT"/>
                <a:cs typeface="+mn-cs"/>
              </a:rPr>
              <a:t>SIFT Flow</a:t>
            </a:r>
            <a:endParaRPr lang="en-US" sz="1400" b="1" dirty="0">
              <a:solidFill>
                <a:srgbClr val="0000FF"/>
              </a:solidFill>
              <a:latin typeface="Tw Cen MT"/>
              <a:cs typeface="+mn-cs"/>
            </a:endParaRPr>
          </a:p>
        </p:txBody>
      </p:sp>
      <p:sp>
        <p:nvSpPr>
          <p:cNvPr id="12" name="TextBox 11"/>
          <p:cNvSpPr txBox="1"/>
          <p:nvPr/>
        </p:nvSpPr>
        <p:spPr>
          <a:xfrm>
            <a:off x="4419600" y="2895600"/>
            <a:ext cx="9906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srgbClr val="FF0000"/>
                </a:solidFill>
                <a:latin typeface="Tw Cen MT"/>
                <a:cs typeface="+mn-cs"/>
              </a:rPr>
              <a:t>Barcelona dataset</a:t>
            </a:r>
            <a:endParaRPr lang="en-US" sz="1400" b="1" dirty="0">
              <a:solidFill>
                <a:srgbClr val="FF0000"/>
              </a:solidFill>
              <a:latin typeface="Tw Cen MT"/>
              <a:cs typeface="+mn-cs"/>
            </a:endParaRPr>
          </a:p>
        </p:txBody>
      </p:sp>
    </p:spTree>
    <p:extLst>
      <p:ext uri="{BB962C8B-B14F-4D97-AF65-F5344CB8AC3E}">
        <p14:creationId xmlns:p14="http://schemas.microsoft.com/office/powerpoint/2010/main" val="398498136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000"/>
              <a:t>Object Recognition and Segmentation are Coupled</a:t>
            </a:r>
          </a:p>
        </p:txBody>
      </p:sp>
      <p:sp>
        <p:nvSpPr>
          <p:cNvPr id="3081" name="Text Box 9"/>
          <p:cNvSpPr txBox="1">
            <a:spLocks noChangeArrowheads="1"/>
          </p:cNvSpPr>
          <p:nvPr/>
        </p:nvSpPr>
        <p:spPr bwMode="auto">
          <a:xfrm>
            <a:off x="7010400" y="621665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Images from [Leibe </a:t>
            </a:r>
            <a:r>
              <a:rPr lang="en-US" altLang="en-US" i="1" smtClean="0">
                <a:solidFill>
                  <a:srgbClr val="000000"/>
                </a:solidFill>
                <a:cs typeface="+mn-cs"/>
              </a:rPr>
              <a:t>et al.</a:t>
            </a:r>
            <a:r>
              <a:rPr lang="en-US" altLang="en-US" smtClean="0">
                <a:solidFill>
                  <a:srgbClr val="000000"/>
                </a:solidFill>
                <a:cs typeface="+mn-cs"/>
              </a:rPr>
              <a:t> 2005]</a:t>
            </a:r>
          </a:p>
        </p:txBody>
      </p:sp>
      <p:grpSp>
        <p:nvGrpSpPr>
          <p:cNvPr id="3087" name="Group 15"/>
          <p:cNvGrpSpPr>
            <a:grpSpLocks/>
          </p:cNvGrpSpPr>
          <p:nvPr/>
        </p:nvGrpSpPr>
        <p:grpSpPr bwMode="auto">
          <a:xfrm>
            <a:off x="3124200" y="2624138"/>
            <a:ext cx="3048000" cy="2481262"/>
            <a:chOff x="1944" y="1596"/>
            <a:chExt cx="1920" cy="1563"/>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 y="1596"/>
              <a:ext cx="1776" cy="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4" name="Text Box 12"/>
            <p:cNvSpPr txBox="1">
              <a:spLocks noChangeArrowheads="1"/>
            </p:cNvSpPr>
            <p:nvPr/>
          </p:nvSpPr>
          <p:spPr bwMode="auto">
            <a:xfrm>
              <a:off x="1944" y="2928"/>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Approximate Segmentation</a:t>
              </a:r>
            </a:p>
          </p:txBody>
        </p:sp>
      </p:grpSp>
      <p:grpSp>
        <p:nvGrpSpPr>
          <p:cNvPr id="3086" name="Group 14"/>
          <p:cNvGrpSpPr>
            <a:grpSpLocks/>
          </p:cNvGrpSpPr>
          <p:nvPr/>
        </p:nvGrpSpPr>
        <p:grpSpPr bwMode="auto">
          <a:xfrm>
            <a:off x="6248400" y="2624138"/>
            <a:ext cx="2819400" cy="2471737"/>
            <a:chOff x="3744" y="1596"/>
            <a:chExt cx="1776" cy="1557"/>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596"/>
              <a:ext cx="1776" cy="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5" name="Text Box 13"/>
            <p:cNvSpPr txBox="1">
              <a:spLocks noChangeArrowheads="1"/>
            </p:cNvSpPr>
            <p:nvPr/>
          </p:nvSpPr>
          <p:spPr bwMode="auto">
            <a:xfrm>
              <a:off x="3798" y="2922"/>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Good Segmentation</a:t>
              </a:r>
            </a:p>
          </p:txBody>
        </p:sp>
      </p:grpSp>
      <p:grpSp>
        <p:nvGrpSpPr>
          <p:cNvPr id="3089" name="Group 17"/>
          <p:cNvGrpSpPr>
            <a:grpSpLocks/>
          </p:cNvGrpSpPr>
          <p:nvPr/>
        </p:nvGrpSpPr>
        <p:grpSpPr bwMode="auto">
          <a:xfrm>
            <a:off x="228600" y="2605088"/>
            <a:ext cx="2819400" cy="2500312"/>
            <a:chOff x="144" y="1584"/>
            <a:chExt cx="1776" cy="1575"/>
          </a:xfrm>
        </p:grpSpPr>
        <p:grpSp>
          <p:nvGrpSpPr>
            <p:cNvPr id="3088" name="Group 16"/>
            <p:cNvGrpSpPr>
              <a:grpSpLocks/>
            </p:cNvGrpSpPr>
            <p:nvPr/>
          </p:nvGrpSpPr>
          <p:grpSpPr bwMode="auto">
            <a:xfrm>
              <a:off x="144" y="1584"/>
              <a:ext cx="1776" cy="1575"/>
              <a:chOff x="240" y="1584"/>
              <a:chExt cx="1776" cy="1575"/>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584"/>
                <a:ext cx="1776" cy="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3" name="Text Box 11"/>
              <p:cNvSpPr txBox="1">
                <a:spLocks noChangeArrowheads="1"/>
              </p:cNvSpPr>
              <p:nvPr/>
            </p:nvSpPr>
            <p:spPr bwMode="auto">
              <a:xfrm>
                <a:off x="282" y="2928"/>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No Segmentation</a:t>
                </a:r>
              </a:p>
            </p:txBody>
          </p:sp>
        </p:grpSp>
        <p:sp>
          <p:nvSpPr>
            <p:cNvPr id="3078" name="Text Box 6"/>
            <p:cNvSpPr txBox="1">
              <a:spLocks noChangeArrowheads="1"/>
            </p:cNvSpPr>
            <p:nvPr/>
          </p:nvSpPr>
          <p:spPr bwMode="auto">
            <a:xfrm>
              <a:off x="486" y="1728"/>
              <a:ext cx="1104" cy="2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People Present</a:t>
              </a:r>
            </a:p>
          </p:txBody>
        </p:sp>
      </p:grpSp>
    </p:spTree>
    <p:extLst>
      <p:ext uri="{BB962C8B-B14F-4D97-AF65-F5344CB8AC3E}">
        <p14:creationId xmlns:p14="http://schemas.microsoft.com/office/powerpoint/2010/main" val="716055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4" name="Content Placeholder 3"/>
          <p:cNvSpPr>
            <a:spLocks noGrp="1"/>
          </p:cNvSpPr>
          <p:nvPr>
            <p:ph sz="quarter" idx="1"/>
          </p:nvPr>
        </p:nvSpPr>
        <p:spPr/>
        <p:txBody>
          <a:bodyPr/>
          <a:lstStyle/>
          <a:p>
            <a:r>
              <a:rPr lang="en-US" dirty="0" smtClean="0"/>
              <a:t>A lazy learning method for image parsing:</a:t>
            </a:r>
          </a:p>
          <a:p>
            <a:pPr lvl="1"/>
            <a:r>
              <a:rPr lang="en-US" dirty="0" smtClean="0"/>
              <a:t>Global scene matching</a:t>
            </a:r>
          </a:p>
          <a:p>
            <a:pPr lvl="1"/>
            <a:r>
              <a:rPr lang="en-US" dirty="0" err="1" smtClean="0"/>
              <a:t>Superpixel</a:t>
            </a:r>
            <a:r>
              <a:rPr lang="en-US" dirty="0" smtClean="0"/>
              <a:t>-level matching</a:t>
            </a:r>
          </a:p>
          <a:p>
            <a:pPr lvl="1"/>
            <a:r>
              <a:rPr lang="en-US" dirty="0" smtClean="0"/>
              <a:t>MRF optimization</a:t>
            </a:r>
          </a:p>
          <a:p>
            <a:r>
              <a:rPr lang="en-US" dirty="0" smtClean="0"/>
              <a:t>Challenges</a:t>
            </a:r>
          </a:p>
          <a:p>
            <a:pPr lvl="1"/>
            <a:r>
              <a:rPr lang="en-US" dirty="0" smtClean="0"/>
              <a:t>Indoor images are hard!</a:t>
            </a:r>
          </a:p>
          <a:p>
            <a:pPr lvl="1"/>
            <a:r>
              <a:rPr lang="en-US" dirty="0" smtClean="0"/>
              <a:t>We do well on “stuff” but not on “things”</a:t>
            </a:r>
          </a:p>
        </p:txBody>
      </p:sp>
    </p:spTree>
    <p:extLst>
      <p:ext uri="{BB962C8B-B14F-4D97-AF65-F5344CB8AC3E}">
        <p14:creationId xmlns:p14="http://schemas.microsoft.com/office/powerpoint/2010/main" val="78517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get the “stuff” but not the “things”</a:t>
            </a:r>
            <a:endParaRPr lang="en-US" dirty="0"/>
          </a:p>
        </p:txBody>
      </p:sp>
      <p:pic>
        <p:nvPicPr>
          <p:cNvPr id="20" name="Picture 19"/>
          <p:cNvPicPr>
            <a:picLocks noChangeAspect="1"/>
          </p:cNvPicPr>
          <p:nvPr/>
        </p:nvPicPr>
        <p:blipFill>
          <a:blip r:embed="rId2"/>
          <a:stretch>
            <a:fillRect/>
          </a:stretch>
        </p:blipFill>
        <p:spPr>
          <a:xfrm>
            <a:off x="299267" y="2709040"/>
            <a:ext cx="4274559" cy="2846856"/>
          </a:xfrm>
          <a:prstGeom prst="rect">
            <a:avLst/>
          </a:prstGeom>
        </p:spPr>
      </p:pic>
      <p:pic>
        <p:nvPicPr>
          <p:cNvPr id="21" name="Picture 20"/>
          <p:cNvPicPr>
            <a:picLocks noChangeAspect="1"/>
          </p:cNvPicPr>
          <p:nvPr/>
        </p:nvPicPr>
        <p:blipFill rotWithShape="1">
          <a:blip r:embed="rId3"/>
          <a:srcRect r="19973"/>
          <a:stretch/>
        </p:blipFill>
        <p:spPr>
          <a:xfrm>
            <a:off x="4769320" y="2709040"/>
            <a:ext cx="4296525" cy="2846856"/>
          </a:xfrm>
          <a:prstGeom prst="rect">
            <a:avLst/>
          </a:prstGeom>
        </p:spPr>
      </p:pic>
      <p:sp>
        <p:nvSpPr>
          <p:cNvPr id="22" name="TextBox 21"/>
          <p:cNvSpPr txBox="1"/>
          <p:nvPr/>
        </p:nvSpPr>
        <p:spPr>
          <a:xfrm>
            <a:off x="6549148" y="3898270"/>
            <a:ext cx="930032"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boat</a:t>
            </a:r>
            <a:endParaRPr lang="en-US" sz="2400" dirty="0">
              <a:solidFill>
                <a:prstClr val="white"/>
              </a:solidFill>
              <a:latin typeface="Tw Cen MT"/>
              <a:cs typeface="+mn-cs"/>
            </a:endParaRPr>
          </a:p>
        </p:txBody>
      </p:sp>
      <p:sp>
        <p:nvSpPr>
          <p:cNvPr id="23" name="TextBox 22"/>
          <p:cNvSpPr txBox="1"/>
          <p:nvPr/>
        </p:nvSpPr>
        <p:spPr>
          <a:xfrm>
            <a:off x="5019453" y="4837568"/>
            <a:ext cx="737406"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sea</a:t>
            </a:r>
            <a:endParaRPr lang="en-US" sz="2400" dirty="0">
              <a:solidFill>
                <a:prstClr val="white"/>
              </a:solidFill>
              <a:latin typeface="Tw Cen MT"/>
              <a:cs typeface="+mn-cs"/>
            </a:endParaRPr>
          </a:p>
        </p:txBody>
      </p:sp>
      <p:sp>
        <p:nvSpPr>
          <p:cNvPr id="24" name="TextBox 23"/>
          <p:cNvSpPr txBox="1"/>
          <p:nvPr/>
        </p:nvSpPr>
        <p:spPr>
          <a:xfrm>
            <a:off x="8005915" y="4842783"/>
            <a:ext cx="932245"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sand</a:t>
            </a:r>
            <a:endParaRPr lang="en-US" sz="2400" dirty="0">
              <a:solidFill>
                <a:prstClr val="white"/>
              </a:solidFill>
              <a:latin typeface="Tw Cen MT"/>
              <a:cs typeface="+mn-cs"/>
            </a:endParaRPr>
          </a:p>
        </p:txBody>
      </p:sp>
      <p:sp>
        <p:nvSpPr>
          <p:cNvPr id="25" name="TextBox 24"/>
          <p:cNvSpPr txBox="1"/>
          <p:nvPr/>
        </p:nvSpPr>
        <p:spPr>
          <a:xfrm>
            <a:off x="8053981" y="2914566"/>
            <a:ext cx="648319"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sky</a:t>
            </a:r>
            <a:endParaRPr lang="en-US" sz="2400" dirty="0">
              <a:solidFill>
                <a:prstClr val="white"/>
              </a:solidFill>
              <a:latin typeface="Tw Cen MT"/>
              <a:cs typeface="+mn-cs"/>
            </a:endParaRPr>
          </a:p>
        </p:txBody>
      </p:sp>
      <p:sp>
        <p:nvSpPr>
          <p:cNvPr id="26" name="TextBox 25"/>
          <p:cNvSpPr txBox="1"/>
          <p:nvPr/>
        </p:nvSpPr>
        <p:spPr>
          <a:xfrm>
            <a:off x="7252384" y="3919782"/>
            <a:ext cx="1125757"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statue</a:t>
            </a:r>
            <a:endParaRPr lang="en-US" sz="2400" dirty="0">
              <a:solidFill>
                <a:prstClr val="white"/>
              </a:solidFill>
              <a:latin typeface="Tw Cen MT"/>
              <a:cs typeface="+mn-cs"/>
            </a:endParaRPr>
          </a:p>
        </p:txBody>
      </p:sp>
      <p:sp>
        <p:nvSpPr>
          <p:cNvPr id="27" name="TextBox 26"/>
          <p:cNvSpPr txBox="1"/>
          <p:nvPr/>
        </p:nvSpPr>
        <p:spPr>
          <a:xfrm>
            <a:off x="6787686" y="3085100"/>
            <a:ext cx="1382987"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building</a:t>
            </a:r>
            <a:endParaRPr lang="en-US" sz="2400" dirty="0">
              <a:solidFill>
                <a:prstClr val="white"/>
              </a:solidFill>
              <a:latin typeface="Tw Cen MT"/>
              <a:cs typeface="+mn-cs"/>
            </a:endParaRPr>
          </a:p>
        </p:txBody>
      </p:sp>
      <p:sp>
        <p:nvSpPr>
          <p:cNvPr id="28" name="TextBox 27"/>
          <p:cNvSpPr txBox="1"/>
          <p:nvPr/>
        </p:nvSpPr>
        <p:spPr>
          <a:xfrm>
            <a:off x="5463470" y="3964085"/>
            <a:ext cx="1178118"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ceiling</a:t>
            </a:r>
            <a:endParaRPr lang="en-US" sz="2400" dirty="0">
              <a:solidFill>
                <a:prstClr val="white"/>
              </a:solidFill>
              <a:latin typeface="Tw Cen MT"/>
              <a:cs typeface="+mn-cs"/>
            </a:endParaRPr>
          </a:p>
        </p:txBody>
      </p:sp>
    </p:spTree>
    <p:extLst>
      <p:ext uri="{BB962C8B-B14F-4D97-AF65-F5344CB8AC3E}">
        <p14:creationId xmlns:p14="http://schemas.microsoft.com/office/powerpoint/2010/main" val="277158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7150"/>
            <a:ext cx="9144000" cy="933450"/>
          </a:xfrm>
        </p:spPr>
        <p:txBody>
          <a:bodyPr>
            <a:normAutofit fontScale="90000"/>
          </a:bodyPr>
          <a:lstStyle/>
          <a:p>
            <a:r>
              <a:rPr lang="en-US" sz="3600" b="1" dirty="0"/>
              <a:t>Finding Things: Image Parsing with Regions and Per-Exemplar Detectors</a:t>
            </a:r>
          </a:p>
        </p:txBody>
      </p:sp>
      <p:sp>
        <p:nvSpPr>
          <p:cNvPr id="8" name="Subtitle 7"/>
          <p:cNvSpPr>
            <a:spLocks noGrp="1"/>
          </p:cNvSpPr>
          <p:nvPr>
            <p:ph type="subTitle" idx="1"/>
          </p:nvPr>
        </p:nvSpPr>
        <p:spPr>
          <a:xfrm>
            <a:off x="2514600" y="685800"/>
            <a:ext cx="5943600" cy="1752600"/>
          </a:xfrm>
        </p:spPr>
        <p:txBody>
          <a:bodyPr>
            <a:normAutofit/>
          </a:bodyPr>
          <a:lstStyle/>
          <a:p>
            <a:pPr algn="l"/>
            <a:r>
              <a:rPr lang="en-US" sz="2400" b="1" dirty="0" smtClean="0">
                <a:solidFill>
                  <a:schemeClr val="tx1"/>
                </a:solidFill>
              </a:rPr>
              <a:t>Joseph </a:t>
            </a:r>
            <a:r>
              <a:rPr lang="en-US" sz="2400" b="1" dirty="0" err="1" smtClean="0">
                <a:solidFill>
                  <a:schemeClr val="tx1"/>
                </a:solidFill>
              </a:rPr>
              <a:t>Tighe</a:t>
            </a:r>
            <a:r>
              <a:rPr lang="en-US" sz="2400" b="1" dirty="0" smtClean="0">
                <a:solidFill>
                  <a:schemeClr val="tx1"/>
                </a:solidFill>
              </a:rPr>
              <a:t> and Svetlana Lazebnik</a:t>
            </a:r>
          </a:p>
          <a:p>
            <a:pPr algn="l"/>
            <a:r>
              <a:rPr lang="en-US" sz="2400" dirty="0" smtClean="0">
                <a:solidFill>
                  <a:schemeClr val="tx1"/>
                </a:solidFill>
              </a:rPr>
              <a:t>CVPR 2013</a:t>
            </a:r>
          </a:p>
        </p:txBody>
      </p:sp>
      <p:pic>
        <p:nvPicPr>
          <p:cNvPr id="13" name="Picture 12"/>
          <p:cNvPicPr>
            <a:picLocks noChangeAspect="1"/>
          </p:cNvPicPr>
          <p:nvPr/>
        </p:nvPicPr>
        <p:blipFill>
          <a:blip r:embed="rId3"/>
          <a:stretch>
            <a:fillRect/>
          </a:stretch>
        </p:blipFill>
        <p:spPr>
          <a:xfrm>
            <a:off x="4795431" y="2865488"/>
            <a:ext cx="2672169" cy="1569755"/>
          </a:xfrm>
          <a:prstGeom prst="rect">
            <a:avLst/>
          </a:prstGeom>
        </p:spPr>
      </p:pic>
      <p:pic>
        <p:nvPicPr>
          <p:cNvPr id="14" name="Picture 13"/>
          <p:cNvPicPr>
            <a:picLocks noChangeAspect="1"/>
          </p:cNvPicPr>
          <p:nvPr/>
        </p:nvPicPr>
        <p:blipFill>
          <a:blip r:embed="rId4"/>
          <a:stretch>
            <a:fillRect/>
          </a:stretch>
        </p:blipFill>
        <p:spPr>
          <a:xfrm>
            <a:off x="1290231" y="2865488"/>
            <a:ext cx="2672169" cy="1569755"/>
          </a:xfrm>
          <a:prstGeom prst="rect">
            <a:avLst/>
          </a:prstGeom>
        </p:spPr>
      </p:pic>
      <p:sp>
        <p:nvSpPr>
          <p:cNvPr id="15" name="TextBox 14"/>
          <p:cNvSpPr txBox="1"/>
          <p:nvPr/>
        </p:nvSpPr>
        <p:spPr>
          <a:xfrm>
            <a:off x="1315303" y="2438400"/>
            <a:ext cx="1580297" cy="220399"/>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white"/>
                </a:solidFill>
                <a:latin typeface="Tw Cen MT"/>
                <a:cs typeface="+mn-cs"/>
              </a:rPr>
              <a:t>Superparsing</a:t>
            </a:r>
            <a:r>
              <a:rPr lang="en-US" sz="2400" dirty="0" smtClean="0">
                <a:solidFill>
                  <a:prstClr val="white"/>
                </a:solidFill>
                <a:latin typeface="Tw Cen MT"/>
                <a:cs typeface="+mn-cs"/>
              </a:rPr>
              <a:t> Result</a:t>
            </a:r>
            <a:endParaRPr lang="en-US" sz="2400" dirty="0">
              <a:solidFill>
                <a:prstClr val="white"/>
              </a:solidFill>
              <a:latin typeface="Tw Cen MT"/>
              <a:cs typeface="+mn-cs"/>
            </a:endParaRPr>
          </a:p>
        </p:txBody>
      </p:sp>
      <p:sp>
        <p:nvSpPr>
          <p:cNvPr id="16" name="TextBox 15"/>
          <p:cNvSpPr txBox="1"/>
          <p:nvPr/>
        </p:nvSpPr>
        <p:spPr>
          <a:xfrm>
            <a:off x="4367390" y="2438400"/>
            <a:ext cx="2327670" cy="220399"/>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Detector Based Parsing Result</a:t>
            </a:r>
            <a:endParaRPr lang="en-US" sz="2400" dirty="0">
              <a:solidFill>
                <a:prstClr val="white"/>
              </a:solidFill>
              <a:latin typeface="Tw Cen MT"/>
              <a:cs typeface="+mn-cs"/>
            </a:endParaRPr>
          </a:p>
        </p:txBody>
      </p:sp>
      <p:cxnSp>
        <p:nvCxnSpPr>
          <p:cNvPr id="19" name="Straight Arrow Connector 18"/>
          <p:cNvCxnSpPr/>
          <p:nvPr/>
        </p:nvCxnSpPr>
        <p:spPr>
          <a:xfrm>
            <a:off x="2514600" y="4572000"/>
            <a:ext cx="536472" cy="32523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943600" y="4572000"/>
            <a:ext cx="522859" cy="34843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175227" y="4795890"/>
            <a:ext cx="2672170" cy="1569756"/>
          </a:xfrm>
          <a:prstGeom prst="rect">
            <a:avLst/>
          </a:prstGeom>
        </p:spPr>
      </p:pic>
      <p:sp>
        <p:nvSpPr>
          <p:cNvPr id="28" name="TextBox 27"/>
          <p:cNvSpPr txBox="1"/>
          <p:nvPr/>
        </p:nvSpPr>
        <p:spPr>
          <a:xfrm>
            <a:off x="4355235" y="5688912"/>
            <a:ext cx="379567"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Bus</a:t>
            </a:r>
            <a:endParaRPr lang="en-US" sz="2800" dirty="0">
              <a:solidFill>
                <a:prstClr val="black"/>
              </a:solidFill>
              <a:latin typeface="Tw Cen MT"/>
              <a:cs typeface="+mn-cs"/>
            </a:endParaRPr>
          </a:p>
        </p:txBody>
      </p:sp>
      <p:sp>
        <p:nvSpPr>
          <p:cNvPr id="29" name="TextBox 28"/>
          <p:cNvSpPr txBox="1"/>
          <p:nvPr/>
        </p:nvSpPr>
        <p:spPr>
          <a:xfrm>
            <a:off x="3910088" y="5448825"/>
            <a:ext cx="472515"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Sign</a:t>
            </a:r>
            <a:endParaRPr lang="en-US" sz="2800" dirty="0">
              <a:solidFill>
                <a:prstClr val="black"/>
              </a:solidFill>
              <a:latin typeface="Tw Cen MT"/>
              <a:cs typeface="+mn-cs"/>
            </a:endParaRPr>
          </a:p>
        </p:txBody>
      </p:sp>
      <p:sp>
        <p:nvSpPr>
          <p:cNvPr id="30" name="TextBox 29"/>
          <p:cNvSpPr txBox="1"/>
          <p:nvPr/>
        </p:nvSpPr>
        <p:spPr>
          <a:xfrm>
            <a:off x="4165592" y="5975656"/>
            <a:ext cx="673585"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Wheel</a:t>
            </a:r>
            <a:endParaRPr lang="en-US" sz="2800" dirty="0">
              <a:solidFill>
                <a:prstClr val="black"/>
              </a:solidFill>
              <a:latin typeface="Tw Cen MT"/>
              <a:cs typeface="+mn-cs"/>
            </a:endParaRPr>
          </a:p>
        </p:txBody>
      </p:sp>
    </p:spTree>
    <p:extLst>
      <p:ext uri="{BB962C8B-B14F-4D97-AF65-F5344CB8AC3E}">
        <p14:creationId xmlns:p14="http://schemas.microsoft.com/office/powerpoint/2010/main" val="3678470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get the “things” use detectors</a:t>
            </a:r>
            <a:endParaRPr lang="en-US" dirty="0"/>
          </a:p>
        </p:txBody>
      </p:sp>
      <p:sp>
        <p:nvSpPr>
          <p:cNvPr id="3" name="Content Placeholder 2"/>
          <p:cNvSpPr>
            <a:spLocks noGrp="1"/>
          </p:cNvSpPr>
          <p:nvPr>
            <p:ph sz="quarter" idx="1"/>
          </p:nvPr>
        </p:nvSpPr>
        <p:spPr>
          <a:xfrm>
            <a:off x="612648" y="1600200"/>
            <a:ext cx="8153400" cy="1202857"/>
          </a:xfrm>
        </p:spPr>
        <p:txBody>
          <a:bodyPr>
            <a:normAutofit fontScale="92500" lnSpcReduction="10000"/>
          </a:bodyPr>
          <a:lstStyle/>
          <a:p>
            <a:r>
              <a:rPr lang="en-US" dirty="0" err="1" smtClean="0"/>
              <a:t>Ladicky</a:t>
            </a:r>
            <a:r>
              <a:rPr lang="en-US" dirty="0" smtClean="0"/>
              <a:t> et al. used detector output coupled with bounding box based foreground/background segmentation to improve performance on things</a:t>
            </a:r>
            <a:endParaRPr lang="en-US" dirty="0"/>
          </a:p>
        </p:txBody>
      </p:sp>
      <p:sp>
        <p:nvSpPr>
          <p:cNvPr id="12" name="TextBox 11"/>
          <p:cNvSpPr txBox="1"/>
          <p:nvPr/>
        </p:nvSpPr>
        <p:spPr>
          <a:xfrm>
            <a:off x="612649" y="6291653"/>
            <a:ext cx="8531352" cy="462947"/>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1400" dirty="0" err="1">
                <a:solidFill>
                  <a:prstClr val="black"/>
                </a:solidFill>
                <a:latin typeface="Tw Cen MT"/>
                <a:cs typeface="+mn-cs"/>
              </a:rPr>
              <a:t>Ľubor</a:t>
            </a:r>
            <a:r>
              <a:rPr lang="en-US" sz="1400" dirty="0">
                <a:solidFill>
                  <a:prstClr val="black"/>
                </a:solidFill>
                <a:latin typeface="Tw Cen MT"/>
                <a:cs typeface="+mn-cs"/>
              </a:rPr>
              <a:t> </a:t>
            </a:r>
            <a:r>
              <a:rPr lang="en-US" sz="1400" dirty="0" err="1">
                <a:solidFill>
                  <a:prstClr val="black"/>
                </a:solidFill>
                <a:latin typeface="Tw Cen MT"/>
                <a:cs typeface="+mn-cs"/>
              </a:rPr>
              <a:t>Ladický</a:t>
            </a:r>
            <a:r>
              <a:rPr lang="en-US" sz="1400" dirty="0">
                <a:solidFill>
                  <a:prstClr val="black"/>
                </a:solidFill>
                <a:latin typeface="Tw Cen MT"/>
                <a:cs typeface="+mn-cs"/>
              </a:rPr>
              <a:t>, Paul </a:t>
            </a:r>
            <a:r>
              <a:rPr lang="en-US" sz="1400" dirty="0" err="1">
                <a:solidFill>
                  <a:prstClr val="black"/>
                </a:solidFill>
                <a:latin typeface="Tw Cen MT"/>
                <a:cs typeface="+mn-cs"/>
              </a:rPr>
              <a:t>Sturgess</a:t>
            </a:r>
            <a:r>
              <a:rPr lang="en-US" sz="1400" dirty="0">
                <a:solidFill>
                  <a:prstClr val="black"/>
                </a:solidFill>
                <a:latin typeface="Tw Cen MT"/>
                <a:cs typeface="+mn-cs"/>
              </a:rPr>
              <a:t>, </a:t>
            </a:r>
            <a:r>
              <a:rPr lang="en-US" sz="1400" dirty="0" err="1">
                <a:solidFill>
                  <a:prstClr val="black"/>
                </a:solidFill>
                <a:latin typeface="Tw Cen MT"/>
                <a:cs typeface="+mn-cs"/>
              </a:rPr>
              <a:t>Karteek</a:t>
            </a:r>
            <a:r>
              <a:rPr lang="en-US" sz="1400" dirty="0">
                <a:solidFill>
                  <a:prstClr val="black"/>
                </a:solidFill>
                <a:latin typeface="Tw Cen MT"/>
                <a:cs typeface="+mn-cs"/>
              </a:rPr>
              <a:t> </a:t>
            </a:r>
            <a:r>
              <a:rPr lang="en-US" sz="1400" dirty="0" err="1">
                <a:solidFill>
                  <a:prstClr val="black"/>
                </a:solidFill>
                <a:latin typeface="Tw Cen MT"/>
                <a:cs typeface="+mn-cs"/>
              </a:rPr>
              <a:t>Alahari</a:t>
            </a:r>
            <a:r>
              <a:rPr lang="en-US" sz="1400" dirty="0">
                <a:solidFill>
                  <a:prstClr val="black"/>
                </a:solidFill>
                <a:latin typeface="Tw Cen MT"/>
                <a:cs typeface="+mn-cs"/>
              </a:rPr>
              <a:t>, Chris Russell, Philip H.S. </a:t>
            </a:r>
            <a:r>
              <a:rPr lang="en-US" sz="1400" dirty="0" err="1">
                <a:solidFill>
                  <a:prstClr val="black"/>
                </a:solidFill>
                <a:latin typeface="Tw Cen MT"/>
                <a:cs typeface="+mn-cs"/>
              </a:rPr>
              <a:t>Torr</a:t>
            </a:r>
            <a:endParaRPr lang="en-US" sz="1400" dirty="0">
              <a:solidFill>
                <a:prstClr val="black"/>
              </a:solidFill>
              <a:latin typeface="Tw Cen MT"/>
              <a:cs typeface="+mn-cs"/>
            </a:endParaRPr>
          </a:p>
          <a:p>
            <a:pPr algn="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What, Where </a:t>
            </a:r>
            <a:r>
              <a:rPr lang="en-US" sz="1400" dirty="0">
                <a:solidFill>
                  <a:prstClr val="black"/>
                </a:solidFill>
                <a:latin typeface="Tw Cen MT"/>
                <a:cs typeface="+mn-cs"/>
              </a:rPr>
              <a:t>&amp; How Many? Combining Object Detectors and </a:t>
            </a:r>
            <a:r>
              <a:rPr lang="en-US" sz="1400" dirty="0" smtClean="0">
                <a:solidFill>
                  <a:prstClr val="black"/>
                </a:solidFill>
                <a:latin typeface="Tw Cen MT"/>
                <a:cs typeface="+mn-cs"/>
              </a:rPr>
              <a:t>CRFs, ECCV 2010</a:t>
            </a:r>
            <a:endParaRPr lang="en-US" sz="1400" dirty="0">
              <a:solidFill>
                <a:prstClr val="black"/>
              </a:solidFill>
              <a:latin typeface="Tw Cen MT"/>
              <a:cs typeface="+mn-cs"/>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4880"/>
            <a:ext cx="8629650" cy="2533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5"/>
          <p:cNvSpPr txBox="1">
            <a:spLocks noChangeArrowheads="1"/>
          </p:cNvSpPr>
          <p:nvPr/>
        </p:nvSpPr>
        <p:spPr bwMode="auto">
          <a:xfrm>
            <a:off x="357188" y="5526630"/>
            <a:ext cx="2714625"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dirty="0">
                <a:solidFill>
                  <a:srgbClr val="000000"/>
                </a:solidFill>
                <a:latin typeface="Times New Roman" charset="0"/>
              </a:rPr>
              <a:t>Result without detections</a:t>
            </a:r>
          </a:p>
        </p:txBody>
      </p:sp>
      <p:sp>
        <p:nvSpPr>
          <p:cNvPr id="13" name="Text Box 6"/>
          <p:cNvSpPr txBox="1">
            <a:spLocks noChangeArrowheads="1"/>
          </p:cNvSpPr>
          <p:nvPr/>
        </p:nvSpPr>
        <p:spPr bwMode="auto">
          <a:xfrm>
            <a:off x="32146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a:solidFill>
                  <a:srgbClr val="000000"/>
                </a:solidFill>
                <a:latin typeface="Times New Roman" charset="0"/>
              </a:rPr>
              <a:t>Set of detections</a:t>
            </a:r>
          </a:p>
        </p:txBody>
      </p:sp>
      <p:sp>
        <p:nvSpPr>
          <p:cNvPr id="14" name="Text Box 7"/>
          <p:cNvSpPr txBox="1">
            <a:spLocks noChangeArrowheads="1"/>
          </p:cNvSpPr>
          <p:nvPr/>
        </p:nvSpPr>
        <p:spPr bwMode="auto">
          <a:xfrm>
            <a:off x="60721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a:solidFill>
                  <a:srgbClr val="000000"/>
                </a:solidFill>
                <a:latin typeface="Times New Roman" charset="0"/>
              </a:rPr>
              <a:t>Final Result</a:t>
            </a:r>
          </a:p>
        </p:txBody>
      </p:sp>
    </p:spTree>
    <p:extLst>
      <p:ext uri="{BB962C8B-B14F-4D97-AF65-F5344CB8AC3E}">
        <p14:creationId xmlns:p14="http://schemas.microsoft.com/office/powerpoint/2010/main" val="3582603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0235" t="236" r="21019" b="12428"/>
          <a:stretch/>
        </p:blipFill>
        <p:spPr>
          <a:xfrm>
            <a:off x="2759076" y="4947195"/>
            <a:ext cx="2715280" cy="1954718"/>
          </a:xfrm>
          <a:prstGeom prst="rect">
            <a:avLst/>
          </a:prstGeom>
        </p:spPr>
      </p:pic>
      <p:sp>
        <p:nvSpPr>
          <p:cNvPr id="2" name="Title 1"/>
          <p:cNvSpPr>
            <a:spLocks noGrp="1"/>
          </p:cNvSpPr>
          <p:nvPr>
            <p:ph type="title"/>
          </p:nvPr>
        </p:nvSpPr>
        <p:spPr/>
        <p:txBody>
          <a:bodyPr/>
          <a:lstStyle/>
          <a:p>
            <a:r>
              <a:rPr lang="en-US" dirty="0" smtClean="0"/>
              <a:t>Problems with this approach</a:t>
            </a:r>
            <a:endParaRPr lang="en-US" dirty="0"/>
          </a:p>
        </p:txBody>
      </p:sp>
      <p:sp>
        <p:nvSpPr>
          <p:cNvPr id="3" name="Content Placeholder 2"/>
          <p:cNvSpPr>
            <a:spLocks noGrp="1"/>
          </p:cNvSpPr>
          <p:nvPr>
            <p:ph sz="quarter" idx="1"/>
          </p:nvPr>
        </p:nvSpPr>
        <p:spPr/>
        <p:txBody>
          <a:bodyPr>
            <a:normAutofit/>
          </a:bodyPr>
          <a:lstStyle/>
          <a:p>
            <a:r>
              <a:rPr lang="en-US" sz="2400" dirty="0" smtClean="0"/>
              <a:t>The mask for bounding boxes is obtained by an automatic segmentation, which can fail</a:t>
            </a:r>
          </a:p>
          <a:p>
            <a:r>
              <a:rPr lang="en-US" sz="2400" dirty="0" smtClean="0"/>
              <a:t>The models must be pre-trained and cannot adapt to new data easily</a:t>
            </a:r>
          </a:p>
          <a:p>
            <a:r>
              <a:rPr lang="en-US" sz="2400" dirty="0" smtClean="0"/>
              <a:t>There is little flexibility for objects that take many forms</a:t>
            </a:r>
            <a:endParaRPr lang="en-US" sz="2400" dirty="0"/>
          </a:p>
        </p:txBody>
      </p:sp>
      <p:pic>
        <p:nvPicPr>
          <p:cNvPr id="5" name="Picture 4"/>
          <p:cNvPicPr>
            <a:picLocks noChangeAspect="1"/>
          </p:cNvPicPr>
          <p:nvPr/>
        </p:nvPicPr>
        <p:blipFill>
          <a:blip r:embed="rId3"/>
          <a:stretch>
            <a:fillRect/>
          </a:stretch>
        </p:blipFill>
        <p:spPr>
          <a:xfrm>
            <a:off x="0" y="5290087"/>
            <a:ext cx="2408717" cy="1611826"/>
          </a:xfrm>
          <a:prstGeom prst="rect">
            <a:avLst/>
          </a:prstGeom>
        </p:spPr>
      </p:pic>
      <p:pic>
        <p:nvPicPr>
          <p:cNvPr id="6" name="Picture 5"/>
          <p:cNvPicPr>
            <a:picLocks noChangeAspect="1"/>
          </p:cNvPicPr>
          <p:nvPr/>
        </p:nvPicPr>
        <p:blipFill>
          <a:blip r:embed="rId4"/>
          <a:stretch>
            <a:fillRect/>
          </a:stretch>
        </p:blipFill>
        <p:spPr>
          <a:xfrm>
            <a:off x="6971976" y="3836649"/>
            <a:ext cx="2172023" cy="1453438"/>
          </a:xfrm>
          <a:prstGeom prst="rect">
            <a:avLst/>
          </a:prstGeom>
        </p:spPr>
      </p:pic>
      <p:pic>
        <p:nvPicPr>
          <p:cNvPr id="8" name="Picture 7"/>
          <p:cNvPicPr>
            <a:picLocks noChangeAspect="1"/>
          </p:cNvPicPr>
          <p:nvPr/>
        </p:nvPicPr>
        <p:blipFill>
          <a:blip r:embed="rId5"/>
          <a:stretch>
            <a:fillRect/>
          </a:stretch>
        </p:blipFill>
        <p:spPr>
          <a:xfrm>
            <a:off x="5648094" y="5233643"/>
            <a:ext cx="2647764" cy="1668270"/>
          </a:xfrm>
          <a:prstGeom prst="rect">
            <a:avLst/>
          </a:prstGeom>
        </p:spPr>
      </p:pic>
      <p:pic>
        <p:nvPicPr>
          <p:cNvPr id="9" name="Picture 8"/>
          <p:cNvPicPr>
            <a:picLocks noChangeAspect="1"/>
          </p:cNvPicPr>
          <p:nvPr/>
        </p:nvPicPr>
        <p:blipFill>
          <a:blip r:embed="rId6"/>
          <a:stretch>
            <a:fillRect/>
          </a:stretch>
        </p:blipFill>
        <p:spPr>
          <a:xfrm>
            <a:off x="1594547" y="3708308"/>
            <a:ext cx="2201006" cy="1902805"/>
          </a:xfrm>
          <a:prstGeom prst="rect">
            <a:avLst/>
          </a:prstGeom>
        </p:spPr>
      </p:pic>
      <p:pic>
        <p:nvPicPr>
          <p:cNvPr id="7" name="Picture 6"/>
          <p:cNvPicPr>
            <a:picLocks noChangeAspect="1"/>
          </p:cNvPicPr>
          <p:nvPr/>
        </p:nvPicPr>
        <p:blipFill>
          <a:blip r:embed="rId7"/>
          <a:stretch>
            <a:fillRect/>
          </a:stretch>
        </p:blipFill>
        <p:spPr>
          <a:xfrm>
            <a:off x="4708456" y="3708308"/>
            <a:ext cx="1535857" cy="2087190"/>
          </a:xfrm>
          <a:prstGeom prst="rect">
            <a:avLst/>
          </a:prstGeom>
        </p:spPr>
      </p:pic>
    </p:spTree>
    <p:extLst>
      <p:ext uri="{BB962C8B-B14F-4D97-AF65-F5344CB8AC3E}">
        <p14:creationId xmlns:p14="http://schemas.microsoft.com/office/powerpoint/2010/main" val="2532491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a:t>
            </a:r>
            <a:endParaRPr lang="en-US" dirty="0"/>
          </a:p>
        </p:txBody>
      </p:sp>
      <p:sp>
        <p:nvSpPr>
          <p:cNvPr id="9" name="Content Placeholder 8"/>
          <p:cNvSpPr>
            <a:spLocks noGrp="1"/>
          </p:cNvSpPr>
          <p:nvPr>
            <p:ph sz="quarter" idx="1"/>
          </p:nvPr>
        </p:nvSpPr>
        <p:spPr/>
        <p:txBody>
          <a:bodyPr/>
          <a:lstStyle/>
          <a:p>
            <a:r>
              <a:rPr lang="en-US" dirty="0" smtClean="0"/>
              <a:t>For each instance of a class: train SVM based on HOG features</a:t>
            </a:r>
          </a:p>
          <a:p>
            <a:r>
              <a:rPr lang="en-US" dirty="0" smtClean="0"/>
              <a:t>Negative examples are taken from all images that do not contain the class</a:t>
            </a:r>
            <a:endParaRPr lang="en-US" dirty="0"/>
          </a:p>
        </p:txBody>
      </p:sp>
      <p:sp>
        <p:nvSpPr>
          <p:cNvPr id="6" name="TextBox 5"/>
          <p:cNvSpPr txBox="1"/>
          <p:nvPr/>
        </p:nvSpPr>
        <p:spPr>
          <a:xfrm>
            <a:off x="304800" y="6172200"/>
            <a:ext cx="8839200" cy="727635"/>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2400" dirty="0">
                <a:solidFill>
                  <a:prstClr val="black"/>
                </a:solidFill>
                <a:latin typeface="Tw Cen MT"/>
                <a:cs typeface="+mn-cs"/>
              </a:rPr>
              <a:t>Tomasz </a:t>
            </a:r>
            <a:r>
              <a:rPr lang="en-US" sz="2400" dirty="0" err="1">
                <a:solidFill>
                  <a:prstClr val="black"/>
                </a:solidFill>
                <a:latin typeface="Tw Cen MT"/>
                <a:cs typeface="+mn-cs"/>
              </a:rPr>
              <a:t>Malisiewicz</a:t>
            </a:r>
            <a:r>
              <a:rPr lang="en-US" sz="2400" dirty="0">
                <a:solidFill>
                  <a:prstClr val="black"/>
                </a:solidFill>
                <a:latin typeface="Tw Cen MT"/>
                <a:cs typeface="+mn-cs"/>
              </a:rPr>
              <a:t>, </a:t>
            </a:r>
            <a:r>
              <a:rPr lang="en-US" sz="2400" dirty="0" err="1">
                <a:solidFill>
                  <a:prstClr val="black"/>
                </a:solidFill>
                <a:latin typeface="Tw Cen MT"/>
                <a:cs typeface="+mn-cs"/>
              </a:rPr>
              <a:t>Abhinav</a:t>
            </a:r>
            <a:r>
              <a:rPr lang="en-US" sz="2400" dirty="0">
                <a:solidFill>
                  <a:prstClr val="black"/>
                </a:solidFill>
                <a:latin typeface="Tw Cen MT"/>
                <a:cs typeface="+mn-cs"/>
              </a:rPr>
              <a:t> Gupta, Alexei A. </a:t>
            </a:r>
            <a:r>
              <a:rPr lang="en-US" sz="2400" dirty="0" err="1">
                <a:solidFill>
                  <a:prstClr val="black"/>
                </a:solidFill>
                <a:latin typeface="Tw Cen MT"/>
                <a:cs typeface="+mn-cs"/>
              </a:rPr>
              <a:t>Efros</a:t>
            </a:r>
            <a:r>
              <a:rPr lang="en-US" sz="2400" dirty="0">
                <a:solidFill>
                  <a:prstClr val="black"/>
                </a:solidFill>
                <a:latin typeface="Tw Cen MT"/>
                <a:cs typeface="+mn-cs"/>
              </a:rPr>
              <a:t>. Ensemble of Exemplar-SVMs for Object Detection and </a:t>
            </a:r>
            <a:r>
              <a:rPr lang="en-US" sz="2400" dirty="0" smtClean="0">
                <a:solidFill>
                  <a:prstClr val="black"/>
                </a:solidFill>
                <a:latin typeface="Tw Cen MT"/>
                <a:cs typeface="+mn-cs"/>
              </a:rPr>
              <a:t>Beyond. In </a:t>
            </a:r>
            <a:r>
              <a:rPr lang="en-US" sz="2400" dirty="0">
                <a:solidFill>
                  <a:prstClr val="black"/>
                </a:solidFill>
                <a:latin typeface="Tw Cen MT"/>
                <a:cs typeface="+mn-cs"/>
              </a:rPr>
              <a:t>ICCV, 2011</a:t>
            </a:r>
          </a:p>
        </p:txBody>
      </p:sp>
      <p:pic>
        <p:nvPicPr>
          <p:cNvPr id="614402" name="Picture 2" descr="http://www.cs.cmu.edu/~tmalisie/projects/iccv11/exemplar_classifiers-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0"/>
            <a:ext cx="9096375" cy="188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71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30390" y="-1"/>
            <a:ext cx="5022761" cy="6334781"/>
          </a:xfrm>
          <a:prstGeom prst="rect">
            <a:avLst/>
          </a:prstGeom>
        </p:spPr>
      </p:pic>
      <p:sp>
        <p:nvSpPr>
          <p:cNvPr id="4" name="TextBox 3"/>
          <p:cNvSpPr txBox="1"/>
          <p:nvPr/>
        </p:nvSpPr>
        <p:spPr>
          <a:xfrm>
            <a:off x="3122428" y="6395053"/>
            <a:ext cx="6021572" cy="462947"/>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1400" dirty="0">
                <a:solidFill>
                  <a:prstClr val="black"/>
                </a:solidFill>
                <a:latin typeface="Tw Cen MT"/>
                <a:cs typeface="+mn-cs"/>
              </a:rPr>
              <a:t>Tomasz </a:t>
            </a:r>
            <a:r>
              <a:rPr lang="en-US" sz="1400" dirty="0" err="1">
                <a:solidFill>
                  <a:prstClr val="black"/>
                </a:solidFill>
                <a:latin typeface="Tw Cen MT"/>
                <a:cs typeface="+mn-cs"/>
              </a:rPr>
              <a:t>Malisiewicz</a:t>
            </a:r>
            <a:r>
              <a:rPr lang="en-US" sz="1400" dirty="0">
                <a:solidFill>
                  <a:prstClr val="black"/>
                </a:solidFill>
                <a:latin typeface="Tw Cen MT"/>
                <a:cs typeface="+mn-cs"/>
              </a:rPr>
              <a:t>, </a:t>
            </a:r>
            <a:r>
              <a:rPr lang="en-US" sz="1400" dirty="0" err="1">
                <a:solidFill>
                  <a:prstClr val="black"/>
                </a:solidFill>
                <a:latin typeface="Tw Cen MT"/>
                <a:cs typeface="+mn-cs"/>
              </a:rPr>
              <a:t>Abhinav</a:t>
            </a:r>
            <a:r>
              <a:rPr lang="en-US" sz="1400" dirty="0">
                <a:solidFill>
                  <a:prstClr val="black"/>
                </a:solidFill>
                <a:latin typeface="Tw Cen MT"/>
                <a:cs typeface="+mn-cs"/>
              </a:rPr>
              <a:t> Gupta, Alexei A. </a:t>
            </a:r>
            <a:r>
              <a:rPr lang="en-US" sz="1400" dirty="0" err="1">
                <a:solidFill>
                  <a:prstClr val="black"/>
                </a:solidFill>
                <a:latin typeface="Tw Cen MT"/>
                <a:cs typeface="+mn-cs"/>
              </a:rPr>
              <a:t>Efros</a:t>
            </a:r>
            <a:r>
              <a:rPr lang="en-US" sz="1400" dirty="0">
                <a:solidFill>
                  <a:prstClr val="black"/>
                </a:solidFill>
                <a:latin typeface="Tw Cen MT"/>
                <a:cs typeface="+mn-cs"/>
              </a:rPr>
              <a:t>. Ensemble of Exemplar-SVMs for Object Detection and Beyond . In ICCV, 2011</a:t>
            </a:r>
          </a:p>
        </p:txBody>
      </p:sp>
    </p:spTree>
    <p:extLst>
      <p:ext uri="{BB962C8B-B14F-4D97-AF65-F5344CB8AC3E}">
        <p14:creationId xmlns:p14="http://schemas.microsoft.com/office/powerpoint/2010/main" val="3357257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t>Retrieve a set of similar images using global image descriptors</a:t>
            </a:r>
          </a:p>
          <a:p>
            <a:r>
              <a:rPr lang="en-US" dirty="0" smtClean="0">
                <a:solidFill>
                  <a:schemeClr val="accent1"/>
                </a:solidFill>
              </a:rPr>
              <a:t>Train per-exemplar detectors for “things” in retrieval set</a:t>
            </a:r>
          </a:p>
          <a:p>
            <a:r>
              <a:rPr lang="en-US" dirty="0" smtClean="0">
                <a:solidFill>
                  <a:schemeClr val="accent1"/>
                </a:solidFill>
              </a:rPr>
              <a:t>Run trained detectors on query and transfer weighted masked for all positive detections</a:t>
            </a:r>
            <a:endParaRPr lang="en-US" dirty="0">
              <a:solidFill>
                <a:schemeClr val="accent1"/>
              </a:solidFill>
            </a:endParaRPr>
          </a:p>
        </p:txBody>
      </p:sp>
    </p:spTree>
    <p:extLst>
      <p:ext uri="{BB962C8B-B14F-4D97-AF65-F5344CB8AC3E}">
        <p14:creationId xmlns:p14="http://schemas.microsoft.com/office/powerpoint/2010/main" val="2662010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 set for</a:t>
            </a:r>
            <a:endParaRPr lang="en-US" dirty="0"/>
          </a:p>
        </p:txBody>
      </p:sp>
      <p:pic>
        <p:nvPicPr>
          <p:cNvPr id="5" name="Content Placeholder 4" descr="top6.pdf"/>
          <p:cNvPicPr>
            <a:picLocks noGrp="1" noChangeAspect="1"/>
          </p:cNvPicPr>
          <p:nvPr>
            <p:ph sz="quarter" idx="1"/>
          </p:nvPr>
        </p:nvPicPr>
        <p:blipFill>
          <a:blip r:embed="rId2">
            <a:extLst>
              <a:ext uri="{28A0092B-C50C-407E-A947-70E740481C1C}">
                <a14:useLocalDpi xmlns:a14="http://schemas.microsoft.com/office/drawing/2010/main" val="0"/>
              </a:ext>
            </a:extLst>
          </a:blip>
          <a:srcRect l="4773" r="4773"/>
          <a:stretch>
            <a:fillRect/>
          </a:stretch>
        </p:blipFill>
        <p:spPr>
          <a:xfrm>
            <a:off x="0" y="1600199"/>
            <a:ext cx="9144000" cy="5042018"/>
          </a:xfrm>
        </p:spPr>
      </p:pic>
      <p:pic>
        <p:nvPicPr>
          <p:cNvPr id="6"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1523883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bus.pdf"/>
          <p:cNvPicPr>
            <a:picLocks noGrp="1" noChangeAspect="1"/>
          </p:cNvPicPr>
          <p:nvPr>
            <p:ph sz="quarter" idx="1"/>
          </p:nvPr>
        </p:nvPicPr>
        <p:blipFill>
          <a:blip r:embed="rId2">
            <a:extLst>
              <a:ext uri="{28A0092B-C50C-407E-A947-70E740481C1C}">
                <a14:useLocalDpi xmlns:a14="http://schemas.microsoft.com/office/drawing/2010/main" val="0"/>
              </a:ext>
            </a:extLst>
          </a:blip>
          <a:srcRect l="3530" r="3530"/>
          <a:stretch>
            <a:fillRect/>
          </a:stretch>
        </p:blipFill>
        <p:spPr>
          <a:xfrm>
            <a:off x="-19272" y="1600199"/>
            <a:ext cx="9163272" cy="5052645"/>
          </a:xfrm>
        </p:spPr>
      </p:pic>
      <p:sp>
        <p:nvSpPr>
          <p:cNvPr id="7" name="Title 1"/>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457200">
              <a:lnSpc>
                <a:spcPct val="86000"/>
              </a:lnSpc>
              <a:buClr>
                <a:srgbClr val="000000"/>
              </a:buClr>
              <a:buSzPct val="100000"/>
              <a:buFont typeface="Times New Roman" pitchFamily="18" charset="0"/>
              <a:buNone/>
            </a:pPr>
            <a:r>
              <a:rPr lang="en-US" dirty="0" smtClean="0">
                <a:solidFill>
                  <a:srgbClr val="775F55"/>
                </a:solidFill>
              </a:rPr>
              <a:t>Retrieval set for</a:t>
            </a:r>
            <a:endParaRPr lang="en-US" dirty="0">
              <a:solidFill>
                <a:srgbClr val="775F55"/>
              </a:solidFill>
            </a:endParaRPr>
          </a:p>
        </p:txBody>
      </p:sp>
      <p:pic>
        <p:nvPicPr>
          <p:cNvPr id="8"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2809749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The Three Approaches</a:t>
            </a:r>
          </a:p>
        </p:txBody>
      </p:sp>
      <p:sp>
        <p:nvSpPr>
          <p:cNvPr id="30724" name="Rectangle 4"/>
          <p:cNvSpPr>
            <a:spLocks noGrp="1" noChangeArrowheads="1"/>
          </p:cNvSpPr>
          <p:nvPr>
            <p:ph type="body" idx="1"/>
          </p:nvPr>
        </p:nvSpPr>
        <p:spPr>
          <a:noFill/>
          <a:ln/>
        </p:spPr>
        <p:txBody>
          <a:bodyPr/>
          <a:lstStyle/>
          <a:p>
            <a:r>
              <a:rPr lang="en-US" altLang="en-US"/>
              <a:t>Segment </a:t>
            </a:r>
            <a:r>
              <a:rPr lang="en-US" altLang="en-US">
                <a:sym typeface="Wingdings" panose="05000000000000000000" pitchFamily="2" charset="2"/>
              </a:rPr>
              <a:t></a:t>
            </a:r>
            <a:r>
              <a:rPr lang="en-US" altLang="en-US"/>
              <a:t> Detect</a:t>
            </a:r>
          </a:p>
          <a:p>
            <a:endParaRPr lang="en-US" altLang="en-US"/>
          </a:p>
          <a:p>
            <a:endParaRPr lang="en-US" altLang="en-US"/>
          </a:p>
          <a:p>
            <a:r>
              <a:rPr lang="en-US" altLang="en-US"/>
              <a:t>Detect </a:t>
            </a:r>
            <a:r>
              <a:rPr lang="en-US" altLang="en-US">
                <a:sym typeface="Wingdings" panose="05000000000000000000" pitchFamily="2" charset="2"/>
              </a:rPr>
              <a:t></a:t>
            </a:r>
            <a:r>
              <a:rPr lang="en-US" altLang="en-US"/>
              <a:t> Segment</a:t>
            </a:r>
          </a:p>
          <a:p>
            <a:endParaRPr lang="en-US" altLang="en-US"/>
          </a:p>
          <a:p>
            <a:endParaRPr lang="en-US" altLang="en-US"/>
          </a:p>
          <a:p>
            <a:r>
              <a:rPr lang="en-US" altLang="en-US"/>
              <a:t>Segment </a:t>
            </a:r>
            <a:r>
              <a:rPr lang="en-US" altLang="en-US">
                <a:sym typeface="Wingdings" panose="05000000000000000000" pitchFamily="2" charset="2"/>
              </a:rPr>
              <a:t> Detect</a:t>
            </a:r>
            <a:endParaRPr lang="en-US" altLang="en-US"/>
          </a:p>
        </p:txBody>
      </p:sp>
    </p:spTree>
    <p:extLst>
      <p:ext uri="{BB962C8B-B14F-4D97-AF65-F5344CB8AC3E}">
        <p14:creationId xmlns:p14="http://schemas.microsoft.com/office/powerpoint/2010/main" val="24111804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a:xfrm>
            <a:off x="612648" y="1571002"/>
            <a:ext cx="8153400" cy="4495800"/>
          </a:xfrm>
        </p:spPr>
        <p:txBody>
          <a:bodyPr/>
          <a:lstStyle/>
          <a:p>
            <a:r>
              <a:rPr lang="en-US" dirty="0" smtClean="0">
                <a:solidFill>
                  <a:srgbClr val="94B6D2"/>
                </a:solidFill>
              </a:rPr>
              <a:t>Retrieve a set of similar images using global image descriptors</a:t>
            </a:r>
          </a:p>
          <a:p>
            <a:r>
              <a:rPr lang="en-US" dirty="0" smtClean="0"/>
              <a:t>Train per-exemplar detectors for each object in retrieval set</a:t>
            </a:r>
          </a:p>
          <a:p>
            <a:r>
              <a:rPr lang="en-US" dirty="0" smtClean="0">
                <a:solidFill>
                  <a:srgbClr val="94B6D2"/>
                </a:solidFill>
              </a:rPr>
              <a:t>Run trained detectors on query and transfer weighted masked for all positive detections</a:t>
            </a:r>
            <a:endParaRPr lang="en-US" dirty="0">
              <a:solidFill>
                <a:srgbClr val="94B6D2"/>
              </a:solidFill>
            </a:endParaRPr>
          </a:p>
        </p:txBody>
      </p:sp>
    </p:spTree>
    <p:extLst>
      <p:ext uri="{BB962C8B-B14F-4D97-AF65-F5344CB8AC3E}">
        <p14:creationId xmlns:p14="http://schemas.microsoft.com/office/powerpoint/2010/main" val="2446249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Tree>
    <p:extLst>
      <p:ext uri="{BB962C8B-B14F-4D97-AF65-F5344CB8AC3E}">
        <p14:creationId xmlns:p14="http://schemas.microsoft.com/office/powerpoint/2010/main" val="3806243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
        <p:nvSpPr>
          <p:cNvPr id="16" name="Rectangle 15"/>
          <p:cNvSpPr/>
          <p:nvPr/>
        </p:nvSpPr>
        <p:spPr>
          <a:xfrm>
            <a:off x="2839828" y="4310424"/>
            <a:ext cx="2984500" cy="12446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15" name="Picture 14"/>
          <p:cNvPicPr>
            <a:picLocks noChangeAspect="1"/>
          </p:cNvPicPr>
          <p:nvPr/>
        </p:nvPicPr>
        <p:blipFill>
          <a:blip r:embed="rId3"/>
          <a:stretch>
            <a:fillRect/>
          </a:stretch>
        </p:blipFill>
        <p:spPr>
          <a:xfrm>
            <a:off x="2839828" y="4310424"/>
            <a:ext cx="2984500" cy="1244600"/>
          </a:xfrm>
          <a:prstGeom prst="rect">
            <a:avLst/>
          </a:prstGeom>
          <a:ln w="38100" cap="sq" cmpd="sng">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828" y="4310424"/>
            <a:ext cx="2984500" cy="1143000"/>
          </a:xfrm>
          <a:prstGeom prst="rect">
            <a:avLst/>
          </a:prstGeom>
        </p:spPr>
      </p:pic>
    </p:spTree>
    <p:extLst>
      <p:ext uri="{BB962C8B-B14F-4D97-AF65-F5344CB8AC3E}">
        <p14:creationId xmlns:p14="http://schemas.microsoft.com/office/powerpoint/2010/main" val="3107280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par>
                                <p:cTn id="13" presetID="10" presetClass="exit" presetSubtype="0" fill="hold" nodeType="withEffect">
                                  <p:stCondLst>
                                    <p:cond delay="0"/>
                                  </p:stCondLst>
                                  <p:childTnLst>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9545" r="-869"/>
          <a:stretch/>
        </p:blipFill>
        <p:spPr>
          <a:xfrm>
            <a:off x="533400" y="0"/>
            <a:ext cx="8350716" cy="6858000"/>
          </a:xfrm>
        </p:spPr>
      </p:pic>
    </p:spTree>
    <p:extLst>
      <p:ext uri="{BB962C8B-B14F-4D97-AF65-F5344CB8AC3E}">
        <p14:creationId xmlns:p14="http://schemas.microsoft.com/office/powerpoint/2010/main" val="10849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6512" r="-47"/>
          <a:stretch/>
        </p:blipFill>
        <p:spPr>
          <a:xfrm>
            <a:off x="533400" y="0"/>
            <a:ext cx="8552843" cy="6858000"/>
          </a:xfrm>
        </p:spPr>
      </p:pic>
    </p:spTree>
    <p:extLst>
      <p:ext uri="{BB962C8B-B14F-4D97-AF65-F5344CB8AC3E}">
        <p14:creationId xmlns:p14="http://schemas.microsoft.com/office/powerpoint/2010/main" val="193177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solidFill>
                  <a:srgbClr val="94B6D2"/>
                </a:solidFill>
              </a:rPr>
              <a:t>Retrieve a set of similar images using global image descriptors</a:t>
            </a:r>
          </a:p>
          <a:p>
            <a:r>
              <a:rPr lang="en-US" dirty="0" smtClean="0">
                <a:solidFill>
                  <a:srgbClr val="94B6D2"/>
                </a:solidFill>
              </a:rPr>
              <a:t>Train per-exemplar detectors for “things” in retrieval set</a:t>
            </a:r>
          </a:p>
          <a:p>
            <a:r>
              <a:rPr lang="en-US" dirty="0" smtClean="0"/>
              <a:t>Run trained detectors on query and transfer weighted masks for all positive detections</a:t>
            </a:r>
            <a:endParaRPr lang="en-US" dirty="0"/>
          </a:p>
        </p:txBody>
      </p:sp>
    </p:spTree>
    <p:extLst>
      <p:ext uri="{BB962C8B-B14F-4D97-AF65-F5344CB8AC3E}">
        <p14:creationId xmlns:p14="http://schemas.microsoft.com/office/powerpoint/2010/main" val="350018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2802870" y="4189986"/>
            <a:ext cx="3737161" cy="1474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1" name="Rectangle 10"/>
          <p:cNvSpPr/>
          <p:nvPr/>
        </p:nvSpPr>
        <p:spPr>
          <a:xfrm>
            <a:off x="2955270" y="4342386"/>
            <a:ext cx="825685" cy="108833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2" name="Rectangle 11"/>
          <p:cNvSpPr/>
          <p:nvPr/>
        </p:nvSpPr>
        <p:spPr>
          <a:xfrm>
            <a:off x="4071157" y="4108595"/>
            <a:ext cx="1607576" cy="132212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3" name="Rectangle 12"/>
          <p:cNvSpPr/>
          <p:nvPr/>
        </p:nvSpPr>
        <p:spPr>
          <a:xfrm>
            <a:off x="4270241" y="4257791"/>
            <a:ext cx="1951517"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4" name="Rectangle 13"/>
          <p:cNvSpPr/>
          <p:nvPr/>
        </p:nvSpPr>
        <p:spPr>
          <a:xfrm>
            <a:off x="2955270" y="4184795"/>
            <a:ext cx="1536348"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5" name="Rectangle 14"/>
          <p:cNvSpPr/>
          <p:nvPr/>
        </p:nvSpPr>
        <p:spPr>
          <a:xfrm>
            <a:off x="3564871" y="4951986"/>
            <a:ext cx="239123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6" name="Rectangle 15"/>
          <p:cNvSpPr/>
          <p:nvPr/>
        </p:nvSpPr>
        <p:spPr>
          <a:xfrm>
            <a:off x="7313739" y="4832352"/>
            <a:ext cx="642326" cy="37958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7" name="Rectangle 16"/>
          <p:cNvSpPr/>
          <p:nvPr/>
        </p:nvSpPr>
        <p:spPr>
          <a:xfrm>
            <a:off x="3495087" y="2618942"/>
            <a:ext cx="115214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8" name="Rectangle 17"/>
          <p:cNvSpPr/>
          <p:nvPr/>
        </p:nvSpPr>
        <p:spPr>
          <a:xfrm>
            <a:off x="4284840" y="4342386"/>
            <a:ext cx="2065414" cy="116453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9" name="Rectangle 18"/>
          <p:cNvSpPr/>
          <p:nvPr/>
        </p:nvSpPr>
        <p:spPr>
          <a:xfrm>
            <a:off x="2048412" y="4532662"/>
            <a:ext cx="739860" cy="104725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6" name="Content Placeholder 5"/>
          <p:cNvPicPr>
            <a:picLocks noGrp="1" noChangeAspect="1"/>
          </p:cNvPicPr>
          <p:nvPr>
            <p:ph sz="quarter" idx="1"/>
          </p:nvPr>
        </p:nvPicPr>
        <p:blipFill rotWithShape="1">
          <a:blip r:embed="rId2"/>
          <a:srcRect t="6614" r="8174" b="6614"/>
          <a:stretch/>
        </p:blipFill>
        <p:spPr>
          <a:xfrm>
            <a:off x="612774" y="1600200"/>
            <a:ext cx="8153273" cy="4495800"/>
          </a:xfrm>
        </p:spPr>
      </p:pic>
      <p:pic>
        <p:nvPicPr>
          <p:cNvPr id="9" name="Content Placeholder 3"/>
          <p:cNvPicPr>
            <a:picLocks noChangeAspect="1"/>
          </p:cNvPicPr>
          <p:nvPr/>
        </p:nvPicPr>
        <p:blipFill>
          <a:blip r:embed="rId3"/>
          <a:srcRect t="13240" b="13240"/>
          <a:stretch>
            <a:fillRect/>
          </a:stretch>
        </p:blipFill>
        <p:spPr>
          <a:xfrm>
            <a:off x="612648" y="1600200"/>
            <a:ext cx="8153400" cy="4495800"/>
          </a:xfrm>
          <a:prstGeom prst="rect">
            <a:avLst/>
          </a:prstGeom>
        </p:spPr>
      </p:pic>
    </p:spTree>
    <p:extLst>
      <p:ext uri="{BB962C8B-B14F-4D97-AF65-F5344CB8AC3E}">
        <p14:creationId xmlns:p14="http://schemas.microsoft.com/office/powerpoint/2010/main" val="3651083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3897741" cy="2923305"/>
          </a:xfrm>
          <a:prstGeom prst="rect">
            <a:avLst/>
          </a:prstGeom>
        </p:spPr>
      </p:pic>
      <p:pic>
        <p:nvPicPr>
          <p:cNvPr id="7" name="Picture 6"/>
          <p:cNvPicPr>
            <a:picLocks noChangeAspect="1"/>
          </p:cNvPicPr>
          <p:nvPr/>
        </p:nvPicPr>
        <p:blipFill>
          <a:blip r:embed="rId3"/>
          <a:stretch>
            <a:fillRect/>
          </a:stretch>
        </p:blipFill>
        <p:spPr>
          <a:xfrm>
            <a:off x="4627657" y="0"/>
            <a:ext cx="4516344" cy="2920050"/>
          </a:xfrm>
          <a:prstGeom prst="rect">
            <a:avLst/>
          </a:prstGeom>
        </p:spPr>
      </p:pic>
      <p:pic>
        <p:nvPicPr>
          <p:cNvPr id="8" name="Picture 7"/>
          <p:cNvPicPr>
            <a:picLocks noChangeAspect="1"/>
          </p:cNvPicPr>
          <p:nvPr/>
        </p:nvPicPr>
        <p:blipFill>
          <a:blip r:embed="rId4"/>
          <a:stretch>
            <a:fillRect/>
          </a:stretch>
        </p:blipFill>
        <p:spPr>
          <a:xfrm>
            <a:off x="4627656" y="3555164"/>
            <a:ext cx="4516343" cy="2920049"/>
          </a:xfrm>
          <a:prstGeom prst="rect">
            <a:avLst/>
          </a:prstGeom>
        </p:spPr>
      </p:pic>
      <p:pic>
        <p:nvPicPr>
          <p:cNvPr id="9" name="Picture 8"/>
          <p:cNvPicPr>
            <a:picLocks noChangeAspect="1"/>
          </p:cNvPicPr>
          <p:nvPr/>
        </p:nvPicPr>
        <p:blipFill>
          <a:blip r:embed="rId5"/>
          <a:stretch>
            <a:fillRect/>
          </a:stretch>
        </p:blipFill>
        <p:spPr>
          <a:xfrm>
            <a:off x="0" y="3555164"/>
            <a:ext cx="4516342" cy="2920049"/>
          </a:xfrm>
          <a:prstGeom prst="rect">
            <a:avLst/>
          </a:prstGeom>
        </p:spPr>
      </p:pic>
      <p:sp>
        <p:nvSpPr>
          <p:cNvPr id="10" name="TextBox 9"/>
          <p:cNvSpPr txBox="1"/>
          <p:nvPr/>
        </p:nvSpPr>
        <p:spPr>
          <a:xfrm>
            <a:off x="828358" y="3185832"/>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11" name="TextBox 10"/>
          <p:cNvSpPr txBox="1"/>
          <p:nvPr/>
        </p:nvSpPr>
        <p:spPr>
          <a:xfrm>
            <a:off x="4648200" y="3185832"/>
            <a:ext cx="381873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Detector-based Parsing Result</a:t>
            </a:r>
            <a:endParaRPr lang="en-US" sz="2400" dirty="0">
              <a:solidFill>
                <a:prstClr val="black"/>
              </a:solidFill>
              <a:latin typeface="Tw Cen MT"/>
              <a:cs typeface="+mn-cs"/>
            </a:endParaRPr>
          </a:p>
        </p:txBody>
      </p:sp>
      <p:sp>
        <p:nvSpPr>
          <p:cNvPr id="12" name="TextBox 11"/>
          <p:cNvSpPr txBox="1"/>
          <p:nvPr/>
        </p:nvSpPr>
        <p:spPr>
          <a:xfrm>
            <a:off x="1132651" y="65242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55% (23%)</a:t>
            </a:r>
            <a:endParaRPr lang="en-US" sz="2400" dirty="0">
              <a:solidFill>
                <a:prstClr val="black"/>
              </a:solidFill>
              <a:latin typeface="Tw Cen MT"/>
              <a:cs typeface="+mn-cs"/>
            </a:endParaRPr>
          </a:p>
        </p:txBody>
      </p:sp>
      <p:sp>
        <p:nvSpPr>
          <p:cNvPr id="14" name="TextBox 13"/>
          <p:cNvSpPr txBox="1"/>
          <p:nvPr/>
        </p:nvSpPr>
        <p:spPr>
          <a:xfrm>
            <a:off x="5927305" y="65242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45% (26%)</a:t>
            </a:r>
            <a:endParaRPr lang="en-US" sz="2400" dirty="0">
              <a:solidFill>
                <a:prstClr val="black"/>
              </a:solidFill>
              <a:latin typeface="Tw Cen MT"/>
              <a:cs typeface="+mn-cs"/>
            </a:endParaRPr>
          </a:p>
        </p:txBody>
      </p:sp>
      <p:sp>
        <p:nvSpPr>
          <p:cNvPr id="15" name="TextBox 14"/>
          <p:cNvSpPr txBox="1"/>
          <p:nvPr/>
        </p:nvSpPr>
        <p:spPr>
          <a:xfrm>
            <a:off x="6566565" y="5293931"/>
            <a:ext cx="64152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Bus</a:t>
            </a:r>
            <a:endParaRPr lang="en-US" sz="2800" dirty="0">
              <a:solidFill>
                <a:prstClr val="white"/>
              </a:solidFill>
              <a:latin typeface="Tw Cen MT"/>
              <a:cs typeface="+mn-cs"/>
            </a:endParaRPr>
          </a:p>
        </p:txBody>
      </p:sp>
      <p:sp>
        <p:nvSpPr>
          <p:cNvPr id="16" name="TextBox 15"/>
          <p:cNvSpPr txBox="1"/>
          <p:nvPr/>
        </p:nvSpPr>
        <p:spPr>
          <a:xfrm>
            <a:off x="6077919" y="4746743"/>
            <a:ext cx="7986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Sign</a:t>
            </a:r>
            <a:endParaRPr lang="en-US" sz="2800" dirty="0">
              <a:solidFill>
                <a:prstClr val="white"/>
              </a:solidFill>
              <a:latin typeface="Tw Cen MT"/>
              <a:cs typeface="+mn-cs"/>
            </a:endParaRPr>
          </a:p>
        </p:txBody>
      </p:sp>
      <p:sp>
        <p:nvSpPr>
          <p:cNvPr id="17" name="TextBox 16"/>
          <p:cNvSpPr txBox="1"/>
          <p:nvPr/>
        </p:nvSpPr>
        <p:spPr>
          <a:xfrm>
            <a:off x="5508517" y="5446331"/>
            <a:ext cx="113845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Wheel</a:t>
            </a:r>
            <a:endParaRPr lang="en-US" sz="2800" dirty="0">
              <a:solidFill>
                <a:prstClr val="white"/>
              </a:solidFill>
              <a:latin typeface="Tw Cen MT"/>
              <a:cs typeface="+mn-cs"/>
            </a:endParaRPr>
          </a:p>
        </p:txBody>
      </p:sp>
      <p:sp>
        <p:nvSpPr>
          <p:cNvPr id="19" name="TextBox 18"/>
          <p:cNvSpPr txBox="1"/>
          <p:nvPr/>
        </p:nvSpPr>
        <p:spPr>
          <a:xfrm>
            <a:off x="2036842" y="5269963"/>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a:solidFill>
                  <a:prstClr val="white"/>
                </a:solidFill>
                <a:latin typeface="Tw Cen MT"/>
                <a:cs typeface="+mn-cs"/>
              </a:rPr>
              <a:t>B</a:t>
            </a:r>
            <a:r>
              <a:rPr lang="en-US" sz="2800" dirty="0" smtClean="0">
                <a:solidFill>
                  <a:prstClr val="white"/>
                </a:solidFill>
                <a:latin typeface="Tw Cen MT"/>
                <a:cs typeface="+mn-cs"/>
              </a:rPr>
              <a:t>uilding</a:t>
            </a:r>
            <a:endParaRPr lang="en-US" sz="2800" dirty="0">
              <a:solidFill>
                <a:prstClr val="white"/>
              </a:solidFill>
              <a:latin typeface="Tw Cen MT"/>
              <a:cs typeface="+mn-cs"/>
            </a:endParaRPr>
          </a:p>
        </p:txBody>
      </p:sp>
      <p:sp>
        <p:nvSpPr>
          <p:cNvPr id="20" name="TextBox 19"/>
          <p:cNvSpPr txBox="1"/>
          <p:nvPr/>
        </p:nvSpPr>
        <p:spPr>
          <a:xfrm>
            <a:off x="1317600" y="5446331"/>
            <a:ext cx="72006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Car</a:t>
            </a:r>
            <a:endParaRPr lang="en-US" sz="2800" dirty="0">
              <a:solidFill>
                <a:prstClr val="white"/>
              </a:solidFill>
              <a:latin typeface="Tw Cen MT"/>
              <a:cs typeface="+mn-cs"/>
            </a:endParaRPr>
          </a:p>
        </p:txBody>
      </p:sp>
      <p:sp>
        <p:nvSpPr>
          <p:cNvPr id="21" name="TextBox 20"/>
          <p:cNvSpPr txBox="1"/>
          <p:nvPr/>
        </p:nvSpPr>
        <p:spPr>
          <a:xfrm>
            <a:off x="315836" y="4911959"/>
            <a:ext cx="1590500"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Some bus</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1077143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9" grpId="0"/>
      <p:bldP spid="20" grpId="0"/>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combine these?</a:t>
            </a:r>
            <a:endParaRPr lang="en-US" dirty="0"/>
          </a:p>
        </p:txBody>
      </p:sp>
      <p:sp>
        <p:nvSpPr>
          <p:cNvPr id="4" name="Content Placeholder 3"/>
          <p:cNvSpPr>
            <a:spLocks noGrp="1"/>
          </p:cNvSpPr>
          <p:nvPr>
            <p:ph sz="quarter" idx="1"/>
          </p:nvPr>
        </p:nvSpPr>
        <p:spPr/>
        <p:txBody>
          <a:bodyPr/>
          <a:lstStyle/>
          <a:p>
            <a:r>
              <a:rPr lang="en-US" dirty="0" smtClean="0"/>
              <a:t>Learn which labels to trust. If there are c classes, there are 2c predictions at each pixel (one from super-parsing, one from the object detectors). </a:t>
            </a:r>
          </a:p>
          <a:p>
            <a:r>
              <a:rPr lang="en-US" dirty="0" smtClean="0"/>
              <a:t>Learn an SVM to predict the best category from those 2c confidences.</a:t>
            </a:r>
          </a:p>
          <a:p>
            <a:r>
              <a:rPr lang="en-US" dirty="0" smtClean="0"/>
              <a:t>Then smooth with an MRF</a:t>
            </a:r>
          </a:p>
        </p:txBody>
      </p:sp>
    </p:spTree>
    <p:extLst>
      <p:ext uri="{BB962C8B-B14F-4D97-AF65-F5344CB8AC3E}">
        <p14:creationId xmlns:p14="http://schemas.microsoft.com/office/powerpoint/2010/main" val="3821386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0"/>
            <a:ext cx="9143999" cy="6920956"/>
            <a:chOff x="0" y="0"/>
            <a:chExt cx="9143999" cy="6920956"/>
          </a:xfrm>
        </p:grpSpPr>
        <p:pic>
          <p:nvPicPr>
            <p:cNvPr id="3" name="Picture 2"/>
            <p:cNvPicPr>
              <a:picLocks noChangeAspect="1"/>
            </p:cNvPicPr>
            <p:nvPr/>
          </p:nvPicPr>
          <p:blipFill>
            <a:blip r:embed="rId2"/>
            <a:stretch>
              <a:fillRect/>
            </a:stretch>
          </p:blipFill>
          <p:spPr>
            <a:xfrm>
              <a:off x="4627656" y="0"/>
              <a:ext cx="4516343" cy="2920049"/>
            </a:xfrm>
            <a:prstGeom prst="rect">
              <a:avLst/>
            </a:prstGeom>
          </p:spPr>
        </p:pic>
        <p:pic>
          <p:nvPicPr>
            <p:cNvPr id="4" name="Picture 3"/>
            <p:cNvPicPr>
              <a:picLocks noChangeAspect="1"/>
            </p:cNvPicPr>
            <p:nvPr/>
          </p:nvPicPr>
          <p:blipFill>
            <a:blip r:embed="rId3"/>
            <a:stretch>
              <a:fillRect/>
            </a:stretch>
          </p:blipFill>
          <p:spPr>
            <a:xfrm>
              <a:off x="0" y="0"/>
              <a:ext cx="4516342" cy="2920049"/>
            </a:xfrm>
            <a:prstGeom prst="rect">
              <a:avLst/>
            </a:prstGeom>
          </p:spPr>
        </p:pic>
        <p:sp>
          <p:nvSpPr>
            <p:cNvPr id="5" name="TextBox 4"/>
            <p:cNvSpPr txBox="1"/>
            <p:nvPr/>
          </p:nvSpPr>
          <p:spPr>
            <a:xfrm>
              <a:off x="828358" y="23278"/>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4648200" y="23278"/>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3020803"/>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55% (23%)</a:t>
              </a:r>
              <a:endParaRPr lang="en-US" sz="2400" dirty="0">
                <a:solidFill>
                  <a:prstClr val="black"/>
                </a:solidFill>
                <a:latin typeface="Tw Cen MT"/>
                <a:cs typeface="+mn-cs"/>
              </a:endParaRPr>
            </a:p>
          </p:txBody>
        </p:sp>
        <p:sp>
          <p:nvSpPr>
            <p:cNvPr id="8" name="TextBox 7"/>
            <p:cNvSpPr txBox="1"/>
            <p:nvPr/>
          </p:nvSpPr>
          <p:spPr>
            <a:xfrm>
              <a:off x="5927305" y="3020803"/>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45% (26%)</a:t>
              </a:r>
              <a:endParaRPr lang="en-US" sz="2400" dirty="0">
                <a:solidFill>
                  <a:prstClr val="black"/>
                </a:solidFill>
                <a:latin typeface="Tw Cen MT"/>
                <a:cs typeface="+mn-cs"/>
              </a:endParaRPr>
            </a:p>
          </p:txBody>
        </p:sp>
        <p:cxnSp>
          <p:nvCxnSpPr>
            <p:cNvPr id="10" name="Straight Arrow Connector 9"/>
            <p:cNvCxnSpPr/>
            <p:nvPr/>
          </p:nvCxnSpPr>
          <p:spPr>
            <a:xfrm>
              <a:off x="3153229" y="2971800"/>
              <a:ext cx="525539"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53194" y="2971800"/>
              <a:ext cx="408752"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2633276" y="3590922"/>
              <a:ext cx="4516344" cy="2920050"/>
            </a:xfrm>
            <a:prstGeom prst="rect">
              <a:avLst/>
            </a:prstGeom>
          </p:spPr>
        </p:pic>
        <p:sp>
          <p:nvSpPr>
            <p:cNvPr id="24" name="TextBox 23"/>
            <p:cNvSpPr txBox="1"/>
            <p:nvPr/>
          </p:nvSpPr>
          <p:spPr>
            <a:xfrm>
              <a:off x="3781228" y="651097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61% (31%)</a:t>
              </a:r>
              <a:endParaRPr lang="en-US" sz="2400" dirty="0">
                <a:solidFill>
                  <a:prstClr val="black"/>
                </a:solidFill>
                <a:latin typeface="Tw Cen MT"/>
                <a:cs typeface="+mn-cs"/>
              </a:endParaRPr>
            </a:p>
          </p:txBody>
        </p:sp>
        <p:sp>
          <p:nvSpPr>
            <p:cNvPr id="25" name="TextBox 24"/>
            <p:cNvSpPr txBox="1"/>
            <p:nvPr/>
          </p:nvSpPr>
          <p:spPr>
            <a:xfrm>
              <a:off x="4627656" y="5252116"/>
              <a:ext cx="64152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Bus</a:t>
              </a:r>
              <a:endParaRPr lang="en-US" sz="2800" dirty="0">
                <a:solidFill>
                  <a:prstClr val="white"/>
                </a:solidFill>
                <a:latin typeface="Tw Cen MT"/>
                <a:cs typeface="+mn-cs"/>
              </a:endParaRPr>
            </a:p>
          </p:txBody>
        </p:sp>
        <p:sp>
          <p:nvSpPr>
            <p:cNvPr id="26" name="TextBox 25"/>
            <p:cNvSpPr txBox="1"/>
            <p:nvPr/>
          </p:nvSpPr>
          <p:spPr>
            <a:xfrm>
              <a:off x="3875296" y="4805508"/>
              <a:ext cx="7986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Sign</a:t>
              </a:r>
              <a:endParaRPr lang="en-US" sz="2800" dirty="0">
                <a:solidFill>
                  <a:prstClr val="white"/>
                </a:solidFill>
                <a:latin typeface="Tw Cen MT"/>
                <a:cs typeface="+mn-cs"/>
              </a:endParaRPr>
            </a:p>
          </p:txBody>
        </p:sp>
        <p:sp>
          <p:nvSpPr>
            <p:cNvPr id="27" name="TextBox 26"/>
            <p:cNvSpPr txBox="1"/>
            <p:nvPr/>
          </p:nvSpPr>
          <p:spPr>
            <a:xfrm>
              <a:off x="4307133" y="5785516"/>
              <a:ext cx="113845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Wheel</a:t>
              </a:r>
              <a:endParaRPr lang="en-US" sz="2800" dirty="0">
                <a:solidFill>
                  <a:prstClr val="white"/>
                </a:solidFill>
                <a:latin typeface="Tw Cen MT"/>
                <a:cs typeface="+mn-cs"/>
              </a:endParaRPr>
            </a:p>
          </p:txBody>
        </p:sp>
      </p:grpSp>
    </p:spTree>
    <p:extLst>
      <p:ext uri="{BB962C8B-B14F-4D97-AF65-F5344CB8AC3E}">
        <p14:creationId xmlns:p14="http://schemas.microsoft.com/office/powerpoint/2010/main" val="1684094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sz="3600"/>
              <a:t>Segment first and ask questions later.</a:t>
            </a:r>
          </a:p>
        </p:txBody>
      </p:sp>
      <p:sp>
        <p:nvSpPr>
          <p:cNvPr id="4099" name="Rectangle 3"/>
          <p:cNvSpPr>
            <a:spLocks noGrp="1" noChangeArrowheads="1"/>
          </p:cNvSpPr>
          <p:nvPr>
            <p:ph type="body" idx="1"/>
          </p:nvPr>
        </p:nvSpPr>
        <p:spPr>
          <a:xfrm>
            <a:off x="457200" y="1600200"/>
            <a:ext cx="8229600" cy="2895600"/>
          </a:xfrm>
        </p:spPr>
        <p:txBody>
          <a:bodyPr/>
          <a:lstStyle/>
          <a:p>
            <a:pPr>
              <a:lnSpc>
                <a:spcPct val="90000"/>
              </a:lnSpc>
            </a:pPr>
            <a:r>
              <a:rPr lang="en-US" altLang="en-US" sz="2800"/>
              <a:t>Reduces possible locations for objects</a:t>
            </a:r>
          </a:p>
          <a:p>
            <a:pPr>
              <a:lnSpc>
                <a:spcPct val="90000"/>
              </a:lnSpc>
            </a:pPr>
            <a:endParaRPr lang="en-US" altLang="en-US" sz="2800"/>
          </a:p>
          <a:p>
            <a:pPr>
              <a:lnSpc>
                <a:spcPct val="90000"/>
              </a:lnSpc>
            </a:pPr>
            <a:r>
              <a:rPr lang="en-US" altLang="en-US" sz="2800"/>
              <a:t>Allows use of shape information and makes long-range cues more effective</a:t>
            </a:r>
          </a:p>
          <a:p>
            <a:pPr>
              <a:lnSpc>
                <a:spcPct val="90000"/>
              </a:lnSpc>
            </a:pPr>
            <a:endParaRPr lang="en-US" altLang="en-US" sz="2800"/>
          </a:p>
          <a:p>
            <a:pPr>
              <a:lnSpc>
                <a:spcPct val="90000"/>
              </a:lnSpc>
            </a:pPr>
            <a:r>
              <a:rPr lang="en-US" altLang="en-US" sz="2800"/>
              <a:t>But what if segmentation is wrong?</a:t>
            </a:r>
          </a:p>
        </p:txBody>
      </p:sp>
      <p:sp>
        <p:nvSpPr>
          <p:cNvPr id="4100" name="Text Box 4"/>
          <p:cNvSpPr txBox="1">
            <a:spLocks noChangeArrowheads="1"/>
          </p:cNvSpPr>
          <p:nvPr/>
        </p:nvSpPr>
        <p:spPr bwMode="auto">
          <a:xfrm>
            <a:off x="3124200" y="61864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[Duygulu </a:t>
            </a:r>
            <a:r>
              <a:rPr lang="en-US" altLang="en-US" i="1" smtClean="0">
                <a:solidFill>
                  <a:srgbClr val="000000"/>
                </a:solidFill>
                <a:cs typeface="+mn-cs"/>
              </a:rPr>
              <a:t>et al</a:t>
            </a:r>
            <a:r>
              <a:rPr lang="en-US" altLang="en-US" smtClean="0">
                <a:solidFill>
                  <a:srgbClr val="000000"/>
                </a:solidFill>
                <a:cs typeface="+mn-cs"/>
              </a:rPr>
              <a:t> ECCV 2002]</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967288"/>
            <a:ext cx="4468813"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5005388"/>
            <a:ext cx="436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139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8989"/>
            <a:ext cx="3595815" cy="2394813"/>
          </a:xfrm>
          <a:prstGeom prst="rect">
            <a:avLst/>
          </a:prstGeom>
        </p:spPr>
      </p:pic>
      <p:pic>
        <p:nvPicPr>
          <p:cNvPr id="4" name="Picture 3"/>
          <p:cNvPicPr>
            <a:picLocks noChangeAspect="1"/>
          </p:cNvPicPr>
          <p:nvPr/>
        </p:nvPicPr>
        <p:blipFill>
          <a:blip r:embed="rId4"/>
          <a:stretch>
            <a:fillRect/>
          </a:stretch>
        </p:blipFill>
        <p:spPr>
          <a:xfrm>
            <a:off x="4627656" y="218989"/>
            <a:ext cx="4516344" cy="2394813"/>
          </a:xfrm>
          <a:prstGeom prst="rect">
            <a:avLst/>
          </a:prstGeom>
        </p:spPr>
      </p:pic>
      <p:pic>
        <p:nvPicPr>
          <p:cNvPr id="5" name="Picture 4"/>
          <p:cNvPicPr>
            <a:picLocks noChangeAspect="1"/>
          </p:cNvPicPr>
          <p:nvPr/>
        </p:nvPicPr>
        <p:blipFill>
          <a:blip r:embed="rId5"/>
          <a:stretch>
            <a:fillRect/>
          </a:stretch>
        </p:blipFill>
        <p:spPr>
          <a:xfrm>
            <a:off x="4627656" y="3774436"/>
            <a:ext cx="4516344" cy="2394813"/>
          </a:xfrm>
          <a:prstGeom prst="rect">
            <a:avLst/>
          </a:prstGeom>
        </p:spPr>
      </p:pic>
      <p:pic>
        <p:nvPicPr>
          <p:cNvPr id="6" name="Picture 5"/>
          <p:cNvPicPr>
            <a:picLocks noChangeAspect="1"/>
          </p:cNvPicPr>
          <p:nvPr/>
        </p:nvPicPr>
        <p:blipFill>
          <a:blip r:embed="rId6"/>
          <a:stretch>
            <a:fillRect/>
          </a:stretch>
        </p:blipFill>
        <p:spPr>
          <a:xfrm>
            <a:off x="0" y="3774436"/>
            <a:ext cx="4516344" cy="2394813"/>
          </a:xfrm>
          <a:prstGeom prst="rect">
            <a:avLst/>
          </a:prstGeom>
        </p:spPr>
      </p:pic>
      <p:sp>
        <p:nvSpPr>
          <p:cNvPr id="7" name="TextBox 6"/>
          <p:cNvSpPr txBox="1"/>
          <p:nvPr/>
        </p:nvSpPr>
        <p:spPr>
          <a:xfrm>
            <a:off x="427874" y="3200400"/>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8" name="TextBox 7"/>
          <p:cNvSpPr txBox="1"/>
          <p:nvPr/>
        </p:nvSpPr>
        <p:spPr>
          <a:xfrm>
            <a:off x="4495800" y="3200400"/>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9" name="TextBox 8"/>
          <p:cNvSpPr txBox="1"/>
          <p:nvPr/>
        </p:nvSpPr>
        <p:spPr>
          <a:xfrm>
            <a:off x="891574" y="62194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52% (31%)</a:t>
            </a:r>
            <a:endParaRPr lang="en-US" sz="2400" dirty="0">
              <a:solidFill>
                <a:prstClr val="black"/>
              </a:solidFill>
              <a:latin typeface="Tw Cen MT"/>
              <a:cs typeface="+mn-cs"/>
            </a:endParaRPr>
          </a:p>
        </p:txBody>
      </p:sp>
      <p:sp>
        <p:nvSpPr>
          <p:cNvPr id="10" name="TextBox 9"/>
          <p:cNvSpPr txBox="1"/>
          <p:nvPr/>
        </p:nvSpPr>
        <p:spPr>
          <a:xfrm>
            <a:off x="5686228" y="62194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19% (25%)</a:t>
            </a:r>
            <a:endParaRPr lang="en-US" sz="2400" dirty="0">
              <a:solidFill>
                <a:prstClr val="black"/>
              </a:solidFill>
              <a:latin typeface="Tw Cen MT"/>
              <a:cs typeface="+mn-cs"/>
            </a:endParaRPr>
          </a:p>
        </p:txBody>
      </p:sp>
      <p:sp>
        <p:nvSpPr>
          <p:cNvPr id="11" name="TextBox 10"/>
          <p:cNvSpPr txBox="1"/>
          <p:nvPr/>
        </p:nvSpPr>
        <p:spPr>
          <a:xfrm>
            <a:off x="6114019" y="4797559"/>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endParaRPr lang="en-US" sz="2800" dirty="0">
              <a:solidFill>
                <a:prstClr val="white"/>
              </a:solidFill>
              <a:latin typeface="Tw Cen MT"/>
              <a:cs typeface="+mn-cs"/>
            </a:endParaRPr>
          </a:p>
        </p:txBody>
      </p:sp>
      <p:sp>
        <p:nvSpPr>
          <p:cNvPr id="14" name="TextBox 13"/>
          <p:cNvSpPr txBox="1"/>
          <p:nvPr/>
        </p:nvSpPr>
        <p:spPr>
          <a:xfrm>
            <a:off x="1398773" y="4535949"/>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p>
        </p:txBody>
      </p:sp>
      <p:sp>
        <p:nvSpPr>
          <p:cNvPr id="15" name="TextBox 14"/>
          <p:cNvSpPr txBox="1"/>
          <p:nvPr/>
        </p:nvSpPr>
        <p:spPr>
          <a:xfrm>
            <a:off x="171406" y="4797559"/>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6" name="TextBox 15"/>
          <p:cNvSpPr txBox="1"/>
          <p:nvPr/>
        </p:nvSpPr>
        <p:spPr>
          <a:xfrm>
            <a:off x="2237940" y="4928952"/>
            <a:ext cx="109517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Statue</a:t>
            </a:r>
            <a:endParaRPr lang="en-US" sz="2800" dirty="0">
              <a:solidFill>
                <a:prstClr val="white"/>
              </a:solidFill>
              <a:latin typeface="Tw Cen MT"/>
              <a:cs typeface="+mn-cs"/>
            </a:endParaRPr>
          </a:p>
        </p:txBody>
      </p:sp>
      <p:sp>
        <p:nvSpPr>
          <p:cNvPr id="17" name="TextBox 16"/>
          <p:cNvSpPr txBox="1"/>
          <p:nvPr/>
        </p:nvSpPr>
        <p:spPr>
          <a:xfrm>
            <a:off x="1759087" y="3817057"/>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8" name="TextBox 17"/>
          <p:cNvSpPr txBox="1"/>
          <p:nvPr/>
        </p:nvSpPr>
        <p:spPr>
          <a:xfrm>
            <a:off x="613621" y="4059363"/>
            <a:ext cx="1144801"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Church</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4258758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p:bldP spid="15" grpId="0"/>
      <p:bldP spid="16" grpId="0"/>
      <p:bldP spid="17"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494624"/>
            <a:ext cx="4516344" cy="2394813"/>
          </a:xfrm>
          <a:prstGeom prst="rect">
            <a:avLst/>
          </a:prstGeom>
        </p:spPr>
      </p:pic>
      <p:pic>
        <p:nvPicPr>
          <p:cNvPr id="4" name="Picture 3"/>
          <p:cNvPicPr>
            <a:picLocks noChangeAspect="1"/>
          </p:cNvPicPr>
          <p:nvPr/>
        </p:nvPicPr>
        <p:blipFill>
          <a:blip r:embed="rId3"/>
          <a:stretch>
            <a:fillRect/>
          </a:stretch>
        </p:blipFill>
        <p:spPr>
          <a:xfrm>
            <a:off x="0" y="494624"/>
            <a:ext cx="4516344" cy="2394813"/>
          </a:xfrm>
          <a:prstGeom prst="rect">
            <a:avLst/>
          </a:prstGeom>
        </p:spPr>
      </p:pic>
      <p:sp>
        <p:nvSpPr>
          <p:cNvPr id="5" name="TextBox 4"/>
          <p:cNvSpPr txBox="1"/>
          <p:nvPr/>
        </p:nvSpPr>
        <p:spPr>
          <a:xfrm>
            <a:off x="828358" y="62748"/>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5153194" y="62748"/>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296905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52% (31%)</a:t>
            </a:r>
            <a:endParaRPr lang="en-US" sz="2400" dirty="0">
              <a:solidFill>
                <a:prstClr val="black"/>
              </a:solidFill>
              <a:latin typeface="Tw Cen MT"/>
              <a:cs typeface="+mn-cs"/>
            </a:endParaRPr>
          </a:p>
        </p:txBody>
      </p:sp>
      <p:sp>
        <p:nvSpPr>
          <p:cNvPr id="8" name="TextBox 7"/>
          <p:cNvSpPr txBox="1"/>
          <p:nvPr/>
        </p:nvSpPr>
        <p:spPr>
          <a:xfrm>
            <a:off x="5927305" y="296905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19% (25%)</a:t>
            </a:r>
            <a:endParaRPr lang="en-US" sz="2400" dirty="0">
              <a:solidFill>
                <a:prstClr val="black"/>
              </a:solidFill>
              <a:latin typeface="Tw Cen MT"/>
              <a:cs typeface="+mn-cs"/>
            </a:endParaRPr>
          </a:p>
        </p:txBody>
      </p:sp>
      <p:pic>
        <p:nvPicPr>
          <p:cNvPr id="9" name="Picture 8"/>
          <p:cNvPicPr>
            <a:picLocks noChangeAspect="1"/>
          </p:cNvPicPr>
          <p:nvPr/>
        </p:nvPicPr>
        <p:blipFill>
          <a:blip r:embed="rId4"/>
          <a:stretch>
            <a:fillRect/>
          </a:stretch>
        </p:blipFill>
        <p:spPr>
          <a:xfrm>
            <a:off x="2611466" y="3668921"/>
            <a:ext cx="4516344" cy="2394813"/>
          </a:xfrm>
          <a:prstGeom prst="rect">
            <a:avLst/>
          </a:prstGeom>
        </p:spPr>
      </p:pic>
      <p:cxnSp>
        <p:nvCxnSpPr>
          <p:cNvPr id="10" name="Straight Arrow Connector 9"/>
          <p:cNvCxnSpPr/>
          <p:nvPr/>
        </p:nvCxnSpPr>
        <p:spPr>
          <a:xfrm>
            <a:off x="3153229" y="2969052"/>
            <a:ext cx="525539"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53194" y="2969052"/>
            <a:ext cx="408752"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85712" y="608459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62% (46%)</a:t>
            </a:r>
            <a:endParaRPr lang="en-US" sz="2400" dirty="0">
              <a:solidFill>
                <a:prstClr val="black"/>
              </a:solidFill>
              <a:latin typeface="Tw Cen MT"/>
              <a:cs typeface="+mn-cs"/>
            </a:endParaRPr>
          </a:p>
        </p:txBody>
      </p:sp>
      <p:sp>
        <p:nvSpPr>
          <p:cNvPr id="17" name="TextBox 16"/>
          <p:cNvSpPr txBox="1"/>
          <p:nvPr/>
        </p:nvSpPr>
        <p:spPr>
          <a:xfrm>
            <a:off x="4195821" y="4543898"/>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endParaRPr lang="en-US" sz="2800" dirty="0">
              <a:solidFill>
                <a:prstClr val="white"/>
              </a:solidFill>
              <a:latin typeface="Tw Cen MT"/>
              <a:cs typeface="+mn-cs"/>
            </a:endParaRPr>
          </a:p>
        </p:txBody>
      </p:sp>
      <p:sp>
        <p:nvSpPr>
          <p:cNvPr id="14" name="TextBox 13"/>
          <p:cNvSpPr txBox="1"/>
          <p:nvPr/>
        </p:nvSpPr>
        <p:spPr>
          <a:xfrm>
            <a:off x="2611466" y="5540514"/>
            <a:ext cx="742511"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Sea</a:t>
            </a:r>
            <a:endParaRPr lang="en-US" sz="2800" dirty="0">
              <a:solidFill>
                <a:prstClr val="white"/>
              </a:solidFill>
              <a:latin typeface="Tw Cen MT"/>
              <a:cs typeface="+mn-cs"/>
            </a:endParaRPr>
          </a:p>
        </p:txBody>
      </p:sp>
      <p:sp>
        <p:nvSpPr>
          <p:cNvPr id="15" name="TextBox 14"/>
          <p:cNvSpPr txBox="1"/>
          <p:nvPr/>
        </p:nvSpPr>
        <p:spPr>
          <a:xfrm>
            <a:off x="2839601" y="3885147"/>
            <a:ext cx="70083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Sky</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2754143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3695191" cy="2764978"/>
          </a:xfrm>
          <a:prstGeom prst="rect">
            <a:avLst/>
          </a:prstGeom>
        </p:spPr>
      </p:pic>
      <p:pic>
        <p:nvPicPr>
          <p:cNvPr id="4" name="Picture 3"/>
          <p:cNvPicPr>
            <a:picLocks noChangeAspect="1"/>
          </p:cNvPicPr>
          <p:nvPr/>
        </p:nvPicPr>
        <p:blipFill>
          <a:blip r:embed="rId3"/>
          <a:stretch>
            <a:fillRect/>
          </a:stretch>
        </p:blipFill>
        <p:spPr>
          <a:xfrm>
            <a:off x="4627656" y="0"/>
            <a:ext cx="4516344" cy="2764978"/>
          </a:xfrm>
          <a:prstGeom prst="rect">
            <a:avLst/>
          </a:prstGeom>
        </p:spPr>
      </p:pic>
      <p:pic>
        <p:nvPicPr>
          <p:cNvPr id="5" name="Picture 4"/>
          <p:cNvPicPr>
            <a:picLocks noChangeAspect="1"/>
          </p:cNvPicPr>
          <p:nvPr/>
        </p:nvPicPr>
        <p:blipFill>
          <a:blip r:embed="rId4"/>
          <a:stretch>
            <a:fillRect/>
          </a:stretch>
        </p:blipFill>
        <p:spPr>
          <a:xfrm>
            <a:off x="4627656" y="3583874"/>
            <a:ext cx="4516344" cy="2764978"/>
          </a:xfrm>
          <a:prstGeom prst="rect">
            <a:avLst/>
          </a:prstGeom>
        </p:spPr>
      </p:pic>
      <p:pic>
        <p:nvPicPr>
          <p:cNvPr id="6" name="Picture 5"/>
          <p:cNvPicPr>
            <a:picLocks noChangeAspect="1"/>
          </p:cNvPicPr>
          <p:nvPr/>
        </p:nvPicPr>
        <p:blipFill>
          <a:blip r:embed="rId5"/>
          <a:stretch>
            <a:fillRect/>
          </a:stretch>
        </p:blipFill>
        <p:spPr>
          <a:xfrm>
            <a:off x="0" y="3583874"/>
            <a:ext cx="4470401" cy="2736850"/>
          </a:xfrm>
          <a:prstGeom prst="rect">
            <a:avLst/>
          </a:prstGeom>
        </p:spPr>
      </p:pic>
      <p:sp>
        <p:nvSpPr>
          <p:cNvPr id="7" name="TextBox 6"/>
          <p:cNvSpPr txBox="1"/>
          <p:nvPr/>
        </p:nvSpPr>
        <p:spPr>
          <a:xfrm>
            <a:off x="828358" y="3214542"/>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8" name="TextBox 7"/>
          <p:cNvSpPr txBox="1"/>
          <p:nvPr/>
        </p:nvSpPr>
        <p:spPr>
          <a:xfrm>
            <a:off x="5153194" y="3214542"/>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9" name="TextBox 8"/>
          <p:cNvSpPr txBox="1"/>
          <p:nvPr/>
        </p:nvSpPr>
        <p:spPr>
          <a:xfrm>
            <a:off x="1132651" y="6320724"/>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12% (7%)</a:t>
            </a:r>
            <a:endParaRPr lang="en-US" sz="2400" dirty="0">
              <a:solidFill>
                <a:prstClr val="black"/>
              </a:solidFill>
              <a:latin typeface="Tw Cen MT"/>
              <a:cs typeface="+mn-cs"/>
            </a:endParaRPr>
          </a:p>
        </p:txBody>
      </p:sp>
      <p:sp>
        <p:nvSpPr>
          <p:cNvPr id="10" name="TextBox 9"/>
          <p:cNvSpPr txBox="1"/>
          <p:nvPr/>
        </p:nvSpPr>
        <p:spPr>
          <a:xfrm>
            <a:off x="5927305" y="6320724"/>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20% (9%)</a:t>
            </a:r>
            <a:endParaRPr lang="en-US" sz="2400" dirty="0">
              <a:solidFill>
                <a:prstClr val="black"/>
              </a:solidFill>
              <a:latin typeface="Tw Cen MT"/>
              <a:cs typeface="+mn-cs"/>
            </a:endParaRPr>
          </a:p>
        </p:txBody>
      </p:sp>
      <p:sp>
        <p:nvSpPr>
          <p:cNvPr id="11" name="TextBox 10"/>
          <p:cNvSpPr txBox="1"/>
          <p:nvPr/>
        </p:nvSpPr>
        <p:spPr>
          <a:xfrm>
            <a:off x="828358" y="5781728"/>
            <a:ext cx="272914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Washing Machine</a:t>
            </a:r>
            <a:endParaRPr lang="en-US" sz="2800" dirty="0">
              <a:solidFill>
                <a:prstClr val="white"/>
              </a:solidFill>
              <a:latin typeface="Tw Cen MT"/>
              <a:cs typeface="+mn-cs"/>
            </a:endParaRPr>
          </a:p>
        </p:txBody>
      </p:sp>
      <p:sp>
        <p:nvSpPr>
          <p:cNvPr id="12" name="TextBox 11"/>
          <p:cNvSpPr txBox="1"/>
          <p:nvPr/>
        </p:nvSpPr>
        <p:spPr>
          <a:xfrm>
            <a:off x="960824" y="4870960"/>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4" name="TextBox 13"/>
          <p:cNvSpPr txBox="1"/>
          <p:nvPr/>
        </p:nvSpPr>
        <p:spPr>
          <a:xfrm>
            <a:off x="5756272" y="4324949"/>
            <a:ext cx="138582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Window</a:t>
            </a:r>
            <a:endParaRPr lang="en-US" sz="2800" dirty="0">
              <a:solidFill>
                <a:prstClr val="white"/>
              </a:solidFill>
              <a:latin typeface="Tw Cen MT"/>
              <a:cs typeface="+mn-cs"/>
            </a:endParaRPr>
          </a:p>
        </p:txBody>
      </p:sp>
      <p:sp>
        <p:nvSpPr>
          <p:cNvPr id="15" name="TextBox 14"/>
          <p:cNvSpPr txBox="1"/>
          <p:nvPr/>
        </p:nvSpPr>
        <p:spPr>
          <a:xfrm>
            <a:off x="5505564" y="5781728"/>
            <a:ext cx="16530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Cupboard</a:t>
            </a:r>
            <a:endParaRPr lang="en-US" sz="2800" dirty="0">
              <a:solidFill>
                <a:prstClr val="white"/>
              </a:solidFill>
              <a:latin typeface="Tw Cen MT"/>
              <a:cs typeface="+mn-cs"/>
            </a:endParaRPr>
          </a:p>
        </p:txBody>
      </p:sp>
      <p:sp>
        <p:nvSpPr>
          <p:cNvPr id="16" name="TextBox 15"/>
          <p:cNvSpPr txBox="1"/>
          <p:nvPr/>
        </p:nvSpPr>
        <p:spPr>
          <a:xfrm>
            <a:off x="6131681" y="4971370"/>
            <a:ext cx="87453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Wall</a:t>
            </a:r>
            <a:endParaRPr lang="en-US" sz="2800" dirty="0">
              <a:solidFill>
                <a:prstClr val="white"/>
              </a:solidFill>
              <a:latin typeface="Tw Cen MT"/>
              <a:cs typeface="+mn-cs"/>
            </a:endParaRPr>
          </a:p>
        </p:txBody>
      </p:sp>
      <p:sp>
        <p:nvSpPr>
          <p:cNvPr id="17" name="TextBox 16"/>
          <p:cNvSpPr txBox="1"/>
          <p:nvPr/>
        </p:nvSpPr>
        <p:spPr>
          <a:xfrm>
            <a:off x="1291468" y="3559298"/>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8" name="TextBox 17"/>
          <p:cNvSpPr txBox="1"/>
          <p:nvPr/>
        </p:nvSpPr>
        <p:spPr>
          <a:xfrm>
            <a:off x="7155976" y="6471316"/>
            <a:ext cx="175727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Dishwasher</a:t>
            </a:r>
            <a:endParaRPr lang="en-US" sz="2800" dirty="0">
              <a:solidFill>
                <a:prstClr val="black"/>
              </a:solidFill>
              <a:latin typeface="Tw Cen MT"/>
              <a:cs typeface="+mn-cs"/>
            </a:endParaRPr>
          </a:p>
        </p:txBody>
      </p:sp>
      <p:cxnSp>
        <p:nvCxnSpPr>
          <p:cNvPr id="19" name="Straight Arrow Connector 18"/>
          <p:cNvCxnSpPr>
            <a:stCxn id="18" idx="0"/>
          </p:cNvCxnSpPr>
          <p:nvPr/>
        </p:nvCxnSpPr>
        <p:spPr>
          <a:xfrm flipH="1" flipV="1">
            <a:off x="7656934" y="6145696"/>
            <a:ext cx="377680"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550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369332"/>
            <a:ext cx="4516344" cy="2764978"/>
          </a:xfrm>
          <a:prstGeom prst="rect">
            <a:avLst/>
          </a:prstGeom>
        </p:spPr>
      </p:pic>
      <p:pic>
        <p:nvPicPr>
          <p:cNvPr id="4" name="Picture 3"/>
          <p:cNvPicPr>
            <a:picLocks noChangeAspect="1"/>
          </p:cNvPicPr>
          <p:nvPr/>
        </p:nvPicPr>
        <p:blipFill>
          <a:blip r:embed="rId3"/>
          <a:stretch>
            <a:fillRect/>
          </a:stretch>
        </p:blipFill>
        <p:spPr>
          <a:xfrm>
            <a:off x="0" y="369332"/>
            <a:ext cx="4470401" cy="2736850"/>
          </a:xfrm>
          <a:prstGeom prst="rect">
            <a:avLst/>
          </a:prstGeom>
        </p:spPr>
      </p:pic>
      <p:sp>
        <p:nvSpPr>
          <p:cNvPr id="5" name="TextBox 4"/>
          <p:cNvSpPr txBox="1"/>
          <p:nvPr/>
        </p:nvSpPr>
        <p:spPr>
          <a:xfrm>
            <a:off x="828358" y="0"/>
            <a:ext cx="2588016"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5153194" y="0"/>
            <a:ext cx="379424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3106182"/>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12% (7%)</a:t>
            </a:r>
            <a:endParaRPr lang="en-US" sz="2400" dirty="0">
              <a:solidFill>
                <a:prstClr val="black"/>
              </a:solidFill>
              <a:latin typeface="Tw Cen MT"/>
              <a:cs typeface="+mn-cs"/>
            </a:endParaRPr>
          </a:p>
        </p:txBody>
      </p:sp>
      <p:sp>
        <p:nvSpPr>
          <p:cNvPr id="8" name="TextBox 7"/>
          <p:cNvSpPr txBox="1"/>
          <p:nvPr/>
        </p:nvSpPr>
        <p:spPr>
          <a:xfrm>
            <a:off x="5927305" y="3106182"/>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20% (9%)</a:t>
            </a:r>
            <a:endParaRPr lang="en-US" sz="2400" dirty="0">
              <a:solidFill>
                <a:prstClr val="black"/>
              </a:solidFill>
              <a:latin typeface="Tw Cen MT"/>
              <a:cs typeface="+mn-cs"/>
            </a:endParaRPr>
          </a:p>
        </p:txBody>
      </p:sp>
      <p:cxnSp>
        <p:nvCxnSpPr>
          <p:cNvPr id="9" name="Straight Arrow Connector 8"/>
          <p:cNvCxnSpPr/>
          <p:nvPr/>
        </p:nvCxnSpPr>
        <p:spPr>
          <a:xfrm>
            <a:off x="3153229" y="3136008"/>
            <a:ext cx="525539"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62310" y="3136008"/>
            <a:ext cx="408752"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597022" y="3711165"/>
            <a:ext cx="4470401" cy="2736851"/>
          </a:xfrm>
          <a:prstGeom prst="rect">
            <a:avLst/>
          </a:prstGeom>
        </p:spPr>
      </p:pic>
      <p:sp>
        <p:nvSpPr>
          <p:cNvPr id="12" name="TextBox 11"/>
          <p:cNvSpPr txBox="1"/>
          <p:nvPr/>
        </p:nvSpPr>
        <p:spPr>
          <a:xfrm>
            <a:off x="4057597" y="64480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24% (10%)</a:t>
            </a:r>
            <a:endParaRPr lang="en-US" sz="2400" dirty="0">
              <a:solidFill>
                <a:prstClr val="black"/>
              </a:solidFill>
              <a:latin typeface="Tw Cen MT"/>
              <a:cs typeface="+mn-cs"/>
            </a:endParaRPr>
          </a:p>
        </p:txBody>
      </p:sp>
      <p:sp>
        <p:nvSpPr>
          <p:cNvPr id="13" name="TextBox 12"/>
          <p:cNvSpPr txBox="1"/>
          <p:nvPr/>
        </p:nvSpPr>
        <p:spPr>
          <a:xfrm>
            <a:off x="1132651" y="1402097"/>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4" name="TextBox 13"/>
          <p:cNvSpPr txBox="1"/>
          <p:nvPr/>
        </p:nvSpPr>
        <p:spPr>
          <a:xfrm>
            <a:off x="5791549" y="1191261"/>
            <a:ext cx="138582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Window</a:t>
            </a:r>
            <a:endParaRPr lang="en-US" sz="2800" dirty="0">
              <a:solidFill>
                <a:prstClr val="white"/>
              </a:solidFill>
              <a:latin typeface="Tw Cen MT"/>
              <a:cs typeface="+mn-cs"/>
            </a:endParaRPr>
          </a:p>
        </p:txBody>
      </p:sp>
      <p:sp>
        <p:nvSpPr>
          <p:cNvPr id="15" name="TextBox 14"/>
          <p:cNvSpPr txBox="1"/>
          <p:nvPr/>
        </p:nvSpPr>
        <p:spPr>
          <a:xfrm>
            <a:off x="6303508" y="1663707"/>
            <a:ext cx="87453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Wall</a:t>
            </a:r>
            <a:endParaRPr lang="en-US" sz="2800" dirty="0">
              <a:solidFill>
                <a:prstClr val="white"/>
              </a:solidFill>
              <a:latin typeface="Tw Cen MT"/>
              <a:cs typeface="+mn-cs"/>
            </a:endParaRPr>
          </a:p>
        </p:txBody>
      </p:sp>
      <p:sp>
        <p:nvSpPr>
          <p:cNvPr id="16" name="TextBox 15"/>
          <p:cNvSpPr txBox="1"/>
          <p:nvPr/>
        </p:nvSpPr>
        <p:spPr>
          <a:xfrm>
            <a:off x="1271160" y="357003"/>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7" name="TextBox 16"/>
          <p:cNvSpPr txBox="1"/>
          <p:nvPr/>
        </p:nvSpPr>
        <p:spPr>
          <a:xfrm>
            <a:off x="5791549" y="2480856"/>
            <a:ext cx="16530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Cupboard</a:t>
            </a:r>
            <a:endParaRPr lang="en-US" sz="2800" dirty="0">
              <a:solidFill>
                <a:prstClr val="white"/>
              </a:solidFill>
              <a:latin typeface="Tw Cen MT"/>
              <a:cs typeface="+mn-cs"/>
            </a:endParaRPr>
          </a:p>
        </p:txBody>
      </p:sp>
      <p:sp>
        <p:nvSpPr>
          <p:cNvPr id="18" name="TextBox 17"/>
          <p:cNvSpPr txBox="1"/>
          <p:nvPr/>
        </p:nvSpPr>
        <p:spPr>
          <a:xfrm>
            <a:off x="828358" y="2480856"/>
            <a:ext cx="272914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Washing Machine</a:t>
            </a:r>
            <a:endParaRPr lang="en-US" sz="2800" dirty="0">
              <a:solidFill>
                <a:prstClr val="white"/>
              </a:solidFill>
              <a:latin typeface="Tw Cen MT"/>
              <a:cs typeface="+mn-cs"/>
            </a:endParaRPr>
          </a:p>
        </p:txBody>
      </p:sp>
      <p:sp>
        <p:nvSpPr>
          <p:cNvPr id="19" name="TextBox 18"/>
          <p:cNvSpPr txBox="1"/>
          <p:nvPr/>
        </p:nvSpPr>
        <p:spPr>
          <a:xfrm>
            <a:off x="7177741" y="3265686"/>
            <a:ext cx="196617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Dish Washer</a:t>
            </a:r>
            <a:endParaRPr lang="en-US" sz="2800" dirty="0">
              <a:solidFill>
                <a:prstClr val="white"/>
              </a:solidFill>
              <a:latin typeface="Tw Cen MT"/>
              <a:cs typeface="+mn-cs"/>
            </a:endParaRPr>
          </a:p>
        </p:txBody>
      </p:sp>
      <p:cxnSp>
        <p:nvCxnSpPr>
          <p:cNvPr id="21" name="Straight Arrow Connector 20"/>
          <p:cNvCxnSpPr>
            <a:stCxn id="19" idx="0"/>
          </p:cNvCxnSpPr>
          <p:nvPr/>
        </p:nvCxnSpPr>
        <p:spPr>
          <a:xfrm flipH="1" flipV="1">
            <a:off x="7678698" y="2940066"/>
            <a:ext cx="482133"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193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4" name="Content Placeholder 3"/>
          <p:cNvSpPr>
            <a:spLocks noGrp="1"/>
          </p:cNvSpPr>
          <p:nvPr>
            <p:ph sz="quarter" idx="1"/>
          </p:nvPr>
        </p:nvSpPr>
        <p:spPr/>
        <p:txBody>
          <a:bodyPr/>
          <a:lstStyle/>
          <a:p>
            <a:r>
              <a:rPr lang="en-US" sz="2800" dirty="0" smtClean="0"/>
              <a:t>10-15 seconds to train each exemplar</a:t>
            </a:r>
          </a:p>
          <a:p>
            <a:r>
              <a:rPr lang="en-US" sz="2800" dirty="0" smtClean="0"/>
              <a:t>2-4k exemplars per query</a:t>
            </a:r>
          </a:p>
          <a:p>
            <a:r>
              <a:rPr lang="en-US" sz="2800" dirty="0" smtClean="0"/>
              <a:t>5-17 hours per query training time</a:t>
            </a:r>
          </a:p>
          <a:p>
            <a:endParaRPr lang="en-US" dirty="0"/>
          </a:p>
          <a:p>
            <a:pPr marL="0" indent="0">
              <a:buNone/>
            </a:pPr>
            <a:r>
              <a:rPr lang="en-US" sz="3600" dirty="0" smtClean="0"/>
              <a:t>That</a:t>
            </a:r>
            <a:r>
              <a:rPr lang="fr-FR" sz="3600" dirty="0" smtClean="0"/>
              <a:t>’</a:t>
            </a:r>
            <a:r>
              <a:rPr lang="en-US" sz="3600" dirty="0" smtClean="0"/>
              <a:t>s too slow!</a:t>
            </a:r>
          </a:p>
          <a:p>
            <a:endParaRPr lang="en-US" sz="2800" dirty="0"/>
          </a:p>
          <a:p>
            <a:r>
              <a:rPr lang="en-US" sz="2800" dirty="0"/>
              <a:t>.1 seconds to run trained </a:t>
            </a:r>
            <a:r>
              <a:rPr lang="en-US" sz="2800" dirty="0" smtClean="0"/>
              <a:t>detector</a:t>
            </a:r>
          </a:p>
          <a:p>
            <a:r>
              <a:rPr lang="en-US" sz="2800" dirty="0" smtClean="0"/>
              <a:t>200-400 seconds per query </a:t>
            </a:r>
            <a:endParaRPr lang="en-US" sz="2800" dirty="0"/>
          </a:p>
          <a:p>
            <a:pPr marL="0" indent="0">
              <a:buNone/>
            </a:pPr>
            <a:endParaRPr lang="en-US" sz="2800" dirty="0"/>
          </a:p>
          <a:p>
            <a:pPr marL="0" indent="0">
              <a:buNone/>
            </a:pPr>
            <a:endParaRPr lang="en-US" sz="3600" dirty="0" smtClean="0"/>
          </a:p>
        </p:txBody>
      </p:sp>
    </p:spTree>
    <p:extLst>
      <p:ext uri="{BB962C8B-B14F-4D97-AF65-F5344CB8AC3E}">
        <p14:creationId xmlns:p14="http://schemas.microsoft.com/office/powerpoint/2010/main" val="1815258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4" name="Content Placeholder 3"/>
          <p:cNvSpPr>
            <a:spLocks noGrp="1"/>
          </p:cNvSpPr>
          <p:nvPr>
            <p:ph sz="quarter" idx="1"/>
          </p:nvPr>
        </p:nvSpPr>
        <p:spPr/>
        <p:txBody>
          <a:bodyPr>
            <a:normAutofit/>
          </a:bodyPr>
          <a:lstStyle/>
          <a:p>
            <a:r>
              <a:rPr lang="en-US" dirty="0"/>
              <a:t>Determine which detectors to run</a:t>
            </a:r>
          </a:p>
          <a:p>
            <a:pPr lvl="1"/>
            <a:r>
              <a:rPr lang="en-US" dirty="0"/>
              <a:t>Manually select the “thing” classes</a:t>
            </a:r>
          </a:p>
          <a:p>
            <a:pPr lvl="1"/>
            <a:r>
              <a:rPr lang="en-US" dirty="0" smtClean="0"/>
              <a:t>Use context from parsing</a:t>
            </a:r>
            <a:endParaRPr lang="en-US" dirty="0"/>
          </a:p>
          <a:p>
            <a:r>
              <a:rPr lang="en-US" dirty="0" smtClean="0"/>
              <a:t>Find better methods for integrating image parsing and detectors</a:t>
            </a:r>
          </a:p>
        </p:txBody>
      </p:sp>
    </p:spTree>
    <p:extLst>
      <p:ext uri="{BB962C8B-B14F-4D97-AF65-F5344CB8AC3E}">
        <p14:creationId xmlns:p14="http://schemas.microsoft.com/office/powerpoint/2010/main" val="1848933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SuperParsing</a:t>
            </a:r>
            <a:r>
              <a:rPr lang="en-US" dirty="0" smtClean="0"/>
              <a:t> Conclusion</a:t>
            </a:r>
            <a:endParaRPr lang="en-US" dirty="0"/>
          </a:p>
        </p:txBody>
      </p:sp>
      <p:sp>
        <p:nvSpPr>
          <p:cNvPr id="4" name="Content Placeholder 3"/>
          <p:cNvSpPr>
            <a:spLocks noGrp="1"/>
          </p:cNvSpPr>
          <p:nvPr>
            <p:ph sz="quarter" idx="1"/>
          </p:nvPr>
        </p:nvSpPr>
        <p:spPr/>
        <p:txBody>
          <a:bodyPr/>
          <a:lstStyle/>
          <a:p>
            <a:r>
              <a:rPr lang="en-US" dirty="0" smtClean="0"/>
              <a:t>Image parsing with </a:t>
            </a:r>
            <a:r>
              <a:rPr lang="en-US" dirty="0" err="1" smtClean="0"/>
              <a:t>superpixels</a:t>
            </a:r>
            <a:endParaRPr lang="en-US" dirty="0" smtClean="0"/>
          </a:p>
          <a:p>
            <a:pPr lvl="1"/>
            <a:r>
              <a:rPr lang="en-US" dirty="0" smtClean="0"/>
              <a:t>Scene-level matching</a:t>
            </a:r>
          </a:p>
          <a:p>
            <a:pPr lvl="1"/>
            <a:r>
              <a:rPr lang="en-US" dirty="0" err="1" smtClean="0"/>
              <a:t>Superpixel</a:t>
            </a:r>
            <a:r>
              <a:rPr lang="en-US" dirty="0" smtClean="0"/>
              <a:t>-level matching</a:t>
            </a:r>
          </a:p>
          <a:p>
            <a:pPr lvl="1"/>
            <a:r>
              <a:rPr lang="en-US" dirty="0" smtClean="0"/>
              <a:t>MRF optimization</a:t>
            </a:r>
          </a:p>
          <a:p>
            <a:r>
              <a:rPr lang="en-US" dirty="0" smtClean="0"/>
              <a:t>Getting “things” with detectors</a:t>
            </a:r>
          </a:p>
          <a:p>
            <a:pPr lvl="1"/>
            <a:r>
              <a:rPr lang="en-US" dirty="0" smtClean="0"/>
              <a:t>Use per-exemplar detectors of </a:t>
            </a:r>
            <a:r>
              <a:rPr lang="en-US" dirty="0" err="1" smtClean="0"/>
              <a:t>Malisiewicz</a:t>
            </a:r>
            <a:r>
              <a:rPr lang="en-US" dirty="0" smtClean="0"/>
              <a:t> et al.</a:t>
            </a:r>
            <a:endParaRPr lang="en-US" dirty="0"/>
          </a:p>
        </p:txBody>
      </p:sp>
    </p:spTree>
    <p:extLst>
      <p:ext uri="{BB962C8B-B14F-4D97-AF65-F5344CB8AC3E}">
        <p14:creationId xmlns:p14="http://schemas.microsoft.com/office/powerpoint/2010/main" val="844314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sz="quarter" idx="1"/>
          </p:nvPr>
        </p:nvSpPr>
        <p:spPr/>
        <p:txBody>
          <a:bodyPr/>
          <a:lstStyle/>
          <a:p>
            <a:r>
              <a:rPr lang="en-US" dirty="0" smtClean="0"/>
              <a:t>There are several ways to generate semantic segmentations.</a:t>
            </a:r>
          </a:p>
          <a:p>
            <a:pPr lvl="1"/>
            <a:r>
              <a:rPr lang="en-US" dirty="0" smtClean="0"/>
              <a:t>Segment then classify</a:t>
            </a:r>
          </a:p>
          <a:p>
            <a:pPr lvl="1"/>
            <a:r>
              <a:rPr lang="en-US" dirty="0" smtClean="0"/>
              <a:t>Detect then segment</a:t>
            </a:r>
          </a:p>
          <a:p>
            <a:pPr lvl="1"/>
            <a:r>
              <a:rPr lang="en-US" dirty="0" smtClean="0"/>
              <a:t>Various things in between</a:t>
            </a:r>
          </a:p>
          <a:p>
            <a:r>
              <a:rPr lang="en-US" dirty="0" smtClean="0"/>
              <a:t>Not clear what is correct.</a:t>
            </a:r>
          </a:p>
          <a:p>
            <a:r>
              <a:rPr lang="en-US" dirty="0" smtClean="0"/>
              <a:t>Expect to see more research in this area as PASCAL VOC fades and MS COCO gets more attention.</a:t>
            </a:r>
            <a:endParaRPr lang="en-US" dirty="0"/>
          </a:p>
        </p:txBody>
      </p:sp>
    </p:spTree>
    <p:extLst>
      <p:ext uri="{BB962C8B-B14F-4D97-AF65-F5344CB8AC3E}">
        <p14:creationId xmlns:p14="http://schemas.microsoft.com/office/powerpoint/2010/main" val="1783872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z="3600"/>
              <a:t>Object recognition + data-driven smoothing</a:t>
            </a:r>
          </a:p>
        </p:txBody>
      </p:sp>
      <p:sp>
        <p:nvSpPr>
          <p:cNvPr id="5123" name="Rectangle 3"/>
          <p:cNvSpPr>
            <a:spLocks noGrp="1" noChangeArrowheads="1"/>
          </p:cNvSpPr>
          <p:nvPr>
            <p:ph type="body" idx="1"/>
          </p:nvPr>
        </p:nvSpPr>
        <p:spPr/>
        <p:txBody>
          <a:bodyPr/>
          <a:lstStyle/>
          <a:p>
            <a:r>
              <a:rPr lang="en-US" altLang="en-US"/>
              <a:t>Object recognition drives segmentation</a:t>
            </a:r>
          </a:p>
          <a:p>
            <a:r>
              <a:rPr lang="en-US" altLang="en-US"/>
              <a:t>Segmentation gives little back</a:t>
            </a:r>
          </a:p>
          <a:p>
            <a:endParaRPr lang="en-US" altLang="en-US"/>
          </a:p>
        </p:txBody>
      </p:sp>
      <p:graphicFrame>
        <p:nvGraphicFramePr>
          <p:cNvPr id="5124" name="Object 4"/>
          <p:cNvGraphicFramePr>
            <a:graphicFrameLocks noChangeAspect="1"/>
          </p:cNvGraphicFramePr>
          <p:nvPr/>
        </p:nvGraphicFramePr>
        <p:xfrm>
          <a:off x="1676400" y="2971800"/>
          <a:ext cx="4953000" cy="1244600"/>
        </p:xfrm>
        <a:graphic>
          <a:graphicData uri="http://schemas.openxmlformats.org/presentationml/2006/ole">
            <mc:AlternateContent xmlns:mc="http://schemas.openxmlformats.org/markup-compatibility/2006">
              <mc:Choice xmlns:v="urn:schemas-microsoft-com:vml" Requires="v">
                <p:oleObj spid="_x0000_s85002" name="Bitmap Image" r:id="rId3" imgW="6219048" imgH="1561905" progId="Paint.Picture">
                  <p:embed/>
                </p:oleObj>
              </mc:Choice>
              <mc:Fallback>
                <p:oleObj name="Bitmap Image" r:id="rId3" imgW="6219048" imgH="15619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971800"/>
                        <a:ext cx="49530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876800"/>
            <a:ext cx="46482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r="1746"/>
          <a:stretch>
            <a:fillRect/>
          </a:stretch>
        </p:blipFill>
        <p:spPr bwMode="auto">
          <a:xfrm>
            <a:off x="76200" y="4876800"/>
            <a:ext cx="43434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Text Box 7"/>
          <p:cNvSpPr txBox="1">
            <a:spLocks noChangeArrowheads="1"/>
          </p:cNvSpPr>
          <p:nvPr/>
        </p:nvSpPr>
        <p:spPr bwMode="auto">
          <a:xfrm>
            <a:off x="3298825" y="41910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He </a:t>
            </a:r>
            <a:r>
              <a:rPr lang="en-US" altLang="en-US" i="1" smtClean="0">
                <a:solidFill>
                  <a:srgbClr val="000000"/>
                </a:solidFill>
                <a:cs typeface="+mn-cs"/>
              </a:rPr>
              <a:t>et al. </a:t>
            </a:r>
            <a:r>
              <a:rPr lang="en-US" altLang="en-US" smtClean="0">
                <a:solidFill>
                  <a:srgbClr val="000000"/>
                </a:solidFill>
                <a:cs typeface="+mn-cs"/>
              </a:rPr>
              <a:t>2004</a:t>
            </a:r>
          </a:p>
        </p:txBody>
      </p:sp>
      <p:sp>
        <p:nvSpPr>
          <p:cNvPr id="5128" name="Text Box 8"/>
          <p:cNvSpPr txBox="1">
            <a:spLocks noChangeArrowheads="1"/>
          </p:cNvSpPr>
          <p:nvPr/>
        </p:nvSpPr>
        <p:spPr bwMode="auto">
          <a:xfrm>
            <a:off x="3287713" y="61991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err="1" smtClean="0">
                <a:solidFill>
                  <a:srgbClr val="000000"/>
                </a:solidFill>
                <a:cs typeface="+mn-cs"/>
              </a:rPr>
              <a:t>TextonBoost</a:t>
            </a:r>
            <a:endParaRPr lang="en-US" altLang="en-US" dirty="0" smtClean="0">
              <a:solidFill>
                <a:srgbClr val="000000"/>
              </a:solidFill>
              <a:cs typeface="+mn-cs"/>
            </a:endParaRPr>
          </a:p>
        </p:txBody>
      </p:sp>
    </p:spTree>
    <p:extLst>
      <p:ext uri="{BB962C8B-B14F-4D97-AF65-F5344CB8AC3E}">
        <p14:creationId xmlns:p14="http://schemas.microsoft.com/office/powerpoint/2010/main" val="101767085"/>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33540</TotalTime>
  <Words>2252</Words>
  <Application>Microsoft Office PowerPoint</Application>
  <PresentationFormat>On-screen Show (4:3)</PresentationFormat>
  <Paragraphs>532</Paragraphs>
  <Slides>87</Slides>
  <Notes>29</Notes>
  <HiddenSlides>43</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87</vt:i4>
      </vt:variant>
    </vt:vector>
  </HeadingPairs>
  <TitlesOfParts>
    <vt:vector size="102" baseType="lpstr">
      <vt:lpstr>SimSun</vt:lpstr>
      <vt:lpstr>Arial</vt:lpstr>
      <vt:lpstr>Calibri</vt:lpstr>
      <vt:lpstr>Symbol</vt:lpstr>
      <vt:lpstr>Times New Roman</vt:lpstr>
      <vt:lpstr>Tw Cen MT</vt:lpstr>
      <vt:lpstr>Wingdings</vt:lpstr>
      <vt:lpstr>Wingdings 2</vt:lpstr>
      <vt:lpstr>Office Theme</vt:lpstr>
      <vt:lpstr>Default Design</vt:lpstr>
      <vt:lpstr>1_Office Theme</vt:lpstr>
      <vt:lpstr>Median</vt:lpstr>
      <vt:lpstr>2_Default Design</vt:lpstr>
      <vt:lpstr>Bitmap Image</vt:lpstr>
      <vt:lpstr>Equation</vt:lpstr>
      <vt:lpstr>“Fovea Detector”</vt:lpstr>
      <vt:lpstr>From Images to Objects</vt:lpstr>
      <vt:lpstr>Recap</vt:lpstr>
      <vt:lpstr>Recap: modern boundary detection</vt:lpstr>
      <vt:lpstr>Today: Scene Parsing / Semantic Segmentation</vt:lpstr>
      <vt:lpstr>Object Recognition and Segmentation are Coupled</vt:lpstr>
      <vt:lpstr>The Three Approaches</vt:lpstr>
      <vt:lpstr>Segment first and ask questions later.</vt:lpstr>
      <vt:lpstr>Object recognition + data-driven smoothing</vt:lpstr>
      <vt:lpstr>Is there a better way?</vt:lpstr>
      <vt:lpstr>TextonBoost: Joint Appearance, Shape and Context Modeling for Multi-Class Object Recognition and Segmentation  J. Shotton ; University of Cambridge J. Jinn, C. Rother, A. Criminisi ; MSR Cambridge</vt:lpstr>
      <vt:lpstr>The Ideas in TextonBoost</vt:lpstr>
      <vt:lpstr>What’s good about this paper</vt:lpstr>
      <vt:lpstr>What’s bad about this paper</vt:lpstr>
      <vt:lpstr>TextonBoost Overview</vt:lpstr>
      <vt:lpstr>Learning the CRF Params</vt:lpstr>
      <vt:lpstr>Learning the CRF Params</vt:lpstr>
      <vt:lpstr>Location Term</vt:lpstr>
      <vt:lpstr>Color Term</vt:lpstr>
      <vt:lpstr>Edge Term</vt:lpstr>
      <vt:lpstr>Texture-Shape</vt:lpstr>
      <vt:lpstr>Texton Visualization</vt:lpstr>
      <vt:lpstr>Boosting Textons</vt:lpstr>
      <vt:lpstr>“Shape Context”</vt:lpstr>
      <vt:lpstr>Random Feature Selection</vt:lpstr>
      <vt:lpstr>Results on Boosted Textons</vt:lpstr>
      <vt:lpstr>Parameters Learned from Validation</vt:lpstr>
      <vt:lpstr>Qualitative (Good) Results</vt:lpstr>
      <vt:lpstr>Qualitative (Bad) Results</vt:lpstr>
      <vt:lpstr>Quantitative Results</vt:lpstr>
      <vt:lpstr>Effect of Different Model Potentials</vt:lpstr>
      <vt:lpstr>Corel/Sowerby</vt:lpstr>
      <vt:lpstr>Closed-universe recognition</vt:lpstr>
      <vt:lpstr>PowerPoint Presentation</vt:lpstr>
      <vt:lpstr>PowerPoint Presentation</vt:lpstr>
      <vt:lpstr>PowerPoint Presentation</vt:lpstr>
      <vt:lpstr>PowerPoint Presentation</vt:lpstr>
      <vt:lpstr>PowerPoint Presentation</vt:lpstr>
      <vt:lpstr>Large-Scale  Nonparametric  Image  Parsing</vt:lpstr>
      <vt:lpstr>Step 1: Scene-level matching</vt:lpstr>
      <vt:lpstr>Step 2: Region-level matching</vt:lpstr>
      <vt:lpstr>Step 2: Region-level matching</vt:lpstr>
      <vt:lpstr>Step 2: Region-level matching</vt:lpstr>
      <vt:lpstr>Step 2: Region-level matching</vt:lpstr>
      <vt:lpstr>Step 2: Region-level matching</vt:lpstr>
      <vt:lpstr>Region-level likelihoods</vt:lpstr>
      <vt:lpstr>Region-level likelihoods</vt:lpstr>
      <vt:lpstr>Step 3: Global image labeling</vt:lpstr>
      <vt:lpstr>Step 3: Global image labeling</vt:lpstr>
      <vt:lpstr>Step 3: Global image labeling</vt:lpstr>
      <vt:lpstr>Step 3: Global image labeling</vt:lpstr>
      <vt:lpstr>Datasets</vt:lpstr>
      <vt:lpstr>Overall performance</vt:lpstr>
      <vt:lpstr>Overall performance</vt:lpstr>
      <vt:lpstr>Per-class classification rates</vt:lpstr>
      <vt:lpstr>Effect of spatial support</vt:lpstr>
      <vt:lpstr>Results on SIFT Flow dataset</vt:lpstr>
      <vt:lpstr>Results on LM+SUN dataset</vt:lpstr>
      <vt:lpstr>Running times</vt:lpstr>
      <vt:lpstr>Summary so far</vt:lpstr>
      <vt:lpstr>We get the “stuff” but not the “things”</vt:lpstr>
      <vt:lpstr>Finding Things: Image Parsing with Regions and Per-Exemplar Detectors</vt:lpstr>
      <vt:lpstr>To get the “things” use detectors</vt:lpstr>
      <vt:lpstr>Problems with this approach</vt:lpstr>
      <vt:lpstr>Per-exemplar detectors</vt:lpstr>
      <vt:lpstr>PowerPoint Presentation</vt:lpstr>
      <vt:lpstr>Per-exemplar detectors for parsing</vt:lpstr>
      <vt:lpstr>Retrieval set for</vt:lpstr>
      <vt:lpstr>PowerPoint Presentation</vt:lpstr>
      <vt:lpstr>Per-exemplar detectors for parsing</vt:lpstr>
      <vt:lpstr>Per-exemplar detectors for parsing</vt:lpstr>
      <vt:lpstr>Per-exemplar detectors for parsing</vt:lpstr>
      <vt:lpstr>PowerPoint Presentation</vt:lpstr>
      <vt:lpstr>PowerPoint Presentation</vt:lpstr>
      <vt:lpstr>Per-exemplar detectors for parsing</vt:lpstr>
      <vt:lpstr>Per-exemplar detectors for parsing</vt:lpstr>
      <vt:lpstr>PowerPoint Presentation</vt:lpstr>
      <vt:lpstr>How do we combine these?</vt:lpstr>
      <vt:lpstr>PowerPoint Presentation</vt:lpstr>
      <vt:lpstr>PowerPoint Presentation</vt:lpstr>
      <vt:lpstr>PowerPoint Presentation</vt:lpstr>
      <vt:lpstr>PowerPoint Presentation</vt:lpstr>
      <vt:lpstr>PowerPoint Presentation</vt:lpstr>
      <vt:lpstr>Timing</vt:lpstr>
      <vt:lpstr>Next Steps</vt:lpstr>
      <vt:lpstr>SuperParsing Conclusion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174</cp:revision>
  <dcterms:created xsi:type="dcterms:W3CDTF">2009-12-16T02:55:56Z</dcterms:created>
  <dcterms:modified xsi:type="dcterms:W3CDTF">2017-11-08T17:18:59Z</dcterms:modified>
</cp:coreProperties>
</file>