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8"/>
  </p:notesMasterIdLst>
  <p:sldIdLst>
    <p:sldId id="430" r:id="rId2"/>
    <p:sldId id="267" r:id="rId3"/>
    <p:sldId id="400" r:id="rId4"/>
    <p:sldId id="396" r:id="rId5"/>
    <p:sldId id="410" r:id="rId6"/>
    <p:sldId id="411" r:id="rId7"/>
    <p:sldId id="319" r:id="rId8"/>
    <p:sldId id="269" r:id="rId9"/>
    <p:sldId id="270" r:id="rId10"/>
    <p:sldId id="271" r:id="rId11"/>
    <p:sldId id="341" r:id="rId12"/>
    <p:sldId id="339" r:id="rId13"/>
    <p:sldId id="340" r:id="rId14"/>
    <p:sldId id="401" r:id="rId15"/>
    <p:sldId id="314" r:id="rId16"/>
    <p:sldId id="355" r:id="rId17"/>
    <p:sldId id="318" r:id="rId18"/>
    <p:sldId id="402" r:id="rId19"/>
    <p:sldId id="376" r:id="rId20"/>
    <p:sldId id="403" r:id="rId21"/>
    <p:sldId id="382" r:id="rId22"/>
    <p:sldId id="383" r:id="rId23"/>
    <p:sldId id="414" r:id="rId24"/>
    <p:sldId id="384" r:id="rId25"/>
    <p:sldId id="415" r:id="rId26"/>
    <p:sldId id="416" r:id="rId27"/>
    <p:sldId id="385" r:id="rId28"/>
    <p:sldId id="406" r:id="rId29"/>
    <p:sldId id="398" r:id="rId30"/>
    <p:sldId id="353" r:id="rId31"/>
    <p:sldId id="272" r:id="rId32"/>
    <p:sldId id="394" r:id="rId33"/>
    <p:sldId id="409" r:id="rId34"/>
    <p:sldId id="408" r:id="rId35"/>
    <p:sldId id="407" r:id="rId36"/>
    <p:sldId id="386" r:id="rId37"/>
    <p:sldId id="388" r:id="rId38"/>
    <p:sldId id="418" r:id="rId39"/>
    <p:sldId id="389" r:id="rId40"/>
    <p:sldId id="360" r:id="rId41"/>
    <p:sldId id="363" r:id="rId42"/>
    <p:sldId id="366" r:id="rId43"/>
    <p:sldId id="432" r:id="rId44"/>
    <p:sldId id="358" r:id="rId45"/>
    <p:sldId id="374" r:id="rId46"/>
    <p:sldId id="390" r:id="rId47"/>
    <p:sldId id="379" r:id="rId48"/>
    <p:sldId id="395" r:id="rId49"/>
    <p:sldId id="380" r:id="rId50"/>
    <p:sldId id="371" r:id="rId51"/>
    <p:sldId id="381" r:id="rId52"/>
    <p:sldId id="391" r:id="rId53"/>
    <p:sldId id="344" r:id="rId54"/>
    <p:sldId id="392" r:id="rId55"/>
    <p:sldId id="417" r:id="rId56"/>
    <p:sldId id="419" r:id="rId57"/>
    <p:sldId id="420" r:id="rId58"/>
    <p:sldId id="421" r:id="rId59"/>
    <p:sldId id="422" r:id="rId60"/>
    <p:sldId id="423" r:id="rId61"/>
    <p:sldId id="424" r:id="rId62"/>
    <p:sldId id="425" r:id="rId63"/>
    <p:sldId id="426" r:id="rId64"/>
    <p:sldId id="427" r:id="rId65"/>
    <p:sldId id="433" r:id="rId66"/>
    <p:sldId id="428"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E8A0206-B48E-49CC-B9B0-05CC626E2C9F}">
          <p14:sldIdLst>
            <p14:sldId id="430"/>
            <p14:sldId id="267"/>
            <p14:sldId id="400"/>
            <p14:sldId id="396"/>
            <p14:sldId id="410"/>
            <p14:sldId id="411"/>
            <p14:sldId id="319"/>
            <p14:sldId id="269"/>
            <p14:sldId id="270"/>
            <p14:sldId id="271"/>
            <p14:sldId id="341"/>
            <p14:sldId id="339"/>
            <p14:sldId id="340"/>
            <p14:sldId id="401"/>
            <p14:sldId id="314"/>
            <p14:sldId id="355"/>
            <p14:sldId id="318"/>
            <p14:sldId id="402"/>
            <p14:sldId id="376"/>
            <p14:sldId id="403"/>
            <p14:sldId id="382"/>
            <p14:sldId id="383"/>
            <p14:sldId id="414"/>
            <p14:sldId id="384"/>
            <p14:sldId id="415"/>
            <p14:sldId id="416"/>
            <p14:sldId id="385"/>
            <p14:sldId id="406"/>
            <p14:sldId id="398"/>
            <p14:sldId id="353"/>
            <p14:sldId id="272"/>
            <p14:sldId id="394"/>
            <p14:sldId id="409"/>
            <p14:sldId id="408"/>
            <p14:sldId id="407"/>
            <p14:sldId id="386"/>
            <p14:sldId id="388"/>
            <p14:sldId id="418"/>
            <p14:sldId id="389"/>
            <p14:sldId id="360"/>
            <p14:sldId id="363"/>
            <p14:sldId id="366"/>
            <p14:sldId id="432"/>
            <p14:sldId id="358"/>
            <p14:sldId id="374"/>
            <p14:sldId id="390"/>
            <p14:sldId id="379"/>
            <p14:sldId id="395"/>
            <p14:sldId id="380"/>
            <p14:sldId id="371"/>
            <p14:sldId id="381"/>
            <p14:sldId id="391"/>
            <p14:sldId id="344"/>
            <p14:sldId id="392"/>
            <p14:sldId id="417"/>
            <p14:sldId id="419"/>
            <p14:sldId id="420"/>
            <p14:sldId id="421"/>
            <p14:sldId id="422"/>
            <p14:sldId id="423"/>
            <p14:sldId id="424"/>
            <p14:sldId id="425"/>
            <p14:sldId id="426"/>
            <p14:sldId id="427"/>
            <p14:sldId id="433"/>
            <p14:sldId id="42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1A1A"/>
    <a:srgbClr val="333333"/>
    <a:srgbClr val="000000"/>
    <a:srgbClr val="4D4E50"/>
    <a:srgbClr val="0D00B4"/>
    <a:srgbClr val="1000DE"/>
    <a:srgbClr val="5B9BD5"/>
    <a:srgbClr val="1D21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83245" autoAdjust="0"/>
  </p:normalViewPr>
  <p:slideViewPr>
    <p:cSldViewPr snapToGrid="0">
      <p:cViewPr varScale="1">
        <p:scale>
          <a:sx n="110" d="100"/>
          <a:sy n="110" d="100"/>
        </p:scale>
        <p:origin x="880" y="64"/>
      </p:cViewPr>
      <p:guideLst>
        <p:guide orient="horz" pos="2160"/>
        <p:guide pos="2880"/>
      </p:guideLst>
    </p:cSldViewPr>
  </p:slideViewPr>
  <p:outlineViewPr>
    <p:cViewPr>
      <p:scale>
        <a:sx n="33" d="100"/>
        <a:sy n="33" d="100"/>
      </p:scale>
      <p:origin x="0" y="-87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143276-F3D1-48D2-BC98-70A64C1FA6A6}" type="datetimeFigureOut">
              <a:rPr lang="en-US" smtClean="0"/>
              <a:t>11/17/2017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6589EE-1082-46E8-A7E3-14CF0450E91B}" type="slidenum">
              <a:rPr lang="en-US" smtClean="0"/>
              <a:t>‹#›</a:t>
            </a:fld>
            <a:endParaRPr lang="en-US"/>
          </a:p>
        </p:txBody>
      </p:sp>
    </p:spTree>
    <p:extLst>
      <p:ext uri="{BB962C8B-B14F-4D97-AF65-F5344CB8AC3E}">
        <p14:creationId xmlns:p14="http://schemas.microsoft.com/office/powerpoint/2010/main" val="840463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baseline="0" dirty="0" smtClean="0"/>
              <a:t>I am happy to introduce the </a:t>
            </a:r>
            <a:r>
              <a:rPr lang="en-US" baseline="0" dirty="0" err="1" smtClean="0"/>
              <a:t>microsoft</a:t>
            </a:r>
            <a:r>
              <a:rPr lang="en-US" baseline="0" dirty="0" smtClean="0"/>
              <a:t> coco dataset today. </a:t>
            </a:r>
          </a:p>
          <a:p>
            <a:r>
              <a:rPr lang="en-US" baseline="0" dirty="0" smtClean="0"/>
              <a:t>That is generously funded by Microsoft. </a:t>
            </a:r>
          </a:p>
          <a:p>
            <a:r>
              <a:rPr lang="en-US" baseline="0" dirty="0" smtClean="0"/>
              <a:t>While it is funded by </a:t>
            </a:r>
            <a:r>
              <a:rPr lang="en-US" baseline="0" dirty="0" err="1" smtClean="0"/>
              <a:t>microsoft</a:t>
            </a:r>
            <a:r>
              <a:rPr lang="en-US" baseline="0" dirty="0" smtClean="0"/>
              <a:t>, I would like to stress (pause) this dataset is made by academics (pause) and made for academics (pause).</a:t>
            </a:r>
          </a:p>
          <a:p>
            <a:r>
              <a:rPr lang="en-US" baseline="0" dirty="0" smtClean="0"/>
              <a:t>  </a:t>
            </a:r>
          </a:p>
          <a:p>
            <a:endParaRPr lang="en-US" baseline="0" dirty="0" smtClean="0"/>
          </a:p>
          <a:p>
            <a:endParaRPr lang="en-US" baseline="0" dirty="0" smtClean="0"/>
          </a:p>
          <a:p>
            <a:endParaRPr lang="en-US" baseline="0" dirty="0" smtClean="0"/>
          </a:p>
          <a:p>
            <a:r>
              <a:rPr lang="en-US" baseline="0" dirty="0" smtClean="0"/>
              <a:t>We would like to thank Microsoft for generously funding the dataset.  Though the dataset is funded by company, it is made for academic and by academic.  Here you might see some familiar faces from people behind COCO.</a:t>
            </a:r>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2</a:t>
            </a:fld>
            <a:endParaRPr lang="en-US"/>
          </a:p>
        </p:txBody>
      </p:sp>
    </p:spTree>
    <p:extLst>
      <p:ext uri="{BB962C8B-B14F-4D97-AF65-F5344CB8AC3E}">
        <p14:creationId xmlns:p14="http://schemas.microsoft.com/office/powerpoint/2010/main" val="2356923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One of our first decisions</a:t>
            </a:r>
            <a:r>
              <a:rPr lang="en-US" baseline="0" dirty="0" smtClean="0"/>
              <a:t> to make in creating the dataset is what object category to label.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are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we want</a:t>
            </a:r>
            <a:r>
              <a:rPr lang="en-US" baseline="0" dirty="0" smtClean="0"/>
              <a:t> to start with common objects that cover our everyday life.</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Every</a:t>
            </a:r>
            <a:r>
              <a:rPr lang="en-US" baseline="0" dirty="0" smtClean="0"/>
              <a:t>one in our group thought they are expert in naming object categories.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we found one group that are truly expert in naming simple categories.</a:t>
            </a:r>
            <a:endParaRPr lang="en-US" dirty="0" smtClean="0"/>
          </a:p>
        </p:txBody>
      </p:sp>
      <p:sp>
        <p:nvSpPr>
          <p:cNvPr id="4" name="投影片編號版面配置區 3"/>
          <p:cNvSpPr>
            <a:spLocks noGrp="1"/>
          </p:cNvSpPr>
          <p:nvPr>
            <p:ph type="sldNum" sz="quarter" idx="10"/>
          </p:nvPr>
        </p:nvSpPr>
        <p:spPr/>
        <p:txBody>
          <a:bodyPr/>
          <a:lstStyle/>
          <a:p>
            <a:fld id="{FA6589EE-1082-46E8-A7E3-14CF0450E91B}" type="slidenum">
              <a:rPr lang="en-US" smtClean="0"/>
              <a:t>11</a:t>
            </a:fld>
            <a:endParaRPr lang="en-US"/>
          </a:p>
        </p:txBody>
      </p:sp>
    </p:spTree>
    <p:extLst>
      <p:ext uri="{BB962C8B-B14F-4D97-AF65-F5344CB8AC3E}">
        <p14:creationId xmlns:p14="http://schemas.microsoft.com/office/powerpoint/2010/main" val="1546005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Kids. (pause)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ask kids to name everything they see around them.</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gave us a great starting point.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can just ask kid about “what are the objects you see in your everyday life.” to get a initial set of object categories.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can imagine kids would run around in a house or point things in his book.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turned out the categories candidate are quite satisfactory and we used them together with categories from existing dataset to generate the list of category candidates.</a:t>
            </a:r>
          </a:p>
        </p:txBody>
      </p:sp>
      <p:sp>
        <p:nvSpPr>
          <p:cNvPr id="4" name="投影片編號版面配置區 3"/>
          <p:cNvSpPr>
            <a:spLocks noGrp="1"/>
          </p:cNvSpPr>
          <p:nvPr>
            <p:ph type="sldNum" sz="quarter" idx="10"/>
          </p:nvPr>
        </p:nvSpPr>
        <p:spPr/>
        <p:txBody>
          <a:bodyPr/>
          <a:lstStyle/>
          <a:p>
            <a:fld id="{FA6589EE-1082-46E8-A7E3-14CF0450E91B}" type="slidenum">
              <a:rPr lang="en-US" smtClean="0"/>
              <a:t>12</a:t>
            </a:fld>
            <a:endParaRPr lang="en-US"/>
          </a:p>
        </p:txBody>
      </p:sp>
    </p:spTree>
    <p:extLst>
      <p:ext uri="{BB962C8B-B14F-4D97-AF65-F5344CB8AC3E}">
        <p14:creationId xmlns:p14="http://schemas.microsoft.com/office/powerpoint/2010/main" val="3548200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the members in COCO sat down and voted for their favorites based on how well the category is defined and how commonly it appears.  Finally, we gathered a set of categories shown here which includes animal, vehicles, indoor outdoor objects etc.  Basically, we want them to span the space of people’s everyday life.   Also, all 20 PASCAL categories are included for the continuation and comparison of existing object detection research.</a:t>
            </a:r>
            <a:endParaRPr lang="en-US" dirty="0" smtClean="0"/>
          </a:p>
        </p:txBody>
      </p:sp>
      <p:sp>
        <p:nvSpPr>
          <p:cNvPr id="4" name="Slide Number Placeholder 3"/>
          <p:cNvSpPr>
            <a:spLocks noGrp="1"/>
          </p:cNvSpPr>
          <p:nvPr>
            <p:ph type="sldNum" sz="quarter" idx="10"/>
          </p:nvPr>
        </p:nvSpPr>
        <p:spPr/>
        <p:txBody>
          <a:bodyPr/>
          <a:lstStyle/>
          <a:p>
            <a:fld id="{FA6589EE-1082-46E8-A7E3-14CF0450E91B}" type="slidenum">
              <a:rPr lang="en-US" smtClean="0"/>
              <a:t>13</a:t>
            </a:fld>
            <a:endParaRPr lang="en-US"/>
          </a:p>
        </p:txBody>
      </p:sp>
    </p:spTree>
    <p:extLst>
      <p:ext uri="{BB962C8B-B14F-4D97-AF65-F5344CB8AC3E}">
        <p14:creationId xmlns:p14="http://schemas.microsoft.com/office/powerpoint/2010/main" val="2224875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the members in COCO sat down and voted for their favorites based on how well the category is defined and how commonly it appears.  And we also strive to balance number of categories in 11 </a:t>
            </a:r>
            <a:r>
              <a:rPr lang="en-US" baseline="0" dirty="0" err="1" smtClean="0"/>
              <a:t>supercatogry</a:t>
            </a:r>
            <a:r>
              <a:rPr lang="en-US" baseline="0" dirty="0" smtClean="0"/>
              <a:t>.  Don’t worry, potted plant is included.  We include all categories from PASCAL for continuation of existing object detection research.</a:t>
            </a:r>
          </a:p>
        </p:txBody>
      </p:sp>
      <p:sp>
        <p:nvSpPr>
          <p:cNvPr id="4" name="Slide Number Placeholder 3"/>
          <p:cNvSpPr>
            <a:spLocks noGrp="1"/>
          </p:cNvSpPr>
          <p:nvPr>
            <p:ph type="sldNum" sz="quarter" idx="10"/>
          </p:nvPr>
        </p:nvSpPr>
        <p:spPr/>
        <p:txBody>
          <a:bodyPr/>
          <a:lstStyle/>
          <a:p>
            <a:fld id="{FA6589EE-1082-46E8-A7E3-14CF0450E91B}" type="slidenum">
              <a:rPr lang="en-US" smtClean="0"/>
              <a:t>14</a:t>
            </a:fld>
            <a:endParaRPr lang="en-US"/>
          </a:p>
        </p:txBody>
      </p:sp>
    </p:spTree>
    <p:extLst>
      <p:ext uri="{BB962C8B-B14F-4D97-AF65-F5344CB8AC3E}">
        <p14:creationId xmlns:p14="http://schemas.microsoft.com/office/powerpoint/2010/main" val="3837604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second decision is where to find non-iconic images.    get the non-iconic images for each category.  We found Flickr in general has more non-iconic images and nicely provides licensing information.  So we decide to only use images with creative common license from </a:t>
            </a:r>
            <a:r>
              <a:rPr lang="en-US" baseline="0" dirty="0" err="1" smtClean="0"/>
              <a:t>Flikcr</a:t>
            </a:r>
            <a:r>
              <a:rPr lang="en-US" baseline="0" dirty="0" smtClean="0"/>
              <a:t>.  And in COCO, there are 330K images.</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r>
              <a:rPr lang="en-US" dirty="0" smtClean="0"/>
              <a:t>Existing datasets</a:t>
            </a:r>
            <a:r>
              <a:rPr lang="en-US" baseline="0" dirty="0" smtClean="0"/>
              <a:t> often contain “iconic image” like these images shown here.  The iconic-image is not super interesting for object detection task. Because 1) the object location is obvious 2)  it doesn’t contain contextual information like in the real world.</a:t>
            </a:r>
            <a:endParaRPr lang="en-US" dirty="0" smtClean="0"/>
          </a:p>
          <a:p>
            <a:endParaRPr lang="en-US" dirty="0" smtClean="0"/>
          </a:p>
          <a:p>
            <a:r>
              <a:rPr lang="en-US" dirty="0" smtClean="0"/>
              <a:t>It’s important that COCO has biased of its image collection, though initially we hope it</a:t>
            </a:r>
            <a:r>
              <a:rPr lang="en-US" baseline="0" dirty="0" smtClean="0"/>
              <a:t> to be an unbiased dataset</a:t>
            </a:r>
            <a:r>
              <a:rPr lang="en-US" dirty="0" smtClean="0"/>
              <a:t>.</a:t>
            </a:r>
            <a:r>
              <a:rPr lang="en-US" baseline="0" dirty="0" smtClean="0"/>
              <a:t>  However, we soon realized it is inevitable that every dataset has its own bias toward its goal.  The mission of COCO is to provide a dataset for detecting objects in context.  The context can be the interaction between objects or between object and scene. </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15</a:t>
            </a:fld>
            <a:endParaRPr lang="en-US"/>
          </a:p>
        </p:txBody>
      </p:sp>
    </p:spTree>
    <p:extLst>
      <p:ext uri="{BB962C8B-B14F-4D97-AF65-F5344CB8AC3E}">
        <p14:creationId xmlns:p14="http://schemas.microsoft.com/office/powerpoint/2010/main" val="1544258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However,</a:t>
            </a:r>
            <a:r>
              <a:rPr lang="en-US" baseline="0" dirty="0" smtClean="0"/>
              <a:t> even </a:t>
            </a:r>
            <a:r>
              <a:rPr lang="en-US" baseline="0" dirty="0" err="1" smtClean="0"/>
              <a:t>Flikcr</a:t>
            </a:r>
            <a:r>
              <a:rPr lang="en-US" baseline="0" dirty="0" smtClean="0"/>
              <a:t> has more non-iconic images. .  It is still very likely to get iconic images, if one just query the database with single category</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16</a:t>
            </a:fld>
            <a:endParaRPr lang="en-US"/>
          </a:p>
        </p:txBody>
      </p:sp>
    </p:spTree>
    <p:extLst>
      <p:ext uri="{BB962C8B-B14F-4D97-AF65-F5344CB8AC3E}">
        <p14:creationId xmlns:p14="http://schemas.microsoft.com/office/powerpoint/2010/main" val="1360926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if</a:t>
            </a:r>
            <a:r>
              <a:rPr lang="en-US" baseline="0" dirty="0" smtClean="0"/>
              <a:t> </a:t>
            </a:r>
            <a:r>
              <a:rPr lang="en-US" dirty="0" smtClean="0"/>
              <a:t>we instead</a:t>
            </a:r>
            <a:r>
              <a:rPr lang="en-US" baseline="0" dirty="0" smtClean="0"/>
              <a:t> search for a pair of categories such dog and car.</a:t>
            </a:r>
          </a:p>
          <a:p>
            <a:endParaRPr lang="en-US" baseline="0" dirty="0" smtClean="0"/>
          </a:p>
          <a:p>
            <a:r>
              <a:rPr lang="en-US" baseline="0" dirty="0" smtClean="0"/>
              <a:t>We found that results in many more non-iconic images which include interactions between multiple objects.</a:t>
            </a:r>
          </a:p>
          <a:p>
            <a:endParaRPr lang="en-US" baseline="0" dirty="0" smtClean="0"/>
          </a:p>
          <a:p>
            <a:r>
              <a:rPr lang="en-US" baseline="0" dirty="0" smtClean="0"/>
              <a:t>We create our dataset by query for pairs of object categories and combination of object and scene</a:t>
            </a:r>
          </a:p>
          <a:p>
            <a:endParaRPr lang="en-US" baseline="0" dirty="0" smtClean="0"/>
          </a:p>
        </p:txBody>
      </p:sp>
      <p:sp>
        <p:nvSpPr>
          <p:cNvPr id="4" name="Slide Number Placeholder 3"/>
          <p:cNvSpPr>
            <a:spLocks noGrp="1"/>
          </p:cNvSpPr>
          <p:nvPr>
            <p:ph type="sldNum" sz="quarter" idx="10"/>
          </p:nvPr>
        </p:nvSpPr>
        <p:spPr/>
        <p:txBody>
          <a:bodyPr/>
          <a:lstStyle/>
          <a:p>
            <a:fld id="{FA6589EE-1082-46E8-A7E3-14CF0450E91B}" type="slidenum">
              <a:rPr lang="en-US" smtClean="0"/>
              <a:t>17</a:t>
            </a:fld>
            <a:endParaRPr lang="en-US"/>
          </a:p>
        </p:txBody>
      </p:sp>
    </p:spTree>
    <p:extLst>
      <p:ext uri="{BB962C8B-B14F-4D97-AF65-F5344CB8AC3E}">
        <p14:creationId xmlns:p14="http://schemas.microsoft.com/office/powerpoint/2010/main" val="448052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we </a:t>
            </a:r>
            <a:r>
              <a:rPr lang="en-US" baseline="0" dirty="0" err="1" smtClean="0"/>
              <a:t>disscuss</a:t>
            </a:r>
            <a:r>
              <a:rPr lang="en-US" baseline="0" dirty="0" smtClean="0"/>
              <a:t> how go annotate images</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18</a:t>
            </a:fld>
            <a:endParaRPr lang="en-US"/>
          </a:p>
        </p:txBody>
      </p:sp>
    </p:spTree>
    <p:extLst>
      <p:ext uri="{BB962C8B-B14F-4D97-AF65-F5344CB8AC3E}">
        <p14:creationId xmlns:p14="http://schemas.microsoft.com/office/powerpoint/2010/main" val="1701303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Imagine looking to at image.  And trying to </a:t>
            </a:r>
            <a:r>
              <a:rPr lang="en-US" baseline="0" smtClean="0"/>
              <a:t>find all common object 80 </a:t>
            </a:r>
            <a:r>
              <a:rPr lang="en-US" baseline="0" dirty="0" smtClean="0"/>
              <a:t>different types of objects and segment out each individual instance.</a:t>
            </a:r>
          </a:p>
          <a:p>
            <a:r>
              <a:rPr lang="en-US" baseline="0" dirty="0" smtClean="0"/>
              <a:t>It is </a:t>
            </a:r>
          </a:p>
          <a:p>
            <a:endParaRPr lang="en-US" baseline="0" dirty="0" smtClean="0"/>
          </a:p>
          <a:p>
            <a:endParaRPr lang="en-US" baseline="0" dirty="0" smtClean="0"/>
          </a:p>
          <a:p>
            <a:r>
              <a:rPr lang="en-US" baseline="0" dirty="0" smtClean="0"/>
              <a:t>Given the scale of COCO, we decide to perform crowd sourcing on Amazon </a:t>
            </a:r>
            <a:r>
              <a:rPr lang="en-US" baseline="0" dirty="0" err="1" smtClean="0"/>
              <a:t>Mturk</a:t>
            </a:r>
            <a:r>
              <a:rPr lang="en-US" baseline="0" dirty="0" smtClean="0"/>
              <a:t> platform.</a:t>
            </a:r>
          </a:p>
          <a:p>
            <a:r>
              <a:rPr lang="en-US" baseline="0" dirty="0" smtClean="0"/>
              <a:t>The upside of using </a:t>
            </a:r>
            <a:r>
              <a:rPr lang="en-US" baseline="0" dirty="0" err="1" smtClean="0"/>
              <a:t>Mturk</a:t>
            </a:r>
            <a:r>
              <a:rPr lang="en-US" baseline="0" dirty="0" smtClean="0"/>
              <a:t> is the high throughput of annotations.  We get 25k instance segmentation per day once the task ramped up.</a:t>
            </a:r>
          </a:p>
          <a:p>
            <a:r>
              <a:rPr lang="en-US" baseline="0" dirty="0" smtClean="0"/>
              <a:t>However, not every worker at </a:t>
            </a:r>
            <a:r>
              <a:rPr lang="en-US" baseline="0" dirty="0" err="1" smtClean="0"/>
              <a:t>Mturk</a:t>
            </a:r>
            <a:r>
              <a:rPr lang="en-US" baseline="0" dirty="0" smtClean="0"/>
              <a:t> is willing to read instruction carefully and spend long time to generate quality work.</a:t>
            </a:r>
          </a:p>
          <a:p>
            <a:r>
              <a:rPr lang="en-US" baseline="0" dirty="0" smtClean="0"/>
              <a:t>It is unrealistic to hope that a single worker can take all the heavy lifting in segmenting out everything in an image.</a:t>
            </a:r>
          </a:p>
        </p:txBody>
      </p:sp>
      <p:sp>
        <p:nvSpPr>
          <p:cNvPr id="4" name="Slide Number Placeholder 3"/>
          <p:cNvSpPr>
            <a:spLocks noGrp="1"/>
          </p:cNvSpPr>
          <p:nvPr>
            <p:ph type="sldNum" sz="quarter" idx="10"/>
          </p:nvPr>
        </p:nvSpPr>
        <p:spPr/>
        <p:txBody>
          <a:bodyPr/>
          <a:lstStyle/>
          <a:p>
            <a:fld id="{FA6589EE-1082-46E8-A7E3-14CF0450E91B}" type="slidenum">
              <a:rPr lang="en-US" smtClean="0"/>
              <a:t>19</a:t>
            </a:fld>
            <a:endParaRPr lang="en-US"/>
          </a:p>
        </p:txBody>
      </p:sp>
    </p:spTree>
    <p:extLst>
      <p:ext uri="{BB962C8B-B14F-4D97-AF65-F5344CB8AC3E}">
        <p14:creationId xmlns:p14="http://schemas.microsoft.com/office/powerpoint/2010/main" val="2478003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Imagine looking to at image.  And trying to find 80 different types of objects and segment out each individual instance.</a:t>
            </a:r>
          </a:p>
          <a:p>
            <a:r>
              <a:rPr lang="en-US" baseline="0" smtClean="0"/>
              <a:t>It is </a:t>
            </a:r>
            <a:endParaRPr lang="en-US" baseline="0" dirty="0" smtClean="0"/>
          </a:p>
          <a:p>
            <a:endParaRPr lang="en-US" baseline="0" dirty="0" smtClean="0"/>
          </a:p>
          <a:p>
            <a:endParaRPr lang="en-US" baseline="0" dirty="0" smtClean="0"/>
          </a:p>
          <a:p>
            <a:r>
              <a:rPr lang="en-US" baseline="0" dirty="0" smtClean="0"/>
              <a:t>Given the scale of COCO, we decide to perform crowd sourcing on Amazon </a:t>
            </a:r>
            <a:r>
              <a:rPr lang="en-US" baseline="0" dirty="0" err="1" smtClean="0"/>
              <a:t>Mturk</a:t>
            </a:r>
            <a:r>
              <a:rPr lang="en-US" baseline="0" dirty="0" smtClean="0"/>
              <a:t> platform.</a:t>
            </a:r>
          </a:p>
          <a:p>
            <a:r>
              <a:rPr lang="en-US" baseline="0" dirty="0" smtClean="0"/>
              <a:t>The upside of using </a:t>
            </a:r>
            <a:r>
              <a:rPr lang="en-US" baseline="0" dirty="0" err="1" smtClean="0"/>
              <a:t>Mturk</a:t>
            </a:r>
            <a:r>
              <a:rPr lang="en-US" baseline="0" dirty="0" smtClean="0"/>
              <a:t> is the high throughput of annotations.  We get 25k instance segmentation per day once the task ramped up.</a:t>
            </a:r>
          </a:p>
          <a:p>
            <a:r>
              <a:rPr lang="en-US" baseline="0" dirty="0" smtClean="0"/>
              <a:t>However, not every worker at </a:t>
            </a:r>
            <a:r>
              <a:rPr lang="en-US" baseline="0" dirty="0" err="1" smtClean="0"/>
              <a:t>Mturk</a:t>
            </a:r>
            <a:r>
              <a:rPr lang="en-US" baseline="0" dirty="0" smtClean="0"/>
              <a:t> is willing to read instruction carefully and spend long time to generate quality work.</a:t>
            </a:r>
          </a:p>
          <a:p>
            <a:r>
              <a:rPr lang="en-US" baseline="0" dirty="0" smtClean="0"/>
              <a:t>It is unrealistic to hope that a single worker can take all the heavy lifting in segmenting out everything in an image.</a:t>
            </a:r>
          </a:p>
        </p:txBody>
      </p:sp>
      <p:sp>
        <p:nvSpPr>
          <p:cNvPr id="4" name="Slide Number Placeholder 3"/>
          <p:cNvSpPr>
            <a:spLocks noGrp="1"/>
          </p:cNvSpPr>
          <p:nvPr>
            <p:ph type="sldNum" sz="quarter" idx="10"/>
          </p:nvPr>
        </p:nvSpPr>
        <p:spPr/>
        <p:txBody>
          <a:bodyPr/>
          <a:lstStyle/>
          <a:p>
            <a:fld id="{FA6589EE-1082-46E8-A7E3-14CF0450E91B}" type="slidenum">
              <a:rPr lang="en-US" smtClean="0"/>
              <a:t>20</a:t>
            </a:fld>
            <a:endParaRPr lang="en-US"/>
          </a:p>
        </p:txBody>
      </p:sp>
    </p:spTree>
    <p:extLst>
      <p:ext uri="{BB962C8B-B14F-4D97-AF65-F5344CB8AC3E}">
        <p14:creationId xmlns:p14="http://schemas.microsoft.com/office/powerpoint/2010/main" val="2478003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Why do we want to create a new</a:t>
            </a:r>
            <a:r>
              <a:rPr lang="en-US" baseline="0" dirty="0" smtClean="0"/>
              <a:t> dataset.</a:t>
            </a:r>
          </a:p>
          <a:p>
            <a:endParaRPr lang="en-US" baseline="0" dirty="0" smtClean="0"/>
          </a:p>
          <a:p>
            <a:r>
              <a:rPr lang="en-US" baseline="0" dirty="0" smtClean="0"/>
              <a:t>The short answer </a:t>
            </a:r>
            <a:endParaRPr lang="en-US" dirty="0" smtClean="0"/>
          </a:p>
          <a:p>
            <a:endParaRPr lang="en-US" dirty="0" smtClean="0"/>
          </a:p>
          <a:p>
            <a:r>
              <a:rPr lang="en-US" dirty="0" smtClean="0"/>
              <a:t>In the past few years</a:t>
            </a:r>
            <a:r>
              <a:rPr lang="en-US" baseline="0" dirty="0" smtClean="0"/>
              <a:t>, our field has been driven by great dataset such as </a:t>
            </a:r>
            <a:r>
              <a:rPr lang="en-US" baseline="0" dirty="0" err="1" smtClean="0"/>
              <a:t>a,b,c,d</a:t>
            </a:r>
            <a:r>
              <a:rPr lang="en-US" baseline="0" dirty="0" smtClean="0"/>
              <a:t>, and so on.</a:t>
            </a:r>
          </a:p>
          <a:p>
            <a:r>
              <a:rPr lang="en-US" baseline="0" dirty="0" smtClean="0"/>
              <a:t>We believe a new dataset would help us continue our progress</a:t>
            </a:r>
          </a:p>
          <a:p>
            <a:endParaRPr lang="en-US" baseline="0" dirty="0" smtClean="0"/>
          </a:p>
          <a:p>
            <a:r>
              <a:rPr lang="en-US" baseline="0" dirty="0" smtClean="0"/>
              <a:t>(especially in!!!!)</a:t>
            </a:r>
            <a:endParaRPr lang="en-US" dirty="0" smtClean="0"/>
          </a:p>
          <a:p>
            <a:endParaRPr lang="en-US" dirty="0" smtClean="0"/>
          </a:p>
          <a:p>
            <a:r>
              <a:rPr lang="en-US" dirty="0" smtClean="0"/>
              <a:t>In the past few years,</a:t>
            </a:r>
            <a:r>
              <a:rPr lang="en-US" baseline="0" dirty="0" smtClean="0"/>
              <a:t> many </a:t>
            </a:r>
            <a:r>
              <a:rPr lang="en-US" dirty="0" smtClean="0"/>
              <a:t>researches have been inspired</a:t>
            </a:r>
            <a:r>
              <a:rPr lang="en-US" baseline="0" dirty="0" smtClean="0"/>
              <a:t> by datasets.  For instances, Pascal VOC and </a:t>
            </a:r>
            <a:r>
              <a:rPr lang="en-US" baseline="0" dirty="0" err="1" smtClean="0"/>
              <a:t>ImageNet</a:t>
            </a:r>
            <a:r>
              <a:rPr lang="en-US" baseline="0" dirty="0" smtClean="0"/>
              <a:t> for object recognition, SUN database for scene understanding, and so on.  All the progress are fantastic and we want to keep the field’s momentum especially in the direction of object detection.</a:t>
            </a:r>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3</a:t>
            </a:fld>
            <a:endParaRPr lang="en-US"/>
          </a:p>
        </p:txBody>
      </p:sp>
    </p:spTree>
    <p:extLst>
      <p:ext uri="{BB962C8B-B14F-4D97-AF65-F5344CB8AC3E}">
        <p14:creationId xmlns:p14="http://schemas.microsoft.com/office/powerpoint/2010/main" val="5937735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decide to divide</a:t>
            </a:r>
            <a:r>
              <a:rPr lang="en-US" baseline="0" dirty="0" smtClean="0"/>
              <a:t> and conquer the complex task by breaking it down into 3 stages.   Each stage is simple and only focus on one visual task at a time.  So it’s easy for worker to understand the tasks and do them quickly.</a:t>
            </a:r>
          </a:p>
        </p:txBody>
      </p:sp>
      <p:sp>
        <p:nvSpPr>
          <p:cNvPr id="4" name="Slide Number Placeholder 3"/>
          <p:cNvSpPr>
            <a:spLocks noGrp="1"/>
          </p:cNvSpPr>
          <p:nvPr>
            <p:ph type="sldNum" sz="quarter" idx="10"/>
          </p:nvPr>
        </p:nvSpPr>
        <p:spPr/>
        <p:txBody>
          <a:bodyPr/>
          <a:lstStyle/>
          <a:p>
            <a:fld id="{FA6589EE-1082-46E8-A7E3-14CF0450E91B}" type="slidenum">
              <a:rPr lang="en-US" smtClean="0"/>
              <a:t>21</a:t>
            </a:fld>
            <a:endParaRPr lang="en-US"/>
          </a:p>
        </p:txBody>
      </p:sp>
    </p:spTree>
    <p:extLst>
      <p:ext uri="{BB962C8B-B14F-4D97-AF65-F5344CB8AC3E}">
        <p14:creationId xmlns:p14="http://schemas.microsoft.com/office/powerpoint/2010/main" val="738405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first visual task is what categories are in the image.  This is done by dragging single icon onto any instance of that objects.  We use </a:t>
            </a:r>
            <a:r>
              <a:rPr lang="en-US" baseline="0" dirty="0" err="1" smtClean="0"/>
              <a:t>supercategory</a:t>
            </a:r>
            <a:r>
              <a:rPr lang="en-US" baseline="0" dirty="0" smtClean="0"/>
              <a:t> for grouping to make it easier to go over</a:t>
            </a:r>
          </a:p>
          <a:p>
            <a:endParaRPr lang="en-US" baseline="0" dirty="0" smtClean="0"/>
          </a:p>
          <a:p>
            <a:r>
              <a:rPr lang="en-US" baseline="0" dirty="0" err="1" smtClean="0"/>
              <a:t>Catgories</a:t>
            </a:r>
            <a:r>
              <a:rPr lang="en-US" baseline="0" dirty="0" smtClean="0"/>
              <a:t> are grouped into </a:t>
            </a:r>
            <a:r>
              <a:rPr lang="en-US" baseline="0" dirty="0" err="1" smtClean="0"/>
              <a:t>supercategory</a:t>
            </a:r>
            <a:r>
              <a:rPr lang="en-US" baseline="0" dirty="0" smtClean="0"/>
              <a:t> .</a:t>
            </a:r>
          </a:p>
          <a:p>
            <a:r>
              <a:rPr lang="en-US" baseline="0" dirty="0" smtClean="0"/>
              <a:t>Critical, 8 workers to boost recall</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22</a:t>
            </a:fld>
            <a:endParaRPr lang="en-US"/>
          </a:p>
        </p:txBody>
      </p:sp>
    </p:spTree>
    <p:extLst>
      <p:ext uri="{BB962C8B-B14F-4D97-AF65-F5344CB8AC3E}">
        <p14:creationId xmlns:p14="http://schemas.microsoft.com/office/powerpoint/2010/main" val="1920230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first visual task is what categories are in the image.  This is done by dragging single icon onto any instance of that objects.  We use </a:t>
            </a:r>
            <a:r>
              <a:rPr lang="en-US" baseline="0" dirty="0" err="1" smtClean="0"/>
              <a:t>supercategory</a:t>
            </a:r>
            <a:r>
              <a:rPr lang="en-US" baseline="0" dirty="0" smtClean="0"/>
              <a:t> for grouping to make it easier to go over</a:t>
            </a:r>
          </a:p>
          <a:p>
            <a:endParaRPr lang="en-US" baseline="0" dirty="0" smtClean="0"/>
          </a:p>
          <a:p>
            <a:r>
              <a:rPr lang="en-US" baseline="0" dirty="0" err="1" smtClean="0"/>
              <a:t>Catgories</a:t>
            </a:r>
            <a:r>
              <a:rPr lang="en-US" baseline="0" dirty="0" smtClean="0"/>
              <a:t> are grouped into </a:t>
            </a:r>
            <a:r>
              <a:rPr lang="en-US" baseline="0" dirty="0" err="1" smtClean="0"/>
              <a:t>supercategory</a:t>
            </a:r>
            <a:r>
              <a:rPr lang="en-US" baseline="0" dirty="0" smtClean="0"/>
              <a:t> .</a:t>
            </a:r>
          </a:p>
          <a:p>
            <a:r>
              <a:rPr lang="en-US" baseline="0" dirty="0" smtClean="0"/>
              <a:t>Critical, 8 workers to boost recall</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23</a:t>
            </a:fld>
            <a:endParaRPr lang="en-US"/>
          </a:p>
        </p:txBody>
      </p:sp>
    </p:spTree>
    <p:extLst>
      <p:ext uri="{BB962C8B-B14F-4D97-AF65-F5344CB8AC3E}">
        <p14:creationId xmlns:p14="http://schemas.microsoft.com/office/powerpoint/2010/main" val="1920230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the next task, we find another worker to spot all the instances from the previously identified category.  Again, 8 workers thing.</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24</a:t>
            </a:fld>
            <a:endParaRPr lang="en-US"/>
          </a:p>
        </p:txBody>
      </p:sp>
    </p:spTree>
    <p:extLst>
      <p:ext uri="{BB962C8B-B14F-4D97-AF65-F5344CB8AC3E}">
        <p14:creationId xmlns:p14="http://schemas.microsoft.com/office/powerpoint/2010/main" val="23003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the next task, we find another worker to spot all the instances from the previously identified category.  Again, 8 workers thing.</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25</a:t>
            </a:fld>
            <a:endParaRPr lang="en-US"/>
          </a:p>
        </p:txBody>
      </p:sp>
    </p:spTree>
    <p:extLst>
      <p:ext uri="{BB962C8B-B14F-4D97-AF65-F5344CB8AC3E}">
        <p14:creationId xmlns:p14="http://schemas.microsoft.com/office/powerpoint/2010/main" val="23003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finally,</a:t>
            </a:r>
            <a:r>
              <a:rPr lang="en-US" baseline="0" dirty="0" smtClean="0"/>
              <a:t> for all instances that are identified, we segment out each instance one at a time.</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26</a:t>
            </a:fld>
            <a:endParaRPr lang="en-US"/>
          </a:p>
        </p:txBody>
      </p:sp>
    </p:spTree>
    <p:extLst>
      <p:ext uri="{BB962C8B-B14F-4D97-AF65-F5344CB8AC3E}">
        <p14:creationId xmlns:p14="http://schemas.microsoft.com/office/powerpoint/2010/main" val="841054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finally,</a:t>
            </a:r>
            <a:r>
              <a:rPr lang="en-US" baseline="0" dirty="0" smtClean="0"/>
              <a:t> for all instances that are identified, we segment out each instance one at a time.</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27</a:t>
            </a:fld>
            <a:endParaRPr lang="en-US"/>
          </a:p>
        </p:txBody>
      </p:sp>
    </p:spTree>
    <p:extLst>
      <p:ext uri="{BB962C8B-B14F-4D97-AF65-F5344CB8AC3E}">
        <p14:creationId xmlns:p14="http://schemas.microsoft.com/office/powerpoint/2010/main" val="8410545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28</a:t>
            </a:fld>
            <a:endParaRPr lang="en-US"/>
          </a:p>
        </p:txBody>
      </p:sp>
    </p:spTree>
    <p:extLst>
      <p:ext uri="{BB962C8B-B14F-4D97-AF65-F5344CB8AC3E}">
        <p14:creationId xmlns:p14="http://schemas.microsoft.com/office/powerpoint/2010/main" val="21030412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If you</a:t>
            </a:r>
            <a:r>
              <a:rPr lang="en-US" baseline="0" dirty="0" smtClean="0"/>
              <a:t> just posed it on </a:t>
            </a:r>
            <a:r>
              <a:rPr lang="en-US" baseline="0" dirty="0" err="1" smtClean="0"/>
              <a:t>Mturk</a:t>
            </a:r>
            <a:r>
              <a:rPr lang="en-US" baseline="0" dirty="0" smtClean="0"/>
              <a:t>.  This is what you would </a:t>
            </a:r>
            <a:r>
              <a:rPr lang="en-US" baseline="0" dirty="0" err="1" smtClean="0"/>
              <a:t>usaly</a:t>
            </a:r>
            <a:r>
              <a:rPr lang="en-US" baseline="0" dirty="0" smtClean="0"/>
              <a:t>  get.</a:t>
            </a:r>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29</a:t>
            </a:fld>
            <a:endParaRPr lang="en-US"/>
          </a:p>
        </p:txBody>
      </p:sp>
    </p:spTree>
    <p:extLst>
      <p:ext uri="{BB962C8B-B14F-4D97-AF65-F5344CB8AC3E}">
        <p14:creationId xmlns:p14="http://schemas.microsoft.com/office/powerpoint/2010/main" val="1557962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To improve the quality of segmentation,</a:t>
            </a:r>
            <a:r>
              <a:rPr lang="en-US" baseline="0" dirty="0" smtClean="0"/>
              <a:t> we introduce an additional training phase which workers needs to pass (click) it and do the actual annotation.</a:t>
            </a:r>
          </a:p>
        </p:txBody>
      </p:sp>
      <p:sp>
        <p:nvSpPr>
          <p:cNvPr id="4" name="投影片編號版面配置區 3"/>
          <p:cNvSpPr>
            <a:spLocks noGrp="1"/>
          </p:cNvSpPr>
          <p:nvPr>
            <p:ph type="sldNum" sz="quarter" idx="10"/>
          </p:nvPr>
        </p:nvSpPr>
        <p:spPr/>
        <p:txBody>
          <a:bodyPr/>
          <a:lstStyle/>
          <a:p>
            <a:fld id="{FA6589EE-1082-46E8-A7E3-14CF0450E91B}" type="slidenum">
              <a:rPr lang="en-US" smtClean="0"/>
              <a:t>30</a:t>
            </a:fld>
            <a:endParaRPr lang="en-US"/>
          </a:p>
        </p:txBody>
      </p:sp>
    </p:spTree>
    <p:extLst>
      <p:ext uri="{BB962C8B-B14F-4D97-AF65-F5344CB8AC3E}">
        <p14:creationId xmlns:p14="http://schemas.microsoft.com/office/powerpoint/2010/main" val="4026772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This includes</a:t>
            </a:r>
            <a:r>
              <a:rPr lang="en-US" baseline="0" dirty="0" smtClean="0"/>
              <a:t> detecting </a:t>
            </a:r>
          </a:p>
          <a:p>
            <a:r>
              <a:rPr lang="en-US" baseline="0" dirty="0" smtClean="0"/>
              <a:t>1. </a:t>
            </a:r>
            <a:r>
              <a:rPr lang="en-US" baseline="0" dirty="0" err="1" smtClean="0"/>
              <a:t>Detecti</a:t>
            </a:r>
            <a:endParaRPr lang="en-US" baseline="0" dirty="0" smtClean="0"/>
          </a:p>
          <a:p>
            <a:r>
              <a:rPr lang="en-US" baseline="0" dirty="0" smtClean="0"/>
              <a:t>2. Accurately localize objects.</a:t>
            </a:r>
          </a:p>
          <a:p>
            <a:r>
              <a:rPr lang="en-US" baseline="0" dirty="0" smtClean="0"/>
              <a:t>3. Enable new research directions</a:t>
            </a:r>
          </a:p>
          <a:p>
            <a:endParaRPr lang="en-US" baseline="0" dirty="0" smtClean="0"/>
          </a:p>
          <a:p>
            <a:endParaRPr lang="en-US" dirty="0" smtClean="0"/>
          </a:p>
          <a:p>
            <a:endParaRPr lang="en-US" dirty="0" smtClean="0"/>
          </a:p>
          <a:p>
            <a:r>
              <a:rPr lang="en-US" dirty="0" smtClean="0"/>
              <a:t>We hope a</a:t>
            </a:r>
            <a:r>
              <a:rPr lang="en-US" baseline="0" dirty="0" smtClean="0"/>
              <a:t> new dataset can enable research in detecting difficult objects which can be small and require context for detection and localizing objects accurately.</a:t>
            </a:r>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4</a:t>
            </a:fld>
            <a:endParaRPr lang="en-US"/>
          </a:p>
        </p:txBody>
      </p:sp>
    </p:spTree>
    <p:extLst>
      <p:ext uri="{BB962C8B-B14F-4D97-AF65-F5344CB8AC3E}">
        <p14:creationId xmlns:p14="http://schemas.microsoft.com/office/powerpoint/2010/main" val="1656838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surprise</a:t>
            </a:r>
            <a:r>
              <a:rPr lang="en-US" baseline="0" dirty="0" smtClean="0"/>
              <a:t>d by the quality of </a:t>
            </a:r>
            <a:r>
              <a:rPr lang="en-US" baseline="0" dirty="0" err="1" smtClean="0"/>
              <a:t>Mturk</a:t>
            </a:r>
            <a:r>
              <a:rPr lang="en-US" baseline="0" dirty="0" smtClean="0"/>
              <a:t> workers can provide</a:t>
            </a:r>
          </a:p>
          <a:p>
            <a:endParaRPr lang="en-US" baseline="0" dirty="0" smtClean="0"/>
          </a:p>
          <a:p>
            <a:r>
              <a:rPr lang="en-US" baseline="0" dirty="0" smtClean="0"/>
              <a:t>Due to the cost of this task, we only have one worker to do the task.  To ensure the quality, we pass all segmentations into a verifying task. </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31</a:t>
            </a:fld>
            <a:endParaRPr lang="en-US"/>
          </a:p>
        </p:txBody>
      </p:sp>
    </p:spTree>
    <p:extLst>
      <p:ext uri="{BB962C8B-B14F-4D97-AF65-F5344CB8AC3E}">
        <p14:creationId xmlns:p14="http://schemas.microsoft.com/office/powerpoint/2010/main" val="36262624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32</a:t>
            </a:fld>
            <a:endParaRPr lang="en-US"/>
          </a:p>
        </p:txBody>
      </p:sp>
    </p:spTree>
    <p:extLst>
      <p:ext uri="{BB962C8B-B14F-4D97-AF65-F5344CB8AC3E}">
        <p14:creationId xmlns:p14="http://schemas.microsoft.com/office/powerpoint/2010/main" val="33037719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It’s interesting to know how existing datasets balance the number of</a:t>
            </a:r>
            <a:r>
              <a:rPr lang="en-US" baseline="0" dirty="0" smtClean="0"/>
              <a:t> categories and instances. </a:t>
            </a:r>
            <a:r>
              <a:rPr lang="en-US" dirty="0" smtClean="0"/>
              <a:t> given</a:t>
            </a:r>
            <a:r>
              <a:rPr lang="en-US" baseline="0" dirty="0" smtClean="0"/>
              <a:t> the recent trend of using large amount of training data.  Our goal is to collect at least 10k instances for common object categories.  And also note COCO has instance segmentation.</a:t>
            </a:r>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33</a:t>
            </a:fld>
            <a:endParaRPr lang="en-US"/>
          </a:p>
        </p:txBody>
      </p:sp>
    </p:spTree>
    <p:extLst>
      <p:ext uri="{BB962C8B-B14F-4D97-AF65-F5344CB8AC3E}">
        <p14:creationId xmlns:p14="http://schemas.microsoft.com/office/powerpoint/2010/main" val="22624815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It’s interesting to know how existing datasets balance the number of</a:t>
            </a:r>
            <a:r>
              <a:rPr lang="en-US" baseline="0" dirty="0" smtClean="0"/>
              <a:t> categories and instances. </a:t>
            </a:r>
            <a:r>
              <a:rPr lang="en-US" dirty="0" smtClean="0"/>
              <a:t> given</a:t>
            </a:r>
            <a:r>
              <a:rPr lang="en-US" baseline="0" dirty="0" smtClean="0"/>
              <a:t> the recent trend of using large amount of training data.  Our goal is to collect at least 10k instances for common object categories.  And also note COCO has instance segmentation.</a:t>
            </a:r>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34</a:t>
            </a:fld>
            <a:endParaRPr lang="en-US"/>
          </a:p>
        </p:txBody>
      </p:sp>
    </p:spTree>
    <p:extLst>
      <p:ext uri="{BB962C8B-B14F-4D97-AF65-F5344CB8AC3E}">
        <p14:creationId xmlns:p14="http://schemas.microsoft.com/office/powerpoint/2010/main" val="24436332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It’s interesting to know how existing datasets balance the number of</a:t>
            </a:r>
            <a:r>
              <a:rPr lang="en-US" baseline="0" dirty="0" smtClean="0"/>
              <a:t> categories and instances. </a:t>
            </a:r>
            <a:r>
              <a:rPr lang="en-US" dirty="0" smtClean="0"/>
              <a:t> given</a:t>
            </a:r>
            <a:r>
              <a:rPr lang="en-US" baseline="0" dirty="0" smtClean="0"/>
              <a:t> the recent trend of using large amount of training data.  Our goal is to collect at least 10k instances for common object categories.  And also note COCO has instance segmentation.</a:t>
            </a:r>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35</a:t>
            </a:fld>
            <a:endParaRPr lang="en-US"/>
          </a:p>
        </p:txBody>
      </p:sp>
    </p:spTree>
    <p:extLst>
      <p:ext uri="{BB962C8B-B14F-4D97-AF65-F5344CB8AC3E}">
        <p14:creationId xmlns:p14="http://schemas.microsoft.com/office/powerpoint/2010/main" val="42382818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Specifically, </a:t>
            </a:r>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36</a:t>
            </a:fld>
            <a:endParaRPr lang="en-US"/>
          </a:p>
        </p:txBody>
      </p:sp>
    </p:spTree>
    <p:extLst>
      <p:ext uri="{BB962C8B-B14F-4D97-AF65-F5344CB8AC3E}">
        <p14:creationId xmlns:p14="http://schemas.microsoft.com/office/powerpoint/2010/main" val="22791341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It’s interesting to see how many categories</a:t>
            </a:r>
            <a:r>
              <a:rPr lang="en-US" baseline="0" dirty="0" smtClean="0"/>
              <a:t> in one image.   In order to obtain contextual information, it’s necessary to have multiple objects per image.  As you can see most of images in COCO have 2 to 5 with avg. 3.5 categories per image.</a:t>
            </a:r>
            <a:endParaRPr lang="en-US" dirty="0" smtClean="0"/>
          </a:p>
          <a:p>
            <a:endParaRPr lang="en-US" dirty="0" smtClean="0"/>
          </a:p>
          <a:p>
            <a:r>
              <a:rPr lang="en-US" dirty="0" smtClean="0"/>
              <a:t>Here is a figure to show </a:t>
            </a:r>
            <a:r>
              <a:rPr lang="en-US" baseline="0" dirty="0" smtClean="0"/>
              <a:t>how much contextual information in an image by looking at how many categories appear per image. Almost every image in SUN database has 2+ categories.  COCO has 80% of images that have 2 or  more categories in an image.  And </a:t>
            </a:r>
            <a:r>
              <a:rPr lang="en-US" baseline="0" dirty="0" err="1" smtClean="0"/>
              <a:t>ImageNet</a:t>
            </a:r>
            <a:r>
              <a:rPr lang="en-US" baseline="0" dirty="0" smtClean="0"/>
              <a:t> and PASCAL have less than 50% of images have multiple categories.</a:t>
            </a:r>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37</a:t>
            </a:fld>
            <a:endParaRPr lang="en-US"/>
          </a:p>
        </p:txBody>
      </p:sp>
    </p:spTree>
    <p:extLst>
      <p:ext uri="{BB962C8B-B14F-4D97-AF65-F5344CB8AC3E}">
        <p14:creationId xmlns:p14="http://schemas.microsoft.com/office/powerpoint/2010/main" val="15955678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38</a:t>
            </a:fld>
            <a:endParaRPr lang="en-US"/>
          </a:p>
        </p:txBody>
      </p:sp>
    </p:spTree>
    <p:extLst>
      <p:ext uri="{BB962C8B-B14F-4D97-AF65-F5344CB8AC3E}">
        <p14:creationId xmlns:p14="http://schemas.microsoft.com/office/powerpoint/2010/main" val="29789026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things that is also exciting</a:t>
            </a:r>
            <a:r>
              <a:rPr lang="en-US" baseline="0" dirty="0" smtClean="0"/>
              <a:t> to us is by adding more types of annotations to the realistic images, it is possible to enable new research directions and applications.</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40</a:t>
            </a:fld>
            <a:endParaRPr lang="en-US"/>
          </a:p>
        </p:txBody>
      </p:sp>
    </p:spTree>
    <p:extLst>
      <p:ext uri="{BB962C8B-B14F-4D97-AF65-F5344CB8AC3E}">
        <p14:creationId xmlns:p14="http://schemas.microsoft.com/office/powerpoint/2010/main" val="900773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for the support provided by Facebook.  We starts</a:t>
            </a:r>
            <a:r>
              <a:rPr lang="en-US" baseline="0" dirty="0" smtClean="0"/>
              <a:t> to label </a:t>
            </a:r>
            <a:r>
              <a:rPr lang="en-US" baseline="0" dirty="0" err="1" smtClean="0"/>
              <a:t>keypoints</a:t>
            </a:r>
            <a:r>
              <a:rPr lang="en-US" baseline="0" dirty="0" smtClean="0"/>
              <a:t> annotations for people.  We are also debating weather to add </a:t>
            </a:r>
            <a:r>
              <a:rPr lang="en-US" baseline="0" dirty="0" err="1" smtClean="0"/>
              <a:t>keypoints</a:t>
            </a:r>
            <a:r>
              <a:rPr lang="en-US" baseline="0" dirty="0" smtClean="0"/>
              <a:t> to other categories please contact us if you have strong feeling on this.</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42</a:t>
            </a:fld>
            <a:endParaRPr lang="en-US"/>
          </a:p>
        </p:txBody>
      </p:sp>
    </p:spTree>
    <p:extLst>
      <p:ext uri="{BB962C8B-B14F-4D97-AF65-F5344CB8AC3E}">
        <p14:creationId xmlns:p14="http://schemas.microsoft.com/office/powerpoint/2010/main" val="2929637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We want to explore realistic and difficult detection</a:t>
            </a:r>
            <a:r>
              <a:rPr lang="en-US" baseline="0" dirty="0" smtClean="0"/>
              <a:t> scenarios such as the bikes in this image</a:t>
            </a:r>
          </a:p>
          <a:p>
            <a:endParaRPr lang="en-US" dirty="0" smtClean="0"/>
          </a:p>
          <a:p>
            <a:r>
              <a:rPr lang="en-US" dirty="0" smtClean="0"/>
              <a:t>This includes</a:t>
            </a:r>
            <a:r>
              <a:rPr lang="en-US" baseline="0" dirty="0" smtClean="0"/>
              <a:t> detecting </a:t>
            </a:r>
          </a:p>
          <a:p>
            <a:r>
              <a:rPr lang="en-US" baseline="0" dirty="0" smtClean="0"/>
              <a:t>1. </a:t>
            </a:r>
            <a:r>
              <a:rPr lang="en-US" baseline="0" dirty="0" err="1" smtClean="0"/>
              <a:t>Detecti</a:t>
            </a:r>
            <a:endParaRPr lang="en-US" baseline="0" dirty="0" smtClean="0"/>
          </a:p>
          <a:p>
            <a:r>
              <a:rPr lang="en-US" baseline="0" dirty="0" smtClean="0"/>
              <a:t>2. Accurately localize objects.</a:t>
            </a:r>
          </a:p>
          <a:p>
            <a:r>
              <a:rPr lang="en-US" baseline="0" dirty="0" smtClean="0"/>
              <a:t>3. Enable new research directions</a:t>
            </a:r>
          </a:p>
          <a:p>
            <a:endParaRPr lang="en-US" baseline="0" dirty="0" smtClean="0"/>
          </a:p>
          <a:p>
            <a:endParaRPr lang="en-US" dirty="0" smtClean="0"/>
          </a:p>
          <a:p>
            <a:endParaRPr lang="en-US" dirty="0" smtClean="0"/>
          </a:p>
          <a:p>
            <a:r>
              <a:rPr lang="en-US" dirty="0" smtClean="0"/>
              <a:t>We hope a</a:t>
            </a:r>
            <a:r>
              <a:rPr lang="en-US" baseline="0" dirty="0" smtClean="0"/>
              <a:t> new dataset can enable research in detecting difficult objects which can be small and require context for detection and localizing objects accurately.</a:t>
            </a:r>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5</a:t>
            </a:fld>
            <a:endParaRPr lang="en-US"/>
          </a:p>
        </p:txBody>
      </p:sp>
    </p:spTree>
    <p:extLst>
      <p:ext uri="{BB962C8B-B14F-4D97-AF65-F5344CB8AC3E}">
        <p14:creationId xmlns:p14="http://schemas.microsoft.com/office/powerpoint/2010/main" val="40821808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43</a:t>
            </a:fld>
            <a:endParaRPr lang="en-US"/>
          </a:p>
        </p:txBody>
      </p:sp>
    </p:spTree>
    <p:extLst>
      <p:ext uri="{BB962C8B-B14F-4D97-AF65-F5344CB8AC3E}">
        <p14:creationId xmlns:p14="http://schemas.microsoft.com/office/powerpoint/2010/main" val="901657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 to release</a:t>
            </a:r>
            <a:r>
              <a:rPr lang="en-US" baseline="0" dirty="0" smtClean="0"/>
              <a:t> first half of COCO dataset by the end of July</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47</a:t>
            </a:fld>
            <a:endParaRPr lang="en-US"/>
          </a:p>
        </p:txBody>
      </p:sp>
    </p:spTree>
    <p:extLst>
      <p:ext uri="{BB962C8B-B14F-4D97-AF65-F5344CB8AC3E}">
        <p14:creationId xmlns:p14="http://schemas.microsoft.com/office/powerpoint/2010/main" val="3410349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 to release</a:t>
            </a:r>
            <a:r>
              <a:rPr lang="en-US" baseline="0" dirty="0" smtClean="0"/>
              <a:t> first half of COCO dataset by the end of July</a:t>
            </a:r>
          </a:p>
          <a:p>
            <a:endParaRPr lang="en-US" baseline="0" dirty="0" smtClean="0"/>
          </a:p>
          <a:p>
            <a:endParaRPr lang="en-US" baseline="0" dirty="0" smtClean="0"/>
          </a:p>
          <a:p>
            <a:r>
              <a:rPr lang="en-US" baseline="0" dirty="0" err="1" smtClean="0"/>
              <a:t>metricS</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49</a:t>
            </a:fld>
            <a:endParaRPr lang="en-US"/>
          </a:p>
        </p:txBody>
      </p:sp>
    </p:spTree>
    <p:extLst>
      <p:ext uri="{BB962C8B-B14F-4D97-AF65-F5344CB8AC3E}">
        <p14:creationId xmlns:p14="http://schemas.microsoft.com/office/powerpoint/2010/main" val="3410349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35,000 hours.</a:t>
            </a:r>
          </a:p>
          <a:p>
            <a:endParaRPr lang="en-US" dirty="0" smtClean="0"/>
          </a:p>
          <a:p>
            <a:r>
              <a:rPr lang="en-US" dirty="0" smtClean="0"/>
              <a:t>Which we will</a:t>
            </a:r>
            <a:r>
              <a:rPr lang="en-US" baseline="0" dirty="0" smtClean="0"/>
              <a:t> have 330 images labeled and </a:t>
            </a:r>
            <a:r>
              <a:rPr lang="en-US" baseline="0" dirty="0" err="1" smtClean="0"/>
              <a:t>keypoints</a:t>
            </a:r>
            <a:r>
              <a:rPr lang="en-US" baseline="0" dirty="0" smtClean="0"/>
              <a:t> annotations.</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50</a:t>
            </a:fld>
            <a:endParaRPr lang="en-US"/>
          </a:p>
        </p:txBody>
      </p:sp>
    </p:spTree>
    <p:extLst>
      <p:ext uri="{BB962C8B-B14F-4D97-AF65-F5344CB8AC3E}">
        <p14:creationId xmlns:p14="http://schemas.microsoft.com/office/powerpoint/2010/main" val="39441888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dataset is for entire community.  We are very open to comments, suggestions please feel free to contact us.  We are looking for feedback and thoughts.  Thank you!</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51</a:t>
            </a:fld>
            <a:endParaRPr lang="en-US"/>
          </a:p>
        </p:txBody>
      </p:sp>
    </p:spTree>
    <p:extLst>
      <p:ext uri="{BB962C8B-B14F-4D97-AF65-F5344CB8AC3E}">
        <p14:creationId xmlns:p14="http://schemas.microsoft.com/office/powerpoint/2010/main" val="3257521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another examples</a:t>
            </a:r>
            <a:r>
              <a:rPr lang="en-US" baseline="0" dirty="0" smtClean="0"/>
              <a:t> that combine object and scene as query.  These images show the object-scene contextual information.</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53</a:t>
            </a:fld>
            <a:endParaRPr lang="en-US"/>
          </a:p>
        </p:txBody>
      </p:sp>
    </p:spTree>
    <p:extLst>
      <p:ext uri="{BB962C8B-B14F-4D97-AF65-F5344CB8AC3E}">
        <p14:creationId xmlns:p14="http://schemas.microsoft.com/office/powerpoint/2010/main" val="4480523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57</a:t>
            </a:fld>
            <a:endParaRPr lang="en-US"/>
          </a:p>
        </p:txBody>
      </p:sp>
    </p:spTree>
    <p:extLst>
      <p:ext uri="{BB962C8B-B14F-4D97-AF65-F5344CB8AC3E}">
        <p14:creationId xmlns:p14="http://schemas.microsoft.com/office/powerpoint/2010/main" val="42544576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Compared to Alex-Net</a:t>
            </a:r>
            <a:r>
              <a:rPr lang="en-US" baseline="0" dirty="0" smtClean="0"/>
              <a:t> – Deeper, smaller convolutions, more parameters</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58</a:t>
            </a:fld>
            <a:endParaRPr lang="en-US"/>
          </a:p>
        </p:txBody>
      </p:sp>
    </p:spTree>
    <p:extLst>
      <p:ext uri="{BB962C8B-B14F-4D97-AF65-F5344CB8AC3E}">
        <p14:creationId xmlns:p14="http://schemas.microsoft.com/office/powerpoint/2010/main" val="17189497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Compared to Alex-Net</a:t>
            </a:r>
            <a:r>
              <a:rPr lang="en-US" baseline="0" dirty="0" smtClean="0"/>
              <a:t> – Deeper, smaller convolutions, </a:t>
            </a:r>
            <a:r>
              <a:rPr lang="en-US" baseline="0" smtClean="0"/>
              <a:t>more parameters</a:t>
            </a:r>
            <a:endParaRPr lang="en-US"/>
          </a:p>
        </p:txBody>
      </p:sp>
      <p:sp>
        <p:nvSpPr>
          <p:cNvPr id="4" name="Slide Number Placeholder 3"/>
          <p:cNvSpPr>
            <a:spLocks noGrp="1"/>
          </p:cNvSpPr>
          <p:nvPr>
            <p:ph type="sldNum" sz="quarter" idx="10"/>
          </p:nvPr>
        </p:nvSpPr>
        <p:spPr/>
        <p:txBody>
          <a:bodyPr/>
          <a:lstStyle/>
          <a:p>
            <a:fld id="{FA6589EE-1082-46E8-A7E3-14CF0450E91B}"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4467828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1006162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As well as accurately localizing the instances.</a:t>
            </a:r>
          </a:p>
          <a:p>
            <a:r>
              <a:rPr lang="en-US" dirty="0" smtClean="0"/>
              <a:t>As I will</a:t>
            </a:r>
            <a:r>
              <a:rPr lang="en-US" baseline="0" dirty="0" smtClean="0"/>
              <a:t> </a:t>
            </a:r>
            <a:r>
              <a:rPr lang="en-US" dirty="0" smtClean="0"/>
              <a:t>describe</a:t>
            </a:r>
            <a:r>
              <a:rPr lang="en-US" baseline="0" dirty="0" smtClean="0"/>
              <a:t> later we also want to enable new research directions.</a:t>
            </a:r>
            <a:endParaRPr lang="en-US" dirty="0" smtClean="0"/>
          </a:p>
          <a:p>
            <a:endParaRPr lang="en-US" dirty="0" smtClean="0"/>
          </a:p>
          <a:p>
            <a:r>
              <a:rPr lang="en-US" dirty="0" smtClean="0"/>
              <a:t>This includes</a:t>
            </a:r>
            <a:r>
              <a:rPr lang="en-US" baseline="0" dirty="0" smtClean="0"/>
              <a:t> detecting </a:t>
            </a:r>
          </a:p>
          <a:p>
            <a:r>
              <a:rPr lang="en-US" baseline="0" dirty="0" smtClean="0"/>
              <a:t>1. </a:t>
            </a:r>
            <a:r>
              <a:rPr lang="en-US" baseline="0" dirty="0" err="1" smtClean="0"/>
              <a:t>Detecti</a:t>
            </a:r>
            <a:endParaRPr lang="en-US" baseline="0" dirty="0" smtClean="0"/>
          </a:p>
          <a:p>
            <a:r>
              <a:rPr lang="en-US" baseline="0" dirty="0" smtClean="0"/>
              <a:t>2. Accurately localize objects.</a:t>
            </a:r>
          </a:p>
          <a:p>
            <a:r>
              <a:rPr lang="en-US" baseline="0" dirty="0" smtClean="0"/>
              <a:t>3. Enable new research directions</a:t>
            </a:r>
          </a:p>
          <a:p>
            <a:endParaRPr lang="en-US" baseline="0" dirty="0" smtClean="0"/>
          </a:p>
          <a:p>
            <a:endParaRPr lang="en-US" dirty="0" smtClean="0"/>
          </a:p>
          <a:p>
            <a:endParaRPr lang="en-US" dirty="0" smtClean="0"/>
          </a:p>
          <a:p>
            <a:r>
              <a:rPr lang="en-US" dirty="0" smtClean="0"/>
              <a:t>We hope a</a:t>
            </a:r>
            <a:r>
              <a:rPr lang="en-US" baseline="0" dirty="0" smtClean="0"/>
              <a:t> new dataset can enable research in detecting difficult objects which can be small and require context for detection and localizing objects accurately.</a:t>
            </a:r>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6</a:t>
            </a:fld>
            <a:endParaRPr lang="en-US"/>
          </a:p>
        </p:txBody>
      </p:sp>
    </p:spTree>
    <p:extLst>
      <p:ext uri="{BB962C8B-B14F-4D97-AF65-F5344CB8AC3E}">
        <p14:creationId xmlns:p14="http://schemas.microsoft.com/office/powerpoint/2010/main" val="3004618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To</a:t>
            </a:r>
            <a:r>
              <a:rPr lang="en-US" baseline="0" dirty="0" smtClean="0"/>
              <a:t> achieve our goal, we believe there are two critical properties.</a:t>
            </a:r>
          </a:p>
          <a:p>
            <a:r>
              <a:rPr lang="en-US" baseline="0" dirty="0" smtClean="0"/>
              <a:t>First, every individual object instance should be segmented.</a:t>
            </a:r>
          </a:p>
          <a:p>
            <a:r>
              <a:rPr lang="en-US" baseline="0" dirty="0" smtClean="0"/>
              <a:t>And we believe images should be non-iconic.</a:t>
            </a:r>
          </a:p>
          <a:p>
            <a:endParaRPr lang="en-US" baseline="0" dirty="0" smtClean="0"/>
          </a:p>
          <a:p>
            <a:r>
              <a:rPr lang="en-US" baseline="0" dirty="0" smtClean="0"/>
              <a:t>Let me quickly describe what I mean by non-iconic images.</a:t>
            </a:r>
          </a:p>
        </p:txBody>
      </p:sp>
      <p:sp>
        <p:nvSpPr>
          <p:cNvPr id="4" name="投影片編號版面配置區 3"/>
          <p:cNvSpPr>
            <a:spLocks noGrp="1"/>
          </p:cNvSpPr>
          <p:nvPr>
            <p:ph type="sldNum" sz="quarter" idx="10"/>
          </p:nvPr>
        </p:nvSpPr>
        <p:spPr/>
        <p:txBody>
          <a:bodyPr/>
          <a:lstStyle/>
          <a:p>
            <a:fld id="{FA6589EE-1082-46E8-A7E3-14CF0450E91B}" type="slidenum">
              <a:rPr lang="en-US" smtClean="0"/>
              <a:t>7</a:t>
            </a:fld>
            <a:endParaRPr lang="en-US"/>
          </a:p>
        </p:txBody>
      </p:sp>
    </p:spTree>
    <p:extLst>
      <p:ext uri="{BB962C8B-B14F-4D97-AF65-F5344CB8AC3E}">
        <p14:creationId xmlns:p14="http://schemas.microsoft.com/office/powerpoint/2010/main" val="1466062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8</a:t>
            </a:fld>
            <a:endParaRPr lang="en-US"/>
          </a:p>
        </p:txBody>
      </p:sp>
    </p:spTree>
    <p:extLst>
      <p:ext uri="{BB962C8B-B14F-4D97-AF65-F5344CB8AC3E}">
        <p14:creationId xmlns:p14="http://schemas.microsoft.com/office/powerpoint/2010/main" val="994501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And you can also have</a:t>
            </a:r>
            <a:r>
              <a:rPr lang="en-US" baseline="0" dirty="0" smtClean="0"/>
              <a:t> iconic scene images.</a:t>
            </a:r>
          </a:p>
          <a:p>
            <a:r>
              <a:rPr lang="en-US" baseline="0" dirty="0" smtClean="0"/>
              <a:t>Where generally, images are uncluttered and commonly lack of people.</a:t>
            </a:r>
          </a:p>
          <a:p>
            <a:endParaRPr lang="en-US" baseline="0" dirty="0" smtClean="0"/>
          </a:p>
          <a:p>
            <a:endParaRPr lang="en-US" baseline="0" dirty="0" smtClean="0"/>
          </a:p>
          <a:p>
            <a:r>
              <a:rPr lang="en-US" dirty="0" smtClean="0"/>
              <a:t>Also</a:t>
            </a:r>
            <a:r>
              <a:rPr lang="en-US" baseline="0" dirty="0" smtClean="0"/>
              <a:t>, there are iconic scene images which zoom-out the focus from single object but don’t have much activities happen in them.</a:t>
            </a:r>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9</a:t>
            </a:fld>
            <a:endParaRPr lang="en-US"/>
          </a:p>
        </p:txBody>
      </p:sp>
    </p:spTree>
    <p:extLst>
      <p:ext uri="{BB962C8B-B14F-4D97-AF65-F5344CB8AC3E}">
        <p14:creationId xmlns:p14="http://schemas.microsoft.com/office/powerpoint/2010/main" val="1698927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Here shows REPRESENTATIVE non-iconic</a:t>
            </a:r>
            <a:r>
              <a:rPr lang="en-US" baseline="0" dirty="0" smtClean="0"/>
              <a:t> </a:t>
            </a:r>
            <a:r>
              <a:rPr lang="en-US" dirty="0" smtClean="0"/>
              <a:t>images fro</a:t>
            </a:r>
            <a:r>
              <a:rPr lang="en-US" baseline="0" dirty="0" smtClean="0"/>
              <a:t>m our dataset</a:t>
            </a:r>
            <a:r>
              <a:rPr lang="en-US" dirty="0" smtClean="0"/>
              <a:t>.</a:t>
            </a:r>
          </a:p>
          <a:p>
            <a:r>
              <a:rPr lang="en-US" dirty="0" smtClean="0"/>
              <a:t>Each non-iconic image shows a realistic and</a:t>
            </a:r>
            <a:r>
              <a:rPr lang="en-US" baseline="0" dirty="0" smtClean="0"/>
              <a:t> cluttered scene with many object categories including people.  </a:t>
            </a:r>
          </a:p>
          <a:p>
            <a:endParaRPr lang="en-US" baseline="0" dirty="0" smtClean="0"/>
          </a:p>
          <a:p>
            <a:r>
              <a:rPr lang="en-US" baseline="0" dirty="0" smtClean="0"/>
              <a:t>We believe by studying these realistic images and detail segmentation we can gain a better understanding of our visual world.</a:t>
            </a:r>
          </a:p>
        </p:txBody>
      </p:sp>
      <p:sp>
        <p:nvSpPr>
          <p:cNvPr id="4" name="投影片編號版面配置區 3"/>
          <p:cNvSpPr>
            <a:spLocks noGrp="1"/>
          </p:cNvSpPr>
          <p:nvPr>
            <p:ph type="sldNum" sz="quarter" idx="10"/>
          </p:nvPr>
        </p:nvSpPr>
        <p:spPr/>
        <p:txBody>
          <a:bodyPr/>
          <a:lstStyle/>
          <a:p>
            <a:fld id="{FA6589EE-1082-46E8-A7E3-14CF0450E91B}" type="slidenum">
              <a:rPr lang="en-US" smtClean="0"/>
              <a:t>10</a:t>
            </a:fld>
            <a:endParaRPr lang="en-US"/>
          </a:p>
        </p:txBody>
      </p:sp>
    </p:spTree>
    <p:extLst>
      <p:ext uri="{BB962C8B-B14F-4D97-AF65-F5344CB8AC3E}">
        <p14:creationId xmlns:p14="http://schemas.microsoft.com/office/powerpoint/2010/main" val="465684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F37057C-41E5-43E9-963A-4CDC8122F5C5}" type="datetimeFigureOut">
              <a:rPr lang="en-US" smtClean="0"/>
              <a:t>11/17/2017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22E1CB-69E1-482F-8117-FE30A479F59C}" type="slidenum">
              <a:rPr lang="en-US" smtClean="0"/>
              <a:t>‹#›</a:t>
            </a:fld>
            <a:endParaRPr lang="en-US"/>
          </a:p>
        </p:txBody>
      </p:sp>
    </p:spTree>
    <p:extLst>
      <p:ext uri="{BB962C8B-B14F-4D97-AF65-F5344CB8AC3E}">
        <p14:creationId xmlns:p14="http://schemas.microsoft.com/office/powerpoint/2010/main" val="2333606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37057C-41E5-43E9-963A-4CDC8122F5C5}" type="datetimeFigureOut">
              <a:rPr lang="en-US" smtClean="0"/>
              <a:t>11/17/2017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22E1CB-69E1-482F-8117-FE30A479F59C}" type="slidenum">
              <a:rPr lang="en-US" smtClean="0"/>
              <a:t>‹#›</a:t>
            </a:fld>
            <a:endParaRPr lang="en-US"/>
          </a:p>
        </p:txBody>
      </p:sp>
    </p:spTree>
    <p:extLst>
      <p:ext uri="{BB962C8B-B14F-4D97-AF65-F5344CB8AC3E}">
        <p14:creationId xmlns:p14="http://schemas.microsoft.com/office/powerpoint/2010/main" val="1449101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37057C-41E5-43E9-963A-4CDC8122F5C5}" type="datetimeFigureOut">
              <a:rPr lang="en-US" smtClean="0"/>
              <a:t>11/17/2017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22E1CB-69E1-482F-8117-FE30A479F59C}" type="slidenum">
              <a:rPr lang="en-US" smtClean="0"/>
              <a:t>‹#›</a:t>
            </a:fld>
            <a:endParaRPr lang="en-US"/>
          </a:p>
        </p:txBody>
      </p:sp>
    </p:spTree>
    <p:extLst>
      <p:ext uri="{BB962C8B-B14F-4D97-AF65-F5344CB8AC3E}">
        <p14:creationId xmlns:p14="http://schemas.microsoft.com/office/powerpoint/2010/main" val="1514219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37057C-41E5-43E9-963A-4CDC8122F5C5}" type="datetimeFigureOut">
              <a:rPr lang="en-US" smtClean="0"/>
              <a:t>11/17/2017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22E1CB-69E1-482F-8117-FE30A479F59C}" type="slidenum">
              <a:rPr lang="en-US" smtClean="0"/>
              <a:t>‹#›</a:t>
            </a:fld>
            <a:endParaRPr lang="en-US"/>
          </a:p>
        </p:txBody>
      </p:sp>
      <p:sp>
        <p:nvSpPr>
          <p:cNvPr id="7" name="Title 1"/>
          <p:cNvSpPr txBox="1">
            <a:spLocks/>
          </p:cNvSpPr>
          <p:nvPr userDrawn="1"/>
        </p:nvSpPr>
        <p:spPr>
          <a:xfrm>
            <a:off x="6900405" y="6356351"/>
            <a:ext cx="2297642" cy="4178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rgbClr val="C00000"/>
                </a:solidFill>
                <a:latin typeface="Segoe UI Semilight" panose="020B0402040204020203" pitchFamily="34" charset="0"/>
                <a:cs typeface="Segoe UI Semilight" panose="020B0402040204020203" pitchFamily="34" charset="0"/>
              </a:rPr>
              <a:t>http://mscoco.org</a:t>
            </a:r>
            <a:endParaRPr lang="en-US" sz="2000" dirty="0">
              <a:solidFill>
                <a:srgbClr val="C00000"/>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371441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37057C-41E5-43E9-963A-4CDC8122F5C5}" type="datetimeFigureOut">
              <a:rPr lang="en-US" smtClean="0"/>
              <a:t>11/17/2017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22E1CB-69E1-482F-8117-FE30A479F59C}" type="slidenum">
              <a:rPr lang="en-US" smtClean="0"/>
              <a:t>‹#›</a:t>
            </a:fld>
            <a:endParaRPr lang="en-US"/>
          </a:p>
        </p:txBody>
      </p:sp>
    </p:spTree>
    <p:extLst>
      <p:ext uri="{BB962C8B-B14F-4D97-AF65-F5344CB8AC3E}">
        <p14:creationId xmlns:p14="http://schemas.microsoft.com/office/powerpoint/2010/main" val="3837106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F37057C-41E5-43E9-963A-4CDC8122F5C5}" type="datetimeFigureOut">
              <a:rPr lang="en-US" smtClean="0"/>
              <a:t>11/17/2017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22E1CB-69E1-482F-8117-FE30A479F59C}" type="slidenum">
              <a:rPr lang="en-US" smtClean="0"/>
              <a:t>‹#›</a:t>
            </a:fld>
            <a:endParaRPr lang="en-US"/>
          </a:p>
        </p:txBody>
      </p:sp>
    </p:spTree>
    <p:extLst>
      <p:ext uri="{BB962C8B-B14F-4D97-AF65-F5344CB8AC3E}">
        <p14:creationId xmlns:p14="http://schemas.microsoft.com/office/powerpoint/2010/main" val="3380675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F37057C-41E5-43E9-963A-4CDC8122F5C5}" type="datetimeFigureOut">
              <a:rPr lang="en-US" smtClean="0"/>
              <a:t>11/17/2017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22E1CB-69E1-482F-8117-FE30A479F59C}" type="slidenum">
              <a:rPr lang="en-US" smtClean="0"/>
              <a:t>‹#›</a:t>
            </a:fld>
            <a:endParaRPr lang="en-US"/>
          </a:p>
        </p:txBody>
      </p:sp>
    </p:spTree>
    <p:extLst>
      <p:ext uri="{BB962C8B-B14F-4D97-AF65-F5344CB8AC3E}">
        <p14:creationId xmlns:p14="http://schemas.microsoft.com/office/powerpoint/2010/main" val="4159382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F37057C-41E5-43E9-963A-4CDC8122F5C5}" type="datetimeFigureOut">
              <a:rPr lang="en-US" smtClean="0"/>
              <a:t>11/17/2017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22E1CB-69E1-482F-8117-FE30A479F59C}" type="slidenum">
              <a:rPr lang="en-US" smtClean="0"/>
              <a:t>‹#›</a:t>
            </a:fld>
            <a:endParaRPr lang="en-US"/>
          </a:p>
        </p:txBody>
      </p:sp>
    </p:spTree>
    <p:extLst>
      <p:ext uri="{BB962C8B-B14F-4D97-AF65-F5344CB8AC3E}">
        <p14:creationId xmlns:p14="http://schemas.microsoft.com/office/powerpoint/2010/main" val="2578138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37057C-41E5-43E9-963A-4CDC8122F5C5}" type="datetimeFigureOut">
              <a:rPr lang="en-US" smtClean="0"/>
              <a:t>11/17/2017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22E1CB-69E1-482F-8117-FE30A479F59C}" type="slidenum">
              <a:rPr lang="en-US" smtClean="0"/>
              <a:t>‹#›</a:t>
            </a:fld>
            <a:endParaRPr lang="en-US"/>
          </a:p>
        </p:txBody>
      </p:sp>
    </p:spTree>
    <p:extLst>
      <p:ext uri="{BB962C8B-B14F-4D97-AF65-F5344CB8AC3E}">
        <p14:creationId xmlns:p14="http://schemas.microsoft.com/office/powerpoint/2010/main" val="2243287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37057C-41E5-43E9-963A-4CDC8122F5C5}" type="datetimeFigureOut">
              <a:rPr lang="en-US" smtClean="0"/>
              <a:t>11/17/2017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22E1CB-69E1-482F-8117-FE30A479F59C}" type="slidenum">
              <a:rPr lang="en-US" smtClean="0"/>
              <a:t>‹#›</a:t>
            </a:fld>
            <a:endParaRPr lang="en-US"/>
          </a:p>
        </p:txBody>
      </p:sp>
    </p:spTree>
    <p:extLst>
      <p:ext uri="{BB962C8B-B14F-4D97-AF65-F5344CB8AC3E}">
        <p14:creationId xmlns:p14="http://schemas.microsoft.com/office/powerpoint/2010/main" val="16201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37057C-41E5-43E9-963A-4CDC8122F5C5}" type="datetimeFigureOut">
              <a:rPr lang="en-US" smtClean="0"/>
              <a:t>11/17/2017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22E1CB-69E1-482F-8117-FE30A479F59C}" type="slidenum">
              <a:rPr lang="en-US" smtClean="0"/>
              <a:t>‹#›</a:t>
            </a:fld>
            <a:endParaRPr lang="en-US"/>
          </a:p>
        </p:txBody>
      </p:sp>
    </p:spTree>
    <p:extLst>
      <p:ext uri="{BB962C8B-B14F-4D97-AF65-F5344CB8AC3E}">
        <p14:creationId xmlns:p14="http://schemas.microsoft.com/office/powerpoint/2010/main" val="1654046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37057C-41E5-43E9-963A-4CDC8122F5C5}" type="datetimeFigureOut">
              <a:rPr lang="en-US" smtClean="0"/>
              <a:t>11/17/2017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22E1CB-69E1-482F-8117-FE30A479F59C}" type="slidenum">
              <a:rPr lang="en-US" smtClean="0"/>
              <a:t>‹#›</a:t>
            </a:fld>
            <a:endParaRPr lang="en-US"/>
          </a:p>
        </p:txBody>
      </p:sp>
    </p:spTree>
    <p:extLst>
      <p:ext uri="{BB962C8B-B14F-4D97-AF65-F5344CB8AC3E}">
        <p14:creationId xmlns:p14="http://schemas.microsoft.com/office/powerpoint/2010/main" val="5012718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jpg"/><Relationship Id="rId12"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4.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36.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38.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gif"/><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jpg"/><Relationship Id="rId12" Type="http://schemas.openxmlformats.org/officeDocument/2006/relationships/image" Target="../media/image10.jp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kaiminghe.com/cvpr16resnet/cvpr2016_deep_residual_learning_kaiminghe.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COCO dataset and </a:t>
            </a:r>
            <a:br>
              <a:rPr lang="en-US" dirty="0" smtClean="0"/>
            </a:br>
            <a:r>
              <a:rPr lang="en-US" dirty="0" smtClean="0"/>
              <a:t>Deeper Deep Architectures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580026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118" y="-105798"/>
            <a:ext cx="7886700" cy="1325563"/>
          </a:xfrm>
        </p:spPr>
        <p:txBody>
          <a:bodyPr/>
          <a:lstStyle/>
          <a:p>
            <a:r>
              <a:rPr lang="en-US" dirty="0" smtClean="0"/>
              <a:t>Non-iconic images</a:t>
            </a:r>
            <a:endParaRPr lang="en-US" dirty="0"/>
          </a:p>
        </p:txBody>
      </p:sp>
      <p:pic>
        <p:nvPicPr>
          <p:cNvPr id="5"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66847" b="8046"/>
          <a:stretch/>
        </p:blipFill>
        <p:spPr>
          <a:xfrm>
            <a:off x="1402900" y="1159392"/>
            <a:ext cx="6239055" cy="5093765"/>
          </a:xfrm>
          <a:prstGeom prst="rect">
            <a:avLst/>
          </a:prstGeom>
        </p:spPr>
      </p:pic>
    </p:spTree>
    <p:extLst>
      <p:ext uri="{BB962C8B-B14F-4D97-AF65-F5344CB8AC3E}">
        <p14:creationId xmlns:p14="http://schemas.microsoft.com/office/powerpoint/2010/main" val="23265546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958" t="8895" r="11748" b="10748"/>
          <a:stretch/>
        </p:blipFill>
        <p:spPr bwMode="auto">
          <a:xfrm>
            <a:off x="228602" y="618406"/>
            <a:ext cx="9140737" cy="555855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769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en-US" dirty="0"/>
          </a:p>
        </p:txBody>
      </p:sp>
      <p:sp>
        <p:nvSpPr>
          <p:cNvPr id="3" name="內容版面配置區 2"/>
          <p:cNvSpPr>
            <a:spLocks noGrp="1"/>
          </p:cNvSpPr>
          <p:nvPr>
            <p:ph idx="1"/>
          </p:nvPr>
        </p:nvSpPr>
        <p:spPr/>
        <p:txBody>
          <a:bodyPr/>
          <a:lstStyle/>
          <a:p>
            <a:endParaRPr lang="en-US"/>
          </a:p>
        </p:txBody>
      </p:sp>
      <p:grpSp>
        <p:nvGrpSpPr>
          <p:cNvPr id="4" name="Group 3"/>
          <p:cNvGrpSpPr/>
          <p:nvPr/>
        </p:nvGrpSpPr>
        <p:grpSpPr>
          <a:xfrm>
            <a:off x="687986" y="649979"/>
            <a:ext cx="7768028" cy="5178685"/>
            <a:chOff x="543459" y="938737"/>
            <a:chExt cx="7768028" cy="5178685"/>
          </a:xfrm>
        </p:grpSpPr>
        <p:pic>
          <p:nvPicPr>
            <p:cNvPr id="2050" name="Picture 2" descr="https://lh6.googleusercontent.com/-Hl2-S0-cdqc/U45z4DkD2JI/AAAAAAAACGQ/DTgSabmLNJo/s720/IMG_43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459" y="938737"/>
              <a:ext cx="7768028" cy="5178685"/>
            </a:xfrm>
            <a:prstGeom prst="rect">
              <a:avLst/>
            </a:prstGeom>
            <a:noFill/>
            <a:extLst>
              <a:ext uri="{909E8E84-426E-40dd-AFC4-6F175D3DCCD1}">
                <a14:hiddenFill xmlns="" xmlns:a14="http://schemas.microsoft.com/office/drawing/2010/main">
                  <a:solidFill>
                    <a:srgbClr val="FFFFFF"/>
                  </a:solidFill>
                </a14:hiddenFill>
              </a:ext>
            </a:extLst>
          </p:spPr>
        </p:pic>
        <p:sp>
          <p:nvSpPr>
            <p:cNvPr id="5" name="橢圓形圖說文字 4"/>
            <p:cNvSpPr/>
            <p:nvPr/>
          </p:nvSpPr>
          <p:spPr>
            <a:xfrm>
              <a:off x="2897204" y="1509299"/>
              <a:ext cx="4285397" cy="1678675"/>
            </a:xfrm>
            <a:prstGeom prst="wedgeEllipseCallout">
              <a:avLst>
                <a:gd name="adj1" fmla="val -51177"/>
                <a:gd name="adj2" fmla="val 73567"/>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smtClean="0"/>
                <a:t>Bird!</a:t>
              </a:r>
              <a:endParaRPr lang="en-US" sz="9600" b="1" dirty="0"/>
            </a:p>
          </p:txBody>
        </p:sp>
      </p:grpSp>
    </p:spTree>
    <p:extLst>
      <p:ext uri="{BB962C8B-B14F-4D97-AF65-F5344CB8AC3E}">
        <p14:creationId xmlns:p14="http://schemas.microsoft.com/office/powerpoint/2010/main" val="40376585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725" y="325129"/>
            <a:ext cx="7374760" cy="393890"/>
          </a:xfrm>
        </p:spPr>
        <p:txBody>
          <a:bodyPr>
            <a:noAutofit/>
          </a:bodyPr>
          <a:lstStyle/>
          <a:p>
            <a:pPr marL="0" indent="0">
              <a:buNone/>
            </a:pPr>
            <a:r>
              <a:rPr lang="en-US" sz="3200" dirty="0" smtClean="0">
                <a:latin typeface="Segoe UI Semilight" panose="020B0402040204020203" pitchFamily="34" charset="0"/>
                <a:cs typeface="Segoe UI Semilight" panose="020B0402040204020203" pitchFamily="34" charset="0"/>
              </a:rPr>
              <a:t>Object categories </a:t>
            </a:r>
            <a:r>
              <a:rPr lang="en-US" sz="2000" dirty="0" smtClean="0">
                <a:latin typeface="Segoe UI Semilight" panose="020B0402040204020203" pitchFamily="34" charset="0"/>
                <a:cs typeface="Segoe UI Semilight" panose="020B0402040204020203" pitchFamily="34" charset="0"/>
              </a:rPr>
              <a:t>(things not stuff)</a:t>
            </a:r>
          </a:p>
          <a:p>
            <a:pPr marL="0" indent="0">
              <a:buNone/>
            </a:pPr>
            <a:endParaRPr lang="en-US" sz="3200" dirty="0">
              <a:latin typeface="Segoe UI Semilight" panose="020B0402040204020203" pitchFamily="34" charset="0"/>
              <a:cs typeface="Segoe UI Semilight" panose="020B0402040204020203"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67" t="2611" r="43259" b="2941"/>
          <a:stretch/>
        </p:blipFill>
        <p:spPr>
          <a:xfrm>
            <a:off x="1080931" y="1140019"/>
            <a:ext cx="6571726" cy="251055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6831" t="2415" r="746" b="3138"/>
          <a:stretch/>
        </p:blipFill>
        <p:spPr>
          <a:xfrm>
            <a:off x="1014197" y="3917993"/>
            <a:ext cx="4968765" cy="2508979"/>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67" t="2611" r="43259" b="2941"/>
          <a:stretch/>
        </p:blipFill>
        <p:spPr>
          <a:xfrm>
            <a:off x="0" y="1117080"/>
            <a:ext cx="13294834" cy="5327177"/>
          </a:xfrm>
          <a:prstGeom prst="rect">
            <a:avLst/>
          </a:prstGeom>
        </p:spPr>
      </p:pic>
    </p:spTree>
    <p:extLst>
      <p:ext uri="{BB962C8B-B14F-4D97-AF65-F5344CB8AC3E}">
        <p14:creationId xmlns:p14="http://schemas.microsoft.com/office/powerpoint/2010/main" val="1072784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725" y="325129"/>
            <a:ext cx="7374760" cy="393890"/>
          </a:xfrm>
        </p:spPr>
        <p:txBody>
          <a:bodyPr>
            <a:noAutofit/>
          </a:bodyPr>
          <a:lstStyle/>
          <a:p>
            <a:pPr marL="0" indent="0">
              <a:buNone/>
            </a:pPr>
            <a:r>
              <a:rPr lang="en-US" sz="3200" dirty="0" smtClean="0">
                <a:latin typeface="Segoe UI Semilight" panose="020B0402040204020203" pitchFamily="34" charset="0"/>
                <a:cs typeface="Segoe UI Semilight" panose="020B0402040204020203" pitchFamily="34" charset="0"/>
              </a:rPr>
              <a:t>Object categories </a:t>
            </a:r>
            <a:r>
              <a:rPr lang="en-US" sz="2000" dirty="0" smtClean="0">
                <a:latin typeface="Segoe UI Semilight" panose="020B0402040204020203" pitchFamily="34" charset="0"/>
                <a:cs typeface="Segoe UI Semilight" panose="020B0402040204020203" pitchFamily="34" charset="0"/>
              </a:rPr>
              <a:t>(things not stuff)</a:t>
            </a:r>
          </a:p>
          <a:p>
            <a:pPr marL="0" indent="0">
              <a:buNone/>
            </a:pPr>
            <a:endParaRPr lang="en-US" sz="3200" dirty="0">
              <a:latin typeface="Segoe UI Semilight" panose="020B0402040204020203" pitchFamily="34" charset="0"/>
              <a:cs typeface="Segoe UI Semilight" panose="020B0402040204020203" pitchFamily="34" charset="0"/>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2405" t="2611" r="68941" b="2941"/>
          <a:stretch/>
        </p:blipFill>
        <p:spPr>
          <a:xfrm>
            <a:off x="3724281" y="981567"/>
            <a:ext cx="2051825" cy="5327177"/>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65345" t="2611" r="26142" b="2941"/>
          <a:stretch/>
        </p:blipFill>
        <p:spPr>
          <a:xfrm>
            <a:off x="6176114" y="981566"/>
            <a:ext cx="2018371" cy="5327177"/>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73905" t="2611" r="17676" b="2941"/>
          <a:stretch/>
        </p:blipFill>
        <p:spPr>
          <a:xfrm>
            <a:off x="6226222" y="981564"/>
            <a:ext cx="1996069" cy="5327177"/>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82364" t="2611" r="9217" b="2941"/>
          <a:stretch/>
        </p:blipFill>
        <p:spPr>
          <a:xfrm>
            <a:off x="3729930" y="981565"/>
            <a:ext cx="1996068" cy="5327177"/>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667" t="2611" r="86221" b="2941"/>
          <a:stretch/>
        </p:blipFill>
        <p:spPr>
          <a:xfrm>
            <a:off x="523337" y="981566"/>
            <a:ext cx="3108800" cy="5327177"/>
          </a:xfrm>
          <a:prstGeom prst="rect">
            <a:avLst/>
          </a:prstGeom>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90825" t="2611" r="662" b="2941"/>
          <a:stretch/>
        </p:blipFill>
        <p:spPr>
          <a:xfrm>
            <a:off x="1068552" y="981566"/>
            <a:ext cx="2018370" cy="5327177"/>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56834" t="2611" r="34653" b="2941"/>
          <a:stretch/>
        </p:blipFill>
        <p:spPr>
          <a:xfrm>
            <a:off x="965460" y="981563"/>
            <a:ext cx="2018371" cy="5327177"/>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48075" t="2611" r="43224" b="2941"/>
          <a:stretch/>
        </p:blipFill>
        <p:spPr>
          <a:xfrm>
            <a:off x="3548485" y="981562"/>
            <a:ext cx="2062975" cy="5327177"/>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39553" t="2611" r="51887" b="2941"/>
          <a:stretch/>
        </p:blipFill>
        <p:spPr>
          <a:xfrm>
            <a:off x="6286116" y="981557"/>
            <a:ext cx="2029522" cy="5327177"/>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0984" t="2611" r="60456" b="2941"/>
          <a:stretch/>
        </p:blipFill>
        <p:spPr>
          <a:xfrm>
            <a:off x="965460" y="981562"/>
            <a:ext cx="2029522" cy="5327177"/>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791" t="2611" r="77743" b="2941"/>
          <a:stretch/>
        </p:blipFill>
        <p:spPr>
          <a:xfrm>
            <a:off x="3565140" y="981557"/>
            <a:ext cx="2007220" cy="5327177"/>
          </a:xfrm>
          <a:prstGeom prst="rect">
            <a:avLst/>
          </a:prstGeom>
        </p:spPr>
      </p:pic>
      <p:grpSp>
        <p:nvGrpSpPr>
          <p:cNvPr id="21" name="Group 20"/>
          <p:cNvGrpSpPr/>
          <p:nvPr/>
        </p:nvGrpSpPr>
        <p:grpSpPr>
          <a:xfrm>
            <a:off x="130629" y="903514"/>
            <a:ext cx="8893628" cy="5523458"/>
            <a:chOff x="130629" y="903514"/>
            <a:chExt cx="8893628" cy="5523458"/>
          </a:xfrm>
        </p:grpSpPr>
        <p:sp>
          <p:nvSpPr>
            <p:cNvPr id="22" name="Rectangle 21"/>
            <p:cNvSpPr/>
            <p:nvPr/>
          </p:nvSpPr>
          <p:spPr>
            <a:xfrm>
              <a:off x="130629" y="903514"/>
              <a:ext cx="8893628" cy="5523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667" t="2611" r="43259" b="2941"/>
            <a:stretch/>
          </p:blipFill>
          <p:spPr>
            <a:xfrm>
              <a:off x="1080931" y="1140019"/>
              <a:ext cx="6571726" cy="2510550"/>
            </a:xfrm>
            <a:prstGeom prst="rect">
              <a:avLst/>
            </a:prstGeom>
          </p:spPr>
        </p:pic>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56831" t="2415" r="746" b="3138"/>
            <a:stretch/>
          </p:blipFill>
          <p:spPr>
            <a:xfrm>
              <a:off x="2048342" y="3917993"/>
              <a:ext cx="4968765" cy="2508979"/>
            </a:xfrm>
            <a:prstGeom prst="rect">
              <a:avLst/>
            </a:prstGeom>
          </p:spPr>
        </p:pic>
      </p:grpSp>
    </p:spTree>
    <p:extLst>
      <p:ext uri="{BB962C8B-B14F-4D97-AF65-F5344CB8AC3E}">
        <p14:creationId xmlns:p14="http://schemas.microsoft.com/office/powerpoint/2010/main" val="256152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childTnLst>
                                </p:cTn>
                              </p:par>
                            </p:childTnLst>
                          </p:cTn>
                        </p:par>
                        <p:par>
                          <p:cTn id="16" fill="hold">
                            <p:stCondLst>
                              <p:cond delay="3000"/>
                            </p:stCondLst>
                            <p:childTnLst>
                              <p:par>
                                <p:cTn id="17" presetID="10" presetClass="exit" presetSubtype="0" fill="hold" nodeType="afterEffect">
                                  <p:stCondLst>
                                    <p:cond delay="100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par>
                          <p:cTn id="20" fill="hold">
                            <p:stCondLst>
                              <p:cond delay="45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childTnLst>
                                </p:cTn>
                              </p:par>
                            </p:childTnLst>
                          </p:cTn>
                        </p:par>
                        <p:par>
                          <p:cTn id="24" fill="hold">
                            <p:stCondLst>
                              <p:cond delay="5500"/>
                            </p:stCondLst>
                            <p:childTnLst>
                              <p:par>
                                <p:cTn id="25" presetID="10" presetClass="exit" presetSubtype="0" fill="hold" nodeType="afterEffect">
                                  <p:stCondLst>
                                    <p:cond delay="100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par>
                          <p:cTn id="28" fill="hold">
                            <p:stCondLst>
                              <p:cond delay="70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childTnLst>
                                </p:cTn>
                              </p:par>
                            </p:childTnLst>
                          </p:cTn>
                        </p:par>
                        <p:par>
                          <p:cTn id="32" fill="hold">
                            <p:stCondLst>
                              <p:cond delay="8000"/>
                            </p:stCondLst>
                            <p:childTnLst>
                              <p:par>
                                <p:cTn id="33" presetID="10" presetClass="exit" presetSubtype="0" fill="hold" nodeType="afterEffect">
                                  <p:stCondLst>
                                    <p:cond delay="100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childTnLst>
                          </p:cTn>
                        </p:par>
                        <p:par>
                          <p:cTn id="36" fill="hold">
                            <p:stCondLst>
                              <p:cond delay="9500"/>
                            </p:stCondLst>
                            <p:childTnLst>
                              <p:par>
                                <p:cTn id="37" presetID="10" presetClass="entr" presetSubtype="0"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childTnLst>
                                </p:cTn>
                              </p:par>
                            </p:childTnLst>
                          </p:cTn>
                        </p:par>
                        <p:par>
                          <p:cTn id="40" fill="hold">
                            <p:stCondLst>
                              <p:cond delay="10500"/>
                            </p:stCondLst>
                            <p:childTnLst>
                              <p:par>
                                <p:cTn id="41" presetID="10" presetClass="exit" presetSubtype="0" fill="hold" nodeType="afterEffect">
                                  <p:stCondLst>
                                    <p:cond delay="100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par>
                          <p:cTn id="44" fill="hold">
                            <p:stCondLst>
                              <p:cond delay="120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childTnLst>
                                </p:cTn>
                              </p:par>
                            </p:childTnLst>
                          </p:cTn>
                        </p:par>
                        <p:par>
                          <p:cTn id="48" fill="hold">
                            <p:stCondLst>
                              <p:cond delay="13000"/>
                            </p:stCondLst>
                            <p:childTnLst>
                              <p:par>
                                <p:cTn id="49" presetID="10" presetClass="exit" presetSubtype="0" fill="hold" nodeType="afterEffect">
                                  <p:stCondLst>
                                    <p:cond delay="100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par>
                          <p:cTn id="52" fill="hold">
                            <p:stCondLst>
                              <p:cond delay="14500"/>
                            </p:stCondLst>
                            <p:childTnLst>
                              <p:par>
                                <p:cTn id="53" presetID="10"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childTnLst>
                                </p:cTn>
                              </p:par>
                            </p:childTnLst>
                          </p:cTn>
                        </p:par>
                        <p:par>
                          <p:cTn id="56" fill="hold">
                            <p:stCondLst>
                              <p:cond delay="15500"/>
                            </p:stCondLst>
                            <p:childTnLst>
                              <p:par>
                                <p:cTn id="57" presetID="10" presetClass="exit" presetSubtype="0" fill="hold" nodeType="afterEffect">
                                  <p:stCondLst>
                                    <p:cond delay="1000"/>
                                  </p:stCondLst>
                                  <p:childTnLst>
                                    <p:animEffect transition="out" filter="fade">
                                      <p:cBhvr>
                                        <p:cTn id="58" dur="500"/>
                                        <p:tgtEl>
                                          <p:spTgt spid="16"/>
                                        </p:tgtEl>
                                      </p:cBhvr>
                                    </p:animEffect>
                                    <p:set>
                                      <p:cBhvr>
                                        <p:cTn id="59" dur="1" fill="hold">
                                          <p:stCondLst>
                                            <p:cond delay="499"/>
                                          </p:stCondLst>
                                        </p:cTn>
                                        <p:tgtEl>
                                          <p:spTgt spid="16"/>
                                        </p:tgtEl>
                                        <p:attrNameLst>
                                          <p:attrName>style.visibility</p:attrName>
                                        </p:attrNameLst>
                                      </p:cBhvr>
                                      <p:to>
                                        <p:strVal val="hidden"/>
                                      </p:to>
                                    </p:set>
                                  </p:childTnLst>
                                </p:cTn>
                              </p:par>
                            </p:childTnLst>
                          </p:cTn>
                        </p:par>
                        <p:par>
                          <p:cTn id="60" fill="hold">
                            <p:stCondLst>
                              <p:cond delay="17000"/>
                            </p:stCondLst>
                            <p:childTnLst>
                              <p:par>
                                <p:cTn id="61" presetID="10" presetClass="entr" presetSubtype="0"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childTnLst>
                                </p:cTn>
                              </p:par>
                            </p:childTnLst>
                          </p:cTn>
                        </p:par>
                        <p:par>
                          <p:cTn id="64" fill="hold">
                            <p:stCondLst>
                              <p:cond delay="18000"/>
                            </p:stCondLst>
                            <p:childTnLst>
                              <p:par>
                                <p:cTn id="65" presetID="10" presetClass="exit" presetSubtype="0" fill="hold" nodeType="afterEffect">
                                  <p:stCondLst>
                                    <p:cond delay="100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childTnLst>
                          </p:cTn>
                        </p:par>
                        <p:par>
                          <p:cTn id="68" fill="hold">
                            <p:stCondLst>
                              <p:cond delay="19500"/>
                            </p:stCondLst>
                            <p:childTnLst>
                              <p:par>
                                <p:cTn id="69" presetID="10" presetClass="entr" presetSubtype="0" fill="hold" nodeType="after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1000"/>
                                        <p:tgtEl>
                                          <p:spTgt spid="11"/>
                                        </p:tgtEl>
                                      </p:cBhvr>
                                    </p:animEffect>
                                  </p:childTnLst>
                                </p:cTn>
                              </p:par>
                            </p:childTnLst>
                          </p:cTn>
                        </p:par>
                        <p:par>
                          <p:cTn id="72" fill="hold">
                            <p:stCondLst>
                              <p:cond delay="20500"/>
                            </p:stCondLst>
                            <p:childTnLst>
                              <p:par>
                                <p:cTn id="73" presetID="10" presetClass="exit" presetSubtype="0" fill="hold" nodeType="afterEffect">
                                  <p:stCondLst>
                                    <p:cond delay="1000"/>
                                  </p:stCondLst>
                                  <p:childTnLst>
                                    <p:animEffect transition="out" filter="fade">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childTnLst>
                          </p:cTn>
                        </p:par>
                        <p:par>
                          <p:cTn id="76" fill="hold">
                            <p:stCondLst>
                              <p:cond delay="22000"/>
                            </p:stCondLst>
                            <p:childTnLst>
                              <p:par>
                                <p:cTn id="77" presetID="10" presetClass="entr" presetSubtype="0" fill="hold" nodeType="after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1000"/>
                                        <p:tgtEl>
                                          <p:spTgt spid="9"/>
                                        </p:tgtEl>
                                      </p:cBhvr>
                                    </p:animEffect>
                                  </p:childTnLst>
                                </p:cTn>
                              </p:par>
                            </p:childTnLst>
                          </p:cTn>
                        </p:par>
                        <p:par>
                          <p:cTn id="80" fill="hold">
                            <p:stCondLst>
                              <p:cond delay="23000"/>
                            </p:stCondLst>
                            <p:childTnLst>
                              <p:par>
                                <p:cTn id="81" presetID="10" presetClass="entr" presetSubtype="0" fill="hold" nodeType="afterEffect">
                                  <p:stCondLst>
                                    <p:cond delay="200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993" y="3853462"/>
            <a:ext cx="7886700" cy="1325563"/>
          </a:xfrm>
        </p:spPr>
        <p:txBody>
          <a:bodyPr>
            <a:normAutofit/>
          </a:bodyPr>
          <a:lstStyle/>
          <a:p>
            <a:r>
              <a:rPr lang="en-US" sz="4800" dirty="0" smtClean="0">
                <a:latin typeface="Segoe UI Semilight" panose="020B0402040204020203" pitchFamily="34" charset="0"/>
                <a:cs typeface="Segoe UI Semilight" panose="020B0402040204020203" pitchFamily="34" charset="0"/>
              </a:rPr>
              <a:t>330,000 images</a:t>
            </a:r>
            <a:endParaRPr lang="en-US" sz="4800" dirty="0">
              <a:latin typeface="Segoe UI Semilight" panose="020B0402040204020203" pitchFamily="34" charset="0"/>
              <a:cs typeface="Segoe UI Semilight" panose="020B0402040204020203" pitchFamily="34" charset="0"/>
            </a:endParaRPr>
          </a:p>
        </p:txBody>
      </p:sp>
      <p:sp>
        <p:nvSpPr>
          <p:cNvPr id="3" name="Content Placeholder 2"/>
          <p:cNvSpPr>
            <a:spLocks noGrp="1"/>
          </p:cNvSpPr>
          <p:nvPr>
            <p:ph idx="1"/>
          </p:nvPr>
        </p:nvSpPr>
        <p:spPr>
          <a:xfrm>
            <a:off x="728559" y="2488582"/>
            <a:ext cx="3609751" cy="668505"/>
          </a:xfrm>
        </p:spPr>
        <p:txBody>
          <a:bodyPr>
            <a:normAutofit/>
          </a:bodyPr>
          <a:lstStyle/>
          <a:p>
            <a:pPr marL="0" indent="0">
              <a:buNone/>
            </a:pPr>
            <a:r>
              <a:rPr lang="en-US" sz="2400" b="1" dirty="0" smtClean="0">
                <a:latin typeface="Segoe UI" panose="020B0502040204020203" pitchFamily="34" charset="0"/>
                <a:cs typeface="Segoe UI" panose="020B0502040204020203" pitchFamily="34" charset="0"/>
              </a:rPr>
              <a:t>(All creative commons)</a:t>
            </a:r>
          </a:p>
          <a:p>
            <a:pPr marL="0" indent="0">
              <a:buNone/>
            </a:pPr>
            <a:endParaRPr lang="en-US" sz="2400" b="1" dirty="0">
              <a:latin typeface="Segoe UI" panose="020B0502040204020203" pitchFamily="34" charset="0"/>
              <a:cs typeface="Segoe UI" panose="020B0502040204020203" pitchFamily="34" charset="0"/>
            </a:endParaRPr>
          </a:p>
          <a:p>
            <a:pPr marL="0" indent="0">
              <a:buNone/>
            </a:pPr>
            <a:endParaRPr lang="en-US" b="1" dirty="0" smtClean="0"/>
          </a:p>
          <a:p>
            <a:pPr marL="0" indent="0">
              <a:buNone/>
            </a:pPr>
            <a:endParaRPr lang="en-US" b="1"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993" y="1228605"/>
            <a:ext cx="3537856" cy="1073740"/>
          </a:xfrm>
          <a:prstGeom prst="rect">
            <a:avLst/>
          </a:prstGeom>
        </p:spPr>
      </p:pic>
    </p:spTree>
    <p:extLst>
      <p:ext uri="{BB962C8B-B14F-4D97-AF65-F5344CB8AC3E}">
        <p14:creationId xmlns:p14="http://schemas.microsoft.com/office/powerpoint/2010/main" val="21033364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676635" y="872979"/>
            <a:ext cx="1718222" cy="5064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smtClean="0">
                <a:solidFill>
                  <a:schemeClr val="accent2">
                    <a:lumMod val="50000"/>
                  </a:schemeClr>
                </a:solidFill>
              </a:rPr>
              <a:t>“Dog”</a:t>
            </a:r>
          </a:p>
          <a:p>
            <a:pPr marL="0" indent="0">
              <a:buFont typeface="Arial" panose="020B0604020202020204" pitchFamily="34" charset="0"/>
              <a:buNone/>
            </a:pPr>
            <a:endParaRPr lang="en-US" sz="4000" dirty="0" smtClean="0">
              <a:solidFill>
                <a:schemeClr val="accent2">
                  <a:lumMod val="50000"/>
                </a:schemeClr>
              </a:solidFill>
            </a:endParaRPr>
          </a:p>
          <a:p>
            <a:pPr marL="0" indent="0">
              <a:buFont typeface="Arial" panose="020B0604020202020204" pitchFamily="34" charset="0"/>
              <a:buNone/>
            </a:pPr>
            <a:endParaRPr lang="en-US" sz="4000" dirty="0" smtClean="0">
              <a:solidFill>
                <a:schemeClr val="accent2">
                  <a:lumMod val="50000"/>
                </a:schemeClr>
              </a:solidFill>
            </a:endParaRPr>
          </a:p>
          <a:p>
            <a:pPr marL="0" indent="0">
              <a:buFont typeface="Arial" panose="020B0604020202020204" pitchFamily="34" charset="0"/>
              <a:buNone/>
            </a:pPr>
            <a:endParaRPr lang="en-US" sz="4000" dirty="0">
              <a:solidFill>
                <a:schemeClr val="accent2">
                  <a:lumMod val="50000"/>
                </a:schemeClr>
              </a:solidFill>
            </a:endParaRPr>
          </a:p>
        </p:txBody>
      </p:sp>
      <p:pic>
        <p:nvPicPr>
          <p:cNvPr id="4" name="Picture 3"/>
          <p:cNvPicPr>
            <a:picLocks noChangeAspect="1"/>
          </p:cNvPicPr>
          <p:nvPr/>
        </p:nvPicPr>
        <p:blipFill rotWithShape="1">
          <a:blip r:embed="rId3"/>
          <a:srcRect l="10575" r="4007"/>
          <a:stretch/>
        </p:blipFill>
        <p:spPr>
          <a:xfrm>
            <a:off x="5966211" y="2262369"/>
            <a:ext cx="2917909" cy="2591479"/>
          </a:xfrm>
          <a:prstGeom prst="rect">
            <a:avLst/>
          </a:prstGeom>
          <a:ln>
            <a:solidFill>
              <a:schemeClr val="tx1"/>
            </a:solidFill>
          </a:ln>
        </p:spPr>
      </p:pic>
      <p:pic>
        <p:nvPicPr>
          <p:cNvPr id="5" name="Picture 4"/>
          <p:cNvPicPr>
            <a:picLocks noChangeAspect="1"/>
          </p:cNvPicPr>
          <p:nvPr/>
        </p:nvPicPr>
        <p:blipFill rotWithShape="1">
          <a:blip r:embed="rId4"/>
          <a:srcRect l="6688" r="5648"/>
          <a:stretch/>
        </p:blipFill>
        <p:spPr>
          <a:xfrm>
            <a:off x="3100716" y="2266769"/>
            <a:ext cx="2723949" cy="2587079"/>
          </a:xfrm>
          <a:prstGeom prst="rect">
            <a:avLst/>
          </a:prstGeom>
        </p:spPr>
      </p:pic>
      <p:pic>
        <p:nvPicPr>
          <p:cNvPr id="6" name="Picture 5"/>
          <p:cNvPicPr>
            <a:picLocks noChangeAspect="1"/>
          </p:cNvPicPr>
          <p:nvPr/>
        </p:nvPicPr>
        <p:blipFill>
          <a:blip r:embed="rId5"/>
          <a:stretch>
            <a:fillRect/>
          </a:stretch>
        </p:blipFill>
        <p:spPr>
          <a:xfrm>
            <a:off x="255587" y="2262369"/>
            <a:ext cx="2703584" cy="2587080"/>
          </a:xfrm>
          <a:prstGeom prst="rect">
            <a:avLst/>
          </a:prstGeom>
        </p:spPr>
      </p:pic>
    </p:spTree>
    <p:extLst>
      <p:ext uri="{BB962C8B-B14F-4D97-AF65-F5344CB8AC3E}">
        <p14:creationId xmlns:p14="http://schemas.microsoft.com/office/powerpoint/2010/main" val="20398919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578662" y="850194"/>
            <a:ext cx="2785023" cy="5064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smtClean="0">
                <a:solidFill>
                  <a:schemeClr val="accent2">
                    <a:lumMod val="50000"/>
                  </a:schemeClr>
                </a:solidFill>
              </a:rPr>
              <a:t>“Dog + Car”</a:t>
            </a:r>
          </a:p>
          <a:p>
            <a:pPr marL="0" indent="0">
              <a:buFont typeface="Arial" panose="020B0604020202020204" pitchFamily="34" charset="0"/>
              <a:buNone/>
            </a:pPr>
            <a:endParaRPr lang="en-US" sz="4000" dirty="0" smtClean="0">
              <a:solidFill>
                <a:schemeClr val="accent2">
                  <a:lumMod val="50000"/>
                </a:schemeClr>
              </a:solidFill>
            </a:endParaRPr>
          </a:p>
          <a:p>
            <a:pPr marL="0" indent="0">
              <a:buFont typeface="Arial" panose="020B0604020202020204" pitchFamily="34" charset="0"/>
              <a:buNone/>
            </a:pPr>
            <a:endParaRPr lang="en-US" sz="4000" dirty="0" smtClean="0">
              <a:solidFill>
                <a:schemeClr val="accent2">
                  <a:lumMod val="50000"/>
                </a:schemeClr>
              </a:solidFill>
            </a:endParaRPr>
          </a:p>
          <a:p>
            <a:pPr marL="0" indent="0">
              <a:buFont typeface="Arial" panose="020B0604020202020204" pitchFamily="34" charset="0"/>
              <a:buNone/>
            </a:pPr>
            <a:endParaRPr lang="en-US" sz="4000" dirty="0">
              <a:solidFill>
                <a:schemeClr val="accent2">
                  <a:lumMod val="50000"/>
                </a:schemeClr>
              </a:solidFill>
            </a:endParaRPr>
          </a:p>
        </p:txBody>
      </p:sp>
      <p:pic>
        <p:nvPicPr>
          <p:cNvPr id="7" name="Picture 6"/>
          <p:cNvPicPr>
            <a:picLocks noChangeAspect="1"/>
          </p:cNvPicPr>
          <p:nvPr/>
        </p:nvPicPr>
        <p:blipFill rotWithShape="1">
          <a:blip r:embed="rId3"/>
          <a:srcRect r="7651"/>
          <a:stretch/>
        </p:blipFill>
        <p:spPr>
          <a:xfrm>
            <a:off x="173255" y="2122412"/>
            <a:ext cx="2762848" cy="2315617"/>
          </a:xfrm>
          <a:prstGeom prst="rect">
            <a:avLst/>
          </a:prstGeom>
        </p:spPr>
      </p:pic>
      <p:pic>
        <p:nvPicPr>
          <p:cNvPr id="9" name="Picture 8"/>
          <p:cNvPicPr>
            <a:picLocks noChangeAspect="1"/>
          </p:cNvPicPr>
          <p:nvPr/>
        </p:nvPicPr>
        <p:blipFill>
          <a:blip r:embed="rId4"/>
          <a:stretch>
            <a:fillRect/>
          </a:stretch>
        </p:blipFill>
        <p:spPr>
          <a:xfrm>
            <a:off x="3109393" y="2122412"/>
            <a:ext cx="2795440" cy="2314591"/>
          </a:xfrm>
          <a:prstGeom prst="rect">
            <a:avLst/>
          </a:prstGeom>
        </p:spPr>
      </p:pic>
      <p:pic>
        <p:nvPicPr>
          <p:cNvPr id="10" name="Picture 9"/>
          <p:cNvPicPr>
            <a:picLocks noChangeAspect="1"/>
          </p:cNvPicPr>
          <p:nvPr/>
        </p:nvPicPr>
        <p:blipFill>
          <a:blip r:embed="rId5"/>
          <a:stretch>
            <a:fillRect/>
          </a:stretch>
        </p:blipFill>
        <p:spPr>
          <a:xfrm>
            <a:off x="6078122" y="2121386"/>
            <a:ext cx="2912482" cy="2315617"/>
          </a:xfrm>
          <a:prstGeom prst="rect">
            <a:avLst/>
          </a:prstGeom>
        </p:spPr>
      </p:pic>
      <p:grpSp>
        <p:nvGrpSpPr>
          <p:cNvPr id="11" name="Group 5"/>
          <p:cNvGrpSpPr/>
          <p:nvPr/>
        </p:nvGrpSpPr>
        <p:grpSpPr>
          <a:xfrm>
            <a:off x="2111828" y="5123086"/>
            <a:ext cx="5099364" cy="907598"/>
            <a:chOff x="4460318" y="1388447"/>
            <a:chExt cx="3403268" cy="551267"/>
          </a:xfrm>
        </p:grpSpPr>
        <p:sp>
          <p:nvSpPr>
            <p:cNvPr id="12" name="Rounded Rectangle 6"/>
            <p:cNvSpPr/>
            <p:nvPr/>
          </p:nvSpPr>
          <p:spPr>
            <a:xfrm>
              <a:off x="4460318" y="1388447"/>
              <a:ext cx="3403268" cy="551267"/>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7"/>
            <p:cNvSpPr txBox="1"/>
            <p:nvPr/>
          </p:nvSpPr>
          <p:spPr>
            <a:xfrm>
              <a:off x="4539451" y="1472959"/>
              <a:ext cx="3235616" cy="355187"/>
            </a:xfrm>
            <a:prstGeom prst="rect">
              <a:avLst/>
            </a:prstGeom>
            <a:noFill/>
            <a:ln>
              <a:noFill/>
            </a:ln>
          </p:spPr>
          <p:txBody>
            <a:bodyPr wrap="square" rtlCol="0">
              <a:spAutoFit/>
            </a:bodyPr>
            <a:lstStyle/>
            <a:p>
              <a:r>
                <a:rPr lang="en-US" sz="1600" i="1" dirty="0" smtClean="0"/>
                <a:t>Im2Text: Describing Images Using 1 Million Captioned Photographs, V. Ordonez, G. Kulkarni, T. L. Berg  NIPS’11</a:t>
              </a:r>
              <a:r>
                <a:rPr lang="en-US" sz="1600" i="1" dirty="0"/>
                <a:t> </a:t>
              </a:r>
              <a:endParaRPr lang="en-US" sz="1600" dirty="0"/>
            </a:p>
          </p:txBody>
        </p:sp>
      </p:grpSp>
    </p:spTree>
    <p:extLst>
      <p:ext uri="{BB962C8B-B14F-4D97-AF65-F5344CB8AC3E}">
        <p14:creationId xmlns:p14="http://schemas.microsoft.com/office/powerpoint/2010/main" val="411251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9300" y="3119564"/>
            <a:ext cx="7568371" cy="565024"/>
          </a:xfrm>
        </p:spPr>
        <p:txBody>
          <a:bodyPr>
            <a:noAutofit/>
          </a:bodyPr>
          <a:lstStyle/>
          <a:p>
            <a:pPr marL="0" indent="0">
              <a:buNone/>
            </a:pPr>
            <a:endParaRPr lang="en-US" sz="9600" dirty="0" smtClean="0">
              <a:latin typeface="Segoe UI" panose="020B0502040204020203" pitchFamily="34" charset="0"/>
              <a:cs typeface="Segoe UI" panose="020B0502040204020203" pitchFamily="34" charset="0"/>
            </a:endParaRPr>
          </a:p>
          <a:p>
            <a:pPr marL="0" indent="0">
              <a:buNone/>
            </a:pPr>
            <a:endParaRPr lang="en-US" sz="9600" dirty="0">
              <a:latin typeface="Segoe UI" panose="020B0502040204020203" pitchFamily="34" charset="0"/>
              <a:cs typeface="Segoe UI" panose="020B0502040204020203" pitchFamily="34" charset="0"/>
            </a:endParaRPr>
          </a:p>
          <a:p>
            <a:pPr marL="0" indent="0">
              <a:buNone/>
            </a:pPr>
            <a:endParaRPr lang="en-US" sz="9600" dirty="0">
              <a:latin typeface="Segoe UI" panose="020B0502040204020203" pitchFamily="34" charset="0"/>
              <a:cs typeface="Segoe UI" panose="020B0502040204020203" pitchFamily="34" charset="0"/>
            </a:endParaRPr>
          </a:p>
        </p:txBody>
      </p:sp>
      <p:grpSp>
        <p:nvGrpSpPr>
          <p:cNvPr id="4" name="Group 3"/>
          <p:cNvGrpSpPr/>
          <p:nvPr/>
        </p:nvGrpSpPr>
        <p:grpSpPr>
          <a:xfrm>
            <a:off x="462582" y="352314"/>
            <a:ext cx="3651160" cy="1159098"/>
            <a:chOff x="781989" y="1329749"/>
            <a:chExt cx="3651160" cy="1159098"/>
          </a:xfrm>
        </p:grpSpPr>
        <p:sp>
          <p:nvSpPr>
            <p:cNvPr id="5" name="Rectangle 4"/>
            <p:cNvSpPr/>
            <p:nvPr/>
          </p:nvSpPr>
          <p:spPr>
            <a:xfrm>
              <a:off x="781989" y="1329749"/>
              <a:ext cx="3651160" cy="1159098"/>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989" y="1502468"/>
              <a:ext cx="3457575" cy="981075"/>
            </a:xfrm>
            <a:prstGeom prst="rect">
              <a:avLst/>
            </a:prstGeom>
          </p:spPr>
        </p:pic>
      </p:grpSp>
      <p:sp>
        <p:nvSpPr>
          <p:cNvPr id="8" name="Rectangle 7"/>
          <p:cNvSpPr/>
          <p:nvPr/>
        </p:nvSpPr>
        <p:spPr>
          <a:xfrm>
            <a:off x="0" y="0"/>
            <a:ext cx="9144000" cy="1616853"/>
          </a:xfrm>
          <a:prstGeom prst="rect">
            <a:avLst/>
          </a:prstGeom>
          <a:solidFill>
            <a:srgbClr val="1A1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5471" t="14611" r="21019" b="59362"/>
          <a:stretch/>
        </p:blipFill>
        <p:spPr>
          <a:xfrm>
            <a:off x="256973" y="327055"/>
            <a:ext cx="3920157" cy="1070992"/>
          </a:xfrm>
          <a:prstGeom prst="rect">
            <a:avLst/>
          </a:prstGeom>
        </p:spPr>
      </p:pic>
      <p:sp>
        <p:nvSpPr>
          <p:cNvPr id="9" name="Content Placeholder 2"/>
          <p:cNvSpPr txBox="1">
            <a:spLocks/>
          </p:cNvSpPr>
          <p:nvPr/>
        </p:nvSpPr>
        <p:spPr>
          <a:xfrm>
            <a:off x="601956" y="3663450"/>
            <a:ext cx="7568371" cy="5650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000" dirty="0" smtClean="0">
                <a:latin typeface="Segoe UI Semilight" panose="020B0402040204020203" pitchFamily="34" charset="0"/>
                <a:cs typeface="Segoe UI Semilight" panose="020B0402040204020203" pitchFamily="34" charset="0"/>
              </a:rPr>
              <a:t>Annotation pipeline</a:t>
            </a:r>
          </a:p>
        </p:txBody>
      </p:sp>
    </p:spTree>
    <p:extLst>
      <p:ext uri="{BB962C8B-B14F-4D97-AF65-F5344CB8AC3E}">
        <p14:creationId xmlns:p14="http://schemas.microsoft.com/office/powerpoint/2010/main" val="9756398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022"/>
            <a:ext cx="9144000" cy="6105525"/>
          </a:xfrm>
          <a:prstGeom prst="rect">
            <a:avLst/>
          </a:prstGeom>
        </p:spPr>
      </p:pic>
    </p:spTree>
    <p:extLst>
      <p:ext uri="{BB962C8B-B14F-4D97-AF65-F5344CB8AC3E}">
        <p14:creationId xmlns:p14="http://schemas.microsoft.com/office/powerpoint/2010/main" val="10181376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1969368"/>
          </a:xfrm>
          <a:prstGeom prst="rect">
            <a:avLst/>
          </a:prstGeom>
          <a:solidFill>
            <a:srgbClr val="1A1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15471" t="14611" r="21019" b="59362"/>
          <a:stretch/>
        </p:blipFill>
        <p:spPr>
          <a:xfrm>
            <a:off x="284012" y="424738"/>
            <a:ext cx="4449781" cy="1215686"/>
          </a:xfrm>
          <a:prstGeom prst="rect">
            <a:avLst/>
          </a:prstGeom>
        </p:spPr>
      </p:pic>
      <p:grpSp>
        <p:nvGrpSpPr>
          <p:cNvPr id="20" name="Group 19"/>
          <p:cNvGrpSpPr/>
          <p:nvPr/>
        </p:nvGrpSpPr>
        <p:grpSpPr>
          <a:xfrm>
            <a:off x="998051" y="2178987"/>
            <a:ext cx="7351165" cy="4184556"/>
            <a:chOff x="998051" y="2077863"/>
            <a:chExt cx="7351165" cy="4184556"/>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9972" t="1" r="18160" b="29753"/>
            <a:stretch/>
          </p:blipFill>
          <p:spPr>
            <a:xfrm>
              <a:off x="1103926" y="2077863"/>
              <a:ext cx="1460868" cy="1728871"/>
            </a:xfrm>
            <a:prstGeom prst="rect">
              <a:avLst/>
            </a:prstGeom>
            <a:effectLst>
              <a:glow rad="63500">
                <a:schemeClr val="accent6">
                  <a:satMod val="175000"/>
                  <a:alpha val="40000"/>
                </a:schemeClr>
              </a:glow>
            </a:effec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1622" r="14677" b="27949"/>
            <a:stretch/>
          </p:blipFill>
          <p:spPr>
            <a:xfrm>
              <a:off x="2884683" y="2513750"/>
              <a:ext cx="1073950" cy="1237635"/>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r="15258" b="28535"/>
            <a:stretch/>
          </p:blipFill>
          <p:spPr>
            <a:xfrm>
              <a:off x="6642897" y="2514792"/>
              <a:ext cx="1433195" cy="1226824"/>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r="17489" b="26814"/>
            <a:stretch/>
          </p:blipFill>
          <p:spPr>
            <a:xfrm>
              <a:off x="2764623" y="4565328"/>
              <a:ext cx="1170588" cy="1257134"/>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13315" r="14676" b="27949"/>
            <a:stretch/>
          </p:blipFill>
          <p:spPr>
            <a:xfrm>
              <a:off x="4098476" y="2513750"/>
              <a:ext cx="1214025" cy="1237635"/>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r="14979" b="27951"/>
            <a:stretch/>
          </p:blipFill>
          <p:spPr>
            <a:xfrm>
              <a:off x="1070122" y="4565328"/>
              <a:ext cx="1438781" cy="1237595"/>
            </a:xfrm>
            <a:prstGeom prst="rect">
              <a:avLst/>
            </a:prstGeom>
          </p:spPr>
        </p:pic>
        <p:pic>
          <p:nvPicPr>
            <p:cNvPr id="13" name="Picture 12"/>
            <p:cNvPicPr>
              <a:picLocks noChangeAspect="1"/>
            </p:cNvPicPr>
            <p:nvPr/>
          </p:nvPicPr>
          <p:blipFill rotWithShape="1">
            <a:blip r:embed="rId10">
              <a:extLst>
                <a:ext uri="{28A0092B-C50C-407E-A947-70E740481C1C}">
                  <a14:useLocalDpi xmlns:a14="http://schemas.microsoft.com/office/drawing/2010/main" val="0"/>
                </a:ext>
              </a:extLst>
            </a:blip>
            <a:srcRect r="17346" b="28159"/>
            <a:stretch/>
          </p:blipFill>
          <p:spPr>
            <a:xfrm>
              <a:off x="5450790" y="4559133"/>
              <a:ext cx="1172612" cy="1234021"/>
            </a:xfrm>
            <a:prstGeom prst="rect">
              <a:avLst/>
            </a:prstGeom>
          </p:spPr>
        </p:pic>
        <p:pic>
          <p:nvPicPr>
            <p:cNvPr id="14" name="Picture 13"/>
            <p:cNvPicPr>
              <a:picLocks noChangeAspect="1"/>
            </p:cNvPicPr>
            <p:nvPr/>
          </p:nvPicPr>
          <p:blipFill rotWithShape="1">
            <a:blip r:embed="rId11">
              <a:extLst>
                <a:ext uri="{28A0092B-C50C-407E-A947-70E740481C1C}">
                  <a14:useLocalDpi xmlns:a14="http://schemas.microsoft.com/office/drawing/2010/main" val="0"/>
                </a:ext>
              </a:extLst>
            </a:blip>
            <a:srcRect l="18762" r="15077" b="28520"/>
            <a:stretch/>
          </p:blipFill>
          <p:spPr>
            <a:xfrm>
              <a:off x="6945923" y="4565328"/>
              <a:ext cx="1115420" cy="1227826"/>
            </a:xfrm>
            <a:prstGeom prst="rect">
              <a:avLst/>
            </a:prstGeom>
          </p:spPr>
        </p:pic>
        <p:grpSp>
          <p:nvGrpSpPr>
            <p:cNvPr id="17" name="Group 16"/>
            <p:cNvGrpSpPr/>
            <p:nvPr/>
          </p:nvGrpSpPr>
          <p:grpSpPr>
            <a:xfrm>
              <a:off x="5505516" y="2400489"/>
              <a:ext cx="1377173" cy="1350896"/>
              <a:chOff x="6693683" y="2417764"/>
              <a:chExt cx="1377173" cy="1350896"/>
            </a:xfrm>
          </p:grpSpPr>
          <p:pic>
            <p:nvPicPr>
              <p:cNvPr id="2" name="Picture 1"/>
              <p:cNvPicPr>
                <a:picLocks noChangeAspect="1"/>
              </p:cNvPicPr>
              <p:nvPr/>
            </p:nvPicPr>
            <p:blipFill rotWithShape="1">
              <a:blip r:embed="rId12">
                <a:extLst>
                  <a:ext uri="{28A0092B-C50C-407E-A947-70E740481C1C}">
                    <a14:useLocalDpi xmlns:a14="http://schemas.microsoft.com/office/drawing/2010/main" val="0"/>
                  </a:ext>
                </a:extLst>
              </a:blip>
              <a:srcRect r="11410" b="27671"/>
              <a:stretch/>
            </p:blipFill>
            <p:spPr>
              <a:xfrm>
                <a:off x="6693683" y="2513751"/>
                <a:ext cx="1269470" cy="1254909"/>
              </a:xfrm>
              <a:prstGeom prst="rect">
                <a:avLst/>
              </a:prstGeom>
            </p:spPr>
          </p:pic>
          <p:sp>
            <p:nvSpPr>
              <p:cNvPr id="4" name="Rectangle 3"/>
              <p:cNvSpPr/>
              <p:nvPr/>
            </p:nvSpPr>
            <p:spPr>
              <a:xfrm>
                <a:off x="7864965" y="2417764"/>
                <a:ext cx="205891" cy="1338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4034163" y="4560229"/>
              <a:ext cx="1380375" cy="1694367"/>
              <a:chOff x="4034163" y="4560229"/>
              <a:chExt cx="1380375" cy="1694367"/>
            </a:xfrm>
          </p:grpSpPr>
          <p:pic>
            <p:nvPicPr>
              <p:cNvPr id="3" name="Picture 2"/>
              <p:cNvPicPr>
                <a:picLocks noChangeAspect="1"/>
              </p:cNvPicPr>
              <p:nvPr/>
            </p:nvPicPr>
            <p:blipFill rotWithShape="1">
              <a:blip r:embed="rId13"/>
              <a:srcRect l="18743"/>
              <a:stretch/>
            </p:blipFill>
            <p:spPr>
              <a:xfrm>
                <a:off x="4144536" y="4560229"/>
                <a:ext cx="997415" cy="1222698"/>
              </a:xfrm>
              <a:prstGeom prst="rect">
                <a:avLst/>
              </a:prstGeom>
            </p:spPr>
          </p:pic>
          <p:sp>
            <p:nvSpPr>
              <p:cNvPr id="18" name="Content Placeholder 2"/>
              <p:cNvSpPr txBox="1">
                <a:spLocks/>
              </p:cNvSpPr>
              <p:nvPr/>
            </p:nvSpPr>
            <p:spPr>
              <a:xfrm>
                <a:off x="4036638" y="5774900"/>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Ross Girshick</a:t>
                </a:r>
              </a:p>
            </p:txBody>
          </p:sp>
          <p:sp>
            <p:nvSpPr>
              <p:cNvPr id="19" name="Content Placeholder 2"/>
              <p:cNvSpPr txBox="1">
                <a:spLocks/>
              </p:cNvSpPr>
              <p:nvPr/>
            </p:nvSpPr>
            <p:spPr>
              <a:xfrm>
                <a:off x="4034163" y="595827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Microsoft Research</a:t>
                </a:r>
              </a:p>
            </p:txBody>
          </p:sp>
        </p:grpSp>
        <p:sp>
          <p:nvSpPr>
            <p:cNvPr id="21" name="Content Placeholder 2"/>
            <p:cNvSpPr txBox="1">
              <a:spLocks/>
            </p:cNvSpPr>
            <p:nvPr/>
          </p:nvSpPr>
          <p:spPr>
            <a:xfrm>
              <a:off x="1000525" y="3817145"/>
              <a:ext cx="1377900" cy="2963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lumMod val="65000"/>
                      <a:lumOff val="35000"/>
                    </a:schemeClr>
                  </a:solidFill>
                  <a:latin typeface="Segoe UI"/>
                  <a:cs typeface="Segoe UI"/>
                </a:rPr>
                <a:t>Tsung-Yi Lin</a:t>
              </a:r>
            </a:p>
          </p:txBody>
        </p:sp>
        <p:sp>
          <p:nvSpPr>
            <p:cNvPr id="22" name="Content Placeholder 2"/>
            <p:cNvSpPr txBox="1">
              <a:spLocks/>
            </p:cNvSpPr>
            <p:nvPr/>
          </p:nvSpPr>
          <p:spPr>
            <a:xfrm>
              <a:off x="998051" y="4049078"/>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solidFill>
                    <a:schemeClr val="bg1">
                      <a:lumMod val="50000"/>
                    </a:schemeClr>
                  </a:solidFill>
                  <a:latin typeface="Segoe UI Light"/>
                  <a:cs typeface="Segoe UI Light"/>
                </a:rPr>
                <a:t>Cornell Tech</a:t>
              </a:r>
            </a:p>
          </p:txBody>
        </p:sp>
        <p:grpSp>
          <p:nvGrpSpPr>
            <p:cNvPr id="15" name="Group 14"/>
            <p:cNvGrpSpPr/>
            <p:nvPr/>
          </p:nvGrpSpPr>
          <p:grpSpPr>
            <a:xfrm>
              <a:off x="2818870" y="3709684"/>
              <a:ext cx="1380375" cy="499234"/>
              <a:chOff x="210487" y="4373992"/>
              <a:chExt cx="1380375" cy="499234"/>
            </a:xfrm>
          </p:grpSpPr>
          <p:sp>
            <p:nvSpPr>
              <p:cNvPr id="23"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Michael Maire</a:t>
                </a:r>
              </a:p>
            </p:txBody>
          </p:sp>
          <p:sp>
            <p:nvSpPr>
              <p:cNvPr id="24"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TTI Chicago</a:t>
                </a:r>
              </a:p>
            </p:txBody>
          </p:sp>
        </p:grpSp>
        <p:grpSp>
          <p:nvGrpSpPr>
            <p:cNvPr id="25" name="Group 24"/>
            <p:cNvGrpSpPr/>
            <p:nvPr/>
          </p:nvGrpSpPr>
          <p:grpSpPr>
            <a:xfrm>
              <a:off x="4192424" y="3705776"/>
              <a:ext cx="1380375" cy="499234"/>
              <a:chOff x="210487" y="4373992"/>
              <a:chExt cx="1380375" cy="499234"/>
            </a:xfrm>
          </p:grpSpPr>
          <p:sp>
            <p:nvSpPr>
              <p:cNvPr id="26"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Serge Belongie</a:t>
                </a:r>
              </a:p>
            </p:txBody>
          </p:sp>
          <p:sp>
            <p:nvSpPr>
              <p:cNvPr id="27"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Cornell Tech</a:t>
                </a:r>
              </a:p>
            </p:txBody>
          </p:sp>
        </p:grpSp>
        <p:grpSp>
          <p:nvGrpSpPr>
            <p:cNvPr id="28" name="Group 27"/>
            <p:cNvGrpSpPr/>
            <p:nvPr/>
          </p:nvGrpSpPr>
          <p:grpSpPr>
            <a:xfrm>
              <a:off x="5546442" y="3701878"/>
              <a:ext cx="1380375" cy="499234"/>
              <a:chOff x="210487" y="4373992"/>
              <a:chExt cx="1380375" cy="499234"/>
            </a:xfrm>
          </p:grpSpPr>
          <p:sp>
            <p:nvSpPr>
              <p:cNvPr id="29" name="Content Placeholder 2"/>
              <p:cNvSpPr txBox="1">
                <a:spLocks/>
              </p:cNvSpPr>
              <p:nvPr/>
            </p:nvSpPr>
            <p:spPr>
              <a:xfrm>
                <a:off x="212962" y="4373992"/>
                <a:ext cx="1377900" cy="29632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Lubomir Bourdev</a:t>
                </a:r>
              </a:p>
            </p:txBody>
          </p:sp>
          <p:sp>
            <p:nvSpPr>
              <p:cNvPr id="30"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Facebook</a:t>
                </a:r>
              </a:p>
            </p:txBody>
          </p:sp>
        </p:grpSp>
        <p:grpSp>
          <p:nvGrpSpPr>
            <p:cNvPr id="31" name="Group 30"/>
            <p:cNvGrpSpPr/>
            <p:nvPr/>
          </p:nvGrpSpPr>
          <p:grpSpPr>
            <a:xfrm>
              <a:off x="6968841" y="3707739"/>
              <a:ext cx="1380375" cy="499234"/>
              <a:chOff x="210487" y="4373992"/>
              <a:chExt cx="1380375" cy="499234"/>
            </a:xfrm>
          </p:grpSpPr>
          <p:sp>
            <p:nvSpPr>
              <p:cNvPr id="32"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James Hays</a:t>
                </a:r>
              </a:p>
            </p:txBody>
          </p:sp>
          <p:sp>
            <p:nvSpPr>
              <p:cNvPr id="33"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Brown University</a:t>
                </a:r>
              </a:p>
            </p:txBody>
          </p:sp>
        </p:grpSp>
        <p:grpSp>
          <p:nvGrpSpPr>
            <p:cNvPr id="34" name="Group 33"/>
            <p:cNvGrpSpPr/>
            <p:nvPr/>
          </p:nvGrpSpPr>
          <p:grpSpPr>
            <a:xfrm>
              <a:off x="1386704" y="5755370"/>
              <a:ext cx="1380375" cy="499234"/>
              <a:chOff x="210487" y="4373992"/>
              <a:chExt cx="1380375" cy="499234"/>
            </a:xfrm>
          </p:grpSpPr>
          <p:sp>
            <p:nvSpPr>
              <p:cNvPr id="35"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Pietro Perona</a:t>
                </a:r>
              </a:p>
            </p:txBody>
          </p:sp>
          <p:sp>
            <p:nvSpPr>
              <p:cNvPr id="36"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Caltech</a:t>
                </a:r>
              </a:p>
            </p:txBody>
          </p:sp>
        </p:grpSp>
        <p:grpSp>
          <p:nvGrpSpPr>
            <p:cNvPr id="37" name="Group 36"/>
            <p:cNvGrpSpPr/>
            <p:nvPr/>
          </p:nvGrpSpPr>
          <p:grpSpPr>
            <a:xfrm>
              <a:off x="2809106" y="5751461"/>
              <a:ext cx="1380375" cy="499234"/>
              <a:chOff x="210487" y="4373992"/>
              <a:chExt cx="1380375" cy="499234"/>
            </a:xfrm>
          </p:grpSpPr>
          <p:sp>
            <p:nvSpPr>
              <p:cNvPr id="38"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Deva Ramanan</a:t>
                </a:r>
              </a:p>
            </p:txBody>
          </p:sp>
          <p:sp>
            <p:nvSpPr>
              <p:cNvPr id="39"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UC Irvine</a:t>
                </a:r>
              </a:p>
            </p:txBody>
          </p:sp>
        </p:grpSp>
        <p:grpSp>
          <p:nvGrpSpPr>
            <p:cNvPr id="40" name="Group 39"/>
            <p:cNvGrpSpPr/>
            <p:nvPr/>
          </p:nvGrpSpPr>
          <p:grpSpPr>
            <a:xfrm>
              <a:off x="5472198" y="5747553"/>
              <a:ext cx="1380375" cy="499234"/>
              <a:chOff x="210487" y="4373992"/>
              <a:chExt cx="1380375" cy="499234"/>
            </a:xfrm>
          </p:grpSpPr>
          <p:sp>
            <p:nvSpPr>
              <p:cNvPr id="41"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Piotr Dollar</a:t>
                </a:r>
              </a:p>
            </p:txBody>
          </p:sp>
          <p:sp>
            <p:nvSpPr>
              <p:cNvPr id="42"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Microsoft Research</a:t>
                </a:r>
              </a:p>
            </p:txBody>
          </p:sp>
        </p:grpSp>
        <p:grpSp>
          <p:nvGrpSpPr>
            <p:cNvPr id="43" name="Group 42"/>
            <p:cNvGrpSpPr/>
            <p:nvPr/>
          </p:nvGrpSpPr>
          <p:grpSpPr>
            <a:xfrm>
              <a:off x="6943446" y="5763185"/>
              <a:ext cx="1380375" cy="499234"/>
              <a:chOff x="210487" y="4373992"/>
              <a:chExt cx="1380375" cy="499234"/>
            </a:xfrm>
          </p:grpSpPr>
          <p:sp>
            <p:nvSpPr>
              <p:cNvPr id="44"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Larry Zitnick</a:t>
                </a:r>
              </a:p>
            </p:txBody>
          </p:sp>
          <p:sp>
            <p:nvSpPr>
              <p:cNvPr id="45"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Microsoft Research</a:t>
                </a:r>
              </a:p>
            </p:txBody>
          </p:sp>
        </p:grpSp>
      </p:grpSp>
    </p:spTree>
    <p:extLst>
      <p:ext uri="{BB962C8B-B14F-4D97-AF65-F5344CB8AC3E}">
        <p14:creationId xmlns:p14="http://schemas.microsoft.com/office/powerpoint/2010/main" val="21541476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022"/>
            <a:ext cx="9144000" cy="6105525"/>
          </a:xfrm>
          <a:prstGeom prst="rect">
            <a:avLst/>
          </a:prstGeom>
        </p:spPr>
      </p:pic>
    </p:spTree>
    <p:extLst>
      <p:ext uri="{BB962C8B-B14F-4D97-AF65-F5344CB8AC3E}">
        <p14:creationId xmlns:p14="http://schemas.microsoft.com/office/powerpoint/2010/main" val="15450763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tsungyi\Dropbox\Common Objects in Context\paper\eccv + arXivV2 source\figs\ui_pipeline_summary.jpg"/>
          <p:cNvPicPr>
            <a:picLocks noChangeAspect="1" noChangeArrowheads="1"/>
          </p:cNvPicPr>
          <p:nvPr/>
        </p:nvPicPr>
        <p:blipFill rotWithShape="1">
          <a:blip r:embed="rId3">
            <a:extLst>
              <a:ext uri="{28A0092B-C50C-407E-A947-70E740481C1C}">
                <a14:useLocalDpi xmlns:a14="http://schemas.microsoft.com/office/drawing/2010/main" val="0"/>
              </a:ext>
            </a:extLst>
          </a:blip>
          <a:srcRect t="20872" b="6030"/>
          <a:stretch/>
        </p:blipFill>
        <p:spPr bwMode="auto">
          <a:xfrm>
            <a:off x="291633" y="2656573"/>
            <a:ext cx="8582024" cy="2330552"/>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文字方塊 16"/>
          <p:cNvSpPr txBox="1"/>
          <p:nvPr/>
        </p:nvSpPr>
        <p:spPr>
          <a:xfrm>
            <a:off x="291633" y="299358"/>
            <a:ext cx="6690560" cy="923330"/>
          </a:xfrm>
          <a:prstGeom prst="rect">
            <a:avLst/>
          </a:prstGeom>
          <a:noFill/>
        </p:spPr>
        <p:txBody>
          <a:bodyPr wrap="square" rtlCol="0">
            <a:spAutoFit/>
          </a:bodyPr>
          <a:lstStyle/>
          <a:p>
            <a:r>
              <a:rPr lang="en-US" sz="5400" dirty="0" smtClean="0">
                <a:solidFill>
                  <a:srgbClr val="C00000"/>
                </a:solidFill>
                <a:latin typeface="Segoe UI Semilight" panose="020B0402040204020203" pitchFamily="34" charset="0"/>
                <a:ea typeface="Segoe UI" panose="020B0502040204020203" pitchFamily="34" charset="0"/>
                <a:cs typeface="Segoe UI Semilight" panose="020B0402040204020203" pitchFamily="34" charset="0"/>
              </a:rPr>
              <a:t>Divide and Conquer</a:t>
            </a:r>
          </a:p>
        </p:txBody>
      </p:sp>
      <p:sp>
        <p:nvSpPr>
          <p:cNvPr id="2" name="TextBox 1"/>
          <p:cNvSpPr txBox="1"/>
          <p:nvPr/>
        </p:nvSpPr>
        <p:spPr>
          <a:xfrm>
            <a:off x="349963" y="2266378"/>
            <a:ext cx="2290242" cy="400110"/>
          </a:xfrm>
          <a:prstGeom prst="rect">
            <a:avLst/>
          </a:prstGeom>
          <a:noFill/>
        </p:spPr>
        <p:txBody>
          <a:bodyPr wrap="none" rtlCol="0">
            <a:spAutoFit/>
          </a:bodyPr>
          <a:lstStyle/>
          <a:p>
            <a:r>
              <a:rPr lang="en-US" sz="2000" dirty="0" smtClean="0"/>
              <a:t>1. Category Labeling</a:t>
            </a:r>
            <a:endParaRPr lang="en-US" sz="2000" dirty="0"/>
          </a:p>
        </p:txBody>
      </p:sp>
      <p:sp>
        <p:nvSpPr>
          <p:cNvPr id="9" name="TextBox 8"/>
          <p:cNvSpPr txBox="1"/>
          <p:nvPr/>
        </p:nvSpPr>
        <p:spPr>
          <a:xfrm>
            <a:off x="3470834" y="2266378"/>
            <a:ext cx="2223622" cy="400110"/>
          </a:xfrm>
          <a:prstGeom prst="rect">
            <a:avLst/>
          </a:prstGeom>
          <a:noFill/>
        </p:spPr>
        <p:txBody>
          <a:bodyPr wrap="none" rtlCol="0">
            <a:spAutoFit/>
          </a:bodyPr>
          <a:lstStyle/>
          <a:p>
            <a:r>
              <a:rPr lang="en-US" sz="2000" dirty="0" smtClean="0"/>
              <a:t>2. Instance spotting</a:t>
            </a:r>
            <a:endParaRPr lang="en-US" sz="2000" dirty="0"/>
          </a:p>
        </p:txBody>
      </p:sp>
      <p:sp>
        <p:nvSpPr>
          <p:cNvPr id="10" name="TextBox 9"/>
          <p:cNvSpPr txBox="1"/>
          <p:nvPr/>
        </p:nvSpPr>
        <p:spPr>
          <a:xfrm>
            <a:off x="6216492" y="2266378"/>
            <a:ext cx="2804486" cy="400110"/>
          </a:xfrm>
          <a:prstGeom prst="rect">
            <a:avLst/>
          </a:prstGeom>
          <a:noFill/>
        </p:spPr>
        <p:txBody>
          <a:bodyPr wrap="none" rtlCol="0">
            <a:spAutoFit/>
          </a:bodyPr>
          <a:lstStyle/>
          <a:p>
            <a:r>
              <a:rPr lang="en-US" sz="2000" dirty="0" smtClean="0"/>
              <a:t>3. Instance segmentation</a:t>
            </a:r>
            <a:endParaRPr lang="en-US" sz="2000" dirty="0"/>
          </a:p>
        </p:txBody>
      </p:sp>
      <p:sp>
        <p:nvSpPr>
          <p:cNvPr id="7" name="TextBox 6"/>
          <p:cNvSpPr txBox="1"/>
          <p:nvPr/>
        </p:nvSpPr>
        <p:spPr>
          <a:xfrm>
            <a:off x="840899" y="4987125"/>
            <a:ext cx="1308371" cy="369332"/>
          </a:xfrm>
          <a:prstGeom prst="rect">
            <a:avLst/>
          </a:prstGeom>
          <a:noFill/>
        </p:spPr>
        <p:txBody>
          <a:bodyPr wrap="none" rtlCol="0">
            <a:spAutoFit/>
          </a:bodyPr>
          <a:lstStyle/>
          <a:p>
            <a:r>
              <a:rPr lang="en-US" dirty="0">
                <a:solidFill>
                  <a:schemeClr val="accent2">
                    <a:lumMod val="50000"/>
                  </a:schemeClr>
                </a:solidFill>
                <a:latin typeface="Segoe UI" panose="020B0502040204020203" pitchFamily="34" charset="0"/>
                <a:cs typeface="Segoe UI" panose="020B0502040204020203" pitchFamily="34" charset="0"/>
              </a:rPr>
              <a:t>d</a:t>
            </a:r>
            <a:r>
              <a:rPr lang="en-US" dirty="0" smtClean="0">
                <a:solidFill>
                  <a:schemeClr val="accent2">
                    <a:lumMod val="50000"/>
                  </a:schemeClr>
                </a:solidFill>
                <a:latin typeface="Segoe UI" panose="020B0502040204020203" pitchFamily="34" charset="0"/>
                <a:cs typeface="Segoe UI" panose="020B0502040204020203" pitchFamily="34" charset="0"/>
              </a:rPr>
              <a:t>og, bottle</a:t>
            </a:r>
            <a:endParaRPr lang="en-US" dirty="0">
              <a:solidFill>
                <a:schemeClr val="accent2">
                  <a:lumMod val="50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2063567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1056" y="299076"/>
            <a:ext cx="4372159" cy="646331"/>
          </a:xfrm>
          <a:prstGeom prst="rect">
            <a:avLst/>
          </a:prstGeom>
          <a:noFill/>
        </p:spPr>
        <p:txBody>
          <a:bodyPr wrap="none" rtlCol="0">
            <a:spAutoFit/>
          </a:bodyPr>
          <a:lstStyle/>
          <a:p>
            <a:r>
              <a:rPr lang="en-US" sz="3600" dirty="0" smtClean="0">
                <a:latin typeface="Segoe UI"/>
                <a:cs typeface="Segoe UI"/>
              </a:rPr>
              <a:t>1. Category Labeling</a:t>
            </a:r>
            <a:endParaRPr lang="en-US" sz="3600" dirty="0">
              <a:latin typeface="Segoe UI"/>
              <a:cs typeface="Segoe UI"/>
            </a:endParaRPr>
          </a:p>
        </p:txBody>
      </p:sp>
      <p:pic>
        <p:nvPicPr>
          <p:cNvPr id="4" name="category labeling.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21320" y="1037639"/>
            <a:ext cx="5983790" cy="5294956"/>
          </a:xfrm>
          <a:prstGeom prst="rect">
            <a:avLst/>
          </a:prstGeom>
        </p:spPr>
      </p:pic>
    </p:spTree>
    <p:extLst>
      <p:ext uri="{BB962C8B-B14F-4D97-AF65-F5344CB8AC3E}">
        <p14:creationId xmlns:p14="http://schemas.microsoft.com/office/powerpoint/2010/main" val="196771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14-09-08 at 2.08.26 PM.png"/>
          <p:cNvPicPr>
            <a:picLocks noChangeAspect="1"/>
          </p:cNvPicPr>
          <p:nvPr/>
        </p:nvPicPr>
        <p:blipFill rotWithShape="1">
          <a:blip r:embed="rId3">
            <a:extLst>
              <a:ext uri="{28A0092B-C50C-407E-A947-70E740481C1C}">
                <a14:useLocalDpi xmlns:a14="http://schemas.microsoft.com/office/drawing/2010/main" val="0"/>
              </a:ext>
            </a:extLst>
          </a:blip>
          <a:srcRect t="3937"/>
          <a:stretch/>
        </p:blipFill>
        <p:spPr>
          <a:xfrm>
            <a:off x="1666222" y="1289786"/>
            <a:ext cx="5802982" cy="4853365"/>
          </a:xfrm>
          <a:prstGeom prst="rect">
            <a:avLst/>
          </a:prstGeom>
        </p:spPr>
      </p:pic>
      <p:sp>
        <p:nvSpPr>
          <p:cNvPr id="5" name="TextBox 4"/>
          <p:cNvSpPr txBox="1"/>
          <p:nvPr/>
        </p:nvSpPr>
        <p:spPr>
          <a:xfrm>
            <a:off x="341056" y="299076"/>
            <a:ext cx="4372159" cy="646331"/>
          </a:xfrm>
          <a:prstGeom prst="rect">
            <a:avLst/>
          </a:prstGeom>
          <a:noFill/>
        </p:spPr>
        <p:txBody>
          <a:bodyPr wrap="none" rtlCol="0">
            <a:spAutoFit/>
          </a:bodyPr>
          <a:lstStyle/>
          <a:p>
            <a:r>
              <a:rPr lang="en-US" sz="3600" dirty="0" smtClean="0">
                <a:latin typeface="Segoe UI"/>
                <a:cs typeface="Segoe UI"/>
              </a:rPr>
              <a:t>1. Category Labeling</a:t>
            </a:r>
            <a:endParaRPr lang="en-US" sz="3600" dirty="0">
              <a:latin typeface="Segoe UI"/>
              <a:cs typeface="Segoe UI"/>
            </a:endParaRPr>
          </a:p>
        </p:txBody>
      </p:sp>
    </p:spTree>
    <p:extLst>
      <p:ext uri="{BB962C8B-B14F-4D97-AF65-F5344CB8AC3E}">
        <p14:creationId xmlns:p14="http://schemas.microsoft.com/office/powerpoint/2010/main" val="2993567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9128" y="295977"/>
            <a:ext cx="4222631" cy="646331"/>
          </a:xfrm>
          <a:prstGeom prst="rect">
            <a:avLst/>
          </a:prstGeom>
          <a:noFill/>
        </p:spPr>
        <p:txBody>
          <a:bodyPr wrap="none" rtlCol="0">
            <a:spAutoFit/>
          </a:bodyPr>
          <a:lstStyle/>
          <a:p>
            <a:r>
              <a:rPr lang="en-US" sz="3600" dirty="0" smtClean="0">
                <a:latin typeface="Segoe UI"/>
                <a:cs typeface="Segoe UI"/>
              </a:rPr>
              <a:t>2. Instance Spotting</a:t>
            </a:r>
            <a:endParaRPr lang="en-US" sz="3600" dirty="0">
              <a:latin typeface="Segoe UI"/>
              <a:cs typeface="Segoe UI"/>
            </a:endParaRPr>
          </a:p>
        </p:txBody>
      </p:sp>
      <p:pic>
        <p:nvPicPr>
          <p:cNvPr id="3" name="instance spotting.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73108" y="942308"/>
            <a:ext cx="5237302" cy="5237303"/>
          </a:xfrm>
          <a:prstGeom prst="rect">
            <a:avLst/>
          </a:prstGeom>
        </p:spPr>
      </p:pic>
    </p:spTree>
    <p:extLst>
      <p:ext uri="{BB962C8B-B14F-4D97-AF65-F5344CB8AC3E}">
        <p14:creationId xmlns:p14="http://schemas.microsoft.com/office/powerpoint/2010/main" val="368734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14-09-08 at 2.12.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409" y="1177176"/>
            <a:ext cx="4870800" cy="4768411"/>
          </a:xfrm>
          <a:prstGeom prst="rect">
            <a:avLst/>
          </a:prstGeom>
        </p:spPr>
      </p:pic>
      <p:sp>
        <p:nvSpPr>
          <p:cNvPr id="4" name="TextBox 3"/>
          <p:cNvSpPr txBox="1"/>
          <p:nvPr/>
        </p:nvSpPr>
        <p:spPr>
          <a:xfrm>
            <a:off x="369128" y="295977"/>
            <a:ext cx="4222631" cy="646331"/>
          </a:xfrm>
          <a:prstGeom prst="rect">
            <a:avLst/>
          </a:prstGeom>
          <a:noFill/>
        </p:spPr>
        <p:txBody>
          <a:bodyPr wrap="none" rtlCol="0">
            <a:spAutoFit/>
          </a:bodyPr>
          <a:lstStyle/>
          <a:p>
            <a:r>
              <a:rPr lang="en-US" sz="3600" dirty="0" smtClean="0">
                <a:latin typeface="Segoe UI"/>
                <a:cs typeface="Segoe UI"/>
              </a:rPr>
              <a:t>2. Instance Spotting</a:t>
            </a:r>
            <a:endParaRPr lang="en-US" sz="3600" dirty="0">
              <a:latin typeface="Segoe UI"/>
              <a:cs typeface="Segoe UI"/>
            </a:endParaRPr>
          </a:p>
        </p:txBody>
      </p:sp>
    </p:spTree>
    <p:extLst>
      <p:ext uri="{BB962C8B-B14F-4D97-AF65-F5344CB8AC3E}">
        <p14:creationId xmlns:p14="http://schemas.microsoft.com/office/powerpoint/2010/main" val="2801944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stance segmentatio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08288" y="1065710"/>
            <a:ext cx="6962331" cy="5136475"/>
          </a:xfrm>
          <a:prstGeom prst="rect">
            <a:avLst/>
          </a:prstGeom>
        </p:spPr>
      </p:pic>
      <p:grpSp>
        <p:nvGrpSpPr>
          <p:cNvPr id="8" name="Group 5"/>
          <p:cNvGrpSpPr/>
          <p:nvPr/>
        </p:nvGrpSpPr>
        <p:grpSpPr>
          <a:xfrm>
            <a:off x="5335335" y="5135899"/>
            <a:ext cx="3497495" cy="1161730"/>
            <a:chOff x="4184435" y="5160347"/>
            <a:chExt cx="3497495" cy="1161730"/>
          </a:xfrm>
        </p:grpSpPr>
        <p:sp>
          <p:nvSpPr>
            <p:cNvPr id="9" name="Rounded Rectangle 6"/>
            <p:cNvSpPr/>
            <p:nvPr/>
          </p:nvSpPr>
          <p:spPr>
            <a:xfrm>
              <a:off x="4184435" y="5160347"/>
              <a:ext cx="3403268" cy="1161730"/>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7"/>
            <p:cNvSpPr txBox="1"/>
            <p:nvPr/>
          </p:nvSpPr>
          <p:spPr>
            <a:xfrm>
              <a:off x="4263567" y="5295413"/>
              <a:ext cx="3418363" cy="954107"/>
            </a:xfrm>
            <a:prstGeom prst="rect">
              <a:avLst/>
            </a:prstGeom>
            <a:noFill/>
          </p:spPr>
          <p:txBody>
            <a:bodyPr wrap="square" rtlCol="0">
              <a:spAutoFit/>
            </a:bodyPr>
            <a:lstStyle/>
            <a:p>
              <a:r>
                <a:rPr lang="en-US" sz="1600" dirty="0"/>
                <a:t>http://opensurfaces.cs.cornell.edu</a:t>
              </a:r>
              <a:r>
                <a:rPr lang="en-US" sz="1600" dirty="0" smtClean="0"/>
                <a:t>/</a:t>
              </a:r>
            </a:p>
            <a:p>
              <a:endParaRPr lang="en-US" dirty="0"/>
            </a:p>
            <a:p>
              <a:r>
                <a:rPr lang="en-US" sz="1100" dirty="0"/>
                <a:t>Sean Bell, Paul Upchurch, Noah Snavely, </a:t>
              </a:r>
              <a:r>
                <a:rPr lang="en-US" sz="1100" dirty="0" err="1"/>
                <a:t>Kavita</a:t>
              </a:r>
              <a:r>
                <a:rPr lang="en-US" sz="1100" dirty="0"/>
                <a:t> </a:t>
              </a:r>
              <a:r>
                <a:rPr lang="en-US" sz="1100" dirty="0" err="1" smtClean="0"/>
                <a:t>Bala</a:t>
              </a:r>
              <a:r>
                <a:rPr lang="en-US" sz="1100" dirty="0" smtClean="0"/>
                <a:t>, Cornell University.</a:t>
              </a:r>
              <a:endParaRPr lang="en-US" sz="1100" dirty="0"/>
            </a:p>
          </p:txBody>
        </p:sp>
      </p:grpSp>
      <p:sp>
        <p:nvSpPr>
          <p:cNvPr id="11" name="TextBox 10"/>
          <p:cNvSpPr txBox="1"/>
          <p:nvPr/>
        </p:nvSpPr>
        <p:spPr>
          <a:xfrm>
            <a:off x="329107" y="284313"/>
            <a:ext cx="5330305" cy="646331"/>
          </a:xfrm>
          <a:prstGeom prst="rect">
            <a:avLst/>
          </a:prstGeom>
          <a:noFill/>
        </p:spPr>
        <p:txBody>
          <a:bodyPr wrap="none" rtlCol="0">
            <a:spAutoFit/>
          </a:bodyPr>
          <a:lstStyle/>
          <a:p>
            <a:r>
              <a:rPr lang="en-US" sz="3600" dirty="0" smtClean="0">
                <a:latin typeface="Segoe UI"/>
                <a:cs typeface="Segoe UI"/>
              </a:rPr>
              <a:t>3. Instance Segmentation</a:t>
            </a:r>
            <a:endParaRPr lang="en-US" sz="3600" dirty="0">
              <a:latin typeface="Segoe UI"/>
              <a:cs typeface="Segoe UI"/>
            </a:endParaRPr>
          </a:p>
        </p:txBody>
      </p:sp>
    </p:spTree>
    <p:extLst>
      <p:ext uri="{BB962C8B-B14F-4D97-AF65-F5344CB8AC3E}">
        <p14:creationId xmlns:p14="http://schemas.microsoft.com/office/powerpoint/2010/main" val="148824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14-09-08 at 2.15.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046" y="1253712"/>
            <a:ext cx="5920778" cy="4408729"/>
          </a:xfrm>
          <a:prstGeom prst="rect">
            <a:avLst/>
          </a:prstGeom>
        </p:spPr>
      </p:pic>
      <p:grpSp>
        <p:nvGrpSpPr>
          <p:cNvPr id="8" name="Group 5"/>
          <p:cNvGrpSpPr/>
          <p:nvPr/>
        </p:nvGrpSpPr>
        <p:grpSpPr>
          <a:xfrm>
            <a:off x="477739" y="5096617"/>
            <a:ext cx="3497495" cy="1161730"/>
            <a:chOff x="4184435" y="5160347"/>
            <a:chExt cx="3497495" cy="1161730"/>
          </a:xfrm>
        </p:grpSpPr>
        <p:sp>
          <p:nvSpPr>
            <p:cNvPr id="9" name="Rounded Rectangle 6"/>
            <p:cNvSpPr/>
            <p:nvPr/>
          </p:nvSpPr>
          <p:spPr>
            <a:xfrm>
              <a:off x="4184435" y="5160347"/>
              <a:ext cx="3403268" cy="1161730"/>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7"/>
            <p:cNvSpPr txBox="1"/>
            <p:nvPr/>
          </p:nvSpPr>
          <p:spPr>
            <a:xfrm>
              <a:off x="4263567" y="5295413"/>
              <a:ext cx="3418363" cy="954107"/>
            </a:xfrm>
            <a:prstGeom prst="rect">
              <a:avLst/>
            </a:prstGeom>
            <a:noFill/>
          </p:spPr>
          <p:txBody>
            <a:bodyPr wrap="square" rtlCol="0">
              <a:spAutoFit/>
            </a:bodyPr>
            <a:lstStyle/>
            <a:p>
              <a:r>
                <a:rPr lang="en-US" sz="1600" dirty="0"/>
                <a:t>http://opensurfaces.cs.cornell.edu</a:t>
              </a:r>
              <a:r>
                <a:rPr lang="en-US" sz="1600" dirty="0" smtClean="0"/>
                <a:t>/</a:t>
              </a:r>
            </a:p>
            <a:p>
              <a:endParaRPr lang="en-US" dirty="0"/>
            </a:p>
            <a:p>
              <a:r>
                <a:rPr lang="en-US" sz="1100" dirty="0"/>
                <a:t>Sean Bell, Paul Upchurch, Noah Snavely, </a:t>
              </a:r>
              <a:r>
                <a:rPr lang="en-US" sz="1100" dirty="0" err="1"/>
                <a:t>Kavita</a:t>
              </a:r>
              <a:r>
                <a:rPr lang="en-US" sz="1100" dirty="0"/>
                <a:t> </a:t>
              </a:r>
              <a:r>
                <a:rPr lang="en-US" sz="1100" dirty="0" err="1" smtClean="0"/>
                <a:t>Bala</a:t>
              </a:r>
              <a:r>
                <a:rPr lang="en-US" sz="1100" dirty="0" smtClean="0"/>
                <a:t>, Cornell University.</a:t>
              </a:r>
              <a:endParaRPr lang="en-US" sz="1100" dirty="0"/>
            </a:p>
          </p:txBody>
        </p:sp>
      </p:grpSp>
      <p:sp>
        <p:nvSpPr>
          <p:cNvPr id="11" name="TextBox 10"/>
          <p:cNvSpPr txBox="1"/>
          <p:nvPr/>
        </p:nvSpPr>
        <p:spPr>
          <a:xfrm>
            <a:off x="329107" y="284313"/>
            <a:ext cx="5330305" cy="646331"/>
          </a:xfrm>
          <a:prstGeom prst="rect">
            <a:avLst/>
          </a:prstGeom>
          <a:noFill/>
        </p:spPr>
        <p:txBody>
          <a:bodyPr wrap="none" rtlCol="0">
            <a:spAutoFit/>
          </a:bodyPr>
          <a:lstStyle/>
          <a:p>
            <a:r>
              <a:rPr lang="en-US" sz="3600" dirty="0" smtClean="0">
                <a:latin typeface="Segoe UI"/>
                <a:cs typeface="Segoe UI"/>
              </a:rPr>
              <a:t>3. Instance Segmentation</a:t>
            </a:r>
            <a:endParaRPr lang="en-US" sz="3600" dirty="0">
              <a:latin typeface="Segoe UI"/>
              <a:cs typeface="Segoe UI"/>
            </a:endParaRPr>
          </a:p>
        </p:txBody>
      </p:sp>
    </p:spTree>
    <p:extLst>
      <p:ext uri="{BB962C8B-B14F-4D97-AF65-F5344CB8AC3E}">
        <p14:creationId xmlns:p14="http://schemas.microsoft.com/office/powerpoint/2010/main" val="2077511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0240156" cy="6858000"/>
          </a:xfrm>
          <a:prstGeom prst="rect">
            <a:avLst/>
          </a:prstGeom>
        </p:spPr>
      </p:pic>
    </p:spTree>
    <p:extLst>
      <p:ext uri="{BB962C8B-B14F-4D97-AF65-F5344CB8AC3E}">
        <p14:creationId xmlns:p14="http://schemas.microsoft.com/office/powerpoint/2010/main" val="288425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6056" y="0"/>
            <a:ext cx="10272928" cy="6858000"/>
          </a:xfrm>
          <a:prstGeom prst="rect">
            <a:avLst/>
          </a:prstGeom>
        </p:spPr>
      </p:pic>
    </p:spTree>
    <p:extLst>
      <p:ext uri="{BB962C8B-B14F-4D97-AF65-F5344CB8AC3E}">
        <p14:creationId xmlns:p14="http://schemas.microsoft.com/office/powerpoint/2010/main" val="30317659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258" y="1943908"/>
            <a:ext cx="4329717" cy="565024"/>
          </a:xfrm>
        </p:spPr>
        <p:txBody>
          <a:bodyPr>
            <a:noAutofit/>
          </a:bodyPr>
          <a:lstStyle/>
          <a:p>
            <a:pPr marL="0" indent="0">
              <a:buNone/>
            </a:pPr>
            <a:r>
              <a:rPr lang="en-US" sz="3600" dirty="0" smtClean="0">
                <a:latin typeface="Segoe UI" panose="020B0502040204020203" pitchFamily="34" charset="0"/>
                <a:cs typeface="Segoe UI" panose="020B0502040204020203" pitchFamily="34" charset="0"/>
              </a:rPr>
              <a:t>Why a new dataset?</a:t>
            </a:r>
          </a:p>
          <a:p>
            <a:pPr marL="0" indent="0">
              <a:buNone/>
            </a:pPr>
            <a:endParaRPr lang="en-US" sz="3600" dirty="0">
              <a:latin typeface="Segoe UI" panose="020B0502040204020203" pitchFamily="34" charset="0"/>
              <a:cs typeface="Segoe UI" panose="020B0502040204020203" pitchFamily="34" charset="0"/>
            </a:endParaRPr>
          </a:p>
          <a:p>
            <a:pPr marL="0" indent="0">
              <a:buNone/>
            </a:pPr>
            <a:endParaRPr lang="en-US" sz="3600" dirty="0">
              <a:latin typeface="Segoe UI" panose="020B0502040204020203" pitchFamily="34" charset="0"/>
              <a:cs typeface="Segoe UI" panose="020B0502040204020203" pitchFamily="34" charset="0"/>
            </a:endParaRPr>
          </a:p>
        </p:txBody>
      </p:sp>
      <p:grpSp>
        <p:nvGrpSpPr>
          <p:cNvPr id="4" name="Group 3"/>
          <p:cNvGrpSpPr/>
          <p:nvPr/>
        </p:nvGrpSpPr>
        <p:grpSpPr>
          <a:xfrm>
            <a:off x="462582" y="352314"/>
            <a:ext cx="3651160" cy="1159098"/>
            <a:chOff x="781989" y="1329749"/>
            <a:chExt cx="3651160" cy="1159098"/>
          </a:xfrm>
        </p:grpSpPr>
        <p:sp>
          <p:nvSpPr>
            <p:cNvPr id="5" name="Rectangle 4"/>
            <p:cNvSpPr/>
            <p:nvPr/>
          </p:nvSpPr>
          <p:spPr>
            <a:xfrm>
              <a:off x="781989" y="1329749"/>
              <a:ext cx="3651160" cy="1159098"/>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989" y="1502468"/>
              <a:ext cx="3457575" cy="981075"/>
            </a:xfrm>
            <a:prstGeom prst="rect">
              <a:avLst/>
            </a:prstGeom>
          </p:spPr>
        </p:pic>
      </p:grpSp>
      <p:sp>
        <p:nvSpPr>
          <p:cNvPr id="8" name="Rectangle 7"/>
          <p:cNvSpPr/>
          <p:nvPr/>
        </p:nvSpPr>
        <p:spPr>
          <a:xfrm>
            <a:off x="0" y="0"/>
            <a:ext cx="9144000" cy="1616853"/>
          </a:xfrm>
          <a:prstGeom prst="rect">
            <a:avLst/>
          </a:prstGeom>
          <a:solidFill>
            <a:srgbClr val="1A1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5471" t="14611" r="21019" b="59362"/>
          <a:stretch/>
        </p:blipFill>
        <p:spPr>
          <a:xfrm>
            <a:off x="256973" y="327055"/>
            <a:ext cx="3920157" cy="1070992"/>
          </a:xfrm>
          <a:prstGeom prst="rect">
            <a:avLst/>
          </a:prstGeom>
        </p:spPr>
      </p:pic>
      <p:sp>
        <p:nvSpPr>
          <p:cNvPr id="9" name="Content Placeholder 2"/>
          <p:cNvSpPr txBox="1">
            <a:spLocks/>
          </p:cNvSpPr>
          <p:nvPr/>
        </p:nvSpPr>
        <p:spPr>
          <a:xfrm>
            <a:off x="1063281" y="3282761"/>
            <a:ext cx="4329717" cy="565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dirty="0" smtClean="0">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dirty="0">
              <a:latin typeface="Segoe UI" panose="020B0502040204020203" pitchFamily="34" charset="0"/>
              <a:cs typeface="Segoe UI" panose="020B0502040204020203" pitchFamily="34" charset="0"/>
            </a:endParaRPr>
          </a:p>
        </p:txBody>
      </p:sp>
      <p:sp>
        <p:nvSpPr>
          <p:cNvPr id="10" name="Content Placeholder 2"/>
          <p:cNvSpPr txBox="1">
            <a:spLocks/>
          </p:cNvSpPr>
          <p:nvPr/>
        </p:nvSpPr>
        <p:spPr>
          <a:xfrm>
            <a:off x="815106" y="2971289"/>
            <a:ext cx="7016438" cy="5685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smtClean="0">
                <a:solidFill>
                  <a:srgbClr val="C00000"/>
                </a:solidFill>
                <a:latin typeface="Segoe UI" panose="020B0502040204020203" pitchFamily="34" charset="0"/>
                <a:cs typeface="Segoe UI" panose="020B0502040204020203" pitchFamily="34" charset="0"/>
              </a:rPr>
              <a:t>Continue our field’s momentum:</a:t>
            </a:r>
          </a:p>
          <a:p>
            <a:pPr marL="0" indent="0">
              <a:buFont typeface="Arial" panose="020B0604020202020204" pitchFamily="34" charset="0"/>
              <a:buNone/>
            </a:pPr>
            <a:endParaRPr lang="en-US" sz="3200" dirty="0" smtClean="0">
              <a:solidFill>
                <a:srgbClr val="C00000"/>
              </a:solidFill>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sz="3200" dirty="0" smtClean="0">
              <a:solidFill>
                <a:srgbClr val="C00000"/>
              </a:solidFill>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sz="3200" dirty="0">
              <a:solidFill>
                <a:srgbClr val="C00000"/>
              </a:solidFill>
              <a:latin typeface="Segoe UI" panose="020B0502040204020203" pitchFamily="34" charset="0"/>
              <a:cs typeface="Segoe UI" panose="020B0502040204020203" pitchFamily="34" charset="0"/>
            </a:endParaRPr>
          </a:p>
        </p:txBody>
      </p:sp>
      <p:pic>
        <p:nvPicPr>
          <p:cNvPr id="7" name="Picture 6"/>
          <p:cNvPicPr>
            <a:picLocks noChangeAspect="1"/>
          </p:cNvPicPr>
          <p:nvPr/>
        </p:nvPicPr>
        <p:blipFill>
          <a:blip r:embed="rId5"/>
          <a:stretch>
            <a:fillRect/>
          </a:stretch>
        </p:blipFill>
        <p:spPr>
          <a:xfrm>
            <a:off x="2102267" y="3965695"/>
            <a:ext cx="2205048" cy="303807"/>
          </a:xfrm>
          <a:prstGeom prst="rect">
            <a:avLst/>
          </a:prstGeom>
        </p:spPr>
      </p:pic>
      <p:pic>
        <p:nvPicPr>
          <p:cNvPr id="11" name="Picture 10"/>
          <p:cNvPicPr>
            <a:picLocks noChangeAspect="1"/>
          </p:cNvPicPr>
          <p:nvPr/>
        </p:nvPicPr>
        <p:blipFill>
          <a:blip r:embed="rId6"/>
          <a:stretch>
            <a:fillRect/>
          </a:stretch>
        </p:blipFill>
        <p:spPr>
          <a:xfrm>
            <a:off x="1981336" y="4801673"/>
            <a:ext cx="2446910" cy="938362"/>
          </a:xfrm>
          <a:prstGeom prst="rect">
            <a:avLst/>
          </a:prstGeom>
        </p:spPr>
      </p:pic>
      <p:pic>
        <p:nvPicPr>
          <p:cNvPr id="12" name="Picture 11"/>
          <p:cNvPicPr>
            <a:picLocks noChangeAspect="1"/>
          </p:cNvPicPr>
          <p:nvPr/>
        </p:nvPicPr>
        <p:blipFill>
          <a:blip r:embed="rId7"/>
          <a:stretch>
            <a:fillRect/>
          </a:stretch>
        </p:blipFill>
        <p:spPr>
          <a:xfrm>
            <a:off x="4892975" y="3609681"/>
            <a:ext cx="3127669" cy="1099152"/>
          </a:xfrm>
          <a:prstGeom prst="rect">
            <a:avLst/>
          </a:prstGeom>
        </p:spPr>
      </p:pic>
      <p:pic>
        <p:nvPicPr>
          <p:cNvPr id="13" name="Picture 12" descr="Screen Shot 2014-09-05 at 10.50.13 PM.png"/>
          <p:cNvPicPr>
            <a:picLocks noChangeAspect="1"/>
          </p:cNvPicPr>
          <p:nvPr/>
        </p:nvPicPr>
        <p:blipFill rotWithShape="1">
          <a:blip r:embed="rId8">
            <a:extLst>
              <a:ext uri="{28A0092B-C50C-407E-A947-70E740481C1C}">
                <a14:useLocalDpi xmlns:a14="http://schemas.microsoft.com/office/drawing/2010/main" val="0"/>
              </a:ext>
            </a:extLst>
          </a:blip>
          <a:srcRect l="4636"/>
          <a:stretch/>
        </p:blipFill>
        <p:spPr>
          <a:xfrm>
            <a:off x="5001116" y="5086212"/>
            <a:ext cx="3294098" cy="811509"/>
          </a:xfrm>
          <a:prstGeom prst="rect">
            <a:avLst/>
          </a:prstGeom>
        </p:spPr>
      </p:pic>
    </p:spTree>
    <p:extLst>
      <p:ext uri="{BB962C8B-B14F-4D97-AF65-F5344CB8AC3E}">
        <p14:creationId xmlns:p14="http://schemas.microsoft.com/office/powerpoint/2010/main" val="86153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0240156" cy="6858000"/>
          </a:xfrm>
          <a:prstGeom prst="rect">
            <a:avLst/>
          </a:prstGeom>
        </p:spPr>
      </p:pic>
      <p:sp>
        <p:nvSpPr>
          <p:cNvPr id="2" name="Freeform 1"/>
          <p:cNvSpPr/>
          <p:nvPr/>
        </p:nvSpPr>
        <p:spPr>
          <a:xfrm>
            <a:off x="3045981" y="1005234"/>
            <a:ext cx="2270861" cy="3560710"/>
          </a:xfrm>
          <a:custGeom>
            <a:avLst/>
            <a:gdLst>
              <a:gd name="connsiteX0" fmla="*/ 1126347 w 2270861"/>
              <a:gd name="connsiteY0" fmla="*/ 0 h 3560710"/>
              <a:gd name="connsiteX1" fmla="*/ 938623 w 2270861"/>
              <a:gd name="connsiteY1" fmla="*/ 36334 h 3560710"/>
              <a:gd name="connsiteX2" fmla="*/ 829622 w 2270861"/>
              <a:gd name="connsiteY2" fmla="*/ 193781 h 3560710"/>
              <a:gd name="connsiteX3" fmla="*/ 865955 w 2270861"/>
              <a:gd name="connsiteY3" fmla="*/ 351227 h 3560710"/>
              <a:gd name="connsiteX4" fmla="*/ 968901 w 2270861"/>
              <a:gd name="connsiteY4" fmla="*/ 466284 h 3560710"/>
              <a:gd name="connsiteX5" fmla="*/ 908345 w 2270861"/>
              <a:gd name="connsiteY5" fmla="*/ 617675 h 3560710"/>
              <a:gd name="connsiteX6" fmla="*/ 629786 w 2270861"/>
              <a:gd name="connsiteY6" fmla="*/ 611619 h 3560710"/>
              <a:gd name="connsiteX7" fmla="*/ 193781 w 2270861"/>
              <a:gd name="connsiteY7" fmla="*/ 569230 h 3560710"/>
              <a:gd name="connsiteX8" fmla="*/ 0 w 2270861"/>
              <a:gd name="connsiteY8" fmla="*/ 635841 h 3560710"/>
              <a:gd name="connsiteX9" fmla="*/ 102946 w 2270861"/>
              <a:gd name="connsiteY9" fmla="*/ 769065 h 3560710"/>
              <a:gd name="connsiteX10" fmla="*/ 339116 w 2270861"/>
              <a:gd name="connsiteY10" fmla="*/ 829622 h 3560710"/>
              <a:gd name="connsiteX11" fmla="*/ 635842 w 2270861"/>
              <a:gd name="connsiteY11" fmla="*/ 890178 h 3560710"/>
              <a:gd name="connsiteX12" fmla="*/ 956790 w 2270861"/>
              <a:gd name="connsiteY12" fmla="*/ 896234 h 3560710"/>
              <a:gd name="connsiteX13" fmla="*/ 1029457 w 2270861"/>
              <a:gd name="connsiteY13" fmla="*/ 1308016 h 3560710"/>
              <a:gd name="connsiteX14" fmla="*/ 1356461 w 2270861"/>
              <a:gd name="connsiteY14" fmla="*/ 1653187 h 3560710"/>
              <a:gd name="connsiteX15" fmla="*/ 1320128 w 2270861"/>
              <a:gd name="connsiteY15" fmla="*/ 1834856 h 3560710"/>
              <a:gd name="connsiteX16" fmla="*/ 1096069 w 2270861"/>
              <a:gd name="connsiteY16" fmla="*/ 2077081 h 3560710"/>
              <a:gd name="connsiteX17" fmla="*/ 956790 w 2270861"/>
              <a:gd name="connsiteY17" fmla="*/ 2834035 h 3560710"/>
              <a:gd name="connsiteX18" fmla="*/ 926512 w 2270861"/>
              <a:gd name="connsiteY18" fmla="*/ 3009648 h 3560710"/>
              <a:gd name="connsiteX19" fmla="*/ 756954 w 2270861"/>
              <a:gd name="connsiteY19" fmla="*/ 3161039 h 3560710"/>
              <a:gd name="connsiteX20" fmla="*/ 1077902 w 2270861"/>
              <a:gd name="connsiteY20" fmla="*/ 3233706 h 3560710"/>
              <a:gd name="connsiteX21" fmla="*/ 1265627 w 2270861"/>
              <a:gd name="connsiteY21" fmla="*/ 3391153 h 3560710"/>
              <a:gd name="connsiteX22" fmla="*/ 1398851 w 2270861"/>
              <a:gd name="connsiteY22" fmla="*/ 3536488 h 3560710"/>
              <a:gd name="connsiteX23" fmla="*/ 1653187 w 2270861"/>
              <a:gd name="connsiteY23" fmla="*/ 3560710 h 3560710"/>
              <a:gd name="connsiteX24" fmla="*/ 1592631 w 2270861"/>
              <a:gd name="connsiteY24" fmla="*/ 2555476 h 3560710"/>
              <a:gd name="connsiteX25" fmla="*/ 1683465 w 2270861"/>
              <a:gd name="connsiteY25" fmla="*/ 2204249 h 3560710"/>
              <a:gd name="connsiteX26" fmla="*/ 2252694 w 2270861"/>
              <a:gd name="connsiteY26" fmla="*/ 1737966 h 3560710"/>
              <a:gd name="connsiteX27" fmla="*/ 1998358 w 2270861"/>
              <a:gd name="connsiteY27" fmla="*/ 853844 h 3560710"/>
              <a:gd name="connsiteX28" fmla="*/ 2010469 w 2270861"/>
              <a:gd name="connsiteY28" fmla="*/ 587396 h 3560710"/>
              <a:gd name="connsiteX29" fmla="*/ 2270861 w 2270861"/>
              <a:gd name="connsiteY29" fmla="*/ 236170 h 3560710"/>
              <a:gd name="connsiteX30" fmla="*/ 1865134 w 2270861"/>
              <a:gd name="connsiteY30" fmla="*/ 54501 h 3560710"/>
              <a:gd name="connsiteX31" fmla="*/ 1586575 w 2270861"/>
              <a:gd name="connsiteY31" fmla="*/ 133224 h 3560710"/>
              <a:gd name="connsiteX32" fmla="*/ 1489685 w 2270861"/>
              <a:gd name="connsiteY32" fmla="*/ 284615 h 3560710"/>
              <a:gd name="connsiteX33" fmla="*/ 1271683 w 2270861"/>
              <a:gd name="connsiteY33" fmla="*/ 78724 h 3560710"/>
              <a:gd name="connsiteX34" fmla="*/ 1126347 w 2270861"/>
              <a:gd name="connsiteY34" fmla="*/ 0 h 356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70861" h="3560710">
                <a:moveTo>
                  <a:pt x="1126347" y="0"/>
                </a:moveTo>
                <a:lnTo>
                  <a:pt x="938623" y="36334"/>
                </a:lnTo>
                <a:lnTo>
                  <a:pt x="829622" y="193781"/>
                </a:lnTo>
                <a:lnTo>
                  <a:pt x="865955" y="351227"/>
                </a:lnTo>
                <a:lnTo>
                  <a:pt x="968901" y="466284"/>
                </a:lnTo>
                <a:lnTo>
                  <a:pt x="908345" y="617675"/>
                </a:lnTo>
                <a:lnTo>
                  <a:pt x="629786" y="611619"/>
                </a:lnTo>
                <a:lnTo>
                  <a:pt x="193781" y="569230"/>
                </a:lnTo>
                <a:lnTo>
                  <a:pt x="0" y="635841"/>
                </a:lnTo>
                <a:lnTo>
                  <a:pt x="102946" y="769065"/>
                </a:lnTo>
                <a:lnTo>
                  <a:pt x="339116" y="829622"/>
                </a:lnTo>
                <a:lnTo>
                  <a:pt x="635842" y="890178"/>
                </a:lnTo>
                <a:lnTo>
                  <a:pt x="956790" y="896234"/>
                </a:lnTo>
                <a:lnTo>
                  <a:pt x="1029457" y="1308016"/>
                </a:lnTo>
                <a:lnTo>
                  <a:pt x="1356461" y="1653187"/>
                </a:lnTo>
                <a:lnTo>
                  <a:pt x="1320128" y="1834856"/>
                </a:lnTo>
                <a:lnTo>
                  <a:pt x="1096069" y="2077081"/>
                </a:lnTo>
                <a:lnTo>
                  <a:pt x="956790" y="2834035"/>
                </a:lnTo>
                <a:lnTo>
                  <a:pt x="926512" y="3009648"/>
                </a:lnTo>
                <a:lnTo>
                  <a:pt x="756954" y="3161039"/>
                </a:lnTo>
                <a:lnTo>
                  <a:pt x="1077902" y="3233706"/>
                </a:lnTo>
                <a:lnTo>
                  <a:pt x="1265627" y="3391153"/>
                </a:lnTo>
                <a:lnTo>
                  <a:pt x="1398851" y="3536488"/>
                </a:lnTo>
                <a:lnTo>
                  <a:pt x="1653187" y="3560710"/>
                </a:lnTo>
                <a:lnTo>
                  <a:pt x="1592631" y="2555476"/>
                </a:lnTo>
                <a:lnTo>
                  <a:pt x="1683465" y="2204249"/>
                </a:lnTo>
                <a:lnTo>
                  <a:pt x="2252694" y="1737966"/>
                </a:lnTo>
                <a:lnTo>
                  <a:pt x="1998358" y="853844"/>
                </a:lnTo>
                <a:lnTo>
                  <a:pt x="2010469" y="587396"/>
                </a:lnTo>
                <a:lnTo>
                  <a:pt x="2270861" y="236170"/>
                </a:lnTo>
                <a:lnTo>
                  <a:pt x="1865134" y="54501"/>
                </a:lnTo>
                <a:lnTo>
                  <a:pt x="1586575" y="133224"/>
                </a:lnTo>
                <a:lnTo>
                  <a:pt x="1489685" y="284615"/>
                </a:lnTo>
                <a:lnTo>
                  <a:pt x="1271683" y="78724"/>
                </a:lnTo>
                <a:lnTo>
                  <a:pt x="1126347" y="0"/>
                </a:lnTo>
                <a:close/>
              </a:path>
            </a:pathLst>
          </a:custGeom>
          <a:solidFill>
            <a:srgbClr val="5B9BD5">
              <a:alpha val="56863"/>
            </a:srgbClr>
          </a:solidFill>
          <a:ln w="28575">
            <a:solidFill>
              <a:srgbClr val="0D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505" y="210230"/>
            <a:ext cx="3360874"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dirty="0" smtClean="0">
                <a:solidFill>
                  <a:schemeClr val="bg1"/>
                </a:solidFill>
                <a:latin typeface="Segoe UI Semilight" panose="020B0402040204020203" pitchFamily="34" charset="0"/>
                <a:cs typeface="Segoe UI Semilight" panose="020B0402040204020203" pitchFamily="34" charset="0"/>
              </a:rPr>
              <a:t>After training</a:t>
            </a:r>
            <a:endParaRPr lang="en-US" sz="4000" dirty="0">
              <a:solidFill>
                <a:schemeClr val="bg1"/>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5474377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34136" b="19794"/>
          <a:stretch/>
        </p:blipFill>
        <p:spPr>
          <a:xfrm>
            <a:off x="942866" y="339115"/>
            <a:ext cx="7892295" cy="6079852"/>
          </a:xfrm>
        </p:spPr>
      </p:pic>
    </p:spTree>
    <p:extLst>
      <p:ext uri="{BB962C8B-B14F-4D97-AF65-F5344CB8AC3E}">
        <p14:creationId xmlns:p14="http://schemas.microsoft.com/office/powerpoint/2010/main" val="25832733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9300" y="3119564"/>
            <a:ext cx="7568371" cy="565024"/>
          </a:xfrm>
        </p:spPr>
        <p:txBody>
          <a:bodyPr>
            <a:noAutofit/>
          </a:bodyPr>
          <a:lstStyle/>
          <a:p>
            <a:pPr marL="0" indent="0">
              <a:buNone/>
            </a:pPr>
            <a:endParaRPr lang="en-US" sz="9600" dirty="0" smtClean="0">
              <a:latin typeface="Segoe UI" panose="020B0502040204020203" pitchFamily="34" charset="0"/>
              <a:cs typeface="Segoe UI" panose="020B0502040204020203" pitchFamily="34" charset="0"/>
            </a:endParaRPr>
          </a:p>
          <a:p>
            <a:pPr marL="0" indent="0">
              <a:buNone/>
            </a:pPr>
            <a:endParaRPr lang="en-US" sz="9600" dirty="0">
              <a:latin typeface="Segoe UI" panose="020B0502040204020203" pitchFamily="34" charset="0"/>
              <a:cs typeface="Segoe UI" panose="020B0502040204020203" pitchFamily="34" charset="0"/>
            </a:endParaRPr>
          </a:p>
          <a:p>
            <a:pPr marL="0" indent="0">
              <a:buNone/>
            </a:pPr>
            <a:endParaRPr lang="en-US" sz="9600" dirty="0">
              <a:latin typeface="Segoe UI" panose="020B0502040204020203" pitchFamily="34" charset="0"/>
              <a:cs typeface="Segoe UI" panose="020B0502040204020203" pitchFamily="34" charset="0"/>
            </a:endParaRPr>
          </a:p>
        </p:txBody>
      </p:sp>
      <p:grpSp>
        <p:nvGrpSpPr>
          <p:cNvPr id="4" name="Group 3"/>
          <p:cNvGrpSpPr/>
          <p:nvPr/>
        </p:nvGrpSpPr>
        <p:grpSpPr>
          <a:xfrm>
            <a:off x="462582" y="352314"/>
            <a:ext cx="3651160" cy="1159098"/>
            <a:chOff x="781989" y="1329749"/>
            <a:chExt cx="3651160" cy="1159098"/>
          </a:xfrm>
        </p:grpSpPr>
        <p:sp>
          <p:nvSpPr>
            <p:cNvPr id="5" name="Rectangle 4"/>
            <p:cNvSpPr/>
            <p:nvPr/>
          </p:nvSpPr>
          <p:spPr>
            <a:xfrm>
              <a:off x="781989" y="1329749"/>
              <a:ext cx="3651160" cy="1159098"/>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989" y="1502468"/>
              <a:ext cx="3457575" cy="981075"/>
            </a:xfrm>
            <a:prstGeom prst="rect">
              <a:avLst/>
            </a:prstGeom>
          </p:spPr>
        </p:pic>
      </p:grpSp>
      <p:sp>
        <p:nvSpPr>
          <p:cNvPr id="8" name="Rectangle 7"/>
          <p:cNvSpPr/>
          <p:nvPr/>
        </p:nvSpPr>
        <p:spPr>
          <a:xfrm>
            <a:off x="0" y="0"/>
            <a:ext cx="9144000" cy="1616853"/>
          </a:xfrm>
          <a:prstGeom prst="rect">
            <a:avLst/>
          </a:prstGeom>
          <a:solidFill>
            <a:srgbClr val="1A1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5471" t="14611" r="21019" b="59362"/>
          <a:stretch/>
        </p:blipFill>
        <p:spPr>
          <a:xfrm>
            <a:off x="256973" y="327055"/>
            <a:ext cx="3920157" cy="1070992"/>
          </a:xfrm>
          <a:prstGeom prst="rect">
            <a:avLst/>
          </a:prstGeom>
        </p:spPr>
      </p:pic>
      <p:sp>
        <p:nvSpPr>
          <p:cNvPr id="9" name="Content Placeholder 2"/>
          <p:cNvSpPr txBox="1">
            <a:spLocks/>
          </p:cNvSpPr>
          <p:nvPr/>
        </p:nvSpPr>
        <p:spPr>
          <a:xfrm>
            <a:off x="678958" y="3578972"/>
            <a:ext cx="7568371" cy="5650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000" dirty="0" smtClean="0">
                <a:latin typeface="Segoe UI Semilight" panose="020B0402040204020203" pitchFamily="34" charset="0"/>
                <a:cs typeface="Segoe UI Semilight" panose="020B0402040204020203" pitchFamily="34" charset="0"/>
              </a:rPr>
              <a:t>Properties</a:t>
            </a:r>
          </a:p>
        </p:txBody>
      </p:sp>
    </p:spTree>
    <p:extLst>
      <p:ext uri="{BB962C8B-B14F-4D97-AF65-F5344CB8AC3E}">
        <p14:creationId xmlns:p14="http://schemas.microsoft.com/office/powerpoint/2010/main" val="33051380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2279" y="861501"/>
            <a:ext cx="8197017" cy="4776039"/>
          </a:xfrm>
          <a:prstGeom prst="rect">
            <a:avLst/>
          </a:prstGeom>
        </p:spPr>
      </p:pic>
      <p:pic>
        <p:nvPicPr>
          <p:cNvPr id="3" name="Picture 2"/>
          <p:cNvPicPr>
            <a:picLocks noChangeAspect="1"/>
          </p:cNvPicPr>
          <p:nvPr/>
        </p:nvPicPr>
        <p:blipFill rotWithShape="1">
          <a:blip r:embed="rId3"/>
          <a:srcRect l="58477" t="23848" r="25355" b="62339"/>
          <a:stretch/>
        </p:blipFill>
        <p:spPr>
          <a:xfrm>
            <a:off x="3967841" y="2002421"/>
            <a:ext cx="1325302" cy="659755"/>
          </a:xfrm>
          <a:prstGeom prst="rect">
            <a:avLst/>
          </a:prstGeom>
        </p:spPr>
      </p:pic>
    </p:spTree>
    <p:extLst>
      <p:ext uri="{BB962C8B-B14F-4D97-AF65-F5344CB8AC3E}">
        <p14:creationId xmlns:p14="http://schemas.microsoft.com/office/powerpoint/2010/main" val="374198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150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2279" y="861501"/>
            <a:ext cx="8197017" cy="4776039"/>
          </a:xfrm>
          <a:prstGeom prst="rect">
            <a:avLst/>
          </a:prstGeom>
        </p:spPr>
      </p:pic>
      <p:cxnSp>
        <p:nvCxnSpPr>
          <p:cNvPr id="3" name="Straight Connector 2"/>
          <p:cNvCxnSpPr/>
          <p:nvPr/>
        </p:nvCxnSpPr>
        <p:spPr>
          <a:xfrm flipV="1">
            <a:off x="1799924" y="2723950"/>
            <a:ext cx="6362299" cy="19251"/>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952901" y="2560320"/>
            <a:ext cx="847023" cy="365760"/>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96909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2279" y="861501"/>
            <a:ext cx="8197017" cy="4776039"/>
          </a:xfrm>
          <a:prstGeom prst="rect">
            <a:avLst/>
          </a:prstGeom>
        </p:spPr>
      </p:pic>
      <p:sp>
        <p:nvSpPr>
          <p:cNvPr id="2" name="Oval 1"/>
          <p:cNvSpPr/>
          <p:nvPr/>
        </p:nvSpPr>
        <p:spPr>
          <a:xfrm>
            <a:off x="3291840" y="2913863"/>
            <a:ext cx="356135" cy="34855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197066" y="3740032"/>
            <a:ext cx="356135" cy="34855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139802" y="2333140"/>
            <a:ext cx="356135" cy="34855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124471" y="2226382"/>
            <a:ext cx="3081689"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smtClean="0">
                <a:solidFill>
                  <a:srgbClr val="FF0000"/>
                </a:solidFill>
                <a:latin typeface="Segoe UI" panose="020B0502040204020203" pitchFamily="34" charset="0"/>
                <a:cs typeface="Segoe UI" panose="020B0502040204020203" pitchFamily="34" charset="0"/>
              </a:rPr>
              <a:t>Segmentations</a:t>
            </a:r>
            <a:endParaRPr lang="en-US" sz="2400" b="1" dirty="0">
              <a:solidFill>
                <a:srgbClr val="FF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76373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9061" y="231965"/>
            <a:ext cx="8264939" cy="1541123"/>
          </a:xfrm>
        </p:spPr>
        <p:txBody>
          <a:bodyPr>
            <a:noAutofit/>
          </a:bodyPr>
          <a:lstStyle/>
          <a:p>
            <a:r>
              <a:rPr lang="en-US" sz="2400" dirty="0">
                <a:latin typeface="Segoe UI" panose="020B0502040204020203" pitchFamily="34" charset="0"/>
                <a:cs typeface="Segoe UI" panose="020B0502040204020203" pitchFamily="34" charset="0"/>
              </a:rPr>
              <a:t>330,000 </a:t>
            </a:r>
            <a:r>
              <a:rPr lang="en-US" sz="2400" dirty="0" smtClean="0">
                <a:latin typeface="Segoe UI" panose="020B0502040204020203" pitchFamily="34" charset="0"/>
                <a:cs typeface="Segoe UI" panose="020B0502040204020203" pitchFamily="34" charset="0"/>
              </a:rPr>
              <a:t>images</a:t>
            </a:r>
          </a:p>
          <a:p>
            <a:r>
              <a:rPr lang="en-US" sz="2400" dirty="0" smtClean="0">
                <a:latin typeface="Segoe UI" panose="020B0502040204020203" pitchFamily="34" charset="0"/>
                <a:cs typeface="Segoe UI" panose="020B0502040204020203" pitchFamily="34" charset="0"/>
              </a:rPr>
              <a:t>&gt;2 million instances (700k people)</a:t>
            </a:r>
          </a:p>
          <a:p>
            <a:r>
              <a:rPr lang="en-US" sz="2400" dirty="0" smtClean="0">
                <a:latin typeface="Segoe UI" panose="020B0502040204020203" pitchFamily="34" charset="0"/>
                <a:cs typeface="Segoe UI" panose="020B0502040204020203" pitchFamily="34" charset="0"/>
              </a:rPr>
              <a:t>Every instance is segmented</a:t>
            </a:r>
          </a:p>
          <a:p>
            <a:r>
              <a:rPr lang="en-US" sz="2400" dirty="0" smtClean="0">
                <a:latin typeface="Segoe UI" panose="020B0502040204020203" pitchFamily="34" charset="0"/>
                <a:cs typeface="Segoe UI" panose="020B0502040204020203" pitchFamily="34" charset="0"/>
              </a:rPr>
              <a:t>7.7 instances </a:t>
            </a:r>
            <a:r>
              <a:rPr lang="en-US" sz="2400" dirty="0">
                <a:latin typeface="Segoe UI" panose="020B0502040204020203" pitchFamily="34" charset="0"/>
                <a:cs typeface="Segoe UI" panose="020B0502040204020203" pitchFamily="34" charset="0"/>
              </a:rPr>
              <a:t>p</a:t>
            </a:r>
            <a:r>
              <a:rPr lang="en-US" sz="2400" dirty="0" smtClean="0">
                <a:latin typeface="Segoe UI" panose="020B0502040204020203" pitchFamily="34" charset="0"/>
                <a:cs typeface="Segoe UI" panose="020B0502040204020203" pitchFamily="34" charset="0"/>
              </a:rPr>
              <a:t>er image (3.5 categories)</a:t>
            </a:r>
          </a:p>
          <a:p>
            <a:endParaRPr lang="en-US" sz="2400" dirty="0">
              <a:latin typeface="Segoe UI" panose="020B0502040204020203" pitchFamily="34" charset="0"/>
              <a:cs typeface="Segoe UI" panose="020B0502040204020203"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31228" b="67272"/>
          <a:stretch/>
        </p:blipFill>
        <p:spPr>
          <a:xfrm>
            <a:off x="379948" y="2242685"/>
            <a:ext cx="8162805" cy="4012049"/>
          </a:xfrm>
          <a:prstGeom prst="rect">
            <a:avLst/>
          </a:prstGeom>
        </p:spPr>
      </p:pic>
    </p:spTree>
    <p:extLst>
      <p:ext uri="{BB962C8B-B14F-4D97-AF65-F5344CB8AC3E}">
        <p14:creationId xmlns:p14="http://schemas.microsoft.com/office/powerpoint/2010/main" val="8576650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9474" y="415451"/>
            <a:ext cx="8200241" cy="5539485"/>
          </a:xfrm>
          <a:prstGeom prst="rect">
            <a:avLst/>
          </a:prstGeom>
        </p:spPr>
      </p:pic>
    </p:spTree>
    <p:extLst>
      <p:ext uri="{BB962C8B-B14F-4D97-AF65-F5344CB8AC3E}">
        <p14:creationId xmlns:p14="http://schemas.microsoft.com/office/powerpoint/2010/main" val="14734411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71" y="271547"/>
            <a:ext cx="7886700" cy="1325563"/>
          </a:xfrm>
        </p:spPr>
        <p:txBody>
          <a:bodyPr/>
          <a:lstStyle/>
          <a:p>
            <a:r>
              <a:rPr lang="en-US" dirty="0" smtClean="0"/>
              <a:t>Detection Performance</a:t>
            </a:r>
            <a:endParaRPr lang="en-US" sz="2800" dirty="0"/>
          </a:p>
        </p:txBody>
      </p:sp>
      <p:graphicFrame>
        <p:nvGraphicFramePr>
          <p:cNvPr id="9" name="Table 8"/>
          <p:cNvGraphicFramePr>
            <a:graphicFrameLocks noGrp="1"/>
          </p:cNvGraphicFramePr>
          <p:nvPr>
            <p:extLst>
              <p:ext uri="{D42A27DB-BD31-4B8C-83A1-F6EECF244321}">
                <p14:modId xmlns:p14="http://schemas.microsoft.com/office/powerpoint/2010/main" val="151390411"/>
              </p:ext>
            </p:extLst>
          </p:nvPr>
        </p:nvGraphicFramePr>
        <p:xfrm>
          <a:off x="1310108" y="2272630"/>
          <a:ext cx="6202947" cy="2847470"/>
        </p:xfrm>
        <a:graphic>
          <a:graphicData uri="http://schemas.openxmlformats.org/drawingml/2006/table">
            <a:tbl>
              <a:tblPr firstRow="1" bandRow="1">
                <a:tableStyleId>{2D5ABB26-0587-4C30-8999-92F81FD0307C}</a:tableStyleId>
              </a:tblPr>
              <a:tblGrid>
                <a:gridCol w="2067649"/>
                <a:gridCol w="2067649"/>
                <a:gridCol w="2067649"/>
              </a:tblGrid>
              <a:tr h="962522">
                <a:tc>
                  <a:txBody>
                    <a:bodyPr/>
                    <a:lstStyle/>
                    <a:p>
                      <a:pPr algn="ctr"/>
                      <a:endParaRPr lang="en-US" sz="2400" dirty="0">
                        <a:latin typeface="Segoe UI"/>
                        <a:cs typeface="Segoe U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r>
                        <a:rPr lang="en-US" sz="2400" dirty="0" smtClean="0">
                          <a:latin typeface="Segoe UI"/>
                          <a:cs typeface="Segoe UI"/>
                        </a:rPr>
                        <a:t>Person </a:t>
                      </a:r>
                      <a:r>
                        <a:rPr lang="en-US" sz="2000" dirty="0" smtClean="0">
                          <a:latin typeface="Segoe UI"/>
                          <a:cs typeface="Segoe UI"/>
                        </a:rPr>
                        <a:t>(</a:t>
                      </a:r>
                      <a:r>
                        <a:rPr lang="en-US" sz="2000" dirty="0" err="1" smtClean="0">
                          <a:latin typeface="Segoe UI"/>
                          <a:cs typeface="Segoe UI"/>
                        </a:rPr>
                        <a:t>mAP</a:t>
                      </a:r>
                      <a:r>
                        <a:rPr lang="en-US" sz="2000" dirty="0" smtClean="0">
                          <a:latin typeface="Segoe UI"/>
                          <a:cs typeface="Segoe UI"/>
                        </a:rPr>
                        <a:t>)</a:t>
                      </a:r>
                      <a:endParaRPr lang="en-US" sz="2400" dirty="0">
                        <a:latin typeface="Segoe UI"/>
                        <a:cs typeface="Segoe U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r>
                        <a:rPr lang="en-US" sz="2400" dirty="0" smtClean="0">
                          <a:latin typeface="Segoe UI"/>
                          <a:cs typeface="Segoe UI"/>
                        </a:rPr>
                        <a:t>Average </a:t>
                      </a:r>
                      <a:r>
                        <a:rPr lang="en-US" sz="2000" dirty="0" smtClean="0">
                          <a:latin typeface="Segoe UI"/>
                          <a:cs typeface="Segoe UI"/>
                        </a:rPr>
                        <a:t>(</a:t>
                      </a:r>
                      <a:r>
                        <a:rPr lang="en-US" sz="2000" dirty="0" err="1" smtClean="0">
                          <a:latin typeface="Segoe UI"/>
                          <a:cs typeface="Segoe UI"/>
                        </a:rPr>
                        <a:t>mAP</a:t>
                      </a:r>
                      <a:r>
                        <a:rPr lang="en-US" sz="2000" dirty="0" smtClean="0">
                          <a:latin typeface="Segoe UI"/>
                          <a:cs typeface="Segoe UI"/>
                        </a:rPr>
                        <a:t>)</a:t>
                      </a:r>
                      <a:endParaRPr lang="en-US" sz="2400" dirty="0">
                        <a:latin typeface="Segoe UI"/>
                        <a:cs typeface="Segoe U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r h="942474">
                <a:tc>
                  <a:txBody>
                    <a:bodyPr/>
                    <a:lstStyle/>
                    <a:p>
                      <a:pPr algn="ctr"/>
                      <a:r>
                        <a:rPr lang="en-US" sz="2400" dirty="0" smtClean="0">
                          <a:latin typeface="Segoe UI"/>
                          <a:cs typeface="Segoe UI"/>
                        </a:rPr>
                        <a:t>PASCAL</a:t>
                      </a:r>
                      <a:r>
                        <a:rPr lang="en-US" sz="2400" baseline="0" dirty="0" smtClean="0">
                          <a:latin typeface="Segoe UI"/>
                          <a:cs typeface="Segoe UI"/>
                        </a:rPr>
                        <a:t> VOC</a:t>
                      </a:r>
                      <a:endParaRPr lang="en-US" sz="2400" dirty="0">
                        <a:latin typeface="Segoe UI"/>
                        <a:cs typeface="Segoe U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smtClean="0">
                          <a:latin typeface="Segoe UI"/>
                          <a:cs typeface="Segoe UI"/>
                        </a:rPr>
                        <a:t>41.3</a:t>
                      </a:r>
                      <a:endParaRPr lang="en-US" sz="2400" dirty="0">
                        <a:latin typeface="Segoe UI"/>
                        <a:cs typeface="Segoe U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smtClean="0">
                          <a:latin typeface="Segoe UI"/>
                          <a:cs typeface="Segoe UI"/>
                        </a:rPr>
                        <a:t>29.6</a:t>
                      </a:r>
                      <a:endParaRPr lang="en-US" sz="2400" dirty="0">
                        <a:latin typeface="Segoe UI"/>
                        <a:cs typeface="Segoe U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r>
              <a:tr h="942474">
                <a:tc>
                  <a:txBody>
                    <a:bodyPr/>
                    <a:lstStyle/>
                    <a:p>
                      <a:pPr algn="ctr"/>
                      <a:r>
                        <a:rPr lang="en-US" sz="2400" dirty="0" smtClean="0">
                          <a:latin typeface="Segoe UI"/>
                          <a:cs typeface="Segoe UI"/>
                        </a:rPr>
                        <a:t>MS COCO</a:t>
                      </a:r>
                      <a:endParaRPr lang="en-US" sz="2400" dirty="0">
                        <a:latin typeface="Segoe UI"/>
                        <a:cs typeface="Segoe U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400" dirty="0" smtClean="0">
                          <a:latin typeface="Segoe UI"/>
                          <a:cs typeface="Segoe UI"/>
                        </a:rPr>
                        <a:t>17.5</a:t>
                      </a:r>
                      <a:endParaRPr lang="en-US" sz="2400" dirty="0">
                        <a:latin typeface="Segoe UI"/>
                        <a:cs typeface="Segoe U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400" dirty="0" smtClean="0">
                          <a:latin typeface="Segoe UI"/>
                          <a:cs typeface="Segoe UI"/>
                        </a:rPr>
                        <a:t>16.9</a:t>
                      </a:r>
                      <a:endParaRPr lang="en-US" sz="2400" dirty="0">
                        <a:latin typeface="Segoe UI"/>
                        <a:cs typeface="Segoe U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12" name="TextBox 11"/>
          <p:cNvSpPr txBox="1"/>
          <p:nvPr/>
        </p:nvSpPr>
        <p:spPr>
          <a:xfrm>
            <a:off x="534738" y="1243253"/>
            <a:ext cx="1745089" cy="523220"/>
          </a:xfrm>
          <a:prstGeom prst="rect">
            <a:avLst/>
          </a:prstGeom>
          <a:noFill/>
        </p:spPr>
        <p:txBody>
          <a:bodyPr wrap="none" rtlCol="0">
            <a:spAutoFit/>
          </a:bodyPr>
          <a:lstStyle/>
          <a:p>
            <a:r>
              <a:rPr lang="en-US" sz="2800" dirty="0" smtClean="0"/>
              <a:t>( DPM V5 ) </a:t>
            </a:r>
            <a:endParaRPr lang="en-US" sz="2800" dirty="0"/>
          </a:p>
        </p:txBody>
      </p:sp>
    </p:spTree>
    <p:extLst>
      <p:ext uri="{BB962C8B-B14F-4D97-AF65-F5344CB8AC3E}">
        <p14:creationId xmlns:p14="http://schemas.microsoft.com/office/powerpoint/2010/main" val="1273265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7049" t="7811" r="21544" b="12350"/>
          <a:stretch/>
        </p:blipFill>
        <p:spPr bwMode="auto">
          <a:xfrm>
            <a:off x="1574288" y="1082072"/>
            <a:ext cx="5903827" cy="5155099"/>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3" name="向右箭號 2"/>
          <p:cNvSpPr/>
          <p:nvPr/>
        </p:nvSpPr>
        <p:spPr>
          <a:xfrm rot="2803923">
            <a:off x="4606650" y="834911"/>
            <a:ext cx="632726" cy="49432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Title 1"/>
          <p:cNvSpPr txBox="1">
            <a:spLocks/>
          </p:cNvSpPr>
          <p:nvPr/>
        </p:nvSpPr>
        <p:spPr>
          <a:xfrm>
            <a:off x="1022792" y="-140232"/>
            <a:ext cx="52164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C00000"/>
                </a:solidFill>
                <a:latin typeface="Segoe UI Semilight" panose="020B0402040204020203" pitchFamily="34" charset="0"/>
                <a:cs typeface="Segoe UI Semilight" panose="020B0402040204020203" pitchFamily="34" charset="0"/>
              </a:rPr>
              <a:t>http://mscoco.org</a:t>
            </a:r>
            <a:endParaRPr lang="en-US" dirty="0">
              <a:solidFill>
                <a:srgbClr val="C00000"/>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4322860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258" y="1943908"/>
            <a:ext cx="4329717" cy="565024"/>
          </a:xfrm>
        </p:spPr>
        <p:txBody>
          <a:bodyPr>
            <a:noAutofit/>
          </a:bodyPr>
          <a:lstStyle/>
          <a:p>
            <a:pPr marL="0" indent="0">
              <a:buNone/>
            </a:pPr>
            <a:r>
              <a:rPr lang="en-US" sz="3600" dirty="0" smtClean="0">
                <a:latin typeface="Segoe UI" panose="020B0502040204020203" pitchFamily="34" charset="0"/>
                <a:cs typeface="Segoe UI" panose="020B0502040204020203" pitchFamily="34" charset="0"/>
              </a:rPr>
              <a:t>Why a new dataset?</a:t>
            </a:r>
          </a:p>
          <a:p>
            <a:pPr marL="0" indent="0">
              <a:buNone/>
            </a:pPr>
            <a:endParaRPr lang="en-US" sz="3600" dirty="0">
              <a:latin typeface="Segoe UI" panose="020B0502040204020203" pitchFamily="34" charset="0"/>
              <a:cs typeface="Segoe UI" panose="020B0502040204020203" pitchFamily="34" charset="0"/>
            </a:endParaRPr>
          </a:p>
          <a:p>
            <a:pPr marL="0" indent="0">
              <a:buNone/>
            </a:pPr>
            <a:endParaRPr lang="en-US" sz="3600" dirty="0">
              <a:latin typeface="Segoe UI" panose="020B0502040204020203" pitchFamily="34" charset="0"/>
              <a:cs typeface="Segoe UI" panose="020B0502040204020203" pitchFamily="34" charset="0"/>
            </a:endParaRPr>
          </a:p>
        </p:txBody>
      </p:sp>
      <p:grpSp>
        <p:nvGrpSpPr>
          <p:cNvPr id="4" name="Group 3"/>
          <p:cNvGrpSpPr/>
          <p:nvPr/>
        </p:nvGrpSpPr>
        <p:grpSpPr>
          <a:xfrm>
            <a:off x="462582" y="352314"/>
            <a:ext cx="3651160" cy="1159098"/>
            <a:chOff x="781989" y="1329749"/>
            <a:chExt cx="3651160" cy="1159098"/>
          </a:xfrm>
        </p:grpSpPr>
        <p:sp>
          <p:nvSpPr>
            <p:cNvPr id="5" name="Rectangle 4"/>
            <p:cNvSpPr/>
            <p:nvPr/>
          </p:nvSpPr>
          <p:spPr>
            <a:xfrm>
              <a:off x="781989" y="1329749"/>
              <a:ext cx="3651160" cy="1159098"/>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989" y="1502468"/>
              <a:ext cx="3457575" cy="981075"/>
            </a:xfrm>
            <a:prstGeom prst="rect">
              <a:avLst/>
            </a:prstGeom>
          </p:spPr>
        </p:pic>
      </p:grpSp>
      <p:sp>
        <p:nvSpPr>
          <p:cNvPr id="8" name="Rectangle 7"/>
          <p:cNvSpPr/>
          <p:nvPr/>
        </p:nvSpPr>
        <p:spPr>
          <a:xfrm>
            <a:off x="0" y="0"/>
            <a:ext cx="9144000" cy="1616853"/>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5471" t="14611" r="21019" b="59362"/>
          <a:stretch/>
        </p:blipFill>
        <p:spPr>
          <a:xfrm>
            <a:off x="256973" y="327055"/>
            <a:ext cx="3920157" cy="1070992"/>
          </a:xfrm>
          <a:prstGeom prst="rect">
            <a:avLst/>
          </a:prstGeom>
        </p:spPr>
      </p:pic>
      <p:sp>
        <p:nvSpPr>
          <p:cNvPr id="9" name="Content Placeholder 2"/>
          <p:cNvSpPr txBox="1">
            <a:spLocks/>
          </p:cNvSpPr>
          <p:nvPr/>
        </p:nvSpPr>
        <p:spPr>
          <a:xfrm>
            <a:off x="1063281" y="3282761"/>
            <a:ext cx="4329717" cy="565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dirty="0" smtClean="0">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dirty="0">
              <a:latin typeface="Segoe UI" panose="020B0502040204020203" pitchFamily="34" charset="0"/>
              <a:cs typeface="Segoe UI" panose="020B0502040204020203" pitchFamily="34" charset="0"/>
            </a:endParaRPr>
          </a:p>
        </p:txBody>
      </p:sp>
      <p:sp>
        <p:nvSpPr>
          <p:cNvPr id="11" name="Content Placeholder 2"/>
          <p:cNvSpPr txBox="1">
            <a:spLocks/>
          </p:cNvSpPr>
          <p:nvPr/>
        </p:nvSpPr>
        <p:spPr>
          <a:xfrm>
            <a:off x="1607516" y="3633354"/>
            <a:ext cx="6602731" cy="65347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smtClean="0">
                <a:latin typeface="Segoe UI" panose="020B0502040204020203" pitchFamily="34" charset="0"/>
                <a:cs typeface="Segoe UI" panose="020B0502040204020203" pitchFamily="34" charset="0"/>
              </a:rPr>
              <a:t>Detecting difficult instances (context)</a:t>
            </a:r>
          </a:p>
          <a:p>
            <a:endParaRPr lang="en-US" dirty="0" smtClean="0">
              <a:latin typeface="Segoe UI" panose="020B0502040204020203" pitchFamily="34" charset="0"/>
              <a:cs typeface="Segoe UI" panose="020B0502040204020203" pitchFamily="34" charset="0"/>
            </a:endParaRPr>
          </a:p>
          <a:p>
            <a:endParaRPr lang="en-US" dirty="0" smtClean="0">
              <a:latin typeface="Segoe UI" panose="020B0502040204020203" pitchFamily="34" charset="0"/>
              <a:cs typeface="Segoe UI" panose="020B0502040204020203" pitchFamily="34" charset="0"/>
            </a:endParaRPr>
          </a:p>
          <a:p>
            <a:endParaRPr lang="en-US" dirty="0" smtClean="0">
              <a:latin typeface="Segoe UI" panose="020B0502040204020203" pitchFamily="34" charset="0"/>
              <a:cs typeface="Segoe UI" panose="020B0502040204020203" pitchFamily="34" charset="0"/>
            </a:endParaRPr>
          </a:p>
          <a:p>
            <a:endParaRPr lang="en-US" dirty="0">
              <a:latin typeface="Segoe UI" panose="020B0502040204020203" pitchFamily="34" charset="0"/>
              <a:cs typeface="Segoe UI" panose="020B0502040204020203" pitchFamily="34" charset="0"/>
            </a:endParaRPr>
          </a:p>
        </p:txBody>
      </p:sp>
      <p:sp>
        <p:nvSpPr>
          <p:cNvPr id="15" name="Content Placeholder 2"/>
          <p:cNvSpPr txBox="1">
            <a:spLocks/>
          </p:cNvSpPr>
          <p:nvPr/>
        </p:nvSpPr>
        <p:spPr>
          <a:xfrm>
            <a:off x="1607516" y="4325512"/>
            <a:ext cx="5729054" cy="653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latin typeface="Segoe UI" panose="020B0502040204020203" pitchFamily="34" charset="0"/>
                <a:cs typeface="Segoe UI" panose="020B0502040204020203" pitchFamily="34" charset="0"/>
              </a:rPr>
              <a:t>Localizing instances accurately</a:t>
            </a:r>
          </a:p>
        </p:txBody>
      </p:sp>
      <p:sp>
        <p:nvSpPr>
          <p:cNvPr id="16" name="Content Placeholder 2"/>
          <p:cNvSpPr txBox="1">
            <a:spLocks/>
          </p:cNvSpPr>
          <p:nvPr/>
        </p:nvSpPr>
        <p:spPr>
          <a:xfrm>
            <a:off x="1592751" y="4973365"/>
            <a:ext cx="5729054" cy="653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latin typeface="Segoe UI" panose="020B0502040204020203" pitchFamily="34" charset="0"/>
                <a:cs typeface="Segoe UI" panose="020B0502040204020203" pitchFamily="34" charset="0"/>
              </a:rPr>
              <a:t>Enabling new research directions</a:t>
            </a:r>
          </a:p>
          <a:p>
            <a:endParaRPr lang="en-US" dirty="0" smtClean="0">
              <a:latin typeface="Segoe UI" panose="020B0502040204020203" pitchFamily="34" charset="0"/>
              <a:cs typeface="Segoe UI" panose="020B0502040204020203" pitchFamily="34" charset="0"/>
            </a:endParaRPr>
          </a:p>
          <a:p>
            <a:endParaRPr lang="en-US" dirty="0" smtClean="0">
              <a:latin typeface="Segoe UI" panose="020B0502040204020203" pitchFamily="34" charset="0"/>
              <a:cs typeface="Segoe UI" panose="020B0502040204020203" pitchFamily="34" charset="0"/>
            </a:endParaRPr>
          </a:p>
          <a:p>
            <a:endParaRPr lang="en-US" dirty="0">
              <a:latin typeface="Segoe UI" panose="020B0502040204020203" pitchFamily="34" charset="0"/>
              <a:cs typeface="Segoe UI" panose="020B0502040204020203" pitchFamily="34" charset="0"/>
            </a:endParaRPr>
          </a:p>
        </p:txBody>
      </p:sp>
      <p:sp>
        <p:nvSpPr>
          <p:cNvPr id="13" name="Content Placeholder 2"/>
          <p:cNvSpPr txBox="1">
            <a:spLocks/>
          </p:cNvSpPr>
          <p:nvPr/>
        </p:nvSpPr>
        <p:spPr>
          <a:xfrm>
            <a:off x="815106" y="2971289"/>
            <a:ext cx="7016438" cy="5685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smtClean="0">
                <a:solidFill>
                  <a:srgbClr val="C00000"/>
                </a:solidFill>
                <a:latin typeface="Segoe UI" panose="020B0502040204020203" pitchFamily="34" charset="0"/>
                <a:cs typeface="Segoe UI" panose="020B0502040204020203" pitchFamily="34" charset="0"/>
              </a:rPr>
              <a:t>Continue our field’s momentum:</a:t>
            </a:r>
          </a:p>
          <a:p>
            <a:pPr marL="0" indent="0">
              <a:buFont typeface="Arial" panose="020B0604020202020204" pitchFamily="34" charset="0"/>
              <a:buNone/>
            </a:pPr>
            <a:endParaRPr lang="en-US" sz="3200" dirty="0" smtClean="0">
              <a:solidFill>
                <a:srgbClr val="C00000"/>
              </a:solidFill>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sz="3200" dirty="0" smtClean="0">
              <a:solidFill>
                <a:srgbClr val="C00000"/>
              </a:solidFill>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sz="3200" dirty="0">
              <a:solidFill>
                <a:srgbClr val="C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66773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9300" y="3119564"/>
            <a:ext cx="7568371" cy="565024"/>
          </a:xfrm>
        </p:spPr>
        <p:txBody>
          <a:bodyPr>
            <a:noAutofit/>
          </a:bodyPr>
          <a:lstStyle/>
          <a:p>
            <a:pPr marL="0" indent="0">
              <a:buNone/>
            </a:pPr>
            <a:endParaRPr lang="en-US" sz="9600" dirty="0" smtClean="0">
              <a:latin typeface="Segoe UI" panose="020B0502040204020203" pitchFamily="34" charset="0"/>
              <a:cs typeface="Segoe UI" panose="020B0502040204020203" pitchFamily="34" charset="0"/>
            </a:endParaRPr>
          </a:p>
          <a:p>
            <a:pPr marL="0" indent="0">
              <a:buNone/>
            </a:pPr>
            <a:endParaRPr lang="en-US" sz="9600" dirty="0">
              <a:latin typeface="Segoe UI" panose="020B0502040204020203" pitchFamily="34" charset="0"/>
              <a:cs typeface="Segoe UI" panose="020B0502040204020203" pitchFamily="34" charset="0"/>
            </a:endParaRPr>
          </a:p>
          <a:p>
            <a:pPr marL="0" indent="0">
              <a:buNone/>
            </a:pPr>
            <a:endParaRPr lang="en-US" sz="9600" dirty="0">
              <a:latin typeface="Segoe UI" panose="020B0502040204020203" pitchFamily="34" charset="0"/>
              <a:cs typeface="Segoe UI" panose="020B0502040204020203" pitchFamily="34" charset="0"/>
            </a:endParaRPr>
          </a:p>
        </p:txBody>
      </p:sp>
      <p:grpSp>
        <p:nvGrpSpPr>
          <p:cNvPr id="4" name="Group 3"/>
          <p:cNvGrpSpPr/>
          <p:nvPr/>
        </p:nvGrpSpPr>
        <p:grpSpPr>
          <a:xfrm>
            <a:off x="462582" y="352314"/>
            <a:ext cx="3651160" cy="1159098"/>
            <a:chOff x="781989" y="1329749"/>
            <a:chExt cx="3651160" cy="1159098"/>
          </a:xfrm>
        </p:grpSpPr>
        <p:sp>
          <p:nvSpPr>
            <p:cNvPr id="5" name="Rectangle 4"/>
            <p:cNvSpPr/>
            <p:nvPr/>
          </p:nvSpPr>
          <p:spPr>
            <a:xfrm>
              <a:off x="781989" y="1329749"/>
              <a:ext cx="3651160" cy="1159098"/>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989" y="1502468"/>
              <a:ext cx="3457575" cy="981075"/>
            </a:xfrm>
            <a:prstGeom prst="rect">
              <a:avLst/>
            </a:prstGeom>
          </p:spPr>
        </p:pic>
      </p:grpSp>
      <p:sp>
        <p:nvSpPr>
          <p:cNvPr id="8" name="Rectangle 7"/>
          <p:cNvSpPr/>
          <p:nvPr/>
        </p:nvSpPr>
        <p:spPr>
          <a:xfrm>
            <a:off x="0" y="0"/>
            <a:ext cx="9144000" cy="1616853"/>
          </a:xfrm>
          <a:prstGeom prst="rect">
            <a:avLst/>
          </a:prstGeom>
          <a:solidFill>
            <a:srgbClr val="1A1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5471" t="14611" r="21019" b="59362"/>
          <a:stretch/>
        </p:blipFill>
        <p:spPr>
          <a:xfrm>
            <a:off x="256973" y="327055"/>
            <a:ext cx="3920157" cy="1070992"/>
          </a:xfrm>
          <a:prstGeom prst="rect">
            <a:avLst/>
          </a:prstGeom>
        </p:spPr>
      </p:pic>
      <p:sp>
        <p:nvSpPr>
          <p:cNvPr id="9" name="Content Placeholder 2"/>
          <p:cNvSpPr txBox="1">
            <a:spLocks/>
          </p:cNvSpPr>
          <p:nvPr/>
        </p:nvSpPr>
        <p:spPr>
          <a:xfrm>
            <a:off x="681936" y="3402076"/>
            <a:ext cx="7568371" cy="5650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000" dirty="0" smtClean="0">
                <a:latin typeface="Segoe UI Semilight" panose="020B0402040204020203" pitchFamily="34" charset="0"/>
                <a:cs typeface="Segoe UI Semilight" panose="020B0402040204020203" pitchFamily="34" charset="0"/>
              </a:rPr>
              <a:t>Beyond detection</a:t>
            </a:r>
          </a:p>
          <a:p>
            <a:pPr marL="0" indent="0">
              <a:buFont typeface="Arial" panose="020B0604020202020204" pitchFamily="34" charset="0"/>
              <a:buNone/>
            </a:pPr>
            <a:endParaRPr lang="en-US" sz="60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4666403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7538" y="1697038"/>
            <a:ext cx="7886700" cy="777927"/>
          </a:xfrm>
        </p:spPr>
        <p:txBody>
          <a:bodyPr>
            <a:noAutofit/>
          </a:bodyPr>
          <a:lstStyle/>
          <a:p>
            <a:pPr>
              <a:buFont typeface="Wingdings" panose="05000000000000000000" pitchFamily="2" charset="2"/>
              <a:buChar char="ü"/>
            </a:pPr>
            <a:r>
              <a:rPr lang="en-US" sz="2600" dirty="0" smtClean="0">
                <a:latin typeface="Segoe UI Semilight" panose="020B0402040204020203" pitchFamily="34" charset="0"/>
                <a:cs typeface="Segoe UI Semilight" panose="020B0402040204020203" pitchFamily="34" charset="0"/>
              </a:rPr>
              <a:t> Sentences</a:t>
            </a:r>
          </a:p>
          <a:p>
            <a:pPr marL="0" indent="0">
              <a:buNone/>
            </a:pPr>
            <a:endParaRPr lang="en-US" sz="2600" dirty="0">
              <a:latin typeface="Segoe UI Semilight" panose="020B0402040204020203" pitchFamily="34" charset="0"/>
              <a:cs typeface="Segoe UI Semilight" panose="020B0402040204020203" pitchFamily="34" charset="0"/>
            </a:endParaRPr>
          </a:p>
        </p:txBody>
      </p:sp>
      <p:pic>
        <p:nvPicPr>
          <p:cNvPr id="5" name="Picture 4" descr="Screen Shot 2014-09-08 at 5.46.00 AM.png"/>
          <p:cNvPicPr>
            <a:picLocks noChangeAspect="1"/>
          </p:cNvPicPr>
          <p:nvPr/>
        </p:nvPicPr>
        <p:blipFill rotWithShape="1">
          <a:blip r:embed="rId2">
            <a:extLst>
              <a:ext uri="{28A0092B-C50C-407E-A947-70E740481C1C}">
                <a14:useLocalDpi xmlns:a14="http://schemas.microsoft.com/office/drawing/2010/main" val="0"/>
              </a:ext>
            </a:extLst>
          </a:blip>
          <a:srcRect t="13459" r="8222" b="69073"/>
          <a:stretch/>
        </p:blipFill>
        <p:spPr>
          <a:xfrm>
            <a:off x="2915265" y="1318742"/>
            <a:ext cx="5805223" cy="1156223"/>
          </a:xfrm>
          <a:prstGeom prst="rect">
            <a:avLst/>
          </a:prstGeom>
        </p:spPr>
      </p:pic>
      <p:sp>
        <p:nvSpPr>
          <p:cNvPr id="6" name="Title 1"/>
          <p:cNvSpPr txBox="1">
            <a:spLocks/>
          </p:cNvSpPr>
          <p:nvPr/>
        </p:nvSpPr>
        <p:spPr>
          <a:xfrm>
            <a:off x="507538" y="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latin typeface="Segoe UI Semilight" panose="020B0402040204020203" pitchFamily="34" charset="0"/>
                <a:cs typeface="Segoe UI Semilight" panose="020B0402040204020203" pitchFamily="34" charset="0"/>
              </a:rPr>
              <a:t>Beyond detection</a:t>
            </a:r>
            <a:endParaRPr lang="en-US" dirty="0">
              <a:latin typeface="Segoe UI Semilight" panose="020B0402040204020203" pitchFamily="34" charset="0"/>
              <a:cs typeface="Segoe UI Semilight" panose="020B0402040204020203" pitchFamily="34" charset="0"/>
            </a:endParaRPr>
          </a:p>
        </p:txBody>
      </p:sp>
      <p:pic>
        <p:nvPicPr>
          <p:cNvPr id="8" name="Picture 7" descr="Screen Shot 2014-09-08 at 5.46.00 AM.png"/>
          <p:cNvPicPr>
            <a:picLocks noChangeAspect="1"/>
          </p:cNvPicPr>
          <p:nvPr/>
        </p:nvPicPr>
        <p:blipFill rotWithShape="1">
          <a:blip r:embed="rId2">
            <a:extLst>
              <a:ext uri="{28A0092B-C50C-407E-A947-70E740481C1C}">
                <a14:useLocalDpi xmlns:a14="http://schemas.microsoft.com/office/drawing/2010/main" val="0"/>
              </a:ext>
            </a:extLst>
          </a:blip>
          <a:srcRect t="30972"/>
          <a:stretch/>
        </p:blipFill>
        <p:spPr>
          <a:xfrm>
            <a:off x="2990661" y="2644305"/>
            <a:ext cx="4988682" cy="3603587"/>
          </a:xfrm>
          <a:prstGeom prst="rect">
            <a:avLst/>
          </a:prstGeom>
        </p:spPr>
      </p:pic>
      <p:grpSp>
        <p:nvGrpSpPr>
          <p:cNvPr id="7" name="Group 5"/>
          <p:cNvGrpSpPr/>
          <p:nvPr/>
        </p:nvGrpSpPr>
        <p:grpSpPr>
          <a:xfrm>
            <a:off x="1" y="5096617"/>
            <a:ext cx="3975234" cy="1161730"/>
            <a:chOff x="4184435" y="5160347"/>
            <a:chExt cx="3497495" cy="1161730"/>
          </a:xfrm>
        </p:grpSpPr>
        <p:sp>
          <p:nvSpPr>
            <p:cNvPr id="9" name="Rounded Rectangle 6"/>
            <p:cNvSpPr/>
            <p:nvPr/>
          </p:nvSpPr>
          <p:spPr>
            <a:xfrm>
              <a:off x="4184435" y="5160347"/>
              <a:ext cx="3403268" cy="1161730"/>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7"/>
            <p:cNvSpPr txBox="1"/>
            <p:nvPr/>
          </p:nvSpPr>
          <p:spPr>
            <a:xfrm>
              <a:off x="4263567" y="5295413"/>
              <a:ext cx="3418363" cy="769441"/>
            </a:xfrm>
            <a:prstGeom prst="rect">
              <a:avLst/>
            </a:prstGeom>
            <a:noFill/>
          </p:spPr>
          <p:txBody>
            <a:bodyPr wrap="square" rtlCol="0">
              <a:spAutoFit/>
            </a:bodyPr>
            <a:lstStyle/>
            <a:p>
              <a:r>
                <a:rPr lang="en-US" sz="1200" dirty="0"/>
                <a:t>Collecting Image Annotations Using Amazon’s Mechanical </a:t>
              </a:r>
              <a:r>
                <a:rPr lang="en-US" sz="1200" dirty="0" smtClean="0"/>
                <a:t>Turk, </a:t>
              </a:r>
              <a:r>
                <a:rPr lang="en-US" sz="1000" dirty="0" smtClean="0"/>
                <a:t>C. </a:t>
              </a:r>
              <a:r>
                <a:rPr lang="en-US" sz="1000" dirty="0" err="1" smtClean="0"/>
                <a:t>Rashtchian</a:t>
              </a:r>
              <a:r>
                <a:rPr lang="en-US" sz="1000" dirty="0" smtClean="0"/>
                <a:t>, P. Young, M. </a:t>
              </a:r>
              <a:r>
                <a:rPr lang="en-US" sz="1000" dirty="0" err="1" smtClean="0"/>
                <a:t>Hodosh</a:t>
              </a:r>
              <a:r>
                <a:rPr lang="en-US" sz="1000" dirty="0" smtClean="0"/>
                <a:t>, J. </a:t>
              </a:r>
              <a:r>
                <a:rPr lang="en-US" sz="1000" dirty="0" err="1" smtClean="0"/>
                <a:t>Hockenmaier</a:t>
              </a:r>
              <a:r>
                <a:rPr lang="en-US" sz="1000" dirty="0" smtClean="0"/>
                <a:t>, NAACL HLT Workshop on Creating </a:t>
              </a:r>
              <a:r>
                <a:rPr lang="en-US" sz="1000" dirty="0"/>
                <a:t>S</a:t>
              </a:r>
              <a:r>
                <a:rPr lang="en-US" sz="1000" dirty="0" smtClean="0"/>
                <a:t>peech and Language </a:t>
              </a:r>
              <a:r>
                <a:rPr lang="en-US" sz="1000" dirty="0"/>
                <a:t>D</a:t>
              </a:r>
              <a:r>
                <a:rPr lang="en-US" sz="1000" dirty="0" smtClean="0"/>
                <a:t>ata with Amazon’s </a:t>
              </a:r>
              <a:r>
                <a:rPr lang="en-US" sz="1000" dirty="0"/>
                <a:t>M</a:t>
              </a:r>
              <a:r>
                <a:rPr lang="en-US" sz="1000" dirty="0" smtClean="0"/>
                <a:t>echanical Turk, 2010</a:t>
              </a:r>
            </a:p>
          </p:txBody>
        </p:sp>
      </p:grpSp>
    </p:spTree>
    <p:extLst>
      <p:ext uri="{BB962C8B-B14F-4D97-AF65-F5344CB8AC3E}">
        <p14:creationId xmlns:p14="http://schemas.microsoft.com/office/powerpoint/2010/main" val="407275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538" y="0"/>
            <a:ext cx="7886700" cy="1325563"/>
          </a:xfrm>
        </p:spPr>
        <p:txBody>
          <a:bodyPr/>
          <a:lstStyle/>
          <a:p>
            <a:r>
              <a:rPr lang="en-US" dirty="0" smtClean="0">
                <a:latin typeface="Segoe UI Semilight" panose="020B0402040204020203" pitchFamily="34" charset="0"/>
                <a:cs typeface="Segoe UI Semilight" panose="020B0402040204020203" pitchFamily="34" charset="0"/>
              </a:rPr>
              <a:t>Beyond detection</a:t>
            </a:r>
            <a:endParaRPr lang="en-US" dirty="0">
              <a:latin typeface="Segoe UI Semilight" panose="020B0402040204020203" pitchFamily="34" charset="0"/>
              <a:cs typeface="Segoe UI Semilight" panose="020B0402040204020203" pitchFamily="34" charset="0"/>
            </a:endParaRPr>
          </a:p>
        </p:txBody>
      </p:sp>
      <p:sp>
        <p:nvSpPr>
          <p:cNvPr id="3" name="Content Placeholder 2"/>
          <p:cNvSpPr>
            <a:spLocks noGrp="1"/>
          </p:cNvSpPr>
          <p:nvPr>
            <p:ph idx="1"/>
          </p:nvPr>
        </p:nvSpPr>
        <p:spPr>
          <a:xfrm>
            <a:off x="507538" y="1839746"/>
            <a:ext cx="7886700" cy="777927"/>
          </a:xfrm>
        </p:spPr>
        <p:txBody>
          <a:bodyPr>
            <a:normAutofit fontScale="92500" lnSpcReduction="20000"/>
          </a:bodyPr>
          <a:lstStyle/>
          <a:p>
            <a:pPr>
              <a:buFont typeface="Wingdings" panose="05000000000000000000" pitchFamily="2" charset="2"/>
              <a:buChar char="ü"/>
            </a:pPr>
            <a:r>
              <a:rPr lang="en-US" dirty="0" smtClean="0">
                <a:latin typeface="Segoe UI Semilight" panose="020B0402040204020203" pitchFamily="34" charset="0"/>
                <a:cs typeface="Segoe UI Semilight" panose="020B0402040204020203" pitchFamily="34" charset="0"/>
              </a:rPr>
              <a:t> </a:t>
            </a:r>
            <a:r>
              <a:rPr lang="en-US" dirty="0" err="1" smtClean="0">
                <a:latin typeface="Segoe UI Semilight" panose="020B0402040204020203" pitchFamily="34" charset="0"/>
                <a:cs typeface="Segoe UI Semilight" panose="020B0402040204020203" pitchFamily="34" charset="0"/>
              </a:rPr>
              <a:t>Keypoints</a:t>
            </a:r>
            <a:r>
              <a:rPr lang="en-US" dirty="0" smtClean="0">
                <a:latin typeface="Segoe UI Semilight" panose="020B0402040204020203" pitchFamily="34" charset="0"/>
                <a:cs typeface="Segoe UI Semilight" panose="020B0402040204020203" pitchFamily="34" charset="0"/>
              </a:rPr>
              <a:t> </a:t>
            </a:r>
          </a:p>
          <a:p>
            <a:pPr marL="0" indent="0">
              <a:buNone/>
            </a:pPr>
            <a:r>
              <a:rPr lang="en-US" sz="2400" dirty="0" smtClean="0">
                <a:latin typeface="Segoe UI Semilight" panose="020B0402040204020203" pitchFamily="34" charset="0"/>
                <a:cs typeface="Segoe UI Semilight" panose="020B0402040204020203" pitchFamily="34" charset="0"/>
              </a:rPr>
              <a:t>    (provided by Facebook)</a:t>
            </a:r>
          </a:p>
          <a:p>
            <a:pPr marL="0" indent="0">
              <a:buNone/>
            </a:pPr>
            <a:endParaRPr lang="en-US" dirty="0">
              <a:latin typeface="Segoe UI Semilight" panose="020B0402040204020203" pitchFamily="34" charset="0"/>
              <a:cs typeface="Segoe UI Semilight" panose="020B0402040204020203" pitchFamily="34" charset="0"/>
            </a:endParaRPr>
          </a:p>
          <a:p>
            <a:pPr marL="0" indent="0">
              <a:buNone/>
            </a:pPr>
            <a:endParaRPr lang="en-US" dirty="0">
              <a:latin typeface="Segoe UI Semilight" panose="020B0402040204020203" pitchFamily="34" charset="0"/>
              <a:cs typeface="Segoe UI Semilight" panose="020B0402040204020203" pitchFamily="34" charset="0"/>
            </a:endParaRPr>
          </a:p>
        </p:txBody>
      </p:sp>
      <p:pic>
        <p:nvPicPr>
          <p:cNvPr id="5" name="Picture 4"/>
          <p:cNvPicPr>
            <a:picLocks noChangeAspect="1"/>
          </p:cNvPicPr>
          <p:nvPr/>
        </p:nvPicPr>
        <p:blipFill>
          <a:blip r:embed="rId3"/>
          <a:stretch>
            <a:fillRect/>
          </a:stretch>
        </p:blipFill>
        <p:spPr>
          <a:xfrm>
            <a:off x="6828834" y="1968828"/>
            <a:ext cx="1565404" cy="3698480"/>
          </a:xfrm>
          <a:prstGeom prst="rect">
            <a:avLst/>
          </a:prstGeom>
        </p:spPr>
      </p:pic>
      <p:pic>
        <p:nvPicPr>
          <p:cNvPr id="6" name="Picture 5"/>
          <p:cNvPicPr>
            <a:picLocks noChangeAspect="1"/>
          </p:cNvPicPr>
          <p:nvPr/>
        </p:nvPicPr>
        <p:blipFill>
          <a:blip r:embed="rId4"/>
          <a:stretch>
            <a:fillRect/>
          </a:stretch>
        </p:blipFill>
        <p:spPr>
          <a:xfrm>
            <a:off x="4385354" y="1892916"/>
            <a:ext cx="1920706" cy="3850304"/>
          </a:xfrm>
          <a:prstGeom prst="rect">
            <a:avLst/>
          </a:prstGeom>
        </p:spPr>
      </p:pic>
    </p:spTree>
    <p:extLst>
      <p:ext uri="{BB962C8B-B14F-4D97-AF65-F5344CB8AC3E}">
        <p14:creationId xmlns:p14="http://schemas.microsoft.com/office/powerpoint/2010/main" val="42730003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538" y="0"/>
            <a:ext cx="7886700" cy="1325563"/>
          </a:xfrm>
        </p:spPr>
        <p:txBody>
          <a:bodyPr/>
          <a:lstStyle/>
          <a:p>
            <a:r>
              <a:rPr lang="en-US" dirty="0" smtClean="0">
                <a:latin typeface="Segoe UI Semilight" panose="020B0402040204020203" pitchFamily="34" charset="0"/>
                <a:cs typeface="Segoe UI Semilight" panose="020B0402040204020203" pitchFamily="34" charset="0"/>
              </a:rPr>
              <a:t>Beyond detection</a:t>
            </a:r>
            <a:endParaRPr lang="en-US" dirty="0">
              <a:latin typeface="Segoe UI Semilight" panose="020B0402040204020203" pitchFamily="34" charset="0"/>
              <a:cs typeface="Segoe UI Semilight" panose="020B0402040204020203" pitchFamily="34" charset="0"/>
            </a:endParaRPr>
          </a:p>
        </p:txBody>
      </p:sp>
      <p:sp>
        <p:nvSpPr>
          <p:cNvPr id="3" name="Content Placeholder 2"/>
          <p:cNvSpPr>
            <a:spLocks noGrp="1"/>
          </p:cNvSpPr>
          <p:nvPr>
            <p:ph idx="1"/>
          </p:nvPr>
        </p:nvSpPr>
        <p:spPr>
          <a:xfrm>
            <a:off x="507538" y="1839746"/>
            <a:ext cx="7886700" cy="777927"/>
          </a:xfrm>
        </p:spPr>
        <p:txBody>
          <a:bodyPr>
            <a:normAutofit fontScale="92500" lnSpcReduction="20000"/>
          </a:bodyPr>
          <a:lstStyle/>
          <a:p>
            <a:pPr>
              <a:buFont typeface="Wingdings" panose="05000000000000000000" pitchFamily="2" charset="2"/>
              <a:buChar char="ü"/>
            </a:pPr>
            <a:r>
              <a:rPr lang="en-US" dirty="0" smtClean="0">
                <a:latin typeface="Segoe UI Semilight" panose="020B0402040204020203" pitchFamily="34" charset="0"/>
                <a:cs typeface="Segoe UI Semilight" panose="020B0402040204020203" pitchFamily="34" charset="0"/>
              </a:rPr>
              <a:t> </a:t>
            </a:r>
            <a:r>
              <a:rPr lang="en-US" dirty="0" smtClean="0">
                <a:latin typeface="Segoe UI Semilight" panose="020B0402040204020203" pitchFamily="34" charset="0"/>
                <a:cs typeface="Segoe UI Semilight" panose="020B0402040204020203" pitchFamily="34" charset="0"/>
              </a:rPr>
              <a:t>Attributes </a:t>
            </a:r>
            <a:endParaRPr lang="en-US" dirty="0" smtClean="0">
              <a:latin typeface="Segoe UI Semilight" panose="020B0402040204020203" pitchFamily="34" charset="0"/>
              <a:cs typeface="Segoe UI Semilight" panose="020B0402040204020203" pitchFamily="34" charset="0"/>
            </a:endParaRPr>
          </a:p>
          <a:p>
            <a:pPr marL="0" indent="0">
              <a:buNone/>
            </a:pPr>
            <a:r>
              <a:rPr lang="en-US" sz="2400" dirty="0" smtClean="0">
                <a:latin typeface="Segoe UI Semilight" panose="020B0402040204020203" pitchFamily="34" charset="0"/>
                <a:cs typeface="Segoe UI Semilight" panose="020B0402040204020203" pitchFamily="34" charset="0"/>
              </a:rPr>
              <a:t>    </a:t>
            </a:r>
            <a:endParaRPr lang="en-US" dirty="0">
              <a:latin typeface="Segoe UI Semilight" panose="020B0402040204020203" pitchFamily="34" charset="0"/>
              <a:cs typeface="Segoe UI Semilight" panose="020B0402040204020203" pitchFamily="34" charset="0"/>
            </a:endParaRPr>
          </a:p>
          <a:p>
            <a:pPr marL="0" indent="0">
              <a:buNone/>
            </a:pPr>
            <a:endParaRPr lang="en-US" dirty="0">
              <a:latin typeface="Segoe UI Semilight" panose="020B0402040204020203" pitchFamily="34" charset="0"/>
              <a:cs typeface="Segoe UI Semilight" panose="020B0402040204020203" pitchFamily="34" charset="0"/>
            </a:endParaRPr>
          </a:p>
        </p:txBody>
      </p:sp>
      <p:pic>
        <p:nvPicPr>
          <p:cNvPr id="4" name="Picture 3"/>
          <p:cNvPicPr>
            <a:picLocks noChangeAspect="1"/>
          </p:cNvPicPr>
          <p:nvPr/>
        </p:nvPicPr>
        <p:blipFill rotWithShape="1">
          <a:blip r:embed="rId3"/>
          <a:srcRect l="12976" t="26051" r="11076" b="39924"/>
          <a:stretch/>
        </p:blipFill>
        <p:spPr>
          <a:xfrm>
            <a:off x="0" y="2390173"/>
            <a:ext cx="9074552" cy="2540874"/>
          </a:xfrm>
          <a:prstGeom prst="rect">
            <a:avLst/>
          </a:prstGeom>
        </p:spPr>
      </p:pic>
      <p:sp>
        <p:nvSpPr>
          <p:cNvPr id="7" name="Rectangle 6"/>
          <p:cNvSpPr/>
          <p:nvPr/>
        </p:nvSpPr>
        <p:spPr>
          <a:xfrm>
            <a:off x="1909822" y="5412458"/>
            <a:ext cx="6215606" cy="923330"/>
          </a:xfrm>
          <a:prstGeom prst="rect">
            <a:avLst/>
          </a:prstGeom>
        </p:spPr>
        <p:txBody>
          <a:bodyPr wrap="square">
            <a:spAutoFit/>
          </a:bodyPr>
          <a:lstStyle/>
          <a:p>
            <a:r>
              <a:rPr lang="en-US" dirty="0"/>
              <a:t>Genevieve Patterson, James Hays. </a:t>
            </a:r>
            <a:r>
              <a:rPr lang="en-US" dirty="0" smtClean="0"/>
              <a:t/>
            </a:r>
            <a:br>
              <a:rPr lang="en-US" dirty="0" smtClean="0"/>
            </a:br>
            <a:r>
              <a:rPr lang="en-US" dirty="0" smtClean="0"/>
              <a:t>COCO </a:t>
            </a:r>
            <a:r>
              <a:rPr lang="en-US" dirty="0"/>
              <a:t>Attributes: Attributes for People, Animals, and Objects. ECCV 2016. </a:t>
            </a:r>
          </a:p>
        </p:txBody>
      </p:sp>
    </p:spTree>
    <p:extLst>
      <p:ext uri="{BB962C8B-B14F-4D97-AF65-F5344CB8AC3E}">
        <p14:creationId xmlns:p14="http://schemas.microsoft.com/office/powerpoint/2010/main" val="19941148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9300" y="3119564"/>
            <a:ext cx="7568371" cy="565024"/>
          </a:xfrm>
        </p:spPr>
        <p:txBody>
          <a:bodyPr>
            <a:noAutofit/>
          </a:bodyPr>
          <a:lstStyle/>
          <a:p>
            <a:pPr marL="0" indent="0">
              <a:buNone/>
            </a:pPr>
            <a:endParaRPr lang="en-US" sz="9600" dirty="0" smtClean="0">
              <a:latin typeface="Segoe UI" panose="020B0502040204020203" pitchFamily="34" charset="0"/>
              <a:cs typeface="Segoe UI" panose="020B0502040204020203" pitchFamily="34" charset="0"/>
            </a:endParaRPr>
          </a:p>
          <a:p>
            <a:pPr marL="0" indent="0">
              <a:buNone/>
            </a:pPr>
            <a:endParaRPr lang="en-US" sz="9600" dirty="0">
              <a:latin typeface="Segoe UI" panose="020B0502040204020203" pitchFamily="34" charset="0"/>
              <a:cs typeface="Segoe UI" panose="020B0502040204020203" pitchFamily="34" charset="0"/>
            </a:endParaRPr>
          </a:p>
          <a:p>
            <a:pPr marL="0" indent="0">
              <a:buNone/>
            </a:pPr>
            <a:endParaRPr lang="en-US" sz="9600" dirty="0">
              <a:latin typeface="Segoe UI" panose="020B0502040204020203" pitchFamily="34" charset="0"/>
              <a:cs typeface="Segoe UI" panose="020B0502040204020203" pitchFamily="34" charset="0"/>
            </a:endParaRPr>
          </a:p>
        </p:txBody>
      </p:sp>
      <p:grpSp>
        <p:nvGrpSpPr>
          <p:cNvPr id="4" name="Group 3"/>
          <p:cNvGrpSpPr/>
          <p:nvPr/>
        </p:nvGrpSpPr>
        <p:grpSpPr>
          <a:xfrm>
            <a:off x="462582" y="352314"/>
            <a:ext cx="3651160" cy="1159098"/>
            <a:chOff x="781989" y="1329749"/>
            <a:chExt cx="3651160" cy="1159098"/>
          </a:xfrm>
        </p:grpSpPr>
        <p:sp>
          <p:nvSpPr>
            <p:cNvPr id="5" name="Rectangle 4"/>
            <p:cNvSpPr/>
            <p:nvPr/>
          </p:nvSpPr>
          <p:spPr>
            <a:xfrm>
              <a:off x="781989" y="1329749"/>
              <a:ext cx="3651160" cy="1159098"/>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989" y="1502468"/>
              <a:ext cx="3457575" cy="981075"/>
            </a:xfrm>
            <a:prstGeom prst="rect">
              <a:avLst/>
            </a:prstGeom>
          </p:spPr>
        </p:pic>
      </p:grpSp>
      <p:sp>
        <p:nvSpPr>
          <p:cNvPr id="8" name="Rectangle 7"/>
          <p:cNvSpPr/>
          <p:nvPr/>
        </p:nvSpPr>
        <p:spPr>
          <a:xfrm>
            <a:off x="0" y="0"/>
            <a:ext cx="9144000" cy="1616853"/>
          </a:xfrm>
          <a:prstGeom prst="rect">
            <a:avLst/>
          </a:prstGeom>
          <a:solidFill>
            <a:srgbClr val="1A1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471" t="14611" r="21019" b="59362"/>
          <a:stretch/>
        </p:blipFill>
        <p:spPr>
          <a:xfrm>
            <a:off x="256973" y="327055"/>
            <a:ext cx="3920157" cy="1070992"/>
          </a:xfrm>
          <a:prstGeom prst="rect">
            <a:avLst/>
          </a:prstGeom>
        </p:spPr>
      </p:pic>
      <p:sp>
        <p:nvSpPr>
          <p:cNvPr id="9" name="Content Placeholder 2"/>
          <p:cNvSpPr txBox="1">
            <a:spLocks/>
          </p:cNvSpPr>
          <p:nvPr/>
        </p:nvSpPr>
        <p:spPr>
          <a:xfrm>
            <a:off x="611580" y="3539696"/>
            <a:ext cx="7568371" cy="5650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000" dirty="0" smtClean="0">
                <a:latin typeface="Segoe UI Semilight" panose="020B0402040204020203" pitchFamily="34" charset="0"/>
                <a:cs typeface="Segoe UI Semilight" panose="020B0402040204020203" pitchFamily="34" charset="0"/>
              </a:rPr>
              <a:t>How to use COCO</a:t>
            </a:r>
            <a:endParaRPr lang="en-US" sz="8800" dirty="0" smtClean="0">
              <a:latin typeface="Segoe UI Semilight" panose="020B0402040204020203" pitchFamily="34" charset="0"/>
              <a:cs typeface="Segoe UI Semilight" panose="020B0402040204020203" pitchFamily="34" charset="0"/>
            </a:endParaRPr>
          </a:p>
          <a:p>
            <a:pPr marL="0" indent="0">
              <a:buFont typeface="Arial" panose="020B0604020202020204" pitchFamily="34" charset="0"/>
              <a:buNone/>
            </a:pPr>
            <a:endParaRPr lang="en-US" sz="88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211608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394" t="9297" r="19166" b="34951"/>
          <a:stretch/>
        </p:blipFill>
        <p:spPr bwMode="auto">
          <a:xfrm>
            <a:off x="506184" y="1663058"/>
            <a:ext cx="7975986" cy="39410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向右箭號 3"/>
          <p:cNvSpPr/>
          <p:nvPr/>
        </p:nvSpPr>
        <p:spPr>
          <a:xfrm rot="8202621">
            <a:off x="7814871" y="1818786"/>
            <a:ext cx="1058435" cy="49432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Title 1"/>
          <p:cNvSpPr txBox="1">
            <a:spLocks/>
          </p:cNvSpPr>
          <p:nvPr/>
        </p:nvSpPr>
        <p:spPr>
          <a:xfrm>
            <a:off x="506184" y="116113"/>
            <a:ext cx="52164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C00000"/>
                </a:solidFill>
                <a:latin typeface="Segoe UI Semilight" panose="020B0402040204020203" pitchFamily="34" charset="0"/>
                <a:cs typeface="Segoe UI Semilight" panose="020B0402040204020203" pitchFamily="34" charset="0"/>
              </a:rPr>
              <a:t>http://mscoco.org</a:t>
            </a:r>
            <a:endParaRPr lang="en-US" dirty="0">
              <a:solidFill>
                <a:srgbClr val="C00000"/>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4202660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a:xfrm>
            <a:off x="493638" y="157852"/>
            <a:ext cx="7886700" cy="1325563"/>
          </a:xfrm>
        </p:spPr>
        <p:txBody>
          <a:bodyPr/>
          <a:lstStyle/>
          <a:p>
            <a:r>
              <a:rPr lang="en-US" dirty="0" smtClean="0">
                <a:latin typeface="Segoe UI Semilight" panose="020B0402040204020203" pitchFamily="34" charset="0"/>
                <a:ea typeface="Segoe UI" panose="020B0502040204020203" pitchFamily="34" charset="0"/>
                <a:cs typeface="Segoe UI Semilight" panose="020B0402040204020203" pitchFamily="34" charset="0"/>
              </a:rPr>
              <a:t>APIs</a:t>
            </a:r>
            <a:endParaRPr lang="en-US" dirty="0">
              <a:latin typeface="Segoe UI Semilight" panose="020B0402040204020203" pitchFamily="34" charset="0"/>
              <a:ea typeface="Segoe UI" panose="020B0502040204020203" pitchFamily="34" charset="0"/>
              <a:cs typeface="Segoe UI Semilight" panose="020B0402040204020203" pitchFamily="34" charset="0"/>
            </a:endParaRPr>
          </a:p>
        </p:txBody>
      </p:sp>
      <p:sp>
        <p:nvSpPr>
          <p:cNvPr id="3" name="內容版面配置區 2"/>
          <p:cNvSpPr>
            <a:spLocks noGrp="1"/>
          </p:cNvSpPr>
          <p:nvPr>
            <p:ph idx="1"/>
          </p:nvPr>
        </p:nvSpPr>
        <p:spPr>
          <a:xfrm>
            <a:off x="744150" y="1315486"/>
            <a:ext cx="7886700" cy="4351338"/>
          </a:xfrm>
        </p:spPr>
        <p:txBody>
          <a:bodyPr/>
          <a:lstStyle/>
          <a:p>
            <a:r>
              <a:rPr lang="en-US" dirty="0" smtClean="0">
                <a:ea typeface="Segoe UI" panose="020B0502040204020203" pitchFamily="34" charset="0"/>
                <a:cs typeface="Segoe UI" panose="020B0502040204020203" pitchFamily="34" charset="0"/>
              </a:rPr>
              <a:t>Python and MATLAB</a:t>
            </a:r>
            <a:endParaRPr lang="en-US" dirty="0">
              <a:ea typeface="Segoe UI" panose="020B0502040204020203" pitchFamily="34" charset="0"/>
              <a:cs typeface="Segoe UI" panose="020B0502040204020203" pitchFamily="34"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829" t="15178" r="36624" b="40625"/>
          <a:stretch/>
        </p:blipFill>
        <p:spPr bwMode="auto">
          <a:xfrm>
            <a:off x="915599" y="1743204"/>
            <a:ext cx="7331529" cy="418340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7322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07738" y="242081"/>
            <a:ext cx="7886700" cy="1325563"/>
          </a:xfrm>
        </p:spPr>
        <p:txBody>
          <a:bodyPr/>
          <a:lstStyle/>
          <a:p>
            <a:r>
              <a:rPr lang="en-US" sz="4000" dirty="0" smtClean="0">
                <a:latin typeface="Segoe UI Semilight" panose="020B0402040204020203" pitchFamily="34" charset="0"/>
                <a:cs typeface="Segoe UI Semilight" panose="020B0402040204020203" pitchFamily="34" charset="0"/>
              </a:rPr>
              <a:t>MS COCO 2014 release</a:t>
            </a:r>
            <a:br>
              <a:rPr lang="en-US" sz="4000" dirty="0" smtClean="0">
                <a:latin typeface="Segoe UI Semilight" panose="020B0402040204020203" pitchFamily="34" charset="0"/>
                <a:cs typeface="Segoe UI Semilight" panose="020B0402040204020203" pitchFamily="34" charset="0"/>
              </a:rPr>
            </a:br>
            <a:r>
              <a:rPr lang="en-US" sz="2400" dirty="0" smtClean="0">
                <a:latin typeface="Segoe UI Semilight" panose="020B0402040204020203" pitchFamily="34" charset="0"/>
                <a:cs typeface="Segoe UI Semilight" panose="020B0402040204020203" pitchFamily="34" charset="0"/>
              </a:rPr>
              <a:t>(half of COCO) </a:t>
            </a:r>
            <a:endParaRPr lang="en-US" dirty="0">
              <a:latin typeface="Segoe UI Semilight" panose="020B0402040204020203" pitchFamily="34" charset="0"/>
              <a:cs typeface="Segoe UI Semilight" panose="020B0402040204020203" pitchFamily="34" charset="0"/>
            </a:endParaRPr>
          </a:p>
        </p:txBody>
      </p:sp>
      <p:sp>
        <p:nvSpPr>
          <p:cNvPr id="4" name="TextBox 3"/>
          <p:cNvSpPr txBox="1"/>
          <p:nvPr/>
        </p:nvSpPr>
        <p:spPr>
          <a:xfrm>
            <a:off x="893235" y="2710425"/>
            <a:ext cx="5516628"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160k images</a:t>
            </a:r>
          </a:p>
          <a:p>
            <a:pPr marL="342900" indent="-342900">
              <a:buFont typeface="Arial" panose="020B0604020202020204" pitchFamily="34" charset="0"/>
              <a:buChar char="•"/>
            </a:pPr>
            <a:r>
              <a:rPr lang="en-US" sz="2400" dirty="0" smtClean="0"/>
              <a:t>80 object categories (things not stuff) </a:t>
            </a:r>
          </a:p>
          <a:p>
            <a:pPr marL="342900" indent="-342900">
              <a:buFont typeface="Arial" panose="020B0604020202020204" pitchFamily="34" charset="0"/>
              <a:buChar char="•"/>
            </a:pPr>
            <a:r>
              <a:rPr lang="en-US" sz="2400" dirty="0" smtClean="0"/>
              <a:t>1M+ instances </a:t>
            </a:r>
            <a:r>
              <a:rPr lang="en-US" sz="2400" dirty="0" smtClean="0">
                <a:latin typeface="Segoe UI" panose="020B0502040204020203" pitchFamily="34" charset="0"/>
                <a:cs typeface="Segoe UI" panose="020B0502040204020203" pitchFamily="34" charset="0"/>
              </a:rPr>
              <a:t>(300k </a:t>
            </a:r>
            <a:r>
              <a:rPr lang="en-US" sz="2400" dirty="0">
                <a:latin typeface="Segoe UI" panose="020B0502040204020203" pitchFamily="34" charset="0"/>
                <a:cs typeface="Segoe UI" panose="020B0502040204020203" pitchFamily="34" charset="0"/>
              </a:rPr>
              <a:t>people</a:t>
            </a:r>
            <a:r>
              <a:rPr lang="en-US" sz="2400" dirty="0" smtClean="0">
                <a:latin typeface="Segoe UI" panose="020B0502040204020203" pitchFamily="34" charset="0"/>
                <a:cs typeface="Segoe UI" panose="020B0502040204020203" pitchFamily="34" charset="0"/>
              </a:rPr>
              <a:t>)</a:t>
            </a:r>
            <a:endParaRPr lang="en-US" sz="2400" dirty="0" smtClean="0"/>
          </a:p>
          <a:p>
            <a:pPr marL="342900" indent="-342900">
              <a:buFont typeface="Arial" panose="020B0604020202020204" pitchFamily="34" charset="0"/>
              <a:buChar char="•"/>
            </a:pPr>
            <a:r>
              <a:rPr lang="en-US" sz="2400" dirty="0" smtClean="0"/>
              <a:t>Every instance segmented</a:t>
            </a:r>
          </a:p>
          <a:p>
            <a:pPr marL="342900" indent="-342900">
              <a:buFont typeface="Arial" panose="020B0604020202020204" pitchFamily="34" charset="0"/>
              <a:buChar char="•"/>
            </a:pPr>
            <a:r>
              <a:rPr lang="en-US" sz="2400" dirty="0" smtClean="0"/>
              <a:t>5 sentences per image</a:t>
            </a:r>
          </a:p>
          <a:p>
            <a:pPr marL="342900" indent="-342900">
              <a:buFont typeface="Arial" panose="020B0604020202020204" pitchFamily="34" charset="0"/>
              <a:buChar char="•"/>
            </a:pPr>
            <a:r>
              <a:rPr lang="en-US" sz="2400" dirty="0" smtClean="0"/>
              <a:t>Separate train and validation set</a:t>
            </a:r>
            <a:endParaRPr lang="en-US" sz="2400" dirty="0"/>
          </a:p>
        </p:txBody>
      </p:sp>
      <p:pic>
        <p:nvPicPr>
          <p:cNvPr id="5"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8530" t="55332" r="16211" b="1"/>
          <a:stretch/>
        </p:blipFill>
        <p:spPr>
          <a:xfrm>
            <a:off x="6795359" y="169462"/>
            <a:ext cx="2073498" cy="6271377"/>
          </a:xfrm>
          <a:prstGeom prst="rect">
            <a:avLst/>
          </a:prstGeom>
        </p:spPr>
      </p:pic>
      <p:sp>
        <p:nvSpPr>
          <p:cNvPr id="6" name="Rectangle 5"/>
          <p:cNvSpPr/>
          <p:nvPr/>
        </p:nvSpPr>
        <p:spPr>
          <a:xfrm>
            <a:off x="507738" y="1877424"/>
            <a:ext cx="5492401" cy="523220"/>
          </a:xfrm>
          <a:prstGeom prst="rect">
            <a:avLst/>
          </a:prstGeom>
        </p:spPr>
        <p:txBody>
          <a:bodyPr wrap="none">
            <a:spAutoFit/>
          </a:bodyPr>
          <a:lstStyle/>
          <a:p>
            <a:r>
              <a:rPr lang="en-US" sz="2800" dirty="0">
                <a:solidFill>
                  <a:srgbClr val="C00000"/>
                </a:solidFill>
              </a:rPr>
              <a:t>Over </a:t>
            </a:r>
            <a:r>
              <a:rPr lang="en-US" sz="2800" dirty="0" smtClean="0">
                <a:solidFill>
                  <a:srgbClr val="C00000"/>
                </a:solidFill>
              </a:rPr>
              <a:t>77,000 </a:t>
            </a:r>
            <a:r>
              <a:rPr lang="en-US" sz="2800" dirty="0">
                <a:solidFill>
                  <a:srgbClr val="C00000"/>
                </a:solidFill>
              </a:rPr>
              <a:t>worker hours </a:t>
            </a:r>
            <a:r>
              <a:rPr lang="en-US" sz="2800" dirty="0" smtClean="0">
                <a:solidFill>
                  <a:srgbClr val="C00000"/>
                </a:solidFill>
              </a:rPr>
              <a:t>(8+ years)</a:t>
            </a:r>
            <a:endParaRPr lang="en-US" sz="2800" dirty="0">
              <a:solidFill>
                <a:srgbClr val="C00000"/>
              </a:solidFill>
            </a:endParaRPr>
          </a:p>
        </p:txBody>
      </p:sp>
    </p:spTree>
    <p:extLst>
      <p:ext uri="{BB962C8B-B14F-4D97-AF65-F5344CB8AC3E}">
        <p14:creationId xmlns:p14="http://schemas.microsoft.com/office/powerpoint/2010/main" val="32744314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9300" y="3119564"/>
            <a:ext cx="7568371" cy="565024"/>
          </a:xfrm>
        </p:spPr>
        <p:txBody>
          <a:bodyPr>
            <a:noAutofit/>
          </a:bodyPr>
          <a:lstStyle/>
          <a:p>
            <a:pPr marL="0" indent="0">
              <a:buNone/>
            </a:pPr>
            <a:endParaRPr lang="en-US" sz="9600" dirty="0" smtClean="0">
              <a:latin typeface="Segoe UI" panose="020B0502040204020203" pitchFamily="34" charset="0"/>
              <a:cs typeface="Segoe UI" panose="020B0502040204020203" pitchFamily="34" charset="0"/>
            </a:endParaRPr>
          </a:p>
          <a:p>
            <a:pPr marL="0" indent="0">
              <a:buNone/>
            </a:pPr>
            <a:endParaRPr lang="en-US" sz="9600" dirty="0">
              <a:latin typeface="Segoe UI" panose="020B0502040204020203" pitchFamily="34" charset="0"/>
              <a:cs typeface="Segoe UI" panose="020B0502040204020203" pitchFamily="34" charset="0"/>
            </a:endParaRPr>
          </a:p>
          <a:p>
            <a:pPr marL="0" indent="0">
              <a:buNone/>
            </a:pPr>
            <a:endParaRPr lang="en-US" sz="9600" dirty="0">
              <a:latin typeface="Segoe UI" panose="020B0502040204020203" pitchFamily="34" charset="0"/>
              <a:cs typeface="Segoe UI" panose="020B0502040204020203" pitchFamily="34" charset="0"/>
            </a:endParaRPr>
          </a:p>
        </p:txBody>
      </p:sp>
      <p:grpSp>
        <p:nvGrpSpPr>
          <p:cNvPr id="4" name="Group 3"/>
          <p:cNvGrpSpPr/>
          <p:nvPr/>
        </p:nvGrpSpPr>
        <p:grpSpPr>
          <a:xfrm>
            <a:off x="462582" y="352314"/>
            <a:ext cx="3651160" cy="1159098"/>
            <a:chOff x="781989" y="1329749"/>
            <a:chExt cx="3651160" cy="1159098"/>
          </a:xfrm>
        </p:grpSpPr>
        <p:sp>
          <p:nvSpPr>
            <p:cNvPr id="5" name="Rectangle 4"/>
            <p:cNvSpPr/>
            <p:nvPr/>
          </p:nvSpPr>
          <p:spPr>
            <a:xfrm>
              <a:off x="781989" y="1329749"/>
              <a:ext cx="3651160" cy="1159098"/>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989" y="1502468"/>
              <a:ext cx="3457575" cy="981075"/>
            </a:xfrm>
            <a:prstGeom prst="rect">
              <a:avLst/>
            </a:prstGeom>
          </p:spPr>
        </p:pic>
      </p:grpSp>
      <p:sp>
        <p:nvSpPr>
          <p:cNvPr id="8" name="Rectangle 7"/>
          <p:cNvSpPr/>
          <p:nvPr/>
        </p:nvSpPr>
        <p:spPr>
          <a:xfrm>
            <a:off x="0" y="0"/>
            <a:ext cx="9144000" cy="1616853"/>
          </a:xfrm>
          <a:prstGeom prst="rect">
            <a:avLst/>
          </a:prstGeom>
          <a:solidFill>
            <a:srgbClr val="1A1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471" t="14611" r="21019" b="59362"/>
          <a:stretch/>
        </p:blipFill>
        <p:spPr>
          <a:xfrm>
            <a:off x="256973" y="327055"/>
            <a:ext cx="3920157" cy="1070992"/>
          </a:xfrm>
          <a:prstGeom prst="rect">
            <a:avLst/>
          </a:prstGeom>
        </p:spPr>
      </p:pic>
      <p:sp>
        <p:nvSpPr>
          <p:cNvPr id="9" name="Content Placeholder 2"/>
          <p:cNvSpPr txBox="1">
            <a:spLocks/>
          </p:cNvSpPr>
          <p:nvPr/>
        </p:nvSpPr>
        <p:spPr>
          <a:xfrm>
            <a:off x="577205" y="3600827"/>
            <a:ext cx="7568371" cy="5650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400" dirty="0" smtClean="0">
                <a:latin typeface="Segoe UI Semilight" panose="020B0402040204020203" pitchFamily="34" charset="0"/>
                <a:cs typeface="Segoe UI Semilight" panose="020B0402040204020203" pitchFamily="34" charset="0"/>
              </a:rPr>
              <a:t>Going forward</a:t>
            </a:r>
            <a:endParaRPr lang="en-US" sz="8000" dirty="0" smtClean="0">
              <a:latin typeface="Segoe UI Semilight" panose="020B0402040204020203" pitchFamily="34" charset="0"/>
              <a:cs typeface="Segoe UI Semilight" panose="020B0402040204020203" pitchFamily="34" charset="0"/>
            </a:endParaRPr>
          </a:p>
          <a:p>
            <a:pPr marL="0" indent="0">
              <a:buFont typeface="Arial" panose="020B0604020202020204" pitchFamily="34" charset="0"/>
              <a:buNone/>
            </a:pPr>
            <a:endParaRPr lang="en-US" sz="80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258956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88487" y="74482"/>
            <a:ext cx="7886700" cy="1325563"/>
          </a:xfrm>
        </p:spPr>
        <p:txBody>
          <a:bodyPr/>
          <a:lstStyle/>
          <a:p>
            <a:r>
              <a:rPr lang="en-US" dirty="0" smtClean="0">
                <a:latin typeface="Segoe UI Semilight" panose="020B0402040204020203" pitchFamily="34" charset="0"/>
                <a:cs typeface="Segoe UI Semilight" panose="020B0402040204020203" pitchFamily="34" charset="0"/>
              </a:rPr>
              <a:t>Algorithm Evaluation</a:t>
            </a:r>
            <a:endParaRPr lang="en-US" dirty="0">
              <a:latin typeface="Segoe UI Semilight" panose="020B0402040204020203" pitchFamily="34" charset="0"/>
              <a:cs typeface="Segoe UI Semilight" panose="020B0402040204020203" pitchFamily="34" charset="0"/>
            </a:endParaRPr>
          </a:p>
        </p:txBody>
      </p:sp>
      <p:sp>
        <p:nvSpPr>
          <p:cNvPr id="7" name="TextBox 3"/>
          <p:cNvSpPr txBox="1"/>
          <p:nvPr/>
        </p:nvSpPr>
        <p:spPr>
          <a:xfrm>
            <a:off x="946139" y="1938257"/>
            <a:ext cx="5516628" cy="2677656"/>
          </a:xfrm>
          <a:prstGeom prst="rect">
            <a:avLst/>
          </a:prstGeom>
          <a:noFill/>
        </p:spPr>
        <p:txBody>
          <a:bodyPr wrap="square" rtlCol="0">
            <a:spAutoFit/>
          </a:bodyPr>
          <a:lstStyle/>
          <a:p>
            <a:r>
              <a:rPr lang="en-US" sz="2800" dirty="0" smtClean="0"/>
              <a:t>Still debating…</a:t>
            </a:r>
          </a:p>
          <a:p>
            <a:endParaRPr lang="en-US" sz="2800" dirty="0" smtClean="0">
              <a:solidFill>
                <a:srgbClr val="C00000"/>
              </a:solidFill>
            </a:endParaRPr>
          </a:p>
          <a:p>
            <a:r>
              <a:rPr lang="en-US" sz="2800" dirty="0" smtClean="0"/>
              <a:t>The metric should be: </a:t>
            </a:r>
          </a:p>
          <a:p>
            <a:pPr marL="342900" indent="-342900">
              <a:buFont typeface="Arial" panose="020B0604020202020204" pitchFamily="34" charset="0"/>
              <a:buChar char="•"/>
            </a:pPr>
            <a:r>
              <a:rPr lang="en-US" sz="2800" dirty="0" smtClean="0"/>
              <a:t>Simple</a:t>
            </a:r>
          </a:p>
          <a:p>
            <a:pPr marL="342900" indent="-342900">
              <a:buFont typeface="Arial" panose="020B0604020202020204" pitchFamily="34" charset="0"/>
              <a:buChar char="•"/>
            </a:pPr>
            <a:r>
              <a:rPr lang="en-US" sz="2800" dirty="0" smtClean="0"/>
              <a:t>Relevant</a:t>
            </a:r>
          </a:p>
          <a:p>
            <a:pPr marL="342900" indent="-342900">
              <a:buFont typeface="Arial" panose="020B0604020202020204" pitchFamily="34" charset="0"/>
              <a:buChar char="•"/>
            </a:pPr>
            <a:r>
              <a:rPr lang="en-US" sz="2800" dirty="0" smtClean="0"/>
              <a:t>Robust</a:t>
            </a:r>
            <a:endParaRPr lang="en-US" sz="2800" dirty="0"/>
          </a:p>
        </p:txBody>
      </p:sp>
      <p:pic>
        <p:nvPicPr>
          <p:cNvPr id="3" name="Picture 2"/>
          <p:cNvPicPr>
            <a:picLocks noChangeAspect="1"/>
          </p:cNvPicPr>
          <p:nvPr/>
        </p:nvPicPr>
        <p:blipFill>
          <a:blip r:embed="rId3"/>
          <a:stretch>
            <a:fillRect/>
          </a:stretch>
        </p:blipFill>
        <p:spPr>
          <a:xfrm>
            <a:off x="5432843" y="3697886"/>
            <a:ext cx="2502228" cy="2414157"/>
          </a:xfrm>
          <a:prstGeom prst="rect">
            <a:avLst/>
          </a:prstGeom>
        </p:spPr>
      </p:pic>
      <p:pic>
        <p:nvPicPr>
          <p:cNvPr id="6" name="Picture 5"/>
          <p:cNvPicPr>
            <a:picLocks noChangeAspect="1"/>
          </p:cNvPicPr>
          <p:nvPr/>
        </p:nvPicPr>
        <p:blipFill>
          <a:blip r:embed="rId4"/>
          <a:stretch>
            <a:fillRect/>
          </a:stretch>
        </p:blipFill>
        <p:spPr>
          <a:xfrm>
            <a:off x="5409396" y="1366788"/>
            <a:ext cx="2525675" cy="2048132"/>
          </a:xfrm>
          <a:prstGeom prst="rect">
            <a:avLst/>
          </a:prstGeom>
        </p:spPr>
      </p:pic>
    </p:spTree>
    <p:extLst>
      <p:ext uri="{BB962C8B-B14F-4D97-AF65-F5344CB8AC3E}">
        <p14:creationId xmlns:p14="http://schemas.microsoft.com/office/powerpoint/2010/main" val="1349411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9625"/>
            <a:ext cx="9144000" cy="5640916"/>
          </a:xfrm>
          <a:prstGeom prst="rect">
            <a:avLst/>
          </a:prstGeom>
        </p:spPr>
      </p:pic>
      <p:sp>
        <p:nvSpPr>
          <p:cNvPr id="9" name="Content Placeholder 2"/>
          <p:cNvSpPr txBox="1">
            <a:spLocks/>
          </p:cNvSpPr>
          <p:nvPr/>
        </p:nvSpPr>
        <p:spPr>
          <a:xfrm>
            <a:off x="1063281" y="3282761"/>
            <a:ext cx="4329717" cy="565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dirty="0" smtClean="0">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437292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6933695" y="6316021"/>
            <a:ext cx="2095248" cy="4662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5143" y="310591"/>
            <a:ext cx="7886700" cy="1325563"/>
          </a:xfrm>
        </p:spPr>
        <p:txBody>
          <a:bodyPr/>
          <a:lstStyle/>
          <a:p>
            <a:r>
              <a:rPr lang="en-US" sz="5400" dirty="0" smtClean="0">
                <a:latin typeface="Segoe UI Semilight" panose="020B0402040204020203" pitchFamily="34" charset="0"/>
                <a:cs typeface="Segoe UI Semilight" panose="020B0402040204020203" pitchFamily="34" charset="0"/>
              </a:rPr>
              <a:t>MS COCO 2015</a:t>
            </a:r>
            <a:r>
              <a:rPr lang="en-US" sz="4800" dirty="0" smtClean="0">
                <a:latin typeface="Segoe UI Semilight" panose="020B0402040204020203" pitchFamily="34" charset="0"/>
                <a:cs typeface="Segoe UI Semilight" panose="020B0402040204020203" pitchFamily="34" charset="0"/>
              </a:rPr>
              <a:t/>
            </a:r>
            <a:br>
              <a:rPr lang="en-US" sz="4800" dirty="0" smtClean="0">
                <a:latin typeface="Segoe UI Semilight" panose="020B0402040204020203" pitchFamily="34" charset="0"/>
                <a:cs typeface="Segoe UI Semilight" panose="020B0402040204020203" pitchFamily="34" charset="0"/>
              </a:rPr>
            </a:br>
            <a:r>
              <a:rPr lang="en-US" sz="2800" dirty="0" smtClean="0">
                <a:latin typeface="Segoe UI Semilight" panose="020B0402040204020203" pitchFamily="34" charset="0"/>
                <a:cs typeface="Segoe UI Semilight" panose="020B0402040204020203" pitchFamily="34" charset="0"/>
              </a:rPr>
              <a:t>(full release)</a:t>
            </a:r>
            <a:endParaRPr lang="en-US" sz="2800" dirty="0">
              <a:latin typeface="Segoe UI Semilight" panose="020B0402040204020203" pitchFamily="34" charset="0"/>
              <a:cs typeface="Segoe UI Semilight" panose="020B0402040204020203"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8530" t="55332" r="16211" b="1"/>
          <a:stretch/>
        </p:blipFill>
        <p:spPr>
          <a:xfrm>
            <a:off x="6697673" y="234778"/>
            <a:ext cx="2073498" cy="6271377"/>
          </a:xfrm>
          <a:prstGeom prst="rect">
            <a:avLst/>
          </a:prstGeom>
        </p:spPr>
      </p:pic>
      <p:sp>
        <p:nvSpPr>
          <p:cNvPr id="5" name="Title 1"/>
          <p:cNvSpPr txBox="1">
            <a:spLocks/>
          </p:cNvSpPr>
          <p:nvPr/>
        </p:nvSpPr>
        <p:spPr>
          <a:xfrm>
            <a:off x="1299402" y="5305133"/>
            <a:ext cx="52164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C00000"/>
                </a:solidFill>
                <a:latin typeface="Segoe UI Semilight" panose="020B0402040204020203" pitchFamily="34" charset="0"/>
                <a:cs typeface="Segoe UI Semilight" panose="020B0402040204020203" pitchFamily="34" charset="0"/>
              </a:rPr>
              <a:t>http://mscoco.org</a:t>
            </a:r>
            <a:endParaRPr lang="en-US" dirty="0">
              <a:solidFill>
                <a:srgbClr val="C00000"/>
              </a:solidFill>
              <a:latin typeface="Segoe UI Semilight" panose="020B0402040204020203" pitchFamily="34" charset="0"/>
              <a:cs typeface="Segoe UI Semilight" panose="020B0402040204020203" pitchFamily="34" charset="0"/>
            </a:endParaRPr>
          </a:p>
        </p:txBody>
      </p:sp>
      <p:sp>
        <p:nvSpPr>
          <p:cNvPr id="8" name="Content Placeholder 7"/>
          <p:cNvSpPr>
            <a:spLocks noGrp="1"/>
          </p:cNvSpPr>
          <p:nvPr>
            <p:ph idx="1"/>
          </p:nvPr>
        </p:nvSpPr>
        <p:spPr>
          <a:xfrm>
            <a:off x="626613" y="1716600"/>
            <a:ext cx="3013680" cy="500903"/>
          </a:xfrm>
        </p:spPr>
        <p:txBody>
          <a:bodyPr>
            <a:noAutofit/>
          </a:bodyPr>
          <a:lstStyle/>
          <a:p>
            <a:pPr marL="0" indent="0">
              <a:buNone/>
            </a:pPr>
            <a:r>
              <a:rPr lang="en-US" sz="3200" dirty="0" smtClean="0">
                <a:solidFill>
                  <a:srgbClr val="FF0000"/>
                </a:solidFill>
              </a:rPr>
              <a:t>Early 2015</a:t>
            </a:r>
            <a:endParaRPr lang="en-US" sz="3200" dirty="0">
              <a:solidFill>
                <a:srgbClr val="FF0000"/>
              </a:solidFill>
            </a:endParaRPr>
          </a:p>
        </p:txBody>
      </p:sp>
      <p:sp>
        <p:nvSpPr>
          <p:cNvPr id="9" name="Rectangle 8"/>
          <p:cNvSpPr/>
          <p:nvPr/>
        </p:nvSpPr>
        <p:spPr>
          <a:xfrm>
            <a:off x="626613" y="2422490"/>
            <a:ext cx="6119728" cy="2677656"/>
          </a:xfrm>
          <a:prstGeom prst="rect">
            <a:avLst/>
          </a:prstGeom>
        </p:spPr>
        <p:txBody>
          <a:bodyPr wrap="square">
            <a:spAutoFit/>
          </a:bodyPr>
          <a:lstStyle/>
          <a:p>
            <a:pPr marL="342900" indent="-342900">
              <a:buFont typeface="Arial" panose="020B0604020202020204" pitchFamily="34" charset="0"/>
              <a:buChar char="•"/>
            </a:pPr>
            <a:r>
              <a:rPr lang="en-US" sz="2800" dirty="0" smtClean="0"/>
              <a:t>80-100 </a:t>
            </a:r>
            <a:r>
              <a:rPr lang="en-US" sz="2800" dirty="0"/>
              <a:t>object </a:t>
            </a:r>
            <a:r>
              <a:rPr lang="en-US" sz="2800" dirty="0" smtClean="0"/>
              <a:t>categories </a:t>
            </a:r>
            <a:endParaRPr lang="en-US" sz="2800" dirty="0"/>
          </a:p>
          <a:p>
            <a:pPr marL="342900" indent="-342900">
              <a:buFont typeface="Arial" panose="020B0604020202020204" pitchFamily="34" charset="0"/>
              <a:buChar char="•"/>
            </a:pPr>
            <a:r>
              <a:rPr lang="en-US" sz="2800" dirty="0" smtClean="0"/>
              <a:t>330k </a:t>
            </a:r>
            <a:r>
              <a:rPr lang="en-US" sz="2800" dirty="0"/>
              <a:t>images</a:t>
            </a:r>
          </a:p>
          <a:p>
            <a:pPr marL="342900" indent="-342900">
              <a:buFont typeface="Arial" panose="020B0604020202020204" pitchFamily="34" charset="0"/>
              <a:buChar char="•"/>
            </a:pPr>
            <a:r>
              <a:rPr lang="en-US" sz="2800" dirty="0" smtClean="0"/>
              <a:t>2M</a:t>
            </a:r>
            <a:r>
              <a:rPr lang="en-US" sz="2800" dirty="0"/>
              <a:t>+ instances </a:t>
            </a:r>
            <a:r>
              <a:rPr lang="en-US" sz="2800" dirty="0" smtClean="0">
                <a:latin typeface="Segoe UI" panose="020B0502040204020203" pitchFamily="34" charset="0"/>
                <a:cs typeface="Segoe UI" panose="020B0502040204020203" pitchFamily="34" charset="0"/>
              </a:rPr>
              <a:t>(700k </a:t>
            </a:r>
            <a:r>
              <a:rPr lang="en-US" sz="2800" dirty="0">
                <a:latin typeface="Segoe UI" panose="020B0502040204020203" pitchFamily="34" charset="0"/>
                <a:cs typeface="Segoe UI" panose="020B0502040204020203" pitchFamily="34" charset="0"/>
              </a:rPr>
              <a:t>people)</a:t>
            </a:r>
            <a:endParaRPr lang="en-US" sz="2800" dirty="0"/>
          </a:p>
          <a:p>
            <a:pPr marL="342900" indent="-342900">
              <a:buFont typeface="Arial" panose="020B0604020202020204" pitchFamily="34" charset="0"/>
              <a:buChar char="•"/>
            </a:pPr>
            <a:r>
              <a:rPr lang="en-US" sz="2800" dirty="0"/>
              <a:t>Every instance segmented</a:t>
            </a:r>
          </a:p>
          <a:p>
            <a:pPr marL="342900" indent="-342900">
              <a:buFont typeface="Arial" panose="020B0604020202020204" pitchFamily="34" charset="0"/>
              <a:buChar char="•"/>
            </a:pPr>
            <a:r>
              <a:rPr lang="en-US" sz="2800" dirty="0"/>
              <a:t>5 sentences per image</a:t>
            </a:r>
          </a:p>
          <a:p>
            <a:pPr marL="342900" indent="-342900">
              <a:buFont typeface="Arial" panose="020B0604020202020204" pitchFamily="34" charset="0"/>
              <a:buChar char="•"/>
            </a:pPr>
            <a:r>
              <a:rPr lang="en-US" sz="2800" dirty="0" err="1" smtClean="0"/>
              <a:t>Keypoint</a:t>
            </a:r>
            <a:r>
              <a:rPr lang="en-US" sz="2800" dirty="0" smtClean="0"/>
              <a:t> annotations</a:t>
            </a:r>
            <a:endParaRPr lang="en-US" sz="2800" dirty="0"/>
          </a:p>
        </p:txBody>
      </p:sp>
    </p:spTree>
    <p:extLst>
      <p:ext uri="{BB962C8B-B14F-4D97-AF65-F5344CB8AC3E}">
        <p14:creationId xmlns:p14="http://schemas.microsoft.com/office/powerpoint/2010/main" val="2058677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0" y="0"/>
            <a:ext cx="9144000" cy="1616853"/>
          </a:xfrm>
          <a:prstGeom prst="rect">
            <a:avLst/>
          </a:prstGeom>
          <a:solidFill>
            <a:srgbClr val="1A1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15471" t="14611" r="21019" b="59362"/>
          <a:stretch/>
        </p:blipFill>
        <p:spPr>
          <a:xfrm>
            <a:off x="256973" y="327055"/>
            <a:ext cx="3920157" cy="1070992"/>
          </a:xfrm>
          <a:prstGeom prst="rect">
            <a:avLst/>
          </a:prstGeom>
        </p:spPr>
      </p:pic>
      <p:sp>
        <p:nvSpPr>
          <p:cNvPr id="3" name="文字方塊 2"/>
          <p:cNvSpPr txBox="1"/>
          <p:nvPr/>
        </p:nvSpPr>
        <p:spPr>
          <a:xfrm>
            <a:off x="462195" y="1695703"/>
            <a:ext cx="3168047" cy="830997"/>
          </a:xfrm>
          <a:prstGeom prst="rect">
            <a:avLst/>
          </a:prstGeom>
          <a:noFill/>
        </p:spPr>
        <p:txBody>
          <a:bodyPr wrap="none" rtlCol="0">
            <a:spAutoFit/>
          </a:bodyPr>
          <a:lstStyle/>
          <a:p>
            <a:r>
              <a:rPr lang="en-US" sz="4800" dirty="0" smtClean="0">
                <a:latin typeface="Segoe UI" panose="020B0502040204020203" pitchFamily="34" charset="0"/>
                <a:ea typeface="Segoe UI" panose="020B0502040204020203" pitchFamily="34" charset="0"/>
                <a:cs typeface="Segoe UI" panose="020B0502040204020203" pitchFamily="34" charset="0"/>
              </a:rPr>
              <a:t>Thank you!</a:t>
            </a:r>
            <a:endParaRPr lang="en-US" sz="4800" dirty="0">
              <a:latin typeface="Segoe UI" panose="020B0502040204020203" pitchFamily="34" charset="0"/>
              <a:ea typeface="Segoe UI" panose="020B0502040204020203" pitchFamily="34" charset="0"/>
              <a:cs typeface="Segoe UI" panose="020B0502040204020203" pitchFamily="34" charset="0"/>
            </a:endParaRPr>
          </a:p>
        </p:txBody>
      </p:sp>
      <p:sp>
        <p:nvSpPr>
          <p:cNvPr id="18" name="Title 1"/>
          <p:cNvSpPr txBox="1">
            <a:spLocks/>
          </p:cNvSpPr>
          <p:nvPr/>
        </p:nvSpPr>
        <p:spPr>
          <a:xfrm>
            <a:off x="5829905" y="145644"/>
            <a:ext cx="30510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solidFill>
                  <a:schemeClr val="bg1"/>
                </a:solidFill>
                <a:latin typeface="Segoe UI Light"/>
                <a:cs typeface="Segoe UI Light"/>
              </a:rPr>
              <a:t>Visit mscoco.org</a:t>
            </a:r>
            <a:endParaRPr lang="en-US" sz="3200" dirty="0">
              <a:solidFill>
                <a:schemeClr val="bg1"/>
              </a:solidFill>
              <a:latin typeface="Segoe UI Light"/>
              <a:cs typeface="Segoe UI Light"/>
            </a:endParaRPr>
          </a:p>
        </p:txBody>
      </p:sp>
      <p:grpSp>
        <p:nvGrpSpPr>
          <p:cNvPr id="7" name="Group 6"/>
          <p:cNvGrpSpPr/>
          <p:nvPr/>
        </p:nvGrpSpPr>
        <p:grpSpPr>
          <a:xfrm>
            <a:off x="1255131" y="2658282"/>
            <a:ext cx="6680630" cy="3648441"/>
            <a:chOff x="1014232" y="2195299"/>
            <a:chExt cx="7334984" cy="4067120"/>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18160" b="28759"/>
            <a:stretch/>
          </p:blipFill>
          <p:spPr>
            <a:xfrm>
              <a:off x="1014232" y="2195299"/>
              <a:ext cx="1550562" cy="1634239"/>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1622" r="14677" b="27949"/>
            <a:stretch/>
          </p:blipFill>
          <p:spPr>
            <a:xfrm>
              <a:off x="2884683" y="2513750"/>
              <a:ext cx="1073950" cy="1237635"/>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r="15258" b="28535"/>
            <a:stretch/>
          </p:blipFill>
          <p:spPr>
            <a:xfrm>
              <a:off x="6642897" y="2514792"/>
              <a:ext cx="1433195" cy="1226824"/>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r="17489" b="26814"/>
            <a:stretch/>
          </p:blipFill>
          <p:spPr>
            <a:xfrm>
              <a:off x="2764623" y="4565328"/>
              <a:ext cx="1170588" cy="1257134"/>
            </a:xfrm>
            <a:prstGeom prst="rect">
              <a:avLst/>
            </a:prstGeom>
          </p:spPr>
        </p:pic>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l="13315" r="14676" b="27949"/>
            <a:stretch/>
          </p:blipFill>
          <p:spPr>
            <a:xfrm>
              <a:off x="4098476" y="2513750"/>
              <a:ext cx="1214025" cy="1237635"/>
            </a:xfrm>
            <a:prstGeom prst="rect">
              <a:avLst/>
            </a:prstGeom>
          </p:spPr>
        </p:pic>
        <p:pic>
          <p:nvPicPr>
            <p:cNvPr id="13" name="Picture 12"/>
            <p:cNvPicPr>
              <a:picLocks noChangeAspect="1"/>
            </p:cNvPicPr>
            <p:nvPr/>
          </p:nvPicPr>
          <p:blipFill rotWithShape="1">
            <a:blip r:embed="rId9">
              <a:extLst>
                <a:ext uri="{28A0092B-C50C-407E-A947-70E740481C1C}">
                  <a14:useLocalDpi xmlns:a14="http://schemas.microsoft.com/office/drawing/2010/main" val="0"/>
                </a:ext>
              </a:extLst>
            </a:blip>
            <a:srcRect r="14979" b="27951"/>
            <a:stretch/>
          </p:blipFill>
          <p:spPr>
            <a:xfrm>
              <a:off x="1070122" y="4565328"/>
              <a:ext cx="1438781" cy="1237595"/>
            </a:xfrm>
            <a:prstGeom prst="rect">
              <a:avLst/>
            </a:prstGeom>
          </p:spPr>
        </p:pic>
        <p:pic>
          <p:nvPicPr>
            <p:cNvPr id="14" name="Picture 13"/>
            <p:cNvPicPr>
              <a:picLocks noChangeAspect="1"/>
            </p:cNvPicPr>
            <p:nvPr/>
          </p:nvPicPr>
          <p:blipFill rotWithShape="1">
            <a:blip r:embed="rId10">
              <a:extLst>
                <a:ext uri="{28A0092B-C50C-407E-A947-70E740481C1C}">
                  <a14:useLocalDpi xmlns:a14="http://schemas.microsoft.com/office/drawing/2010/main" val="0"/>
                </a:ext>
              </a:extLst>
            </a:blip>
            <a:srcRect r="17346" b="28159"/>
            <a:stretch/>
          </p:blipFill>
          <p:spPr>
            <a:xfrm>
              <a:off x="5450790" y="4559133"/>
              <a:ext cx="1172612" cy="1234021"/>
            </a:xfrm>
            <a:prstGeom prst="rect">
              <a:avLst/>
            </a:prstGeom>
          </p:spPr>
        </p:pic>
        <p:pic>
          <p:nvPicPr>
            <p:cNvPr id="15" name="Picture 14"/>
            <p:cNvPicPr>
              <a:picLocks noChangeAspect="1"/>
            </p:cNvPicPr>
            <p:nvPr/>
          </p:nvPicPr>
          <p:blipFill rotWithShape="1">
            <a:blip r:embed="rId11">
              <a:extLst>
                <a:ext uri="{28A0092B-C50C-407E-A947-70E740481C1C}">
                  <a14:useLocalDpi xmlns:a14="http://schemas.microsoft.com/office/drawing/2010/main" val="0"/>
                </a:ext>
              </a:extLst>
            </a:blip>
            <a:srcRect l="18762" r="15077" b="28520"/>
            <a:stretch/>
          </p:blipFill>
          <p:spPr>
            <a:xfrm>
              <a:off x="6945923" y="4565328"/>
              <a:ext cx="1115420" cy="1227826"/>
            </a:xfrm>
            <a:prstGeom prst="rect">
              <a:avLst/>
            </a:prstGeom>
          </p:spPr>
        </p:pic>
        <p:grpSp>
          <p:nvGrpSpPr>
            <p:cNvPr id="17" name="Group 16"/>
            <p:cNvGrpSpPr/>
            <p:nvPr/>
          </p:nvGrpSpPr>
          <p:grpSpPr>
            <a:xfrm>
              <a:off x="5505516" y="2400489"/>
              <a:ext cx="1377173" cy="1350896"/>
              <a:chOff x="6693683" y="2417764"/>
              <a:chExt cx="1377173" cy="1350896"/>
            </a:xfrm>
          </p:grpSpPr>
          <p:pic>
            <p:nvPicPr>
              <p:cNvPr id="49" name="Picture 48"/>
              <p:cNvPicPr>
                <a:picLocks noChangeAspect="1"/>
              </p:cNvPicPr>
              <p:nvPr/>
            </p:nvPicPr>
            <p:blipFill rotWithShape="1">
              <a:blip r:embed="rId12">
                <a:extLst>
                  <a:ext uri="{28A0092B-C50C-407E-A947-70E740481C1C}">
                    <a14:useLocalDpi xmlns:a14="http://schemas.microsoft.com/office/drawing/2010/main" val="0"/>
                  </a:ext>
                </a:extLst>
              </a:blip>
              <a:srcRect r="11410" b="27671"/>
              <a:stretch/>
            </p:blipFill>
            <p:spPr>
              <a:xfrm>
                <a:off x="6693683" y="2513751"/>
                <a:ext cx="1269470" cy="1254909"/>
              </a:xfrm>
              <a:prstGeom prst="rect">
                <a:avLst/>
              </a:prstGeom>
            </p:spPr>
          </p:pic>
          <p:sp>
            <p:nvSpPr>
              <p:cNvPr id="50" name="Rectangle 49"/>
              <p:cNvSpPr/>
              <p:nvPr/>
            </p:nvSpPr>
            <p:spPr>
              <a:xfrm>
                <a:off x="7864965" y="2417764"/>
                <a:ext cx="205891" cy="1338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4034163" y="4560229"/>
              <a:ext cx="1380375" cy="1694367"/>
              <a:chOff x="4034163" y="4560229"/>
              <a:chExt cx="1380375" cy="1694367"/>
            </a:xfrm>
          </p:grpSpPr>
          <p:pic>
            <p:nvPicPr>
              <p:cNvPr id="46" name="Picture 45"/>
              <p:cNvPicPr>
                <a:picLocks noChangeAspect="1"/>
              </p:cNvPicPr>
              <p:nvPr/>
            </p:nvPicPr>
            <p:blipFill rotWithShape="1">
              <a:blip r:embed="rId13"/>
              <a:srcRect l="18743"/>
              <a:stretch/>
            </p:blipFill>
            <p:spPr>
              <a:xfrm>
                <a:off x="4144536" y="4560229"/>
                <a:ext cx="997415" cy="1222698"/>
              </a:xfrm>
              <a:prstGeom prst="rect">
                <a:avLst/>
              </a:prstGeom>
            </p:spPr>
          </p:pic>
          <p:sp>
            <p:nvSpPr>
              <p:cNvPr id="47" name="Content Placeholder 2"/>
              <p:cNvSpPr txBox="1">
                <a:spLocks/>
              </p:cNvSpPr>
              <p:nvPr/>
            </p:nvSpPr>
            <p:spPr>
              <a:xfrm>
                <a:off x="4036638" y="5774900"/>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Ross </a:t>
                </a:r>
                <a:r>
                  <a:rPr lang="en-US" sz="1200" b="1" dirty="0" err="1" smtClean="0">
                    <a:solidFill>
                      <a:schemeClr val="tx1">
                        <a:lumMod val="65000"/>
                        <a:lumOff val="35000"/>
                      </a:schemeClr>
                    </a:solidFill>
                    <a:latin typeface="Segoe UI"/>
                    <a:cs typeface="Segoe UI"/>
                  </a:rPr>
                  <a:t>Girshick</a:t>
                </a:r>
                <a:endParaRPr lang="en-US" sz="1200" b="1" dirty="0" smtClean="0">
                  <a:solidFill>
                    <a:schemeClr val="tx1">
                      <a:lumMod val="65000"/>
                      <a:lumOff val="35000"/>
                    </a:schemeClr>
                  </a:solidFill>
                  <a:latin typeface="Segoe UI"/>
                  <a:cs typeface="Segoe UI"/>
                </a:endParaRPr>
              </a:p>
            </p:txBody>
          </p:sp>
          <p:sp>
            <p:nvSpPr>
              <p:cNvPr id="48" name="Content Placeholder 2"/>
              <p:cNvSpPr txBox="1">
                <a:spLocks/>
              </p:cNvSpPr>
              <p:nvPr/>
            </p:nvSpPr>
            <p:spPr>
              <a:xfrm>
                <a:off x="4034163" y="595827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Microsoft Research</a:t>
                </a:r>
              </a:p>
            </p:txBody>
          </p:sp>
        </p:grpSp>
        <p:sp>
          <p:nvSpPr>
            <p:cNvPr id="20" name="Content Placeholder 2"/>
            <p:cNvSpPr txBox="1">
              <a:spLocks/>
            </p:cNvSpPr>
            <p:nvPr/>
          </p:nvSpPr>
          <p:spPr>
            <a:xfrm>
              <a:off x="1106400" y="3817145"/>
              <a:ext cx="1377900" cy="29632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err="1" smtClean="0">
                  <a:solidFill>
                    <a:schemeClr val="tx1">
                      <a:lumMod val="65000"/>
                      <a:lumOff val="35000"/>
                    </a:schemeClr>
                  </a:solidFill>
                  <a:latin typeface="Segoe UI"/>
                  <a:cs typeface="Segoe UI"/>
                </a:rPr>
                <a:t>Tsung</a:t>
              </a:r>
              <a:r>
                <a:rPr lang="en-US" sz="1400" b="1" dirty="0" smtClean="0">
                  <a:solidFill>
                    <a:schemeClr val="tx1">
                      <a:lumMod val="65000"/>
                      <a:lumOff val="35000"/>
                    </a:schemeClr>
                  </a:solidFill>
                  <a:latin typeface="Segoe UI"/>
                  <a:cs typeface="Segoe UI"/>
                </a:rPr>
                <a:t>-Yi Lin</a:t>
              </a:r>
            </a:p>
          </p:txBody>
        </p:sp>
        <p:sp>
          <p:nvSpPr>
            <p:cNvPr id="21" name="Content Placeholder 2"/>
            <p:cNvSpPr txBox="1">
              <a:spLocks/>
            </p:cNvSpPr>
            <p:nvPr/>
          </p:nvSpPr>
          <p:spPr>
            <a:xfrm>
              <a:off x="1103926" y="4029828"/>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smtClean="0">
                  <a:solidFill>
                    <a:schemeClr val="bg1">
                      <a:lumMod val="50000"/>
                    </a:schemeClr>
                  </a:solidFill>
                  <a:latin typeface="Segoe UI Light"/>
                  <a:cs typeface="Segoe UI Light"/>
                </a:rPr>
                <a:t>Cornell Tech</a:t>
              </a:r>
            </a:p>
          </p:txBody>
        </p:sp>
        <p:grpSp>
          <p:nvGrpSpPr>
            <p:cNvPr id="22" name="Group 21"/>
            <p:cNvGrpSpPr/>
            <p:nvPr/>
          </p:nvGrpSpPr>
          <p:grpSpPr>
            <a:xfrm>
              <a:off x="2818870" y="3709684"/>
              <a:ext cx="1380375" cy="499234"/>
              <a:chOff x="210487" y="4373992"/>
              <a:chExt cx="1380375" cy="499234"/>
            </a:xfrm>
          </p:grpSpPr>
          <p:sp>
            <p:nvSpPr>
              <p:cNvPr id="44"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Michael </a:t>
                </a:r>
                <a:r>
                  <a:rPr lang="en-US" sz="1200" b="1" dirty="0" err="1" smtClean="0">
                    <a:solidFill>
                      <a:schemeClr val="tx1">
                        <a:lumMod val="65000"/>
                        <a:lumOff val="35000"/>
                      </a:schemeClr>
                    </a:solidFill>
                    <a:latin typeface="Segoe UI"/>
                    <a:cs typeface="Segoe UI"/>
                  </a:rPr>
                  <a:t>Maire</a:t>
                </a:r>
                <a:endParaRPr lang="en-US" sz="1200" b="1" dirty="0" smtClean="0">
                  <a:solidFill>
                    <a:schemeClr val="tx1">
                      <a:lumMod val="65000"/>
                      <a:lumOff val="35000"/>
                    </a:schemeClr>
                  </a:solidFill>
                  <a:latin typeface="Segoe UI"/>
                  <a:cs typeface="Segoe UI"/>
                </a:endParaRPr>
              </a:p>
            </p:txBody>
          </p:sp>
          <p:sp>
            <p:nvSpPr>
              <p:cNvPr id="45"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TTI Chicago</a:t>
                </a:r>
              </a:p>
            </p:txBody>
          </p:sp>
        </p:grpSp>
        <p:grpSp>
          <p:nvGrpSpPr>
            <p:cNvPr id="23" name="Group 22"/>
            <p:cNvGrpSpPr/>
            <p:nvPr/>
          </p:nvGrpSpPr>
          <p:grpSpPr>
            <a:xfrm>
              <a:off x="4192424" y="3705776"/>
              <a:ext cx="1380375" cy="499234"/>
              <a:chOff x="210487" y="4373992"/>
              <a:chExt cx="1380375" cy="499234"/>
            </a:xfrm>
          </p:grpSpPr>
          <p:sp>
            <p:nvSpPr>
              <p:cNvPr id="42" name="Content Placeholder 2"/>
              <p:cNvSpPr txBox="1">
                <a:spLocks/>
              </p:cNvSpPr>
              <p:nvPr/>
            </p:nvSpPr>
            <p:spPr>
              <a:xfrm>
                <a:off x="212962" y="4373992"/>
                <a:ext cx="1377900" cy="29632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Serge </a:t>
                </a:r>
                <a:r>
                  <a:rPr lang="en-US" sz="1200" b="1" dirty="0" err="1" smtClean="0">
                    <a:solidFill>
                      <a:schemeClr val="tx1">
                        <a:lumMod val="65000"/>
                        <a:lumOff val="35000"/>
                      </a:schemeClr>
                    </a:solidFill>
                    <a:latin typeface="Segoe UI"/>
                    <a:cs typeface="Segoe UI"/>
                  </a:rPr>
                  <a:t>Belongie</a:t>
                </a:r>
                <a:endParaRPr lang="en-US" sz="1200" b="1" dirty="0" smtClean="0">
                  <a:solidFill>
                    <a:schemeClr val="tx1">
                      <a:lumMod val="65000"/>
                      <a:lumOff val="35000"/>
                    </a:schemeClr>
                  </a:solidFill>
                  <a:latin typeface="Segoe UI"/>
                  <a:cs typeface="Segoe UI"/>
                </a:endParaRPr>
              </a:p>
            </p:txBody>
          </p:sp>
          <p:sp>
            <p:nvSpPr>
              <p:cNvPr id="43"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Cornell Tech</a:t>
                </a:r>
              </a:p>
            </p:txBody>
          </p:sp>
        </p:grpSp>
        <p:grpSp>
          <p:nvGrpSpPr>
            <p:cNvPr id="24" name="Group 23"/>
            <p:cNvGrpSpPr/>
            <p:nvPr/>
          </p:nvGrpSpPr>
          <p:grpSpPr>
            <a:xfrm>
              <a:off x="5546442" y="3701878"/>
              <a:ext cx="1380375" cy="499234"/>
              <a:chOff x="210487" y="4373992"/>
              <a:chExt cx="1380375" cy="499234"/>
            </a:xfrm>
          </p:grpSpPr>
          <p:sp>
            <p:nvSpPr>
              <p:cNvPr id="40" name="Content Placeholder 2"/>
              <p:cNvSpPr txBox="1">
                <a:spLocks/>
              </p:cNvSpPr>
              <p:nvPr/>
            </p:nvSpPr>
            <p:spPr>
              <a:xfrm>
                <a:off x="212962" y="4373992"/>
                <a:ext cx="1377900" cy="296321"/>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err="1" smtClean="0">
                    <a:solidFill>
                      <a:schemeClr val="tx1">
                        <a:lumMod val="65000"/>
                        <a:lumOff val="35000"/>
                      </a:schemeClr>
                    </a:solidFill>
                    <a:latin typeface="Segoe UI"/>
                    <a:cs typeface="Segoe UI"/>
                  </a:rPr>
                  <a:t>Lubomir</a:t>
                </a:r>
                <a:r>
                  <a:rPr lang="en-US" sz="1200" b="1" dirty="0" smtClean="0">
                    <a:solidFill>
                      <a:schemeClr val="tx1">
                        <a:lumMod val="65000"/>
                        <a:lumOff val="35000"/>
                      </a:schemeClr>
                    </a:solidFill>
                    <a:latin typeface="Segoe UI"/>
                    <a:cs typeface="Segoe UI"/>
                  </a:rPr>
                  <a:t> </a:t>
                </a:r>
                <a:r>
                  <a:rPr lang="en-US" sz="1200" b="1" dirty="0" err="1" smtClean="0">
                    <a:solidFill>
                      <a:schemeClr val="tx1">
                        <a:lumMod val="65000"/>
                        <a:lumOff val="35000"/>
                      </a:schemeClr>
                    </a:solidFill>
                    <a:latin typeface="Segoe UI"/>
                    <a:cs typeface="Segoe UI"/>
                  </a:rPr>
                  <a:t>Bourdev</a:t>
                </a:r>
                <a:endParaRPr lang="en-US" sz="1200" b="1" dirty="0" smtClean="0">
                  <a:solidFill>
                    <a:schemeClr val="tx1">
                      <a:lumMod val="65000"/>
                      <a:lumOff val="35000"/>
                    </a:schemeClr>
                  </a:solidFill>
                  <a:latin typeface="Segoe UI"/>
                  <a:cs typeface="Segoe UI"/>
                </a:endParaRPr>
              </a:p>
            </p:txBody>
          </p:sp>
          <p:sp>
            <p:nvSpPr>
              <p:cNvPr id="41"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Facebook</a:t>
                </a:r>
              </a:p>
            </p:txBody>
          </p:sp>
        </p:grpSp>
        <p:grpSp>
          <p:nvGrpSpPr>
            <p:cNvPr id="25" name="Group 24"/>
            <p:cNvGrpSpPr/>
            <p:nvPr/>
          </p:nvGrpSpPr>
          <p:grpSpPr>
            <a:xfrm>
              <a:off x="6968841" y="3707739"/>
              <a:ext cx="1380375" cy="499234"/>
              <a:chOff x="210487" y="4373992"/>
              <a:chExt cx="1380375" cy="499234"/>
            </a:xfrm>
          </p:grpSpPr>
          <p:sp>
            <p:nvSpPr>
              <p:cNvPr id="38"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James Hays</a:t>
                </a:r>
              </a:p>
            </p:txBody>
          </p:sp>
          <p:sp>
            <p:nvSpPr>
              <p:cNvPr id="39"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Brown University</a:t>
                </a:r>
              </a:p>
            </p:txBody>
          </p:sp>
        </p:grpSp>
        <p:grpSp>
          <p:nvGrpSpPr>
            <p:cNvPr id="26" name="Group 25"/>
            <p:cNvGrpSpPr/>
            <p:nvPr/>
          </p:nvGrpSpPr>
          <p:grpSpPr>
            <a:xfrm>
              <a:off x="1386704" y="5755370"/>
              <a:ext cx="1380375" cy="499234"/>
              <a:chOff x="210487" y="4373992"/>
              <a:chExt cx="1380375" cy="499234"/>
            </a:xfrm>
          </p:grpSpPr>
          <p:sp>
            <p:nvSpPr>
              <p:cNvPr id="36"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err="1" smtClean="0">
                    <a:solidFill>
                      <a:schemeClr val="tx1">
                        <a:lumMod val="65000"/>
                        <a:lumOff val="35000"/>
                      </a:schemeClr>
                    </a:solidFill>
                    <a:latin typeface="Segoe UI"/>
                    <a:cs typeface="Segoe UI"/>
                  </a:rPr>
                  <a:t>Pietro</a:t>
                </a:r>
                <a:r>
                  <a:rPr lang="en-US" sz="1200" b="1" dirty="0" smtClean="0">
                    <a:solidFill>
                      <a:schemeClr val="tx1">
                        <a:lumMod val="65000"/>
                        <a:lumOff val="35000"/>
                      </a:schemeClr>
                    </a:solidFill>
                    <a:latin typeface="Segoe UI"/>
                    <a:cs typeface="Segoe UI"/>
                  </a:rPr>
                  <a:t> </a:t>
                </a:r>
                <a:r>
                  <a:rPr lang="en-US" sz="1200" b="1" dirty="0" err="1" smtClean="0">
                    <a:solidFill>
                      <a:schemeClr val="tx1">
                        <a:lumMod val="65000"/>
                        <a:lumOff val="35000"/>
                      </a:schemeClr>
                    </a:solidFill>
                    <a:latin typeface="Segoe UI"/>
                    <a:cs typeface="Segoe UI"/>
                  </a:rPr>
                  <a:t>Perona</a:t>
                </a:r>
                <a:endParaRPr lang="en-US" sz="1200" b="1" dirty="0" smtClean="0">
                  <a:solidFill>
                    <a:schemeClr val="tx1">
                      <a:lumMod val="65000"/>
                      <a:lumOff val="35000"/>
                    </a:schemeClr>
                  </a:solidFill>
                  <a:latin typeface="Segoe UI"/>
                  <a:cs typeface="Segoe UI"/>
                </a:endParaRPr>
              </a:p>
            </p:txBody>
          </p:sp>
          <p:sp>
            <p:nvSpPr>
              <p:cNvPr id="37"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Caltech</a:t>
                </a:r>
              </a:p>
            </p:txBody>
          </p:sp>
        </p:grpSp>
        <p:grpSp>
          <p:nvGrpSpPr>
            <p:cNvPr id="27" name="Group 26"/>
            <p:cNvGrpSpPr/>
            <p:nvPr/>
          </p:nvGrpSpPr>
          <p:grpSpPr>
            <a:xfrm>
              <a:off x="2809106" y="5751461"/>
              <a:ext cx="1380375" cy="499234"/>
              <a:chOff x="210487" y="4373992"/>
              <a:chExt cx="1380375" cy="499234"/>
            </a:xfrm>
          </p:grpSpPr>
          <p:sp>
            <p:nvSpPr>
              <p:cNvPr id="34"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Deva </a:t>
                </a:r>
                <a:r>
                  <a:rPr lang="en-US" sz="1200" b="1" dirty="0" err="1" smtClean="0">
                    <a:solidFill>
                      <a:schemeClr val="tx1">
                        <a:lumMod val="65000"/>
                        <a:lumOff val="35000"/>
                      </a:schemeClr>
                    </a:solidFill>
                    <a:latin typeface="Segoe UI"/>
                    <a:cs typeface="Segoe UI"/>
                  </a:rPr>
                  <a:t>Ramanan</a:t>
                </a:r>
                <a:endParaRPr lang="en-US" sz="1200" b="1" dirty="0" smtClean="0">
                  <a:solidFill>
                    <a:schemeClr val="tx1">
                      <a:lumMod val="65000"/>
                      <a:lumOff val="35000"/>
                    </a:schemeClr>
                  </a:solidFill>
                  <a:latin typeface="Segoe UI"/>
                  <a:cs typeface="Segoe UI"/>
                </a:endParaRPr>
              </a:p>
            </p:txBody>
          </p:sp>
          <p:sp>
            <p:nvSpPr>
              <p:cNvPr id="35"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UC Irvine</a:t>
                </a:r>
              </a:p>
            </p:txBody>
          </p:sp>
        </p:grpSp>
        <p:grpSp>
          <p:nvGrpSpPr>
            <p:cNvPr id="28" name="Group 27"/>
            <p:cNvGrpSpPr/>
            <p:nvPr/>
          </p:nvGrpSpPr>
          <p:grpSpPr>
            <a:xfrm>
              <a:off x="5472198" y="5747553"/>
              <a:ext cx="1380375" cy="499234"/>
              <a:chOff x="210487" y="4373992"/>
              <a:chExt cx="1380375" cy="499234"/>
            </a:xfrm>
          </p:grpSpPr>
          <p:sp>
            <p:nvSpPr>
              <p:cNvPr id="32"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err="1" smtClean="0">
                    <a:solidFill>
                      <a:schemeClr val="tx1">
                        <a:lumMod val="65000"/>
                        <a:lumOff val="35000"/>
                      </a:schemeClr>
                    </a:solidFill>
                    <a:latin typeface="Segoe UI"/>
                    <a:cs typeface="Segoe UI"/>
                  </a:rPr>
                  <a:t>Piotr</a:t>
                </a:r>
                <a:r>
                  <a:rPr lang="en-US" sz="1200" b="1" dirty="0" smtClean="0">
                    <a:solidFill>
                      <a:schemeClr val="tx1">
                        <a:lumMod val="65000"/>
                        <a:lumOff val="35000"/>
                      </a:schemeClr>
                    </a:solidFill>
                    <a:latin typeface="Segoe UI"/>
                    <a:cs typeface="Segoe UI"/>
                  </a:rPr>
                  <a:t> Dollar</a:t>
                </a:r>
              </a:p>
            </p:txBody>
          </p:sp>
          <p:sp>
            <p:nvSpPr>
              <p:cNvPr id="33"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Microsoft Research</a:t>
                </a:r>
              </a:p>
            </p:txBody>
          </p:sp>
        </p:grpSp>
        <p:grpSp>
          <p:nvGrpSpPr>
            <p:cNvPr id="29" name="Group 28"/>
            <p:cNvGrpSpPr/>
            <p:nvPr/>
          </p:nvGrpSpPr>
          <p:grpSpPr>
            <a:xfrm>
              <a:off x="6943446" y="5763185"/>
              <a:ext cx="1380375" cy="499234"/>
              <a:chOff x="210487" y="4373992"/>
              <a:chExt cx="1380375" cy="499234"/>
            </a:xfrm>
          </p:grpSpPr>
          <p:sp>
            <p:nvSpPr>
              <p:cNvPr id="30"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Larry </a:t>
                </a:r>
                <a:r>
                  <a:rPr lang="en-US" sz="1200" b="1" dirty="0" err="1" smtClean="0">
                    <a:solidFill>
                      <a:schemeClr val="tx1">
                        <a:lumMod val="65000"/>
                        <a:lumOff val="35000"/>
                      </a:schemeClr>
                    </a:solidFill>
                    <a:latin typeface="Segoe UI"/>
                    <a:cs typeface="Segoe UI"/>
                  </a:rPr>
                  <a:t>Zitnick</a:t>
                </a:r>
                <a:endParaRPr lang="en-US" sz="1200" b="1" dirty="0" smtClean="0">
                  <a:solidFill>
                    <a:schemeClr val="tx1">
                      <a:lumMod val="65000"/>
                      <a:lumOff val="35000"/>
                    </a:schemeClr>
                  </a:solidFill>
                  <a:latin typeface="Segoe UI"/>
                  <a:cs typeface="Segoe UI"/>
                </a:endParaRPr>
              </a:p>
            </p:txBody>
          </p:sp>
          <p:sp>
            <p:nvSpPr>
              <p:cNvPr id="31"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Microsoft Research</a:t>
                </a:r>
              </a:p>
            </p:txBody>
          </p:sp>
        </p:grpSp>
      </p:grpSp>
    </p:spTree>
    <p:extLst>
      <p:ext uri="{BB962C8B-B14F-4D97-AF65-F5344CB8AC3E}">
        <p14:creationId xmlns:p14="http://schemas.microsoft.com/office/powerpoint/2010/main" val="2033112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en-US"/>
          </a:p>
        </p:txBody>
      </p:sp>
      <p:sp>
        <p:nvSpPr>
          <p:cNvPr id="3" name="內容版面配置區 2"/>
          <p:cNvSpPr>
            <a:spLocks noGrp="1"/>
          </p:cNvSpPr>
          <p:nvPr>
            <p:ph idx="1"/>
          </p:nvPr>
        </p:nvSpPr>
        <p:spPr/>
        <p:txBody>
          <a:bodyPr/>
          <a:lstStyle/>
          <a:p>
            <a:endParaRPr lang="en-US"/>
          </a:p>
        </p:txBody>
      </p:sp>
    </p:spTree>
    <p:extLst>
      <p:ext uri="{BB962C8B-B14F-4D97-AF65-F5344CB8AC3E}">
        <p14:creationId xmlns:p14="http://schemas.microsoft.com/office/powerpoint/2010/main" val="893959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90390" y="152625"/>
            <a:ext cx="7886700" cy="1325563"/>
          </a:xfrm>
        </p:spPr>
        <p:txBody>
          <a:bodyPr/>
          <a:lstStyle/>
          <a:p>
            <a:r>
              <a:rPr lang="en-US" dirty="0" smtClean="0">
                <a:latin typeface="Segoe UI Semilight" panose="020B0402040204020203" pitchFamily="34" charset="0"/>
                <a:cs typeface="Segoe UI Semilight" panose="020B0402040204020203" pitchFamily="34" charset="0"/>
              </a:rPr>
              <a:t>330,000 images</a:t>
            </a:r>
            <a:endParaRPr lang="en-US" dirty="0">
              <a:latin typeface="Segoe UI Semilight" panose="020B0402040204020203" pitchFamily="34" charset="0"/>
              <a:cs typeface="Segoe UI Semilight" panose="020B0402040204020203" pitchFamily="34" charset="0"/>
            </a:endParaRPr>
          </a:p>
        </p:txBody>
      </p:sp>
      <p:sp>
        <p:nvSpPr>
          <p:cNvPr id="3" name="Content Placeholder 2"/>
          <p:cNvSpPr>
            <a:spLocks noGrp="1"/>
          </p:cNvSpPr>
          <p:nvPr>
            <p:ph idx="1"/>
          </p:nvPr>
        </p:nvSpPr>
        <p:spPr>
          <a:xfrm>
            <a:off x="800341" y="1922180"/>
            <a:ext cx="6690473" cy="3487428"/>
          </a:xfrm>
        </p:spPr>
        <p:txBody>
          <a:bodyPr>
            <a:normAutofit/>
          </a:bodyPr>
          <a:lstStyle/>
          <a:p>
            <a:pPr marL="0" indent="0">
              <a:buNone/>
            </a:pPr>
            <a:r>
              <a:rPr lang="en-US" sz="2000" dirty="0" smtClean="0">
                <a:latin typeface="Segoe UI" panose="020B0502040204020203" pitchFamily="34" charset="0"/>
                <a:cs typeface="Segoe UI" panose="020B0502040204020203" pitchFamily="34" charset="0"/>
              </a:rPr>
              <a:t>Flickr.com (All creative commons)</a:t>
            </a:r>
          </a:p>
          <a:p>
            <a:pPr marL="0" indent="0">
              <a:buNone/>
            </a:pPr>
            <a:endParaRPr lang="en-US" sz="2000" dirty="0">
              <a:latin typeface="Segoe UI" panose="020B0502040204020203" pitchFamily="34" charset="0"/>
              <a:cs typeface="Segoe UI" panose="020B0502040204020203" pitchFamily="34" charset="0"/>
            </a:endParaRPr>
          </a:p>
          <a:p>
            <a:pPr marL="0" indent="0">
              <a:buNone/>
            </a:pPr>
            <a:r>
              <a:rPr lang="en-US" sz="2000" dirty="0" smtClean="0">
                <a:latin typeface="Segoe UI" panose="020B0502040204020203" pitchFamily="34" charset="0"/>
                <a:cs typeface="Segoe UI" panose="020B0502040204020203" pitchFamily="34" charset="0"/>
              </a:rPr>
              <a:t>Search (category + category, category + scene):</a:t>
            </a:r>
          </a:p>
          <a:p>
            <a:pPr marL="0" indent="0">
              <a:buNone/>
            </a:pPr>
            <a:endParaRPr lang="en-US" sz="2400" dirty="0" smtClean="0"/>
          </a:p>
          <a:p>
            <a:pPr marL="0" indent="0">
              <a:buNone/>
            </a:pPr>
            <a:endParaRPr lang="en-US" sz="2400" dirty="0"/>
          </a:p>
        </p:txBody>
      </p:sp>
      <p:sp>
        <p:nvSpPr>
          <p:cNvPr id="8" name="Content Placeholder 2"/>
          <p:cNvSpPr txBox="1">
            <a:spLocks/>
          </p:cNvSpPr>
          <p:nvPr/>
        </p:nvSpPr>
        <p:spPr>
          <a:xfrm>
            <a:off x="698406" y="3376693"/>
            <a:ext cx="2235863" cy="5064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accent2">
                    <a:lumMod val="50000"/>
                  </a:schemeClr>
                </a:solidFill>
              </a:rPr>
              <a:t>“Dog + Park”</a:t>
            </a:r>
          </a:p>
          <a:p>
            <a:pPr marL="0" indent="0">
              <a:buFont typeface="Arial" panose="020B0604020202020204" pitchFamily="34" charset="0"/>
              <a:buNone/>
            </a:pPr>
            <a:endParaRPr lang="en-US" sz="2400" dirty="0" smtClean="0">
              <a:solidFill>
                <a:schemeClr val="accent2">
                  <a:lumMod val="50000"/>
                </a:schemeClr>
              </a:solidFill>
            </a:endParaRPr>
          </a:p>
          <a:p>
            <a:pPr marL="0" indent="0">
              <a:buFont typeface="Arial" panose="020B0604020202020204" pitchFamily="34" charset="0"/>
              <a:buNone/>
            </a:pPr>
            <a:endParaRPr lang="en-US" sz="2400" dirty="0" smtClean="0">
              <a:solidFill>
                <a:schemeClr val="accent2">
                  <a:lumMod val="50000"/>
                </a:schemeClr>
              </a:solidFill>
            </a:endParaRPr>
          </a:p>
          <a:p>
            <a:pPr marL="0" indent="0">
              <a:buFont typeface="Arial" panose="020B0604020202020204" pitchFamily="34" charset="0"/>
              <a:buNone/>
            </a:pPr>
            <a:endParaRPr lang="en-US" sz="2400" dirty="0">
              <a:solidFill>
                <a:schemeClr val="accent2">
                  <a:lumMod val="50000"/>
                </a:schemeClr>
              </a:solidFill>
            </a:endParaRPr>
          </a:p>
        </p:txBody>
      </p: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 t="18103" r="769" b="44454"/>
          <a:stretch/>
        </p:blipFill>
        <p:spPr bwMode="auto">
          <a:xfrm>
            <a:off x="95534" y="4027638"/>
            <a:ext cx="8999241" cy="19091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8360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err="1"/>
              <a:t>T</a:t>
            </a:r>
            <a:r>
              <a:rPr lang="en-US" dirty="0" err="1" smtClean="0"/>
              <a:t>urkopticon</a:t>
            </a:r>
            <a:r>
              <a:rPr lang="en-US" dirty="0" smtClean="0"/>
              <a:t> rating</a:t>
            </a:r>
            <a:endParaRPr lang="en-US" dirty="0"/>
          </a:p>
        </p:txBody>
      </p:sp>
      <p:pic>
        <p:nvPicPr>
          <p:cNvPr id="5" name="Picture 4" descr="Screen Shot 2014-09-09 at 5.05.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1689130"/>
            <a:ext cx="8788400" cy="2616200"/>
          </a:xfrm>
          <a:prstGeom prst="rect">
            <a:avLst/>
          </a:prstGeom>
        </p:spPr>
      </p:pic>
    </p:spTree>
    <p:extLst>
      <p:ext uri="{BB962C8B-B14F-4D97-AF65-F5344CB8AC3E}">
        <p14:creationId xmlns:p14="http://schemas.microsoft.com/office/powerpoint/2010/main" val="1112541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DPM performance</a:t>
            </a:r>
            <a:endParaRPr lang="en-US" dirty="0"/>
          </a:p>
        </p:txBody>
      </p:sp>
      <p:sp>
        <p:nvSpPr>
          <p:cNvPr id="5" name="Content Placeholder 4"/>
          <p:cNvSpPr>
            <a:spLocks noGrp="1"/>
          </p:cNvSpPr>
          <p:nvPr>
            <p:ph idx="1"/>
          </p:nvPr>
        </p:nvSpPr>
        <p:spPr/>
        <p:txBody>
          <a:bodyPr/>
          <a:lstStyle/>
          <a:p>
            <a:endParaRPr lang="en-US"/>
          </a:p>
        </p:txBody>
      </p:sp>
      <p:pic>
        <p:nvPicPr>
          <p:cNvPr id="7" name="Picture 6" descr="Screen Shot 2014-09-10 at 12.14.4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07251"/>
            <a:ext cx="9118600" cy="1689100"/>
          </a:xfrm>
          <a:prstGeom prst="rect">
            <a:avLst/>
          </a:prstGeom>
        </p:spPr>
      </p:pic>
    </p:spTree>
    <p:extLst>
      <p:ext uri="{BB962C8B-B14F-4D97-AF65-F5344CB8AC3E}">
        <p14:creationId xmlns:p14="http://schemas.microsoft.com/office/powerpoint/2010/main" val="3142292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a:t>
            </a:r>
            <a:r>
              <a:rPr lang="en-US" dirty="0" err="1" smtClean="0"/>
              <a:t>AlexNet</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816050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VERY DEEP CONVOLUTIONAL </a:t>
            </a:r>
            <a:r>
              <a:rPr lang="en-US" sz="3600" dirty="0" smtClean="0"/>
              <a:t>NETWORKS FOR </a:t>
            </a:r>
            <a:r>
              <a:rPr lang="en-US" sz="3600" dirty="0"/>
              <a:t>LARGE-SCALE IMAGE RECOGNITION</a:t>
            </a:r>
          </a:p>
        </p:txBody>
      </p:sp>
      <p:sp>
        <p:nvSpPr>
          <p:cNvPr id="4" name="Rectangle 3"/>
          <p:cNvSpPr/>
          <p:nvPr/>
        </p:nvSpPr>
        <p:spPr>
          <a:xfrm>
            <a:off x="2568214" y="1615230"/>
            <a:ext cx="4526945" cy="369332"/>
          </a:xfrm>
          <a:prstGeom prst="rect">
            <a:avLst/>
          </a:prstGeom>
        </p:spPr>
        <p:txBody>
          <a:bodyPr wrap="none">
            <a:spAutoFit/>
          </a:bodyPr>
          <a:lstStyle/>
          <a:p>
            <a:r>
              <a:rPr lang="en-US" b="1" dirty="0">
                <a:latin typeface="Times New Roman" panose="02020603050405020304" pitchFamily="18" charset="0"/>
              </a:rPr>
              <a:t>Karen </a:t>
            </a:r>
            <a:r>
              <a:rPr lang="en-US" b="1" dirty="0" err="1">
                <a:latin typeface="Times New Roman" panose="02020603050405020304" pitchFamily="18" charset="0"/>
              </a:rPr>
              <a:t>Simonyan</a:t>
            </a:r>
            <a:r>
              <a:rPr lang="en-US" sz="800" dirty="0">
                <a:latin typeface="CMSY7"/>
              </a:rPr>
              <a:t> </a:t>
            </a:r>
            <a:r>
              <a:rPr lang="en-US" b="1" dirty="0">
                <a:latin typeface="Times New Roman" panose="02020603050405020304" pitchFamily="18" charset="0"/>
              </a:rPr>
              <a:t>&amp; Andrew </a:t>
            </a:r>
            <a:r>
              <a:rPr lang="en-US" b="1" dirty="0" smtClean="0">
                <a:latin typeface="Times New Roman" panose="02020603050405020304" pitchFamily="18" charset="0"/>
              </a:rPr>
              <a:t>Zisserman 2015</a:t>
            </a:r>
            <a:endParaRPr lang="en-US" dirty="0"/>
          </a:p>
        </p:txBody>
      </p:sp>
      <p:sp>
        <p:nvSpPr>
          <p:cNvPr id="6" name="Rectangle 5"/>
          <p:cNvSpPr/>
          <p:nvPr/>
        </p:nvSpPr>
        <p:spPr>
          <a:xfrm>
            <a:off x="2156499" y="3956603"/>
            <a:ext cx="4831002" cy="830997"/>
          </a:xfrm>
          <a:prstGeom prst="rect">
            <a:avLst/>
          </a:prstGeom>
        </p:spPr>
        <p:txBody>
          <a:bodyPr wrap="none">
            <a:spAutoFit/>
          </a:bodyPr>
          <a:lstStyle/>
          <a:p>
            <a:pPr algn="ctr"/>
            <a:r>
              <a:rPr lang="en-US" sz="2400" b="1" dirty="0" smtClean="0">
                <a:latin typeface="Times New Roman" panose="02020603050405020304" pitchFamily="18" charset="0"/>
              </a:rPr>
              <a:t>These are the “VGG” networks. </a:t>
            </a:r>
            <a:br>
              <a:rPr lang="en-US" sz="2400" b="1" dirty="0" smtClean="0">
                <a:latin typeface="Times New Roman" panose="02020603050405020304" pitchFamily="18" charset="0"/>
              </a:rPr>
            </a:br>
            <a:r>
              <a:rPr lang="en-US" sz="2400" b="1" dirty="0" smtClean="0">
                <a:latin typeface="Times New Roman" panose="02020603050405020304" pitchFamily="18" charset="0"/>
              </a:rPr>
              <a:t>Including what you use in Project 6</a:t>
            </a:r>
            <a:endParaRPr lang="en-US" sz="2400" dirty="0"/>
          </a:p>
        </p:txBody>
      </p:sp>
    </p:spTree>
    <p:extLst>
      <p:ext uri="{BB962C8B-B14F-4D97-AF65-F5344CB8AC3E}">
        <p14:creationId xmlns:p14="http://schemas.microsoft.com/office/powerpoint/2010/main" val="20614084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l="40993" t="13382" r="19929" b="15192"/>
          <a:stretch/>
        </p:blipFill>
        <p:spPr>
          <a:xfrm>
            <a:off x="1771047" y="0"/>
            <a:ext cx="6003345" cy="6858000"/>
          </a:xfrm>
          <a:prstGeom prst="rect">
            <a:avLst/>
          </a:prstGeom>
        </p:spPr>
      </p:pic>
    </p:spTree>
    <p:extLst>
      <p:ext uri="{BB962C8B-B14F-4D97-AF65-F5344CB8AC3E}">
        <p14:creationId xmlns:p14="http://schemas.microsoft.com/office/powerpoint/2010/main" val="25734077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rotWithShape="1">
          <a:blip r:embed="rId3"/>
          <a:srcRect l="36383" t="39872" r="15248" b="31986"/>
          <a:stretch/>
        </p:blipFill>
        <p:spPr>
          <a:xfrm>
            <a:off x="0" y="1825625"/>
            <a:ext cx="9144000" cy="3325092"/>
          </a:xfrm>
          <a:prstGeom prst="rect">
            <a:avLst/>
          </a:prstGeom>
        </p:spPr>
      </p:pic>
    </p:spTree>
    <p:extLst>
      <p:ext uri="{BB962C8B-B14F-4D97-AF65-F5344CB8AC3E}">
        <p14:creationId xmlns:p14="http://schemas.microsoft.com/office/powerpoint/2010/main" val="36626599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 y="0"/>
            <a:ext cx="9143169" cy="5640404"/>
          </a:xfrm>
          <a:prstGeom prst="rect">
            <a:avLst/>
          </a:prstGeom>
        </p:spPr>
      </p:pic>
    </p:spTree>
    <p:extLst>
      <p:ext uri="{BB962C8B-B14F-4D97-AF65-F5344CB8AC3E}">
        <p14:creationId xmlns:p14="http://schemas.microsoft.com/office/powerpoint/2010/main" val="2935202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Going Deeper with Convolutions</a:t>
            </a:r>
          </a:p>
        </p:txBody>
      </p:sp>
      <p:sp>
        <p:nvSpPr>
          <p:cNvPr id="4" name="Rectangle 3"/>
          <p:cNvSpPr/>
          <p:nvPr/>
        </p:nvSpPr>
        <p:spPr>
          <a:xfrm>
            <a:off x="749039" y="1690689"/>
            <a:ext cx="7884146" cy="923330"/>
          </a:xfrm>
          <a:prstGeom prst="rect">
            <a:avLst/>
          </a:prstGeom>
        </p:spPr>
        <p:txBody>
          <a:bodyPr wrap="none">
            <a:spAutoFit/>
          </a:bodyPr>
          <a:lstStyle/>
          <a:p>
            <a:pPr algn="ctr"/>
            <a:r>
              <a:rPr lang="en-US" b="1" dirty="0">
                <a:solidFill>
                  <a:prstClr val="black"/>
                </a:solidFill>
                <a:latin typeface="Times New Roman" panose="02020603050405020304" pitchFamily="18" charset="0"/>
              </a:rPr>
              <a:t>Christian </a:t>
            </a:r>
            <a:r>
              <a:rPr lang="en-US" b="1" dirty="0" err="1">
                <a:solidFill>
                  <a:prstClr val="black"/>
                </a:solidFill>
                <a:latin typeface="Times New Roman" panose="02020603050405020304" pitchFamily="18" charset="0"/>
              </a:rPr>
              <a:t>Szegedy</a:t>
            </a:r>
            <a:r>
              <a:rPr lang="en-US" b="1" dirty="0">
                <a:solidFill>
                  <a:prstClr val="black"/>
                </a:solidFill>
                <a:latin typeface="Times New Roman" panose="02020603050405020304" pitchFamily="18" charset="0"/>
              </a:rPr>
              <a:t>, Wei Liu, </a:t>
            </a:r>
            <a:r>
              <a:rPr lang="en-US" b="1" dirty="0" err="1">
                <a:solidFill>
                  <a:prstClr val="black"/>
                </a:solidFill>
                <a:latin typeface="Times New Roman" panose="02020603050405020304" pitchFamily="18" charset="0"/>
              </a:rPr>
              <a:t>Yangqing</a:t>
            </a:r>
            <a:r>
              <a:rPr lang="en-US" b="1" dirty="0">
                <a:solidFill>
                  <a:prstClr val="black"/>
                </a:solidFill>
                <a:latin typeface="Times New Roman" panose="02020603050405020304" pitchFamily="18" charset="0"/>
              </a:rPr>
              <a:t> </a:t>
            </a:r>
            <a:r>
              <a:rPr lang="en-US" b="1" dirty="0" err="1">
                <a:solidFill>
                  <a:prstClr val="black"/>
                </a:solidFill>
                <a:latin typeface="Times New Roman" panose="02020603050405020304" pitchFamily="18" charset="0"/>
              </a:rPr>
              <a:t>Jia</a:t>
            </a:r>
            <a:r>
              <a:rPr lang="en-US" b="1" dirty="0">
                <a:solidFill>
                  <a:prstClr val="black"/>
                </a:solidFill>
                <a:latin typeface="Times New Roman" panose="02020603050405020304" pitchFamily="18" charset="0"/>
              </a:rPr>
              <a:t>, Pierre </a:t>
            </a:r>
            <a:r>
              <a:rPr lang="en-US" b="1" dirty="0" err="1">
                <a:solidFill>
                  <a:prstClr val="black"/>
                </a:solidFill>
                <a:latin typeface="Times New Roman" panose="02020603050405020304" pitchFamily="18" charset="0"/>
              </a:rPr>
              <a:t>Sermanet</a:t>
            </a:r>
            <a:r>
              <a:rPr lang="en-US" b="1" dirty="0">
                <a:solidFill>
                  <a:prstClr val="black"/>
                </a:solidFill>
                <a:latin typeface="Times New Roman" panose="02020603050405020304" pitchFamily="18" charset="0"/>
              </a:rPr>
              <a:t>, Scott Reed,</a:t>
            </a:r>
          </a:p>
          <a:p>
            <a:pPr algn="ctr"/>
            <a:r>
              <a:rPr lang="en-US" b="1" dirty="0" err="1">
                <a:solidFill>
                  <a:prstClr val="black"/>
                </a:solidFill>
                <a:latin typeface="Times New Roman" panose="02020603050405020304" pitchFamily="18" charset="0"/>
              </a:rPr>
              <a:t>Dragomir</a:t>
            </a:r>
            <a:r>
              <a:rPr lang="en-US" b="1" dirty="0">
                <a:solidFill>
                  <a:prstClr val="black"/>
                </a:solidFill>
                <a:latin typeface="Times New Roman" panose="02020603050405020304" pitchFamily="18" charset="0"/>
              </a:rPr>
              <a:t> </a:t>
            </a:r>
            <a:r>
              <a:rPr lang="en-US" b="1" dirty="0" err="1">
                <a:solidFill>
                  <a:prstClr val="black"/>
                </a:solidFill>
                <a:latin typeface="Times New Roman" panose="02020603050405020304" pitchFamily="18" charset="0"/>
              </a:rPr>
              <a:t>Anguelov</a:t>
            </a:r>
            <a:r>
              <a:rPr lang="en-US" b="1" dirty="0">
                <a:solidFill>
                  <a:prstClr val="black"/>
                </a:solidFill>
                <a:latin typeface="Times New Roman" panose="02020603050405020304" pitchFamily="18" charset="0"/>
              </a:rPr>
              <a:t>, </a:t>
            </a:r>
            <a:r>
              <a:rPr lang="en-US" b="1" dirty="0" err="1">
                <a:solidFill>
                  <a:prstClr val="black"/>
                </a:solidFill>
                <a:latin typeface="Times New Roman" panose="02020603050405020304" pitchFamily="18" charset="0"/>
              </a:rPr>
              <a:t>Dumitru</a:t>
            </a:r>
            <a:r>
              <a:rPr lang="en-US" b="1" dirty="0">
                <a:solidFill>
                  <a:prstClr val="black"/>
                </a:solidFill>
                <a:latin typeface="Times New Roman" panose="02020603050405020304" pitchFamily="18" charset="0"/>
              </a:rPr>
              <a:t> </a:t>
            </a:r>
            <a:r>
              <a:rPr lang="en-US" b="1" dirty="0" err="1">
                <a:solidFill>
                  <a:prstClr val="black"/>
                </a:solidFill>
                <a:latin typeface="Times New Roman" panose="02020603050405020304" pitchFamily="18" charset="0"/>
              </a:rPr>
              <a:t>Erhan</a:t>
            </a:r>
            <a:r>
              <a:rPr lang="en-US" b="1" dirty="0">
                <a:solidFill>
                  <a:prstClr val="black"/>
                </a:solidFill>
                <a:latin typeface="Times New Roman" panose="02020603050405020304" pitchFamily="18" charset="0"/>
              </a:rPr>
              <a:t>, Vincent </a:t>
            </a:r>
            <a:r>
              <a:rPr lang="en-US" b="1" dirty="0" err="1">
                <a:solidFill>
                  <a:prstClr val="black"/>
                </a:solidFill>
                <a:latin typeface="Times New Roman" panose="02020603050405020304" pitchFamily="18" charset="0"/>
              </a:rPr>
              <a:t>Vanhoucke</a:t>
            </a:r>
            <a:r>
              <a:rPr lang="en-US" b="1" dirty="0">
                <a:solidFill>
                  <a:prstClr val="black"/>
                </a:solidFill>
                <a:latin typeface="Times New Roman" panose="02020603050405020304" pitchFamily="18" charset="0"/>
              </a:rPr>
              <a:t>, Andrew </a:t>
            </a:r>
            <a:r>
              <a:rPr lang="en-US" b="1" dirty="0" err="1" smtClean="0">
                <a:solidFill>
                  <a:prstClr val="black"/>
                </a:solidFill>
                <a:latin typeface="Times New Roman" panose="02020603050405020304" pitchFamily="18" charset="0"/>
              </a:rPr>
              <a:t>Rabinovich</a:t>
            </a:r>
            <a:r>
              <a:rPr lang="en-US" b="1" dirty="0" smtClean="0">
                <a:solidFill>
                  <a:prstClr val="black"/>
                </a:solidFill>
                <a:latin typeface="Times New Roman" panose="02020603050405020304" pitchFamily="18" charset="0"/>
              </a:rPr>
              <a:t/>
            </a:r>
            <a:br>
              <a:rPr lang="en-US" b="1" dirty="0" smtClean="0">
                <a:solidFill>
                  <a:prstClr val="black"/>
                </a:solidFill>
                <a:latin typeface="Times New Roman" panose="02020603050405020304" pitchFamily="18" charset="0"/>
              </a:rPr>
            </a:br>
            <a:r>
              <a:rPr lang="en-US" b="1" dirty="0" smtClean="0">
                <a:solidFill>
                  <a:prstClr val="black"/>
                </a:solidFill>
                <a:latin typeface="Times New Roman" panose="02020603050405020304" pitchFamily="18" charset="0"/>
              </a:rPr>
              <a:t>2015</a:t>
            </a:r>
            <a:endParaRPr lang="en-US" dirty="0">
              <a:solidFill>
                <a:prstClr val="black"/>
              </a:solidFill>
            </a:endParaRPr>
          </a:p>
        </p:txBody>
      </p:sp>
      <p:sp>
        <p:nvSpPr>
          <p:cNvPr id="6" name="Rectangle 5"/>
          <p:cNvSpPr/>
          <p:nvPr/>
        </p:nvSpPr>
        <p:spPr>
          <a:xfrm>
            <a:off x="337907" y="3956603"/>
            <a:ext cx="8468216" cy="1569660"/>
          </a:xfrm>
          <a:prstGeom prst="rect">
            <a:avLst/>
          </a:prstGeom>
        </p:spPr>
        <p:txBody>
          <a:bodyPr wrap="none">
            <a:spAutoFit/>
          </a:bodyPr>
          <a:lstStyle/>
          <a:p>
            <a:pPr algn="ctr"/>
            <a:r>
              <a:rPr lang="en-US" sz="2400" b="1" dirty="0" smtClean="0">
                <a:solidFill>
                  <a:prstClr val="black"/>
                </a:solidFill>
                <a:latin typeface="Times New Roman" panose="02020603050405020304" pitchFamily="18" charset="0"/>
              </a:rPr>
              <a:t>This is the “Inception” architecture or “</a:t>
            </a:r>
            <a:r>
              <a:rPr lang="en-US" sz="2400" b="1" dirty="0" err="1" smtClean="0">
                <a:solidFill>
                  <a:prstClr val="black"/>
                </a:solidFill>
                <a:latin typeface="Times New Roman" panose="02020603050405020304" pitchFamily="18" charset="0"/>
              </a:rPr>
              <a:t>GoogLeNet</a:t>
            </a:r>
            <a:r>
              <a:rPr lang="en-US" sz="2400" b="1" dirty="0" smtClean="0">
                <a:solidFill>
                  <a:prstClr val="black"/>
                </a:solidFill>
                <a:latin typeface="Times New Roman" panose="02020603050405020304" pitchFamily="18" charset="0"/>
              </a:rPr>
              <a:t>”</a:t>
            </a:r>
          </a:p>
          <a:p>
            <a:pPr algn="ctr"/>
            <a:endParaRPr lang="en-US" sz="2400" b="1" dirty="0">
              <a:solidFill>
                <a:prstClr val="black"/>
              </a:solidFill>
              <a:latin typeface="Times New Roman" panose="02020603050405020304" pitchFamily="18" charset="0"/>
            </a:endParaRPr>
          </a:p>
          <a:p>
            <a:pPr algn="ctr"/>
            <a:r>
              <a:rPr lang="en-US" sz="2400" b="1" dirty="0" smtClean="0">
                <a:solidFill>
                  <a:prstClr val="black"/>
                </a:solidFill>
                <a:latin typeface="Times New Roman" panose="02020603050405020304" pitchFamily="18" charset="0"/>
              </a:rPr>
              <a:t>*The architecture blocks are called “Inception” modules</a:t>
            </a:r>
            <a:br>
              <a:rPr lang="en-US" sz="2400" b="1" dirty="0" smtClean="0">
                <a:solidFill>
                  <a:prstClr val="black"/>
                </a:solidFill>
                <a:latin typeface="Times New Roman" panose="02020603050405020304" pitchFamily="18" charset="0"/>
              </a:rPr>
            </a:br>
            <a:r>
              <a:rPr lang="en-US" sz="2400" b="1" dirty="0" smtClean="0">
                <a:solidFill>
                  <a:prstClr val="black"/>
                </a:solidFill>
                <a:latin typeface="Times New Roman" panose="02020603050405020304" pitchFamily="18" charset="0"/>
              </a:rPr>
              <a:t>and the collection of them into a particular net is “</a:t>
            </a:r>
            <a:r>
              <a:rPr lang="en-US" sz="2400" b="1" dirty="0" err="1" smtClean="0">
                <a:solidFill>
                  <a:prstClr val="black"/>
                </a:solidFill>
                <a:latin typeface="Times New Roman" panose="02020603050405020304" pitchFamily="18" charset="0"/>
              </a:rPr>
              <a:t>GoogLeNet</a:t>
            </a:r>
            <a:r>
              <a:rPr lang="en-US" sz="2400" b="1" dirty="0" smtClean="0">
                <a:solidFill>
                  <a:prstClr val="black"/>
                </a:solidFill>
                <a:latin typeface="Times New Roman" panose="02020603050405020304" pitchFamily="18" charset="0"/>
              </a:rPr>
              <a:t>”</a:t>
            </a:r>
            <a:endParaRPr lang="en-US" sz="2400" dirty="0">
              <a:solidFill>
                <a:prstClr val="black"/>
              </a:solidFill>
            </a:endParaRPr>
          </a:p>
        </p:txBody>
      </p:sp>
    </p:spTree>
    <p:extLst>
      <p:ext uri="{BB962C8B-B14F-4D97-AF65-F5344CB8AC3E}">
        <p14:creationId xmlns:p14="http://schemas.microsoft.com/office/powerpoint/2010/main" val="9303404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0212" t="16837" r="50851" b="13149"/>
          <a:stretch/>
        </p:blipFill>
        <p:spPr>
          <a:xfrm>
            <a:off x="1685171" y="0"/>
            <a:ext cx="5972341" cy="6712085"/>
          </a:xfrm>
          <a:prstGeom prst="rect">
            <a:avLst/>
          </a:prstGeom>
        </p:spPr>
      </p:pic>
    </p:spTree>
    <p:extLst>
      <p:ext uri="{BB962C8B-B14F-4D97-AF65-F5344CB8AC3E}">
        <p14:creationId xmlns:p14="http://schemas.microsoft.com/office/powerpoint/2010/main" val="26018543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0497" t="12298" r="10283" b="5773"/>
          <a:stretch/>
        </p:blipFill>
        <p:spPr>
          <a:xfrm>
            <a:off x="0" y="119592"/>
            <a:ext cx="9144000" cy="5910445"/>
          </a:xfrm>
          <a:prstGeom prst="rect">
            <a:avLst/>
          </a:prstGeom>
        </p:spPr>
      </p:pic>
      <p:sp>
        <p:nvSpPr>
          <p:cNvPr id="5" name="TextBox 4"/>
          <p:cNvSpPr txBox="1"/>
          <p:nvPr/>
        </p:nvSpPr>
        <p:spPr>
          <a:xfrm>
            <a:off x="895350" y="6488668"/>
            <a:ext cx="7620000" cy="369332"/>
          </a:xfrm>
          <a:prstGeom prst="rect">
            <a:avLst/>
          </a:prstGeom>
          <a:noFill/>
        </p:spPr>
        <p:txBody>
          <a:bodyPr wrap="square" rtlCol="0">
            <a:spAutoFit/>
          </a:bodyPr>
          <a:lstStyle/>
          <a:p>
            <a:pPr algn="ctr"/>
            <a:r>
              <a:rPr lang="en-US" dirty="0" smtClean="0"/>
              <a:t>Only 6.8 million parameters. </a:t>
            </a:r>
            <a:r>
              <a:rPr lang="en-US" dirty="0" err="1" smtClean="0"/>
              <a:t>AlexNet</a:t>
            </a:r>
            <a:r>
              <a:rPr lang="en-US" dirty="0" smtClean="0"/>
              <a:t> ~60 million, VGG up to 138 million</a:t>
            </a:r>
            <a:endParaRPr lang="en-US" dirty="0"/>
          </a:p>
        </p:txBody>
      </p:sp>
    </p:spTree>
    <p:extLst>
      <p:ext uri="{BB962C8B-B14F-4D97-AF65-F5344CB8AC3E}">
        <p14:creationId xmlns:p14="http://schemas.microsoft.com/office/powerpoint/2010/main" val="35878451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56759" t="15926" r="18657" b="23334"/>
          <a:stretch/>
        </p:blipFill>
        <p:spPr>
          <a:xfrm>
            <a:off x="153644" y="0"/>
            <a:ext cx="4418356" cy="6823074"/>
          </a:xfrm>
          <a:prstGeom prst="rect">
            <a:avLst/>
          </a:prstGeom>
        </p:spPr>
      </p:pic>
      <p:pic>
        <p:nvPicPr>
          <p:cNvPr id="5" name="Picture 4"/>
          <p:cNvPicPr>
            <a:picLocks noChangeAspect="1"/>
          </p:cNvPicPr>
          <p:nvPr/>
        </p:nvPicPr>
        <p:blipFill rotWithShape="1">
          <a:blip r:embed="rId3"/>
          <a:srcRect l="61205" t="15036" r="16573" b="23482"/>
          <a:stretch/>
        </p:blipFill>
        <p:spPr>
          <a:xfrm>
            <a:off x="3797300" y="0"/>
            <a:ext cx="3993994" cy="6906282"/>
          </a:xfrm>
          <a:prstGeom prst="rect">
            <a:avLst/>
          </a:prstGeom>
        </p:spPr>
      </p:pic>
      <p:pic>
        <p:nvPicPr>
          <p:cNvPr id="6" name="Picture 5"/>
          <p:cNvPicPr>
            <a:picLocks noChangeAspect="1"/>
          </p:cNvPicPr>
          <p:nvPr/>
        </p:nvPicPr>
        <p:blipFill rotWithShape="1">
          <a:blip r:embed="rId4"/>
          <a:srcRect l="67222" t="62741" r="24167" b="11926"/>
          <a:stretch/>
        </p:blipFill>
        <p:spPr>
          <a:xfrm>
            <a:off x="7596327" y="0"/>
            <a:ext cx="1547673" cy="2845721"/>
          </a:xfrm>
          <a:prstGeom prst="rect">
            <a:avLst/>
          </a:prstGeom>
        </p:spPr>
      </p:pic>
      <p:cxnSp>
        <p:nvCxnSpPr>
          <p:cNvPr id="8" name="Straight Connector 7"/>
          <p:cNvCxnSpPr/>
          <p:nvPr/>
        </p:nvCxnSpPr>
        <p:spPr>
          <a:xfrm>
            <a:off x="3975100" y="177800"/>
            <a:ext cx="0" cy="664527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740494" y="0"/>
            <a:ext cx="0" cy="66452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838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50922" t="10937" r="8936" b="8156"/>
          <a:stretch/>
        </p:blipFill>
        <p:spPr>
          <a:xfrm>
            <a:off x="1987826" y="0"/>
            <a:ext cx="5483017" cy="6907051"/>
          </a:xfrm>
          <a:prstGeom prst="rect">
            <a:avLst/>
          </a:prstGeom>
        </p:spPr>
      </p:pic>
    </p:spTree>
    <p:extLst>
      <p:ext uri="{BB962C8B-B14F-4D97-AF65-F5344CB8AC3E}">
        <p14:creationId xmlns:p14="http://schemas.microsoft.com/office/powerpoint/2010/main" val="121374435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Surely it would be ridiculous to go any deeper…</a:t>
            </a:r>
            <a:endParaRPr lang="en-US" dirty="0"/>
          </a:p>
        </p:txBody>
      </p:sp>
      <p:sp>
        <p:nvSpPr>
          <p:cNvPr id="3" name="Content Placeholder 2"/>
          <p:cNvSpPr>
            <a:spLocks noGrp="1"/>
          </p:cNvSpPr>
          <p:nvPr>
            <p:ph idx="1"/>
          </p:nvPr>
        </p:nvSpPr>
        <p:spPr/>
        <p:txBody>
          <a:bodyPr/>
          <a:lstStyle/>
          <a:p>
            <a:r>
              <a:rPr lang="en-US" dirty="0" err="1" smtClean="0"/>
              <a:t>ResNet</a:t>
            </a:r>
            <a:endParaRPr lang="en-US" dirty="0" smtClean="0"/>
          </a:p>
          <a:p>
            <a:endParaRPr lang="en-US" dirty="0"/>
          </a:p>
        </p:txBody>
      </p:sp>
    </p:spTree>
    <p:extLst>
      <p:ext uri="{BB962C8B-B14F-4D97-AF65-F5344CB8AC3E}">
        <p14:creationId xmlns:p14="http://schemas.microsoft.com/office/powerpoint/2010/main" val="30157320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Surely it would be ridiculous to go any deeper…</a:t>
            </a:r>
            <a:endParaRPr lang="en-US" dirty="0"/>
          </a:p>
        </p:txBody>
      </p:sp>
      <p:sp>
        <p:nvSpPr>
          <p:cNvPr id="3" name="Content Placeholder 2"/>
          <p:cNvSpPr>
            <a:spLocks noGrp="1"/>
          </p:cNvSpPr>
          <p:nvPr>
            <p:ph idx="1"/>
          </p:nvPr>
        </p:nvSpPr>
        <p:spPr/>
        <p:txBody>
          <a:bodyPr/>
          <a:lstStyle/>
          <a:p>
            <a:r>
              <a:rPr lang="en-US" dirty="0" err="1" smtClean="0"/>
              <a:t>ResNet</a:t>
            </a:r>
            <a:endParaRPr lang="en-US" dirty="0" smtClean="0"/>
          </a:p>
          <a:p>
            <a:r>
              <a:rPr lang="en-US" dirty="0" smtClean="0"/>
              <a:t>See the following slides: </a:t>
            </a:r>
            <a:r>
              <a:rPr lang="en-US" dirty="0" smtClean="0">
                <a:hlinkClick r:id="rId2"/>
              </a:rPr>
              <a:t>http</a:t>
            </a:r>
            <a:r>
              <a:rPr lang="en-US" dirty="0">
                <a:hlinkClick r:id="rId2"/>
              </a:rPr>
              <a:t>://</a:t>
            </a:r>
            <a:r>
              <a:rPr lang="en-US" dirty="0" smtClean="0">
                <a:hlinkClick r:id="rId2"/>
              </a:rPr>
              <a:t>kaiminghe.com/cvpr16resnet/cvpr2016_deep_residual_learning_kaiminghe.pdf</a:t>
            </a:r>
            <a:endParaRPr lang="en-US" dirty="0" smtClean="0"/>
          </a:p>
          <a:p>
            <a:endParaRPr lang="en-US" dirty="0"/>
          </a:p>
        </p:txBody>
      </p:sp>
    </p:spTree>
    <p:extLst>
      <p:ext uri="{BB962C8B-B14F-4D97-AF65-F5344CB8AC3E}">
        <p14:creationId xmlns:p14="http://schemas.microsoft.com/office/powerpoint/2010/main" val="12224487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1615" y="583894"/>
            <a:ext cx="5899322" cy="1696748"/>
          </a:xfrm>
        </p:spPr>
        <p:txBody>
          <a:bodyPr>
            <a:normAutofit/>
          </a:bodyPr>
          <a:lstStyle/>
          <a:p>
            <a:pPr>
              <a:buFont typeface="Wingdings" panose="05000000000000000000" pitchFamily="2" charset="2"/>
              <a:buChar char="ü"/>
            </a:pPr>
            <a:r>
              <a:rPr lang="en-US" dirty="0" smtClean="0">
                <a:latin typeface="Segoe UI" panose="020B0502040204020203" pitchFamily="34" charset="0"/>
                <a:cs typeface="Segoe UI" panose="020B0502040204020203" pitchFamily="34" charset="0"/>
              </a:rPr>
              <a:t> Instance </a:t>
            </a:r>
            <a:r>
              <a:rPr lang="en-US" dirty="0">
                <a:latin typeface="Segoe UI" panose="020B0502040204020203" pitchFamily="34" charset="0"/>
                <a:cs typeface="Segoe UI" panose="020B0502040204020203" pitchFamily="34" charset="0"/>
              </a:rPr>
              <a:t>segmentation</a:t>
            </a:r>
          </a:p>
          <a:p>
            <a:pPr>
              <a:buFont typeface="Wingdings" panose="05000000000000000000" pitchFamily="2" charset="2"/>
              <a:buChar char="ü"/>
            </a:pPr>
            <a:r>
              <a:rPr lang="en-US" dirty="0" smtClean="0">
                <a:latin typeface="Segoe UI" panose="020B0502040204020203" pitchFamily="34" charset="0"/>
                <a:cs typeface="Segoe UI" panose="020B0502040204020203" pitchFamily="34" charset="0"/>
              </a:rPr>
              <a:t> Non-iconic Images</a:t>
            </a:r>
          </a:p>
          <a:p>
            <a:pPr>
              <a:buFont typeface="Wingdings" panose="05000000000000000000" pitchFamily="2" charset="2"/>
              <a:buChar char="ü"/>
            </a:pPr>
            <a:endParaRPr lang="en-US" dirty="0">
              <a:latin typeface="Segoe UI" panose="020B0502040204020203" pitchFamily="34" charset="0"/>
              <a:cs typeface="Segoe UI" panose="020B0502040204020203" pitchFamily="34" charset="0"/>
            </a:endParaRPr>
          </a:p>
          <a:p>
            <a:pPr>
              <a:buFont typeface="Wingdings" panose="05000000000000000000" pitchFamily="2" charset="2"/>
              <a:buChar char="ü"/>
            </a:pPr>
            <a:endParaRPr lang="en-US" dirty="0">
              <a:latin typeface="Segoe UI" panose="020B0502040204020203" pitchFamily="34" charset="0"/>
              <a:cs typeface="Segoe UI" panose="020B0502040204020203"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2962" t="53052" b="6818"/>
          <a:stretch/>
        </p:blipFill>
        <p:spPr>
          <a:xfrm>
            <a:off x="808522" y="1959468"/>
            <a:ext cx="7632834" cy="4063180"/>
          </a:xfrm>
          <a:prstGeom prst="rect">
            <a:avLst/>
          </a:prstGeom>
          <a:effectLst/>
        </p:spPr>
      </p:pic>
    </p:spTree>
    <p:extLst>
      <p:ext uri="{BB962C8B-B14F-4D97-AF65-F5344CB8AC3E}">
        <p14:creationId xmlns:p14="http://schemas.microsoft.com/office/powerpoint/2010/main" val="33897392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876" y="-143583"/>
            <a:ext cx="7886700" cy="1325563"/>
          </a:xfrm>
        </p:spPr>
        <p:txBody>
          <a:bodyPr/>
          <a:lstStyle/>
          <a:p>
            <a:r>
              <a:rPr lang="en-US" dirty="0" smtClean="0"/>
              <a:t>Iconic object images</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r="69596" b="7693"/>
          <a:stretch/>
        </p:blipFill>
        <p:spPr>
          <a:xfrm>
            <a:off x="1639875" y="1054408"/>
            <a:ext cx="5850574" cy="5228411"/>
          </a:xfrm>
        </p:spPr>
      </p:pic>
    </p:spTree>
    <p:extLst>
      <p:ext uri="{BB962C8B-B14F-4D97-AF65-F5344CB8AC3E}">
        <p14:creationId xmlns:p14="http://schemas.microsoft.com/office/powerpoint/2010/main" val="29631018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876" y="-113355"/>
            <a:ext cx="7886700" cy="1325563"/>
          </a:xfrm>
        </p:spPr>
        <p:txBody>
          <a:bodyPr/>
          <a:lstStyle/>
          <a:p>
            <a:r>
              <a:rPr lang="en-US" dirty="0" smtClean="0"/>
              <a:t>Iconic scene images</a:t>
            </a:r>
            <a:endParaRPr lang="en-US" dirty="0"/>
          </a:p>
        </p:txBody>
      </p:sp>
      <p:pic>
        <p:nvPicPr>
          <p:cNvPr id="6"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31820" r="33915" b="8103"/>
          <a:stretch/>
        </p:blipFill>
        <p:spPr>
          <a:xfrm>
            <a:off x="1330037" y="1044577"/>
            <a:ext cx="6594888" cy="5206188"/>
          </a:xfrm>
          <a:prstGeom prst="rect">
            <a:avLst/>
          </a:prstGeom>
        </p:spPr>
      </p:pic>
    </p:spTree>
    <p:extLst>
      <p:ext uri="{BB962C8B-B14F-4D97-AF65-F5344CB8AC3E}">
        <p14:creationId xmlns:p14="http://schemas.microsoft.com/office/powerpoint/2010/main" val="31885990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10549</TotalTime>
  <Words>2736</Words>
  <Application>Microsoft Office PowerPoint</Application>
  <PresentationFormat>On-screen Show (4:3)</PresentationFormat>
  <Paragraphs>377</Paragraphs>
  <Slides>66</Slides>
  <Notes>49</Notes>
  <HiddenSlides>17</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66</vt:i4>
      </vt:variant>
    </vt:vector>
  </HeadingPairs>
  <TitlesOfParts>
    <vt:vector size="76" baseType="lpstr">
      <vt:lpstr>Arial</vt:lpstr>
      <vt:lpstr>Calibri</vt:lpstr>
      <vt:lpstr>Calibri Light</vt:lpstr>
      <vt:lpstr>CMSY7</vt:lpstr>
      <vt:lpstr>Segoe UI</vt:lpstr>
      <vt:lpstr>Segoe UI Light</vt:lpstr>
      <vt:lpstr>Segoe UI Semilight</vt:lpstr>
      <vt:lpstr>Times New Roman</vt:lpstr>
      <vt:lpstr>Wingdings</vt:lpstr>
      <vt:lpstr>Office Theme</vt:lpstr>
      <vt:lpstr>COCO dataset and  Deeper Deep Architectures</vt:lpstr>
      <vt:lpstr>PowerPoint Presentation</vt:lpstr>
      <vt:lpstr>PowerPoint Presentation</vt:lpstr>
      <vt:lpstr>PowerPoint Presentation</vt:lpstr>
      <vt:lpstr>PowerPoint Presentation</vt:lpstr>
      <vt:lpstr>PowerPoint Presentation</vt:lpstr>
      <vt:lpstr>PowerPoint Presentation</vt:lpstr>
      <vt:lpstr>Iconic object images</vt:lpstr>
      <vt:lpstr>Iconic scene images</vt:lpstr>
      <vt:lpstr>Non-iconic images</vt:lpstr>
      <vt:lpstr>PowerPoint Presentation</vt:lpstr>
      <vt:lpstr>PowerPoint Presentation</vt:lpstr>
      <vt:lpstr>PowerPoint Presentation</vt:lpstr>
      <vt:lpstr>PowerPoint Presentation</vt:lpstr>
      <vt:lpstr>330,000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Detection Performance</vt:lpstr>
      <vt:lpstr>PowerPoint Presentation</vt:lpstr>
      <vt:lpstr>PowerPoint Presentation</vt:lpstr>
      <vt:lpstr>PowerPoint Presentation</vt:lpstr>
      <vt:lpstr>Beyond detection</vt:lpstr>
      <vt:lpstr>Beyond detection</vt:lpstr>
      <vt:lpstr>PowerPoint Presentation</vt:lpstr>
      <vt:lpstr>PowerPoint Presentation</vt:lpstr>
      <vt:lpstr>APIs</vt:lpstr>
      <vt:lpstr>MS COCO 2014 release (half of COCO) </vt:lpstr>
      <vt:lpstr>PowerPoint Presentation</vt:lpstr>
      <vt:lpstr>Algorithm Evaluation</vt:lpstr>
      <vt:lpstr>MS COCO 2015 (full release)</vt:lpstr>
      <vt:lpstr>PowerPoint Presentation</vt:lpstr>
      <vt:lpstr>PowerPoint Presentation</vt:lpstr>
      <vt:lpstr>330,000 images</vt:lpstr>
      <vt:lpstr>Turkopticon rating</vt:lpstr>
      <vt:lpstr>DPM performance</vt:lpstr>
      <vt:lpstr>Beyond AlexNet</vt:lpstr>
      <vt:lpstr>VERY DEEP CONVOLUTIONAL NETWORKS FOR LARGE-SCALE IMAGE RECOGNITION</vt:lpstr>
      <vt:lpstr>PowerPoint Presentation</vt:lpstr>
      <vt:lpstr>PowerPoint Presentation</vt:lpstr>
      <vt:lpstr>Going Deeper with Convolutions</vt:lpstr>
      <vt:lpstr>PowerPoint Presentation</vt:lpstr>
      <vt:lpstr>PowerPoint Presentation</vt:lpstr>
      <vt:lpstr>PowerPoint Presentation</vt:lpstr>
      <vt:lpstr>PowerPoint Presentation</vt:lpstr>
      <vt:lpstr>Surely it would be ridiculous to go any deeper…</vt:lpstr>
      <vt:lpstr>Surely it would be ridiculous to go any deeper…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Seeing into the future</dc:title>
  <dc:creator>Larry Zitnick</dc:creator>
  <cp:lastModifiedBy>James</cp:lastModifiedBy>
  <cp:revision>614</cp:revision>
  <dcterms:created xsi:type="dcterms:W3CDTF">2014-06-02T16:55:53Z</dcterms:created>
  <dcterms:modified xsi:type="dcterms:W3CDTF">2017-11-17T17:19:55Z</dcterms:modified>
</cp:coreProperties>
</file>