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7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2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2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2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6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709" r:id="rId4"/>
    <p:sldMasterId id="2147483721" r:id="rId5"/>
    <p:sldMasterId id="2147483733" r:id="rId6"/>
    <p:sldMasterId id="2147483745" r:id="rId7"/>
    <p:sldMasterId id="2147483757" r:id="rId8"/>
  </p:sldMasterIdLst>
  <p:notesMasterIdLst>
    <p:notesMasterId r:id="rId74"/>
  </p:notesMasterIdLst>
  <p:sldIdLst>
    <p:sldId id="256" r:id="rId9"/>
    <p:sldId id="257" r:id="rId10"/>
    <p:sldId id="259" r:id="rId11"/>
    <p:sldId id="438" r:id="rId12"/>
    <p:sldId id="376" r:id="rId13"/>
    <p:sldId id="377" r:id="rId14"/>
    <p:sldId id="378" r:id="rId15"/>
    <p:sldId id="379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437" r:id="rId26"/>
    <p:sldId id="435" r:id="rId27"/>
    <p:sldId id="267" r:id="rId28"/>
    <p:sldId id="390" r:id="rId29"/>
    <p:sldId id="271" r:id="rId30"/>
    <p:sldId id="272" r:id="rId31"/>
    <p:sldId id="273" r:id="rId32"/>
    <p:sldId id="275" r:id="rId33"/>
    <p:sldId id="276" r:id="rId34"/>
    <p:sldId id="281" r:id="rId35"/>
    <p:sldId id="282" r:id="rId36"/>
    <p:sldId id="283" r:id="rId37"/>
    <p:sldId id="285" r:id="rId38"/>
    <p:sldId id="286" r:id="rId39"/>
    <p:sldId id="287" r:id="rId40"/>
    <p:sldId id="434" r:id="rId41"/>
    <p:sldId id="288" r:id="rId42"/>
    <p:sldId id="289" r:id="rId43"/>
    <p:sldId id="290" r:id="rId44"/>
    <p:sldId id="298" r:id="rId45"/>
    <p:sldId id="364" r:id="rId46"/>
    <p:sldId id="365" r:id="rId47"/>
    <p:sldId id="367" r:id="rId48"/>
    <p:sldId id="374" r:id="rId49"/>
    <p:sldId id="368" r:id="rId50"/>
    <p:sldId id="369" r:id="rId51"/>
    <p:sldId id="370" r:id="rId52"/>
    <p:sldId id="371" r:id="rId53"/>
    <p:sldId id="372" r:id="rId54"/>
    <p:sldId id="353" r:id="rId55"/>
    <p:sldId id="360" r:id="rId56"/>
    <p:sldId id="356" r:id="rId57"/>
    <p:sldId id="357" r:id="rId58"/>
    <p:sldId id="358" r:id="rId59"/>
    <p:sldId id="363" r:id="rId60"/>
    <p:sldId id="389" r:id="rId61"/>
    <p:sldId id="301" r:id="rId62"/>
    <p:sldId id="304" r:id="rId63"/>
    <p:sldId id="310" r:id="rId64"/>
    <p:sldId id="307" r:id="rId65"/>
    <p:sldId id="306" r:id="rId66"/>
    <p:sldId id="308" r:id="rId67"/>
    <p:sldId id="302" r:id="rId68"/>
    <p:sldId id="311" r:id="rId69"/>
    <p:sldId id="313" r:id="rId70"/>
    <p:sldId id="314" r:id="rId71"/>
    <p:sldId id="315" r:id="rId72"/>
    <p:sldId id="354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7" autoAdjust="0"/>
    <p:restoredTop sz="94660"/>
  </p:normalViewPr>
  <p:slideViewPr>
    <p:cSldViewPr>
      <p:cViewPr varScale="1">
        <p:scale>
          <a:sx n="125" d="100"/>
          <a:sy n="125" d="100"/>
        </p:scale>
        <p:origin x="404" y="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7E044-45C7-49D4-B616-C1EB0EB337FB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839A6-008C-4A28-B9D2-6B4E741E0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159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street-view images are taken from roughly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same location. Which direction do you think the nearest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station is in?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 answer: west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637C-24F7-4871-959C-59D35F138B6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69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637C-24F7-4871-959C-59D35F138B6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86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D416FA-368F-4DD3-B68D-BEBC34F8981B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09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E24E23-3A0D-4A13-ACE9-B48827D9FCEC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15796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EA53EF-9B7D-45A1-95DF-EC0072083AD3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38047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D5A03B-08FB-451F-BD92-52AFF74ACA54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Why would this be useful?  Main reason is focus.  Also enables “smart” cropping.</a:t>
            </a:r>
          </a:p>
        </p:txBody>
      </p:sp>
    </p:spTree>
    <p:extLst>
      <p:ext uri="{BB962C8B-B14F-4D97-AF65-F5344CB8AC3E}">
        <p14:creationId xmlns:p14="http://schemas.microsoft.com/office/powerpoint/2010/main" val="3784798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8A6558-1239-4CB6-9FB3-4F4D94D97265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5553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80A047-6BB5-487C-94E7-03558DC35B55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Age 12, Age 30</a:t>
            </a:r>
          </a:p>
        </p:txBody>
      </p:sp>
    </p:spTree>
    <p:extLst>
      <p:ext uri="{BB962C8B-B14F-4D97-AF65-F5344CB8AC3E}">
        <p14:creationId xmlns:p14="http://schemas.microsoft.com/office/powerpoint/2010/main" val="4035771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5E028-653E-42ED-B42D-84DAD997030B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5845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A3614-857B-4D8C-9F61-6CDE108F3745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43683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https://www.inaturalist.org/pages/computer_vision_demo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839A6-008C-4A28-B9D2-6B4E741E06E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9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 Francisco graph locations and destinations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(red: Bank of America, green: church, blue: gas station,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yellow: high school, purple: McDonald’s)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637C-24F7-4871-959C-59D35F138B6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4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42AAB2-2528-4A41-AE86-F678288756F7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79943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EFA8EB-F376-4460-9BA5-400A0D59BC65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87385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B740A2-7CD3-4F5C-A457-5F0A9A6C75F1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836849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6B8B02-626C-4183-9435-2E1EF9A7735E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792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1CF79F-CC66-493A-93CB-0A27C322F186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989285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DF4EEBE-B542-4754-AD35-7E051E69A3C6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77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37A23B-8D52-40D7-811F-5CF5BEFEFAD9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14828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F38643-3C41-4548-A4BF-829D96E6E4DC}" type="slidenum">
              <a:rPr lang="en-US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730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(a)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DeepNav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-distance (top),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DeepNav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-direction (bottom)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(b)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DeepNav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-pair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4: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DeepNav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CNN architectures. Abbreviations for destinations: B = Bank of America, C = Church, G = Gas station,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 = High school, M = McDonald’s.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637C-24F7-4871-959C-59D35F138B6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Finding a</a:t>
            </a:r>
            <a:r>
              <a:rPr lang="en-US" baseline="0" dirty="0" smtClean="0"/>
              <a:t> church in NYC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637C-24F7-4871-959C-59D35F138B6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1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835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Some implementation detail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We </a:t>
            </a:r>
            <a:r>
              <a:rPr lang="en" dirty="0" smtClean="0"/>
              <a:t>implement </a:t>
            </a:r>
            <a:r>
              <a:rPr lang="en" dirty="0"/>
              <a:t>this in caffe</a:t>
            </a:r>
          </a:p>
        </p:txBody>
      </p:sp>
    </p:spTree>
    <p:extLst>
      <p:ext uri="{BB962C8B-B14F-4D97-AF65-F5344CB8AC3E}">
        <p14:creationId xmlns:p14="http://schemas.microsoft.com/office/powerpoint/2010/main" val="647878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20minutes</a:t>
            </a:r>
          </a:p>
        </p:txBody>
      </p:sp>
    </p:spTree>
    <p:extLst>
      <p:ext uri="{BB962C8B-B14F-4D97-AF65-F5344CB8AC3E}">
        <p14:creationId xmlns:p14="http://schemas.microsoft.com/office/powerpoint/2010/main" val="811414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637C-24F7-4871-959C-59D35F138B6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71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Unfortunately, most of the training data is “synthetic”. We don’t have real, hand-drawn sketches paired with photos, except for the small CUHK data 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F637C-24F7-4871-959C-59D35F138B6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4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6E931-C069-450B-8EF2-1C865EB7A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30404-31A5-4F0F-A145-0D9D19CAE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7503-2D4F-4536-B1C2-FE328F3BE4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240C-0365-4142-A327-B897804C49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7CE67-B026-4840-B768-F1CAFDCD2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71FF3-B3AF-44DC-85C6-AB16392F4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0238C-F269-4C95-BABA-B6F71368EA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19D9B-9577-4CF0-A0C8-09640C22F4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1CDA9-A9FD-427E-9C56-5854917F6B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D413D-6DF0-45FA-9676-E9C0433C0F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32511-99DE-4C82-A4BC-F5E58EDA6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1E842-CFC8-4452-A590-3086AD7B5E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D6FB3-47F3-4646-932B-1BE4AE028E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CD94A-2C6B-4DF6-871F-7769C9B8A2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18F93-C341-4EB0-90ED-80D2F37FD3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6044A-196B-42E3-9270-AF8BCFBE16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F1927-EE98-41CA-9555-CC0AE13227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91543-5E52-45B1-8835-521D57B714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DFFBA-A9B8-4DFE-A883-23A264947A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DB326-25EC-4715-B256-DD324C5990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38E61-1AB8-4719-AA18-2F1A2E2A1A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D1F38-FE73-4530-972D-B5896288F8D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F1C6D-9305-4F92-9FFF-44BFD78DE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A10E8-845B-4F12-A45E-E9D8AFA2CA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6D4F9-3AFD-45DE-90B9-958DFC7ECA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D1D3-1FF9-4A54-A838-C942B77D6F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50616-C8AD-48B9-B76F-88FA806AEE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3D15C-E520-46F1-8E8A-9D8432F63E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B1031-02B1-4B22-9EEE-5AE2B922B5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4BF9D-A3E0-47BC-A209-31556D480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6563C-EAC2-4DCF-B523-0E7486BA24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45124-8F79-47CD-9108-F31BC3CF07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FC4EB-9E26-4046-B3F2-C3B0FEBE00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D376-153D-4A5D-BD50-A8A321ED4D1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0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2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6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14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9295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37"/>
            <a:ext cx="7772400" cy="1362075"/>
          </a:xfrm>
        </p:spPr>
        <p:txBody>
          <a:bodyPr anchor="t"/>
          <a:lstStyle>
            <a:lvl1pPr algn="l">
              <a:defRPr sz="307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906719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06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4122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3pPr>
            <a:lvl4pPr marL="102618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68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031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236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442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3648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6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61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65" indent="0">
              <a:buNone/>
              <a:defRPr sz="1500" b="1"/>
            </a:lvl2pPr>
            <a:lvl3pPr marL="684122" indent="0">
              <a:buNone/>
              <a:defRPr sz="1350" b="1"/>
            </a:lvl3pPr>
            <a:lvl4pPr marL="1026181" indent="0">
              <a:buNone/>
              <a:defRPr sz="1125" b="1"/>
            </a:lvl4pPr>
            <a:lvl5pPr marL="1368240" indent="0">
              <a:buNone/>
              <a:defRPr sz="1125" b="1"/>
            </a:lvl5pPr>
            <a:lvl6pPr marL="1710311" indent="0">
              <a:buNone/>
              <a:defRPr sz="1125" b="1"/>
            </a:lvl6pPr>
            <a:lvl7pPr marL="2052361" indent="0">
              <a:buNone/>
              <a:defRPr sz="1125" b="1"/>
            </a:lvl7pPr>
            <a:lvl8pPr marL="2394423" indent="0">
              <a:buNone/>
              <a:defRPr sz="1125" b="1"/>
            </a:lvl8pPr>
            <a:lvl9pPr marL="2736484" indent="0">
              <a:buNone/>
              <a:defRPr sz="1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6"/>
            <a:ext cx="4041775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065" indent="0">
              <a:buNone/>
              <a:defRPr sz="1500" b="1"/>
            </a:lvl2pPr>
            <a:lvl3pPr marL="684122" indent="0">
              <a:buNone/>
              <a:defRPr sz="1350" b="1"/>
            </a:lvl3pPr>
            <a:lvl4pPr marL="1026181" indent="0">
              <a:buNone/>
              <a:defRPr sz="1125" b="1"/>
            </a:lvl4pPr>
            <a:lvl5pPr marL="1368240" indent="0">
              <a:buNone/>
              <a:defRPr sz="1125" b="1"/>
            </a:lvl5pPr>
            <a:lvl6pPr marL="1710311" indent="0">
              <a:buNone/>
              <a:defRPr sz="1125" b="1"/>
            </a:lvl6pPr>
            <a:lvl7pPr marL="2052361" indent="0">
              <a:buNone/>
              <a:defRPr sz="1125" b="1"/>
            </a:lvl7pPr>
            <a:lvl8pPr marL="2394423" indent="0">
              <a:buNone/>
              <a:defRPr sz="1125" b="1"/>
            </a:lvl8pPr>
            <a:lvl9pPr marL="2736484" indent="0">
              <a:buNone/>
              <a:defRPr sz="1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9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54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106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000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2" cy="116205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2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065" indent="0">
              <a:buNone/>
              <a:defRPr sz="975"/>
            </a:lvl2pPr>
            <a:lvl3pPr marL="684122" indent="0">
              <a:buNone/>
              <a:defRPr sz="750"/>
            </a:lvl3pPr>
            <a:lvl4pPr marL="1026181" indent="0">
              <a:buNone/>
              <a:defRPr sz="600"/>
            </a:lvl4pPr>
            <a:lvl5pPr marL="1368240" indent="0">
              <a:buNone/>
              <a:defRPr sz="600"/>
            </a:lvl5pPr>
            <a:lvl6pPr marL="1710311" indent="0">
              <a:buNone/>
              <a:defRPr sz="600"/>
            </a:lvl6pPr>
            <a:lvl7pPr marL="2052361" indent="0">
              <a:buNone/>
              <a:defRPr sz="600"/>
            </a:lvl7pPr>
            <a:lvl8pPr marL="2394423" indent="0">
              <a:buNone/>
              <a:defRPr sz="600"/>
            </a:lvl8pPr>
            <a:lvl9pPr marL="273648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273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065" indent="0">
              <a:buNone/>
              <a:defRPr sz="2100"/>
            </a:lvl2pPr>
            <a:lvl3pPr marL="684122" indent="0">
              <a:buNone/>
              <a:defRPr sz="1800"/>
            </a:lvl3pPr>
            <a:lvl4pPr marL="1026181" indent="0">
              <a:buNone/>
              <a:defRPr sz="1500"/>
            </a:lvl4pPr>
            <a:lvl5pPr marL="1368240" indent="0">
              <a:buNone/>
              <a:defRPr sz="1500"/>
            </a:lvl5pPr>
            <a:lvl6pPr marL="1710311" indent="0">
              <a:buNone/>
              <a:defRPr sz="1500"/>
            </a:lvl6pPr>
            <a:lvl7pPr marL="2052361" indent="0">
              <a:buNone/>
              <a:defRPr sz="1500"/>
            </a:lvl7pPr>
            <a:lvl8pPr marL="2394423" indent="0">
              <a:buNone/>
              <a:defRPr sz="1500"/>
            </a:lvl8pPr>
            <a:lvl9pPr marL="273648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065" indent="0">
              <a:buNone/>
              <a:defRPr sz="975"/>
            </a:lvl2pPr>
            <a:lvl3pPr marL="684122" indent="0">
              <a:buNone/>
              <a:defRPr sz="750"/>
            </a:lvl3pPr>
            <a:lvl4pPr marL="1026181" indent="0">
              <a:buNone/>
              <a:defRPr sz="600"/>
            </a:lvl4pPr>
            <a:lvl5pPr marL="1368240" indent="0">
              <a:buNone/>
              <a:defRPr sz="600"/>
            </a:lvl5pPr>
            <a:lvl6pPr marL="1710311" indent="0">
              <a:buNone/>
              <a:defRPr sz="600"/>
            </a:lvl6pPr>
            <a:lvl7pPr marL="2052361" indent="0">
              <a:buNone/>
              <a:defRPr sz="600"/>
            </a:lvl7pPr>
            <a:lvl8pPr marL="2394423" indent="0">
              <a:buNone/>
              <a:defRPr sz="600"/>
            </a:lvl8pPr>
            <a:lvl9pPr marL="273648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88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061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27467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7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328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340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6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56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34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594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215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021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719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541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761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033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24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455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72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23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6687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5376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448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605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617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1961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74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57E4DB7-B118-45E1-8164-F9EA1F5F12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FB2DA7-57E5-4DD9-9CC6-625DF27793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F93EFA-51EA-439B-83F4-BECA7EE6E4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09" tIns="45605" rIns="91209" bIns="456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209" tIns="45605" rIns="91209" bIns="4560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87"/>
            <a:ext cx="2133600" cy="365125"/>
          </a:xfrm>
          <a:prstGeom prst="rect">
            <a:avLst/>
          </a:prstGeom>
        </p:spPr>
        <p:txBody>
          <a:bodyPr vert="horz" lIns="91209" tIns="45605" rIns="91209" bIns="45605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2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122"/>
              <a:t>8/20/2018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87"/>
            <a:ext cx="2895600" cy="365125"/>
          </a:xfrm>
          <a:prstGeom prst="rect">
            <a:avLst/>
          </a:prstGeom>
        </p:spPr>
        <p:txBody>
          <a:bodyPr vert="horz" lIns="91209" tIns="45605" rIns="91209" bIns="45605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2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87"/>
            <a:ext cx="2133600" cy="365125"/>
          </a:xfrm>
          <a:prstGeom prst="rect">
            <a:avLst/>
          </a:prstGeom>
        </p:spPr>
        <p:txBody>
          <a:bodyPr vert="horz" lIns="91209" tIns="45605" rIns="91209" bIns="45605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12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12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7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684122" rtl="0" eaLnBrk="1" latinLnBrk="0" hangingPunct="1"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537" indent="-256537" algn="l" defTabSz="68412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852" indent="-213777" algn="l" defTabSz="68412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152" indent="-171023" algn="l" defTabSz="68412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210" indent="-171023" algn="l" defTabSz="684122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273" indent="-171023" algn="l" defTabSz="684122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338" indent="-171023" algn="l" defTabSz="68412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387" indent="-171023" algn="l" defTabSz="68412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5454" indent="-171023" algn="l" defTabSz="68412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7515" indent="-171023" algn="l" defTabSz="68412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065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4122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6181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8240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0311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2361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4423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36484" algn="l" defTabSz="68412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000" kern="0">
                <a:solidFill>
                  <a:srgbClr val="595959"/>
                </a:solidFill>
                <a:cs typeface="Arial"/>
                <a:sym typeface="Arial"/>
              </a:rPr>
              <a:pPr algn="r"/>
              <a:t>‹#›</a:t>
            </a:fld>
            <a:endParaRPr lang="en" sz="1000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07489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75D74-5B12-4278-B5A7-BF7B37D421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86A35-B24A-4D01-8621-61EBEB903C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8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5.png"/><Relationship Id="rId4" Type="http://schemas.openxmlformats.org/officeDocument/2006/relationships/image" Target="../media/image3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5.xml"/><Relationship Id="rId7" Type="http://schemas.openxmlformats.org/officeDocument/2006/relationships/slideLayout" Target="../slideLayouts/slideLayout40.xml"/><Relationship Id="rId12" Type="http://schemas.openxmlformats.org/officeDocument/2006/relationships/hyperlink" Target="http://en.wikipedia.org/wiki/Automatic_number_plate_recognition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37.png"/><Relationship Id="rId5" Type="http://schemas.openxmlformats.org/officeDocument/2006/relationships/tags" Target="../tags/tag7.xml"/><Relationship Id="rId10" Type="http://schemas.openxmlformats.org/officeDocument/2006/relationships/hyperlink" Target="http://www.research.att.com/~yann" TargetMode="External"/><Relationship Id="rId4" Type="http://schemas.openxmlformats.org/officeDocument/2006/relationships/tags" Target="../tags/tag6.xml"/><Relationship Id="rId9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36.xml"/><Relationship Id="rId5" Type="http://schemas.openxmlformats.org/officeDocument/2006/relationships/tags" Target="../tags/tag16.xml"/><Relationship Id="rId10" Type="http://schemas.openxmlformats.org/officeDocument/2006/relationships/hyperlink" Target="http://www.sonystyle.com/webapp/wcs/stores/servlet/ProductDisplay?catalogId=10551&amp;storeId=10151&amp;productId=8198552921665200469&amp;langId=-1" TargetMode="External"/><Relationship Id="rId4" Type="http://schemas.openxmlformats.org/officeDocument/2006/relationships/tags" Target="../tags/tag15.xml"/><Relationship Id="rId9" Type="http://schemas.openxmlformats.org/officeDocument/2006/relationships/image" Target="../media/image4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16.xml"/><Relationship Id="rId12" Type="http://schemas.openxmlformats.org/officeDocument/2006/relationships/hyperlink" Target="http://en.wikipedia.org/wiki/Afghan_Girl_(photo)" TargetMode="Externa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36.xml"/><Relationship Id="rId11" Type="http://schemas.openxmlformats.org/officeDocument/2006/relationships/hyperlink" Target="http://www.cl.cam.ac.uk/~jgd1000/afghan.html" TargetMode="External"/><Relationship Id="rId5" Type="http://schemas.openxmlformats.org/officeDocument/2006/relationships/tags" Target="../tags/tag21.xml"/><Relationship Id="rId10" Type="http://schemas.openxmlformats.org/officeDocument/2006/relationships/image" Target="../media/image43.jpeg"/><Relationship Id="rId4" Type="http://schemas.openxmlformats.org/officeDocument/2006/relationships/tags" Target="../tags/tag20.xml"/><Relationship Id="rId9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46.jpeg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image" Target="../media/image4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44.jpeg"/><Relationship Id="rId5" Type="http://schemas.openxmlformats.org/officeDocument/2006/relationships/tags" Target="../tags/tag26.xml"/><Relationship Id="rId15" Type="http://schemas.openxmlformats.org/officeDocument/2006/relationships/image" Target="../media/image47.jpeg"/><Relationship Id="rId10" Type="http://schemas.openxmlformats.org/officeDocument/2006/relationships/notesSlide" Target="../notesSlides/notesSlide17.xml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36.xml"/><Relationship Id="rId14" Type="http://schemas.openxmlformats.org/officeDocument/2006/relationships/hyperlink" Target="http://www.sensiblevision.com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mobile/goggles/#text" TargetMode="External"/><Relationship Id="rId3" Type="http://schemas.openxmlformats.org/officeDocument/2006/relationships/tags" Target="../tags/tag32.xml"/><Relationship Id="rId7" Type="http://schemas.openxmlformats.org/officeDocument/2006/relationships/hyperlink" Target="http://research.nokia.com/researchteams/vcui/index.html" TargetMode="Externa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hyperlink" Target="http://www.infoworld.com/article/07/04/24/HNnokiasiliconvalley_1.html" TargetMode="External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tags" Target="../tags/tag35.xml"/><Relationship Id="rId7" Type="http://schemas.openxmlformats.org/officeDocument/2006/relationships/image" Target="../media/image51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3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tags" Target="../tags/tag39.xml"/><Relationship Id="rId7" Type="http://schemas.openxmlformats.org/officeDocument/2006/relationships/image" Target="../media/image53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wstuffworks.com/first-down-line.htm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55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6.xml"/><Relationship Id="rId10" Type="http://schemas.openxmlformats.org/officeDocument/2006/relationships/hyperlink" Target="http://www.sportvision.com/video.html" TargetMode="External"/><Relationship Id="rId4" Type="http://schemas.openxmlformats.org/officeDocument/2006/relationships/tags" Target="../tags/tag44.xml"/><Relationship Id="rId9" Type="http://schemas.openxmlformats.org/officeDocument/2006/relationships/hyperlink" Target="http://www.howstuffworks.com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47.xml"/><Relationship Id="rId7" Type="http://schemas.openxmlformats.org/officeDocument/2006/relationships/notesSlide" Target="../notesSlides/notesSlide23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9.xml"/><Relationship Id="rId10" Type="http://schemas.openxmlformats.org/officeDocument/2006/relationships/hyperlink" Target="http://groups.csail.mit.edu/vision/medical-vision/surgery/surgical_navigation.html" TargetMode="External"/><Relationship Id="rId4" Type="http://schemas.openxmlformats.org/officeDocument/2006/relationships/tags" Target="../tags/tag48.xml"/><Relationship Id="rId9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52.xml"/><Relationship Id="rId7" Type="http://schemas.openxmlformats.org/officeDocument/2006/relationships/hyperlink" Target="http://www.mobileye.com/" TargetMode="Externa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36.xml"/><Relationship Id="rId4" Type="http://schemas.openxmlformats.org/officeDocument/2006/relationships/tags" Target="../tags/tag5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0/10/10/science/10google.html" TargetMode="External"/><Relationship Id="rId7" Type="http://schemas.openxmlformats.org/officeDocument/2006/relationships/hyperlink" Target="http://www.thestar.com/wheels/article/1036702--human-error-blamed-after-google-s-driverless-car-sparks-five-vehicle-crash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://en.wikipedia.org/wiki/Financial_Post" TargetMode="External"/><Relationship Id="rId5" Type="http://schemas.openxmlformats.org/officeDocument/2006/relationships/hyperlink" Target="http://business.financialpost.com/2011/06/24/nevada-state-law-paves-the-way-for-driverless-cars/" TargetMode="External"/><Relationship Id="rId4" Type="http://schemas.openxmlformats.org/officeDocument/2006/relationships/hyperlink" Target="http://en.wikipedia.org/wiki/The_New_York_Tim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8CTJL5lUjHg" TargetMode="External"/><Relationship Id="rId7" Type="http://schemas.openxmlformats.org/officeDocument/2006/relationships/image" Target="../media/image61.jpeg"/><Relationship Id="rId2" Type="http://schemas.openxmlformats.org/officeDocument/2006/relationships/hyperlink" Target="http://www.youtube.com/watch?feature=iv&amp;v=fQ59dXOo63o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jpeg"/><Relationship Id="rId5" Type="http://schemas.openxmlformats.org/officeDocument/2006/relationships/hyperlink" Target="http://www.youtube.com/watch?v=w8BmgtMKFbY" TargetMode="External"/><Relationship Id="rId4" Type="http://schemas.openxmlformats.org/officeDocument/2006/relationships/hyperlink" Target="http://www.youtube.com/watch?v=7QrnwoO1-8A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tags" Target="../tags/tag56.xml"/><Relationship Id="rId7" Type="http://schemas.openxmlformats.org/officeDocument/2006/relationships/notesSlide" Target="../notesSlides/notesSlide2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Layout" Target="../slideLayouts/slideLayout36.xml"/><Relationship Id="rId5" Type="http://schemas.openxmlformats.org/officeDocument/2006/relationships/tags" Target="../tags/tag58.xml"/><Relationship Id="rId10" Type="http://schemas.openxmlformats.org/officeDocument/2006/relationships/hyperlink" Target="http://marsrovers.jpl.nasa.gov/gallery/images.html" TargetMode="External"/><Relationship Id="rId4" Type="http://schemas.openxmlformats.org/officeDocument/2006/relationships/tags" Target="../tags/tag57.xml"/><Relationship Id="rId9" Type="http://schemas.openxmlformats.org/officeDocument/2006/relationships/hyperlink" Target="http://www.ri.cmu.edu/pubs/pub_5719.html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hyperlink" Target="http://upload.wikimedia.org/wikipedia/commons/d/d8/NASA_Mars_Rover.jpg" TargetMode="Externa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hyperlink" Target="http://www.robocup.org/" TargetMode="External"/><Relationship Id="rId17" Type="http://schemas.openxmlformats.org/officeDocument/2006/relationships/hyperlink" Target="http://stair.stanford.edu/" TargetMode="External"/><Relationship Id="rId2" Type="http://schemas.openxmlformats.org/officeDocument/2006/relationships/tags" Target="../tags/tag60.xml"/><Relationship Id="rId16" Type="http://schemas.openxmlformats.org/officeDocument/2006/relationships/image" Target="../media/image68.jpeg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image" Target="../media/image66.jpeg"/><Relationship Id="rId5" Type="http://schemas.openxmlformats.org/officeDocument/2006/relationships/tags" Target="../tags/tag63.xml"/><Relationship Id="rId15" Type="http://schemas.openxmlformats.org/officeDocument/2006/relationships/hyperlink" Target="http://en.wikipedia.org/wiki/Spirit_rover" TargetMode="External"/><Relationship Id="rId10" Type="http://schemas.openxmlformats.org/officeDocument/2006/relationships/hyperlink" Target="UNSW_CMU.mpg" TargetMode="External"/><Relationship Id="rId4" Type="http://schemas.openxmlformats.org/officeDocument/2006/relationships/tags" Target="../tags/tag62.xml"/><Relationship Id="rId9" Type="http://schemas.openxmlformats.org/officeDocument/2006/relationships/notesSlide" Target="../notesSlides/notesSlide27.xml"/><Relationship Id="rId1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zon.com/b?node=8037720011" TargetMode="External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ydio.com/" TargetMode="Externa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szeliski.org/Book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c.gatech.edu/~hays/compvision" TargetMode="Externa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ays\Desktop\143 Computer Vision\slides\01\BioMech_Eye_by_kirk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1019" y="152400"/>
            <a:ext cx="9751219" cy="650081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  <a:solidFill>
            <a:schemeClr val="tx1">
              <a:alpha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CS </a:t>
            </a:r>
            <a:r>
              <a:rPr lang="en-US" dirty="0" smtClean="0">
                <a:solidFill>
                  <a:schemeClr val="bg1"/>
                </a:solidFill>
              </a:rPr>
              <a:t>6476</a:t>
            </a:r>
            <a:r>
              <a:rPr lang="en-US" dirty="0">
                <a:solidFill>
                  <a:schemeClr val="bg1"/>
                </a:solidFill>
              </a:rPr>
              <a:t>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Computer </a:t>
            </a:r>
            <a:r>
              <a:rPr lang="en-US" dirty="0">
                <a:solidFill>
                  <a:schemeClr val="bg1"/>
                </a:solidFill>
              </a:rPr>
              <a:t>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0" y="4876800"/>
            <a:ext cx="9144000" cy="1828800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Instructor: James Hays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Tas</a:t>
            </a:r>
            <a:r>
              <a:rPr lang="en-US" dirty="0" smtClean="0">
                <a:solidFill>
                  <a:schemeClr val="bg1"/>
                </a:solidFill>
              </a:rPr>
              <a:t>:  </a:t>
            </a:r>
            <a:r>
              <a:rPr lang="en-US" dirty="0" err="1" smtClean="0">
                <a:solidFill>
                  <a:schemeClr val="bg1"/>
                </a:solidFill>
              </a:rPr>
              <a:t>Cusuh</a:t>
            </a:r>
            <a:r>
              <a:rPr lang="en-US" dirty="0" smtClean="0">
                <a:solidFill>
                  <a:schemeClr val="bg1"/>
                </a:solidFill>
              </a:rPr>
              <a:t> Ham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(head TA), Sean Foley, </a:t>
            </a:r>
            <a:r>
              <a:rPr lang="en-US" dirty="0" err="1" smtClean="0">
                <a:solidFill>
                  <a:schemeClr val="bg1"/>
                </a:solidFill>
              </a:rPr>
              <a:t>Jianan</a:t>
            </a:r>
            <a:r>
              <a:rPr lang="en-US" dirty="0" smtClean="0">
                <a:solidFill>
                  <a:schemeClr val="bg1"/>
                </a:solidFill>
              </a:rPr>
              <a:t> Gao, John Lambert, (more to come)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0" y="645789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by kirkh.deviantart.com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6643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SzPct val="39285"/>
            </a:pPr>
            <a:r>
              <a:rPr lang="en"/>
              <a:t>Geolocalization at planet scale</a:t>
            </a:r>
          </a:p>
        </p:txBody>
      </p:sp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287" y="2792501"/>
            <a:ext cx="6779424" cy="179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314400" y="1948100"/>
            <a:ext cx="8519100" cy="38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kern="0" dirty="0">
                <a:solidFill>
                  <a:srgbClr val="595959"/>
                </a:solidFill>
                <a:cs typeface="Arial"/>
                <a:sym typeface="Arial"/>
              </a:rPr>
              <a:t>Caffe library, Vgg-16 imagenet initialization, training data: Im2GPS (~6m images)</a:t>
            </a:r>
          </a:p>
          <a:p>
            <a:endParaRPr kern="0" dirty="0">
              <a:solidFill>
                <a:srgbClr val="595959"/>
              </a:solidFill>
              <a:cs typeface="Arial"/>
              <a:sym typeface="Arial"/>
            </a:endParaRPr>
          </a:p>
          <a:p>
            <a:r>
              <a:rPr lang="en" kern="0" dirty="0">
                <a:solidFill>
                  <a:srgbClr val="595959"/>
                </a:solidFill>
                <a:cs typeface="Arial"/>
                <a:sym typeface="Arial"/>
              </a:rPr>
              <a:t>Model [M]: 6 outputs</a:t>
            </a:r>
          </a:p>
          <a:p>
            <a:endParaRPr kern="0" dirty="0">
              <a:solidFill>
                <a:srgbClr val="595959"/>
              </a:solidFill>
              <a:cs typeface="Arial"/>
              <a:sym typeface="Arial"/>
            </a:endParaRPr>
          </a:p>
          <a:p>
            <a:endParaRPr kern="0" dirty="0">
              <a:solidFill>
                <a:srgbClr val="595959"/>
              </a:solidFill>
              <a:cs typeface="Arial"/>
              <a:sym typeface="Arial"/>
            </a:endParaRPr>
          </a:p>
          <a:p>
            <a:endParaRPr kern="0" dirty="0">
              <a:solidFill>
                <a:srgbClr val="595959"/>
              </a:solidFill>
              <a:cs typeface="Arial"/>
              <a:sym typeface="Arial"/>
            </a:endParaRPr>
          </a:p>
          <a:p>
            <a:endParaRPr kern="0" dirty="0">
              <a:solidFill>
                <a:srgbClr val="595959"/>
              </a:solidFill>
              <a:cs typeface="Arial"/>
              <a:sym typeface="Arial"/>
            </a:endParaRPr>
          </a:p>
          <a:p>
            <a:endParaRPr kern="0" dirty="0">
              <a:solidFill>
                <a:srgbClr val="595959"/>
              </a:solidFill>
              <a:cs typeface="Arial"/>
              <a:sym typeface="Arial"/>
            </a:endParaRPr>
          </a:p>
          <a:p>
            <a:endParaRPr kern="0" dirty="0">
              <a:solidFill>
                <a:srgbClr val="595959"/>
              </a:solidFill>
              <a:cs typeface="Arial"/>
              <a:sym typeface="Arial"/>
            </a:endParaRPr>
          </a:p>
          <a:p>
            <a:r>
              <a:rPr lang="en" kern="0" dirty="0">
                <a:solidFill>
                  <a:srgbClr val="595959"/>
                </a:solidFill>
                <a:cs typeface="Arial"/>
                <a:sym typeface="Arial"/>
              </a:rPr>
              <a:t>Model [L]: 7011C only</a:t>
            </a:r>
          </a:p>
          <a:p>
            <a:r>
              <a:rPr lang="en" kern="0" dirty="0">
                <a:solidFill>
                  <a:srgbClr val="595959"/>
                </a:solidFill>
                <a:cs typeface="Arial"/>
                <a:sym typeface="Arial"/>
              </a:rPr>
              <a:t>Model [L2]: 359C only</a:t>
            </a:r>
          </a:p>
          <a:p>
            <a:r>
              <a:rPr lang="en" kern="0" dirty="0">
                <a:solidFill>
                  <a:srgbClr val="595959"/>
                </a:solidFill>
                <a:cs typeface="Arial"/>
                <a:sym typeface="Arial"/>
              </a:rPr>
              <a:t>Model [R]: finetuned from [M] with ranking loss</a:t>
            </a:r>
          </a:p>
          <a:p>
            <a:endParaRPr kern="0" dirty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804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Geolocalization at planet scale, Quantitative result</a:t>
            </a:r>
          </a:p>
          <a:p>
            <a:endParaRPr dirty="0"/>
          </a:p>
          <a:p>
            <a:endParaRPr dirty="0"/>
          </a:p>
        </p:txBody>
      </p:sp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322" y="2133600"/>
            <a:ext cx="6963355" cy="41910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0636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938"/>
            <a:ext cx="9144000" cy="3266873"/>
          </a:xfrm>
          <a:prstGeom prst="rect">
            <a:avLst/>
          </a:prstGeom>
        </p:spPr>
      </p:pic>
      <p:sp>
        <p:nvSpPr>
          <p:cNvPr id="5" name="Shape 59"/>
          <p:cNvSpPr txBox="1">
            <a:spLocks/>
          </p:cNvSpPr>
          <p:nvPr/>
        </p:nvSpPr>
        <p:spPr>
          <a:xfrm>
            <a:off x="0" y="1027607"/>
            <a:ext cx="9144000" cy="1142100"/>
          </a:xfrm>
          <a:prstGeom prst="rect">
            <a:avLst/>
          </a:prstGeom>
          <a:ln>
            <a:noFill/>
          </a:ln>
          <a:effectLst/>
        </p:spPr>
        <p:txBody>
          <a:bodyPr lIns="68569" tIns="68569" rIns="68569" bIns="68569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600" b="1" dirty="0">
                <a:solidFill>
                  <a:prstClr val="black"/>
                </a:solidFill>
              </a:rPr>
              <a:t>Scribbler: Controlling Deep Image Synthesis with Sketch and Color</a:t>
            </a:r>
            <a:endParaRPr lang="en" sz="36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397673"/>
            <a:ext cx="9144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14"/>
            <a:r>
              <a:rPr lang="en-US" sz="2100" dirty="0" err="1">
                <a:solidFill>
                  <a:prstClr val="black"/>
                </a:solidFill>
              </a:rPr>
              <a:t>Patsorn</a:t>
            </a:r>
            <a:r>
              <a:rPr lang="en-US" sz="2100" dirty="0">
                <a:solidFill>
                  <a:prstClr val="black"/>
                </a:solidFill>
              </a:rPr>
              <a:t> </a:t>
            </a:r>
            <a:r>
              <a:rPr lang="en-US" sz="2100" dirty="0" err="1">
                <a:solidFill>
                  <a:prstClr val="black"/>
                </a:solidFill>
              </a:rPr>
              <a:t>Sangkloy</a:t>
            </a:r>
            <a:r>
              <a:rPr lang="en-US" sz="2100" dirty="0">
                <a:solidFill>
                  <a:prstClr val="black"/>
                </a:solidFill>
              </a:rPr>
              <a:t>, </a:t>
            </a:r>
            <a:r>
              <a:rPr lang="en-US" sz="2100" dirty="0" err="1">
                <a:solidFill>
                  <a:prstClr val="black"/>
                </a:solidFill>
              </a:rPr>
              <a:t>Jingwan</a:t>
            </a:r>
            <a:r>
              <a:rPr lang="en-US" sz="2100" dirty="0">
                <a:solidFill>
                  <a:prstClr val="black"/>
                </a:solidFill>
              </a:rPr>
              <a:t> Lu, Chen Fang , Fisher Yu, and James Hays. CVPR 2017</a:t>
            </a:r>
            <a:endParaRPr lang="en" sz="2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800"/>
            <a:ext cx="9144000" cy="2381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94307" y="1073081"/>
            <a:ext cx="619996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</a:rPr>
              <a:t>Training Data – (Mostly) Synthetic Sketches</a:t>
            </a:r>
          </a:p>
        </p:txBody>
      </p:sp>
    </p:spTree>
    <p:extLst>
      <p:ext uri="{BB962C8B-B14F-4D97-AF65-F5344CB8AC3E}">
        <p14:creationId xmlns:p14="http://schemas.microsoft.com/office/powerpoint/2010/main" val="49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005" t="34380" r="53903" b="32485"/>
          <a:stretch/>
        </p:blipFill>
        <p:spPr>
          <a:xfrm>
            <a:off x="838200" y="1905000"/>
            <a:ext cx="7233518" cy="4038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4307" y="1073081"/>
            <a:ext cx="63942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</a:rPr>
              <a:t>Network Architecture – Adversarial Learning</a:t>
            </a:r>
          </a:p>
        </p:txBody>
      </p:sp>
    </p:spTree>
    <p:extLst>
      <p:ext uri="{BB962C8B-B14F-4D97-AF65-F5344CB8AC3E}">
        <p14:creationId xmlns:p14="http://schemas.microsoft.com/office/powerpoint/2010/main" val="35898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053" t="43703" r="15651" b="22444"/>
          <a:stretch/>
        </p:blipFill>
        <p:spPr>
          <a:xfrm>
            <a:off x="0" y="1984936"/>
            <a:ext cx="9144000" cy="2713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6894" y="1073081"/>
            <a:ext cx="41495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</a:rPr>
              <a:t>Results on held out sketches</a:t>
            </a:r>
          </a:p>
        </p:txBody>
      </p:sp>
    </p:spTree>
    <p:extLst>
      <p:ext uri="{BB962C8B-B14F-4D97-AF65-F5344CB8AC3E}">
        <p14:creationId xmlns:p14="http://schemas.microsoft.com/office/powerpoint/2010/main" val="392362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782" y="2076968"/>
            <a:ext cx="11019739" cy="28367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6894" y="1073081"/>
            <a:ext cx="42954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solidFill>
                  <a:prstClr val="black"/>
                </a:solidFill>
              </a:rPr>
              <a:t>Results on held out </a:t>
            </a:r>
            <a:r>
              <a:rPr lang="en-US" sz="2700" dirty="0" err="1" smtClean="0">
                <a:solidFill>
                  <a:prstClr val="black"/>
                </a:solidFill>
              </a:rPr>
              <a:t>sketchesc</a:t>
            </a:r>
            <a:endParaRPr lang="en-US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ibbl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0600"/>
            <a:ext cx="9144000" cy="4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7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4782" y="3352800"/>
            <a:ext cx="298203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dirty="0" err="1" smtClean="0">
                <a:solidFill>
                  <a:prstClr val="black"/>
                </a:solidFill>
              </a:rPr>
              <a:t>SketchyGAN</a:t>
            </a:r>
            <a:r>
              <a:rPr lang="en-US" sz="2700" dirty="0" smtClean="0">
                <a:solidFill>
                  <a:prstClr val="black"/>
                </a:solidFill>
              </a:rPr>
              <a:t>. </a:t>
            </a:r>
          </a:p>
          <a:p>
            <a:pPr algn="ctr"/>
            <a:r>
              <a:rPr lang="en-US" sz="2700" dirty="0" err="1" smtClean="0">
                <a:solidFill>
                  <a:prstClr val="black"/>
                </a:solidFill>
              </a:rPr>
              <a:t>Wengling</a:t>
            </a:r>
            <a:r>
              <a:rPr lang="en-US" sz="2700" dirty="0" smtClean="0">
                <a:solidFill>
                  <a:prstClr val="black"/>
                </a:solidFill>
              </a:rPr>
              <a:t> Chen and </a:t>
            </a:r>
          </a:p>
          <a:p>
            <a:pPr algn="ctr"/>
            <a:r>
              <a:rPr lang="en-US" sz="2700" dirty="0" smtClean="0">
                <a:solidFill>
                  <a:prstClr val="black"/>
                </a:solidFill>
              </a:rPr>
              <a:t>James Hays.</a:t>
            </a:r>
            <a:endParaRPr lang="en-US" sz="2700" dirty="0">
              <a:solidFill>
                <a:prstClr val="black"/>
              </a:solidFill>
            </a:endParaRPr>
          </a:p>
          <a:p>
            <a:pPr algn="ctr"/>
            <a:r>
              <a:rPr lang="en-US" sz="2700" dirty="0">
                <a:solidFill>
                  <a:prstClr val="black"/>
                </a:solidFill>
              </a:rPr>
              <a:t>CVPR 2018. </a:t>
            </a:r>
            <a:endParaRPr lang="en-US" sz="27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333" t="12000" r="58333" b="31999"/>
          <a:stretch/>
        </p:blipFill>
        <p:spPr>
          <a:xfrm>
            <a:off x="4038600" y="1447800"/>
            <a:ext cx="4817686" cy="5058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6666" t="26000" r="22500" b="59333"/>
          <a:stretch/>
        </p:blipFill>
        <p:spPr>
          <a:xfrm>
            <a:off x="0" y="76200"/>
            <a:ext cx="9107055" cy="11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5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500" t="22000" r="20834" b="39867"/>
          <a:stretch/>
        </p:blipFill>
        <p:spPr>
          <a:xfrm>
            <a:off x="0" y="609600"/>
            <a:ext cx="9001760" cy="37860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7800" y="4953000"/>
            <a:ext cx="660187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dirty="0" err="1" smtClean="0">
                <a:solidFill>
                  <a:prstClr val="black"/>
                </a:solidFill>
              </a:rPr>
              <a:t>MapNet</a:t>
            </a:r>
            <a:r>
              <a:rPr lang="en-US" sz="2700" dirty="0">
                <a:solidFill>
                  <a:prstClr val="black"/>
                </a:solidFill>
              </a:rPr>
              <a:t>. </a:t>
            </a:r>
            <a:endParaRPr lang="en-US" sz="2700" dirty="0" smtClean="0">
              <a:solidFill>
                <a:prstClr val="black"/>
              </a:solidFill>
            </a:endParaRPr>
          </a:p>
          <a:p>
            <a:pPr algn="ctr"/>
            <a:r>
              <a:rPr lang="en-US" sz="2700" dirty="0" smtClean="0">
                <a:solidFill>
                  <a:prstClr val="black"/>
                </a:solidFill>
              </a:rPr>
              <a:t>Samarth </a:t>
            </a:r>
            <a:r>
              <a:rPr lang="en-US" sz="2700" dirty="0" err="1">
                <a:solidFill>
                  <a:prstClr val="black"/>
                </a:solidFill>
              </a:rPr>
              <a:t>Brahmbhatt</a:t>
            </a:r>
            <a:r>
              <a:rPr lang="en-US" sz="2700" dirty="0">
                <a:solidFill>
                  <a:prstClr val="black"/>
                </a:solidFill>
              </a:rPr>
              <a:t>, </a:t>
            </a:r>
            <a:r>
              <a:rPr lang="en-US" sz="2700" dirty="0" err="1">
                <a:solidFill>
                  <a:prstClr val="black"/>
                </a:solidFill>
              </a:rPr>
              <a:t>Jinwei</a:t>
            </a:r>
            <a:r>
              <a:rPr lang="en-US" sz="2700" dirty="0">
                <a:solidFill>
                  <a:prstClr val="black"/>
                </a:solidFill>
              </a:rPr>
              <a:t> </a:t>
            </a:r>
            <a:r>
              <a:rPr lang="en-US" sz="2700" dirty="0" err="1">
                <a:solidFill>
                  <a:prstClr val="black"/>
                </a:solidFill>
              </a:rPr>
              <a:t>Gu</a:t>
            </a:r>
            <a:r>
              <a:rPr lang="en-US" sz="2700" dirty="0">
                <a:solidFill>
                  <a:prstClr val="black"/>
                </a:solidFill>
              </a:rPr>
              <a:t>, </a:t>
            </a:r>
            <a:r>
              <a:rPr lang="en-US" sz="2700" dirty="0" err="1">
                <a:solidFill>
                  <a:prstClr val="black"/>
                </a:solidFill>
              </a:rPr>
              <a:t>Kihwan</a:t>
            </a:r>
            <a:r>
              <a:rPr lang="en-US" sz="2700" dirty="0">
                <a:solidFill>
                  <a:prstClr val="black"/>
                </a:solidFill>
              </a:rPr>
              <a:t> Kim, </a:t>
            </a:r>
            <a:r>
              <a:rPr lang="en-US" sz="2700" dirty="0" smtClean="0">
                <a:solidFill>
                  <a:prstClr val="black"/>
                </a:solidFill>
              </a:rPr>
              <a:t/>
            </a:r>
            <a:br>
              <a:rPr lang="en-US" sz="2700" dirty="0" smtClean="0">
                <a:solidFill>
                  <a:prstClr val="black"/>
                </a:solidFill>
              </a:rPr>
            </a:br>
            <a:r>
              <a:rPr lang="en-US" sz="2700" dirty="0" smtClean="0">
                <a:solidFill>
                  <a:prstClr val="black"/>
                </a:solidFill>
              </a:rPr>
              <a:t>James </a:t>
            </a:r>
            <a:r>
              <a:rPr lang="en-US" sz="2700" dirty="0">
                <a:solidFill>
                  <a:prstClr val="black"/>
                </a:solidFill>
              </a:rPr>
              <a:t>Hays, and Jan </a:t>
            </a:r>
            <a:r>
              <a:rPr lang="en-US" sz="2700" dirty="0" err="1">
                <a:solidFill>
                  <a:prstClr val="black"/>
                </a:solidFill>
              </a:rPr>
              <a:t>Kautz</a:t>
            </a:r>
            <a:r>
              <a:rPr lang="en-US" sz="2700" dirty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en-US" sz="2700" dirty="0">
                <a:solidFill>
                  <a:prstClr val="black"/>
                </a:solidFill>
              </a:rPr>
              <a:t>CVPR 2018. </a:t>
            </a:r>
            <a:endParaRPr lang="en-US" sz="27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Course enrollment</a:t>
            </a:r>
          </a:p>
          <a:p>
            <a:r>
              <a:rPr lang="en-US" dirty="0" smtClean="0"/>
              <a:t>Who am I?</a:t>
            </a:r>
          </a:p>
          <a:p>
            <a:r>
              <a:rPr lang="en-US" dirty="0" smtClean="0"/>
              <a:t>What is Computer Vision?</a:t>
            </a:r>
          </a:p>
          <a:p>
            <a:r>
              <a:rPr lang="en-US" dirty="0" smtClean="0"/>
              <a:t>Specifics of this course</a:t>
            </a:r>
          </a:p>
          <a:p>
            <a:r>
              <a:rPr lang="en-US" dirty="0" smtClean="0"/>
              <a:t>Geometry of Image Formation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Computer Vision?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Vision and Nearby Fields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Graphics: Models to Images</a:t>
            </a:r>
          </a:p>
          <a:p>
            <a:r>
              <a:rPr lang="en-US" dirty="0" smtClean="0"/>
              <a:t>Comp. Photography: Images to Images</a:t>
            </a:r>
          </a:p>
          <a:p>
            <a:r>
              <a:rPr lang="en-US" dirty="0" smtClean="0"/>
              <a:t>Computer Vision: Images to Models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Derogatory summary of computer vision:</a:t>
            </a:r>
          </a:p>
          <a:p>
            <a:pPr marL="0" indent="0">
              <a:buNone/>
            </a:pPr>
            <a:r>
              <a:rPr lang="en-US" dirty="0" smtClean="0"/>
              <a:t>    Machine learning applied to visual data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21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Computer Vision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Make computers understand images and </a:t>
            </a:r>
            <a:r>
              <a:rPr lang="en-US" dirty="0" smtClean="0"/>
              <a:t>video </a:t>
            </a:r>
            <a:r>
              <a:rPr lang="en-US" dirty="0" smtClean="0">
                <a:solidFill>
                  <a:srgbClr val="FF0000"/>
                </a:solidFill>
              </a:rPr>
              <a:t>or any visual data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667000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0" y="2895600"/>
            <a:ext cx="3048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black"/>
                </a:solidFill>
                <a:latin typeface="Arial" charset="0"/>
              </a:rPr>
              <a:t>What kind of scene?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black"/>
                </a:solidFill>
                <a:latin typeface="Arial" charset="0"/>
              </a:rPr>
              <a:t>Where are the cars?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black"/>
                </a:solidFill>
                <a:latin typeface="Arial" charset="0"/>
              </a:rPr>
              <a:t>How far is the building?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prstClr val="black"/>
                </a:solidFill>
                <a:latin typeface="Arial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Vision is really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663" y="1295400"/>
            <a:ext cx="8262937" cy="5257800"/>
          </a:xfrm>
        </p:spPr>
        <p:txBody>
          <a:bodyPr/>
          <a:lstStyle/>
          <a:p>
            <a:pPr eaLnBrk="1" hangingPunct="1"/>
            <a:r>
              <a:rPr lang="en-US" dirty="0" smtClean="0"/>
              <a:t>Vision is an amazing feat of natural intelligence	</a:t>
            </a:r>
          </a:p>
          <a:p>
            <a:pPr lvl="1" eaLnBrk="1" hangingPunct="1"/>
            <a:r>
              <a:rPr lang="en-US" sz="2400" dirty="0" smtClean="0"/>
              <a:t>Visual cortex occupies about 50% of Macaque brain</a:t>
            </a:r>
          </a:p>
          <a:p>
            <a:pPr lvl="1" eaLnBrk="1" hangingPunct="1"/>
            <a:r>
              <a:rPr lang="en-US" sz="2400" dirty="0" smtClean="0"/>
              <a:t>One third of human brain devoted to vision (more than anything else)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657600"/>
            <a:ext cx="20701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8"/>
          <p:cNvSpPr/>
          <p:nvPr/>
        </p:nvSpPr>
        <p:spPr bwMode="auto">
          <a:xfrm>
            <a:off x="5105400" y="3657600"/>
            <a:ext cx="2438400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Is that a queen or a bishop?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4343400" y="3886200"/>
            <a:ext cx="152400" cy="152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Cloud 10"/>
          <p:cNvSpPr/>
          <p:nvPr/>
        </p:nvSpPr>
        <p:spPr bwMode="auto">
          <a:xfrm>
            <a:off x="4724400" y="3886200"/>
            <a:ext cx="304800" cy="228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Why computer vision matters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09725"/>
            <a:ext cx="21383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990600" y="3286125"/>
            <a:ext cx="1203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Arial" charset="0"/>
              </a:rPr>
              <a:t>Safety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09725"/>
            <a:ext cx="24018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3810000" y="3209925"/>
            <a:ext cx="1225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Arial" charset="0"/>
              </a:rPr>
              <a:t>Health</a:t>
            </a:r>
          </a:p>
        </p:txBody>
      </p:sp>
      <p:pic>
        <p:nvPicPr>
          <p:cNvPr id="1331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609725"/>
            <a:ext cx="2005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9"/>
          <p:cNvSpPr txBox="1">
            <a:spLocks noChangeArrowheads="1"/>
          </p:cNvSpPr>
          <p:nvPr/>
        </p:nvSpPr>
        <p:spPr bwMode="auto">
          <a:xfrm>
            <a:off x="6400800" y="3209925"/>
            <a:ext cx="1482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Arial" charset="0"/>
              </a:rPr>
              <a:t>Security</a:t>
            </a: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914400" y="5953125"/>
            <a:ext cx="1463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Arial" charset="0"/>
              </a:rPr>
              <a:t>Comfort</a:t>
            </a:r>
          </a:p>
        </p:txBody>
      </p:sp>
      <p:pic>
        <p:nvPicPr>
          <p:cNvPr id="133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20955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23" name="TextBox 13"/>
          <p:cNvSpPr txBox="1">
            <a:spLocks noChangeArrowheads="1"/>
          </p:cNvSpPr>
          <p:nvPr/>
        </p:nvSpPr>
        <p:spPr bwMode="auto">
          <a:xfrm>
            <a:off x="6705600" y="5943600"/>
            <a:ext cx="1341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Arial" charset="0"/>
              </a:rPr>
              <a:t>Access</a:t>
            </a:r>
          </a:p>
        </p:txBody>
      </p:sp>
      <p:pic>
        <p:nvPicPr>
          <p:cNvPr id="13324" name="Picture 2"/>
          <p:cNvPicPr>
            <a:picLocks noChangeAspect="1" noChangeArrowheads="1"/>
          </p:cNvPicPr>
          <p:nvPr/>
        </p:nvPicPr>
        <p:blipFill>
          <a:blip r:embed="rId6" cstate="print"/>
          <a:srcRect l="20078" t="7430"/>
          <a:stretch>
            <a:fillRect/>
          </a:stretch>
        </p:blipFill>
        <p:spPr bwMode="auto">
          <a:xfrm>
            <a:off x="3276600" y="4343400"/>
            <a:ext cx="221615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Box 15"/>
          <p:cNvSpPr txBox="1">
            <a:spLocks noChangeArrowheads="1"/>
          </p:cNvSpPr>
          <p:nvPr/>
        </p:nvSpPr>
        <p:spPr bwMode="auto">
          <a:xfrm>
            <a:off x="3962400" y="5867400"/>
            <a:ext cx="8048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Arial" charset="0"/>
              </a:rPr>
              <a:t>Fun</a:t>
            </a:r>
          </a:p>
        </p:txBody>
      </p:sp>
      <p:pic>
        <p:nvPicPr>
          <p:cNvPr id="13326" name="Picture 2"/>
          <p:cNvPicPr>
            <a:picLocks noChangeAspect="1" noChangeArrowheads="1"/>
          </p:cNvPicPr>
          <p:nvPr/>
        </p:nvPicPr>
        <p:blipFill>
          <a:blip r:embed="rId7" cstate="print"/>
          <a:srcRect l="26999" r="8202" b="32710"/>
          <a:stretch>
            <a:fillRect/>
          </a:stretch>
        </p:blipFill>
        <p:spPr bwMode="auto">
          <a:xfrm>
            <a:off x="762000" y="4343400"/>
            <a:ext cx="19208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Ridiculously brief history of computer vision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762000"/>
            <a:ext cx="17526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48640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smtClean="0"/>
              <a:t>1966: </a:t>
            </a:r>
            <a:r>
              <a:rPr lang="en-US" sz="2400" dirty="0" err="1" smtClean="0"/>
              <a:t>Minsky</a:t>
            </a:r>
            <a:r>
              <a:rPr lang="en-US" sz="2400" dirty="0" smtClean="0"/>
              <a:t> assigns computer vision as an undergrad summer project</a:t>
            </a:r>
          </a:p>
          <a:p>
            <a:pPr>
              <a:defRPr/>
            </a:pPr>
            <a:r>
              <a:rPr lang="en-US" sz="2400" dirty="0" smtClean="0"/>
              <a:t>1960’s: interpretation of synthetic worlds</a:t>
            </a:r>
          </a:p>
          <a:p>
            <a:pPr>
              <a:defRPr/>
            </a:pPr>
            <a:r>
              <a:rPr lang="en-US" sz="2400" dirty="0" smtClean="0"/>
              <a:t>1970’s: some progress on interpreting selected images</a:t>
            </a:r>
          </a:p>
          <a:p>
            <a:pPr>
              <a:defRPr/>
            </a:pPr>
            <a:r>
              <a:rPr lang="en-US" sz="2400" dirty="0" smtClean="0"/>
              <a:t>1980’s: ANNs come and go; shift toward geometry and increased mathematical rigor</a:t>
            </a:r>
            <a:endParaRPr lang="en-US" sz="2400" dirty="0" smtClean="0">
              <a:sym typeface="Wingdings" pitchFamily="2" charset="2"/>
            </a:endParaRPr>
          </a:p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1990’s: face recognition; statistical analysis in vogue</a:t>
            </a:r>
          </a:p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2000’s: broader recognition; large annotated datasets available; video processing starts</a:t>
            </a:r>
          </a:p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2010’s: Deep learning with </a:t>
            </a:r>
            <a:r>
              <a:rPr lang="en-US" sz="2400" dirty="0" err="1" smtClean="0">
                <a:sym typeface="Wingdings" pitchFamily="2" charset="2"/>
              </a:rPr>
              <a:t>ConvNets</a:t>
            </a:r>
            <a:endParaRPr lang="en-US" sz="2400" dirty="0" smtClean="0">
              <a:sym typeface="Wingdings" pitchFamily="2" charset="2"/>
            </a:endParaRPr>
          </a:p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2020’s: Widespread autonomous vehicles?</a:t>
            </a:r>
          </a:p>
          <a:p>
            <a:pPr>
              <a:defRPr/>
            </a:pPr>
            <a:r>
              <a:rPr lang="en-US" sz="2400" dirty="0" smtClean="0">
                <a:sym typeface="Wingdings" pitchFamily="2" charset="2"/>
              </a:rPr>
              <a:t>2030’s</a:t>
            </a:r>
            <a:r>
              <a:rPr lang="en-US" sz="2400" dirty="0" smtClean="0">
                <a:sym typeface="Wingdings" pitchFamily="2" charset="2"/>
              </a:rPr>
              <a:t>: robot uprising?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781800" y="2286000"/>
            <a:ext cx="114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  <a:latin typeface="Arial" charset="0"/>
              </a:rPr>
              <a:t>Guzman ‘68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64282" t="2711" r="4964" b="19205"/>
          <a:stretch>
            <a:fillRect/>
          </a:stretch>
        </p:blipFill>
        <p:spPr bwMode="auto">
          <a:xfrm>
            <a:off x="6477000" y="2590800"/>
            <a:ext cx="18637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81800" y="4343400"/>
            <a:ext cx="1528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  <a:latin typeface="Arial" charset="0"/>
              </a:rPr>
              <a:t>Ohta Kanade ‘78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800600"/>
            <a:ext cx="1466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7000" y="6477000"/>
            <a:ext cx="19288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prstClr val="black"/>
                </a:solidFill>
                <a:latin typeface="Arial" charset="0"/>
              </a:rPr>
              <a:t>Turk and Pentland ‘91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vision is used now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Examples of real world applications</a:t>
            </a:r>
          </a:p>
        </p:txBody>
      </p:sp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0" y="6519863"/>
            <a:ext cx="40941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Some of the following slides by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Optical character recognition (OCR)</a:t>
            </a:r>
          </a:p>
        </p:txBody>
      </p:sp>
      <p:pic>
        <p:nvPicPr>
          <p:cNvPr id="21507" name="Picture 3" descr="asamples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" y="2690813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5362575"/>
            <a:ext cx="33797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Digit recognition, AT&amp;T labs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  <a:hlinkClick r:id="rId10"/>
              </a:rPr>
              <a:t>http://www.research.att.com/~yann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/</a:t>
            </a:r>
          </a:p>
        </p:txBody>
      </p:sp>
      <p:sp>
        <p:nvSpPr>
          <p:cNvPr id="2150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Arial" charset="0"/>
              </a:rPr>
              <a:t>Technology to convert scanned docs to text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prstClr val="black"/>
                </a:solidFill>
                <a:latin typeface="Arial" charset="0"/>
              </a:rPr>
              <a:t>If you have a scanner, it probably came with OCR software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1510" name="Picture 6" descr="California_license_plate_ANPR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2419350"/>
            <a:ext cx="35814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11675" y="5362575"/>
            <a:ext cx="4513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License plate readers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prstClr val="black"/>
                </a:solidFill>
                <a:latin typeface="Arial" charset="0"/>
                <a:hlinkClick r:id="rId12"/>
              </a:rPr>
              <a:t>http://en.wikipedia.org/wiki/Automatic_number_plate_recognition</a:t>
            </a:r>
            <a:endParaRPr lang="en-US" sz="120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Face detection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876800"/>
            <a:ext cx="7772400" cy="1295400"/>
          </a:xfrm>
        </p:spPr>
        <p:txBody>
          <a:bodyPr/>
          <a:lstStyle/>
          <a:p>
            <a:pPr eaLnBrk="1" hangingPunct="1"/>
            <a:r>
              <a:rPr lang="en-US" dirty="0" smtClean="0"/>
              <a:t>Digital cameras detect faces</a:t>
            </a:r>
          </a:p>
        </p:txBody>
      </p:sp>
      <p:pic>
        <p:nvPicPr>
          <p:cNvPr id="22532" name="Picture 5" descr="tested_48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2188" y="1371600"/>
            <a:ext cx="46196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Smile detection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313" y="2170113"/>
            <a:ext cx="744378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" y="1143000"/>
            <a:ext cx="74676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051050" y="6278563"/>
            <a:ext cx="4730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prstClr val="black"/>
                </a:solidFill>
                <a:latin typeface="Arial" charset="0"/>
                <a:hlinkClick r:id="rId10"/>
              </a:rPr>
              <a:t>Sony Cyber-shot® T70 Digital Still Camera </a:t>
            </a:r>
            <a:endParaRPr lang="en-US" sz="200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James\Desktop\comp_photo\hays_slides_2011\1\bio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324600" y="1752600"/>
            <a:ext cx="2743200" cy="2632075"/>
            <a:chOff x="6324600" y="1752600"/>
            <a:chExt cx="2743200" cy="2632225"/>
          </a:xfrm>
        </p:grpSpPr>
        <p:cxnSp>
          <p:nvCxnSpPr>
            <p:cNvPr id="28689" name="Straight Arrow Connector 25"/>
            <p:cNvCxnSpPr>
              <a:cxnSpLocks noChangeShapeType="1"/>
            </p:cNvCxnSpPr>
            <p:nvPr/>
          </p:nvCxnSpPr>
          <p:spPr bwMode="auto">
            <a:xfrm rot="5400000" flipH="1" flipV="1">
              <a:off x="7200900" y="2247900"/>
              <a:ext cx="1600200" cy="60960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28690" name="Picture 3" descr="C:\Documents and Settings\James\Desktop\comp_photo\hays_slides_2011\1\images\ivy-league-school-brown-university-providence-r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24600" y="2590800"/>
              <a:ext cx="2743200" cy="179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410200" y="38100"/>
            <a:ext cx="2971800" cy="1790700"/>
            <a:chOff x="5410200" y="38238"/>
            <a:chExt cx="2971800" cy="1790562"/>
          </a:xfrm>
        </p:grpSpPr>
        <p:cxnSp>
          <p:nvCxnSpPr>
            <p:cNvPr id="28687" name="Straight Arrow Connector 23"/>
            <p:cNvCxnSpPr>
              <a:cxnSpLocks noChangeShapeType="1"/>
            </p:cNvCxnSpPr>
            <p:nvPr/>
          </p:nvCxnSpPr>
          <p:spPr bwMode="auto">
            <a:xfrm>
              <a:off x="6781800" y="990600"/>
              <a:ext cx="1600200" cy="38100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28688" name="Picture 4" descr="C:\Documents and Settings\James\Desktop\comp_photo\hays_slides_2011\1\images\stata-center-mi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0200" y="38238"/>
              <a:ext cx="2743200" cy="1790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3124200" y="4495800"/>
            <a:ext cx="2933700" cy="2324100"/>
            <a:chOff x="3124200" y="4495800"/>
            <a:chExt cx="2933700" cy="2324100"/>
          </a:xfrm>
        </p:grpSpPr>
        <p:cxnSp>
          <p:nvCxnSpPr>
            <p:cNvPr id="28683" name="Straight Arrow Connector 19"/>
            <p:cNvCxnSpPr>
              <a:cxnSpLocks noChangeShapeType="1"/>
            </p:cNvCxnSpPr>
            <p:nvPr/>
          </p:nvCxnSpPr>
          <p:spPr bwMode="auto">
            <a:xfrm rot="10800000" flipV="1">
              <a:off x="3124200" y="5715000"/>
              <a:ext cx="1752600" cy="15240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28684" name="Picture 7" descr="C:\Documents and Settings\James\Desktop\comp_photo\hays_slides_2011\1\images\atlanta-skyline-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33800" y="4495800"/>
              <a:ext cx="23241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838200"/>
          </a:xfrm>
        </p:spPr>
        <p:txBody>
          <a:bodyPr/>
          <a:lstStyle/>
          <a:p>
            <a:r>
              <a:rPr lang="en-US" smtClean="0"/>
              <a:t>A bit about me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71600" y="762000"/>
            <a:ext cx="3429000" cy="1930400"/>
            <a:chOff x="1371600" y="762000"/>
            <a:chExt cx="3429000" cy="1930400"/>
          </a:xfrm>
        </p:grpSpPr>
        <p:cxnSp>
          <p:nvCxnSpPr>
            <p:cNvPr id="28685" name="Straight Arrow Connector 21"/>
            <p:cNvCxnSpPr>
              <a:cxnSpLocks noChangeShapeType="1"/>
            </p:cNvCxnSpPr>
            <p:nvPr/>
          </p:nvCxnSpPr>
          <p:spPr bwMode="auto">
            <a:xfrm>
              <a:off x="3276600" y="1676400"/>
              <a:ext cx="1524000" cy="609510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2051" name="Picture 3" descr="C:\Users\hays\Desktop\143 Computer Vision\slides\01\CMU2.jpg"/>
            <p:cNvPicPr>
              <a:picLocks noChangeAspect="1" noChangeArrowheads="1"/>
            </p:cNvPicPr>
            <p:nvPr/>
          </p:nvPicPr>
          <p:blipFill>
            <a:blip r:embed="rId6" cstate="print"/>
            <a:srcRect l="2116" t="3112" r="2646" b="3517"/>
            <a:stretch>
              <a:fillRect/>
            </a:stretch>
          </p:blipFill>
          <p:spPr bwMode="auto">
            <a:xfrm>
              <a:off x="1371600" y="762000"/>
              <a:ext cx="2895600" cy="19304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Vision-based biometrics</a:t>
            </a:r>
          </a:p>
        </p:txBody>
      </p:sp>
      <p:pic>
        <p:nvPicPr>
          <p:cNvPr id="25603" name="Picture 3" descr="youngProcessed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matched2002_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57800" y="43624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afghanportrait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762000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3657600"/>
            <a:ext cx="6737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“</a:t>
            </a:r>
            <a:r>
              <a:rPr lang="en-US" sz="1600" i="1" dirty="0" smtClean="0">
                <a:solidFill>
                  <a:prstClr val="black"/>
                </a:solidFill>
                <a:latin typeface="Arial" charset="0"/>
              </a:rPr>
              <a:t>How the Afghan Girl was Identified by Her Iris Patterns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”  Read the 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  <a:hlinkClick r:id="rId11"/>
              </a:rPr>
              <a:t>story </a:t>
            </a:r>
            <a:endParaRPr lang="en-US" sz="1600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Arial" charset="0"/>
                <a:hlinkClick r:id="rId12"/>
              </a:rPr>
              <a:t>wikipedia</a:t>
            </a:r>
            <a:endParaRPr lang="en-US" sz="1600" dirty="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Login without a password…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 descr="XM Micro Biometric Fingerprint Mous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5625" y="1333500"/>
            <a:ext cx="21367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5410200"/>
            <a:ext cx="2514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Fingerprint scanners on many new laptops, </a:t>
            </a:r>
            <a:br>
              <a:rPr lang="en-US" sz="1600" smtClean="0">
                <a:solidFill>
                  <a:prstClr val="black"/>
                </a:solidFill>
                <a:latin typeface="Arial" charset="0"/>
              </a:rPr>
            </a:b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other devices</a:t>
            </a:r>
          </a:p>
        </p:txBody>
      </p:sp>
      <p:pic>
        <p:nvPicPr>
          <p:cNvPr id="26630" name="Picture 9" descr="FINGERPRINT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5325" y="3048000"/>
            <a:ext cx="10572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1" descr="login_dialo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2679700"/>
            <a:ext cx="22098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53000" y="5287963"/>
            <a:ext cx="3581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Face recognition systems now beginning to appear more widely</a:t>
            </a:r>
            <a:br>
              <a:rPr lang="en-US" sz="1600" smtClean="0">
                <a:solidFill>
                  <a:prstClr val="black"/>
                </a:solidFill>
                <a:latin typeface="Arial" charset="0"/>
              </a:rPr>
            </a:br>
            <a:r>
              <a:rPr lang="en-US" sz="1400" smtClean="0">
                <a:solidFill>
                  <a:prstClr val="black"/>
                </a:solidFill>
                <a:latin typeface="Arial" charset="0"/>
                <a:hlinkClick r:id="rId14"/>
              </a:rPr>
              <a:t>http://www.sensiblevision.com/</a:t>
            </a:r>
            <a:endParaRPr lang="en-US" sz="140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6633" name="Picture 14" descr="woman_lapto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33900" y="2933700"/>
            <a:ext cx="17145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Object recognition (in mobile phones)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95800"/>
            <a:ext cx="7772400" cy="1676400"/>
          </a:xfrm>
        </p:spPr>
        <p:txBody>
          <a:bodyPr/>
          <a:lstStyle/>
          <a:p>
            <a:pPr lvl="1" eaLnBrk="1" hangingPunct="1">
              <a:buFont typeface="Arial" charset="0"/>
              <a:buNone/>
            </a:pPr>
            <a:r>
              <a:rPr lang="en-US" smtClean="0">
                <a:hlinkClick r:id="rId6"/>
              </a:rPr>
              <a:t>Point &amp; Find</a:t>
            </a:r>
            <a:r>
              <a:rPr lang="en-US" smtClean="0"/>
              <a:t>, </a:t>
            </a:r>
            <a:r>
              <a:rPr lang="en-US" smtClean="0">
                <a:hlinkClick r:id="rId7"/>
              </a:rPr>
              <a:t>Nokia</a:t>
            </a:r>
            <a:endParaRPr lang="en-US" smtClean="0"/>
          </a:p>
          <a:p>
            <a:pPr lvl="1" eaLnBrk="1" hangingPunct="1">
              <a:buFont typeface="Arial" charset="0"/>
              <a:buNone/>
            </a:pPr>
            <a:r>
              <a:rPr lang="en-US" smtClean="0">
                <a:hlinkClick r:id="rId8"/>
              </a:rPr>
              <a:t>Google Goggles</a:t>
            </a:r>
            <a:endParaRPr lang="en-US" smtClean="0"/>
          </a:p>
        </p:txBody>
      </p:sp>
      <p:pic>
        <p:nvPicPr>
          <p:cNvPr id="27652" name="Picture 5" descr="Smart Photo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28725" y="1371600"/>
            <a:ext cx="6543675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iNaturalist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23799"/>
            <a:ext cx="8229600" cy="3551601"/>
          </a:xfrm>
        </p:spPr>
      </p:pic>
      <p:sp>
        <p:nvSpPr>
          <p:cNvPr id="4" name="Rectangle 3"/>
          <p:cNvSpPr/>
          <p:nvPr/>
        </p:nvSpPr>
        <p:spPr>
          <a:xfrm>
            <a:off x="1447800" y="6400800"/>
            <a:ext cx="624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https://www.inaturalist.org/pages/computer_vision_demo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889" t="12667" r="18333" b="5556"/>
          <a:stretch/>
        </p:blipFill>
        <p:spPr>
          <a:xfrm>
            <a:off x="3429000" y="25400"/>
            <a:ext cx="5410200" cy="440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____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1371600"/>
            <a:ext cx="23431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cap_13843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1447800"/>
            <a:ext cx="5715000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5325" y="5988050"/>
            <a:ext cx="519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smtClean="0">
                <a:solidFill>
                  <a:prstClr val="black"/>
                </a:solidFill>
                <a:latin typeface="Arial" charset="0"/>
              </a:rPr>
              <a:t>The Matrix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 movies, ESC Entertainment, XYZRGB, NRC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Special effects:  shape capture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152650" y="6096000"/>
            <a:ext cx="4803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smtClean="0">
                <a:solidFill>
                  <a:prstClr val="black"/>
                </a:solidFill>
                <a:latin typeface="Arial" charset="0"/>
              </a:rPr>
              <a:t>Pirates of the Carribean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, Industrial Light and Magic</a:t>
            </a:r>
          </a:p>
        </p:txBody>
      </p:sp>
      <p:sp>
        <p:nvSpPr>
          <p:cNvPr id="29699" name="Rectangle 5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Special effects:  motion capture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33575" y="1143000"/>
            <a:ext cx="52768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38338" y="3581400"/>
            <a:ext cx="5267325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Sports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5" descr="first-down-lin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15525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20938" y="4495800"/>
            <a:ext cx="42719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smtClean="0">
                <a:solidFill>
                  <a:prstClr val="black"/>
                </a:solidFill>
                <a:latin typeface="Arial" charset="0"/>
              </a:rPr>
              <a:t>Sportvision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 first down line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Nice </a:t>
            </a:r>
            <a:r>
              <a:rPr lang="en-US" sz="1600" smtClean="0">
                <a:solidFill>
                  <a:prstClr val="black"/>
                </a:solidFill>
                <a:latin typeface="Arial" charset="0"/>
                <a:hlinkClick r:id="rId8"/>
              </a:rPr>
              <a:t>explanation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 on </a:t>
            </a:r>
            <a:r>
              <a:rPr lang="en-US" sz="1600" smtClean="0">
                <a:solidFill>
                  <a:prstClr val="black"/>
                </a:solidFill>
                <a:latin typeface="Arial" charset="0"/>
                <a:hlinkClick r:id="rId9"/>
              </a:rPr>
              <a:t>www.howstuffworks.com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  <a:hlinkClick r:id="rId10"/>
              </a:rPr>
              <a:t>http://www.sportvision.com/video.html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Medical imaging</a:t>
            </a:r>
          </a:p>
        </p:txBody>
      </p:sp>
      <p:pic>
        <p:nvPicPr>
          <p:cNvPr id="38915" name="Picture 4" descr="mybrai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616075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8788" y="1947863"/>
            <a:ext cx="449421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59425" y="5105400"/>
            <a:ext cx="21494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Image guided surgery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  <a:hlinkClick r:id="rId10"/>
              </a:rPr>
              <a:t>Grimson et al., MIT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8918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611313" y="5210175"/>
            <a:ext cx="12096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3D imaging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MRI, 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Smart cars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876800"/>
            <a:ext cx="8077200" cy="2057400"/>
          </a:xfrm>
        </p:spPr>
        <p:txBody>
          <a:bodyPr/>
          <a:lstStyle/>
          <a:p>
            <a:pPr eaLnBrk="1" hangingPunct="1"/>
            <a:r>
              <a:rPr lang="en-US" dirty="0" err="1" smtClean="0">
                <a:hlinkClick r:id="rId7"/>
              </a:rPr>
              <a:t>Mobileye</a:t>
            </a:r>
            <a:endParaRPr lang="en-US" dirty="0" smtClean="0"/>
          </a:p>
          <a:p>
            <a:pPr lvl="1" eaLnBrk="1" hangingPunct="1"/>
            <a:r>
              <a:rPr lang="en-US" strike="sngStrike" dirty="0" smtClean="0"/>
              <a:t>Market Capitalization: 11 Billion </a:t>
            </a:r>
            <a:r>
              <a:rPr lang="en-US" strike="sngStrike" dirty="0" smtClean="0"/>
              <a:t>dollars</a:t>
            </a:r>
          </a:p>
          <a:p>
            <a:pPr lvl="1" eaLnBrk="1" hangingPunct="1"/>
            <a:r>
              <a:rPr lang="en-US" dirty="0" smtClean="0"/>
              <a:t>Bought by Intel for 15 Billion dollars</a:t>
            </a:r>
            <a:endParaRPr lang="en-US" dirty="0" smtClean="0"/>
          </a:p>
        </p:txBody>
      </p:sp>
      <p:pic>
        <p:nvPicPr>
          <p:cNvPr id="3174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4875" y="869950"/>
            <a:ext cx="7781925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0" y="425450"/>
            <a:ext cx="3967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Slide content courtesy of Amnon Shashua</a:t>
            </a:r>
          </a:p>
        </p:txBody>
      </p:sp>
    </p:spTree>
    <p:extLst>
      <p:ext uri="{BB962C8B-B14F-4D97-AF65-F5344CB8AC3E}">
        <p14:creationId xmlns:p14="http://schemas.microsoft.com/office/powerpoint/2010/main" val="29956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Google cars</a:t>
            </a:r>
          </a:p>
        </p:txBody>
      </p:sp>
      <p:pic>
        <p:nvPicPr>
          <p:cNvPr id="31747" name="Picture 2" descr="http://graphics8.nytimes.com/images/2010/10/10/us/10google-span/10google-span-articl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5715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304800" y="4953000"/>
            <a:ext cx="8686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Oct 9, 2010. </a:t>
            </a:r>
            <a:r>
              <a:rPr lang="en-US" dirty="0">
                <a:hlinkClick r:id="rId3"/>
              </a:rPr>
              <a:t>"Google Cars Drive Themselves, in Traffic"</a:t>
            </a:r>
            <a:r>
              <a:rPr lang="en-US" dirty="0"/>
              <a:t>. </a:t>
            </a:r>
            <a:r>
              <a:rPr lang="en-US" i="1" dirty="0">
                <a:hlinkClick r:id="rId4" tooltip="The New York Times"/>
              </a:rPr>
              <a:t>The New York Times</a:t>
            </a:r>
            <a:r>
              <a:rPr lang="en-US" dirty="0"/>
              <a:t>. John </a:t>
            </a:r>
            <a:r>
              <a:rPr lang="en-US" dirty="0" err="1"/>
              <a:t>Markoff</a:t>
            </a:r>
            <a:endParaRPr lang="en-US" dirty="0"/>
          </a:p>
          <a:p>
            <a:pPr eaLnBrk="1" hangingPunct="1"/>
            <a:r>
              <a:rPr lang="en-US" dirty="0"/>
              <a:t>June 24, 2011. </a:t>
            </a:r>
            <a:r>
              <a:rPr lang="en-US" dirty="0">
                <a:hlinkClick r:id="rId5"/>
              </a:rPr>
              <a:t>"Nevada state law paves the way for driverless cars"</a:t>
            </a:r>
            <a:r>
              <a:rPr lang="en-US" dirty="0"/>
              <a:t>. </a:t>
            </a:r>
            <a:r>
              <a:rPr lang="en-US" i="1" dirty="0">
                <a:hlinkClick r:id="rId6" tooltip="Financial Post"/>
              </a:rPr>
              <a:t>Financial Post</a:t>
            </a:r>
            <a:r>
              <a:rPr lang="en-US" dirty="0"/>
              <a:t>. Christine Dobby</a:t>
            </a:r>
          </a:p>
          <a:p>
            <a:pPr eaLnBrk="1" hangingPunct="1"/>
            <a:r>
              <a:rPr lang="en-US" dirty="0"/>
              <a:t>Aug 9, 2011, </a:t>
            </a:r>
            <a:r>
              <a:rPr lang="en-US" u="sng" dirty="0">
                <a:hlinkClick r:id="rId7"/>
              </a:rPr>
              <a:t>"Human error blamed after Google's driverless car sparks five-vehicle crash"</a:t>
            </a:r>
            <a:r>
              <a:rPr lang="en-US" dirty="0"/>
              <a:t>. </a:t>
            </a:r>
            <a:r>
              <a:rPr lang="en-US" i="1" dirty="0"/>
              <a:t>The Star</a:t>
            </a:r>
            <a:r>
              <a:rPr lang="en-US" dirty="0"/>
              <a:t> (Toronto)</a:t>
            </a:r>
          </a:p>
        </p:txBody>
      </p:sp>
    </p:spTree>
    <p:extLst>
      <p:ext uri="{BB962C8B-B14F-4D97-AF65-F5344CB8AC3E}">
        <p14:creationId xmlns:p14="http://schemas.microsoft.com/office/powerpoint/2010/main" val="21042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74" y="1676400"/>
            <a:ext cx="7112176" cy="48101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210033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Games: Kinect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Object Recognition: </a:t>
            </a:r>
            <a:r>
              <a:rPr lang="en-US" sz="2400" dirty="0" smtClean="0">
                <a:hlinkClick r:id="rId2"/>
              </a:rPr>
              <a:t>http://www.youtube.com/watch?feature=iv&amp;v=fQ59dXOo63o</a:t>
            </a:r>
            <a:endParaRPr lang="en-US" sz="2400" dirty="0" smtClean="0">
              <a:hlinkClick r:id="rId3"/>
            </a:endParaRPr>
          </a:p>
          <a:p>
            <a:r>
              <a:rPr lang="en-US" sz="2400" dirty="0" smtClean="0"/>
              <a:t>Mario: </a:t>
            </a:r>
            <a:r>
              <a:rPr lang="en-US" sz="2400" dirty="0" smtClean="0">
                <a:hlinkClick r:id="rId3"/>
              </a:rPr>
              <a:t>http://www.youtube.com/watch?v=8CTJL5lUjHg</a:t>
            </a:r>
            <a:endParaRPr lang="en-US" sz="2400" dirty="0" smtClean="0">
              <a:hlinkClick r:id="rId4"/>
            </a:endParaRPr>
          </a:p>
          <a:p>
            <a:r>
              <a:rPr lang="en-US" sz="2400" dirty="0" smtClean="0"/>
              <a:t>3D: </a:t>
            </a:r>
            <a:r>
              <a:rPr lang="en-US" sz="2400" dirty="0" smtClean="0">
                <a:hlinkClick r:id="rId4"/>
              </a:rPr>
              <a:t>http://www.youtube.com/watch?v=7QrnwoO1-8A</a:t>
            </a:r>
            <a:endParaRPr lang="en-US" sz="2400" dirty="0" smtClean="0"/>
          </a:p>
          <a:p>
            <a:r>
              <a:rPr lang="en-US" sz="2400" dirty="0" smtClean="0"/>
              <a:t>Robot: </a:t>
            </a:r>
            <a:r>
              <a:rPr lang="en-US" sz="2400" dirty="0" smtClean="0">
                <a:hlinkClick r:id="rId5"/>
              </a:rPr>
              <a:t>http://www.youtube.com/watch?v=w8BmgtMKFbY</a:t>
            </a:r>
            <a:endParaRPr lang="en-US" sz="2400" dirty="0" smtClean="0"/>
          </a:p>
        </p:txBody>
      </p:sp>
      <p:pic>
        <p:nvPicPr>
          <p:cNvPr id="34820" name="Picture 2" descr="http://news.cnet.com/i/tim/2010/06/22/Kinect_specs_610x4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246563"/>
            <a:ext cx="335280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4" descr="http://xbox360media.ign.com/xbox360/image/article/111/1112845/dance-central-20100816111932700-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4267200"/>
            <a:ext cx="392430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13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Augmented Reality and Virtual Reality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6248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Magic Leap, Oculus, </a:t>
            </a:r>
            <a:r>
              <a:rPr lang="en-US" dirty="0" err="1" smtClean="0"/>
              <a:t>Hololens</a:t>
            </a:r>
            <a:r>
              <a:rPr lang="en-US" dirty="0" smtClean="0"/>
              <a:t>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4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Industrial robots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28800"/>
            <a:ext cx="464502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1533525" y="6019800"/>
            <a:ext cx="547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Arial" charset="0"/>
              </a:rPr>
              <a:t>Vision-guided robots position nut runners on wheels</a:t>
            </a:r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667000"/>
            <a:ext cx="286702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737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Vision in space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6" descr="1198865273_31824-1_Sol1369A_WestValley_L257F_b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276350"/>
            <a:ext cx="85344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4495800"/>
            <a:ext cx="8001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Arial" charset="0"/>
              </a:rPr>
              <a:t>Vision systems (JPL) used for several tasks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prstClr val="black"/>
                </a:solidFill>
                <a:latin typeface="Arial" charset="0"/>
              </a:rPr>
              <a:t>Panorama stitching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prstClr val="black"/>
                </a:solidFill>
                <a:latin typeface="Arial" charset="0"/>
              </a:rPr>
              <a:t>3D terrain modeling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prstClr val="black"/>
                </a:solidFill>
                <a:latin typeface="Arial" charset="0"/>
              </a:rPr>
              <a:t>Obstacle detection, position tracking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smtClean="0">
                <a:solidFill>
                  <a:prstClr val="black"/>
                </a:solidFill>
                <a:latin typeface="Arial" charset="0"/>
              </a:rPr>
              <a:t>For more, read “</a:t>
            </a:r>
            <a:r>
              <a:rPr lang="en-US" sz="2000" smtClean="0">
                <a:solidFill>
                  <a:prstClr val="black"/>
                </a:solidFill>
                <a:latin typeface="Arial" charset="0"/>
                <a:hlinkClick r:id="rId9"/>
              </a:rPr>
              <a:t>Computer Vision on Mars</a:t>
            </a:r>
            <a:r>
              <a:rPr lang="en-US" sz="2000" smtClean="0">
                <a:solidFill>
                  <a:prstClr val="black"/>
                </a:solidFill>
                <a:latin typeface="Arial" charset="0"/>
              </a:rPr>
              <a:t>” by Matthies et al.</a:t>
            </a:r>
          </a:p>
        </p:txBody>
      </p:sp>
      <p:sp>
        <p:nvSpPr>
          <p:cNvPr id="35846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8200" y="3609975"/>
            <a:ext cx="7772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  <a:hlinkClick r:id="rId10"/>
              </a:rPr>
              <a:t>NASA'S Mars Exploration Rover Spirit 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captured this westward view from atop </a:t>
            </a:r>
            <a:br>
              <a:rPr lang="en-US" sz="1600" smtClean="0">
                <a:solidFill>
                  <a:prstClr val="black"/>
                </a:solidFill>
                <a:latin typeface="Arial" charset="0"/>
              </a:rPr>
            </a:b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a low plateau where Spirit spent the closing months of 2007. </a:t>
            </a:r>
          </a:p>
        </p:txBody>
      </p:sp>
    </p:spTree>
    <p:extLst>
      <p:ext uri="{BB962C8B-B14F-4D97-AF65-F5344CB8AC3E}">
        <p14:creationId xmlns:p14="http://schemas.microsoft.com/office/powerpoint/2010/main" val="275696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smtClean="0"/>
              <a:t>Mobile robots</a:t>
            </a:r>
          </a:p>
        </p:txBody>
      </p:sp>
      <p:sp>
        <p:nvSpPr>
          <p:cNvPr id="37891" name="AutoShape 6" descr="2_on_1_melee2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8386763" y="24812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892" name="AutoShape 8" descr="2_on_1_melee2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8386763" y="2481263"/>
            <a:ext cx="296862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7893" name="Picture 9" descr="2_on_1_melee2">
            <a:hlinkClick r:id="rId10" action="ppaction://hlinkfil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95800" y="9906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81600" y="3657600"/>
            <a:ext cx="2332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  <a:hlinkClick r:id="rId12"/>
              </a:rPr>
              <a:t>http://www.robocup.org/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7895" name="Picture 12" descr="Image:NASA Mars Rover.jpg">
            <a:hlinkClick r:id="rId13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200" y="914400"/>
            <a:ext cx="32004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Rectangle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3505200"/>
            <a:ext cx="36496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NASA’s Mars Spirit Rover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  <a:hlinkClick r:id="rId15"/>
              </a:rPr>
              <a:t>http://en.wikipedia.org/wiki/Spirit_rover</a:t>
            </a:r>
            <a:endParaRPr lang="en-US" sz="16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7897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00400" y="4419600"/>
            <a:ext cx="201453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Box 9"/>
          <p:cNvSpPr txBox="1">
            <a:spLocks noChangeArrowheads="1"/>
          </p:cNvSpPr>
          <p:nvPr/>
        </p:nvSpPr>
        <p:spPr bwMode="auto">
          <a:xfrm>
            <a:off x="5257800" y="6248400"/>
            <a:ext cx="1895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Saxena et al. 2008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prstClr val="black"/>
                </a:solidFill>
                <a:latin typeface="Arial" charset="0"/>
                <a:hlinkClick r:id="rId17"/>
              </a:rPr>
              <a:t>STAIR</a:t>
            </a:r>
            <a:r>
              <a:rPr lang="en-US" sz="1600" smtClean="0">
                <a:solidFill>
                  <a:prstClr val="black"/>
                </a:solidFill>
                <a:latin typeface="Arial" charset="0"/>
              </a:rPr>
              <a:t> at Stanford</a:t>
            </a:r>
          </a:p>
        </p:txBody>
      </p:sp>
    </p:spTree>
    <p:extLst>
      <p:ext uri="{BB962C8B-B14F-4D97-AF65-F5344CB8AC3E}">
        <p14:creationId xmlns:p14="http://schemas.microsoft.com/office/powerpoint/2010/main" val="33252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Amazon Prime Air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https://www.amazon.com/b?node=8037720011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0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Skydio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77446" y="3244334"/>
            <a:ext cx="2589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https://www.skydio.com/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70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the art today?</a:t>
            </a:r>
            <a:endParaRPr lang="en-US" dirty="0"/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686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 smtClean="0"/>
              <a:t>With enough training data, computer vision nearly matches human vision at most recognition tasks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 smtClean="0"/>
              <a:t>Deep learning has been an enormous disruption to the field. More and more techniques are being “</a:t>
            </a:r>
            <a:r>
              <a:rPr lang="en-US" sz="2800" dirty="0" err="1" smtClean="0"/>
              <a:t>deepified</a:t>
            </a:r>
            <a:r>
              <a:rPr lang="en-US" sz="2800" dirty="0" smtClean="0"/>
              <a:t>”.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076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426" y="0"/>
            <a:ext cx="10392852" cy="6858000"/>
          </a:xfrm>
        </p:spPr>
      </p:pic>
    </p:spTree>
    <p:extLst>
      <p:ext uri="{BB962C8B-B14F-4D97-AF65-F5344CB8AC3E}">
        <p14:creationId xmlns:p14="http://schemas.microsoft.com/office/powerpoint/2010/main" val="16594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889" t="12667" r="37222" b="6445"/>
          <a:stretch/>
        </p:blipFill>
        <p:spPr>
          <a:xfrm>
            <a:off x="2209800" y="0"/>
            <a:ext cx="4572000" cy="68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806075"/>
            <a:ext cx="7430863" cy="55440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915" y="76200"/>
            <a:ext cx="8229600" cy="857250"/>
          </a:xfrm>
        </p:spPr>
        <p:txBody>
          <a:bodyPr/>
          <a:lstStyle/>
          <a:p>
            <a:r>
              <a:rPr lang="en-US" dirty="0" err="1" smtClean="0"/>
              <a:t>DeepNav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7000" y="6350169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 err="1">
                <a:solidFill>
                  <a:prstClr val="black"/>
                </a:solidFill>
              </a:rPr>
              <a:t>DeepNav</a:t>
            </a:r>
            <a:r>
              <a:rPr lang="en-US" sz="1350" dirty="0">
                <a:solidFill>
                  <a:prstClr val="black"/>
                </a:solidFill>
              </a:rPr>
              <a:t>: Learning to Navigate Large Cities</a:t>
            </a:r>
          </a:p>
          <a:p>
            <a:r>
              <a:rPr lang="en-US" sz="1350" dirty="0">
                <a:solidFill>
                  <a:prstClr val="black"/>
                </a:solidFill>
              </a:rPr>
              <a:t>Samarth </a:t>
            </a:r>
            <a:r>
              <a:rPr lang="en-US" sz="1350" dirty="0" err="1">
                <a:solidFill>
                  <a:prstClr val="black"/>
                </a:solidFill>
              </a:rPr>
              <a:t>Brahmbhatt</a:t>
            </a:r>
            <a:r>
              <a:rPr lang="en-US" sz="1350" dirty="0">
                <a:solidFill>
                  <a:prstClr val="black"/>
                </a:solidFill>
              </a:rPr>
              <a:t> and James Hays. CVPR 2017</a:t>
            </a:r>
          </a:p>
        </p:txBody>
      </p:sp>
    </p:spTree>
    <p:extLst>
      <p:ext uri="{BB962C8B-B14F-4D97-AF65-F5344CB8AC3E}">
        <p14:creationId xmlns:p14="http://schemas.microsoft.com/office/powerpoint/2010/main" val="321408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611" t="15333" r="36945" b="21556"/>
          <a:stretch/>
        </p:blipFill>
        <p:spPr>
          <a:xfrm>
            <a:off x="1562100" y="0"/>
            <a:ext cx="6019800" cy="689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1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889" t="11778" r="37222" b="3778"/>
          <a:stretch/>
        </p:blipFill>
        <p:spPr>
          <a:xfrm>
            <a:off x="2362200" y="0"/>
            <a:ext cx="4419600" cy="68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56" t="13111" r="19167" b="4667"/>
          <a:stretch/>
        </p:blipFill>
        <p:spPr>
          <a:xfrm>
            <a:off x="381811" y="-2045"/>
            <a:ext cx="8380379" cy="686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78" t="10000" r="11666" b="10888"/>
          <a:stretch/>
        </p:blipFill>
        <p:spPr>
          <a:xfrm>
            <a:off x="0" y="76200"/>
            <a:ext cx="9124736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Syllabus (tentative)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http://www.cc.gatech.edu/~hays/compvision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80% programming projects (6 total)</a:t>
            </a:r>
          </a:p>
          <a:p>
            <a:r>
              <a:rPr lang="en-US" dirty="0" smtClean="0"/>
              <a:t>20% quizzes (2 total)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4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28800" y="920234"/>
            <a:ext cx="5486400" cy="48006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4800" y="16002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905000" y="51054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43600" y="4410927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934200" y="3607897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82349" y="1566378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9600" y="4273034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221" y="3276600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43600" y="577646"/>
            <a:ext cx="2286000" cy="14478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221" y="1600200"/>
            <a:ext cx="4495800" cy="1143000"/>
          </a:xfrm>
        </p:spPr>
        <p:txBody>
          <a:bodyPr/>
          <a:lstStyle/>
          <a:p>
            <a:r>
              <a:rPr lang="en-US" dirty="0" smtClean="0"/>
              <a:t>Scope of CS 4476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106233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Computer Vision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248400" y="10726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Robotics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5193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Neuroscience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3810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Graphics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" y="4724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Computational Photography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19812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Machine Learning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59869" y="4038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Medical Imaging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86600" y="2096869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Human Computer Interaction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86151" y="565982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Optics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895600" y="2754211"/>
            <a:ext cx="3505200" cy="240770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24200" y="3146708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Image Processing</a:t>
            </a:r>
            <a:br>
              <a:rPr lang="en-US" sz="2400" dirty="0" smtClean="0"/>
            </a:br>
            <a:r>
              <a:rPr lang="en-US" sz="2400" dirty="0" smtClean="0"/>
              <a:t>Geometric Reasoning</a:t>
            </a:r>
            <a:br>
              <a:rPr lang="en-US" sz="2400" dirty="0" smtClean="0"/>
            </a:br>
            <a:r>
              <a:rPr lang="en-US" sz="2400" dirty="0" smtClean="0"/>
              <a:t>Recognition</a:t>
            </a:r>
            <a:br>
              <a:rPr lang="en-US" sz="2400" dirty="0" smtClean="0"/>
            </a:br>
            <a:r>
              <a:rPr lang="en-US" sz="2400" dirty="0" smtClean="0"/>
              <a:t>Deep Learning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9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7" grpId="0" animBg="1"/>
      <p:bldP spid="16" grpId="0" animBg="1"/>
      <p:bldP spid="15" grpId="0" animBg="1"/>
      <p:bldP spid="18" grpId="0" animBg="1"/>
      <p:bldP spid="19" grpId="0" animBg="1"/>
      <p:bldP spid="14" grpId="0" animBg="1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/>
      <p:bldP spid="23" grpId="0" animBg="1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Course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86740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Interpreting Intensities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What determines the brightness and color of a pixel?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How can we use image filters to extract meaningful information from the image?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Correspondence and Alignment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How can we find corresponding points in objects or scenes?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How can we estimate the transformation between them?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Grouping and Segmentation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How can we group pixels into meaningful regions?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Categorization and Object Recognition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How can we represent images and categorize them?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How can we recognize categories of objects?  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 smtClean="0"/>
              <a:t>Advanced Topics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2000" dirty="0" smtClean="0"/>
              <a:t>Action recognition, 3D scenes and context, human-in-the-loop vision…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41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Textbook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5468" r="26697" b="57873"/>
          <a:stretch/>
        </p:blipFill>
        <p:spPr bwMode="auto">
          <a:xfrm>
            <a:off x="315311" y="1447800"/>
            <a:ext cx="8513379" cy="392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62556" y="5638800"/>
            <a:ext cx="6618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hlinkClick r:id="rId3"/>
              </a:rPr>
              <a:t>http://szeliski.org/Book/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82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Prerequisites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endParaRPr lang="en-US" sz="2800" b="1" dirty="0" smtClean="0"/>
          </a:p>
          <a:p>
            <a:r>
              <a:rPr lang="en-US" sz="2800" b="1" dirty="0" smtClean="0"/>
              <a:t>Linear algebra</a:t>
            </a:r>
            <a:r>
              <a:rPr lang="en-US" sz="2800" dirty="0" smtClean="0"/>
              <a:t>, basic calculus, and probability</a:t>
            </a:r>
          </a:p>
          <a:p>
            <a:r>
              <a:rPr lang="en-US" sz="2800" dirty="0" smtClean="0"/>
              <a:t>Experience with image processing </a:t>
            </a:r>
            <a:r>
              <a:rPr lang="en-US" sz="2800" dirty="0" smtClean="0"/>
              <a:t>will </a:t>
            </a:r>
            <a:r>
              <a:rPr lang="en-US" sz="2800" dirty="0" smtClean="0"/>
              <a:t>help but is not </a:t>
            </a:r>
            <a:r>
              <a:rPr lang="en-US" sz="2800" dirty="0" smtClean="0"/>
              <a:t>necessary</a:t>
            </a:r>
          </a:p>
          <a:p>
            <a:r>
              <a:rPr lang="en-US" sz="2800" dirty="0" smtClean="0"/>
              <a:t>Experience with Python or Python-like languages will help</a:t>
            </a:r>
            <a:endParaRPr lang="en-US" sz="2800" dirty="0" smtClean="0"/>
          </a:p>
          <a:p>
            <a:pPr>
              <a:buFont typeface="Arial" pitchFamily="34" charset="0"/>
              <a:buNone/>
            </a:pPr>
            <a:endParaRPr lang="en-US" sz="2800" dirty="0" smtClean="0"/>
          </a:p>
          <a:p>
            <a:pPr>
              <a:buFont typeface="Arial" pitchFamily="34" charset="0"/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8203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79274"/>
          </a:xfrm>
        </p:spPr>
      </p:pic>
    </p:spTree>
    <p:extLst>
      <p:ext uri="{BB962C8B-B14F-4D97-AF65-F5344CB8AC3E}">
        <p14:creationId xmlns:p14="http://schemas.microsoft.com/office/powerpoint/2010/main" val="3277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Filtering and Hybrid Images</a:t>
            </a:r>
          </a:p>
          <a:p>
            <a:r>
              <a:rPr lang="en-US" dirty="0" smtClean="0"/>
              <a:t>Local Feature Matching</a:t>
            </a:r>
          </a:p>
          <a:p>
            <a:r>
              <a:rPr lang="en-US" dirty="0" smtClean="0"/>
              <a:t>Camera Calibration and Fundamental Matrix Estimation with RANSAC</a:t>
            </a:r>
          </a:p>
          <a:p>
            <a:r>
              <a:rPr lang="en-US" dirty="0" smtClean="0"/>
              <a:t>Scene Recognition with Bag of Words </a:t>
            </a:r>
          </a:p>
          <a:p>
            <a:r>
              <a:rPr lang="en-US" dirty="0" smtClean="0"/>
              <a:t>Object Detection with a Sliding Window</a:t>
            </a:r>
          </a:p>
          <a:p>
            <a:r>
              <a:rPr lang="en-US" dirty="0" smtClean="0"/>
              <a:t>Recognition with Deep Learning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77724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Proj1: Image Filtering and Hybrid Images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828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Implement image filtering to separate high and low frequencies</a:t>
            </a:r>
          </a:p>
          <a:p>
            <a:r>
              <a:rPr lang="en-US" sz="2400" dirty="0" smtClean="0"/>
              <a:t>Combine high frequencies and low frequencies from different images to create an image with scale-dependent interpretation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15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7183582" cy="4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Proj2: Local Feature Matching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52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Implement interest point detector, SIFT-like local feature descriptor, and simple matching algorithm.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78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Proj4: Scene Recognition with Bag of Words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52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Quantize local features into a “vocabulary”, describe images as histograms of “visual words”, train classifiers to recognize scenes based on these histograms.</a:t>
            </a:r>
          </a:p>
        </p:txBody>
      </p:sp>
      <p:pic>
        <p:nvPicPr>
          <p:cNvPr id="5122" name="Picture 2" descr="C:\Users\hays\Desktop\hea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7" y="3200400"/>
            <a:ext cx="5357813" cy="269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29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Proj5: </a:t>
            </a:r>
            <a:r>
              <a:rPr lang="en-US" sz="3200" dirty="0"/>
              <a:t>Object Detection with a Sliding </a:t>
            </a:r>
            <a:r>
              <a:rPr lang="en-US" sz="3200" dirty="0" smtClean="0"/>
              <a:t>Window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152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Train a face detector based on positive examples and “mined” hard negatives, detect faces at multiple scales and suppress duplicate detections.</a:t>
            </a:r>
          </a:p>
        </p:txBody>
      </p:sp>
      <p:pic>
        <p:nvPicPr>
          <p:cNvPr id="6146" name="Picture 2" descr="C:\Users\hays\Desktop\class_photo_detec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015"/>
            <a:ext cx="9144000" cy="403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43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Syllabus (tentative)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http://www.cc.gatech.edu/~hays/compvision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760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Architectures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728"/>
            <a:ext cx="9144000" cy="2810198"/>
          </a:xfrm>
        </p:spPr>
      </p:pic>
    </p:spTree>
    <p:extLst>
      <p:ext uri="{BB962C8B-B14F-4D97-AF65-F5344CB8AC3E}">
        <p14:creationId xmlns:p14="http://schemas.microsoft.com/office/powerpoint/2010/main" val="75783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28800"/>
            <a:ext cx="9144001" cy="3638522"/>
          </a:xfrm>
        </p:spPr>
      </p:pic>
    </p:spTree>
    <p:extLst>
      <p:ext uri="{BB962C8B-B14F-4D97-AF65-F5344CB8AC3E}">
        <p14:creationId xmlns:p14="http://schemas.microsoft.com/office/powerpoint/2010/main" val="7704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2009725"/>
            <a:ext cx="4258800" cy="3666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" dirty="0"/>
              <a:t>The problem set up:</a:t>
            </a:r>
          </a:p>
          <a:p>
            <a:pPr marL="457189" indent="-228594"/>
            <a:r>
              <a:rPr lang="en" dirty="0"/>
              <a:t>Give a large set of GPS-tagged images.</a:t>
            </a:r>
          </a:p>
          <a:p>
            <a:pPr marL="457189" indent="-228594"/>
            <a:r>
              <a:rPr lang="en" dirty="0"/>
              <a:t>Learn to infer GPS coordinate of query images with unknown location</a:t>
            </a:r>
            <a:r>
              <a:rPr lang="en" dirty="0" smtClean="0"/>
              <a:t>.</a:t>
            </a:r>
          </a:p>
          <a:p>
            <a:r>
              <a:rPr lang="en" dirty="0" smtClean="0"/>
              <a:t>Approaches:</a:t>
            </a:r>
          </a:p>
          <a:p>
            <a:pPr marL="457189" indent="-228594"/>
            <a:r>
              <a:rPr lang="en" dirty="0" smtClean="0"/>
              <a:t>Image retrieval</a:t>
            </a:r>
          </a:p>
          <a:p>
            <a:pPr marL="457189" indent="-228594"/>
            <a:r>
              <a:rPr lang="en" dirty="0" smtClean="0"/>
              <a:t>Image classification</a:t>
            </a:r>
            <a:endParaRPr lang="en"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5525" y="2349825"/>
            <a:ext cx="4705024" cy="35108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128879" y="1049480"/>
            <a:ext cx="68862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rgbClr val="000000"/>
                </a:solidFill>
              </a:rPr>
              <a:t>Revisiting IM2GPS in the Deep Learning Era</a:t>
            </a:r>
          </a:p>
          <a:p>
            <a:pPr algn="ctr"/>
            <a:r>
              <a:rPr lang="en-US" sz="2100" dirty="0">
                <a:solidFill>
                  <a:srgbClr val="000000"/>
                </a:solidFill>
              </a:rPr>
              <a:t>Nam Vo, Nathan Jacobs, James Hays. ICCV 2017</a:t>
            </a:r>
          </a:p>
        </p:txBody>
      </p:sp>
    </p:spTree>
    <p:extLst>
      <p:ext uri="{BB962C8B-B14F-4D97-AF65-F5344CB8AC3E}">
        <p14:creationId xmlns:p14="http://schemas.microsoft.com/office/powerpoint/2010/main" val="167382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4695</TotalTime>
  <Words>1347</Words>
  <Application>Microsoft Office PowerPoint</Application>
  <PresentationFormat>On-screen Show (4:3)</PresentationFormat>
  <Paragraphs>269</Paragraphs>
  <Slides>65</Slides>
  <Notes>27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65</vt:i4>
      </vt:variant>
    </vt:vector>
  </HeadingPairs>
  <TitlesOfParts>
    <vt:vector size="79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Blank Presentation</vt:lpstr>
      <vt:lpstr>1_Office Theme</vt:lpstr>
      <vt:lpstr>3_Office Theme</vt:lpstr>
      <vt:lpstr>5_Office Theme</vt:lpstr>
      <vt:lpstr>4_Office Theme</vt:lpstr>
      <vt:lpstr>simple-light-2</vt:lpstr>
      <vt:lpstr>2_Office Theme</vt:lpstr>
      <vt:lpstr>CS 6476: Computer Vision</vt:lpstr>
      <vt:lpstr>Today’s Class</vt:lpstr>
      <vt:lpstr>A bit about me</vt:lpstr>
      <vt:lpstr>PowerPoint Presentation</vt:lpstr>
      <vt:lpstr>DeepNav</vt:lpstr>
      <vt:lpstr>PowerPoint Presentation</vt:lpstr>
      <vt:lpstr>Network Architectures</vt:lpstr>
      <vt:lpstr>Qualitative Results</vt:lpstr>
      <vt:lpstr>PowerPoint Presentation</vt:lpstr>
      <vt:lpstr>Geolocalization at planet scale</vt:lpstr>
      <vt:lpstr>Geolocalization at planet scale, Quantitative result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Computer Vision?</vt:lpstr>
      <vt:lpstr>Computer Vision and Nearby Fields</vt:lpstr>
      <vt:lpstr>Computer Vision</vt:lpstr>
      <vt:lpstr>Vision is really hard</vt:lpstr>
      <vt:lpstr>Why computer vision matters</vt:lpstr>
      <vt:lpstr>Ridiculously brief history of computer vision</vt:lpstr>
      <vt:lpstr>How vision is used now</vt:lpstr>
      <vt:lpstr>Optical character recognition (OCR)</vt:lpstr>
      <vt:lpstr>Face detection</vt:lpstr>
      <vt:lpstr>Smile detection</vt:lpstr>
      <vt:lpstr>Vision-based biometrics</vt:lpstr>
      <vt:lpstr>Login without a password…</vt:lpstr>
      <vt:lpstr>Object recognition (in mobile phones)</vt:lpstr>
      <vt:lpstr>iNaturalist</vt:lpstr>
      <vt:lpstr>Special effects:  shape capture</vt:lpstr>
      <vt:lpstr>Special effects:  motion capture</vt:lpstr>
      <vt:lpstr>Sports</vt:lpstr>
      <vt:lpstr>Medical imaging</vt:lpstr>
      <vt:lpstr>Smart cars</vt:lpstr>
      <vt:lpstr>Google cars</vt:lpstr>
      <vt:lpstr>Interactive Games: Kinect</vt:lpstr>
      <vt:lpstr>Augmented Reality and Virtual Reality</vt:lpstr>
      <vt:lpstr>Industrial robots</vt:lpstr>
      <vt:lpstr>Vision in space</vt:lpstr>
      <vt:lpstr>Mobile robots</vt:lpstr>
      <vt:lpstr>Amazon Prime Air</vt:lpstr>
      <vt:lpstr>Skydio</vt:lpstr>
      <vt:lpstr>State of the art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Course Syllabus (tentative)</vt:lpstr>
      <vt:lpstr>Grading</vt:lpstr>
      <vt:lpstr>Scope of CS 4476</vt:lpstr>
      <vt:lpstr>Course Topics</vt:lpstr>
      <vt:lpstr>Textbook</vt:lpstr>
      <vt:lpstr>Prerequisites</vt:lpstr>
      <vt:lpstr>Projects</vt:lpstr>
      <vt:lpstr>Proj1: Image Filtering and Hybrid Images</vt:lpstr>
      <vt:lpstr>Proj2: Local Feature Matching</vt:lpstr>
      <vt:lpstr>Proj4: Scene Recognition with Bag of Words</vt:lpstr>
      <vt:lpstr>Proj5: Object Detection with a Sliding Window</vt:lpstr>
      <vt:lpstr>Course Syllabus (tentative)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143: Introduction to Computer Vision</dc:title>
  <dc:creator>James Hays</dc:creator>
  <cp:lastModifiedBy>James</cp:lastModifiedBy>
  <cp:revision>62</cp:revision>
  <dcterms:created xsi:type="dcterms:W3CDTF">2006-08-16T00:00:00Z</dcterms:created>
  <dcterms:modified xsi:type="dcterms:W3CDTF">2018-08-22T20:12:56Z</dcterms:modified>
</cp:coreProperties>
</file>