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10" r:id="rId3"/>
    <p:sldMasterId id="2147483723" r:id="rId4"/>
    <p:sldMasterId id="2147483736" r:id="rId5"/>
  </p:sldMasterIdLst>
  <p:notesMasterIdLst>
    <p:notesMasterId r:id="rId60"/>
  </p:notesMasterIdLst>
  <p:sldIdLst>
    <p:sldId id="635" r:id="rId6"/>
    <p:sldId id="636" r:id="rId7"/>
    <p:sldId id="581" r:id="rId8"/>
    <p:sldId id="582" r:id="rId9"/>
    <p:sldId id="583" r:id="rId10"/>
    <p:sldId id="584" r:id="rId11"/>
    <p:sldId id="585" r:id="rId12"/>
    <p:sldId id="576" r:id="rId13"/>
    <p:sldId id="590" r:id="rId14"/>
    <p:sldId id="591" r:id="rId15"/>
    <p:sldId id="592" r:id="rId16"/>
    <p:sldId id="593" r:id="rId17"/>
    <p:sldId id="594" r:id="rId18"/>
    <p:sldId id="595" r:id="rId19"/>
    <p:sldId id="596" r:id="rId20"/>
    <p:sldId id="601" r:id="rId21"/>
    <p:sldId id="602" r:id="rId22"/>
    <p:sldId id="603" r:id="rId23"/>
    <p:sldId id="604" r:id="rId24"/>
    <p:sldId id="605" r:id="rId25"/>
    <p:sldId id="606" r:id="rId26"/>
    <p:sldId id="607" r:id="rId27"/>
    <p:sldId id="608" r:id="rId28"/>
    <p:sldId id="609" r:id="rId29"/>
    <p:sldId id="610" r:id="rId30"/>
    <p:sldId id="611" r:id="rId31"/>
    <p:sldId id="612" r:id="rId32"/>
    <p:sldId id="613" r:id="rId33"/>
    <p:sldId id="614" r:id="rId34"/>
    <p:sldId id="615" r:id="rId35"/>
    <p:sldId id="616" r:id="rId36"/>
    <p:sldId id="617" r:id="rId37"/>
    <p:sldId id="618" r:id="rId38"/>
    <p:sldId id="619" r:id="rId39"/>
    <p:sldId id="620" r:id="rId40"/>
    <p:sldId id="621" r:id="rId41"/>
    <p:sldId id="622" r:id="rId42"/>
    <p:sldId id="623" r:id="rId43"/>
    <p:sldId id="624" r:id="rId44"/>
    <p:sldId id="665" r:id="rId45"/>
    <p:sldId id="625" r:id="rId46"/>
    <p:sldId id="626" r:id="rId47"/>
    <p:sldId id="627" r:id="rId48"/>
    <p:sldId id="628" r:id="rId49"/>
    <p:sldId id="629" r:id="rId50"/>
    <p:sldId id="630" r:id="rId51"/>
    <p:sldId id="631" r:id="rId52"/>
    <p:sldId id="632" r:id="rId53"/>
    <p:sldId id="633" r:id="rId54"/>
    <p:sldId id="634" r:id="rId55"/>
    <p:sldId id="638" r:id="rId56"/>
    <p:sldId id="639" r:id="rId57"/>
    <p:sldId id="640" r:id="rId58"/>
    <p:sldId id="641"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4895" autoAdjust="0"/>
  </p:normalViewPr>
  <p:slideViewPr>
    <p:cSldViewPr>
      <p:cViewPr varScale="1">
        <p:scale>
          <a:sx n="112" d="100"/>
          <a:sy n="112" d="100"/>
        </p:scale>
        <p:origin x="1512" y="68"/>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8/29/2018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80FE3-9AC0-4B39-A7B2-F7C24CE2168C}" type="slidenum">
              <a:rPr lang="en-US" altLang="en-US" smtClean="0">
                <a:solidFill>
                  <a:prstClr val="black"/>
                </a:solidFill>
              </a:rPr>
              <a:pPr>
                <a:spcBef>
                  <a:spcPct val="0"/>
                </a:spcBef>
              </a:pPr>
              <a:t>4</a:t>
            </a:fld>
            <a:endParaRPr lang="en-US" altLang="en-US" smtClean="0">
              <a:solidFill>
                <a:prstClr val="black"/>
              </a:solidFill>
            </a:endParaRPr>
          </a:p>
        </p:txBody>
      </p:sp>
    </p:spTree>
    <p:extLst>
      <p:ext uri="{BB962C8B-B14F-4D97-AF65-F5344CB8AC3E}">
        <p14:creationId xmlns:p14="http://schemas.microsoft.com/office/powerpoint/2010/main" val="362496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54</a:t>
            </a:fld>
            <a:endParaRPr lang="en-US" altLang="en-US">
              <a:solidFill>
                <a:prstClr val="black"/>
              </a:solidFill>
            </a:endParaRPr>
          </a:p>
        </p:txBody>
      </p:sp>
    </p:spTree>
    <p:extLst>
      <p:ext uri="{BB962C8B-B14F-4D97-AF65-F5344CB8AC3E}">
        <p14:creationId xmlns:p14="http://schemas.microsoft.com/office/powerpoint/2010/main" val="57532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58C5D3-4E1C-425C-8B76-D149936DFB09}" type="slidenum">
              <a:rPr lang="en-US" altLang="en-US" smtClean="0">
                <a:solidFill>
                  <a:srgbClr val="000000"/>
                </a:solidFill>
              </a:rPr>
              <a:pPr>
                <a:spcBef>
                  <a:spcPct val="0"/>
                </a:spcBef>
              </a:pPr>
              <a:t>9</a:t>
            </a:fld>
            <a:endParaRPr lang="en-US" altLang="en-US" smtClean="0">
              <a:solidFill>
                <a:srgbClr val="000000"/>
              </a:solidFill>
            </a:endParaRPr>
          </a:p>
        </p:txBody>
      </p:sp>
    </p:spTree>
    <p:extLst>
      <p:ext uri="{BB962C8B-B14F-4D97-AF65-F5344CB8AC3E}">
        <p14:creationId xmlns:p14="http://schemas.microsoft.com/office/powerpoint/2010/main" val="428565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10</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1100138" y="673100"/>
            <a:ext cx="46037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smtClean="0"/>
              <a:t>Better at salt’n’pepper noise</a:t>
            </a:r>
          </a:p>
          <a:p>
            <a:pPr eaLnBrk="1" hangingPunct="1"/>
            <a:r>
              <a:rPr lang="en-US" altLang="en-US" smtClean="0"/>
              <a:t>Not convolution: try a region with 1’s and a 2, and then 1’s and a 3</a:t>
            </a:r>
          </a:p>
        </p:txBody>
      </p:sp>
    </p:spTree>
    <p:extLst>
      <p:ext uri="{BB962C8B-B14F-4D97-AF65-F5344CB8AC3E}">
        <p14:creationId xmlns:p14="http://schemas.microsoft.com/office/powerpoint/2010/main" val="69518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A70F9E-42EB-46E2-A995-AD88C61CD3B9}" type="slidenum">
              <a:rPr lang="en-US" altLang="en-US">
                <a:solidFill>
                  <a:prstClr val="black"/>
                </a:solidFill>
                <a:latin typeface="Gill Sans" charset="0"/>
              </a:rPr>
              <a:pPr eaLnBrk="1" hangingPunct="1"/>
              <a:t>11</a:t>
            </a:fld>
            <a:endParaRPr lang="en-US" alt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200025" y="382588"/>
            <a:ext cx="7265988"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smtClean="0"/>
          </a:p>
        </p:txBody>
      </p:sp>
    </p:spTree>
    <p:extLst>
      <p:ext uri="{BB962C8B-B14F-4D97-AF65-F5344CB8AC3E}">
        <p14:creationId xmlns:p14="http://schemas.microsoft.com/office/powerpoint/2010/main" val="236956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[0 -1/4 0;</a:t>
            </a:r>
          </a:p>
          <a:p>
            <a:r>
              <a:rPr lang="en-US" altLang="en-US" smtClean="0"/>
              <a:t>-1/4 1 -1/4;</a:t>
            </a:r>
          </a:p>
          <a:p>
            <a:r>
              <a:rPr lang="en-US" altLang="en-US" smtClean="0"/>
              <a:t>0 -1/4 0]</a:t>
            </a:r>
          </a:p>
          <a:p>
            <a:endParaRPr lang="en-US" altLang="en-US" smtClean="0"/>
          </a:p>
          <a:p>
            <a:r>
              <a:rPr lang="en-US" altLang="en-US" smtClean="0"/>
              <a:t>[0 -1 1]</a:t>
            </a:r>
          </a:p>
          <a:p>
            <a:endParaRPr lang="en-US" altLang="en-US" smtClean="0"/>
          </a:p>
          <a:p>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736F3F-053C-4B7B-81E2-DC8E20B371F8}" type="slidenum">
              <a:rPr lang="en-US" altLang="en-US" smtClean="0">
                <a:solidFill>
                  <a:prstClr val="black"/>
                </a:solidFill>
              </a:rPr>
              <a:pPr>
                <a:spcBef>
                  <a:spcPct val="0"/>
                </a:spcBef>
              </a:pPr>
              <a:t>12</a:t>
            </a:fld>
            <a:endParaRPr lang="en-US" altLang="en-US" smtClean="0">
              <a:solidFill>
                <a:prstClr val="black"/>
              </a:solidFill>
            </a:endParaRPr>
          </a:p>
        </p:txBody>
      </p:sp>
    </p:spTree>
    <p:extLst>
      <p:ext uri="{BB962C8B-B14F-4D97-AF65-F5344CB8AC3E}">
        <p14:creationId xmlns:p14="http://schemas.microsoft.com/office/powerpoint/2010/main" val="428429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Courier New" panose="02070309020205020404" pitchFamily="49" charset="0"/>
                <a:cs typeface="Courier New" panose="02070309020205020404" pitchFamily="49" charset="0"/>
              </a:rPr>
              <a:t>a) G = D * B </a:t>
            </a:r>
          </a:p>
          <a:p>
            <a:r>
              <a:rPr lang="en-US" altLang="en-US" smtClean="0">
                <a:latin typeface="Courier New" panose="02070309020205020404" pitchFamily="49" charset="0"/>
                <a:cs typeface="Courier New" panose="02070309020205020404" pitchFamily="49" charset="0"/>
              </a:rPr>
              <a:t>b) A = B * C</a:t>
            </a:r>
          </a:p>
          <a:p>
            <a:r>
              <a:rPr lang="en-US" altLang="en-US" smtClean="0">
                <a:latin typeface="Courier New" panose="02070309020205020404" pitchFamily="49" charset="0"/>
                <a:cs typeface="Courier New" panose="02070309020205020404" pitchFamily="49" charset="0"/>
              </a:rPr>
              <a:t>c) F = D * E</a:t>
            </a:r>
          </a:p>
          <a:p>
            <a:r>
              <a:rPr lang="en-US" altLang="en-US" smtClean="0">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solidFill>
                  <a:prstClr val="black"/>
                </a:solidFill>
              </a:rPr>
              <a:pPr>
                <a:spcBef>
                  <a:spcPct val="0"/>
                </a:spcBef>
              </a:pPr>
              <a:t>13</a:t>
            </a:fld>
            <a:endParaRPr lang="en-US" altLang="en-US" smtClean="0">
              <a:solidFill>
                <a:prstClr val="black"/>
              </a:solidFill>
            </a:endParaRPr>
          </a:p>
        </p:txBody>
      </p:sp>
    </p:spTree>
    <p:extLst>
      <p:ext uri="{BB962C8B-B14F-4D97-AF65-F5344CB8AC3E}">
        <p14:creationId xmlns:p14="http://schemas.microsoft.com/office/powerpoint/2010/main" val="309219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solidFill>
                  <a:prstClr val="black"/>
                </a:solidFill>
              </a:rPr>
              <a:pPr>
                <a:spcBef>
                  <a:spcPct val="0"/>
                </a:spcBef>
              </a:pPr>
              <a:t>15</a:t>
            </a:fld>
            <a:endParaRPr lang="en-US" altLang="en-US" smtClean="0">
              <a:solidFill>
                <a:prstClr val="black"/>
              </a:solidFill>
            </a:endParaRPr>
          </a:p>
        </p:txBody>
      </p:sp>
    </p:spTree>
    <p:extLst>
      <p:ext uri="{BB962C8B-B14F-4D97-AF65-F5344CB8AC3E}">
        <p14:creationId xmlns:p14="http://schemas.microsoft.com/office/powerpoint/2010/main" val="149593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B97AA4-0F25-4711-91D4-A1BBE82FD726}" type="slidenum">
              <a:rPr lang="en-US" altLang="en-US" smtClean="0">
                <a:solidFill>
                  <a:prstClr val="black"/>
                </a:solidFill>
                <a:latin typeface="Calibri" panose="020F0502020204030204" pitchFamily="34" charset="0"/>
              </a:rPr>
              <a:pPr/>
              <a:t>20</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99634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Things we can’t understand without thinking in frequency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EAC94-5B3A-4F8F-B3D0-C8AA702D27C5}" type="slidenum">
              <a:rPr lang="en-US" altLang="en-US" smtClean="0">
                <a:solidFill>
                  <a:prstClr val="black"/>
                </a:solidFill>
              </a:rPr>
              <a:pPr>
                <a:spcBef>
                  <a:spcPct val="0"/>
                </a:spcBef>
              </a:pPr>
              <a:t>51</a:t>
            </a:fld>
            <a:endParaRPr lang="en-US" altLang="en-US" smtClean="0">
              <a:solidFill>
                <a:prstClr val="black"/>
              </a:solidFill>
            </a:endParaRPr>
          </a:p>
        </p:txBody>
      </p:sp>
    </p:spTree>
    <p:extLst>
      <p:ext uri="{BB962C8B-B14F-4D97-AF65-F5344CB8AC3E}">
        <p14:creationId xmlns:p14="http://schemas.microsoft.com/office/powerpoint/2010/main" val="181653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B8B8F3-0C44-4587-B21E-CC277F8EDB28}"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63CEA2-B190-446E-988A-AE981FEDC081}" type="slidenum">
              <a:rPr lang="en-US" altLang="en-US"/>
              <a:pPr/>
              <a:t>‹#›</a:t>
            </a:fld>
            <a:endParaRPr lang="en-US" altLang="en-US"/>
          </a:p>
        </p:txBody>
      </p:sp>
    </p:spTree>
    <p:extLst>
      <p:ext uri="{BB962C8B-B14F-4D97-AF65-F5344CB8AC3E}">
        <p14:creationId xmlns:p14="http://schemas.microsoft.com/office/powerpoint/2010/main" val="23253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7A06A6-18BA-412A-8A9C-C1BE58B55C17}"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D2C121-53EC-41B7-A049-308DE65D1150}" type="slidenum">
              <a:rPr lang="en-US" altLang="en-US"/>
              <a:pPr/>
              <a:t>‹#›</a:t>
            </a:fld>
            <a:endParaRPr lang="en-US" altLang="en-US"/>
          </a:p>
        </p:txBody>
      </p:sp>
    </p:spTree>
    <p:extLst>
      <p:ext uri="{BB962C8B-B14F-4D97-AF65-F5344CB8AC3E}">
        <p14:creationId xmlns:p14="http://schemas.microsoft.com/office/powerpoint/2010/main" val="9155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35884D-EF1B-44DC-A077-D312C25A56E0}"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7E0C01E-DEA3-4B54-B84E-20F8A317AD9A}" type="slidenum">
              <a:rPr lang="en-US" altLang="en-US"/>
              <a:pPr/>
              <a:t>‹#›</a:t>
            </a:fld>
            <a:endParaRPr lang="en-US" altLang="en-US"/>
          </a:p>
        </p:txBody>
      </p:sp>
    </p:spTree>
    <p:extLst>
      <p:ext uri="{BB962C8B-B14F-4D97-AF65-F5344CB8AC3E}">
        <p14:creationId xmlns:p14="http://schemas.microsoft.com/office/powerpoint/2010/main" val="209489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09AA73-D706-40FF-B202-36DA0580FB43}"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AB12B2-4BD8-4ED2-97D1-8FE111FF5131}" type="slidenum">
              <a:rPr lang="en-US" altLang="en-US"/>
              <a:pPr>
                <a:defRPr/>
              </a:pPr>
              <a:t>‹#›</a:t>
            </a:fld>
            <a:endParaRPr lang="en-US" altLang="en-US"/>
          </a:p>
        </p:txBody>
      </p:sp>
    </p:spTree>
    <p:extLst>
      <p:ext uri="{BB962C8B-B14F-4D97-AF65-F5344CB8AC3E}">
        <p14:creationId xmlns:p14="http://schemas.microsoft.com/office/powerpoint/2010/main" val="3117154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5373A8B-F6A9-49E1-85A2-FAAC63FDC3F2}"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6D5EC4-927F-4C2D-8C33-33B6F8463046}" type="slidenum">
              <a:rPr lang="en-US" altLang="en-US"/>
              <a:pPr>
                <a:defRPr/>
              </a:pPr>
              <a:t>‹#›</a:t>
            </a:fld>
            <a:endParaRPr lang="en-US" altLang="en-US"/>
          </a:p>
        </p:txBody>
      </p:sp>
    </p:spTree>
    <p:extLst>
      <p:ext uri="{BB962C8B-B14F-4D97-AF65-F5344CB8AC3E}">
        <p14:creationId xmlns:p14="http://schemas.microsoft.com/office/powerpoint/2010/main" val="2765608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F932ED-8D5F-4B43-A663-E06E4991148F}"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EC0359-DFD3-45DC-A565-005AEDA93D1D}" type="slidenum">
              <a:rPr lang="en-US" altLang="en-US"/>
              <a:pPr>
                <a:defRPr/>
              </a:pPr>
              <a:t>‹#›</a:t>
            </a:fld>
            <a:endParaRPr lang="en-US" altLang="en-US"/>
          </a:p>
        </p:txBody>
      </p:sp>
    </p:spTree>
    <p:extLst>
      <p:ext uri="{BB962C8B-B14F-4D97-AF65-F5344CB8AC3E}">
        <p14:creationId xmlns:p14="http://schemas.microsoft.com/office/powerpoint/2010/main" val="36556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B8BBEE7-CC70-402A-BE26-5D94564CD862}"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876728-6C07-4E02-ADD1-4CBC5FA978FD}" type="slidenum">
              <a:rPr lang="en-US" altLang="en-US"/>
              <a:pPr>
                <a:defRPr/>
              </a:pPr>
              <a:t>‹#›</a:t>
            </a:fld>
            <a:endParaRPr lang="en-US" altLang="en-US"/>
          </a:p>
        </p:txBody>
      </p:sp>
    </p:spTree>
    <p:extLst>
      <p:ext uri="{BB962C8B-B14F-4D97-AF65-F5344CB8AC3E}">
        <p14:creationId xmlns:p14="http://schemas.microsoft.com/office/powerpoint/2010/main" val="141227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B3B22C-ED23-40E1-B320-C6B903A0525B}" type="datetimeFigureOut">
              <a:rPr lang="en-US">
                <a:solidFill>
                  <a:prstClr val="black">
                    <a:tint val="75000"/>
                  </a:prstClr>
                </a:solidFill>
              </a:rPr>
              <a:pPr>
                <a:defRPr/>
              </a:pPr>
              <a:t>8/29/2018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B523635-6262-4CBE-8F02-AF3B5E2E1EC3}" type="slidenum">
              <a:rPr lang="en-US" altLang="en-US"/>
              <a:pPr>
                <a:defRPr/>
              </a:pPr>
              <a:t>‹#›</a:t>
            </a:fld>
            <a:endParaRPr lang="en-US" altLang="en-US"/>
          </a:p>
        </p:txBody>
      </p:sp>
    </p:spTree>
    <p:extLst>
      <p:ext uri="{BB962C8B-B14F-4D97-AF65-F5344CB8AC3E}">
        <p14:creationId xmlns:p14="http://schemas.microsoft.com/office/powerpoint/2010/main" val="2257298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0BDE16B-1012-40D8-AB34-C25EBF7A2020}" type="datetimeFigureOut">
              <a:rPr lang="en-US">
                <a:solidFill>
                  <a:prstClr val="black">
                    <a:tint val="75000"/>
                  </a:prstClr>
                </a:solidFill>
              </a:rPr>
              <a:pPr>
                <a:defRPr/>
              </a:pPr>
              <a:t>8/29/2018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6F8579-DBF1-4673-ABCB-9658203A379E}" type="slidenum">
              <a:rPr lang="en-US" altLang="en-US"/>
              <a:pPr>
                <a:defRPr/>
              </a:pPr>
              <a:t>‹#›</a:t>
            </a:fld>
            <a:endParaRPr lang="en-US" altLang="en-US"/>
          </a:p>
        </p:txBody>
      </p:sp>
    </p:spTree>
    <p:extLst>
      <p:ext uri="{BB962C8B-B14F-4D97-AF65-F5344CB8AC3E}">
        <p14:creationId xmlns:p14="http://schemas.microsoft.com/office/powerpoint/2010/main" val="4207639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F4F8D49-98F9-4A5F-A695-720159F818F6}" type="datetimeFigureOut">
              <a:rPr lang="en-US">
                <a:solidFill>
                  <a:prstClr val="black">
                    <a:tint val="75000"/>
                  </a:prstClr>
                </a:solidFill>
              </a:rPr>
              <a:pPr>
                <a:defRPr/>
              </a:pPr>
              <a:t>8/29/2018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D29B15-17C2-459E-827D-DC8C41B0CFE6}" type="slidenum">
              <a:rPr lang="en-US" altLang="en-US"/>
              <a:pPr>
                <a:defRPr/>
              </a:pPr>
              <a:t>‹#›</a:t>
            </a:fld>
            <a:endParaRPr lang="en-US" altLang="en-US"/>
          </a:p>
        </p:txBody>
      </p:sp>
    </p:spTree>
    <p:extLst>
      <p:ext uri="{BB962C8B-B14F-4D97-AF65-F5344CB8AC3E}">
        <p14:creationId xmlns:p14="http://schemas.microsoft.com/office/powerpoint/2010/main" val="3632109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DCB8F1-5934-451C-A6C0-2C5CA17FFC4C}"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357CF2-5E99-415F-8259-1C34FC14A7C9}" type="slidenum">
              <a:rPr lang="en-US" altLang="en-US"/>
              <a:pPr>
                <a:defRPr/>
              </a:pPr>
              <a:t>‹#›</a:t>
            </a:fld>
            <a:endParaRPr lang="en-US" altLang="en-US"/>
          </a:p>
        </p:txBody>
      </p:sp>
    </p:spTree>
    <p:extLst>
      <p:ext uri="{BB962C8B-B14F-4D97-AF65-F5344CB8AC3E}">
        <p14:creationId xmlns:p14="http://schemas.microsoft.com/office/powerpoint/2010/main" val="25901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87E897-9CCA-4650-89C9-FAE0562A6E16}"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D3EFBBB-9496-4689-A798-1FE0B5178481}" type="slidenum">
              <a:rPr lang="en-US" altLang="en-US"/>
              <a:pPr/>
              <a:t>‹#›</a:t>
            </a:fld>
            <a:endParaRPr lang="en-US" altLang="en-US"/>
          </a:p>
        </p:txBody>
      </p:sp>
    </p:spTree>
    <p:extLst>
      <p:ext uri="{BB962C8B-B14F-4D97-AF65-F5344CB8AC3E}">
        <p14:creationId xmlns:p14="http://schemas.microsoft.com/office/powerpoint/2010/main" val="264816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E9D5E2-81F7-4A08-B8B8-350E984F8692}"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AACA6F-EE6F-4DA3-A4C0-04D847E3CFEA}" type="slidenum">
              <a:rPr lang="en-US" altLang="en-US"/>
              <a:pPr>
                <a:defRPr/>
              </a:pPr>
              <a:t>‹#›</a:t>
            </a:fld>
            <a:endParaRPr lang="en-US" altLang="en-US"/>
          </a:p>
        </p:txBody>
      </p:sp>
    </p:spTree>
    <p:extLst>
      <p:ext uri="{BB962C8B-B14F-4D97-AF65-F5344CB8AC3E}">
        <p14:creationId xmlns:p14="http://schemas.microsoft.com/office/powerpoint/2010/main" val="1845475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522F2B-0441-40BD-9146-4AD3A2ABA33F}"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D8F1B5F-D2F4-495F-B238-4A0C9874CD80}" type="slidenum">
              <a:rPr lang="en-US" altLang="en-US"/>
              <a:pPr>
                <a:defRPr/>
              </a:pPr>
              <a:t>‹#›</a:t>
            </a:fld>
            <a:endParaRPr lang="en-US" altLang="en-US"/>
          </a:p>
        </p:txBody>
      </p:sp>
    </p:spTree>
    <p:extLst>
      <p:ext uri="{BB962C8B-B14F-4D97-AF65-F5344CB8AC3E}">
        <p14:creationId xmlns:p14="http://schemas.microsoft.com/office/powerpoint/2010/main" val="789653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632DA-D25E-47BC-BD3F-AD8944DB8918}"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5A53BC-52BA-4E0B-BA26-1136E3A91660}" type="slidenum">
              <a:rPr lang="en-US" altLang="en-US"/>
              <a:pPr>
                <a:defRPr/>
              </a:pPr>
              <a:t>‹#›</a:t>
            </a:fld>
            <a:endParaRPr lang="en-US" altLang="en-US"/>
          </a:p>
        </p:txBody>
      </p:sp>
    </p:spTree>
    <p:extLst>
      <p:ext uri="{BB962C8B-B14F-4D97-AF65-F5344CB8AC3E}">
        <p14:creationId xmlns:p14="http://schemas.microsoft.com/office/powerpoint/2010/main" val="331016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eaLnBrk="1" hangingPunct="1">
              <a:defRPr smtClean="0">
                <a:latin typeface="Arial" panose="020B0604020202020204" pitchFamily="34" charset="0"/>
              </a:defRPr>
            </a:lvl1pPr>
          </a:lstStyle>
          <a:p>
            <a:pPr>
              <a:defRPr/>
            </a:pPr>
            <a:fld id="{E20CAFA2-7458-4DF6-9308-35F00913FE7D}" type="slidenum">
              <a:rPr lang="en-US" altLang="en-US"/>
              <a:pPr>
                <a:defRPr/>
              </a:pPr>
              <a:t>‹#›</a:t>
            </a:fld>
            <a:endParaRPr lang="en-US" altLang="en-US"/>
          </a:p>
        </p:txBody>
      </p:sp>
    </p:spTree>
    <p:extLst>
      <p:ext uri="{BB962C8B-B14F-4D97-AF65-F5344CB8AC3E}">
        <p14:creationId xmlns:p14="http://schemas.microsoft.com/office/powerpoint/2010/main" val="3116739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421030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4146341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509494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838047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2979358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225457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CE1D7C7-5066-48FA-AA0C-2B39BB915435}"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F06351-61C5-46BF-9AE3-3FBF1811A770}" type="slidenum">
              <a:rPr lang="en-US" altLang="en-US"/>
              <a:pPr/>
              <a:t>‹#›</a:t>
            </a:fld>
            <a:endParaRPr lang="en-US" altLang="en-US"/>
          </a:p>
        </p:txBody>
      </p:sp>
    </p:spTree>
    <p:extLst>
      <p:ext uri="{BB962C8B-B14F-4D97-AF65-F5344CB8AC3E}">
        <p14:creationId xmlns:p14="http://schemas.microsoft.com/office/powerpoint/2010/main" val="235360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4095322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344241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217250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78460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369981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1780274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2873952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1956060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463045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39274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FB917B-204E-4F2F-80D3-9C12800F5A41}"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8FDDBF-4B84-4967-980E-EED8B883E4E4}" type="slidenum">
              <a:rPr lang="en-US" altLang="en-US"/>
              <a:pPr/>
              <a:t>‹#›</a:t>
            </a:fld>
            <a:endParaRPr lang="en-US" altLang="en-US"/>
          </a:p>
        </p:txBody>
      </p:sp>
    </p:spTree>
    <p:extLst>
      <p:ext uri="{BB962C8B-B14F-4D97-AF65-F5344CB8AC3E}">
        <p14:creationId xmlns:p14="http://schemas.microsoft.com/office/powerpoint/2010/main" val="2352512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087826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1957713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988660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249830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1267632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4098457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1991052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151491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277946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303414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D6BFC8-0E75-4BA2-BF2D-C612EF4AAE53}" type="datetimeFigureOut">
              <a:rPr lang="en-US">
                <a:solidFill>
                  <a:prstClr val="black">
                    <a:tint val="75000"/>
                  </a:prstClr>
                </a:solidFill>
              </a:rPr>
              <a:pPr>
                <a:defRPr/>
              </a:pPr>
              <a:t>8/29/2018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8C9683B-BFA9-4003-8396-2DCC26D0EAD5}" type="slidenum">
              <a:rPr lang="en-US" altLang="en-US"/>
              <a:pPr/>
              <a:t>‹#›</a:t>
            </a:fld>
            <a:endParaRPr lang="en-US" altLang="en-US"/>
          </a:p>
        </p:txBody>
      </p:sp>
    </p:spTree>
    <p:extLst>
      <p:ext uri="{BB962C8B-B14F-4D97-AF65-F5344CB8AC3E}">
        <p14:creationId xmlns:p14="http://schemas.microsoft.com/office/powerpoint/2010/main" val="1550160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338955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55957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8/29/2018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640023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8/29/2018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817470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8/29/2018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188760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685814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420655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2020737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635780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5290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7E43F4-6FAD-49F5-9427-CBFD431BF9EC}" type="datetimeFigureOut">
              <a:rPr lang="en-US">
                <a:solidFill>
                  <a:prstClr val="black">
                    <a:tint val="75000"/>
                  </a:prstClr>
                </a:solidFill>
              </a:rPr>
              <a:pPr>
                <a:defRPr/>
              </a:pPr>
              <a:t>8/29/2018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31EB63-D90E-4B3B-8FDE-8AFE84F9ED8F}" type="slidenum">
              <a:rPr lang="en-US" altLang="en-US"/>
              <a:pPr/>
              <a:t>‹#›</a:t>
            </a:fld>
            <a:endParaRPr lang="en-US" altLang="en-US"/>
          </a:p>
        </p:txBody>
      </p:sp>
    </p:spTree>
    <p:extLst>
      <p:ext uri="{BB962C8B-B14F-4D97-AF65-F5344CB8AC3E}">
        <p14:creationId xmlns:p14="http://schemas.microsoft.com/office/powerpoint/2010/main" val="205420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54EB79-7650-4B89-B247-F08B0E34FB92}" type="datetimeFigureOut">
              <a:rPr lang="en-US">
                <a:solidFill>
                  <a:prstClr val="black">
                    <a:tint val="75000"/>
                  </a:prstClr>
                </a:solidFill>
              </a:rPr>
              <a:pPr>
                <a:defRPr/>
              </a:pPr>
              <a:t>8/29/2018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E80E203-517A-4EB6-847D-277D58442AFB}" type="slidenum">
              <a:rPr lang="en-US" altLang="en-US"/>
              <a:pPr/>
              <a:t>‹#›</a:t>
            </a:fld>
            <a:endParaRPr lang="en-US" altLang="en-US"/>
          </a:p>
        </p:txBody>
      </p:sp>
    </p:spTree>
    <p:extLst>
      <p:ext uri="{BB962C8B-B14F-4D97-AF65-F5344CB8AC3E}">
        <p14:creationId xmlns:p14="http://schemas.microsoft.com/office/powerpoint/2010/main" val="304203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7A33FD-F194-4EDD-B575-A24E7FDF05DC}"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E388BF-3C66-491E-8EA9-9B587CD980AC}" type="slidenum">
              <a:rPr lang="en-US" altLang="en-US"/>
              <a:pPr/>
              <a:t>‹#›</a:t>
            </a:fld>
            <a:endParaRPr lang="en-US" altLang="en-US"/>
          </a:p>
        </p:txBody>
      </p:sp>
    </p:spTree>
    <p:extLst>
      <p:ext uri="{BB962C8B-B14F-4D97-AF65-F5344CB8AC3E}">
        <p14:creationId xmlns:p14="http://schemas.microsoft.com/office/powerpoint/2010/main" val="39124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8DA8CC3-BB52-412E-B4DE-E25DAE597D8C}" type="datetimeFigureOut">
              <a:rPr lang="en-US">
                <a:solidFill>
                  <a:prstClr val="black">
                    <a:tint val="75000"/>
                  </a:prstClr>
                </a:solidFill>
              </a:rPr>
              <a:pPr>
                <a:defRPr/>
              </a:pPr>
              <a:t>8/29/2018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D40D8B-DAD9-42B1-AFCB-2F403B2648F1}" type="slidenum">
              <a:rPr lang="en-US" altLang="en-US"/>
              <a:pPr/>
              <a:t>‹#›</a:t>
            </a:fld>
            <a:endParaRPr lang="en-US" altLang="en-US"/>
          </a:p>
        </p:txBody>
      </p:sp>
    </p:spTree>
    <p:extLst>
      <p:ext uri="{BB962C8B-B14F-4D97-AF65-F5344CB8AC3E}">
        <p14:creationId xmlns:p14="http://schemas.microsoft.com/office/powerpoint/2010/main" val="261584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A063CE-8F5D-440E-AAFD-C83F54B973C4}"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62FC848-B0EC-48B9-AB81-515881DF4BD9}" type="slidenum">
              <a:rPr lang="en-US" altLang="en-US" smtClean="0">
                <a:cs typeface="Arial" panose="020B0604020202020204" pitchFamily="34" charset="0"/>
              </a:rPr>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207508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DF54A49-3609-483D-B749-322CF6EEB077}"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F24CDCF-4643-40D2-86A5-675472FE82DF}"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0015478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007042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69219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8/29/2018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7925885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3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7.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7.xml"/><Relationship Id="rId1" Type="http://schemas.openxmlformats.org/officeDocument/2006/relationships/vmlDrawing" Target="../drawings/vmlDrawing3.vml"/><Relationship Id="rId5" Type="http://schemas.openxmlformats.org/officeDocument/2006/relationships/image" Target="../media/image36.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7.xml"/><Relationship Id="rId5" Type="http://schemas.openxmlformats.org/officeDocument/2006/relationships/image" Target="../media/image42.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image" Target="../media/image42.png"/><Relationship Id="rId5" Type="http://schemas.openxmlformats.org/officeDocument/2006/relationships/image" Target="../media/image52.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Users\James\Desktop\compvision%202016%20slides\05\Let's%20test%20your%20beer%20goggles%20-%20QI-%20Series%20K%20Episode%2014%20Preview%20-%20BBC%20Two.mp4" TargetMode="External"/><Relationship Id="rId1" Type="http://schemas.microsoft.com/office/2007/relationships/media" Target="file:///C:\Users\James\Desktop\compvision%202016%20slides\05\Let's%20test%20your%20beer%20goggles%20-%20QI-%20Series%20K%20Episode%2014%20Preview%20-%20BBC%20Two.mp4"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7.xml"/><Relationship Id="rId1" Type="http://schemas.openxmlformats.org/officeDocument/2006/relationships/vmlDrawing" Target="../drawings/vmlDrawing5.vml"/><Relationship Id="rId6" Type="http://schemas.openxmlformats.org/officeDocument/2006/relationships/image" Target="../media/image65.wmf"/><Relationship Id="rId5" Type="http://schemas.openxmlformats.org/officeDocument/2006/relationships/oleObject" Target="../embeddings/oleObject6.bin"/><Relationship Id="rId4" Type="http://schemas.openxmlformats.org/officeDocument/2006/relationships/image" Target="../media/image64.wmf"/></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youtu.be/3BJU2drrtCM" TargetMode="External"/><Relationship Id="rId2" Type="http://schemas.openxmlformats.org/officeDocument/2006/relationships/hyperlink" Target="https://youtu.be/Fmg9ZOHESgQ?t=21s" TargetMode="Externa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9.xml"/><Relationship Id="rId1" Type="http://schemas.openxmlformats.org/officeDocument/2006/relationships/vmlDrawing" Target="../drawings/vmlDrawing6.vml"/><Relationship Id="rId6" Type="http://schemas.openxmlformats.org/officeDocument/2006/relationships/image" Target="../media/image79.wmf"/><Relationship Id="rId5" Type="http://schemas.openxmlformats.org/officeDocument/2006/relationships/oleObject" Target="../embeddings/oleObject8.bin"/><Relationship Id="rId4" Type="http://schemas.openxmlformats.org/officeDocument/2006/relationships/image" Target="../media/image78.wmf"/></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7.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hays\Desktop\143 Computer Vision\slides\05\VaK8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271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457200" y="6386513"/>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smtClean="0">
                <a:solidFill>
                  <a:prstClr val="black"/>
                </a:solidFill>
                <a:latin typeface="Gill Sans" charset="0"/>
              </a:rPr>
              <a:t>© 2006 Steve Marschner • </a:t>
            </a:r>
            <a:fld id="{3AE7C433-F137-4E4F-88B6-171194EBCF5B}" type="slidenum">
              <a:rPr lang="en-US" altLang="en-US" smtClean="0">
                <a:solidFill>
                  <a:prstClr val="black"/>
                </a:solidFill>
                <a:latin typeface="Gill Sans" charset="0"/>
              </a:rPr>
              <a:pPr algn="l" eaLnBrk="1" fontAlgn="base" hangingPunct="1">
                <a:spcBef>
                  <a:spcPct val="0"/>
                </a:spcBef>
                <a:spcAft>
                  <a:spcPct val="0"/>
                </a:spcAft>
              </a:pPr>
              <a:t>10</a:t>
            </a:fld>
            <a:endParaRPr lang="en-US" altLang="en-US" smtClean="0">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tLang="en-US" smtClean="0"/>
              <a:t>Median filters</a:t>
            </a:r>
          </a:p>
        </p:txBody>
      </p:sp>
      <p:graphicFrame>
        <p:nvGraphicFramePr>
          <p:cNvPr id="72708"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23912"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457200" y="1473200"/>
            <a:ext cx="8534400" cy="4649788"/>
          </a:xfrm>
          <a:noFill/>
        </p:spPr>
        <p:txBody>
          <a:bodyPr/>
          <a:lstStyle/>
          <a:p>
            <a:pPr eaLnBrk="1" hangingPunct="1"/>
            <a:r>
              <a:rPr lang="en-US" altLang="en-US" smtClean="0"/>
              <a:t>A </a:t>
            </a:r>
            <a:r>
              <a:rPr lang="en-US" altLang="en-US" b="1" smtClean="0"/>
              <a:t>Median Filter</a:t>
            </a:r>
            <a:r>
              <a:rPr lang="en-US" altLang="en-US" smtClean="0"/>
              <a:t> operates over a window by selecting the median intensity in the window.</a:t>
            </a:r>
          </a:p>
          <a:p>
            <a:pPr eaLnBrk="1" hangingPunct="1"/>
            <a:r>
              <a:rPr lang="en-US" altLang="en-US" smtClean="0"/>
              <a:t>What advantage does a median filter have over a mean filter?</a:t>
            </a:r>
          </a:p>
          <a:p>
            <a:pPr eaLnBrk="1" hangingPunct="1"/>
            <a:r>
              <a:rPr lang="en-US" altLang="en-US" smtClean="0"/>
              <a:t>Is a median filter a kind of convolution?</a:t>
            </a:r>
          </a:p>
          <a:p>
            <a:pPr eaLnBrk="1" hangingPunct="1"/>
            <a:endParaRPr lang="en-US" altLang="en-US" smtClean="0"/>
          </a:p>
        </p:txBody>
      </p:sp>
      <p:sp>
        <p:nvSpPr>
          <p:cNvPr id="72710"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smtClean="0">
                <a:solidFill>
                  <a:prstClr val="black"/>
                </a:solidFill>
              </a:rPr>
              <a:t>Slide by Steve Seitz</a:t>
            </a:r>
          </a:p>
        </p:txBody>
      </p:sp>
    </p:spTree>
    <p:extLst>
      <p:ext uri="{BB962C8B-B14F-4D97-AF65-F5344CB8AC3E}">
        <p14:creationId xmlns:p14="http://schemas.microsoft.com/office/powerpoint/2010/main" val="32292529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457200" y="6376988"/>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smtClean="0">
                <a:solidFill>
                  <a:prstClr val="black"/>
                </a:solidFill>
                <a:latin typeface="Gill Sans" charset="0"/>
              </a:rPr>
              <a:t>© 2006 Steve Marschner • </a:t>
            </a:r>
            <a:fld id="{532DF987-B42B-48D6-9ABD-128887809D38}" type="slidenum">
              <a:rPr lang="en-US" altLang="en-US" smtClean="0">
                <a:solidFill>
                  <a:prstClr val="black"/>
                </a:solidFill>
                <a:latin typeface="Gill Sans" charset="0"/>
              </a:rPr>
              <a:pPr algn="l" eaLnBrk="1" fontAlgn="base" hangingPunct="1">
                <a:spcBef>
                  <a:spcPct val="0"/>
                </a:spcBef>
                <a:spcAft>
                  <a:spcPct val="0"/>
                </a:spcAft>
              </a:pPr>
              <a:t>11</a:t>
            </a:fld>
            <a:endParaRPr lang="en-US" altLang="en-US" smtClean="0">
              <a:solidFill>
                <a:prstClr val="black"/>
              </a:solidFill>
              <a:latin typeface="Gill Sans" charset="0"/>
            </a:endParaRPr>
          </a:p>
        </p:txBody>
      </p:sp>
      <p:sp>
        <p:nvSpPr>
          <p:cNvPr id="2052" name="Rectangle 2"/>
          <p:cNvSpPr>
            <a:spLocks noGrp="1" noChangeArrowheads="1"/>
          </p:cNvSpPr>
          <p:nvPr>
            <p:ph type="title"/>
          </p:nvPr>
        </p:nvSpPr>
        <p:spPr>
          <a:xfrm>
            <a:off x="685800" y="171450"/>
            <a:ext cx="8458200" cy="571500"/>
          </a:xfrm>
        </p:spPr>
        <p:txBody>
          <a:bodyPr>
            <a:normAutofit fontScale="90000"/>
          </a:bodyPr>
          <a:lstStyle/>
          <a:p>
            <a:pPr eaLnBrk="1" hangingPunct="1">
              <a:defRPr/>
            </a:pPr>
            <a:r>
              <a:rPr lang="en-US" smtClean="0"/>
              <a:t>Comparison: salt and pepper noise</a:t>
            </a:r>
          </a:p>
        </p:txBody>
      </p:sp>
      <p:graphicFrame>
        <p:nvGraphicFramePr>
          <p:cNvPr id="73732" name="Object 3"/>
          <p:cNvGraphicFramePr>
            <a:graphicFrameLocks noChangeAspect="1"/>
          </p:cNvGraphicFramePr>
          <p:nvPr/>
        </p:nvGraphicFramePr>
        <p:xfrm>
          <a:off x="7938" y="0"/>
          <a:ext cx="1219200" cy="149225"/>
        </p:xfrm>
        <a:graphic>
          <a:graphicData uri="http://schemas.openxmlformats.org/presentationml/2006/ole">
            <mc:AlternateContent xmlns:mc="http://schemas.openxmlformats.org/markup-compatibility/2006">
              <mc:Choice xmlns:v="urn:schemas-microsoft-com:vml" Requires="v">
                <p:oleObj spid="_x0000_s124936"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0"/>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971550"/>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6692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smtClean="0">
                <a:solidFill>
                  <a:prstClr val="black"/>
                </a:solidFill>
              </a:rPr>
              <a:t>Slide by Steve Seitz</a:t>
            </a:r>
          </a:p>
        </p:txBody>
      </p:sp>
    </p:spTree>
    <p:extLst>
      <p:ext uri="{BB962C8B-B14F-4D97-AF65-F5344CB8AC3E}">
        <p14:creationId xmlns:p14="http://schemas.microsoft.com/office/powerpoint/2010/main" val="2135262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Review: questions</a:t>
            </a:r>
          </a:p>
        </p:txBody>
      </p:sp>
      <p:sp>
        <p:nvSpPr>
          <p:cNvPr id="25603"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Write down a 3x3 filter that returns a positive value if the average value of the 4-adjacent neighbors is less than the center and a negative value otherwise</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Write down a filter that will compute the gradient in the x-direction:</a:t>
            </a:r>
          </a:p>
          <a:p>
            <a:pPr marL="514350" indent="-514350">
              <a:buFont typeface="Arial" panose="020B0604020202020204" pitchFamily="34" charset="0"/>
              <a:buNone/>
            </a:pPr>
            <a:r>
              <a:rPr lang="en-US" altLang="en-US" smtClean="0"/>
              <a:t>	</a:t>
            </a:r>
            <a:r>
              <a:rPr lang="en-US" altLang="en-US" sz="2000" smtClean="0">
                <a:latin typeface="Courier New" panose="02070309020205020404" pitchFamily="49" charset="0"/>
                <a:cs typeface="Courier New" panose="02070309020205020404" pitchFamily="49" charset="0"/>
              </a:rPr>
              <a:t>gradx(y,x) = im(y,x+1)-im(y,x) for each x, y</a:t>
            </a:r>
          </a:p>
          <a:p>
            <a:pPr marL="514350" indent="-514350">
              <a:buFont typeface="Arial" panose="020B0604020202020204" pitchFamily="34" charset="0"/>
              <a:buNone/>
            </a:pPr>
            <a:r>
              <a:rPr lang="en-US" altLang="en-US" sz="2000" smtClean="0">
                <a:latin typeface="Courier New" panose="02070309020205020404" pitchFamily="49" charset="0"/>
                <a:cs typeface="Courier New" panose="02070309020205020404" pitchFamily="49" charset="0"/>
              </a:rPr>
              <a:t>	</a:t>
            </a:r>
            <a:endParaRPr lang="en-US" altLang="en-US" smtClean="0"/>
          </a:p>
        </p:txBody>
      </p:sp>
      <p:sp>
        <p:nvSpPr>
          <p:cNvPr id="4" name="TextBox 3"/>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244947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Review: questions</a:t>
            </a:r>
          </a:p>
        </p:txBody>
      </p:sp>
      <p:sp>
        <p:nvSpPr>
          <p:cNvPr id="27651" name="Content Placeholder 2"/>
          <p:cNvSpPr>
            <a:spLocks noGrp="1"/>
          </p:cNvSpPr>
          <p:nvPr>
            <p:ph idx="1"/>
          </p:nvPr>
        </p:nvSpPr>
        <p:spPr>
          <a:xfrm>
            <a:off x="457200" y="990600"/>
            <a:ext cx="8229600" cy="609600"/>
          </a:xfrm>
        </p:spPr>
        <p:txBody>
          <a:bodyPr/>
          <a:lstStyle/>
          <a:p>
            <a:pPr marL="514350" indent="-514350">
              <a:buFont typeface="Arial" panose="020B0604020202020204" pitchFamily="34" charset="0"/>
              <a:buNone/>
            </a:pPr>
            <a:r>
              <a:rPr lang="en-US" altLang="en-US" smtClean="0"/>
              <a:t>3.  Fill in the blanks:</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3" cstate="print">
            <a:extLst>
              <a:ext uri="{28A0092B-C50C-407E-A947-70E740481C1C}">
                <a14:useLocalDpi xmlns:a14="http://schemas.microsoft.com/office/drawing/2010/main" val="0"/>
              </a:ext>
            </a:extLst>
          </a:blip>
          <a:srcRect l="15788" t="3510" r="14474" b="3510"/>
          <a:stretch>
            <a:fillRect/>
          </a:stretch>
        </p:blipFill>
        <p:spPr bwMode="auto">
          <a:xfrm>
            <a:off x="7086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4">
            <a:extLst>
              <a:ext uri="{28A0092B-C50C-407E-A947-70E740481C1C}">
                <a14:useLocalDpi xmlns:a14="http://schemas.microsoft.com/office/drawing/2010/main" val="0"/>
              </a:ext>
            </a:extLst>
          </a:blip>
          <a:srcRect l="16667" t="4167" r="13542" b="4167"/>
          <a:stretch>
            <a:fillRect/>
          </a:stretch>
        </p:blipFill>
        <p:spPr bwMode="auto">
          <a:xfrm>
            <a:off x="7391400" y="2667000"/>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5" cstate="print">
            <a:extLst>
              <a:ext uri="{28A0092B-C50C-407E-A947-70E740481C1C}">
                <a14:useLocalDpi xmlns:a14="http://schemas.microsoft.com/office/drawing/2010/main" val="0"/>
              </a:ext>
            </a:extLst>
          </a:blip>
          <a:srcRect l="17708" t="5556" r="16667" b="6944"/>
          <a:stretch>
            <a:fillRect/>
          </a:stretch>
        </p:blipFill>
        <p:spPr bwMode="auto">
          <a:xfrm>
            <a:off x="7086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4346" y="5116511"/>
            <a:ext cx="224812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4038600"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a) _ = D * B </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b) A = _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c) F = D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d) _ = D * D</a:t>
            </a:r>
          </a:p>
          <a:p>
            <a:pPr>
              <a:spcBef>
                <a:spcPct val="0"/>
              </a:spcBef>
              <a:buFontTx/>
              <a:buNone/>
            </a:pPr>
            <a:endParaRPr lang="en-US" altLang="en-US">
              <a:solidFill>
                <a:prstClr val="black"/>
              </a:solidFill>
              <a:latin typeface="Arial" panose="020B0604020202020204" pitchFamily="34" charset="0"/>
              <a:cs typeface="Arial" panose="020B0604020202020204" pitchFamily="34" charset="0"/>
            </a:endParaRPr>
          </a:p>
        </p:txBody>
      </p:sp>
      <p:sp>
        <p:nvSpPr>
          <p:cNvPr id="27658" name="TextBox 12"/>
          <p:cNvSpPr txBox="1">
            <a:spLocks noChangeArrowheads="1"/>
          </p:cNvSpPr>
          <p:nvPr/>
        </p:nvSpPr>
        <p:spPr bwMode="auto">
          <a:xfrm>
            <a:off x="6858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a:t>
            </a:r>
          </a:p>
        </p:txBody>
      </p:sp>
      <p:sp>
        <p:nvSpPr>
          <p:cNvPr id="27659" name="TextBox 13"/>
          <p:cNvSpPr txBox="1">
            <a:spLocks noChangeArrowheads="1"/>
          </p:cNvSpPr>
          <p:nvPr/>
        </p:nvSpPr>
        <p:spPr bwMode="auto">
          <a:xfrm>
            <a:off x="7162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a:t>
            </a:r>
          </a:p>
        </p:txBody>
      </p:sp>
      <p:sp>
        <p:nvSpPr>
          <p:cNvPr id="27660" name="TextBox 14"/>
          <p:cNvSpPr txBox="1">
            <a:spLocks noChangeArrowheads="1"/>
          </p:cNvSpPr>
          <p:nvPr/>
        </p:nvSpPr>
        <p:spPr bwMode="auto">
          <a:xfrm>
            <a:off x="6781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a:t>
            </a:r>
          </a:p>
        </p:txBody>
      </p:sp>
      <p:sp>
        <p:nvSpPr>
          <p:cNvPr id="27661" name="TextBox 15"/>
          <p:cNvSpPr txBox="1">
            <a:spLocks noChangeArrowheads="1"/>
          </p:cNvSpPr>
          <p:nvPr/>
        </p:nvSpPr>
        <p:spPr bwMode="auto">
          <a:xfrm>
            <a:off x="6324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8">
            <a:extLst>
              <a:ext uri="{28A0092B-C50C-407E-A947-70E740481C1C}">
                <a14:useLocalDpi xmlns:a14="http://schemas.microsoft.com/office/drawing/2010/main" val="0"/>
              </a:ext>
            </a:extLst>
          </a:blip>
          <a:srcRect l="9375" t="41667" r="7292" b="41666"/>
          <a:stretch>
            <a:fillRect/>
          </a:stretch>
        </p:blipFill>
        <p:spPr bwMode="auto">
          <a:xfrm>
            <a:off x="533400" y="2971800"/>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228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152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0" cstate="print">
            <a:extLst>
              <a:ext uri="{28A0092B-C50C-407E-A947-70E740481C1C}">
                <a14:useLocalDpi xmlns:a14="http://schemas.microsoft.com/office/drawing/2010/main" val="0"/>
              </a:ext>
            </a:extLst>
          </a:blip>
          <a:srcRect l="9375" t="13889" r="8333" b="13889"/>
          <a:stretch>
            <a:fillRect/>
          </a:stretch>
        </p:blipFill>
        <p:spPr bwMode="auto">
          <a:xfrm>
            <a:off x="3429000" y="3352800"/>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3200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t>
            </a:r>
          </a:p>
        </p:txBody>
      </p:sp>
      <p:sp>
        <p:nvSpPr>
          <p:cNvPr id="27668" name="TextBox 22"/>
          <p:cNvSpPr txBox="1">
            <a:spLocks noChangeArrowheads="1"/>
          </p:cNvSpPr>
          <p:nvPr/>
        </p:nvSpPr>
        <p:spPr bwMode="auto">
          <a:xfrm>
            <a:off x="76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a:blip r:embed="rId11" cstate="print">
            <a:extLst>
              <a:ext uri="{28A0092B-C50C-407E-A947-70E740481C1C}">
                <a14:useLocalDpi xmlns:a14="http://schemas.microsoft.com/office/drawing/2010/main" val="0"/>
              </a:ext>
            </a:extLst>
          </a:blip>
          <a:srcRect l="7292" t="12500" r="7292" b="12500"/>
          <a:stretch>
            <a:fillRect/>
          </a:stretch>
        </p:blipFill>
        <p:spPr bwMode="auto">
          <a:xfrm>
            <a:off x="3505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3200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a:t>
            </a:r>
          </a:p>
        </p:txBody>
      </p:sp>
      <p:cxnSp>
        <p:nvCxnSpPr>
          <p:cNvPr id="27" name="Straight Arrow Connector 26"/>
          <p:cNvCxnSpPr>
            <a:stCxn id="27672" idx="1"/>
          </p:cNvCxnSpPr>
          <p:nvPr/>
        </p:nvCxnSpPr>
        <p:spPr>
          <a:xfrm rot="10800000" flipV="1">
            <a:off x="5867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72" name="TextBox 27"/>
          <p:cNvSpPr txBox="1">
            <a:spLocks noChangeArrowheads="1"/>
          </p:cNvSpPr>
          <p:nvPr/>
        </p:nvSpPr>
        <p:spPr bwMode="auto">
          <a:xfrm>
            <a:off x="6248400"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Filtering Operator</a:t>
            </a:r>
          </a:p>
        </p:txBody>
      </p:sp>
      <p:sp>
        <p:nvSpPr>
          <p:cNvPr id="25" name="TextBox 24"/>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657507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Today’s Class</a:t>
            </a:r>
          </a:p>
        </p:txBody>
      </p:sp>
      <p:sp>
        <p:nvSpPr>
          <p:cNvPr id="29699" name="Content Placeholder 2"/>
          <p:cNvSpPr>
            <a:spLocks noGrp="1"/>
          </p:cNvSpPr>
          <p:nvPr>
            <p:ph idx="1"/>
          </p:nvPr>
        </p:nvSpPr>
        <p:spPr/>
        <p:txBody>
          <a:bodyPr/>
          <a:lstStyle/>
          <a:p>
            <a:endParaRPr lang="en-US" altLang="en-US" smtClean="0"/>
          </a:p>
          <a:p>
            <a:r>
              <a:rPr lang="en-US" altLang="en-US" smtClean="0"/>
              <a:t>Fourier transform and frequency domain</a:t>
            </a:r>
          </a:p>
          <a:p>
            <a:pPr lvl="1"/>
            <a:r>
              <a:rPr lang="en-US" altLang="en-US" smtClean="0"/>
              <a:t>Frequency view of filtering</a:t>
            </a:r>
          </a:p>
          <a:p>
            <a:pPr lvl="1"/>
            <a:r>
              <a:rPr lang="en-US" altLang="en-US" smtClean="0"/>
              <a:t>Hybrid images</a:t>
            </a:r>
          </a:p>
          <a:p>
            <a:pPr lvl="1"/>
            <a:r>
              <a:rPr lang="en-US" altLang="en-US" smtClean="0"/>
              <a:t>Sampling</a:t>
            </a:r>
          </a:p>
          <a:p>
            <a:r>
              <a:rPr lang="en-US" altLang="en-US" smtClean="0"/>
              <a:t>Reminder: Read your textbook</a:t>
            </a:r>
          </a:p>
          <a:p>
            <a:pPr lvl="1"/>
            <a:r>
              <a:rPr lang="en-US" altLang="en-US" smtClean="0"/>
              <a:t>Today’s lecture covers material in 3.4</a:t>
            </a:r>
          </a:p>
        </p:txBody>
      </p:sp>
      <p:sp>
        <p:nvSpPr>
          <p:cNvPr id="4" name="TextBox 3"/>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265825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30728"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617394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892" name="TextBox 18"/>
          <p:cNvSpPr txBox="1">
            <a:spLocks noChangeArrowheads="1"/>
          </p:cNvSpPr>
          <p:nvPr/>
        </p:nvSpPr>
        <p:spPr bwMode="auto">
          <a:xfrm>
            <a:off x="2971800" y="6550025"/>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cs typeface="Arial" panose="020B0604020202020204" pitchFamily="34" charset="0"/>
              </a:rPr>
              <a:t>Image: </a:t>
            </a:r>
            <a:r>
              <a:rPr lang="en-US" altLang="en-US" sz="1400">
                <a:solidFill>
                  <a:prstClr val="black"/>
                </a:solidFill>
                <a:latin typeface="Arial" panose="020B0604020202020204" pitchFamily="34" charset="0"/>
                <a:cs typeface="Arial" panose="020B0604020202020204" pitchFamily="34" charset="0"/>
                <a:hlinkClick r:id="rId2"/>
              </a:rPr>
              <a:t>http://www.flickr.com/photos/igorms/136916757/ </a:t>
            </a:r>
            <a:endParaRPr lang="en-US" altLang="en-US" sz="1400">
              <a:solidFill>
                <a:prstClr val="black"/>
              </a:solidFill>
              <a:latin typeface="Arial" panose="020B0604020202020204" pitchFamily="34" charset="0"/>
              <a:cs typeface="Arial" panose="020B0604020202020204" pitchFamily="34" charset="0"/>
            </a:endParaRPr>
          </a:p>
        </p:txBody>
      </p:sp>
      <p:pic>
        <p:nvPicPr>
          <p:cNvPr id="37893"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48487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373563"/>
          </a:xfrm>
        </p:spPr>
        <p:txBody>
          <a:bodyPr/>
          <a:lstStyle/>
          <a:p>
            <a:pPr marL="0">
              <a:buFont typeface="Arial" charset="0"/>
              <a:buNone/>
              <a:defRPr/>
            </a:pPr>
            <a:r>
              <a:rPr lang="en-US" b="1" dirty="0" smtClean="0">
                <a:solidFill>
                  <a:schemeClr val="tx2">
                    <a:lumMod val="75000"/>
                  </a:schemeClr>
                </a:solidFill>
              </a:rPr>
              <a:t>How is it that a 4MP image can be compressed to a few hundred KB without a noticeable change?</a:t>
            </a:r>
            <a:endParaRPr lang="en-US" b="1" dirty="0">
              <a:solidFill>
                <a:schemeClr val="tx2">
                  <a:lumMod val="75000"/>
                </a:schemeClr>
              </a:solidFill>
            </a:endParaRPr>
          </a:p>
        </p:txBody>
      </p:sp>
      <p:sp>
        <p:nvSpPr>
          <p:cNvPr id="38915" name="Title 4"/>
          <p:cNvSpPr>
            <a:spLocks noGrp="1"/>
          </p:cNvSpPr>
          <p:nvPr>
            <p:ph type="title"/>
          </p:nvPr>
        </p:nvSpPr>
        <p:spPr/>
        <p:txBody>
          <a:bodyPr/>
          <a:lstStyle/>
          <a:p>
            <a:endParaRPr lang="en-US" altLang="en-US" smtClean="0"/>
          </a:p>
        </p:txBody>
      </p:sp>
    </p:spTree>
    <p:extLst>
      <p:ext uri="{BB962C8B-B14F-4D97-AF65-F5344CB8AC3E}">
        <p14:creationId xmlns:p14="http://schemas.microsoft.com/office/powerpoint/2010/main" val="97059972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Thinking in terms of frequency</a:t>
            </a:r>
          </a:p>
        </p:txBody>
      </p:sp>
      <p:sp>
        <p:nvSpPr>
          <p:cNvPr id="39939" name="Content Placeholder 2"/>
          <p:cNvSpPr>
            <a:spLocks noGrp="1"/>
          </p:cNvSpPr>
          <p:nvPr>
            <p:ph idx="1"/>
          </p:nvPr>
        </p:nvSpPr>
        <p:spPr/>
        <p:txBody>
          <a:bodyPr/>
          <a:lstStyle/>
          <a:p>
            <a:pPr>
              <a:buFont typeface="Arial" panose="020B0604020202020204" pitchFamily="34" charset="0"/>
              <a:buNone/>
            </a:pPr>
            <a:endParaRPr lang="en-US" altLang="en-US" smtClean="0"/>
          </a:p>
        </p:txBody>
      </p:sp>
    </p:spTree>
    <p:extLst>
      <p:ext uri="{BB962C8B-B14F-4D97-AF65-F5344CB8AC3E}">
        <p14:creationId xmlns:p14="http://schemas.microsoft.com/office/powerpoint/2010/main" val="2000165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smtClean="0"/>
              <a:t>Jean </a:t>
            </a:r>
            <a:r>
              <a:rPr lang="en-US" dirty="0" err="1" smtClean="0"/>
              <a:t>Baptiste</a:t>
            </a:r>
            <a:r>
              <a:rPr lang="en-US" dirty="0" smtClean="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smtClean="0"/>
              <a:t>had crazy idea (1807):</a:t>
            </a:r>
          </a:p>
          <a:p>
            <a:pPr>
              <a:buFont typeface="Arial" charset="0"/>
              <a:buNone/>
              <a:defRPr/>
            </a:pPr>
            <a:r>
              <a:rPr lang="en-US" sz="2000" i="1" dirty="0" smtClean="0"/>
              <a:t>	</a:t>
            </a:r>
            <a:r>
              <a:rPr lang="en-US" sz="2000" b="1" i="1" dirty="0" smtClean="0"/>
              <a:t>Any</a:t>
            </a:r>
            <a:r>
              <a:rPr lang="en-US" sz="2000" i="1" dirty="0" smtClean="0"/>
              <a:t> </a:t>
            </a:r>
            <a:r>
              <a:rPr lang="en-US" sz="2000" i="1" dirty="0" err="1" smtClean="0"/>
              <a:t>univariate</a:t>
            </a:r>
            <a:r>
              <a:rPr lang="en-US" sz="2000" i="1" dirty="0" smtClean="0"/>
              <a:t> function can be rewritten as a weighted sum of </a:t>
            </a:r>
            <a:r>
              <a:rPr lang="en-US" sz="2000" i="1" dirty="0" err="1" smtClean="0"/>
              <a:t>sines</a:t>
            </a:r>
            <a:r>
              <a:rPr lang="en-US" sz="2000" i="1" dirty="0" smtClean="0"/>
              <a:t> and cosines of different frequencies. </a:t>
            </a:r>
          </a:p>
          <a:p>
            <a:pPr>
              <a:buFont typeface="Arial" charset="0"/>
              <a:buChar char="•"/>
              <a:defRPr/>
            </a:pPr>
            <a:r>
              <a:rPr lang="en-US" sz="2800" dirty="0" smtClean="0"/>
              <a:t>Don’t believe it?  </a:t>
            </a:r>
          </a:p>
          <a:p>
            <a:pPr lvl="1">
              <a:buFont typeface="Arial" charset="0"/>
              <a:buChar char="–"/>
              <a:defRPr/>
            </a:pPr>
            <a:r>
              <a:rPr lang="en-US" sz="2400" dirty="0" smtClean="0"/>
              <a:t>Neither did Lagrange, Laplace, Poisson and other big wigs</a:t>
            </a:r>
          </a:p>
          <a:p>
            <a:pPr lvl="1">
              <a:buFont typeface="Arial" charset="0"/>
              <a:buChar char="–"/>
              <a:defRPr/>
            </a:pPr>
            <a:r>
              <a:rPr lang="en-US" sz="2400" dirty="0" smtClean="0"/>
              <a:t>Not translated into English until 1878!</a:t>
            </a:r>
          </a:p>
          <a:p>
            <a:pPr>
              <a:buFont typeface="Arial" charset="0"/>
              <a:buChar char="•"/>
              <a:defRPr/>
            </a:pPr>
            <a:r>
              <a:rPr lang="en-US" sz="2800" dirty="0" smtClean="0"/>
              <a:t> But it’s (mostly) true!</a:t>
            </a:r>
          </a:p>
          <a:p>
            <a:pPr lvl="1">
              <a:buFont typeface="Arial" charset="0"/>
              <a:buChar char="–"/>
              <a:defRPr/>
            </a:pPr>
            <a:r>
              <a:rPr lang="en-US" sz="2400" dirty="0" smtClean="0"/>
              <a:t>called Fourier Series</a:t>
            </a:r>
          </a:p>
          <a:p>
            <a:pPr lvl="1">
              <a:buFont typeface="Arial" charset="0"/>
              <a:buChar char="–"/>
              <a:defRPr/>
            </a:pPr>
            <a:r>
              <a:rPr lang="en-US" sz="2400" dirty="0" smtClean="0"/>
              <a:t>there are some subtle restrictions</a:t>
            </a:r>
          </a:p>
          <a:p>
            <a:pPr lvl="1">
              <a:buFont typeface="Arial" charset="0"/>
              <a:buChar char="–"/>
              <a:defRPr/>
            </a:pPr>
            <a:endParaRPr lang="en-US" sz="2400" dirty="0" smtClean="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76600"/>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prstClr val="black"/>
                </a:solidFill>
              </a:rPr>
              <a:t>...the manner in which the author arrives at these equations is not exempt of difficulties and...his analysis to integrate them still leaves something to be desired on the score of generality and even </a:t>
            </a:r>
            <a:r>
              <a:rPr lang="en-US" i="1" dirty="0" err="1">
                <a:solidFill>
                  <a:prstClr val="black"/>
                </a:solidFill>
              </a:rPr>
              <a:t>rigour</a:t>
            </a:r>
            <a:r>
              <a:rPr lang="en-US" dirty="0">
                <a:solidFill>
                  <a:prstClr val="black"/>
                </a:solidFill>
              </a:rPr>
              <a:t>.</a:t>
            </a:r>
          </a:p>
          <a:p>
            <a:pPr algn="ctr">
              <a:defRPr/>
            </a:pPr>
            <a:endParaRPr lang="en-US" dirty="0">
              <a:solidFill>
                <a:prstClr val="white"/>
              </a:solidFill>
            </a:endParaRPr>
          </a:p>
        </p:txBody>
      </p:sp>
      <p:sp>
        <p:nvSpPr>
          <p:cNvPr id="11" name="TextBox 10"/>
          <p:cNvSpPr txBox="1">
            <a:spLocks noChangeArrowheads="1"/>
          </p:cNvSpPr>
          <p:nvPr/>
        </p:nvSpPr>
        <p:spPr bwMode="auto">
          <a:xfrm>
            <a:off x="4648200"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Laplace</a:t>
            </a:r>
          </a:p>
        </p:txBody>
      </p:sp>
      <p:sp>
        <p:nvSpPr>
          <p:cNvPr id="12" name="TextBox 11"/>
          <p:cNvSpPr txBox="1">
            <a:spLocks noChangeArrowheads="1"/>
          </p:cNvSpPr>
          <p:nvPr/>
        </p:nvSpPr>
        <p:spPr bwMode="auto">
          <a:xfrm>
            <a:off x="6096000"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white"/>
                </a:solidFill>
                <a:latin typeface="Arial" panose="020B0604020202020204" pitchFamily="34" charset="0"/>
                <a:cs typeface="Arial" panose="020B0604020202020204" pitchFamily="34" charset="0"/>
              </a:rPr>
              <a:t>Lagrange</a:t>
            </a:r>
          </a:p>
        </p:txBody>
      </p:sp>
      <p:sp>
        <p:nvSpPr>
          <p:cNvPr id="13" name="TextBox 12"/>
          <p:cNvSpPr txBox="1">
            <a:spLocks noChangeArrowheads="1"/>
          </p:cNvSpPr>
          <p:nvPr/>
        </p:nvSpPr>
        <p:spPr bwMode="auto">
          <a:xfrm>
            <a:off x="8059738" y="5278438"/>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Legendre</a:t>
            </a:r>
          </a:p>
        </p:txBody>
      </p:sp>
    </p:spTree>
    <p:extLst>
      <p:ext uri="{BB962C8B-B14F-4D97-AF65-F5344CB8AC3E}">
        <p14:creationId xmlns:p14="http://schemas.microsoft.com/office/powerpoint/2010/main" val="380827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C:\Users\hays\Desktop\143 Computer Vision\slides\05\AS2D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3638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896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smtClean="0"/>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962400"/>
            <a:ext cx="476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38150" y="5029200"/>
            <a:ext cx="29908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How would math have changed if the Slanket or Snuggie had been invented?</a:t>
            </a:r>
          </a:p>
        </p:txBody>
      </p:sp>
    </p:spTree>
    <p:extLst>
      <p:ext uri="{BB962C8B-B14F-4D97-AF65-F5344CB8AC3E}">
        <p14:creationId xmlns:p14="http://schemas.microsoft.com/office/powerpoint/2010/main" val="246191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mtClean="0"/>
              <a:t>A sum of sines</a:t>
            </a:r>
          </a:p>
        </p:txBody>
      </p:sp>
      <p:sp>
        <p:nvSpPr>
          <p:cNvPr id="44035" name="Rectangle 3"/>
          <p:cNvSpPr>
            <a:spLocks noGrp="1" noChangeArrowheads="1"/>
          </p:cNvSpPr>
          <p:nvPr>
            <p:ph type="body" sz="half" idx="1"/>
          </p:nvPr>
        </p:nvSpPr>
        <p:spPr>
          <a:xfrm>
            <a:off x="685800" y="914400"/>
            <a:ext cx="3810000" cy="5943600"/>
          </a:xfrm>
        </p:spPr>
        <p:txBody>
          <a:bodyPr/>
          <a:lstStyle/>
          <a:p>
            <a:pPr marL="0" indent="0">
              <a:buFont typeface="Arial" panose="020B0604020202020204" pitchFamily="34" charset="0"/>
              <a:buNone/>
            </a:pPr>
            <a:r>
              <a:rPr lang="en-US" altLang="en-US" sz="2400" smtClean="0"/>
              <a:t>Our building block:</a:t>
            </a:r>
          </a:p>
          <a:p>
            <a:pPr marL="0" indent="0">
              <a:buFont typeface="Arial" panose="020B0604020202020204" pitchFamily="34" charset="0"/>
              <a:buNone/>
            </a:pPr>
            <a:r>
              <a:rPr lang="en-US" altLang="en-US" sz="2400" smtClean="0"/>
              <a:t>	</a:t>
            </a:r>
          </a:p>
          <a:p>
            <a:pPr marL="0" indent="0"/>
            <a:endParaRPr lang="en-US" altLang="en-US" sz="2400" smtClean="0"/>
          </a:p>
          <a:p>
            <a:pPr marL="0" indent="0">
              <a:buFont typeface="Arial" panose="020B0604020202020204" pitchFamily="34" charset="0"/>
              <a:buNone/>
            </a:pPr>
            <a:r>
              <a:rPr lang="en-US" altLang="en-US" sz="2400" smtClean="0"/>
              <a:t>Add enough of them to get any signal </a:t>
            </a:r>
            <a:r>
              <a:rPr lang="en-US" altLang="en-US" sz="2400" i="1" smtClean="0"/>
              <a:t>g(x)</a:t>
            </a:r>
            <a:r>
              <a:rPr lang="en-US" altLang="en-US" sz="2400" smtClean="0"/>
              <a:t> you want!</a:t>
            </a:r>
          </a:p>
          <a:p>
            <a:pPr marL="0" indent="0">
              <a:buFont typeface="Arial" panose="020B0604020202020204" pitchFamily="34" charset="0"/>
              <a:buNone/>
            </a:pPr>
            <a:endParaRPr lang="en-US" altLang="en-US" sz="2400" smtClean="0"/>
          </a:p>
        </p:txBody>
      </p:sp>
      <p:pic>
        <p:nvPicPr>
          <p:cNvPr id="44036"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7" name="Object 5"/>
          <p:cNvGraphicFramePr>
            <a:graphicFrameLocks noGrp="1" noChangeAspect="1"/>
          </p:cNvGraphicFramePr>
          <p:nvPr>
            <p:ph sz="half" idx="2"/>
          </p:nvPr>
        </p:nvGraphicFramePr>
        <p:xfrm>
          <a:off x="1295400" y="1443038"/>
          <a:ext cx="2514600" cy="609600"/>
        </p:xfrm>
        <a:graphic>
          <a:graphicData uri="http://schemas.openxmlformats.org/presentationml/2006/ole">
            <mc:AlternateContent xmlns:mc="http://schemas.openxmlformats.org/markup-compatibility/2006">
              <mc:Choice xmlns:v="urn:schemas-microsoft-com:vml" Requires="v">
                <p:oleObj spid="_x0000_s125960" name="Equation" r:id="rId4" imgW="837836" imgH="203112" progId="Equation.3">
                  <p:embed/>
                </p:oleObj>
              </mc:Choice>
              <mc:Fallback>
                <p:oleObj name="Equation" r:id="rId4" imgW="837836"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43038"/>
                        <a:ext cx="251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6369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Frequency Spectra</a:t>
            </a:r>
          </a:p>
        </p:txBody>
      </p:sp>
      <p:sp>
        <p:nvSpPr>
          <p:cNvPr id="45059" name="Rectangle 3"/>
          <p:cNvSpPr>
            <a:spLocks noGrp="1" noChangeArrowheads="1"/>
          </p:cNvSpPr>
          <p:nvPr>
            <p:ph type="body" idx="1"/>
          </p:nvPr>
        </p:nvSpPr>
        <p:spPr/>
        <p:txBody>
          <a:bodyPr/>
          <a:lstStyle/>
          <a:p>
            <a:r>
              <a:rPr lang="en-US" altLang="en-US" smtClean="0">
                <a:latin typeface="Arial Unicode MS" panose="020B0604020202020204" pitchFamily="34" charset="-128"/>
                <a:ea typeface="Arial Unicode MS" panose="020B0604020202020204" pitchFamily="34" charset="-128"/>
                <a:cs typeface="Arial Unicode MS" panose="020B0604020202020204" pitchFamily="34" charset="-128"/>
              </a:rPr>
              <a:t>example : </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g</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smtClean="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smtClean="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smtClean="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smtClean="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smtClean="0">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smtClean="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smtClean="0">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3352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362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2360613"/>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2857500" y="31242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5829300" y="3200400"/>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Efros</a:t>
            </a:r>
          </a:p>
        </p:txBody>
      </p:sp>
    </p:spTree>
    <p:extLst>
      <p:ext uri="{BB962C8B-B14F-4D97-AF65-F5344CB8AC3E}">
        <p14:creationId xmlns:p14="http://schemas.microsoft.com/office/powerpoint/2010/main" val="1118633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Frequency Spectra</a:t>
            </a:r>
          </a:p>
        </p:txBody>
      </p:sp>
      <p:sp>
        <p:nvSpPr>
          <p:cNvPr id="46083" name="Rectangle 3"/>
          <p:cNvSpPr>
            <a:spLocks noGrp="1" noChangeArrowheads="1"/>
          </p:cNvSpPr>
          <p:nvPr>
            <p:ph type="body" idx="1"/>
          </p:nvPr>
        </p:nvSpPr>
        <p:spPr/>
        <p:txBody>
          <a:bodyPr/>
          <a:lstStyle/>
          <a:p>
            <a:endParaRPr lang="en-US" altLang="en-US" sz="2400" smtClean="0">
              <a:ea typeface="Arial Unicode MS" panose="020B0604020202020204" pitchFamily="34" charset="-128"/>
              <a:cs typeface="Times New Roman" panose="02020603050405020304" pitchFamily="18" charset="0"/>
            </a:endParaRP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667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smtClean="0"/>
              <a:t>Frequency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295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smtClean="0"/>
              <a:t>Frequency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305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smtClean="0"/>
              <a:t>Frequency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5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smtClean="0"/>
              <a:t>Frequency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18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2"/>
          <p:cNvSpPr>
            <a:spLocks noGrp="1" noChangeArrowheads="1"/>
          </p:cNvSpPr>
          <p:nvPr>
            <p:ph type="body" idx="1"/>
          </p:nvPr>
        </p:nvSpPr>
        <p:spPr/>
        <p:txBody>
          <a:bodyPr/>
          <a:lstStyle/>
          <a:p>
            <a:pPr>
              <a:buFont typeface="Arial" panose="020B0604020202020204" pitchFamily="34" charset="0"/>
              <a:buNone/>
            </a:pPr>
            <a:endParaRPr lang="ru-RU" altLang="en-US" smtClean="0"/>
          </a:p>
        </p:txBody>
      </p:sp>
      <p:sp>
        <p:nvSpPr>
          <p:cNvPr id="51209" name="Rectangle 14"/>
          <p:cNvSpPr>
            <a:spLocks noGrp="1" noChangeArrowheads="1"/>
          </p:cNvSpPr>
          <p:nvPr>
            <p:ph type="title"/>
          </p:nvPr>
        </p:nvSpPr>
        <p:spPr/>
        <p:txBody>
          <a:bodyPr/>
          <a:lstStyle/>
          <a:p>
            <a:r>
              <a:rPr lang="en-US" altLang="en-US" smtClean="0"/>
              <a:t>Frequency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75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126984" name="Equation" r:id="rId4" imgW="1028254" imgH="431613" progId="">
                  <p:embed/>
                </p:oleObj>
              </mc:Choice>
              <mc:Fallback>
                <p:oleObj name="Equation" r:id="rId4" imgW="1028254" imgH="4316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10"/>
          <p:cNvSpPr>
            <a:spLocks noGrp="1" noChangeArrowheads="1"/>
          </p:cNvSpPr>
          <p:nvPr>
            <p:ph type="title"/>
          </p:nvPr>
        </p:nvSpPr>
        <p:spPr/>
        <p:txBody>
          <a:bodyPr/>
          <a:lstStyle/>
          <a:p>
            <a:r>
              <a:rPr lang="en-US" altLang="en-US" smtClean="0"/>
              <a:t>Frequency Spectra</a:t>
            </a:r>
          </a:p>
        </p:txBody>
      </p:sp>
      <p:sp>
        <p:nvSpPr>
          <p:cNvPr id="52230" name="Rectangle 11"/>
          <p:cNvSpPr>
            <a:spLocks noGrp="1" noChangeArrowheads="1"/>
          </p:cNvSpPr>
          <p:nvPr>
            <p:ph type="body" idx="1"/>
          </p:nvPr>
        </p:nvSpPr>
        <p:spPr/>
        <p:txBody>
          <a:bodyPr/>
          <a:lstStyle/>
          <a:p>
            <a:endParaRPr lang="ru-RU" altLang="en-US" smtClean="0"/>
          </a:p>
        </p:txBody>
      </p:sp>
      <p:pic>
        <p:nvPicPr>
          <p:cNvPr id="52231"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374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endParaRPr lang="en-US" altLang="en-US" smtClean="0"/>
          </a:p>
        </p:txBody>
      </p:sp>
      <p:sp>
        <p:nvSpPr>
          <p:cNvPr id="3" name="Subtitle 2"/>
          <p:cNvSpPr>
            <a:spLocks noGrp="1"/>
          </p:cNvSpPr>
          <p:nvPr>
            <p:ph type="subTitle" idx="1"/>
          </p:nvPr>
        </p:nvSpPr>
        <p:spPr/>
        <p:txBody>
          <a:bodyPr/>
          <a:lstStyle/>
          <a:p>
            <a:pPr>
              <a:defRPr/>
            </a:pPr>
            <a:endParaRPr lang="en-US"/>
          </a:p>
        </p:txBody>
      </p:sp>
      <p:pic>
        <p:nvPicPr>
          <p:cNvPr id="4" name="Let's test your beer goggles - QI- Series K Episode 14 Preview - BBC Tw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 y="11430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r>
              <a:rPr lang="en-US" smtClean="0">
                <a:solidFill>
                  <a:schemeClr val="bg1"/>
                </a:solidFill>
              </a:rPr>
              <a:t>Project 1</a:t>
            </a:r>
            <a:endParaRPr lang="en-US" dirty="0">
              <a:solidFill>
                <a:schemeClr val="bg1"/>
              </a:solidFill>
            </a:endParaRPr>
          </a:p>
        </p:txBody>
      </p:sp>
    </p:spTree>
    <p:extLst>
      <p:ext uri="{BB962C8B-B14F-4D97-AF65-F5344CB8AC3E}">
        <p14:creationId xmlns:p14="http://schemas.microsoft.com/office/powerpoint/2010/main" val="365811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Example: Music</a:t>
            </a:r>
          </a:p>
        </p:txBody>
      </p:sp>
      <p:sp>
        <p:nvSpPr>
          <p:cNvPr id="53251" name="Content Placeholder 2"/>
          <p:cNvSpPr>
            <a:spLocks noGrp="1"/>
          </p:cNvSpPr>
          <p:nvPr>
            <p:ph idx="1"/>
          </p:nvPr>
        </p:nvSpPr>
        <p:spPr/>
        <p:txBody>
          <a:bodyPr/>
          <a:lstStyle/>
          <a:p>
            <a:r>
              <a:rPr lang="en-US" altLang="en-US" smtClean="0"/>
              <a:t>We think of music in terms of frequencies at different magnitudes</a:t>
            </a:r>
          </a:p>
        </p:txBody>
      </p:sp>
      <p:pic>
        <p:nvPicPr>
          <p:cNvPr id="53252"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01075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Other signals</a:t>
            </a:r>
          </a:p>
        </p:txBody>
      </p:sp>
      <p:sp>
        <p:nvSpPr>
          <p:cNvPr id="54275" name="Content Placeholder 2"/>
          <p:cNvSpPr>
            <a:spLocks noGrp="1"/>
          </p:cNvSpPr>
          <p:nvPr>
            <p:ph idx="1"/>
          </p:nvPr>
        </p:nvSpPr>
        <p:spPr/>
        <p:txBody>
          <a:bodyPr/>
          <a:lstStyle/>
          <a:p>
            <a:r>
              <a:rPr lang="en-US" altLang="en-US" smtClean="0"/>
              <a:t>We can also think of all kinds of other signals the same way</a:t>
            </a:r>
          </a:p>
        </p:txBody>
      </p:sp>
      <p:pic>
        <p:nvPicPr>
          <p:cNvPr id="54276"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819400"/>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4495800"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xkcd.com</a:t>
            </a:r>
          </a:p>
        </p:txBody>
      </p:sp>
    </p:spTree>
    <p:extLst>
      <p:ext uri="{BB962C8B-B14F-4D97-AF65-F5344CB8AC3E}">
        <p14:creationId xmlns:p14="http://schemas.microsoft.com/office/powerpoint/2010/main" val="3392252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Fourier analysis in images</a:t>
            </a:r>
          </a:p>
        </p:txBody>
      </p:sp>
      <p:grpSp>
        <p:nvGrpSpPr>
          <p:cNvPr id="2" name="Group 1"/>
          <p:cNvGrpSpPr/>
          <p:nvPr/>
        </p:nvGrpSpPr>
        <p:grpSpPr>
          <a:xfrm>
            <a:off x="152400" y="1905000"/>
            <a:ext cx="8922327" cy="3505200"/>
            <a:chOff x="762000" y="1981200"/>
            <a:chExt cx="6400800" cy="2514600"/>
          </a:xfrm>
        </p:grpSpPr>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762000" y="23622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Intensity Image</a:t>
              </a:r>
            </a:p>
          </p:txBody>
        </p:sp>
        <p:sp>
          <p:nvSpPr>
            <p:cNvPr id="55306" name="TextBox 12"/>
            <p:cNvSpPr txBox="1">
              <a:spLocks noChangeArrowheads="1"/>
            </p:cNvSpPr>
            <p:nvPr/>
          </p:nvSpPr>
          <p:spPr bwMode="auto">
            <a:xfrm>
              <a:off x="838200" y="3733800"/>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Fourier Image</a:t>
              </a:r>
            </a:p>
          </p:txBody>
        </p:sp>
      </p:grpSp>
      <p:sp>
        <p:nvSpPr>
          <p:cNvPr id="55307" name="TextBox 13"/>
          <p:cNvSpPr txBox="1">
            <a:spLocks noChangeArrowheads="1"/>
          </p:cNvSpPr>
          <p:nvPr/>
        </p:nvSpPr>
        <p:spPr bwMode="auto">
          <a:xfrm>
            <a:off x="3413125" y="6488113"/>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p:txBody>
      </p:sp>
    </p:spTree>
    <p:extLst>
      <p:ext uri="{BB962C8B-B14F-4D97-AF65-F5344CB8AC3E}">
        <p14:creationId xmlns:p14="http://schemas.microsoft.com/office/powerpoint/2010/main" val="204373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Signals can be composed</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9" name="TextBox 10"/>
          <p:cNvSpPr txBox="1">
            <a:spLocks noChangeArrowheads="1"/>
          </p:cNvSpPr>
          <p:nvPr/>
        </p:nvSpPr>
        <p:spPr bwMode="auto">
          <a:xfrm>
            <a:off x="3505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0" name="TextBox 11"/>
          <p:cNvSpPr txBox="1">
            <a:spLocks noChangeArrowheads="1"/>
          </p:cNvSpPr>
          <p:nvPr/>
        </p:nvSpPr>
        <p:spPr bwMode="auto">
          <a:xfrm>
            <a:off x="5715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1" name="TextBox 12"/>
          <p:cNvSpPr txBox="1">
            <a:spLocks noChangeArrowheads="1"/>
          </p:cNvSpPr>
          <p:nvPr/>
        </p:nvSpPr>
        <p:spPr bwMode="auto">
          <a:xfrm>
            <a:off x="3271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More: http://www.cs.unm.edu/~brayer/vision/fourier.html</a:t>
            </a:r>
          </a:p>
        </p:txBody>
      </p:sp>
    </p:spTree>
    <p:extLst>
      <p:ext uri="{BB962C8B-B14F-4D97-AF65-F5344CB8AC3E}">
        <p14:creationId xmlns:p14="http://schemas.microsoft.com/office/powerpoint/2010/main" val="7622695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Fourier Transform</a:t>
            </a:r>
          </a:p>
        </p:txBody>
      </p:sp>
      <p:sp>
        <p:nvSpPr>
          <p:cNvPr id="56323" name="Content Placeholder 2"/>
          <p:cNvSpPr>
            <a:spLocks noGrp="1"/>
          </p:cNvSpPr>
          <p:nvPr>
            <p:ph idx="1"/>
          </p:nvPr>
        </p:nvSpPr>
        <p:spPr/>
        <p:txBody>
          <a:bodyPr/>
          <a:lstStyle/>
          <a:p>
            <a:r>
              <a:rPr lang="en-US" altLang="en-US" sz="2400" smtClean="0"/>
              <a:t>Fourier transform stores the magnitude and phase at each frequency</a:t>
            </a:r>
          </a:p>
          <a:p>
            <a:pPr lvl="1"/>
            <a:r>
              <a:rPr lang="en-US" altLang="en-US" sz="2000" smtClean="0"/>
              <a:t>Magnitude encodes how much signal there is at a particular frequency</a:t>
            </a:r>
          </a:p>
          <a:p>
            <a:pPr lvl="1"/>
            <a:r>
              <a:rPr lang="en-US" altLang="en-US" sz="2000" smtClean="0"/>
              <a:t>Phase encodes spatial information (indirectly)</a:t>
            </a:r>
          </a:p>
          <a:p>
            <a:pPr lvl="1"/>
            <a:r>
              <a:rPr lang="en-US" altLang="en-US" sz="2000" smtClean="0"/>
              <a:t>For mathematical convenience, this is often notated in terms of real and complex numbers</a:t>
            </a:r>
          </a:p>
          <a:p>
            <a:endParaRPr lang="en-US" altLang="en-US" sz="2400" smtClean="0"/>
          </a:p>
          <a:p>
            <a:endParaRPr lang="en-US" altLang="en-US" sz="2400" smtClean="0"/>
          </a:p>
          <a:p>
            <a:endParaRPr lang="en-US" altLang="en-US" sz="2400" smtClean="0"/>
          </a:p>
        </p:txBody>
      </p:sp>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128014" name="Equation" r:id="rId3" imgW="1371600" imgH="279400" progId="Equation.3">
                  <p:embed/>
                </p:oleObj>
              </mc:Choice>
              <mc:Fallback>
                <p:oleObj name="Equation" r:id="rId3" imgW="13716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128015" name="Equation" r:id="rId5" imgW="927100" imgH="419100" progId="Equation.3">
                  <p:embed/>
                </p:oleObj>
              </mc:Choice>
              <mc:Fallback>
                <p:oleObj name="Equation" r:id="rId5" imgW="9271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Amplitude:</a:t>
            </a:r>
          </a:p>
        </p:txBody>
      </p:sp>
      <p:sp>
        <p:nvSpPr>
          <p:cNvPr id="16" name="TextBox 15"/>
          <p:cNvSpPr txBox="1">
            <a:spLocks noChangeArrowheads="1"/>
          </p:cNvSpPr>
          <p:nvPr/>
        </p:nvSpPr>
        <p:spPr bwMode="auto">
          <a:xfrm>
            <a:off x="5715000" y="40497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Phase:</a:t>
            </a:r>
          </a:p>
        </p:txBody>
      </p:sp>
    </p:spTree>
    <p:extLst>
      <p:ext uri="{BB962C8B-B14F-4D97-AF65-F5344CB8AC3E}">
        <p14:creationId xmlns:p14="http://schemas.microsoft.com/office/powerpoint/2010/main" val="2539788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9"/>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pic>
        <p:nvPicPr>
          <p:cNvPr id="583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4" name="Text Box 12"/>
          <p:cNvSpPr txBox="1">
            <a:spLocks noChangeArrowheads="1"/>
          </p:cNvSpPr>
          <p:nvPr/>
        </p:nvSpPr>
        <p:spPr bwMode="auto">
          <a:xfrm>
            <a:off x="0" y="3200400"/>
            <a:ext cx="349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a:solidFill>
                  <a:srgbClr val="000000"/>
                </a:solidFill>
                <a:latin typeface="Arial" panose="020B0604020202020204" pitchFamily="34" charset="0"/>
                <a:cs typeface="Arial" panose="020B0604020202020204" pitchFamily="34" charset="0"/>
              </a:rPr>
              <a:t>Salvador Dali invented Hybrid Images?</a:t>
            </a:r>
            <a:endParaRPr lang="ru-RU" altLang="en-US" sz="1400">
              <a:solidFill>
                <a:srgbClr val="000000"/>
              </a:solidFill>
              <a:latin typeface="Arial" panose="020B0604020202020204" pitchFamily="34" charset="0"/>
              <a:cs typeface="Arial" panose="020B0604020202020204" pitchFamily="34" charset="0"/>
            </a:endParaRPr>
          </a:p>
        </p:txBody>
      </p:sp>
      <p:sp>
        <p:nvSpPr>
          <p:cNvPr id="5" name="Text Box 12"/>
          <p:cNvSpPr txBox="1">
            <a:spLocks noChangeArrowheads="1"/>
          </p:cNvSpPr>
          <p:nvPr/>
        </p:nvSpPr>
        <p:spPr bwMode="auto">
          <a:xfrm>
            <a:off x="0" y="5915025"/>
            <a:ext cx="3759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a:solidFill>
                  <a:srgbClr val="000000"/>
                </a:solidFill>
                <a:latin typeface="Arial" panose="020B0604020202020204" pitchFamily="34" charset="0"/>
                <a:cs typeface="Arial" panose="020B0604020202020204" pitchFamily="34" charset="0"/>
              </a:rPr>
              <a:t>Salvador Dali</a:t>
            </a:r>
            <a:endParaRPr lang="en-US" altLang="en-US" sz="1400">
              <a:solidFill>
                <a:srgbClr val="000000"/>
              </a:solidFill>
              <a:latin typeface="Arial" panose="020B0604020202020204" pitchFamily="34" charset="0"/>
              <a:cs typeface="Arial" panose="020B0604020202020204" pitchFamily="34" charset="0"/>
            </a:endParaRPr>
          </a:p>
          <a:p>
            <a:pPr eaLnBrk="0" hangingPunct="0">
              <a:spcBef>
                <a:spcPct val="0"/>
              </a:spcBef>
              <a:buFontTx/>
              <a:buNone/>
            </a:pPr>
            <a:r>
              <a:rPr lang="en-US" altLang="en-US" sz="1400" i="1">
                <a:solidFill>
                  <a:srgbClr val="000000"/>
                </a:solidFill>
                <a:latin typeface="Arial" panose="020B0604020202020204" pitchFamily="34" charset="0"/>
                <a:cs typeface="Arial" panose="020B0604020202020204" pitchFamily="34" charset="0"/>
              </a:rPr>
              <a:t>“Gala Contemplating the Mediterranean Sea, </a:t>
            </a:r>
          </a:p>
          <a:p>
            <a:pPr eaLnBrk="0" hangingPunct="0">
              <a:spcBef>
                <a:spcPct val="0"/>
              </a:spcBef>
              <a:buFontTx/>
              <a:buNone/>
            </a:pPr>
            <a:r>
              <a:rPr lang="en-US" altLang="en-US" sz="1400" i="1">
                <a:solidFill>
                  <a:srgbClr val="000000"/>
                </a:solidFill>
                <a:latin typeface="Arial" panose="020B0604020202020204" pitchFamily="34" charset="0"/>
                <a:cs typeface="Arial" panose="020B0604020202020204" pitchFamily="34" charset="0"/>
              </a:rPr>
              <a:t>which at 30 meters becomes the portrait </a:t>
            </a:r>
          </a:p>
          <a:p>
            <a:pPr eaLnBrk="0" hangingPunct="0">
              <a:spcBef>
                <a:spcPct val="0"/>
              </a:spcBef>
              <a:buFontTx/>
              <a:buNone/>
            </a:pPr>
            <a:r>
              <a:rPr lang="en-US" altLang="en-US" sz="1400" i="1">
                <a:solidFill>
                  <a:srgbClr val="000000"/>
                </a:solidFill>
                <a:latin typeface="Arial" panose="020B0604020202020204" pitchFamily="34" charset="0"/>
                <a:cs typeface="Arial" panose="020B0604020202020204" pitchFamily="34" charset="0"/>
              </a:rPr>
              <a:t>of Abraham Lincoln</a:t>
            </a:r>
            <a:r>
              <a:rPr lang="en-US" altLang="en-US" sz="1400">
                <a:solidFill>
                  <a:srgbClr val="000000"/>
                </a:solidFill>
                <a:latin typeface="Arial" panose="020B0604020202020204" pitchFamily="34" charset="0"/>
                <a:cs typeface="Arial" panose="020B0604020202020204" pitchFamily="34" charset="0"/>
              </a:rPr>
              <a:t>”, 1976</a:t>
            </a:r>
            <a:endParaRPr lang="ru-RU" altLang="en-US" sz="14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83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59395" name="Rectangle 4"/>
          <p:cNvSpPr>
            <a:spLocks noGrp="1" noChangeArrowheads="1"/>
          </p:cNvSpPr>
          <p:nvPr>
            <p:ph type="title"/>
          </p:nvPr>
        </p:nvSpPr>
        <p:spPr/>
        <p:txBody>
          <a:bodyPr/>
          <a:lstStyle/>
          <a:p>
            <a:endParaRPr lang="ru-RU" altLang="en-US" smtClean="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995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60419" name="Rectangle 3"/>
          <p:cNvSpPr>
            <a:spLocks noGrp="1" noChangeArrowheads="1"/>
          </p:cNvSpPr>
          <p:nvPr>
            <p:ph type="title"/>
          </p:nvPr>
        </p:nvSpPr>
        <p:spPr/>
        <p:txBody>
          <a:bodyPr/>
          <a:lstStyle/>
          <a:p>
            <a:endParaRPr lang="ru-RU" altLang="en-US" smtClean="0"/>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12402" t="7170" r="10422" b="11575"/>
          <a:stretch>
            <a:fillRect/>
          </a:stretch>
        </p:blipFill>
        <p:spPr bwMode="auto">
          <a:xfrm>
            <a:off x="4038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1245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t>Fourier Bases</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4572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prstClr val="black"/>
              </a:solidFill>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1468438" y="6248400"/>
            <a:ext cx="636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This change of basis is the Fourier Transform</a:t>
            </a:r>
          </a:p>
        </p:txBody>
      </p:sp>
      <p:sp>
        <p:nvSpPr>
          <p:cNvPr id="61446" name="Text Box 10"/>
          <p:cNvSpPr txBox="1">
            <a:spLocks noChangeArrowheads="1"/>
          </p:cNvSpPr>
          <p:nvPr/>
        </p:nvSpPr>
        <p:spPr bwMode="auto">
          <a:xfrm>
            <a:off x="1295400" y="990600"/>
            <a:ext cx="679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Teases away fast vs. slow changes in the image.</a:t>
            </a:r>
          </a:p>
        </p:txBody>
      </p:sp>
      <p:pic>
        <p:nvPicPr>
          <p:cNvPr id="6144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124200"/>
            <a:ext cx="2151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7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t>Fourier Bases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57213" y="6211888"/>
            <a:ext cx="7756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in Matlab, check out: imagesc(log(abs(fftshift(fft2(im)))));</a:t>
            </a:r>
          </a:p>
        </p:txBody>
      </p:sp>
    </p:spTree>
    <p:extLst>
      <p:ext uri="{BB962C8B-B14F-4D97-AF65-F5344CB8AC3E}">
        <p14:creationId xmlns:p14="http://schemas.microsoft.com/office/powerpoint/2010/main" val="1712521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Hybrid Images</a:t>
            </a:r>
          </a:p>
        </p:txBody>
      </p:sp>
      <p:sp>
        <p:nvSpPr>
          <p:cNvPr id="44035" name="Content Placeholder 2"/>
          <p:cNvSpPr>
            <a:spLocks noGrp="1"/>
          </p:cNvSpPr>
          <p:nvPr>
            <p:ph idx="1"/>
          </p:nvPr>
        </p:nvSpPr>
        <p:spPr>
          <a:xfrm>
            <a:off x="533400" y="5791200"/>
            <a:ext cx="7772400" cy="914400"/>
          </a:xfrm>
        </p:spPr>
        <p:txBody>
          <a:bodyPr>
            <a:normAutofit fontScale="92500" lnSpcReduction="10000"/>
          </a:bodyPr>
          <a:lstStyle/>
          <a:p>
            <a:pPr algn="ctr">
              <a:buFont typeface="Arial" charset="0"/>
              <a:buChar char="•"/>
              <a:defRPr/>
            </a:pPr>
            <a:r>
              <a:rPr lang="en-US" smtClean="0"/>
              <a:t>A. Oliva, A. Torralba, P.G. Schyns, </a:t>
            </a:r>
            <a:br>
              <a:rPr lang="en-US" smtClean="0"/>
            </a:br>
            <a:r>
              <a:rPr lang="en-US" smtClean="0">
                <a:hlinkClick r:id="rId3"/>
              </a:rPr>
              <a:t>“Hybrid Images,”</a:t>
            </a:r>
            <a:r>
              <a:rPr lang="en-US" smtClean="0"/>
              <a:t> SIGGRAPH 2006</a:t>
            </a:r>
          </a:p>
        </p:txBody>
      </p:sp>
      <p:pic>
        <p:nvPicPr>
          <p:cNvPr id="327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57388"/>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415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r>
              <a:rPr lang="en-US" dirty="0" smtClean="0"/>
              <a:t>Intermission</a:t>
            </a:r>
            <a:br>
              <a:rPr lang="en-US" dirty="0" smtClean="0"/>
            </a:br>
            <a:r>
              <a:rPr lang="en-US" dirty="0" smtClean="0"/>
              <a:t>Slow </a:t>
            </a:r>
            <a:r>
              <a:rPr lang="en-US" dirty="0" err="1" smtClean="0"/>
              <a:t>mo</a:t>
            </a:r>
            <a:r>
              <a:rPr lang="en-US" dirty="0" smtClean="0"/>
              <a:t> guys – Saccades and CRTs</a:t>
            </a:r>
            <a:endParaRPr lang="en-US" dirty="0"/>
          </a:p>
        </p:txBody>
      </p:sp>
      <p:sp>
        <p:nvSpPr>
          <p:cNvPr id="3" name="Content Placeholder 2"/>
          <p:cNvSpPr>
            <a:spLocks noGrp="1"/>
          </p:cNvSpPr>
          <p:nvPr>
            <p:ph idx="1"/>
          </p:nvPr>
        </p:nvSpPr>
        <p:spPr>
          <a:xfrm>
            <a:off x="457200" y="1828800"/>
            <a:ext cx="8229600" cy="4297363"/>
          </a:xfrm>
        </p:spPr>
        <p:txBody>
          <a:bodyPr/>
          <a:lstStyle/>
          <a:p>
            <a:r>
              <a:rPr lang="en-US" dirty="0">
                <a:hlinkClick r:id="rId2"/>
              </a:rPr>
              <a:t>https://</a:t>
            </a:r>
            <a:r>
              <a:rPr lang="en-US" dirty="0" smtClean="0">
                <a:hlinkClick r:id="rId2"/>
              </a:rPr>
              <a:t>youtu.be/Fmg9ZOHESgQ?t=21s</a:t>
            </a:r>
            <a:endParaRPr lang="en-US" dirty="0" smtClean="0"/>
          </a:p>
          <a:p>
            <a:r>
              <a:rPr lang="en-US" dirty="0" smtClean="0">
                <a:hlinkClick r:id="rId3"/>
              </a:rPr>
              <a:t>https</a:t>
            </a:r>
            <a:r>
              <a:rPr lang="en-US" dirty="0">
                <a:hlinkClick r:id="rId3"/>
              </a:rPr>
              <a:t>://</a:t>
            </a:r>
            <a:r>
              <a:rPr lang="en-US" dirty="0" smtClean="0">
                <a:hlinkClick r:id="rId3"/>
              </a:rPr>
              <a:t>youtu.be/3BJU2drrtCM</a:t>
            </a:r>
            <a:endParaRPr lang="en-US" dirty="0" smtClean="0"/>
          </a:p>
          <a:p>
            <a:endParaRPr lang="en-US" dirty="0"/>
          </a:p>
        </p:txBody>
      </p:sp>
    </p:spTree>
    <p:extLst>
      <p:ext uri="{BB962C8B-B14F-4D97-AF65-F5344CB8AC3E}">
        <p14:creationId xmlns:p14="http://schemas.microsoft.com/office/powerpoint/2010/main" val="6195662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smtClean="0"/>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4876800"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5886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fontScale="90000"/>
          </a:bodyPr>
          <a:lstStyle/>
          <a:p>
            <a:pPr>
              <a:defRPr/>
            </a:pPr>
            <a:r>
              <a:rPr lang="en-US" altLang="en-US" dirty="0" smtClean="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11313"/>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343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20775"/>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98913"/>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341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Computing the Fourier Transform</a:t>
            </a:r>
          </a:p>
        </p:txBody>
      </p:sp>
      <p:sp>
        <p:nvSpPr>
          <p:cNvPr id="66563" name="TextBox 4"/>
          <p:cNvSpPr txBox="1">
            <a:spLocks noChangeArrowheads="1"/>
          </p:cNvSpPr>
          <p:nvPr/>
        </p:nvSpPr>
        <p:spPr bwMode="auto">
          <a:xfrm>
            <a:off x="3276600"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Continuous</a:t>
            </a:r>
          </a:p>
        </p:txBody>
      </p:sp>
      <p:pic>
        <p:nvPicPr>
          <p:cNvPr id="6656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p:cNvSpPr txBox="1">
            <a:spLocks noChangeArrowheads="1"/>
          </p:cNvSpPr>
          <p:nvPr/>
        </p:nvSpPr>
        <p:spPr bwMode="auto">
          <a:xfrm>
            <a:off x="3200400"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Discrete</a:t>
            </a:r>
          </a:p>
        </p:txBody>
      </p:sp>
      <p:sp>
        <p:nvSpPr>
          <p:cNvPr id="66567" name="TextBox 8"/>
          <p:cNvSpPr txBox="1">
            <a:spLocks noChangeArrowheads="1"/>
          </p:cNvSpPr>
          <p:nvPr/>
        </p:nvSpPr>
        <p:spPr bwMode="auto">
          <a:xfrm>
            <a:off x="6172200" y="4506913"/>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solidFill>
                  <a:prstClr val="black"/>
                </a:solidFill>
                <a:latin typeface="Arial" panose="020B0604020202020204" pitchFamily="34" charset="0"/>
                <a:cs typeface="Arial" panose="020B0604020202020204" pitchFamily="34" charset="0"/>
              </a:rPr>
              <a:t>k = -N/2..N/2</a:t>
            </a:r>
          </a:p>
        </p:txBody>
      </p:sp>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11"/>
          <p:cNvSpPr txBox="1">
            <a:spLocks noChangeArrowheads="1"/>
          </p:cNvSpPr>
          <p:nvPr/>
        </p:nvSpPr>
        <p:spPr bwMode="auto">
          <a:xfrm>
            <a:off x="1295400"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Fast Fourier Transform (FFT): NlogN</a:t>
            </a:r>
          </a:p>
        </p:txBody>
      </p:sp>
    </p:spTree>
    <p:extLst>
      <p:ext uri="{BB962C8B-B14F-4D97-AF65-F5344CB8AC3E}">
        <p14:creationId xmlns:p14="http://schemas.microsoft.com/office/powerpoint/2010/main" val="237367379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smtClean="0"/>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a:lnSpc>
                <a:spcPct val="90000"/>
              </a:lnSpc>
            </a:pPr>
            <a:r>
              <a:rPr lang="en-US" altLang="en-US" smtClean="0"/>
              <a:t>The Fourier transform of the convolution of two functions is the product of their Fourier transforms</a:t>
            </a:r>
          </a:p>
          <a:p>
            <a:pPr>
              <a:lnSpc>
                <a:spcPct val="90000"/>
              </a:lnSpc>
            </a:pPr>
            <a:endParaRPr lang="en-US" altLang="en-US" smtClean="0"/>
          </a:p>
          <a:p>
            <a:pPr>
              <a:lnSpc>
                <a:spcPct val="90000"/>
              </a:lnSpc>
            </a:pPr>
            <a:endParaRPr lang="en-US" altLang="en-US" smtClean="0"/>
          </a:p>
          <a:p>
            <a:pPr>
              <a:lnSpc>
                <a:spcPct val="90000"/>
              </a:lnSpc>
            </a:pPr>
            <a:endParaRPr lang="en-US" altLang="en-US" smtClean="0"/>
          </a:p>
          <a:p>
            <a:pPr>
              <a:lnSpc>
                <a:spcPct val="90000"/>
              </a:lnSpc>
            </a:pPr>
            <a:r>
              <a:rPr lang="en-US" altLang="en-US" b="1" smtClean="0"/>
              <a:t>Convolution</a:t>
            </a:r>
            <a:r>
              <a:rPr lang="en-US" altLang="en-US" smtClean="0"/>
              <a:t> in spatial domain is equivalent to </a:t>
            </a:r>
            <a:r>
              <a:rPr lang="en-US" altLang="en-US" b="1" smtClean="0"/>
              <a:t>multiplication</a:t>
            </a:r>
            <a:r>
              <a:rPr lang="en-US" altLang="en-US" smtClean="0"/>
              <a:t> in frequency domain!</a:t>
            </a:r>
          </a:p>
          <a:p>
            <a:pPr>
              <a:lnSpc>
                <a:spcPct val="90000"/>
              </a:lnSpc>
            </a:pPr>
            <a:endParaRPr lang="en-US" altLang="en-US" smtClean="0"/>
          </a:p>
        </p:txBody>
      </p:sp>
      <p:graphicFrame>
        <p:nvGraphicFramePr>
          <p:cNvPr id="67588" name="Object 4"/>
          <p:cNvGraphicFramePr>
            <a:graphicFrameLocks noChangeAspect="1"/>
          </p:cNvGraphicFramePr>
          <p:nvPr/>
        </p:nvGraphicFramePr>
        <p:xfrm>
          <a:off x="2397125" y="2051050"/>
          <a:ext cx="4003675" cy="615950"/>
        </p:xfrm>
        <a:graphic>
          <a:graphicData uri="http://schemas.openxmlformats.org/presentationml/2006/ole">
            <mc:AlternateContent xmlns:mc="http://schemas.openxmlformats.org/markup-compatibility/2006">
              <mc:Choice xmlns:v="urn:schemas-microsoft-com:vml" Requires="v">
                <p:oleObj spid="_x0000_s129038" name="Equation" r:id="rId3" imgW="1231366" imgH="203112" progId="Equation.3">
                  <p:embed/>
                </p:oleObj>
              </mc:Choice>
              <mc:Fallback>
                <p:oleObj name="Equation" r:id="rId3" imgW="123136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2997200" y="4267200"/>
          <a:ext cx="4470400" cy="720725"/>
        </p:xfrm>
        <a:graphic>
          <a:graphicData uri="http://schemas.openxmlformats.org/presentationml/2006/ole">
            <mc:AlternateContent xmlns:mc="http://schemas.openxmlformats.org/markup-compatibility/2006">
              <mc:Choice xmlns:v="urn:schemas-microsoft-com:vml" Requires="v">
                <p:oleObj spid="_x0000_s129039" name="Equation" r:id="rId5" imgW="1320800" imgH="228600" progId="Equation.3">
                  <p:embed/>
                </p:oleObj>
              </mc:Choice>
              <mc:Fallback>
                <p:oleObj name="Equation" r:id="rId5" imgW="1320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200" y="4267200"/>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692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r>
              <a:rPr lang="en-US" altLang="en-US" smtClean="0"/>
              <a:t>Properties of Fourier Transforms</a:t>
            </a:r>
          </a:p>
        </p:txBody>
      </p:sp>
      <p:sp>
        <p:nvSpPr>
          <p:cNvPr id="68611" name="Content Placeholder 5"/>
          <p:cNvSpPr>
            <a:spLocks noGrp="1"/>
          </p:cNvSpPr>
          <p:nvPr>
            <p:ph idx="1"/>
          </p:nvPr>
        </p:nvSpPr>
        <p:spPr>
          <a:xfrm>
            <a:off x="533400" y="1066800"/>
            <a:ext cx="8229600" cy="5135563"/>
          </a:xfrm>
        </p:spPr>
        <p:txBody>
          <a:bodyPr/>
          <a:lstStyle/>
          <a:p>
            <a:endParaRPr lang="en-US" altLang="en-US" smtClean="0"/>
          </a:p>
          <a:p>
            <a:r>
              <a:rPr lang="en-US" altLang="en-US" smtClean="0"/>
              <a:t>Linearity</a:t>
            </a:r>
          </a:p>
          <a:p>
            <a:endParaRPr lang="en-US" altLang="en-US" smtClean="0"/>
          </a:p>
          <a:p>
            <a:r>
              <a:rPr lang="en-US" altLang="en-US" smtClean="0"/>
              <a:t>Fourier transform of a real signal is symmetric about the origin</a:t>
            </a:r>
          </a:p>
          <a:p>
            <a:endParaRPr lang="en-US" altLang="en-US" smtClean="0"/>
          </a:p>
          <a:p>
            <a:r>
              <a:rPr lang="en-US" altLang="en-US" smtClean="0"/>
              <a:t>The energy of the signal is the same as the energy of its Fourier transform</a:t>
            </a:r>
          </a:p>
          <a:p>
            <a:endParaRPr lang="en-US" altLang="en-US" smtClean="0"/>
          </a:p>
          <a:p>
            <a:endParaRPr lang="en-US" altLang="en-US" smtClean="0"/>
          </a:p>
        </p:txBody>
      </p:sp>
      <p:pic>
        <p:nvPicPr>
          <p:cNvPr id="68612"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2667000"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See Szeliski Book (3.4)</a:t>
            </a:r>
          </a:p>
        </p:txBody>
      </p:sp>
    </p:spTree>
    <p:extLst>
      <p:ext uri="{BB962C8B-B14F-4D97-AF65-F5344CB8AC3E}">
        <p14:creationId xmlns:p14="http://schemas.microsoft.com/office/powerpoint/2010/main" val="288273798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6858000" y="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rgbClr val="4F81BD">
                    <a:lumMod val="75000"/>
                  </a:srgbClr>
                </a:solidFill>
                <a:cs typeface="Arial" panose="020B0604020202020204" pitchFamily="34" charset="0"/>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Tree>
    <p:extLst>
      <p:ext uri="{BB962C8B-B14F-4D97-AF65-F5344CB8AC3E}">
        <p14:creationId xmlns:p14="http://schemas.microsoft.com/office/powerpoint/2010/main" val="2878310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
        <p:nvSpPr>
          <p:cNvPr id="17" name="TextBox 16"/>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573136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Fourier Matlab demo</a:t>
            </a:r>
          </a:p>
        </p:txBody>
      </p:sp>
      <p:sp>
        <p:nvSpPr>
          <p:cNvPr id="71683" name="Content Placeholder 2"/>
          <p:cNvSpPr>
            <a:spLocks noGrp="1"/>
          </p:cNvSpPr>
          <p:nvPr>
            <p:ph idx="1"/>
          </p:nvPr>
        </p:nvSpPr>
        <p:spPr/>
        <p:txBody>
          <a:bodyPr/>
          <a:lstStyle/>
          <a:p>
            <a:endParaRPr lang="en-US" altLang="en-US" smtClean="0"/>
          </a:p>
        </p:txBody>
      </p:sp>
    </p:spTree>
    <p:extLst>
      <p:ext uri="{BB962C8B-B14F-4D97-AF65-F5344CB8AC3E}">
        <p14:creationId xmlns:p14="http://schemas.microsoft.com/office/powerpoint/2010/main" val="140185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3481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935038" y="2378075"/>
            <a:ext cx="34226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6553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6629400" y="4800600"/>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2"/>
          <p:cNvSpPr txBox="1">
            <a:spLocks noChangeArrowheads="1"/>
          </p:cNvSpPr>
          <p:nvPr/>
        </p:nvSpPr>
        <p:spPr bwMode="auto">
          <a:xfrm>
            <a:off x="5181600"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b="1">
                <a:solidFill>
                  <a:prstClr val="black"/>
                </a:solidFill>
                <a:latin typeface="Arial" panose="020B0604020202020204" pitchFamily="34" charset="0"/>
                <a:cs typeface="Arial" panose="020B0604020202020204" pitchFamily="34" charset="0"/>
              </a:rPr>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2284931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FFT in Matlab</a:t>
            </a:r>
          </a:p>
        </p:txBody>
      </p:sp>
      <p:sp>
        <p:nvSpPr>
          <p:cNvPr id="72707" name="Content Placeholder 2"/>
          <p:cNvSpPr>
            <a:spLocks noGrp="1"/>
          </p:cNvSpPr>
          <p:nvPr>
            <p:ph idx="1"/>
          </p:nvPr>
        </p:nvSpPr>
        <p:spPr/>
        <p:txBody>
          <a:bodyPr/>
          <a:lstStyle/>
          <a:p>
            <a:r>
              <a:rPr lang="en-US" altLang="en-US" dirty="0" smtClean="0"/>
              <a:t>Filtering with </a:t>
            </a:r>
            <a:r>
              <a:rPr lang="en-US" altLang="en-US" dirty="0" err="1" smtClean="0"/>
              <a:t>fft</a:t>
            </a:r>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endParaRPr lang="en-US" altLang="en-US" dirty="0" smtClean="0"/>
          </a:p>
          <a:p>
            <a:r>
              <a:rPr lang="en-US" altLang="en-US" dirty="0" smtClean="0"/>
              <a:t>Displaying with </a:t>
            </a:r>
            <a:r>
              <a:rPr lang="en-US" altLang="en-US" dirty="0" err="1" smtClean="0"/>
              <a:t>fft</a:t>
            </a:r>
            <a:endParaRPr lang="en-US" altLang="en-US" dirty="0" smtClean="0"/>
          </a:p>
          <a:p>
            <a:endParaRPr lang="en-US" altLang="en-US" dirty="0" smtClean="0"/>
          </a:p>
          <a:p>
            <a:endParaRPr lang="en-US" altLang="en-US" dirty="0" smtClean="0"/>
          </a:p>
        </p:txBody>
      </p:sp>
      <p:sp>
        <p:nvSpPr>
          <p:cNvPr id="72708" name="TextBox 3"/>
          <p:cNvSpPr txBox="1">
            <a:spLocks noChangeArrowheads="1"/>
          </p:cNvSpPr>
          <p:nvPr/>
        </p:nvSpPr>
        <p:spPr bwMode="auto">
          <a:xfrm>
            <a:off x="304800" y="1817688"/>
            <a:ext cx="86106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err="1">
                <a:solidFill>
                  <a:prstClr val="black"/>
                </a:solidFill>
                <a:latin typeface="Courier New" panose="02070309020205020404" pitchFamily="49" charset="0"/>
                <a:cs typeface="Courier New" panose="02070309020205020404" pitchFamily="49" charset="0"/>
              </a:rPr>
              <a:t>im</a:t>
            </a:r>
            <a:r>
              <a:rPr lang="en-US" altLang="en-US" sz="1200" dirty="0">
                <a:solidFill>
                  <a:prstClr val="black"/>
                </a:solidFill>
                <a:latin typeface="Courier New" panose="02070309020205020404" pitchFamily="49" charset="0"/>
                <a:cs typeface="Courier New" panose="02070309020205020404" pitchFamily="49" charset="0"/>
              </a:rPr>
              <a:t> = double(</a:t>
            </a:r>
            <a:r>
              <a:rPr lang="en-US" altLang="en-US" sz="1200" dirty="0" err="1">
                <a:solidFill>
                  <a:prstClr val="black"/>
                </a:solidFill>
                <a:latin typeface="Courier New" panose="02070309020205020404" pitchFamily="49" charset="0"/>
                <a:cs typeface="Courier New" panose="02070309020205020404" pitchFamily="49" charset="0"/>
              </a:rPr>
              <a:t>imread</a:t>
            </a:r>
            <a:r>
              <a:rPr lang="en-US" altLang="en-US" sz="1200" dirty="0">
                <a:solidFill>
                  <a:prstClr val="black"/>
                </a:solidFill>
                <a:latin typeface="Courier New" panose="02070309020205020404" pitchFamily="49" charset="0"/>
                <a:cs typeface="Courier New" panose="02070309020205020404" pitchFamily="49" charset="0"/>
              </a:rPr>
              <a:t>(‘…'))/255; </a:t>
            </a:r>
          </a:p>
          <a:p>
            <a:pPr>
              <a:spcBef>
                <a:spcPct val="0"/>
              </a:spcBef>
              <a:buFontTx/>
              <a:buNone/>
            </a:pPr>
            <a:r>
              <a:rPr lang="en-US" altLang="en-US" sz="1200" dirty="0" err="1">
                <a:solidFill>
                  <a:prstClr val="black"/>
                </a:solidFill>
                <a:latin typeface="Courier New" panose="02070309020205020404" pitchFamily="49" charset="0"/>
                <a:cs typeface="Courier New" panose="02070309020205020404" pitchFamily="49" charset="0"/>
              </a:rPr>
              <a:t>im</a:t>
            </a:r>
            <a:r>
              <a:rPr lang="en-US" altLang="en-US" sz="1200" dirty="0">
                <a:solidFill>
                  <a:prstClr val="black"/>
                </a:solidFill>
                <a:latin typeface="Courier New" panose="02070309020205020404" pitchFamily="49" charset="0"/>
                <a:cs typeface="Courier New" panose="02070309020205020404" pitchFamily="49" charset="0"/>
              </a:rPr>
              <a:t> = rgb2gray(</a:t>
            </a:r>
            <a:r>
              <a:rPr lang="en-US" altLang="en-US" sz="1200" dirty="0" err="1">
                <a:solidFill>
                  <a:prstClr val="black"/>
                </a:solidFill>
                <a:latin typeface="Courier New" panose="02070309020205020404" pitchFamily="49" charset="0"/>
                <a:cs typeface="Courier New" panose="02070309020205020404" pitchFamily="49" charset="0"/>
              </a:rPr>
              <a:t>im</a:t>
            </a:r>
            <a:r>
              <a:rPr lang="en-US" altLang="en-US" sz="1200" dirty="0">
                <a:solidFill>
                  <a:prstClr val="black"/>
                </a:solidFill>
                <a:latin typeface="Courier New" panose="02070309020205020404" pitchFamily="49" charset="0"/>
                <a:cs typeface="Courier New" panose="02070309020205020404" pitchFamily="49" charset="0"/>
              </a:rPr>
              <a:t>); % “</a:t>
            </a:r>
            <a:r>
              <a:rPr lang="en-US" altLang="en-US" sz="1200" dirty="0" err="1">
                <a:solidFill>
                  <a:prstClr val="black"/>
                </a:solidFill>
                <a:latin typeface="Courier New" panose="02070309020205020404" pitchFamily="49" charset="0"/>
                <a:cs typeface="Courier New" panose="02070309020205020404" pitchFamily="49" charset="0"/>
              </a:rPr>
              <a:t>im</a:t>
            </a:r>
            <a:r>
              <a:rPr lang="en-US" altLang="en-US" sz="1200" dirty="0">
                <a:solidFill>
                  <a:prstClr val="black"/>
                </a:solidFill>
                <a:latin typeface="Courier New" panose="02070309020205020404" pitchFamily="49" charset="0"/>
                <a:cs typeface="Courier New" panose="02070309020205020404" pitchFamily="49" charset="0"/>
              </a:rPr>
              <a:t>” should be a gray-scale floating point image</a:t>
            </a:r>
          </a:p>
          <a:p>
            <a:pPr>
              <a:spcBef>
                <a:spcPct val="0"/>
              </a:spcBef>
              <a:buFontTx/>
              <a:buNone/>
            </a:pPr>
            <a:r>
              <a:rPr lang="en-US" altLang="en-US" sz="1200" dirty="0">
                <a:solidFill>
                  <a:prstClr val="black"/>
                </a:solidFill>
                <a:latin typeface="Courier New" panose="02070309020205020404" pitchFamily="49" charset="0"/>
                <a:cs typeface="Courier New" panose="02070309020205020404" pitchFamily="49" charset="0"/>
              </a:rPr>
              <a:t>[</a:t>
            </a:r>
            <a:r>
              <a:rPr lang="en-US" altLang="en-US" sz="1200" dirty="0" err="1">
                <a:solidFill>
                  <a:prstClr val="black"/>
                </a:solidFill>
                <a:latin typeface="Courier New" panose="02070309020205020404" pitchFamily="49" charset="0"/>
                <a:cs typeface="Courier New" panose="02070309020205020404" pitchFamily="49" charset="0"/>
              </a:rPr>
              <a:t>imh</a:t>
            </a:r>
            <a:r>
              <a:rPr lang="en-US" altLang="en-US" sz="1200" dirty="0">
                <a:solidFill>
                  <a:prstClr val="black"/>
                </a:solidFill>
                <a:latin typeface="Courier New" panose="02070309020205020404" pitchFamily="49" charset="0"/>
                <a:cs typeface="Courier New" panose="02070309020205020404" pitchFamily="49" charset="0"/>
              </a:rPr>
              <a:t>, </a:t>
            </a:r>
            <a:r>
              <a:rPr lang="en-US" altLang="en-US" sz="1200" dirty="0" err="1">
                <a:solidFill>
                  <a:prstClr val="black"/>
                </a:solidFill>
                <a:latin typeface="Courier New" panose="02070309020205020404" pitchFamily="49" charset="0"/>
                <a:cs typeface="Courier New" panose="02070309020205020404" pitchFamily="49" charset="0"/>
              </a:rPr>
              <a:t>imw</a:t>
            </a:r>
            <a:r>
              <a:rPr lang="en-US" altLang="en-US" sz="1200" dirty="0">
                <a:solidFill>
                  <a:prstClr val="black"/>
                </a:solidFill>
                <a:latin typeface="Courier New" panose="02070309020205020404" pitchFamily="49" charset="0"/>
                <a:cs typeface="Courier New" panose="02070309020205020404" pitchFamily="49" charset="0"/>
              </a:rPr>
              <a:t>] = size(</a:t>
            </a:r>
            <a:r>
              <a:rPr lang="en-US" altLang="en-US" sz="1200" dirty="0" err="1">
                <a:solidFill>
                  <a:prstClr val="black"/>
                </a:solidFill>
                <a:latin typeface="Courier New" panose="02070309020205020404" pitchFamily="49" charset="0"/>
                <a:cs typeface="Courier New" panose="02070309020205020404" pitchFamily="49" charset="0"/>
              </a:rPr>
              <a:t>im</a:t>
            </a:r>
            <a:r>
              <a:rPr lang="en-US" altLang="en-US" sz="1200" dirty="0">
                <a:solidFill>
                  <a:prstClr val="black"/>
                </a:solidFill>
                <a:latin typeface="Courier New" panose="02070309020205020404" pitchFamily="49" charset="0"/>
                <a:cs typeface="Courier New" panose="02070309020205020404" pitchFamily="49" charset="0"/>
              </a:rPr>
              <a:t>);</a:t>
            </a:r>
          </a:p>
          <a:p>
            <a:pPr>
              <a:spcBef>
                <a:spcPct val="0"/>
              </a:spcBef>
              <a:buFontTx/>
              <a:buNone/>
            </a:pPr>
            <a:r>
              <a:rPr lang="en-US" altLang="en-US" sz="1200" dirty="0">
                <a:solidFill>
                  <a:prstClr val="black"/>
                </a:solidFill>
                <a:latin typeface="Courier New" panose="02070309020205020404" pitchFamily="49" charset="0"/>
                <a:cs typeface="Courier New" panose="02070309020205020404" pitchFamily="49" charset="0"/>
              </a:rPr>
              <a:t> </a:t>
            </a:r>
          </a:p>
          <a:p>
            <a:pPr>
              <a:spcBef>
                <a:spcPct val="0"/>
              </a:spcBef>
              <a:buFontTx/>
              <a:buNone/>
            </a:pPr>
            <a:r>
              <a:rPr lang="en-US" altLang="en-US" sz="1200" dirty="0" err="1">
                <a:solidFill>
                  <a:prstClr val="black"/>
                </a:solidFill>
                <a:latin typeface="Courier New" panose="02070309020205020404" pitchFamily="49" charset="0"/>
                <a:cs typeface="Courier New" panose="02070309020205020404" pitchFamily="49" charset="0"/>
              </a:rPr>
              <a:t>hs</a:t>
            </a:r>
            <a:r>
              <a:rPr lang="en-US" altLang="en-US" sz="1200" dirty="0">
                <a:solidFill>
                  <a:prstClr val="black"/>
                </a:solidFill>
                <a:latin typeface="Courier New" panose="02070309020205020404" pitchFamily="49" charset="0"/>
                <a:cs typeface="Courier New" panose="02070309020205020404" pitchFamily="49" charset="0"/>
              </a:rPr>
              <a:t> = 50; % filter half-size</a:t>
            </a:r>
          </a:p>
          <a:p>
            <a:pPr>
              <a:spcBef>
                <a:spcPct val="0"/>
              </a:spcBef>
              <a:buFontTx/>
              <a:buNone/>
            </a:pPr>
            <a:r>
              <a:rPr lang="en-US" altLang="en-US" sz="1200" dirty="0">
                <a:solidFill>
                  <a:prstClr val="black"/>
                </a:solidFill>
                <a:latin typeface="Courier New" panose="02070309020205020404" pitchFamily="49" charset="0"/>
                <a:cs typeface="Courier New" panose="02070309020205020404" pitchFamily="49" charset="0"/>
              </a:rPr>
              <a:t>fil = </a:t>
            </a:r>
            <a:r>
              <a:rPr lang="en-US" altLang="en-US" sz="1200" dirty="0" err="1">
                <a:solidFill>
                  <a:prstClr val="black"/>
                </a:solidFill>
                <a:latin typeface="Courier New" panose="02070309020205020404" pitchFamily="49" charset="0"/>
                <a:cs typeface="Courier New" panose="02070309020205020404" pitchFamily="49" charset="0"/>
              </a:rPr>
              <a:t>fspecial</a:t>
            </a:r>
            <a:r>
              <a:rPr lang="en-US" altLang="en-US" sz="1200" dirty="0">
                <a:solidFill>
                  <a:prstClr val="black"/>
                </a:solidFill>
                <a:latin typeface="Courier New" panose="02070309020205020404" pitchFamily="49" charset="0"/>
                <a:cs typeface="Courier New" panose="02070309020205020404" pitchFamily="49" charset="0"/>
              </a:rPr>
              <a:t>('</a:t>
            </a:r>
            <a:r>
              <a:rPr lang="en-US" altLang="en-US" sz="1200" dirty="0" err="1">
                <a:solidFill>
                  <a:prstClr val="black"/>
                </a:solidFill>
                <a:latin typeface="Courier New" panose="02070309020205020404" pitchFamily="49" charset="0"/>
                <a:cs typeface="Courier New" panose="02070309020205020404" pitchFamily="49" charset="0"/>
              </a:rPr>
              <a:t>gaussian</a:t>
            </a:r>
            <a:r>
              <a:rPr lang="en-US" altLang="en-US" sz="1200" dirty="0">
                <a:solidFill>
                  <a:prstClr val="black"/>
                </a:solidFill>
                <a:latin typeface="Courier New" panose="02070309020205020404" pitchFamily="49" charset="0"/>
                <a:cs typeface="Courier New" panose="02070309020205020404" pitchFamily="49" charset="0"/>
              </a:rPr>
              <a:t>', </a:t>
            </a:r>
            <a:r>
              <a:rPr lang="en-US" altLang="en-US" sz="1200" dirty="0" err="1">
                <a:solidFill>
                  <a:prstClr val="black"/>
                </a:solidFill>
                <a:latin typeface="Courier New" panose="02070309020205020404" pitchFamily="49" charset="0"/>
                <a:cs typeface="Courier New" panose="02070309020205020404" pitchFamily="49" charset="0"/>
              </a:rPr>
              <a:t>hs</a:t>
            </a:r>
            <a:r>
              <a:rPr lang="en-US" altLang="en-US" sz="1200" dirty="0">
                <a:solidFill>
                  <a:prstClr val="black"/>
                </a:solidFill>
                <a:latin typeface="Courier New" panose="02070309020205020404" pitchFamily="49" charset="0"/>
                <a:cs typeface="Courier New" panose="02070309020205020404" pitchFamily="49" charset="0"/>
              </a:rPr>
              <a:t>*2+1, 10); </a:t>
            </a:r>
          </a:p>
          <a:p>
            <a:pPr>
              <a:spcBef>
                <a:spcPct val="0"/>
              </a:spcBef>
              <a:buFontTx/>
              <a:buNone/>
            </a:pPr>
            <a:r>
              <a:rPr lang="en-US" altLang="en-US" sz="1200" dirty="0">
                <a:solidFill>
                  <a:prstClr val="black"/>
                </a:solidFill>
                <a:latin typeface="Courier New" panose="02070309020205020404" pitchFamily="49" charset="0"/>
                <a:cs typeface="Courier New" panose="02070309020205020404" pitchFamily="49" charset="0"/>
              </a:rPr>
              <a:t> </a:t>
            </a:r>
          </a:p>
          <a:p>
            <a:pPr>
              <a:spcBef>
                <a:spcPct val="0"/>
              </a:spcBef>
              <a:buFontTx/>
              <a:buNone/>
            </a:pPr>
            <a:r>
              <a:rPr lang="en-US" altLang="en-US" sz="1200" dirty="0" err="1">
                <a:solidFill>
                  <a:prstClr val="black"/>
                </a:solidFill>
                <a:latin typeface="Courier New" panose="02070309020205020404" pitchFamily="49" charset="0"/>
                <a:cs typeface="Courier New" panose="02070309020205020404" pitchFamily="49" charset="0"/>
              </a:rPr>
              <a:t>fftsize</a:t>
            </a:r>
            <a:r>
              <a:rPr lang="en-US" altLang="en-US" sz="1200" dirty="0">
                <a:solidFill>
                  <a:prstClr val="black"/>
                </a:solidFill>
                <a:latin typeface="Courier New" panose="02070309020205020404" pitchFamily="49" charset="0"/>
                <a:cs typeface="Courier New" panose="02070309020205020404" pitchFamily="49" charset="0"/>
              </a:rPr>
              <a:t> = 1024; % should be order of 2 (for speed) and include padding</a:t>
            </a:r>
          </a:p>
          <a:p>
            <a:pPr>
              <a:spcBef>
                <a:spcPct val="0"/>
              </a:spcBef>
              <a:buFontTx/>
              <a:buNone/>
            </a:pPr>
            <a:r>
              <a:rPr lang="de-DE" altLang="en-US" sz="1200" dirty="0">
                <a:solidFill>
                  <a:prstClr val="black"/>
                </a:solidFill>
                <a:latin typeface="Courier New" panose="02070309020205020404" pitchFamily="49" charset="0"/>
                <a:cs typeface="Courier New" panose="02070309020205020404" pitchFamily="49" charset="0"/>
              </a:rPr>
              <a:t>im_fft  = fft2(im,  fftsize, fftsize);                    % 1) fft im with padding</a:t>
            </a:r>
          </a:p>
          <a:p>
            <a:pPr>
              <a:spcBef>
                <a:spcPct val="0"/>
              </a:spcBef>
              <a:buFontTx/>
              <a:buNone/>
            </a:pPr>
            <a:r>
              <a:rPr lang="en-US" altLang="en-US" sz="1200" dirty="0" err="1">
                <a:solidFill>
                  <a:prstClr val="black"/>
                </a:solidFill>
                <a:latin typeface="Courier New" panose="02070309020205020404" pitchFamily="49" charset="0"/>
                <a:cs typeface="Courier New" panose="02070309020205020404" pitchFamily="49" charset="0"/>
              </a:rPr>
              <a:t>fil_fft</a:t>
            </a:r>
            <a:r>
              <a:rPr lang="en-US" altLang="en-US" sz="1200" dirty="0">
                <a:solidFill>
                  <a:prstClr val="black"/>
                </a:solidFill>
                <a:latin typeface="Courier New" panose="02070309020205020404" pitchFamily="49" charset="0"/>
                <a:cs typeface="Courier New" panose="02070309020205020404" pitchFamily="49" charset="0"/>
              </a:rPr>
              <a:t> = fft2(fil, </a:t>
            </a:r>
            <a:r>
              <a:rPr lang="en-US" altLang="en-US" sz="1200" dirty="0" err="1">
                <a:solidFill>
                  <a:prstClr val="black"/>
                </a:solidFill>
                <a:latin typeface="Courier New" panose="02070309020205020404" pitchFamily="49" charset="0"/>
                <a:cs typeface="Courier New" panose="02070309020205020404" pitchFamily="49" charset="0"/>
              </a:rPr>
              <a:t>fftsize</a:t>
            </a:r>
            <a:r>
              <a:rPr lang="en-US" altLang="en-US" sz="1200" dirty="0">
                <a:solidFill>
                  <a:prstClr val="black"/>
                </a:solidFill>
                <a:latin typeface="Courier New" panose="02070309020205020404" pitchFamily="49" charset="0"/>
                <a:cs typeface="Courier New" panose="02070309020205020404" pitchFamily="49" charset="0"/>
              </a:rPr>
              <a:t>, </a:t>
            </a:r>
            <a:r>
              <a:rPr lang="en-US" altLang="en-US" sz="1200" dirty="0" err="1">
                <a:solidFill>
                  <a:prstClr val="black"/>
                </a:solidFill>
                <a:latin typeface="Courier New" panose="02070309020205020404" pitchFamily="49" charset="0"/>
                <a:cs typeface="Courier New" panose="02070309020205020404" pitchFamily="49" charset="0"/>
              </a:rPr>
              <a:t>fftsize</a:t>
            </a:r>
            <a:r>
              <a:rPr lang="en-US" altLang="en-US" sz="1200" dirty="0">
                <a:solidFill>
                  <a:prstClr val="black"/>
                </a:solidFill>
                <a:latin typeface="Courier New" panose="02070309020205020404" pitchFamily="49" charset="0"/>
                <a:cs typeface="Courier New" panose="02070309020205020404" pitchFamily="49" charset="0"/>
              </a:rPr>
              <a:t>);                    % 2) </a:t>
            </a:r>
            <a:r>
              <a:rPr lang="en-US" altLang="en-US" sz="1200" dirty="0" err="1">
                <a:solidFill>
                  <a:prstClr val="black"/>
                </a:solidFill>
                <a:latin typeface="Courier New" panose="02070309020205020404" pitchFamily="49" charset="0"/>
                <a:cs typeface="Courier New" panose="02070309020205020404" pitchFamily="49" charset="0"/>
              </a:rPr>
              <a:t>fft</a:t>
            </a:r>
            <a:r>
              <a:rPr lang="en-US" altLang="en-US" sz="1200" dirty="0">
                <a:solidFill>
                  <a:prstClr val="black"/>
                </a:solidFill>
                <a:latin typeface="Courier New" panose="02070309020205020404" pitchFamily="49" charset="0"/>
                <a:cs typeface="Courier New" panose="02070309020205020404" pitchFamily="49" charset="0"/>
              </a:rPr>
              <a:t> fil, pad to same size as image</a:t>
            </a:r>
          </a:p>
          <a:p>
            <a:pPr>
              <a:spcBef>
                <a:spcPct val="0"/>
              </a:spcBef>
              <a:buFontTx/>
              <a:buNone/>
            </a:pPr>
            <a:r>
              <a:rPr lang="de-DE" altLang="en-US" sz="1200" dirty="0">
                <a:solidFill>
                  <a:prstClr val="black"/>
                </a:solidFill>
                <a:latin typeface="Courier New" panose="02070309020205020404" pitchFamily="49" charset="0"/>
                <a:cs typeface="Courier New" panose="02070309020205020404" pitchFamily="49" charset="0"/>
              </a:rPr>
              <a:t>im_fil_fft = im_fft .* fil_fft;                           % 3) multiply fft images</a:t>
            </a:r>
          </a:p>
          <a:p>
            <a:pPr>
              <a:spcBef>
                <a:spcPct val="0"/>
              </a:spcBef>
              <a:buFontTx/>
              <a:buNone/>
            </a:pPr>
            <a:r>
              <a:rPr lang="de-DE" altLang="en-US" sz="1200" dirty="0">
                <a:solidFill>
                  <a:prstClr val="black"/>
                </a:solidFill>
                <a:latin typeface="Courier New" panose="02070309020205020404" pitchFamily="49" charset="0"/>
                <a:cs typeface="Courier New" panose="02070309020205020404" pitchFamily="49" charset="0"/>
              </a:rPr>
              <a:t>im_fil = ifft2(im_fil_fft);                               % 4) inverse fft2</a:t>
            </a:r>
          </a:p>
          <a:p>
            <a:pPr>
              <a:spcBef>
                <a:spcPct val="0"/>
              </a:spcBef>
              <a:buFontTx/>
              <a:buNone/>
            </a:pPr>
            <a:r>
              <a:rPr lang="de-DE" altLang="en-US" sz="1200" dirty="0">
                <a:solidFill>
                  <a:prstClr val="black"/>
                </a:solidFill>
                <a:latin typeface="Courier New" panose="02070309020205020404" pitchFamily="49" charset="0"/>
                <a:cs typeface="Courier New" panose="02070309020205020404" pitchFamily="49" charset="0"/>
              </a:rPr>
              <a:t>im_fil = im_fil(1+hs:size(im,1)+hs, 1+hs:size(im, 2)+hs); % 5) remove padding</a:t>
            </a:r>
          </a:p>
        </p:txBody>
      </p:sp>
      <p:sp>
        <p:nvSpPr>
          <p:cNvPr id="72709" name="TextBox 4"/>
          <p:cNvSpPr txBox="1">
            <a:spLocks noChangeArrowheads="1"/>
          </p:cNvSpPr>
          <p:nvPr/>
        </p:nvSpPr>
        <p:spPr bwMode="auto">
          <a:xfrm>
            <a:off x="609600" y="5105400"/>
            <a:ext cx="807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prstClr val="black"/>
                </a:solidFill>
                <a:latin typeface="Courier New" panose="02070309020205020404" pitchFamily="49" charset="0"/>
                <a:cs typeface="Courier New" panose="02070309020205020404" pitchFamily="49" charset="0"/>
              </a:rPr>
              <a:t>figure(1), </a:t>
            </a:r>
            <a:r>
              <a:rPr lang="en-US" altLang="en-US" sz="1400" dirty="0" err="1">
                <a:solidFill>
                  <a:prstClr val="black"/>
                </a:solidFill>
                <a:latin typeface="Courier New" panose="02070309020205020404" pitchFamily="49" charset="0"/>
                <a:cs typeface="Courier New" panose="02070309020205020404" pitchFamily="49" charset="0"/>
              </a:rPr>
              <a:t>imagesc</a:t>
            </a:r>
            <a:r>
              <a:rPr lang="en-US" altLang="en-US" sz="1400" dirty="0">
                <a:solidFill>
                  <a:prstClr val="black"/>
                </a:solidFill>
                <a:latin typeface="Courier New" panose="02070309020205020404" pitchFamily="49" charset="0"/>
                <a:cs typeface="Courier New" panose="02070309020205020404" pitchFamily="49" charset="0"/>
              </a:rPr>
              <a:t>(log(abs(</a:t>
            </a:r>
            <a:r>
              <a:rPr lang="en-US" altLang="en-US" sz="1400" dirty="0" err="1">
                <a:solidFill>
                  <a:prstClr val="black"/>
                </a:solidFill>
                <a:latin typeface="Courier New" panose="02070309020205020404" pitchFamily="49" charset="0"/>
                <a:cs typeface="Courier New" panose="02070309020205020404" pitchFamily="49" charset="0"/>
              </a:rPr>
              <a:t>fftshift</a:t>
            </a:r>
            <a:r>
              <a:rPr lang="en-US" altLang="en-US" sz="1400" dirty="0">
                <a:solidFill>
                  <a:prstClr val="black"/>
                </a:solidFill>
                <a:latin typeface="Courier New" panose="02070309020205020404" pitchFamily="49" charset="0"/>
                <a:cs typeface="Courier New" panose="02070309020205020404" pitchFamily="49" charset="0"/>
              </a:rPr>
              <a:t>(</a:t>
            </a:r>
            <a:r>
              <a:rPr lang="en-US" altLang="en-US" sz="1400" dirty="0" err="1">
                <a:solidFill>
                  <a:prstClr val="black"/>
                </a:solidFill>
                <a:latin typeface="Courier New" panose="02070309020205020404" pitchFamily="49" charset="0"/>
                <a:cs typeface="Courier New" panose="02070309020205020404" pitchFamily="49" charset="0"/>
              </a:rPr>
              <a:t>im_fft</a:t>
            </a:r>
            <a:r>
              <a:rPr lang="en-US" altLang="en-US" sz="1400" dirty="0">
                <a:solidFill>
                  <a:prstClr val="black"/>
                </a:solidFill>
                <a:latin typeface="Courier New" panose="02070309020205020404" pitchFamily="49" charset="0"/>
                <a:cs typeface="Courier New" panose="02070309020205020404" pitchFamily="49" charset="0"/>
              </a:rPr>
              <a:t>)))), axis image, </a:t>
            </a:r>
            <a:r>
              <a:rPr lang="en-US" altLang="en-US" sz="1400" dirty="0" err="1">
                <a:solidFill>
                  <a:prstClr val="black"/>
                </a:solidFill>
                <a:latin typeface="Courier New" panose="02070309020205020404" pitchFamily="49" charset="0"/>
                <a:cs typeface="Courier New" panose="02070309020205020404" pitchFamily="49" charset="0"/>
              </a:rPr>
              <a:t>colormap</a:t>
            </a:r>
            <a:r>
              <a:rPr lang="en-US" altLang="en-US" sz="1400" dirty="0">
                <a:solidFill>
                  <a:prstClr val="black"/>
                </a:solidFill>
                <a:latin typeface="Courier New" panose="02070309020205020404" pitchFamily="49" charset="0"/>
                <a:cs typeface="Courier New" panose="02070309020205020404" pitchFamily="49" charset="0"/>
              </a:rPr>
              <a:t> jet</a:t>
            </a:r>
          </a:p>
        </p:txBody>
      </p:sp>
      <p:sp>
        <p:nvSpPr>
          <p:cNvPr id="6" name="TextBox 5"/>
          <p:cNvSpPr txBox="1"/>
          <p:nvPr/>
        </p:nvSpPr>
        <p:spPr>
          <a:xfrm>
            <a:off x="7942263" y="6550025"/>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778574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74760"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
        <p:nvSpPr>
          <p:cNvPr id="74761" name="TextBox 9"/>
          <p:cNvSpPr txBox="1">
            <a:spLocks noChangeArrowheads="1"/>
          </p:cNvSpPr>
          <p:nvPr/>
        </p:nvSpPr>
        <p:spPr bwMode="auto">
          <a:xfrm>
            <a:off x="3352800"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Filtering</a:t>
            </a:r>
          </a:p>
        </p:txBody>
      </p:sp>
    </p:spTree>
    <p:extLst>
      <p:ext uri="{BB962C8B-B14F-4D97-AF65-F5344CB8AC3E}">
        <p14:creationId xmlns:p14="http://schemas.microsoft.com/office/powerpoint/2010/main" val="348630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p:nvSpPr>
        <p:spPr bwMode="auto">
          <a:xfrm>
            <a:off x="3657600" y="1524000"/>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Gaussian</a:t>
            </a:r>
          </a:p>
        </p:txBody>
      </p:sp>
      <p:sp>
        <p:nvSpPr>
          <p:cNvPr id="76804" name="Content Placeholder 8"/>
          <p:cNvSpPr>
            <a:spLocks noGrp="1"/>
          </p:cNvSpPr>
          <p:nvPr>
            <p:ph idx="1"/>
          </p:nvPr>
        </p:nvSpPr>
        <p:spPr/>
        <p:txBody>
          <a:bodyPr/>
          <a:lstStyle/>
          <a:p>
            <a:endParaRPr lang="en-US" altLang="en-US" smtClean="0"/>
          </a:p>
        </p:txBody>
      </p:sp>
    </p:spTree>
    <p:extLst>
      <p:ext uri="{BB962C8B-B14F-4D97-AF65-F5344CB8AC3E}">
        <p14:creationId xmlns:p14="http://schemas.microsoft.com/office/powerpoint/2010/main" val="3153124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228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p:nvSpPr>
        <p:spPr bwMode="auto">
          <a:xfrm>
            <a:off x="3657600" y="1524000"/>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Box Filter</a:t>
            </a:r>
          </a:p>
        </p:txBody>
      </p:sp>
      <p:sp>
        <p:nvSpPr>
          <p:cNvPr id="77828" name="Content Placeholder 8"/>
          <p:cNvSpPr>
            <a:spLocks noGrp="1"/>
          </p:cNvSpPr>
          <p:nvPr>
            <p:ph idx="1"/>
          </p:nvPr>
        </p:nvSpPr>
        <p:spPr/>
        <p:txBody>
          <a:bodyPr/>
          <a:lstStyle/>
          <a:p>
            <a:endParaRPr lang="en-US" altLang="en-US" smtClean="0"/>
          </a:p>
        </p:txBody>
      </p:sp>
    </p:spTree>
    <p:extLst>
      <p:ext uri="{BB962C8B-B14F-4D97-AF65-F5344CB8AC3E}">
        <p14:creationId xmlns:p14="http://schemas.microsoft.com/office/powerpoint/2010/main" val="15394422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convolution invertible?</a:t>
            </a:r>
            <a:endParaRPr lang="en-US" dirty="0"/>
          </a:p>
        </p:txBody>
      </p:sp>
      <p:sp>
        <p:nvSpPr>
          <p:cNvPr id="3" name="Content Placeholder 2"/>
          <p:cNvSpPr>
            <a:spLocks noGrp="1"/>
          </p:cNvSpPr>
          <p:nvPr>
            <p:ph idx="1"/>
          </p:nvPr>
        </p:nvSpPr>
        <p:spPr/>
        <p:txBody>
          <a:bodyPr/>
          <a:lstStyle/>
          <a:p>
            <a:r>
              <a:rPr lang="en-US" dirty="0" smtClean="0"/>
              <a:t>If convolution is just multiplication in the Fourier domain, isn’t deconvolution just division?</a:t>
            </a:r>
          </a:p>
          <a:p>
            <a:r>
              <a:rPr lang="en-US" dirty="0" smtClean="0"/>
              <a:t>Sometimes, it clearly is invertible (e.g. a convolution with an identity filter)</a:t>
            </a:r>
          </a:p>
          <a:p>
            <a:r>
              <a:rPr lang="en-US" dirty="0" smtClean="0"/>
              <a:t>In one case, it clearly isn’t invertible (e.g. convolution with an all zero filter)</a:t>
            </a:r>
          </a:p>
          <a:p>
            <a:r>
              <a:rPr lang="en-US" dirty="0" smtClean="0"/>
              <a:t>What about for common filters like a Gaussian?</a:t>
            </a:r>
            <a:endParaRPr lang="en-US" dirty="0"/>
          </a:p>
        </p:txBody>
      </p:sp>
    </p:spTree>
    <p:extLst>
      <p:ext uri="{BB962C8B-B14F-4D97-AF65-F5344CB8AC3E}">
        <p14:creationId xmlns:p14="http://schemas.microsoft.com/office/powerpoint/2010/main" val="149325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24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8447" t="22408"/>
          <a:stretch>
            <a:fillRect/>
          </a:stretch>
        </p:blipFill>
        <p:spPr bwMode="auto">
          <a:xfrm>
            <a:off x="3200400" y="3124200"/>
            <a:ext cx="6605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419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smtClean="0"/>
          </a:p>
        </p:txBody>
      </p:sp>
      <p:sp>
        <p:nvSpPr>
          <p:cNvPr id="36867" name="Content Placeholder 2"/>
          <p:cNvSpPr>
            <a:spLocks noGrp="1"/>
          </p:cNvSpPr>
          <p:nvPr>
            <p:ph idx="1"/>
          </p:nvPr>
        </p:nvSpPr>
        <p:spPr/>
        <p:txBody>
          <a:bodyPr/>
          <a:lstStyle/>
          <a:p>
            <a:endParaRPr lang="en-US" altLang="en-US" smtClean="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381000"/>
            <a:ext cx="90852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65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smtClean="0"/>
              <a:t>Thinking in Frequency</a:t>
            </a:r>
          </a:p>
        </p:txBody>
      </p:sp>
      <p:sp>
        <p:nvSpPr>
          <p:cNvPr id="78851" name="Content Placeholder 2"/>
          <p:cNvSpPr>
            <a:spLocks noGrp="1"/>
          </p:cNvSpPr>
          <p:nvPr>
            <p:ph idx="1"/>
          </p:nvPr>
        </p:nvSpPr>
        <p:spPr/>
        <p:txBody>
          <a:bodyPr/>
          <a:lstStyle/>
          <a:p>
            <a:endParaRPr lang="en-US" altLang="en-US" smtClean="0"/>
          </a:p>
        </p:txBody>
      </p:sp>
      <p:pic>
        <p:nvPicPr>
          <p:cNvPr id="78852"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819400"/>
            <a:ext cx="13843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00800" y="6550025"/>
            <a:ext cx="2743200"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a:t>
            </a:r>
            <a:r>
              <a:rPr lang="en-US" sz="1400" dirty="0" err="1">
                <a:solidFill>
                  <a:prstClr val="white">
                    <a:lumMod val="50000"/>
                  </a:prstClr>
                </a:solidFill>
                <a:cs typeface="Arial" panose="020B0604020202020204" pitchFamily="34" charset="0"/>
              </a:rPr>
              <a:t>Hoiem</a:t>
            </a:r>
            <a:r>
              <a:rPr lang="en-US" sz="1400" dirty="0">
                <a:solidFill>
                  <a:prstClr val="white">
                    <a:lumMod val="50000"/>
                  </a:prstClr>
                </a:solidFill>
                <a:cs typeface="Arial" panose="020B0604020202020204" pitchFamily="34" charset="0"/>
              </a:rPr>
              <a:t>, </a:t>
            </a:r>
            <a:r>
              <a:rPr lang="en-US" sz="1400" dirty="0" err="1">
                <a:solidFill>
                  <a:prstClr val="white">
                    <a:lumMod val="50000"/>
                  </a:prstClr>
                </a:solidFill>
                <a:cs typeface="Arial" panose="020B0604020202020204" pitchFamily="34" charset="0"/>
              </a:rPr>
              <a:t>Efros</a:t>
            </a:r>
            <a:r>
              <a:rPr lang="en-US" sz="1400" dirty="0">
                <a:solidFill>
                  <a:prstClr val="white">
                    <a:lumMod val="50000"/>
                  </a:prstClr>
                </a:solidFill>
                <a:cs typeface="Arial" panose="020B0604020202020204" pitchFamily="34" charset="0"/>
              </a:rPr>
              <a:t>, and others</a:t>
            </a:r>
          </a:p>
        </p:txBody>
      </p:sp>
    </p:spTree>
    <p:extLst>
      <p:ext uri="{BB962C8B-B14F-4D97-AF65-F5344CB8AC3E}">
        <p14:creationId xmlns:p14="http://schemas.microsoft.com/office/powerpoint/2010/main" val="396065151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Recap of Filtering</a:t>
            </a:r>
          </a:p>
        </p:txBody>
      </p:sp>
      <p:sp>
        <p:nvSpPr>
          <p:cNvPr id="23555" name="Content Placeholder 2"/>
          <p:cNvSpPr>
            <a:spLocks noGrp="1"/>
          </p:cNvSpPr>
          <p:nvPr>
            <p:ph idx="1"/>
          </p:nvPr>
        </p:nvSpPr>
        <p:spPr>
          <a:xfrm>
            <a:off x="228600" y="990600"/>
            <a:ext cx="5715000" cy="5638800"/>
          </a:xfrm>
        </p:spPr>
        <p:txBody>
          <a:bodyPr/>
          <a:lstStyle/>
          <a:p>
            <a:endParaRPr lang="en-US" altLang="en-US" sz="2800" smtClean="0"/>
          </a:p>
          <a:p>
            <a:r>
              <a:rPr lang="en-US" altLang="en-US" sz="2800" smtClean="0"/>
              <a:t>Linear filtering is dot product at each position</a:t>
            </a:r>
          </a:p>
          <a:p>
            <a:pPr lvl="1"/>
            <a:r>
              <a:rPr lang="en-US" altLang="en-US" sz="2400" smtClean="0"/>
              <a:t>Not a matrix multiplication</a:t>
            </a:r>
          </a:p>
          <a:p>
            <a:pPr lvl="1"/>
            <a:r>
              <a:rPr lang="en-US" altLang="en-US" sz="2400" smtClean="0"/>
              <a:t>Can smooth, sharpen, translate (among many other uses)</a:t>
            </a:r>
          </a:p>
          <a:p>
            <a:pPr>
              <a:buFont typeface="Arial" panose="020B0604020202020204" pitchFamily="34" charset="0"/>
              <a:buNone/>
            </a:pPr>
            <a:endParaRPr lang="en-US" altLang="en-US" sz="1200" smtClean="0"/>
          </a:p>
          <a:p>
            <a:pPr>
              <a:buFont typeface="Arial" panose="020B0604020202020204" pitchFamily="34" charset="0"/>
              <a:buNone/>
            </a:pPr>
            <a:endParaRPr lang="en-US" altLang="en-US" sz="1200" smtClean="0"/>
          </a:p>
          <a:p>
            <a:r>
              <a:rPr lang="en-US" altLang="en-US" sz="2800" smtClean="0"/>
              <a:t>Be aware of details for filter size, extrapolation, cropping</a:t>
            </a:r>
          </a:p>
          <a:p>
            <a:pPr>
              <a:buFont typeface="Arial" panose="020B0604020202020204" pitchFamily="34" charset="0"/>
              <a:buNone/>
            </a:pPr>
            <a:endParaRPr lang="en-US" altLang="en-US" sz="2800" smtClean="0"/>
          </a:p>
          <a:p>
            <a:pPr>
              <a:buFont typeface="Arial" panose="020B0604020202020204" pitchFamily="34" charset="0"/>
              <a:buNone/>
            </a:pPr>
            <a:endParaRPr lang="en-US" altLang="en-US" sz="2800" smtClean="0"/>
          </a:p>
        </p:txBody>
      </p:sp>
      <p:pic>
        <p:nvPicPr>
          <p:cNvPr id="23556"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52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4"/>
          <p:cNvGrpSpPr>
            <a:grpSpLocks noChangeAspect="1"/>
          </p:cNvGrpSpPr>
          <p:nvPr/>
        </p:nvGrpSpPr>
        <p:grpSpPr bwMode="auto">
          <a:xfrm>
            <a:off x="7467600" y="1890713"/>
            <a:ext cx="1143000" cy="973137"/>
            <a:chOff x="3799" y="2064"/>
            <a:chExt cx="1433" cy="1136"/>
          </a:xfrm>
        </p:grpSpPr>
        <p:grpSp>
          <p:nvGrpSpPr>
            <p:cNvPr id="23559" name="Group 5"/>
            <p:cNvGrpSpPr>
              <a:grpSpLocks/>
            </p:cNvGrpSpPr>
            <p:nvPr/>
          </p:nvGrpSpPr>
          <p:grpSpPr bwMode="auto">
            <a:xfrm>
              <a:off x="4080" y="2064"/>
              <a:ext cx="1152" cy="1136"/>
              <a:chOff x="144" y="144"/>
              <a:chExt cx="1152" cy="1136"/>
            </a:xfrm>
          </p:grpSpPr>
          <p:sp>
            <p:nvSpPr>
              <p:cNvPr id="2356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7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23560"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267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68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22029</TotalTime>
  <Words>1141</Words>
  <Application>Microsoft Office PowerPoint</Application>
  <PresentationFormat>On-screen Show (4:3)</PresentationFormat>
  <Paragraphs>256</Paragraphs>
  <Slides>54</Slides>
  <Notes>10</Notes>
  <HiddenSlides>6</HiddenSlides>
  <MMClips>1</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54</vt:i4>
      </vt:variant>
    </vt:vector>
  </HeadingPairs>
  <TitlesOfParts>
    <vt:vector size="67" baseType="lpstr">
      <vt:lpstr>Arial Unicode MS</vt:lpstr>
      <vt:lpstr>Arial</vt:lpstr>
      <vt:lpstr>Calibri</vt:lpstr>
      <vt:lpstr>Comic Sans MS</vt:lpstr>
      <vt:lpstr>Courier New</vt:lpstr>
      <vt:lpstr>Gill Sans</vt:lpstr>
      <vt:lpstr>Times New Roman</vt:lpstr>
      <vt:lpstr>1_Office Theme</vt:lpstr>
      <vt:lpstr>2_Office Theme</vt:lpstr>
      <vt:lpstr>3_Office Theme</vt:lpstr>
      <vt:lpstr>Office Theme</vt:lpstr>
      <vt:lpstr>4_Office Theme</vt:lpstr>
      <vt:lpstr>Equation</vt:lpstr>
      <vt:lpstr>PowerPoint Presentation</vt:lpstr>
      <vt:lpstr>PowerPoint Presentation</vt:lpstr>
      <vt:lpstr>PowerPoint Presentation</vt:lpstr>
      <vt:lpstr>Hybrid Images</vt:lpstr>
      <vt:lpstr>PowerPoint Presentation</vt:lpstr>
      <vt:lpstr>PowerPoint Presentation</vt:lpstr>
      <vt:lpstr>PowerPoint Presentation</vt:lpstr>
      <vt:lpstr>Thinking in Frequency</vt:lpstr>
      <vt:lpstr>Recap of Filtering</vt:lpstr>
      <vt:lpstr>Median filters</vt:lpstr>
      <vt:lpstr>Comparison: salt and pepper noise</vt:lpstr>
      <vt:lpstr>Review: questions</vt:lpstr>
      <vt:lpstr>Review: questions</vt:lpstr>
      <vt:lpstr>Today’s Class</vt:lpstr>
      <vt:lpstr>PowerPoint Presentation</vt:lpstr>
      <vt:lpstr>PowerPoint Presentation</vt:lpstr>
      <vt:lpstr>PowerPoint Presentation</vt:lpstr>
      <vt:lpstr>Thinking in terms of frequency</vt:lpstr>
      <vt:lpstr>Jean Baptiste Joseph Fourier (1768-1830)</vt:lpstr>
      <vt:lpstr>PowerPoint Presentation</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Fourier Transform</vt:lpstr>
      <vt:lpstr>PowerPoint Presentation</vt:lpstr>
      <vt:lpstr>PowerPoint Presentation</vt:lpstr>
      <vt:lpstr>PowerPoint Presentation</vt:lpstr>
      <vt:lpstr>Fourier Bases</vt:lpstr>
      <vt:lpstr>Fourier Bases</vt:lpstr>
      <vt:lpstr>Intermission Slow mo guys – Saccades and CRTs</vt:lpstr>
      <vt:lpstr>Man-made Scene</vt:lpstr>
      <vt:lpstr>Can change spectrum, then reconstruct</vt:lpstr>
      <vt:lpstr>Low and High Pass filtering</vt:lpstr>
      <vt:lpstr>Computing the Fourier Transform</vt:lpstr>
      <vt:lpstr>The Convolution Theorem</vt:lpstr>
      <vt:lpstr>Properties of Fourier Transforms</vt:lpstr>
      <vt:lpstr>Filtering in spatial domain</vt:lpstr>
      <vt:lpstr>Filtering in frequency domain</vt:lpstr>
      <vt:lpstr>Fourier Matlab demo</vt:lpstr>
      <vt:lpstr>FFT in Matlab</vt:lpstr>
      <vt:lpstr>PowerPoint Presentation</vt:lpstr>
      <vt:lpstr>PowerPoint Presentation</vt:lpstr>
      <vt:lpstr>PowerPoint Presentation</vt:lpstr>
      <vt:lpstr>Is convolution invertible?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130</cp:revision>
  <dcterms:created xsi:type="dcterms:W3CDTF">2009-12-16T02:55:56Z</dcterms:created>
  <dcterms:modified xsi:type="dcterms:W3CDTF">2018-08-29T22:15:23Z</dcterms:modified>
</cp:coreProperties>
</file>