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5175" r:id="rId2"/>
    <p:sldMasterId id="2147485187" r:id="rId3"/>
    <p:sldMasterId id="2147485254" r:id="rId4"/>
    <p:sldMasterId id="2147485278" r:id="rId5"/>
    <p:sldMasterId id="2147485290" r:id="rId6"/>
  </p:sldMasterIdLst>
  <p:notesMasterIdLst>
    <p:notesMasterId r:id="rId78"/>
  </p:notesMasterIdLst>
  <p:sldIdLst>
    <p:sldId id="732" r:id="rId7"/>
    <p:sldId id="844" r:id="rId8"/>
    <p:sldId id="847" r:id="rId9"/>
    <p:sldId id="846" r:id="rId10"/>
    <p:sldId id="848" r:id="rId11"/>
    <p:sldId id="797" r:id="rId12"/>
    <p:sldId id="842" r:id="rId13"/>
    <p:sldId id="841" r:id="rId14"/>
    <p:sldId id="798" r:id="rId15"/>
    <p:sldId id="799" r:id="rId16"/>
    <p:sldId id="800" r:id="rId17"/>
    <p:sldId id="801" r:id="rId18"/>
    <p:sldId id="802" r:id="rId19"/>
    <p:sldId id="803" r:id="rId20"/>
    <p:sldId id="804" r:id="rId21"/>
    <p:sldId id="805" r:id="rId22"/>
    <p:sldId id="806" r:id="rId23"/>
    <p:sldId id="807" r:id="rId24"/>
    <p:sldId id="808" r:id="rId25"/>
    <p:sldId id="838" r:id="rId26"/>
    <p:sldId id="809" r:id="rId27"/>
    <p:sldId id="810" r:id="rId28"/>
    <p:sldId id="811" r:id="rId29"/>
    <p:sldId id="812" r:id="rId30"/>
    <p:sldId id="813" r:id="rId31"/>
    <p:sldId id="814" r:id="rId32"/>
    <p:sldId id="815" r:id="rId33"/>
    <p:sldId id="816" r:id="rId34"/>
    <p:sldId id="817" r:id="rId35"/>
    <p:sldId id="818" r:id="rId36"/>
    <p:sldId id="839" r:id="rId37"/>
    <p:sldId id="776" r:id="rId38"/>
    <p:sldId id="740" r:id="rId39"/>
    <p:sldId id="741" r:id="rId40"/>
    <p:sldId id="742" r:id="rId41"/>
    <p:sldId id="743" r:id="rId42"/>
    <p:sldId id="744" r:id="rId43"/>
    <p:sldId id="745" r:id="rId44"/>
    <p:sldId id="746" r:id="rId45"/>
    <p:sldId id="747" r:id="rId46"/>
    <p:sldId id="748" r:id="rId47"/>
    <p:sldId id="749" r:id="rId48"/>
    <p:sldId id="750" r:id="rId49"/>
    <p:sldId id="751" r:id="rId50"/>
    <p:sldId id="752" r:id="rId51"/>
    <p:sldId id="753" r:id="rId52"/>
    <p:sldId id="754" r:id="rId53"/>
    <p:sldId id="755" r:id="rId54"/>
    <p:sldId id="756" r:id="rId55"/>
    <p:sldId id="757" r:id="rId56"/>
    <p:sldId id="758" r:id="rId57"/>
    <p:sldId id="791" r:id="rId58"/>
    <p:sldId id="792" r:id="rId59"/>
    <p:sldId id="793" r:id="rId60"/>
    <p:sldId id="794" r:id="rId61"/>
    <p:sldId id="795" r:id="rId62"/>
    <p:sldId id="796" r:id="rId63"/>
    <p:sldId id="759" r:id="rId64"/>
    <p:sldId id="760" r:id="rId65"/>
    <p:sldId id="761" r:id="rId66"/>
    <p:sldId id="762" r:id="rId67"/>
    <p:sldId id="763" r:id="rId68"/>
    <p:sldId id="764" r:id="rId69"/>
    <p:sldId id="765" r:id="rId70"/>
    <p:sldId id="766" r:id="rId71"/>
    <p:sldId id="767" r:id="rId72"/>
    <p:sldId id="768" r:id="rId73"/>
    <p:sldId id="769" r:id="rId74"/>
    <p:sldId id="770" r:id="rId75"/>
    <p:sldId id="771" r:id="rId76"/>
    <p:sldId id="772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828"/>
    <a:srgbClr val="FFD7D7"/>
    <a:srgbClr val="08F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93" autoAdjust="0"/>
    <p:restoredTop sz="79293" autoAdjust="0"/>
  </p:normalViewPr>
  <p:slideViewPr>
    <p:cSldViewPr>
      <p:cViewPr varScale="1">
        <p:scale>
          <a:sx n="104" d="100"/>
          <a:sy n="104" d="100"/>
        </p:scale>
        <p:origin x="1372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BFA487B-45F2-4277-AF48-C24A4FE91BD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5724ECE-0D4B-4A97-975E-57C09180EF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777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D73E09-F7A1-45DE-9F40-5863DE485142}" type="slidenum">
              <a:rPr lang="en-US" altLang="en-US">
                <a:solidFill>
                  <a:srgbClr val="000000"/>
                </a:solidFill>
              </a:rPr>
              <a:pPr eaLnBrk="1" hangingPunct="1"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59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654B3F-8424-46AB-9A96-32DEEADEB14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743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72E93C-E0D8-4DCC-8ADC-A51CA3C1D0C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2644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2856D9-5679-4A0C-8FC4-C71A21A4DA1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For real problems results are only as good as the features used...</a:t>
            </a:r>
          </a:p>
          <a:p>
            <a:pPr eaLnBrk="1" hangingPunct="1"/>
            <a:r>
              <a:rPr lang="en-US" altLang="en-US" smtClean="0"/>
              <a:t>    This is the main piece of ad-hoc (or domain) knowledge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Rather than the pixels,  we have selected a very large set of simple functions </a:t>
            </a:r>
          </a:p>
          <a:p>
            <a:pPr eaLnBrk="1" hangingPunct="1"/>
            <a:r>
              <a:rPr lang="en-US" altLang="en-US" smtClean="0"/>
              <a:t>   Sensitive to edges and other critcal features of the image</a:t>
            </a:r>
          </a:p>
          <a:p>
            <a:pPr eaLnBrk="1" hangingPunct="1"/>
            <a:r>
              <a:rPr lang="en-US" altLang="en-US" smtClean="0"/>
              <a:t>   ** At multiple scales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Since the final classifier is a perceptron it is important that the features be non-linear…  otherwise the final classifier will be a simple perceptron.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We introduce a threshold to yield binary features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76212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9DF368-2E60-4CCB-BF69-8D5CC96F72A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0289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A699BD-9E9C-4FE1-9E2E-B54C5AF0001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4675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655AC7-C199-49F2-B8A4-FA399B2C354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88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2CCC83-1E19-49F1-85B0-45BEB6E2EF0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95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77B625-5FC3-4D20-ABDE-B930CAE03BD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6060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EA25E1-73A1-4829-87ED-5A85D848EAD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05900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729377-D729-454E-B081-26AF3EFFD61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587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C8D09-45E1-41B8-B750-D9B9A6AF69F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0489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B38A9F-8E33-4BFE-8870-EE3CF9A9E7A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85010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34A4AE-D655-42DA-B084-B977A6BED7B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5729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B61B49-0551-4C6C-8A4D-3AEDE7F8E5E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1784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4D62F1-F1AF-47E6-94F8-FE372D01BF5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02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BF7657-9D72-477F-8ECD-0A402944538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239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B7363B-A443-4B3C-8BC5-6BFBE803095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56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304E25-9CCA-46A1-AE2D-2528BFAFB87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30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151157-201F-4DB9-95BA-1DE97FDB86C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14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56C5CB-1DBC-468D-98F1-BF3454B101E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08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CC8F9A-5C09-4F61-BFD3-B1637B59A40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1395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24ECE-0D4B-4A97-975E-57C09180EF2A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273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6D5B57-C9E6-47CC-A8B4-4BE8A3484A8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41676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38055-5039-4CE8-89F4-4FC4B28AA9E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89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CD5357-5939-43BB-A702-C9866734D22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0624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A5659A-6E1C-4F96-8EDB-CC30A26FA56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In general simple classifiers, while they are more efficient,  they are also weaker.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altLang="en-US" smtClean="0"/>
              <a:t>  A nested set of  classifier classes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The training process is reminiscent of boosting…</a:t>
            </a:r>
          </a:p>
          <a:p>
            <a:pPr eaLnBrk="1" hangingPunct="1"/>
            <a:r>
              <a:rPr lang="en-US" altLang="en-US" smtClean="0"/>
              <a:t>   - previous classifiers reweight the examples used to train subsequent classifiers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The goal of the training process is different</a:t>
            </a:r>
          </a:p>
          <a:p>
            <a:pPr eaLnBrk="1" hangingPunct="1"/>
            <a:r>
              <a:rPr lang="en-US" altLang="en-US" smtClean="0"/>
              <a:t>   - instead of minimizing errors minimize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40851570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EB0D18-7D87-438B-9B63-263D67EFE5F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87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CD963A-DF34-4ED6-8F16-C24E203B893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52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CF31EE-9ED5-4B31-B4B5-2BA35F73557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83878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E88323-EEA1-4727-92EB-CE1F6FE4FE7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13967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1B64D5-8092-4BBA-A593-CF9847AB43B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4876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3B6AAE-857C-4F5E-BEDD-483C5E03B68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9833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7DBD2C-CF3D-4372-851E-0A6C400708A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70712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B320F8-D2B2-47E5-8089-5E352179644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9872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72B61C-005F-4CD1-96D8-01A6148F5F3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318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6D3C8E-C75E-415E-BDE8-2948F0120AA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526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1E5B3A-B37D-41D0-8DC2-7AFDDC6F154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1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F55FDD-ED00-4D29-8258-FB39D943A1B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9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ED328A-C8F4-481B-8DC4-52360005DFA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69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96E09C-0A48-4AAD-AD30-25B7B329C98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1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01D1F9-7480-45E5-A10A-DBDED9C1E3E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2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7B8AD-ACAC-4A5B-B0A0-0FCA87732DF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8D347-61DA-430E-BCF1-64DAB0D7E8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83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6B5C-FA79-45C1-9E97-E29E0CC426E8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33A24-37F2-4A95-A8C1-BC771C04F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96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2488-7457-426D-9EB7-0E97E81C1F9A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9D9C2-3F84-473B-9F9B-C5733027BE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4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EACF2D-706D-4CF4-B09E-39D63ABAF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06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D2CA2C0-7359-425B-95D6-00D4403DC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0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950EF96-62B8-4B72-A75E-EB005B506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35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D214B04-B176-437B-A362-3E94C83937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682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6D2A7AC-FA4A-45DA-ACF9-D254A2DB8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353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217A449-CD35-4C27-B329-4440C6A0C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35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535C255-9C38-4B8D-9CF3-50971AA67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04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3665E48-A86D-4D6B-B668-834007C23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31B7-115C-4887-A365-849778839D77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04F4C-69E7-4013-A34A-C3D981882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0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10C92E2-4CA3-4971-9F17-F211CE63E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120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FA202A1-CD50-4A48-8D43-6C9CF9399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096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36F1B7D-200E-4C2D-9351-B914B56D5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585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A9635D7-8205-4878-805A-7ABB4C89E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28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01A3C7D-4937-4525-8938-9AC4BC39D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488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E1367A0-E7BC-4D5A-A5CA-BAAFF4DC4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917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CED12A9-FC6E-4BFB-A086-AED5E4958E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211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8C55B91-F459-439C-9F64-48DAAF3CC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4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791EC8E-73BC-4728-85CD-A3FCCB0E87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03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CEA001C-FE93-4331-AB92-69E933F3A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9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FFC1-64DF-41AD-9605-489FD0C15782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57F5C-6A48-4E4A-AF75-F77B93530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26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64CCAD5-C006-4467-AD19-126384C24A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0422DB2-43FF-4D7F-8FF7-0E274FF83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477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D6DC06B-5F99-4D5B-8C5C-7365361AF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013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E371006-DB27-444C-9256-75E954EB95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60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5938-1732-43B5-9152-34375104C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35A1-55F7-4E7A-BD95-2842D1AF34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05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AA5BE-D426-4D3E-9458-8E233B81E4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4C85-B781-4D49-A1E9-980879C02C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1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69E1-0FE2-4BAD-BFE2-6D231AE53D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1E1-AE05-473D-9794-60DFF29608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6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8FEA-1F64-45AF-BAD7-E318139CA1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33A1-094F-4F33-9E30-6217E64839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71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2583-DF71-4457-A4F6-6131983982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4E10-4EC1-4217-B2B2-95A2232202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20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C193-E0D8-4CE8-A4B4-40C82B35A4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F5B37-9C54-4FB2-B0B5-C4ED48A37B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E76DC-F4BF-465E-A279-42EA7F54A2D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680BA-A5E5-445C-8011-AA1EBDC57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960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3B60-2753-49B3-9035-65455B4CDD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D573-D31A-4C8E-AC14-AC97A30E6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1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F90D-2A32-49A8-901D-2A311AE8DE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A80B-3EE6-410C-B41E-F1D280BD2D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04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22EB-2A31-4710-86B4-4FC725A438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AA2A-91AA-4005-86C3-2CFC62859D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10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643-211B-4874-9444-68EF7DD554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9A1D8-C086-4DFA-A7F8-65927B9146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95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5322-14A9-48F7-A76D-01A93CCC60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CA88-26B2-457B-A617-3661C9109D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23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C1F31-70C5-413F-9B7A-222FC1D0E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68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85131-A322-4B62-9109-581630501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857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3F620-AD25-4A0B-9202-3A5CECBBE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288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251E-92A7-4ED4-8ACB-EA37E75EC3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378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C923B-8B32-408D-963F-A07BCA762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13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18DD-CD8A-495E-B3C9-C4617E354AC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A180D-0D44-44B2-BFE9-4610C91F9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548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17C1-DE25-44C6-AB1D-D48AD2CB4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826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5FBD8-09F9-41A9-B7C3-CE62DFEED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07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263FC-6724-487E-A888-508A8E51D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246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18E76-EFB2-490C-946F-5A335DB33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2031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ADE5-DA89-4DBD-AD6F-C10FA32679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259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C173C-7B2E-4BFB-8859-45594B8C1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969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1281-88FF-4EDD-B9FA-F4C608E4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0807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B00-17EA-42AB-86D1-6700AF4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055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BA35-3EE1-4A64-B926-A9A343E7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3027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225-C006-4C88-8BD3-283AAAC1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745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AE67A-BE5E-4120-BCD8-3FBC7A6B47F2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8733A-BAE0-480F-A1BB-7C7ADADE7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225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3430-5B48-4131-9C51-C79BF930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1170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9B28-5197-4AF7-A459-D6F2ACDD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8867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A213-FBEE-45C2-BE51-C6C44341B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7045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0596-61E3-45FD-9B50-B966DDBB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6299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68AF-E83C-49D9-A73F-7DC0BE19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6410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482C-24DF-4AAC-A3AF-5E7794E8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1470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ED3A-EA5D-4A2C-AC18-A50044E20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349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5050-F868-4D25-AEAF-E698F9E8CEE1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9CFE1-78B9-4DAA-84A9-32FDAB7E9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46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7B1B-033D-431F-8D07-471ADA9F13CD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03177-2AA3-46CE-AB58-49AF945BD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67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4B510-30A4-491F-A8B0-82B7B37D6D07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04C7E-7E62-4218-AC49-6D1C16AB98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80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E30A6C-2B5B-4A95-BA3C-58192ED5D5F2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127C0E9-7A5E-4BE4-8EDC-D245F2A519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91A30B2-A022-4339-9C18-FED20E2AC2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81DBF06-D32D-4581-95F1-9172F04D3A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3" r:id="rId1"/>
    <p:sldLayoutId id="2147485244" r:id="rId2"/>
    <p:sldLayoutId id="2147485245" r:id="rId3"/>
    <p:sldLayoutId id="2147485246" r:id="rId4"/>
    <p:sldLayoutId id="2147485247" r:id="rId5"/>
    <p:sldLayoutId id="2147485248" r:id="rId6"/>
    <p:sldLayoutId id="2147485249" r:id="rId7"/>
    <p:sldLayoutId id="2147485250" r:id="rId8"/>
    <p:sldLayoutId id="2147485251" r:id="rId9"/>
    <p:sldLayoutId id="2147485252" r:id="rId10"/>
    <p:sldLayoutId id="21474852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C0F3D-2DBC-474F-B3CB-2DDE54B308F3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10/24/2018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D35C9E-52A7-4FF7-951B-F22EC1E0D7BB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57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5" r:id="rId1"/>
    <p:sldLayoutId id="2147485256" r:id="rId2"/>
    <p:sldLayoutId id="2147485257" r:id="rId3"/>
    <p:sldLayoutId id="2147485258" r:id="rId4"/>
    <p:sldLayoutId id="2147485259" r:id="rId5"/>
    <p:sldLayoutId id="2147485260" r:id="rId6"/>
    <p:sldLayoutId id="2147485261" r:id="rId7"/>
    <p:sldLayoutId id="2147485262" r:id="rId8"/>
    <p:sldLayoutId id="2147485263" r:id="rId9"/>
    <p:sldLayoutId id="2147485264" r:id="rId10"/>
    <p:sldLayoutId id="21474852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09600"/>
            <a:ext cx="883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041EBF8-800A-45EF-B034-F9EC36CD53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07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9" r:id="rId1"/>
    <p:sldLayoutId id="2147485280" r:id="rId2"/>
    <p:sldLayoutId id="2147485281" r:id="rId3"/>
    <p:sldLayoutId id="2147485282" r:id="rId4"/>
    <p:sldLayoutId id="2147485283" r:id="rId5"/>
    <p:sldLayoutId id="2147485284" r:id="rId6"/>
    <p:sldLayoutId id="2147485285" r:id="rId7"/>
    <p:sldLayoutId id="2147485286" r:id="rId8"/>
    <p:sldLayoutId id="2147485287" r:id="rId9"/>
    <p:sldLayoutId id="2147485288" r:id="rId10"/>
    <p:sldLayoutId id="21474852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Times New Roman" pitchFamily="18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Times New Roman" pitchFamily="18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Times New Roman" pitchFamily="18" charset="0"/>
              </a:rPr>
              <a:t>Second level</a:t>
            </a:r>
          </a:p>
          <a:p>
            <a:pPr lvl="2"/>
            <a:r>
              <a:rPr lang="en-US" altLang="en-US" smtClean="0">
                <a:sym typeface="Times New Roman" pitchFamily="18" charset="0"/>
              </a:rPr>
              <a:t>Third level</a:t>
            </a:r>
          </a:p>
          <a:p>
            <a:pPr lvl="3"/>
            <a:r>
              <a:rPr lang="en-US" altLang="en-US" smtClean="0">
                <a:sym typeface="Times New Roman" pitchFamily="18" charset="0"/>
              </a:rPr>
              <a:t>Fourth level</a:t>
            </a:r>
          </a:p>
          <a:p>
            <a:pPr lvl="4"/>
            <a:r>
              <a:rPr lang="en-US" altLang="en-US" smtClean="0">
                <a:sym typeface="Times New Roman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>
              <a:defRPr/>
            </a:pPr>
            <a:fld id="{0B37DE7D-021F-448C-B273-56F5F43A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apple.com/ilife/iphoto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vision.caltech.edu/html-files/EE148-2005-Spring/pprs/viola04ijcv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88.jpe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rinceton.edu/~schapire/uncompress-papers.cgi/FreundSc99.p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hyperlink" Target="http://lear.inrialpes.fr/people/triggs" TargetMode="External"/><Relationship Id="rId4" Type="http://schemas.openxmlformats.org/officeDocument/2006/relationships/hyperlink" Target="http://lear.inrialpes.fr/people/dalal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:\Users\hays\Desktop\143 Computer Vision\slides\20\12984557837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in modeling the object class</a:t>
            </a:r>
            <a:endParaRPr lang="en-US" dirty="0"/>
          </a:p>
        </p:txBody>
      </p:sp>
      <p:pic>
        <p:nvPicPr>
          <p:cNvPr id="4" name="Picture 3" descr="koala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1339850"/>
            <a:ext cx="1603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oal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150" y="1573213"/>
            <a:ext cx="21272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4025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Illumination</a:t>
            </a:r>
          </a:p>
        </p:txBody>
      </p:sp>
      <p:pic>
        <p:nvPicPr>
          <p:cNvPr id="7" name="Picture 6" descr="koal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4963" y="1339850"/>
            <a:ext cx="13620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5050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Object pose</a:t>
            </a:r>
          </a:p>
        </p:txBody>
      </p:sp>
      <p:pic>
        <p:nvPicPr>
          <p:cNvPr id="9" name="Picture 8" descr="koala11"/>
          <p:cNvPicPr>
            <a:picLocks noChangeAspect="1" noChangeArrowheads="1"/>
          </p:cNvPicPr>
          <p:nvPr/>
        </p:nvPicPr>
        <p:blipFill>
          <a:blip r:embed="rId5"/>
          <a:srcRect r="17667"/>
          <a:stretch>
            <a:fillRect/>
          </a:stretch>
        </p:blipFill>
        <p:spPr bwMode="auto">
          <a:xfrm>
            <a:off x="6038850" y="3824288"/>
            <a:ext cx="1463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86550" y="3214688"/>
            <a:ext cx="2057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Clutter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011488" y="3900488"/>
            <a:ext cx="2690812" cy="2408237"/>
            <a:chOff x="2005" y="2990"/>
            <a:chExt cx="1695" cy="1517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005" y="4027"/>
              <a:ext cx="169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Intra-class appearance</a:t>
              </a:r>
            </a:p>
          </p:txBody>
        </p:sp>
        <p:pic>
          <p:nvPicPr>
            <p:cNvPr id="13" name="Picture 13" descr="albinokoal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20" y="2990"/>
              <a:ext cx="1074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84263" y="5565775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Occlusions</a:t>
            </a:r>
          </a:p>
        </p:txBody>
      </p:sp>
      <p:pic>
        <p:nvPicPr>
          <p:cNvPr id="15" name="Picture 15" descr="koala_occlusions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 b="19913"/>
          <a:stretch>
            <a:fillRect/>
          </a:stretch>
        </p:blipFill>
        <p:spPr bwMode="auto">
          <a:xfrm>
            <a:off x="1241425" y="3900488"/>
            <a:ext cx="1401763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koalas_lgbg"/>
          <p:cNvPicPr>
            <a:picLocks noChangeAspect="1" noChangeArrowheads="1"/>
          </p:cNvPicPr>
          <p:nvPr/>
        </p:nvPicPr>
        <p:blipFill>
          <a:blip r:embed="rId8"/>
          <a:srcRect r="40761"/>
          <a:stretch>
            <a:fillRect/>
          </a:stretch>
        </p:blipFill>
        <p:spPr bwMode="auto">
          <a:xfrm>
            <a:off x="6921500" y="133985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07100" y="5607050"/>
            <a:ext cx="32543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latin typeface="Arial" charset="0"/>
                <a:cs typeface="Arial" charset="0"/>
              </a:rPr>
              <a:t>Viewpoint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3397" y="6519446"/>
            <a:ext cx="314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charset="0"/>
                <a:cs typeface="+mn-cs"/>
              </a:rPr>
              <a:t>Slide from K. Grauman, B.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  <a:cs typeface="+mn-cs"/>
              </a:rPr>
              <a:t>Leibe</a:t>
            </a:r>
            <a:endParaRPr lang="en-US" sz="160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56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 in modeling the non-object class</a:t>
            </a:r>
            <a:endParaRPr lang="en-US" sz="3600" dirty="0"/>
          </a:p>
        </p:txBody>
      </p:sp>
      <p:pic>
        <p:nvPicPr>
          <p:cNvPr id="6" name="Picture 12" descr="C:\Users\Hoiem\Documents\Presentations\NSF Frontiers - Aug 2011\fp_display\dog_005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1518" r="9890" b="14243"/>
          <a:stretch/>
        </p:blipFill>
        <p:spPr bwMode="auto">
          <a:xfrm>
            <a:off x="3880174" y="2705400"/>
            <a:ext cx="229634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4" name="Picture 4" descr="C:\Users\Hoiem\Documents\Presentations\NSF Frontiers - Aug 2011\fp_display\dog_fp_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78" y="2760133"/>
            <a:ext cx="24940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6408" y="203740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Bad Localization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1614" y="2113802"/>
            <a:ext cx="205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Confused with Similar Object</a:t>
            </a:r>
          </a:p>
        </p:txBody>
      </p:sp>
      <p:pic>
        <p:nvPicPr>
          <p:cNvPr id="220165" name="Picture 5" descr="C:\Users\Hoiem\Documents\Presentations\NSF Frontiers - Aug 2011\fp_display\dog_fp_0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88" y="5272862"/>
            <a:ext cx="831359" cy="13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0288" y="4620118"/>
            <a:ext cx="242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Confused with Dissimilar Objects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60678" y="490353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Misc. Background</a:t>
            </a:r>
          </a:p>
        </p:txBody>
      </p:sp>
      <p:pic>
        <p:nvPicPr>
          <p:cNvPr id="220166" name="Picture 6" descr="C:\Users\Hoiem\Documents\Presentations\NSF Frontiers - Aug 2011\fp_display\dog_fp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52" y="5383740"/>
            <a:ext cx="613253" cy="9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C:\Users\Hoiem\Documents\Presentations\NSF Frontiers - Aug 2011\fp_display\dog_fp_00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5" y="5405437"/>
            <a:ext cx="961316" cy="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C:\Users\Hoiem\Documents\Presentations\NSF Frontiers - Aug 2011\fp_display\dog_fp_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48" y="5383740"/>
            <a:ext cx="1462455" cy="9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Hoiem\Documents\Presentations\NSF Frontiers - Aug 2011\fp_display\dog_tp_00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093" y="2356640"/>
            <a:ext cx="1830959" cy="18068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oiem\Documents\Presentations\NSF Frontiers - Aug 2011\fp_display\dog_tp_0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7" y="4358462"/>
            <a:ext cx="1161641" cy="18288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6632" y="142474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True Detections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6817" y="2037408"/>
            <a:ext cx="2283357" cy="4541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2"/>
    </mc:Choice>
    <mc:Fallback xmlns="">
      <p:transition spd="slow" advTm="3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 Process of Object Recognition</a:t>
            </a:r>
            <a:endParaRPr lang="de-CH" dirty="0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1676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What are the object parameters?</a:t>
            </a:r>
          </a:p>
        </p:txBody>
      </p:sp>
    </p:spTree>
    <p:extLst>
      <p:ext uri="{BB962C8B-B14F-4D97-AF65-F5344CB8AC3E}">
        <p14:creationId xmlns:p14="http://schemas.microsoft.com/office/powerpoint/2010/main" val="3060947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Statistical Template in Bounding Box</a:t>
            </a:r>
          </a:p>
          <a:p>
            <a:pPr marL="914400" lvl="1" indent="-514350"/>
            <a:r>
              <a:rPr lang="en-US" smtClean="0"/>
              <a:t>Object is some (x,y,w,h) in image</a:t>
            </a:r>
          </a:p>
          <a:p>
            <a:pPr marL="914400" lvl="1" indent="-514350"/>
            <a:r>
              <a:rPr lang="en-US" smtClean="0"/>
              <a:t>Features defined wrt bounding box coordinates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71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89560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2209800" y="53340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Image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334000" y="53340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Template Visualization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Arial" charset="0"/>
                <a:cs typeface="+mn-cs"/>
              </a:rPr>
              <a:t>Images from Felzenszwalb</a:t>
            </a:r>
          </a:p>
        </p:txBody>
      </p:sp>
    </p:spTree>
    <p:extLst>
      <p:ext uri="{BB962C8B-B14F-4D97-AF65-F5344CB8AC3E}">
        <p14:creationId xmlns:p14="http://schemas.microsoft.com/office/powerpoint/2010/main" val="18076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Articulated parts model</a:t>
            </a:r>
          </a:p>
          <a:p>
            <a:pPr marL="914400" lvl="1" indent="-514350"/>
            <a:r>
              <a:rPr lang="en-US" smtClean="0"/>
              <a:t>Object is configuration of parts</a:t>
            </a:r>
          </a:p>
          <a:p>
            <a:pPr marL="914400" lvl="1" indent="-514350"/>
            <a:r>
              <a:rPr lang="en-US" smtClean="0"/>
              <a:t>Each part is detectable</a:t>
            </a:r>
          </a:p>
        </p:txBody>
      </p:sp>
      <p:sp>
        <p:nvSpPr>
          <p:cNvPr id="3584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Arial" charset="0"/>
                <a:cs typeface="+mn-cs"/>
              </a:rPr>
              <a:t>Images from Felzenszwalb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0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6869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3.	Hybrid template/parts model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Detections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Template Visualization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7134225" y="6581775"/>
            <a:ext cx="1871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Felzenszwalb et al. 2008</a:t>
            </a:r>
          </a:p>
        </p:txBody>
      </p:sp>
    </p:spTree>
    <p:extLst>
      <p:ext uri="{BB962C8B-B14F-4D97-AF65-F5344CB8AC3E}">
        <p14:creationId xmlns:p14="http://schemas.microsoft.com/office/powerpoint/2010/main" val="42730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marL="514350" indent="-514350">
              <a:buFont typeface="Arial" charset="0"/>
              <a:buAutoNum type="arabicPeriod" startAt="4"/>
            </a:pPr>
            <a:r>
              <a:rPr lang="en-US" smtClean="0"/>
              <a:t>3D-ish model</a:t>
            </a:r>
          </a:p>
          <a:p>
            <a:pPr marL="514350" indent="-514350"/>
            <a:r>
              <a:rPr lang="en-US" smtClean="0"/>
              <a:t>Object is collection of 3D planar patches under affine transformation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51927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888" y="2819400"/>
            <a:ext cx="40751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24400" y="4572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2895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Propose an alignment of the model to the image</a:t>
            </a:r>
          </a:p>
        </p:txBody>
      </p:sp>
    </p:spTree>
    <p:extLst>
      <p:ext uri="{BB962C8B-B14F-4D97-AF65-F5344CB8AC3E}">
        <p14:creationId xmlns:p14="http://schemas.microsoft.com/office/powerpoint/2010/main" val="300629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Sliding window</a:t>
            </a:r>
          </a:p>
          <a:p>
            <a:pPr marL="914400" lvl="1" indent="-514350"/>
            <a:r>
              <a:rPr lang="en-US" dirty="0" smtClean="0"/>
              <a:t>Test patch at each location and scale</a:t>
            </a:r>
          </a:p>
        </p:txBody>
      </p:sp>
      <p:pic>
        <p:nvPicPr>
          <p:cNvPr id="39940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0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C 0.23525 -0.00556 0.46962 -0.01112 0.4684 0.00463 C 0.46719 0.0206 -0.00347 0.07106 -0.0066 0.0956 C -0.00955 0.12037 0.44965 0.13287 0.45 0.15254 C 0.45035 0.17222 -0.00469 0.19421 -0.00469 0.21388 C -0.00469 0.23356 0.45 0.25115 0.45 0.27083 C 0.45 0.29051 -0.00191 0.31944 -0.00469 0.33217 C -0.00729 0.3449 0.43143 0.33865 0.43351 0.34814 C 0.43559 0.35763 0.00521 0.37916 0.00816 0.38912 C 0.01129 0.39907 0.2316 0.40301 0.45191 0.4074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Sliding window</a:t>
            </a:r>
          </a:p>
          <a:p>
            <a:pPr marL="914400" lvl="1" indent="-514350"/>
            <a:r>
              <a:rPr lang="en-US" smtClean="0"/>
              <a:t>Test patch at each location and scale</a:t>
            </a:r>
          </a:p>
          <a:p>
            <a:pPr marL="914400" lvl="1" indent="-514350"/>
            <a:endParaRPr lang="en-US" smtClean="0"/>
          </a:p>
        </p:txBody>
      </p:sp>
      <p:pic>
        <p:nvPicPr>
          <p:cNvPr id="40964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79688"/>
            <a:ext cx="30480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504881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Note – Template did not change size</a:t>
            </a:r>
          </a:p>
        </p:txBody>
      </p:sp>
    </p:spTree>
    <p:extLst>
      <p:ext uri="{BB962C8B-B14F-4D97-AF65-F5344CB8AC3E}">
        <p14:creationId xmlns:p14="http://schemas.microsoft.com/office/powerpoint/2010/main" val="191564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62 C 0.15504 -0.0051 0.31129 -0.00811 0.31007 0.00092 C 0.30938 0.01041 -0.00416 0.04051 -0.00625 0.05486 C -0.00798 0.06967 0.29792 0.07731 0.29809 0.08912 C 0.29827 0.10069 -0.00503 0.11365 -0.00503 0.12546 C -0.00503 0.13703 0.29809 0.14745 0.29809 0.15902 C 0.29809 0.17083 -0.00312 0.18819 -0.00503 0.1956 C -0.00677 0.20324 0.28559 0.1993 0.28698 0.20532 C 0.28854 0.21088 0.00156 0.22384 0.00365 0.22963 C 0.00573 0.23541 0.15243 0.23773 0.29931 0.24074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– Image Classification with Bags of Local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en-US" sz="2800" dirty="0" smtClean="0"/>
              <a:t>Bag of Feature models were the state of the art for image classification for a decade</a:t>
            </a:r>
          </a:p>
          <a:p>
            <a:r>
              <a:rPr lang="en-US" sz="2800" dirty="0" err="1" smtClean="0"/>
              <a:t>BoF</a:t>
            </a:r>
            <a:r>
              <a:rPr lang="en-US" sz="2800" dirty="0" smtClean="0"/>
              <a:t> may still be the state of the art for instance retrieval</a:t>
            </a:r>
          </a:p>
          <a:p>
            <a:r>
              <a:rPr lang="en-US" sz="2800" dirty="0" smtClean="0"/>
              <a:t>We saw numerous strategies to fight back against lost spatial information (spatial pyramid) and lost feature detail due to quantization.</a:t>
            </a:r>
          </a:p>
          <a:p>
            <a:r>
              <a:rPr lang="en-US" sz="2800" dirty="0" smtClean="0"/>
              <a:t>Food for thought, doesn’t the spatial pyramid seem kind of recursive / hierarchical? Like a SIFT feature on top of SIFT features?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982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window is separately classified</a:t>
            </a:r>
          </a:p>
        </p:txBody>
      </p:sp>
      <p:pic>
        <p:nvPicPr>
          <p:cNvPr id="7171" name="Picture 4" descr="scramb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37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Voting from patches/keypoints</a:t>
            </a:r>
          </a:p>
          <a:p>
            <a:pPr marL="914400" lvl="1" indent="-514350">
              <a:buFont typeface="Arial" charset="0"/>
              <a:buNone/>
            </a:pPr>
            <a:endParaRPr lang="en-US" smtClean="0"/>
          </a:p>
        </p:txBody>
      </p:sp>
      <p:pic>
        <p:nvPicPr>
          <p:cNvPr id="41988" name="Picture 3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076325" y="2614613"/>
            <a:ext cx="1536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Interest Points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1990" name="Picture 5" descr="result-t1f3l16528-intp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790825" y="3816350"/>
            <a:ext cx="457200" cy="0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26" name="Text Box 9"/>
          <p:cNvSpPr txBox="1">
            <a:spLocks noChangeArrowheads="1"/>
          </p:cNvSpPr>
          <p:nvPr/>
        </p:nvSpPr>
        <p:spPr bwMode="auto">
          <a:xfrm>
            <a:off x="3048000" y="2438400"/>
            <a:ext cx="207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Matched Codebook 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Entries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1993" name="Picture 10" descr="result-t1f3l16528-pat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50" y="3124200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5076825" y="381635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1" name="Text Box 14"/>
          <p:cNvSpPr txBox="1">
            <a:spLocks noChangeArrowheads="1"/>
          </p:cNvSpPr>
          <p:nvPr/>
        </p:nvSpPr>
        <p:spPr bwMode="auto">
          <a:xfrm>
            <a:off x="5715000" y="2438400"/>
            <a:ext cx="1382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Probabilistic 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Voting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3124200"/>
            <a:ext cx="1800225" cy="1350963"/>
            <a:chOff x="3810" y="1026"/>
            <a:chExt cx="1134" cy="851"/>
          </a:xfrm>
        </p:grpSpPr>
        <p:pic>
          <p:nvPicPr>
            <p:cNvPr id="42062" name="Picture 16" descr="t1f3l16528-gr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" y="1026"/>
              <a:ext cx="1134" cy="8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63" name="Line 17"/>
            <p:cNvSpPr>
              <a:spLocks noChangeShapeType="1"/>
            </p:cNvSpPr>
            <p:nvPr/>
          </p:nvSpPr>
          <p:spPr bwMode="auto">
            <a:xfrm flipH="1">
              <a:off x="4214" y="1160"/>
              <a:ext cx="27" cy="1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4" name="Line 18"/>
            <p:cNvSpPr>
              <a:spLocks noChangeShapeType="1"/>
            </p:cNvSpPr>
            <p:nvPr/>
          </p:nvSpPr>
          <p:spPr bwMode="auto">
            <a:xfrm flipV="1">
              <a:off x="4173" y="1298"/>
              <a:ext cx="91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5" name="Oval 19"/>
            <p:cNvSpPr>
              <a:spLocks noChangeArrowheads="1"/>
            </p:cNvSpPr>
            <p:nvPr/>
          </p:nvSpPr>
          <p:spPr bwMode="auto">
            <a:xfrm>
              <a:off x="4189" y="1288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6" name="Oval 20"/>
            <p:cNvSpPr>
              <a:spLocks noChangeArrowheads="1"/>
            </p:cNvSpPr>
            <p:nvPr/>
          </p:nvSpPr>
          <p:spPr bwMode="auto">
            <a:xfrm>
              <a:off x="4744" y="1261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7" name="Oval 21"/>
            <p:cNvSpPr>
              <a:spLocks noChangeArrowheads="1"/>
            </p:cNvSpPr>
            <p:nvPr/>
          </p:nvSpPr>
          <p:spPr bwMode="auto">
            <a:xfrm>
              <a:off x="3919" y="1298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8" name="Oval 22"/>
            <p:cNvSpPr>
              <a:spLocks noChangeArrowheads="1"/>
            </p:cNvSpPr>
            <p:nvPr/>
          </p:nvSpPr>
          <p:spPr bwMode="auto">
            <a:xfrm>
              <a:off x="4245" y="1272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69" name="Oval 23"/>
            <p:cNvSpPr>
              <a:spLocks noChangeArrowheads="1"/>
            </p:cNvSpPr>
            <p:nvPr/>
          </p:nvSpPr>
          <p:spPr bwMode="auto">
            <a:xfrm>
              <a:off x="4694" y="1276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0" name="Oval 24"/>
            <p:cNvSpPr>
              <a:spLocks noChangeArrowheads="1"/>
            </p:cNvSpPr>
            <p:nvPr/>
          </p:nvSpPr>
          <p:spPr bwMode="auto">
            <a:xfrm>
              <a:off x="4717" y="1309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1" name="Line 25"/>
            <p:cNvSpPr>
              <a:spLocks noChangeShapeType="1"/>
            </p:cNvSpPr>
            <p:nvPr/>
          </p:nvSpPr>
          <p:spPr bwMode="auto">
            <a:xfrm flipV="1">
              <a:off x="4748" y="1298"/>
              <a:ext cx="15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2" name="Line 26"/>
            <p:cNvSpPr>
              <a:spLocks noChangeShapeType="1"/>
            </p:cNvSpPr>
            <p:nvPr/>
          </p:nvSpPr>
          <p:spPr bwMode="auto">
            <a:xfrm flipV="1">
              <a:off x="4672" y="1298"/>
              <a:ext cx="45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3" name="Line 27"/>
            <p:cNvSpPr>
              <a:spLocks noChangeShapeType="1"/>
            </p:cNvSpPr>
            <p:nvPr/>
          </p:nvSpPr>
          <p:spPr bwMode="auto">
            <a:xfrm flipH="1" flipV="1">
              <a:off x="3946" y="1321"/>
              <a:ext cx="231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4" name="Line 28"/>
            <p:cNvSpPr>
              <a:spLocks noChangeShapeType="1"/>
            </p:cNvSpPr>
            <p:nvPr/>
          </p:nvSpPr>
          <p:spPr bwMode="auto">
            <a:xfrm flipH="1" flipV="1">
              <a:off x="4558" y="1321"/>
              <a:ext cx="114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5" name="Oval 29"/>
            <p:cNvSpPr>
              <a:spLocks noChangeArrowheads="1"/>
            </p:cNvSpPr>
            <p:nvPr/>
          </p:nvSpPr>
          <p:spPr bwMode="auto">
            <a:xfrm>
              <a:off x="4537" y="1300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6" name="Oval 30"/>
            <p:cNvSpPr>
              <a:spLocks noChangeArrowheads="1"/>
            </p:cNvSpPr>
            <p:nvPr/>
          </p:nvSpPr>
          <p:spPr bwMode="auto">
            <a:xfrm>
              <a:off x="4894" y="1348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7" name="Line 31"/>
            <p:cNvSpPr>
              <a:spLocks noChangeShapeType="1"/>
            </p:cNvSpPr>
            <p:nvPr/>
          </p:nvSpPr>
          <p:spPr bwMode="auto">
            <a:xfrm flipV="1">
              <a:off x="4744" y="1366"/>
              <a:ext cx="155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8" name="Line 32"/>
            <p:cNvSpPr>
              <a:spLocks noChangeShapeType="1"/>
            </p:cNvSpPr>
            <p:nvPr/>
          </p:nvSpPr>
          <p:spPr bwMode="auto">
            <a:xfrm>
              <a:off x="4241" y="1152"/>
              <a:ext cx="159" cy="1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79" name="Oval 33"/>
            <p:cNvSpPr>
              <a:spLocks noChangeArrowheads="1"/>
            </p:cNvSpPr>
            <p:nvPr/>
          </p:nvSpPr>
          <p:spPr bwMode="auto">
            <a:xfrm>
              <a:off x="4010" y="1241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80" name="Oval 34"/>
            <p:cNvSpPr>
              <a:spLocks noChangeArrowheads="1"/>
            </p:cNvSpPr>
            <p:nvPr/>
          </p:nvSpPr>
          <p:spPr bwMode="auto">
            <a:xfrm>
              <a:off x="4397" y="1321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81" name="Line 35"/>
            <p:cNvSpPr>
              <a:spLocks noChangeShapeType="1"/>
            </p:cNvSpPr>
            <p:nvPr/>
          </p:nvSpPr>
          <p:spPr bwMode="auto">
            <a:xfrm flipH="1">
              <a:off x="4037" y="1152"/>
              <a:ext cx="204" cy="1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pic>
          <p:nvPicPr>
            <p:cNvPr id="42082" name="Picture 36" descr="images58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67" y="1086"/>
              <a:ext cx="150" cy="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3" name="Picture 37" descr="images17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71" y="1384"/>
              <a:ext cx="218" cy="2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4" name="Picture 38" descr="images25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98" y="1138"/>
              <a:ext cx="68" cy="6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5" name="Picture 39" descr="images69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4" y="1442"/>
              <a:ext cx="127" cy="12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6" name="Picture 40" descr="images1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94" y="1391"/>
              <a:ext cx="114" cy="1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87" name="Line 41"/>
            <p:cNvSpPr>
              <a:spLocks noChangeShapeType="1"/>
            </p:cNvSpPr>
            <p:nvPr/>
          </p:nvSpPr>
          <p:spPr bwMode="auto">
            <a:xfrm>
              <a:off x="4725" y="1174"/>
              <a:ext cx="15" cy="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pic>
        <p:nvPicPr>
          <p:cNvPr id="41997" name="Picture 42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8" name="Line 44"/>
          <p:cNvSpPr>
            <a:spLocks noChangeShapeType="1"/>
          </p:cNvSpPr>
          <p:nvPr/>
        </p:nvSpPr>
        <p:spPr bwMode="auto">
          <a:xfrm>
            <a:off x="7439025" y="38100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63" name="Text Box 46"/>
          <p:cNvSpPr txBox="1">
            <a:spLocks noChangeArrowheads="1"/>
          </p:cNvSpPr>
          <p:nvPr/>
        </p:nvSpPr>
        <p:spPr bwMode="auto">
          <a:xfrm>
            <a:off x="6781800" y="5359400"/>
            <a:ext cx="170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3D Voting Space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(continuous)</a:t>
            </a: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943725" y="4465638"/>
            <a:ext cx="1693863" cy="1093787"/>
            <a:chOff x="4680" y="1871"/>
            <a:chExt cx="1067" cy="689"/>
          </a:xfrm>
        </p:grpSpPr>
        <p:sp>
          <p:nvSpPr>
            <p:cNvPr id="42002" name="Rectangle 48"/>
            <p:cNvSpPr>
              <a:spLocks noChangeAspect="1" noChangeArrowheads="1"/>
            </p:cNvSpPr>
            <p:nvPr/>
          </p:nvSpPr>
          <p:spPr bwMode="auto">
            <a:xfrm>
              <a:off x="4717" y="1933"/>
              <a:ext cx="885" cy="545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de-CH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4680" y="1871"/>
              <a:ext cx="1067" cy="689"/>
              <a:chOff x="4680" y="1871"/>
              <a:chExt cx="1067" cy="689"/>
            </a:xfrm>
          </p:grpSpPr>
          <p:sp>
            <p:nvSpPr>
              <p:cNvPr id="42059" name="Text Box 50"/>
              <p:cNvSpPr txBox="1">
                <a:spLocks noChangeArrowheads="1"/>
              </p:cNvSpPr>
              <p:nvPr/>
            </p:nvSpPr>
            <p:spPr bwMode="auto">
              <a:xfrm>
                <a:off x="5583" y="2368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rgbClr val="EEECE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42060" name="Text Box 51"/>
              <p:cNvSpPr txBox="1">
                <a:spLocks noChangeArrowheads="1"/>
              </p:cNvSpPr>
              <p:nvPr/>
            </p:nvSpPr>
            <p:spPr bwMode="auto">
              <a:xfrm>
                <a:off x="4680" y="1871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rgbClr val="EEECE1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42061" name="Text Box 52"/>
              <p:cNvSpPr txBox="1">
                <a:spLocks noChangeArrowheads="1"/>
              </p:cNvSpPr>
              <p:nvPr/>
            </p:nvSpPr>
            <p:spPr bwMode="auto">
              <a:xfrm>
                <a:off x="4694" y="2273"/>
                <a:ext cx="158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rgbClr val="EEECE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>
              <a:off x="4779" y="2047"/>
              <a:ext cx="873" cy="398"/>
              <a:chOff x="4779" y="2047"/>
              <a:chExt cx="873" cy="398"/>
            </a:xfrm>
          </p:grpSpPr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779" y="2047"/>
                <a:ext cx="873" cy="398"/>
                <a:chOff x="4779" y="2047"/>
                <a:chExt cx="873" cy="398"/>
              </a:xfrm>
            </p:grpSpPr>
            <p:grpSp>
              <p:nvGrpSpPr>
                <p:cNvPr id="7" name="Group 55"/>
                <p:cNvGrpSpPr>
                  <a:grpSpLocks/>
                </p:cNvGrpSpPr>
                <p:nvPr/>
              </p:nvGrpSpPr>
              <p:grpSpPr bwMode="auto">
                <a:xfrm>
                  <a:off x="5102" y="2204"/>
                  <a:ext cx="545" cy="50"/>
                  <a:chOff x="5102" y="2204"/>
                  <a:chExt cx="545" cy="50"/>
                </a:xfrm>
              </p:grpSpPr>
              <p:sp>
                <p:nvSpPr>
                  <p:cNvPr id="42056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2204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>
                      <a:solidFill>
                        <a:prstClr val="black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42057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5125" y="2208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>
                      <a:solidFill>
                        <a:prstClr val="black"/>
                      </a:solidFill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42058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5609" y="2219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>
                      <a:solidFill>
                        <a:prstClr val="black"/>
                      </a:solidFill>
                      <a:latin typeface="Arial" charset="0"/>
                      <a:cs typeface="+mn-cs"/>
                    </a:endParaRPr>
                  </a:p>
                </p:txBody>
              </p:sp>
            </p:grpSp>
            <p:sp>
              <p:nvSpPr>
                <p:cNvPr id="42013" name="Oval 59"/>
                <p:cNvSpPr>
                  <a:spLocks noChangeArrowheads="1"/>
                </p:cNvSpPr>
                <p:nvPr/>
              </p:nvSpPr>
              <p:spPr bwMode="auto">
                <a:xfrm>
                  <a:off x="4964" y="2153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4" name="Oval 60"/>
                <p:cNvSpPr>
                  <a:spLocks noChangeArrowheads="1"/>
                </p:cNvSpPr>
                <p:nvPr/>
              </p:nvSpPr>
              <p:spPr bwMode="auto">
                <a:xfrm>
                  <a:off x="5609" y="2218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5" name="Oval 61"/>
                <p:cNvSpPr>
                  <a:spLocks noChangeArrowheads="1"/>
                </p:cNvSpPr>
                <p:nvPr/>
              </p:nvSpPr>
              <p:spPr bwMode="auto">
                <a:xfrm>
                  <a:off x="4941" y="2150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6" name="Oval 62"/>
                <p:cNvSpPr>
                  <a:spLocks noChangeArrowheads="1"/>
                </p:cNvSpPr>
                <p:nvPr/>
              </p:nvSpPr>
              <p:spPr bwMode="auto">
                <a:xfrm>
                  <a:off x="4887" y="2100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7" name="Oval 63"/>
                <p:cNvSpPr>
                  <a:spLocks noChangeArrowheads="1"/>
                </p:cNvSpPr>
                <p:nvPr/>
              </p:nvSpPr>
              <p:spPr bwMode="auto">
                <a:xfrm>
                  <a:off x="4906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8" name="Oval 64"/>
                <p:cNvSpPr>
                  <a:spLocks noChangeArrowheads="1"/>
                </p:cNvSpPr>
                <p:nvPr/>
              </p:nvSpPr>
              <p:spPr bwMode="auto">
                <a:xfrm>
                  <a:off x="4925" y="2100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9" name="Oval 65"/>
                <p:cNvSpPr>
                  <a:spLocks noChangeArrowheads="1"/>
                </p:cNvSpPr>
                <p:nvPr/>
              </p:nvSpPr>
              <p:spPr bwMode="auto">
                <a:xfrm>
                  <a:off x="4983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0" name="Oval 66"/>
                <p:cNvSpPr>
                  <a:spLocks noChangeArrowheads="1"/>
                </p:cNvSpPr>
                <p:nvPr/>
              </p:nvSpPr>
              <p:spPr bwMode="auto">
                <a:xfrm>
                  <a:off x="4944" y="2118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1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15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2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3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3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5363" y="2231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4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5623" y="224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5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5497" y="212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6" name="Oval 72"/>
                <p:cNvSpPr>
                  <a:spLocks noChangeArrowheads="1"/>
                </p:cNvSpPr>
                <p:nvPr/>
              </p:nvSpPr>
              <p:spPr bwMode="auto">
                <a:xfrm>
                  <a:off x="4944" y="2189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7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083"/>
                  <a:ext cx="28" cy="2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8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4894" y="2225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29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010" y="229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0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5585" y="220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1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5144" y="2048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71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3" name="Oval 79"/>
                <p:cNvSpPr>
                  <a:spLocks noChangeArrowheads="1"/>
                </p:cNvSpPr>
                <p:nvPr/>
              </p:nvSpPr>
              <p:spPr bwMode="auto">
                <a:xfrm>
                  <a:off x="5002" y="2100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4" name="Oval 80"/>
                <p:cNvSpPr>
                  <a:spLocks noChangeArrowheads="1"/>
                </p:cNvSpPr>
                <p:nvPr/>
              </p:nvSpPr>
              <p:spPr bwMode="auto">
                <a:xfrm>
                  <a:off x="5535" y="2284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5" name="Oval 81"/>
                <p:cNvSpPr>
                  <a:spLocks noChangeArrowheads="1"/>
                </p:cNvSpPr>
                <p:nvPr/>
              </p:nvSpPr>
              <p:spPr bwMode="auto">
                <a:xfrm>
                  <a:off x="5604" y="2172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6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278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7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04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8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" y="242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39" name="Oval 85"/>
                <p:cNvSpPr>
                  <a:spLocks noChangeArrowheads="1"/>
                </p:cNvSpPr>
                <p:nvPr/>
              </p:nvSpPr>
              <p:spPr bwMode="auto">
                <a:xfrm>
                  <a:off x="5480" y="2204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0" name="Oval 86"/>
                <p:cNvSpPr>
                  <a:spLocks noChangeArrowheads="1"/>
                </p:cNvSpPr>
                <p:nvPr/>
              </p:nvSpPr>
              <p:spPr bwMode="auto">
                <a:xfrm>
                  <a:off x="5457" y="2201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1" name="Oval 87"/>
                <p:cNvSpPr>
                  <a:spLocks noChangeArrowheads="1"/>
                </p:cNvSpPr>
                <p:nvPr/>
              </p:nvSpPr>
              <p:spPr bwMode="auto">
                <a:xfrm>
                  <a:off x="5403" y="2151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2" name="Oval 88"/>
                <p:cNvSpPr>
                  <a:spLocks noChangeArrowheads="1"/>
                </p:cNvSpPr>
                <p:nvPr/>
              </p:nvSpPr>
              <p:spPr bwMode="auto">
                <a:xfrm>
                  <a:off x="5422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3" name="Oval 89"/>
                <p:cNvSpPr>
                  <a:spLocks noChangeArrowheads="1"/>
                </p:cNvSpPr>
                <p:nvPr/>
              </p:nvSpPr>
              <p:spPr bwMode="auto">
                <a:xfrm>
                  <a:off x="5441" y="2151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4" name="Oval 90"/>
                <p:cNvSpPr>
                  <a:spLocks noChangeArrowheads="1"/>
                </p:cNvSpPr>
                <p:nvPr/>
              </p:nvSpPr>
              <p:spPr bwMode="auto">
                <a:xfrm>
                  <a:off x="5499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5" name="Oval 91"/>
                <p:cNvSpPr>
                  <a:spLocks noChangeArrowheads="1"/>
                </p:cNvSpPr>
                <p:nvPr/>
              </p:nvSpPr>
              <p:spPr bwMode="auto">
                <a:xfrm>
                  <a:off x="5460" y="216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6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384" y="2204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7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18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8" name="Oval 94"/>
                <p:cNvSpPr>
                  <a:spLocks noChangeArrowheads="1"/>
                </p:cNvSpPr>
                <p:nvPr/>
              </p:nvSpPr>
              <p:spPr bwMode="auto">
                <a:xfrm>
                  <a:off x="5460" y="2240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49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222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0" name="Oval 96"/>
                <p:cNvSpPr>
                  <a:spLocks noChangeArrowheads="1"/>
                </p:cNvSpPr>
                <p:nvPr/>
              </p:nvSpPr>
              <p:spPr bwMode="auto">
                <a:xfrm>
                  <a:off x="5518" y="2151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1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1" y="209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2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5304" y="2299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3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621" y="205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4" name="Oval 100"/>
                <p:cNvSpPr>
                  <a:spLocks noChangeArrowheads="1"/>
                </p:cNvSpPr>
                <p:nvPr/>
              </p:nvSpPr>
              <p:spPr bwMode="auto">
                <a:xfrm>
                  <a:off x="5236" y="2073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55" name="Oval 101"/>
                <p:cNvSpPr>
                  <a:spLocks noChangeArrowheads="1"/>
                </p:cNvSpPr>
                <p:nvPr/>
              </p:nvSpPr>
              <p:spPr bwMode="auto">
                <a:xfrm>
                  <a:off x="5304" y="2345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grpSp>
            <p:nvGrpSpPr>
              <p:cNvPr id="8" name="Group 102"/>
              <p:cNvGrpSpPr>
                <a:grpSpLocks/>
              </p:cNvGrpSpPr>
              <p:nvPr/>
            </p:nvGrpSpPr>
            <p:grpSpPr bwMode="auto">
              <a:xfrm>
                <a:off x="4905" y="2092"/>
                <a:ext cx="159" cy="321"/>
                <a:chOff x="4905" y="2092"/>
                <a:chExt cx="159" cy="321"/>
              </a:xfrm>
            </p:grpSpPr>
            <p:sp>
              <p:nvSpPr>
                <p:cNvPr id="42010" name="Line 103"/>
                <p:cNvSpPr>
                  <a:spLocks noChangeAspect="1" noChangeShapeType="1"/>
                </p:cNvSpPr>
                <p:nvPr/>
              </p:nvSpPr>
              <p:spPr bwMode="auto">
                <a:xfrm>
                  <a:off x="4986" y="2251"/>
                  <a:ext cx="0" cy="162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11" name="Oval 104"/>
                <p:cNvSpPr>
                  <a:spLocks noChangeArrowheads="1"/>
                </p:cNvSpPr>
                <p:nvPr/>
              </p:nvSpPr>
              <p:spPr bwMode="auto">
                <a:xfrm>
                  <a:off x="4905" y="2092"/>
                  <a:ext cx="159" cy="159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grpSp>
            <p:nvGrpSpPr>
              <p:cNvPr id="9" name="Group 105"/>
              <p:cNvGrpSpPr>
                <a:grpSpLocks/>
              </p:cNvGrpSpPr>
              <p:nvPr/>
            </p:nvGrpSpPr>
            <p:grpSpPr bwMode="auto">
              <a:xfrm>
                <a:off x="5424" y="2156"/>
                <a:ext cx="136" cy="284"/>
                <a:chOff x="5424" y="2156"/>
                <a:chExt cx="136" cy="284"/>
              </a:xfrm>
            </p:grpSpPr>
            <p:sp>
              <p:nvSpPr>
                <p:cNvPr id="42008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5492" y="2296"/>
                  <a:ext cx="0" cy="144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009" name="Oval 107"/>
                <p:cNvSpPr>
                  <a:spLocks noChangeArrowheads="1"/>
                </p:cNvSpPr>
                <p:nvPr/>
              </p:nvSpPr>
              <p:spPr bwMode="auto">
                <a:xfrm>
                  <a:off x="5424" y="2156"/>
                  <a:ext cx="136" cy="136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>
                    <a:solidFill>
                      <a:prstClr val="black"/>
                    </a:solidFill>
                    <a:latin typeface="Arial" charset="0"/>
                    <a:cs typeface="+mn-cs"/>
                  </a:endParaRPr>
                </a:p>
              </p:txBody>
            </p:sp>
          </p:grpSp>
        </p:grpSp>
      </p:grpSp>
      <p:sp>
        <p:nvSpPr>
          <p:cNvPr id="42001" name="TextBox 102"/>
          <p:cNvSpPr txBox="1">
            <a:spLocks noChangeArrowheads="1"/>
          </p:cNvSpPr>
          <p:nvPr/>
        </p:nvSpPr>
        <p:spPr bwMode="auto">
          <a:xfrm>
            <a:off x="6356350" y="6488113"/>
            <a:ext cx="278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ISM model by Leibe et al.</a:t>
            </a:r>
          </a:p>
        </p:txBody>
      </p:sp>
    </p:spTree>
    <p:extLst>
      <p:ext uri="{BB962C8B-B14F-4D97-AF65-F5344CB8AC3E}">
        <p14:creationId xmlns:p14="http://schemas.microsoft.com/office/powerpoint/2010/main" val="23079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3.	  Region-based proposal 	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572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86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286000"/>
            <a:ext cx="36528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20314" y="64886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Endres Hoiem 2010</a:t>
            </a:r>
          </a:p>
        </p:txBody>
      </p:sp>
    </p:spTree>
    <p:extLst>
      <p:ext uri="{BB962C8B-B14F-4D97-AF65-F5344CB8AC3E}">
        <p14:creationId xmlns:p14="http://schemas.microsoft.com/office/powerpoint/2010/main" val="388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4800600" y="3581400"/>
            <a:ext cx="3581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  <a:t>Mainly-gradient based features, usually based on summary representation,  many classifiers</a:t>
            </a:r>
          </a:p>
        </p:txBody>
      </p:sp>
    </p:spTree>
    <p:extLst>
      <p:ext uri="{BB962C8B-B14F-4D97-AF65-F5344CB8AC3E}">
        <p14:creationId xmlns:p14="http://schemas.microsoft.com/office/powerpoint/2010/main" val="3718616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76800" y="5181600"/>
            <a:ext cx="358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  <a:t>Rescore each proposed object based on whole set</a:t>
            </a:r>
          </a:p>
        </p:txBody>
      </p:sp>
    </p:spTree>
    <p:extLst>
      <p:ext uri="{BB962C8B-B14F-4D97-AF65-F5344CB8AC3E}">
        <p14:creationId xmlns:p14="http://schemas.microsoft.com/office/powerpoint/2010/main" val="3027655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Non-max suppression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3352800"/>
            <a:ext cx="1524000" cy="1371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524000" y="4724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7" name="TextBox 14"/>
          <p:cNvSpPr txBox="1">
            <a:spLocks noChangeArrowheads="1"/>
          </p:cNvSpPr>
          <p:nvPr/>
        </p:nvSpPr>
        <p:spPr bwMode="auto">
          <a:xfrm>
            <a:off x="57150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7200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2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50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Non-max suppression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4066" y="3657600"/>
            <a:ext cx="846667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371600" y="44958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267200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53666" y="3657600"/>
            <a:ext cx="846667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5791200" y="44958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7150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6477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“Overlap” score is below some threshold</a:t>
            </a:r>
          </a:p>
        </p:txBody>
      </p:sp>
    </p:spTree>
    <p:extLst>
      <p:ext uri="{BB962C8B-B14F-4D97-AF65-F5344CB8AC3E}">
        <p14:creationId xmlns:p14="http://schemas.microsoft.com/office/powerpoint/2010/main" val="17009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Context/reasoning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5105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p1010172_bx"/>
          <p:cNvPicPr>
            <a:picLocks noChangeAspect="1" noChangeArrowheads="1"/>
          </p:cNvPicPr>
          <p:nvPr/>
        </p:nvPicPr>
        <p:blipFill>
          <a:blip r:embed="rId3" cstate="print"/>
          <a:srcRect l="13000" t="10655" r="13000" b="14761"/>
          <a:stretch>
            <a:fillRect/>
          </a:stretch>
        </p:blipFill>
        <p:spPr bwMode="auto">
          <a:xfrm>
            <a:off x="5486400" y="1082675"/>
            <a:ext cx="3200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626100" y="3606532"/>
            <a:ext cx="2832100" cy="3280043"/>
            <a:chOff x="2687" y="825"/>
            <a:chExt cx="3048" cy="35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687" y="825"/>
              <a:ext cx="3048" cy="3531"/>
              <a:chOff x="2679" y="672"/>
              <a:chExt cx="3048" cy="3531"/>
            </a:xfrm>
          </p:grpSpPr>
          <p:pic>
            <p:nvPicPr>
              <p:cNvPr id="46092" name="Picture 13" descr="p1010172_ov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000" t="2664" r="19000" b="1443"/>
              <a:stretch>
                <a:fillRect/>
              </a:stretch>
            </p:blipFill>
            <p:spPr bwMode="auto">
              <a:xfrm>
                <a:off x="2694" y="672"/>
                <a:ext cx="3033" cy="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3" name="Text Box 14"/>
              <p:cNvSpPr txBox="1">
                <a:spLocks noChangeArrowheads="1"/>
              </p:cNvSpPr>
              <p:nvPr/>
            </p:nvSpPr>
            <p:spPr bwMode="auto">
              <a:xfrm>
                <a:off x="3962" y="3936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>
                    <a:solidFill>
                      <a:prstClr val="black"/>
                    </a:solidFill>
                    <a:latin typeface="Arial" charset="0"/>
                    <a:cs typeface="+mn-cs"/>
                  </a:rPr>
                  <a:t>meters</a:t>
                </a:r>
              </a:p>
            </p:txBody>
          </p:sp>
          <p:sp>
            <p:nvSpPr>
              <p:cNvPr id="46094" name="Text Box 15"/>
              <p:cNvSpPr txBox="1">
                <a:spLocks noChangeArrowheads="1"/>
              </p:cNvSpPr>
              <p:nvPr/>
            </p:nvSpPr>
            <p:spPr bwMode="auto">
              <a:xfrm rot="-5400000">
                <a:off x="2501" y="2127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>
                    <a:solidFill>
                      <a:prstClr val="black"/>
                    </a:solidFill>
                    <a:latin typeface="Arial" charset="0"/>
                    <a:cs typeface="+mn-cs"/>
                  </a:rPr>
                  <a:t>meters</a:t>
                </a:r>
              </a:p>
            </p:txBody>
          </p:sp>
        </p:grpSp>
        <p:sp>
          <p:nvSpPr>
            <p:cNvPr id="46088" name="Oval 16"/>
            <p:cNvSpPr>
              <a:spLocks noChangeAspect="1" noChangeArrowheads="1"/>
            </p:cNvSpPr>
            <p:nvPr/>
          </p:nvSpPr>
          <p:spPr bwMode="auto">
            <a:xfrm>
              <a:off x="4565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089" name="Oval 17"/>
            <p:cNvSpPr>
              <a:spLocks noChangeArrowheads="1"/>
            </p:cNvSpPr>
            <p:nvPr/>
          </p:nvSpPr>
          <p:spPr bwMode="auto">
            <a:xfrm>
              <a:off x="3908" y="2008"/>
              <a:ext cx="3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090" name="Oval 18"/>
            <p:cNvSpPr>
              <a:spLocks noChangeAspect="1" noChangeArrowheads="1"/>
            </p:cNvSpPr>
            <p:nvPr/>
          </p:nvSpPr>
          <p:spPr bwMode="auto">
            <a:xfrm>
              <a:off x="4628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6091" name="Oval 19"/>
            <p:cNvSpPr>
              <a:spLocks noChangeAspect="1" noChangeArrowheads="1"/>
            </p:cNvSpPr>
            <p:nvPr/>
          </p:nvSpPr>
          <p:spPr bwMode="auto">
            <a:xfrm>
              <a:off x="3606" y="2323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4886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Hoiem et al. 2006</a:t>
            </a:r>
          </a:p>
        </p:txBody>
      </p:sp>
    </p:spTree>
    <p:extLst>
      <p:ext uri="{BB962C8B-B14F-4D97-AF65-F5344CB8AC3E}">
        <p14:creationId xmlns:p14="http://schemas.microsoft.com/office/powerpoint/2010/main" val="25426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sz="3600" smtClean="0"/>
              <a:t>Object category detection in computer vision</a:t>
            </a:r>
          </a:p>
        </p:txBody>
      </p:sp>
      <p:pic>
        <p:nvPicPr>
          <p:cNvPr id="32771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685800" y="838200"/>
            <a:ext cx="790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Arial" charset="0"/>
                <a:cs typeface="+mn-cs"/>
              </a:rPr>
              <a:t>Goal: detect all pedestrians, cars, monkeys, etc in image</a:t>
            </a:r>
          </a:p>
        </p:txBody>
      </p:sp>
    </p:spTree>
    <p:extLst>
      <p:ext uri="{BB962C8B-B14F-4D97-AF65-F5344CB8AC3E}">
        <p14:creationId xmlns:p14="http://schemas.microsoft.com/office/powerpoint/2010/main" val="37655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Steps of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14400" lvl="1" indent="-514350"/>
            <a:r>
              <a:rPr lang="en-US" dirty="0" smtClean="0"/>
              <a:t>E.g., choose position, scale orientation</a:t>
            </a:r>
          </a:p>
          <a:p>
            <a:pPr marL="914400" lvl="1" indent="-514350"/>
            <a:r>
              <a:rPr lang="en-US" dirty="0" smtClean="0"/>
              <a:t>How to make this tractable?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Compare</a:t>
            </a:r>
            <a:endParaRPr lang="en-US" dirty="0" smtClean="0"/>
          </a:p>
          <a:p>
            <a:pPr marL="914400" lvl="1" indent="-514350"/>
            <a:r>
              <a:rPr lang="en-US" dirty="0" smtClean="0"/>
              <a:t>Compute similarity to an example object or to a summary representation</a:t>
            </a:r>
          </a:p>
          <a:p>
            <a:pPr marL="914400" lvl="1" indent="-514350"/>
            <a:r>
              <a:rPr lang="en-US" dirty="0" smtClean="0"/>
              <a:t>Which differences in appearance are important?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 l="40000" t="26667" b="16667"/>
          <a:stretch>
            <a:fillRect/>
          </a:stretch>
        </p:blipFill>
        <p:spPr bwMode="auto">
          <a:xfrm>
            <a:off x="5562600" y="1066800"/>
            <a:ext cx="32272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504922" y="2191139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44034" name="Picture 2" descr="http://www.cse.lehigh.edu/~spletzer/duc_s07/left_pedestrian.png"/>
          <p:cNvPicPr>
            <a:picLocks noChangeAspect="1" noChangeArrowheads="1"/>
          </p:cNvPicPr>
          <p:nvPr/>
        </p:nvPicPr>
        <p:blipFill>
          <a:blip r:embed="rId3" cstate="print"/>
          <a:srcRect l="37500" t="33333" r="49861" b="23333"/>
          <a:stretch>
            <a:fillRect/>
          </a:stretch>
        </p:blipFill>
        <p:spPr bwMode="auto">
          <a:xfrm>
            <a:off x="7220339" y="4155234"/>
            <a:ext cx="533400" cy="1371600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876661" y="1295400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/>
          <a:srcRect r="-14286"/>
          <a:stretch>
            <a:fillRect/>
          </a:stretch>
        </p:blipFill>
        <p:spPr bwMode="auto">
          <a:xfrm>
            <a:off x="5867400" y="3963956"/>
            <a:ext cx="6096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800600" y="5562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Aligned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Possible Objects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3139" y="550118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Exemplar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24800" y="5505061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Summary</a:t>
            </a:r>
          </a:p>
        </p:txBody>
      </p:sp>
      <p:sp>
        <p:nvSpPr>
          <p:cNvPr id="20" name="Left-Right Arrow 19"/>
          <p:cNvSpPr/>
          <p:nvPr/>
        </p:nvSpPr>
        <p:spPr>
          <a:xfrm>
            <a:off x="6553200" y="4724400"/>
            <a:ext cx="5334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14800"/>
            <a:ext cx="737206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91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 smtClean="0"/>
              <a:t>SIFT vector formation</a:t>
            </a:r>
            <a:endParaRPr lang="en-US" altLang="en-US" b="1" smtClean="0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 dirty="0" smtClean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 smtClean="0"/>
              <a:t>8 orientations x 4x4 array = 128 dimensions</a:t>
            </a:r>
          </a:p>
          <a:p>
            <a:pPr eaLnBrk="1" hangingPunct="1"/>
            <a:r>
              <a:rPr lang="en-US" altLang="en-US" sz="2800" dirty="0" smtClean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5840413" y="6299200"/>
            <a:ext cx="3033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 but is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88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144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Sliding window: a simple alignment solution</a:t>
            </a: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228600" y="1219200"/>
            <a:ext cx="4419600" cy="3352800"/>
            <a:chOff x="1219200" y="1524000"/>
            <a:chExt cx="6705600" cy="5029200"/>
          </a:xfrm>
        </p:grpSpPr>
        <p:pic>
          <p:nvPicPr>
            <p:cNvPr id="6156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8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60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05400" y="4724400"/>
            <a:ext cx="2286000" cy="1714500"/>
            <a:chOff x="533400" y="1676400"/>
            <a:chExt cx="2286000" cy="1714500"/>
          </a:xfrm>
        </p:grpSpPr>
        <p:pic>
          <p:nvPicPr>
            <p:cNvPr id="6151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3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4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155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788679">
            <a:off x="4629150" y="44005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charset="0"/>
                <a:cs typeface="+mn-cs"/>
              </a:rPr>
              <a:t>…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788679">
            <a:off x="7372350" y="62293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charset="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424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Influential Works in Detection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51520" y="728700"/>
            <a:ext cx="8676964" cy="608467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Sung-</a:t>
            </a:r>
            <a:r>
              <a:rPr lang="en-US" sz="2000" dirty="0" err="1" smtClean="0"/>
              <a:t>Poggio</a:t>
            </a:r>
            <a:r>
              <a:rPr lang="en-US" sz="2000" dirty="0" smtClean="0"/>
              <a:t> (1994, 1998) : ~2000 citations</a:t>
            </a:r>
          </a:p>
          <a:p>
            <a:pPr lvl="1"/>
            <a:r>
              <a:rPr lang="en-US" sz="1800" dirty="0" smtClean="0"/>
              <a:t>Basic idea of statistical template detection, bootstrapping to get “face-like” negative examples, multiple whole-face prototypes (in 1994)</a:t>
            </a:r>
          </a:p>
          <a:p>
            <a:r>
              <a:rPr lang="en-US" sz="2000" dirty="0" smtClean="0"/>
              <a:t>Rowley-</a:t>
            </a:r>
            <a:r>
              <a:rPr lang="en-US" sz="2000" dirty="0" err="1" smtClean="0"/>
              <a:t>Baluja</a:t>
            </a:r>
            <a:r>
              <a:rPr lang="en-US" sz="2000" dirty="0" smtClean="0"/>
              <a:t>-Kanade (1996-1998) : ~</a:t>
            </a:r>
            <a:r>
              <a:rPr lang="en-US" sz="2000" dirty="0"/>
              <a:t>3600 citations</a:t>
            </a:r>
            <a:endParaRPr lang="en-US" sz="2000" dirty="0" smtClean="0"/>
          </a:p>
          <a:p>
            <a:pPr lvl="1"/>
            <a:r>
              <a:rPr lang="en-US" sz="1800" dirty="0" smtClean="0"/>
              <a:t>“Parts” at fixed position, non-maxima suppression, simple cascade, rotation, pretty good accuracy, fast</a:t>
            </a:r>
          </a:p>
          <a:p>
            <a:r>
              <a:rPr lang="en-US" sz="2000" dirty="0" err="1" smtClean="0"/>
              <a:t>Schneiderman-Kanade</a:t>
            </a:r>
            <a:r>
              <a:rPr lang="en-US" sz="2000" dirty="0" smtClean="0"/>
              <a:t> (1998-2000,2004) : ~</a:t>
            </a:r>
            <a:r>
              <a:rPr lang="en-US" sz="2000" dirty="0"/>
              <a:t>1700 citations</a:t>
            </a:r>
            <a:endParaRPr lang="en-US" sz="2000" dirty="0" smtClean="0"/>
          </a:p>
          <a:p>
            <a:pPr lvl="1"/>
            <a:r>
              <a:rPr lang="en-US" sz="1800" dirty="0" smtClean="0"/>
              <a:t>Careful feature engineering, excellent results, cascade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Viola-Jones</a:t>
            </a:r>
            <a:r>
              <a:rPr lang="en-US" sz="2000" dirty="0" smtClean="0"/>
              <a:t> (2001, 2004) : ~</a:t>
            </a:r>
            <a:r>
              <a:rPr lang="en-US" sz="2000" dirty="0" smtClean="0"/>
              <a:t>18,000 </a:t>
            </a:r>
            <a:r>
              <a:rPr lang="en-US" sz="2000" dirty="0"/>
              <a:t>citations</a:t>
            </a:r>
            <a:endParaRPr lang="en-US" sz="2000" dirty="0" smtClean="0"/>
          </a:p>
          <a:p>
            <a:pPr lvl="1"/>
            <a:r>
              <a:rPr lang="en-US" sz="1800" dirty="0" err="1" smtClean="0"/>
              <a:t>Haar</a:t>
            </a:r>
            <a:r>
              <a:rPr lang="en-US" sz="1800" dirty="0" smtClean="0"/>
              <a:t>-like features, </a:t>
            </a:r>
            <a:r>
              <a:rPr lang="en-US" sz="1800" dirty="0" err="1" smtClean="0"/>
              <a:t>Adaboost</a:t>
            </a:r>
            <a:r>
              <a:rPr lang="en-US" sz="1800" dirty="0" smtClean="0"/>
              <a:t> as feature selection, hyper-cascade, very fast</a:t>
            </a:r>
          </a:p>
          <a:p>
            <a:r>
              <a:rPr lang="en-US" sz="2000" dirty="0" err="1" smtClean="0">
                <a:solidFill>
                  <a:srgbClr val="00B050"/>
                </a:solidFill>
              </a:rPr>
              <a:t>Dalal-Triggs</a:t>
            </a:r>
            <a:r>
              <a:rPr lang="en-US" sz="2000" dirty="0" smtClean="0"/>
              <a:t> (2005) : </a:t>
            </a:r>
            <a:r>
              <a:rPr lang="en-US" sz="2000" dirty="0" smtClean="0">
                <a:sym typeface="Wingdings" pitchFamily="2" charset="2"/>
              </a:rPr>
              <a:t>~</a:t>
            </a:r>
            <a:r>
              <a:rPr lang="en-US" sz="2000" dirty="0" smtClean="0">
                <a:sym typeface="Wingdings" pitchFamily="2" charset="2"/>
              </a:rPr>
              <a:t>24,000 </a:t>
            </a:r>
            <a:r>
              <a:rPr lang="en-US" sz="2000" dirty="0" smtClean="0">
                <a:sym typeface="Wingdings" pitchFamily="2" charset="2"/>
              </a:rPr>
              <a:t>citations</a:t>
            </a:r>
            <a:endParaRPr lang="en-US" sz="2000" dirty="0" smtClean="0"/>
          </a:p>
          <a:p>
            <a:pPr lvl="1"/>
            <a:r>
              <a:rPr lang="en-US" sz="1800" dirty="0" smtClean="0"/>
              <a:t>Careful feature engineering, excellent results, HOG feature, easy to implement</a:t>
            </a:r>
          </a:p>
          <a:p>
            <a:r>
              <a:rPr lang="en-US" sz="2000" dirty="0" err="1" smtClean="0"/>
              <a:t>Felzenszwalb-McAllester-Ramanan</a:t>
            </a:r>
            <a:r>
              <a:rPr lang="en-US" sz="2000" dirty="0" smtClean="0"/>
              <a:t> (2008):  </a:t>
            </a:r>
            <a:r>
              <a:rPr lang="en-US" sz="2000" dirty="0" smtClean="0"/>
              <a:t>~</a:t>
            </a:r>
            <a:r>
              <a:rPr lang="en-US" sz="2000" dirty="0" smtClean="0">
                <a:sym typeface="Wingdings" pitchFamily="2" charset="2"/>
              </a:rPr>
              <a:t>7,300 </a:t>
            </a:r>
            <a:r>
              <a:rPr lang="en-US" sz="2000" dirty="0" smtClean="0">
                <a:sym typeface="Wingdings" pitchFamily="2" charset="2"/>
              </a:rPr>
              <a:t>citations</a:t>
            </a:r>
            <a:endParaRPr lang="en-US" sz="2000" dirty="0" smtClean="0"/>
          </a:p>
          <a:p>
            <a:pPr lvl="1"/>
            <a:r>
              <a:rPr lang="en-US" sz="1800" dirty="0" smtClean="0"/>
              <a:t>Template/parts-based blend </a:t>
            </a:r>
          </a:p>
          <a:p>
            <a:r>
              <a:rPr lang="en-US" sz="2200" dirty="0" err="1" smtClean="0">
                <a:solidFill>
                  <a:srgbClr val="00B050"/>
                </a:solidFill>
              </a:rPr>
              <a:t>Girshick</a:t>
            </a:r>
            <a:r>
              <a:rPr lang="en-US" sz="2200" dirty="0" smtClean="0">
                <a:solidFill>
                  <a:srgbClr val="00B050"/>
                </a:solidFill>
              </a:rPr>
              <a:t> </a:t>
            </a:r>
            <a:r>
              <a:rPr lang="en-US" sz="2200" dirty="0" smtClean="0"/>
              <a:t>et al. (2013): </a:t>
            </a:r>
            <a:r>
              <a:rPr lang="en-US" sz="2200" dirty="0" smtClean="0"/>
              <a:t>~6500 </a:t>
            </a:r>
            <a:r>
              <a:rPr lang="en-US" sz="2200" dirty="0" smtClean="0"/>
              <a:t>citations</a:t>
            </a:r>
          </a:p>
          <a:p>
            <a:pPr lvl="1"/>
            <a:r>
              <a:rPr lang="en-US" sz="1800" dirty="0" smtClean="0"/>
              <a:t>R-CNN / Fast R-CNN / Faster R-CNN. Deep learned models on object proposals.</a:t>
            </a:r>
          </a:p>
        </p:txBody>
      </p:sp>
    </p:spTree>
    <p:extLst>
      <p:ext uri="{BB962C8B-B14F-4D97-AF65-F5344CB8AC3E}">
        <p14:creationId xmlns:p14="http://schemas.microsoft.com/office/powerpoint/2010/main" val="9334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5"/>
          <a:stretch>
            <a:fillRect/>
          </a:stretch>
        </p:blipFill>
        <p:spPr bwMode="auto">
          <a:xfrm>
            <a:off x="0" y="4652963"/>
            <a:ext cx="921067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lum bright="6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7"/>
          <a:stretch>
            <a:fillRect/>
          </a:stretch>
        </p:blipFill>
        <p:spPr bwMode="auto">
          <a:xfrm>
            <a:off x="0" y="0"/>
            <a:ext cx="918368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4" name="Title 1"/>
          <p:cNvSpPr>
            <a:spLocks noGrp="1"/>
          </p:cNvSpPr>
          <p:nvPr>
            <p:ph type="ctrTitle"/>
          </p:nvPr>
        </p:nvSpPr>
        <p:spPr>
          <a:xfrm>
            <a:off x="685800" y="20605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Sliding Window Face Detection with Viola-Jones</a:t>
            </a:r>
          </a:p>
        </p:txBody>
      </p:sp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5543550" y="64881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Many Slides from Lana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9449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4165" name="AutoShape 5"/>
          <p:cNvSpPr>
            <a:spLocks noChangeArrowheads="1"/>
          </p:cNvSpPr>
          <p:nvPr/>
        </p:nvSpPr>
        <p:spPr bwMode="auto">
          <a:xfrm>
            <a:off x="457200" y="2438400"/>
            <a:ext cx="623888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4198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Face detection and recognition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79863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Detection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351463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1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94463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Recognition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018463" y="3505200"/>
            <a:ext cx="104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</a:rPr>
              <a:t>“Sally”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204 L 0.36424 -0.01204 L 0.36337 0.03958 L -0.00504 0.03958 L -0.00504 0.0956 L 0.18073 0.09537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5" grpId="0" animBg="1"/>
      <p:bldP spid="1244165" grpId="1" animBg="1"/>
      <p:bldP spid="6" grpId="0" animBg="1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Consumer application: Apple iPhoto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hlinkClick r:id="rId4"/>
              </a:rPr>
              <a:t>http://www.apple.com/ilife/iphoto/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Consumer application: Apple iPhoto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Can be trained to recognize pets!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000000"/>
                </a:solidFill>
                <a:hlinkClick r:id="rId5"/>
              </a:rPr>
              <a:t>http://www.maclife.com/article/news/iphotos_faces_recognizes_cats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Consumer application: Apple iPhoto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hlinkClick r:id="rId3"/>
              </a:rPr>
              <a:t>Things iPhoto thinks are faces</a:t>
            </a:r>
            <a:endParaRPr lang="en-US" altLang="en-US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Funny Nikon ads</a:t>
            </a:r>
          </a:p>
        </p:txBody>
      </p:sp>
      <p:pic>
        <p:nvPicPr>
          <p:cNvPr id="46083" name="Picture 3" descr="nikon_s60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390650"/>
            <a:ext cx="729932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990600" y="9144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</a:rPr>
              <a:t>"The Nikon S60 detects up to 12 faces."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Funny Nikon ads</a:t>
            </a:r>
          </a:p>
        </p:txBody>
      </p:sp>
      <p:pic>
        <p:nvPicPr>
          <p:cNvPr id="47107" name="Picture 5" descr="nikon_s6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0650"/>
            <a:ext cx="74072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990600" y="9144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</a:rPr>
              <a:t>"The Nikon S60 detects up to 12 faces."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Challenges of face detection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Sliding window detector must evaluate tens of thousands of location/scale combinations</a:t>
            </a:r>
          </a:p>
          <a:p>
            <a:pPr>
              <a:buFontTx/>
              <a:buChar char="•"/>
            </a:pPr>
            <a:r>
              <a:rPr lang="en-US" altLang="en-US" smtClean="0"/>
              <a:t>Faces are rare:  0–10 per image</a:t>
            </a:r>
          </a:p>
          <a:p>
            <a:pPr lvl="1"/>
            <a:r>
              <a:rPr lang="en-US" altLang="en-US" smtClean="0"/>
              <a:t>For computational efficiency, we should try to spend as little time as possible on the non-face windows</a:t>
            </a:r>
            <a:endParaRPr lang="en-US" altLang="en-US" baseline="30000" smtClean="0"/>
          </a:p>
          <a:p>
            <a:pPr lvl="1"/>
            <a:r>
              <a:rPr lang="en-US" altLang="en-US" smtClean="0"/>
              <a:t>A megapixel image has ~10</a:t>
            </a:r>
            <a:r>
              <a:rPr lang="en-US" altLang="en-US" baseline="30000" smtClean="0"/>
              <a:t>6</a:t>
            </a:r>
            <a:r>
              <a:rPr lang="en-US" altLang="en-US" smtClean="0"/>
              <a:t> pixels and a comparable number of candidate face locations</a:t>
            </a:r>
          </a:p>
          <a:p>
            <a:pPr lvl="1"/>
            <a:r>
              <a:rPr lang="en-US" altLang="en-US" smtClean="0"/>
              <a:t>To avoid having a false positive in every image image, our false positive rate has to be less than 10</a:t>
            </a:r>
            <a:r>
              <a:rPr lang="en-US" altLang="en-US" baseline="30000" smtClean="0"/>
              <a:t>-6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195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16002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Extension of a bag of features</a:t>
            </a:r>
          </a:p>
          <a:p>
            <a:pPr eaLnBrk="1" hangingPunct="1"/>
            <a:r>
              <a:rPr lang="en-US" altLang="en-US" sz="2000" smtClean="0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2890838" y="64770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23887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 animBg="1"/>
      <p:bldP spid="119816" grpId="0" animBg="1"/>
      <p:bldP spid="119817" grpId="0"/>
      <p:bldP spid="1198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Viola/Jones Face Detector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A seminal approach to real-time object detection </a:t>
            </a:r>
          </a:p>
          <a:p>
            <a:pPr>
              <a:buFontTx/>
              <a:buChar char="•"/>
            </a:pPr>
            <a:r>
              <a:rPr lang="en-US" altLang="en-US" smtClean="0"/>
              <a:t>Training is slow, but detection is very fast</a:t>
            </a:r>
          </a:p>
          <a:p>
            <a:pPr>
              <a:buFontTx/>
              <a:buChar char="•"/>
            </a:pPr>
            <a:r>
              <a:rPr lang="en-US" altLang="en-US" smtClean="0"/>
              <a:t>Key ideas</a:t>
            </a:r>
          </a:p>
          <a:p>
            <a:pPr lvl="1"/>
            <a:r>
              <a:rPr lang="en-US" altLang="en-US" i="1" smtClean="0"/>
              <a:t>Integral images</a:t>
            </a:r>
            <a:r>
              <a:rPr lang="en-US" altLang="en-US" smtClean="0"/>
              <a:t> for fast feature evaluation</a:t>
            </a:r>
          </a:p>
          <a:p>
            <a:pPr lvl="1"/>
            <a:r>
              <a:rPr lang="en-US" altLang="en-US" i="1" smtClean="0"/>
              <a:t>Boosting</a:t>
            </a:r>
            <a:r>
              <a:rPr lang="en-US" altLang="en-US" smtClean="0"/>
              <a:t> for feature selection</a:t>
            </a:r>
          </a:p>
          <a:p>
            <a:pPr lvl="1"/>
            <a:r>
              <a:rPr lang="en-US" altLang="en-US" i="1" smtClean="0"/>
              <a:t>Attentional cascade</a:t>
            </a:r>
            <a:r>
              <a:rPr lang="en-US" altLang="en-US" smtClean="0"/>
              <a:t> for fast rejection of non-face windows</a:t>
            </a:r>
          </a:p>
          <a:p>
            <a:pPr>
              <a:buFontTx/>
              <a:buChar char="•"/>
            </a:pPr>
            <a:endParaRPr lang="en-US" altLang="en-US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304800" y="5257800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</a:rPr>
              <a:t>P. Viola and M. Jones. </a:t>
            </a:r>
            <a:r>
              <a:rPr lang="en-US" altLang="en-US" sz="2000" i="1">
                <a:solidFill>
                  <a:srgbClr val="000000"/>
                </a:solidFill>
                <a:hlinkClick r:id="rId3"/>
              </a:rPr>
              <a:t>Rapid object detection using a boosted cascade of simple features.</a:t>
            </a:r>
            <a:r>
              <a:rPr lang="en-US" altLang="en-US" sz="2000">
                <a:solidFill>
                  <a:srgbClr val="000000"/>
                </a:solidFill>
              </a:rPr>
              <a:t> CVPR 2001. 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304800" y="60198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</a:rPr>
              <a:t>P. Viola and M. Jones. </a:t>
            </a:r>
            <a:r>
              <a:rPr lang="en-US" altLang="en-US" sz="2000" i="1">
                <a:solidFill>
                  <a:srgbClr val="000000"/>
                </a:solidFill>
                <a:hlinkClick r:id="rId4"/>
              </a:rPr>
              <a:t>Robust real-time face detection.</a:t>
            </a:r>
            <a:r>
              <a:rPr lang="en-US" altLang="en-US" sz="2000">
                <a:solidFill>
                  <a:srgbClr val="000000"/>
                </a:solidFill>
              </a:rPr>
              <a:t> IJCV 57(2), 2004.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altLang="en-US" smtClean="0"/>
              <a:t>Image Features</a:t>
            </a:r>
          </a:p>
        </p:txBody>
      </p:sp>
      <p:pic>
        <p:nvPicPr>
          <p:cNvPr id="50179" name="Picture 4" descr="fea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</a:rPr>
              <a:t>“Rectangle filters”</a:t>
            </a:r>
          </a:p>
          <a:p>
            <a:endParaRPr lang="en-US" altLang="en-US" sz="2800">
              <a:solidFill>
                <a:srgbClr val="000000"/>
              </a:solidFill>
            </a:endParaRPr>
          </a:p>
        </p:txBody>
      </p:sp>
      <p:pic>
        <p:nvPicPr>
          <p:cNvPr id="50181" name="Picture 6" descr="qu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00"/>
                </a:solidFill>
              </a:rPr>
              <a:t>Value =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00"/>
                </a:solidFill>
              </a:rPr>
              <a:t>∑ (pixels in white area) – </a:t>
            </a:r>
            <a:br>
              <a:rPr lang="en-US" altLang="en-US" sz="2800" i="1">
                <a:solidFill>
                  <a:srgbClr val="000000"/>
                </a:solidFill>
              </a:rPr>
            </a:br>
            <a:r>
              <a:rPr lang="en-US" altLang="en-US" sz="2800" i="1">
                <a:solidFill>
                  <a:srgbClr val="000000"/>
                </a:solidFill>
              </a:rPr>
              <a:t>∑ (pixels in black area)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</a:t>
            </a:r>
          </a:p>
        </p:txBody>
      </p:sp>
      <p:pic>
        <p:nvPicPr>
          <p:cNvPr id="51203" name="Picture 3" descr="R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600200"/>
            <a:ext cx="230663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191000" y="1447800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267200" y="37338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Result</a:t>
            </a:r>
          </a:p>
        </p:txBody>
      </p:sp>
      <p:pic>
        <p:nvPicPr>
          <p:cNvPr id="51206" name="Picture 6" descr="terminator3_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7" b="26889"/>
          <a:stretch>
            <a:fillRect/>
          </a:stretch>
        </p:blipFill>
        <p:spPr bwMode="auto">
          <a:xfrm>
            <a:off x="5715000" y="1600200"/>
            <a:ext cx="2260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R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23066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terminator3_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7" b="26889"/>
          <a:stretch>
            <a:fillRect/>
          </a:stretch>
        </p:blipFill>
        <p:spPr bwMode="auto">
          <a:xfrm>
            <a:off x="5715000" y="4191000"/>
            <a:ext cx="225742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9" name="Group 9"/>
          <p:cNvGrpSpPr>
            <a:grpSpLocks/>
          </p:cNvGrpSpPr>
          <p:nvPr/>
        </p:nvGrpSpPr>
        <p:grpSpPr bwMode="auto">
          <a:xfrm>
            <a:off x="6324600" y="5003800"/>
            <a:ext cx="1143000" cy="711200"/>
            <a:chOff x="144" y="1296"/>
            <a:chExt cx="864" cy="864"/>
          </a:xfrm>
        </p:grpSpPr>
        <p:sp>
          <p:nvSpPr>
            <p:cNvPr id="51215" name="Rectangle 10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1216" name="Rectangle 11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1210" name="Group 12"/>
          <p:cNvGrpSpPr>
            <a:grpSpLocks/>
          </p:cNvGrpSpPr>
          <p:nvPr/>
        </p:nvGrpSpPr>
        <p:grpSpPr bwMode="auto">
          <a:xfrm>
            <a:off x="2209800" y="5080000"/>
            <a:ext cx="1143000" cy="711200"/>
            <a:chOff x="144" y="1296"/>
            <a:chExt cx="864" cy="864"/>
          </a:xfrm>
        </p:grpSpPr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pic>
        <p:nvPicPr>
          <p:cNvPr id="51211" name="Picture 15" descr="ThreshLo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r="64706" b="32121"/>
          <a:stretch>
            <a:fillRect/>
          </a:stretch>
        </p:blipFill>
        <p:spPr bwMode="auto">
          <a:xfrm>
            <a:off x="914400" y="50292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6" descr="ThreshHig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2" r="60001" b="29091"/>
          <a:stretch>
            <a:fillRect/>
          </a:stretch>
        </p:blipFill>
        <p:spPr bwMode="auto">
          <a:xfrm>
            <a:off x="5105400" y="4953000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Fast computation with integral images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The </a:t>
            </a:r>
            <a:r>
              <a:rPr lang="en-US" altLang="en-US" i="1" smtClean="0"/>
              <a:t>integral image </a:t>
            </a:r>
            <a:r>
              <a:rPr lang="en-US" altLang="en-US" smtClean="0"/>
              <a:t>computes a value at each pixel (</a:t>
            </a:r>
            <a:r>
              <a:rPr lang="en-US" altLang="en-US" i="1" smtClean="0"/>
              <a:t>x</a:t>
            </a:r>
            <a:r>
              <a:rPr lang="en-US" altLang="en-US" smtClean="0"/>
              <a:t>,</a:t>
            </a:r>
            <a:r>
              <a:rPr lang="en-US" altLang="en-US" i="1" smtClean="0"/>
              <a:t>y</a:t>
            </a:r>
            <a:r>
              <a:rPr lang="en-US" altLang="en-US" smtClean="0"/>
              <a:t>) that is the sum of the pixel values above and to the left of (</a:t>
            </a:r>
            <a:r>
              <a:rPr lang="en-US" altLang="en-US" i="1" smtClean="0"/>
              <a:t>x</a:t>
            </a:r>
            <a:r>
              <a:rPr lang="en-US" altLang="en-US" smtClean="0"/>
              <a:t>,</a:t>
            </a:r>
            <a:r>
              <a:rPr lang="en-US" altLang="en-US" i="1" smtClean="0"/>
              <a:t>y</a:t>
            </a:r>
            <a:r>
              <a:rPr lang="en-US" altLang="en-US" smtClean="0"/>
              <a:t>), inclusive</a:t>
            </a:r>
          </a:p>
          <a:p>
            <a:pPr>
              <a:buFontTx/>
              <a:buChar char="•"/>
            </a:pPr>
            <a:r>
              <a:rPr lang="en-US" altLang="en-US" smtClean="0"/>
              <a:t>This can quickly be computed in one pass through the image</a:t>
            </a:r>
          </a:p>
          <a:p>
            <a:pPr>
              <a:buFontTx/>
              <a:buChar char="•"/>
            </a:pPr>
            <a:endParaRPr lang="en-US" altLang="en-US" smtClean="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562600" y="1447800"/>
            <a:ext cx="2667000" cy="27432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400800" y="2438400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(x,y)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562600" y="1447800"/>
            <a:ext cx="914400" cy="11430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Computing the integral image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22098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253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Computing the integral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s-ES" altLang="en-US" smtClean="0"/>
              <a:t>Cumulative row sum: s(x, y) = s(x–1, y) + i(x, y) </a:t>
            </a:r>
          </a:p>
          <a:p>
            <a:r>
              <a:rPr lang="es-ES" altLang="en-US" smtClean="0"/>
              <a:t>Integral image: ii(x, y) = ii(x, y−1) + s(x, y)</a:t>
            </a:r>
            <a:endParaRPr lang="en-US" altLang="en-US" smtClean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1752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1371600" y="2895600"/>
            <a:ext cx="2743200" cy="457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4280" name="TextBox 12"/>
          <p:cNvSpPr txBox="1">
            <a:spLocks noChangeArrowheads="1"/>
          </p:cNvSpPr>
          <p:nvPr/>
        </p:nvSpPr>
        <p:spPr bwMode="auto">
          <a:xfrm>
            <a:off x="3225800" y="2362200"/>
            <a:ext cx="134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</a:rPr>
              <a:t>ii(x, y-1)</a:t>
            </a:r>
          </a:p>
        </p:txBody>
      </p:sp>
      <p:sp>
        <p:nvSpPr>
          <p:cNvPr id="54281" name="TextBox 13"/>
          <p:cNvSpPr txBox="1">
            <a:spLocks noChangeArrowheads="1"/>
          </p:cNvSpPr>
          <p:nvPr/>
        </p:nvSpPr>
        <p:spPr bwMode="auto">
          <a:xfrm>
            <a:off x="2767013" y="2890838"/>
            <a:ext cx="134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</a:rPr>
              <a:t>s(x-1, y)</a:t>
            </a:r>
          </a:p>
        </p:txBody>
      </p:sp>
      <p:sp>
        <p:nvSpPr>
          <p:cNvPr id="54282" name="TextBox 16"/>
          <p:cNvSpPr txBox="1">
            <a:spLocks noChangeArrowheads="1"/>
          </p:cNvSpPr>
          <p:nvPr/>
        </p:nvSpPr>
        <p:spPr bwMode="auto">
          <a:xfrm>
            <a:off x="5257800" y="3500438"/>
            <a:ext cx="98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</a:rPr>
              <a:t>i(x, y)</a:t>
            </a:r>
          </a:p>
        </p:txBody>
      </p:sp>
      <p:cxnSp>
        <p:nvCxnSpPr>
          <p:cNvPr id="54283" name="Straight Arrow Connector 17"/>
          <p:cNvCxnSpPr>
            <a:cxnSpLocks noChangeShapeType="1"/>
            <a:stCxn id="54282" idx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85800" y="5661025"/>
            <a:ext cx="7696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  <a:p>
            <a:r>
              <a:rPr lang="en-US" altLang="en-US" sz="2800">
                <a:solidFill>
                  <a:srgbClr val="000000"/>
                </a:solidFill>
              </a:rPr>
              <a:t>MATLAB: </a:t>
            </a:r>
            <a:r>
              <a:rPr lang="en-US" altLang="en-US" sz="2800">
                <a:solidFill>
                  <a:srgbClr val="0000FF"/>
                </a:solidFill>
              </a:rPr>
              <a:t>ii = cumsum(cumsum(double(i)), 2);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400" dirty="0" smtClean="0"/>
              <a:t>   </a:t>
            </a:r>
            <a:r>
              <a:rPr lang="en-US" altLang="en-US" sz="2400" dirty="0" smtClean="0">
                <a:solidFill>
                  <a:srgbClr val="0000FF"/>
                </a:solidFill>
              </a:rPr>
              <a:t>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Only 3 additions are required for any size of rectangle!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schwartz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6000"/>
          <a:stretch>
            <a:fillRect/>
          </a:stretch>
        </p:blipFill>
        <p:spPr bwMode="auto">
          <a:xfrm>
            <a:off x="4784725" y="1371600"/>
            <a:ext cx="381952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Computing a rectangle feature</a:t>
            </a:r>
          </a:p>
        </p:txBody>
      </p:sp>
      <p:pic>
        <p:nvPicPr>
          <p:cNvPr id="56324" name="Picture 4" descr="terminator3_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7" b="26889"/>
          <a:stretch>
            <a:fillRect/>
          </a:stretch>
        </p:blipFill>
        <p:spPr bwMode="auto">
          <a:xfrm>
            <a:off x="708025" y="1625600"/>
            <a:ext cx="3262313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589088" y="2800350"/>
            <a:ext cx="1652587" cy="1028700"/>
            <a:chOff x="144" y="1296"/>
            <a:chExt cx="864" cy="864"/>
          </a:xfrm>
        </p:grpSpPr>
        <p:sp>
          <p:nvSpPr>
            <p:cNvPr id="56337" name="Rectangle 6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6338" name="Rectangle 7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6326" name="Group 10"/>
          <p:cNvGrpSpPr>
            <a:grpSpLocks/>
          </p:cNvGrpSpPr>
          <p:nvPr/>
        </p:nvGrpSpPr>
        <p:grpSpPr bwMode="auto">
          <a:xfrm>
            <a:off x="6118225" y="2765425"/>
            <a:ext cx="1652588" cy="1027113"/>
            <a:chOff x="144" y="1296"/>
            <a:chExt cx="864" cy="864"/>
          </a:xfrm>
        </p:grpSpPr>
        <p:sp>
          <p:nvSpPr>
            <p:cNvPr id="56335" name="Rectangle 11"/>
            <p:cNvSpPr>
              <a:spLocks noChangeArrowheads="1"/>
            </p:cNvSpPr>
            <p:nvPr/>
          </p:nvSpPr>
          <p:spPr bwMode="auto">
            <a:xfrm>
              <a:off x="144" y="1296"/>
              <a:ext cx="864" cy="432"/>
            </a:xfrm>
            <a:prstGeom prst="rect">
              <a:avLst/>
            </a:prstGeom>
            <a:solidFill>
              <a:srgbClr val="00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56336" name="Rectangle 12"/>
            <p:cNvSpPr>
              <a:spLocks noChangeArrowheads="1"/>
            </p:cNvSpPr>
            <p:nvPr/>
          </p:nvSpPr>
          <p:spPr bwMode="auto">
            <a:xfrm>
              <a:off x="144" y="1728"/>
              <a:ext cx="864" cy="432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56327" name="Text Box 13"/>
          <p:cNvSpPr txBox="1">
            <a:spLocks noChangeArrowheads="1"/>
          </p:cNvSpPr>
          <p:nvPr/>
        </p:nvSpPr>
        <p:spPr bwMode="auto">
          <a:xfrm>
            <a:off x="5519738" y="2452688"/>
            <a:ext cx="882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56328" name="Text Box 14"/>
          <p:cNvSpPr txBox="1">
            <a:spLocks noChangeArrowheads="1"/>
          </p:cNvSpPr>
          <p:nvPr/>
        </p:nvSpPr>
        <p:spPr bwMode="auto">
          <a:xfrm>
            <a:off x="7723188" y="2433638"/>
            <a:ext cx="882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+1</a:t>
            </a:r>
          </a:p>
        </p:txBody>
      </p:sp>
      <p:sp>
        <p:nvSpPr>
          <p:cNvPr id="56329" name="Text Box 15"/>
          <p:cNvSpPr txBox="1">
            <a:spLocks noChangeArrowheads="1"/>
          </p:cNvSpPr>
          <p:nvPr/>
        </p:nvSpPr>
        <p:spPr bwMode="auto">
          <a:xfrm>
            <a:off x="5410200" y="2895600"/>
            <a:ext cx="881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+2</a:t>
            </a:r>
          </a:p>
        </p:txBody>
      </p:sp>
      <p:sp>
        <p:nvSpPr>
          <p:cNvPr id="56330" name="Text Box 16"/>
          <p:cNvSpPr txBox="1">
            <a:spLocks noChangeArrowheads="1"/>
          </p:cNvSpPr>
          <p:nvPr/>
        </p:nvSpPr>
        <p:spPr bwMode="auto">
          <a:xfrm>
            <a:off x="5519738" y="3429000"/>
            <a:ext cx="8826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56331" name="Text Box 17"/>
          <p:cNvSpPr txBox="1">
            <a:spLocks noChangeArrowheads="1"/>
          </p:cNvSpPr>
          <p:nvPr/>
        </p:nvSpPr>
        <p:spPr bwMode="auto">
          <a:xfrm>
            <a:off x="7794625" y="2909888"/>
            <a:ext cx="8810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56332" name="Text Box 18"/>
          <p:cNvSpPr txBox="1">
            <a:spLocks noChangeArrowheads="1"/>
          </p:cNvSpPr>
          <p:nvPr/>
        </p:nvSpPr>
        <p:spPr bwMode="auto">
          <a:xfrm>
            <a:off x="7723188" y="3425825"/>
            <a:ext cx="8826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</a:rPr>
              <a:t>+1</a:t>
            </a:r>
          </a:p>
        </p:txBody>
      </p:sp>
      <p:sp>
        <p:nvSpPr>
          <p:cNvPr id="56333" name="Text Box 22"/>
          <p:cNvSpPr txBox="1">
            <a:spLocks noChangeArrowheads="1"/>
          </p:cNvSpPr>
          <p:nvPr/>
        </p:nvSpPr>
        <p:spPr bwMode="auto">
          <a:xfrm>
            <a:off x="4800600" y="1617663"/>
            <a:ext cx="1541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Integral Image</a:t>
            </a:r>
          </a:p>
        </p:txBody>
      </p:sp>
      <p:sp>
        <p:nvSpPr>
          <p:cNvPr id="56334" name="AutoShape 34"/>
          <p:cNvSpPr>
            <a:spLocks noChangeArrowheads="1"/>
          </p:cNvSpPr>
          <p:nvPr/>
        </p:nvSpPr>
        <p:spPr bwMode="auto">
          <a:xfrm>
            <a:off x="4267200" y="2895600"/>
            <a:ext cx="685800" cy="609600"/>
          </a:xfrm>
          <a:prstGeom prst="rightArrow">
            <a:avLst>
              <a:gd name="adj1" fmla="val 50000"/>
              <a:gd name="adj2" fmla="val 2812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selection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For a 24x24 detection region, the number of possible rectangle features is ~160,000!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92350"/>
            <a:ext cx="70866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mtClean="0"/>
              <a:t>Can we create a good classifier using just a small subset of all possible features?</a:t>
            </a:r>
          </a:p>
          <a:p>
            <a:pPr>
              <a:buFontTx/>
              <a:buChar char="•"/>
            </a:pPr>
            <a:r>
              <a:rPr lang="en-US" altLang="en-US" smtClean="0"/>
              <a:t>How to select such a subset?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70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– Image Classification with Bags of Local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en-US" sz="2800" dirty="0" smtClean="0"/>
              <a:t>Food for thought, doesn’t the spatial pyramid seem kind of recursive / hierarchical? Like a SIFT feature on top of SIFT features?</a:t>
            </a:r>
          </a:p>
          <a:p>
            <a:r>
              <a:rPr lang="en-US" sz="2800" dirty="0" smtClean="0"/>
              <a:t>Seems like there is a tendency for features to involve convolution, spatial pooling, and non-</a:t>
            </a:r>
            <a:r>
              <a:rPr lang="en-US" sz="2800" dirty="0" err="1" smtClean="0"/>
              <a:t>linearities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50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5257800"/>
          </a:xfrm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2400" i="1" dirty="0"/>
              <a:t>Boosting</a:t>
            </a:r>
            <a:r>
              <a:rPr lang="en-US" sz="2400" dirty="0"/>
              <a:t> is a </a:t>
            </a:r>
            <a:r>
              <a:rPr lang="en-US" sz="2400" dirty="0" smtClean="0"/>
              <a:t>learning scheme </a:t>
            </a:r>
            <a:r>
              <a:rPr lang="en-US" sz="2400" dirty="0"/>
              <a:t>that combines </a:t>
            </a:r>
            <a:r>
              <a:rPr lang="en-US" sz="2400" i="1" dirty="0"/>
              <a:t>weak learners </a:t>
            </a:r>
            <a:r>
              <a:rPr lang="en-US" sz="2400" dirty="0"/>
              <a:t>into a more accurate </a:t>
            </a:r>
            <a:r>
              <a:rPr lang="en-US" sz="2400" i="1" dirty="0"/>
              <a:t>ensemble </a:t>
            </a:r>
            <a:r>
              <a:rPr lang="en-US" sz="2400" i="1" dirty="0" smtClean="0"/>
              <a:t>classifier</a:t>
            </a:r>
            <a:endParaRPr lang="en-US" sz="2400" dirty="0" smtClean="0"/>
          </a:p>
          <a:p>
            <a:pPr>
              <a:buFontTx/>
              <a:buChar char="•"/>
              <a:defRPr/>
            </a:pPr>
            <a:r>
              <a:rPr lang="en-US" sz="2400" dirty="0"/>
              <a:t>W</a:t>
            </a:r>
            <a:r>
              <a:rPr lang="en-US" sz="2400" dirty="0" smtClean="0"/>
              <a:t>eak learners based on rectangle filters: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/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/>
          </a:p>
          <a:p>
            <a:pPr marL="0" indent="0">
              <a:defRPr/>
            </a:pPr>
            <a:endParaRPr lang="en-US" sz="2400" dirty="0"/>
          </a:p>
          <a:p>
            <a:pPr>
              <a:buFontTx/>
              <a:buChar char="•"/>
              <a:defRPr/>
            </a:pPr>
            <a:r>
              <a:rPr lang="en-US" sz="2400" dirty="0" smtClean="0"/>
              <a:t>Ensemble classification function: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endParaRPr lang="en-US" sz="2400" dirty="0" smtClean="0"/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55750" y="2873375"/>
          <a:ext cx="4572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6" name="Equation" r:id="rId4" imgW="1714320" imgH="457200" progId="Equation.3">
                  <p:embed/>
                </p:oleObj>
              </mc:Choice>
              <mc:Fallback>
                <p:oleObj name="Equation" r:id="rId4" imgW="1714320" imgH="45720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2873375"/>
                        <a:ext cx="4572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6806" name="Line 6"/>
          <p:cNvSpPr>
            <a:spLocks noChangeShapeType="1"/>
          </p:cNvSpPr>
          <p:nvPr/>
        </p:nvSpPr>
        <p:spPr bwMode="auto">
          <a:xfrm flipV="1">
            <a:off x="1936750" y="3711575"/>
            <a:ext cx="2286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07" name="Text Box 7"/>
          <p:cNvSpPr txBox="1">
            <a:spLocks noChangeArrowheads="1"/>
          </p:cNvSpPr>
          <p:nvPr/>
        </p:nvSpPr>
        <p:spPr bwMode="auto">
          <a:xfrm>
            <a:off x="1524000" y="4052888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window</a:t>
            </a:r>
          </a:p>
        </p:txBody>
      </p:sp>
      <p:sp>
        <p:nvSpPr>
          <p:cNvPr id="1356808" name="Line 8"/>
          <p:cNvSpPr>
            <a:spLocks noChangeShapeType="1"/>
          </p:cNvSpPr>
          <p:nvPr/>
        </p:nvSpPr>
        <p:spPr bwMode="auto">
          <a:xfrm flipH="1">
            <a:off x="4451350" y="2590800"/>
            <a:ext cx="7620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09" name="Text Box 9"/>
          <p:cNvSpPr txBox="1">
            <a:spLocks noChangeArrowheads="1"/>
          </p:cNvSpPr>
          <p:nvPr/>
        </p:nvSpPr>
        <p:spPr bwMode="auto">
          <a:xfrm>
            <a:off x="4375150" y="22860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value of rectangle feature</a:t>
            </a:r>
          </a:p>
        </p:txBody>
      </p:sp>
      <p:sp>
        <p:nvSpPr>
          <p:cNvPr id="1356810" name="Line 10"/>
          <p:cNvSpPr>
            <a:spLocks noChangeShapeType="1"/>
          </p:cNvSpPr>
          <p:nvPr/>
        </p:nvSpPr>
        <p:spPr bwMode="auto">
          <a:xfrm flipH="1" flipV="1">
            <a:off x="5670550" y="3481388"/>
            <a:ext cx="0" cy="3286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1" name="Text Box 11"/>
          <p:cNvSpPr txBox="1">
            <a:spLocks noChangeArrowheads="1"/>
          </p:cNvSpPr>
          <p:nvPr/>
        </p:nvSpPr>
        <p:spPr bwMode="auto">
          <a:xfrm>
            <a:off x="4908550" y="3802063"/>
            <a:ext cx="147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parity</a:t>
            </a:r>
          </a:p>
        </p:txBody>
      </p:sp>
      <p:sp>
        <p:nvSpPr>
          <p:cNvPr id="1356812" name="Line 12"/>
          <p:cNvSpPr>
            <a:spLocks noChangeShapeType="1"/>
          </p:cNvSpPr>
          <p:nvPr/>
        </p:nvSpPr>
        <p:spPr bwMode="auto">
          <a:xfrm flipH="1" flipV="1">
            <a:off x="6051550" y="3481388"/>
            <a:ext cx="381000" cy="3286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3" name="Text Box 13"/>
          <p:cNvSpPr txBox="1">
            <a:spLocks noChangeArrowheads="1"/>
          </p:cNvSpPr>
          <p:nvPr/>
        </p:nvSpPr>
        <p:spPr bwMode="auto">
          <a:xfrm>
            <a:off x="6127750" y="381000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threshold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/>
        </p:nvGraphicFramePr>
        <p:xfrm>
          <a:off x="1533525" y="4953000"/>
          <a:ext cx="5621338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7" name="Equation" r:id="rId6" imgW="2108160" imgH="634680" progId="Equation.3">
                  <p:embed/>
                </p:oleObj>
              </mc:Choice>
              <mc:Fallback>
                <p:oleObj name="Equation" r:id="rId6" imgW="2108160" imgH="634680" progId="Equation.3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3525" y="4953000"/>
                        <a:ext cx="5621338" cy="169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7086600" y="5562600"/>
            <a:ext cx="5207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359650" y="5245100"/>
            <a:ext cx="147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learned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  <p:bldP spid="1356806" grpId="0" animBg="1"/>
      <p:bldP spid="1356807" grpId="0"/>
      <p:bldP spid="1356808" grpId="0" animBg="1"/>
      <p:bldP spid="1356809" grpId="0"/>
      <p:bldP spid="1356810" grpId="0" animBg="1"/>
      <p:bldP spid="1356811" grpId="0"/>
      <p:bldP spid="1356812" grpId="0" animBg="1"/>
      <p:bldP spid="1356813" grpId="0"/>
      <p:bldP spid="14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Training procedure</a:t>
            </a:r>
          </a:p>
        </p:txBody>
      </p:sp>
      <p:sp>
        <p:nvSpPr>
          <p:cNvPr id="1323061" name="Rectangle 5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 marL="533400" indent="-365125">
              <a:buFontTx/>
              <a:buChar char="•"/>
            </a:pPr>
            <a:r>
              <a:rPr lang="en-US" altLang="en-US" smtClean="0"/>
              <a:t>Initially, weight each training example equally</a:t>
            </a:r>
          </a:p>
          <a:p>
            <a:pPr marL="533400" indent="-365125">
              <a:buFontTx/>
              <a:buChar char="•"/>
            </a:pPr>
            <a:r>
              <a:rPr lang="en-US" altLang="en-US" smtClean="0"/>
              <a:t>In each boosting round:</a:t>
            </a:r>
          </a:p>
          <a:p>
            <a:pPr marL="933450" lvl="1" indent="-365125"/>
            <a:r>
              <a:rPr lang="en-US" altLang="en-US" smtClean="0"/>
              <a:t>Find the weak learner that achieves the lowest </a:t>
            </a:r>
            <a:r>
              <a:rPr lang="en-US" altLang="en-US" i="1" smtClean="0"/>
              <a:t>weighted</a:t>
            </a:r>
            <a:r>
              <a:rPr lang="en-US" altLang="en-US" smtClean="0"/>
              <a:t> training error</a:t>
            </a:r>
          </a:p>
          <a:p>
            <a:pPr marL="933450" lvl="1" indent="-365125"/>
            <a:r>
              <a:rPr lang="en-US" altLang="en-US" smtClean="0"/>
              <a:t>Raise the weights of training examples misclassified by current weak learner</a:t>
            </a:r>
          </a:p>
          <a:p>
            <a:pPr marL="533400" indent="-365125">
              <a:buFontTx/>
              <a:buChar char="•"/>
            </a:pPr>
            <a:r>
              <a:rPr lang="en-US" altLang="en-US" smtClean="0"/>
              <a:t>Compute final classifier as linear combination of all weak learners (weight of each learner is directly proportional to its accuracy)</a:t>
            </a:r>
          </a:p>
          <a:p>
            <a:pPr marL="933450" lvl="1" indent="-365125"/>
            <a:r>
              <a:rPr lang="en-US" altLang="en-US" smtClean="0"/>
              <a:t>Exact formulas for re-weighting and combining weak learners depend on the particular boosting scheme (e.g., AdaBoost)</a:t>
            </a:r>
          </a:p>
        </p:txBody>
      </p:sp>
      <p:sp>
        <p:nvSpPr>
          <p:cNvPr id="60420" name="Rectangle 54"/>
          <p:cNvSpPr>
            <a:spLocks noChangeArrowheads="1"/>
          </p:cNvSpPr>
          <p:nvPr/>
        </p:nvSpPr>
        <p:spPr bwMode="auto">
          <a:xfrm>
            <a:off x="152400" y="6003925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</a:rPr>
              <a:t>Y. Freund and R. Schapire, </a:t>
            </a:r>
            <a:r>
              <a:rPr lang="en-US" altLang="en-US" sz="2000">
                <a:solidFill>
                  <a:srgbClr val="000000"/>
                </a:solidFill>
                <a:hlinkClick r:id="rId3"/>
              </a:rPr>
              <a:t>A short introduction to boosting</a:t>
            </a:r>
            <a:r>
              <a:rPr lang="en-US" altLang="en-US" sz="2000">
                <a:solidFill>
                  <a:srgbClr val="000000"/>
                </a:solidFill>
              </a:rPr>
              <a:t>, </a:t>
            </a:r>
            <a:r>
              <a:rPr lang="en-US" altLang="en-US" sz="2000" i="1">
                <a:solidFill>
                  <a:srgbClr val="000000"/>
                </a:solidFill>
              </a:rPr>
              <a:t>Journal of Japanese Society for Artificial Intelligence</a:t>
            </a:r>
            <a:r>
              <a:rPr lang="en-US" altLang="en-US" sz="2000">
                <a:solidFill>
                  <a:srgbClr val="000000"/>
                </a:solidFill>
              </a:rPr>
              <a:t>, 14(5):771-780, September, 1999.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6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intuition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4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5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51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Weak </a:t>
            </a:r>
          </a:p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5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1456" name="TextBox 15"/>
          <p:cNvSpPr txBox="1">
            <a:spLocks noChangeArrowheads="1"/>
          </p:cNvSpPr>
          <p:nvPr/>
        </p:nvSpPr>
        <p:spPr bwMode="auto">
          <a:xfrm>
            <a:off x="7375525" y="6584950"/>
            <a:ext cx="318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credit: Paul Viola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2467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68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69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0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1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2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3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4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5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76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Weights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Increased</a:t>
            </a:r>
          </a:p>
        </p:txBody>
      </p:sp>
      <p:sp>
        <p:nvSpPr>
          <p:cNvPr id="62477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480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2481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Weak </a:t>
            </a:r>
          </a:p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Classifier 2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3503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451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4525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Weights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Increased</a:t>
            </a:r>
          </a:p>
        </p:txBody>
      </p:sp>
      <p:sp>
        <p:nvSpPr>
          <p:cNvPr id="64526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7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8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6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Weak </a:t>
            </a:r>
          </a:p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Classifier 3</a:t>
            </a: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5551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 illustration</a:t>
            </a:r>
          </a:p>
        </p:txBody>
      </p:sp>
      <p:sp>
        <p:nvSpPr>
          <p:cNvPr id="6656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6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573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66574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Final classifier is </a:t>
            </a:r>
          </a:p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a combination of weak classifiers</a:t>
            </a:r>
          </a:p>
        </p:txBody>
      </p:sp>
      <p:sp>
        <p:nvSpPr>
          <p:cNvPr id="66575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576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for face detection</a:t>
            </a:r>
          </a:p>
        </p:txBody>
      </p:sp>
      <p:sp>
        <p:nvSpPr>
          <p:cNvPr id="6758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First two features selected by boosting: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This feature combination can yield 100% recall and 50% false positive rate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vs. SVM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Advantages of boosting</a:t>
            </a:r>
          </a:p>
          <a:p>
            <a:pPr lvl="1"/>
            <a:r>
              <a:rPr lang="en-US" altLang="en-US" dirty="0" smtClean="0"/>
              <a:t>Integrates classifier training with feature selection</a:t>
            </a:r>
          </a:p>
          <a:p>
            <a:pPr lvl="1"/>
            <a:r>
              <a:rPr lang="en-US" altLang="en-US" dirty="0" smtClean="0"/>
              <a:t>Complexity of training is linear instead of quadratic in the number of training examples</a:t>
            </a:r>
          </a:p>
          <a:p>
            <a:pPr lvl="1"/>
            <a:r>
              <a:rPr lang="en-US" altLang="en-US" dirty="0" smtClean="0"/>
              <a:t>Flexibility in the choice of weak learners, boosting scheme</a:t>
            </a:r>
          </a:p>
          <a:p>
            <a:pPr lvl="1"/>
            <a:r>
              <a:rPr lang="en-US" altLang="en-US" dirty="0" smtClean="0"/>
              <a:t>Testing is fast</a:t>
            </a:r>
          </a:p>
          <a:p>
            <a:pPr>
              <a:buFontTx/>
              <a:buChar char="•"/>
            </a:pPr>
            <a:r>
              <a:rPr lang="en-US" altLang="en-US" dirty="0" smtClean="0"/>
              <a:t>Disadvantages</a:t>
            </a:r>
          </a:p>
          <a:p>
            <a:pPr lvl="1"/>
            <a:r>
              <a:rPr lang="en-US" altLang="en-US" dirty="0" smtClean="0"/>
              <a:t>Needs many training examples</a:t>
            </a:r>
          </a:p>
          <a:p>
            <a:pPr lvl="1"/>
            <a:r>
              <a:rPr lang="en-US" altLang="en-US" dirty="0" smtClean="0"/>
              <a:t>Training is slow</a:t>
            </a:r>
          </a:p>
          <a:p>
            <a:pPr lvl="1"/>
            <a:r>
              <a:rPr lang="en-US" altLang="en-US" dirty="0" smtClean="0"/>
              <a:t>Often doesn’t work as well as SVM (especially for many-class problems)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Viola-Jones</a:t>
            </a:r>
          </a:p>
          <a:p>
            <a:r>
              <a:rPr lang="en-US" dirty="0" err="1" smtClean="0"/>
              <a:t>Dalal-Triggs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Later classes:</a:t>
            </a:r>
          </a:p>
          <a:p>
            <a:pPr lvl="1"/>
            <a:r>
              <a:rPr lang="en-US" dirty="0" smtClean="0"/>
              <a:t>Deformable models</a:t>
            </a:r>
          </a:p>
          <a:p>
            <a:pPr lvl="1"/>
            <a:r>
              <a:rPr lang="en-US" dirty="0" smtClean="0"/>
              <a:t>Deep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Boosting for face detection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A 200-feature classifier can yield 95% detection rate and a false positive rate of 1 in 14084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19400" y="3733800"/>
            <a:ext cx="3709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Not good enough!</a:t>
            </a:r>
          </a:p>
        </p:txBody>
      </p:sp>
      <p:sp>
        <p:nvSpPr>
          <p:cNvPr id="69638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Receiver operating characteristic (ROC)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Attentional cascade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We start with simple classifiers 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altLang="en-US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altLang="en-US" smtClean="0"/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70661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FACE</a:t>
              </a:r>
            </a:p>
          </p:txBody>
        </p:sp>
        <p:sp>
          <p:nvSpPr>
            <p:cNvPr id="70662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IMAGE</a:t>
              </a:r>
            </a:p>
            <a:p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</a:rPr>
                <a:t>SUB-WINDOW</a:t>
              </a:r>
            </a:p>
          </p:txBody>
        </p:sp>
        <p:sp>
          <p:nvSpPr>
            <p:cNvPr id="70663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4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Classifier 1</a:t>
              </a:r>
            </a:p>
          </p:txBody>
        </p:sp>
        <p:sp>
          <p:nvSpPr>
            <p:cNvPr id="70665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6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7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68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0669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Classifier 3</a:t>
              </a:r>
            </a:p>
          </p:txBody>
        </p:sp>
        <p:sp>
          <p:nvSpPr>
            <p:cNvPr id="70670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72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3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0674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NON-FACE</a:t>
              </a:r>
            </a:p>
          </p:txBody>
        </p:sp>
        <p:sp>
          <p:nvSpPr>
            <p:cNvPr id="70675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6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77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Classifier 2</a:t>
              </a:r>
            </a:p>
          </p:txBody>
        </p:sp>
        <p:sp>
          <p:nvSpPr>
            <p:cNvPr id="70678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9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70680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1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0682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NON-FACE</a:t>
              </a:r>
            </a:p>
          </p:txBody>
        </p:sp>
        <p:sp>
          <p:nvSpPr>
            <p:cNvPr id="70683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0684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0685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6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70687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NON-FACE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Attentional cascade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Chain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altLang="en-US" dirty="0" smtClean="0"/>
          </a:p>
          <a:p>
            <a:pPr>
              <a:buFontTx/>
              <a:buChar char="•"/>
            </a:pPr>
            <a:endParaRPr lang="en-US" altLang="en-US" dirty="0" smtClean="0"/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71719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vs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0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 false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1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neg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2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determined by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3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4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5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6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27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% False Pos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8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% Detection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29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30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1731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0                                      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2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3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 50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734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0                                        100</a:t>
              </a:r>
              <a:endParaRPr lang="en-US" altLang="en-US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685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FACE</a:t>
            </a:r>
          </a:p>
        </p:txBody>
      </p:sp>
      <p:sp>
        <p:nvSpPr>
          <p:cNvPr id="71686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IMAGE</a:t>
            </a:r>
          </a:p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SUB-WINDOW</a:t>
            </a:r>
          </a:p>
        </p:txBody>
      </p:sp>
      <p:sp>
        <p:nvSpPr>
          <p:cNvPr id="71687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1</a:t>
            </a:r>
          </a:p>
        </p:txBody>
      </p:sp>
      <p:sp>
        <p:nvSpPr>
          <p:cNvPr id="71689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692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693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3</a:t>
            </a:r>
          </a:p>
        </p:txBody>
      </p:sp>
      <p:sp>
        <p:nvSpPr>
          <p:cNvPr id="71694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5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696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7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1698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1699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701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2</a:t>
            </a:r>
          </a:p>
        </p:txBody>
      </p:sp>
      <p:sp>
        <p:nvSpPr>
          <p:cNvPr id="71702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3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1704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5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1706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1707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9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1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2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713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714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1715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6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1717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1718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Receiver operating characteristic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2358164" y="3111885"/>
            <a:ext cx="1603510" cy="1424099"/>
          </a:xfrm>
          <a:custGeom>
            <a:avLst/>
            <a:gdLst>
              <a:gd name="connsiteX0" fmla="*/ 460268 w 1024864"/>
              <a:gd name="connsiteY0" fmla="*/ 368214 h 1202834"/>
              <a:gd name="connsiteX1" fmla="*/ 760977 w 1024864"/>
              <a:gd name="connsiteY1" fmla="*/ 110464 h 1202834"/>
              <a:gd name="connsiteX2" fmla="*/ 1024864 w 1024864"/>
              <a:gd name="connsiteY2" fmla="*/ 675060 h 1202834"/>
              <a:gd name="connsiteX3" fmla="*/ 540048 w 1024864"/>
              <a:gd name="connsiteY3" fmla="*/ 1202834 h 1202834"/>
              <a:gd name="connsiteX4" fmla="*/ 165697 w 1024864"/>
              <a:gd name="connsiteY4" fmla="*/ 1086233 h 1202834"/>
              <a:gd name="connsiteX5" fmla="*/ 251613 w 1024864"/>
              <a:gd name="connsiteY5" fmla="*/ 718018 h 1202834"/>
              <a:gd name="connsiteX6" fmla="*/ 0 w 1024864"/>
              <a:gd name="connsiteY6" fmla="*/ 300708 h 1202834"/>
              <a:gd name="connsiteX7" fmla="*/ 337530 w 1024864"/>
              <a:gd name="connsiteY7" fmla="*/ 0 h 1202834"/>
              <a:gd name="connsiteX8" fmla="*/ 490953 w 1024864"/>
              <a:gd name="connsiteY8" fmla="*/ 300708 h 1202834"/>
              <a:gd name="connsiteX9" fmla="*/ 276161 w 1024864"/>
              <a:gd name="connsiteY9" fmla="*/ 337530 h 1202834"/>
              <a:gd name="connsiteX10" fmla="*/ 398899 w 1024864"/>
              <a:gd name="connsiteY10" fmla="*/ 472542 h 1202834"/>
              <a:gd name="connsiteX11" fmla="*/ 613691 w 1024864"/>
              <a:gd name="connsiteY11" fmla="*/ 503226 h 1202834"/>
              <a:gd name="connsiteX12" fmla="*/ 460268 w 1024864"/>
              <a:gd name="connsiteY12" fmla="*/ 368214 h 120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864" h="1202834">
                <a:moveTo>
                  <a:pt x="460268" y="368214"/>
                </a:moveTo>
                <a:lnTo>
                  <a:pt x="760977" y="110464"/>
                </a:lnTo>
                <a:lnTo>
                  <a:pt x="1024864" y="675060"/>
                </a:lnTo>
                <a:lnTo>
                  <a:pt x="540048" y="1202834"/>
                </a:lnTo>
                <a:lnTo>
                  <a:pt x="165697" y="1086233"/>
                </a:lnTo>
                <a:lnTo>
                  <a:pt x="251613" y="718018"/>
                </a:lnTo>
                <a:lnTo>
                  <a:pt x="0" y="300708"/>
                </a:lnTo>
                <a:lnTo>
                  <a:pt x="337530" y="0"/>
                </a:lnTo>
                <a:lnTo>
                  <a:pt x="490953" y="300708"/>
                </a:lnTo>
                <a:lnTo>
                  <a:pt x="276161" y="337530"/>
                </a:lnTo>
                <a:lnTo>
                  <a:pt x="398899" y="472542"/>
                </a:lnTo>
                <a:lnTo>
                  <a:pt x="613691" y="503226"/>
                </a:lnTo>
                <a:lnTo>
                  <a:pt x="460268" y="368214"/>
                </a:lnTo>
                <a:close/>
              </a:path>
            </a:pathLst>
          </a:custGeom>
          <a:noFill/>
          <a:ln w="28575" cap="flat" cmpd="sng" algn="ctr">
            <a:solidFill>
              <a:srgbClr val="08FF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2559093" y="3350754"/>
            <a:ext cx="1110781" cy="926674"/>
          </a:xfrm>
          <a:custGeom>
            <a:avLst/>
            <a:gdLst>
              <a:gd name="connsiteX0" fmla="*/ 319119 w 1110781"/>
              <a:gd name="connsiteY0" fmla="*/ 0 h 926674"/>
              <a:gd name="connsiteX1" fmla="*/ 196381 w 1110781"/>
              <a:gd name="connsiteY1" fmla="*/ 6137 h 926674"/>
              <a:gd name="connsiteX2" fmla="*/ 159559 w 1110781"/>
              <a:gd name="connsiteY2" fmla="*/ 116602 h 926674"/>
              <a:gd name="connsiteX3" fmla="*/ 67506 w 1110781"/>
              <a:gd name="connsiteY3" fmla="*/ 98191 h 926674"/>
              <a:gd name="connsiteX4" fmla="*/ 0 w 1110781"/>
              <a:gd name="connsiteY4" fmla="*/ 153423 h 926674"/>
              <a:gd name="connsiteX5" fmla="*/ 98190 w 1110781"/>
              <a:gd name="connsiteY5" fmla="*/ 233203 h 926674"/>
              <a:gd name="connsiteX6" fmla="*/ 49095 w 1110781"/>
              <a:gd name="connsiteY6" fmla="*/ 257751 h 926674"/>
              <a:gd name="connsiteX7" fmla="*/ 116601 w 1110781"/>
              <a:gd name="connsiteY7" fmla="*/ 325257 h 926674"/>
              <a:gd name="connsiteX8" fmla="*/ 190244 w 1110781"/>
              <a:gd name="connsiteY8" fmla="*/ 411174 h 926674"/>
              <a:gd name="connsiteX9" fmla="*/ 245476 w 1110781"/>
              <a:gd name="connsiteY9" fmla="*/ 546186 h 926674"/>
              <a:gd name="connsiteX10" fmla="*/ 220928 w 1110781"/>
              <a:gd name="connsiteY10" fmla="*/ 693472 h 926674"/>
              <a:gd name="connsiteX11" fmla="*/ 245476 w 1110781"/>
              <a:gd name="connsiteY11" fmla="*/ 711882 h 926674"/>
              <a:gd name="connsiteX12" fmla="*/ 368214 w 1110781"/>
              <a:gd name="connsiteY12" fmla="*/ 760978 h 926674"/>
              <a:gd name="connsiteX13" fmla="*/ 233202 w 1110781"/>
              <a:gd name="connsiteY13" fmla="*/ 859168 h 926674"/>
              <a:gd name="connsiteX14" fmla="*/ 337530 w 1110781"/>
              <a:gd name="connsiteY14" fmla="*/ 926674 h 926674"/>
              <a:gd name="connsiteX15" fmla="*/ 460268 w 1110781"/>
              <a:gd name="connsiteY15" fmla="*/ 871442 h 926674"/>
              <a:gd name="connsiteX16" fmla="*/ 484816 w 1110781"/>
              <a:gd name="connsiteY16" fmla="*/ 926674 h 926674"/>
              <a:gd name="connsiteX17" fmla="*/ 650512 w 1110781"/>
              <a:gd name="connsiteY17" fmla="*/ 834620 h 926674"/>
              <a:gd name="connsiteX18" fmla="*/ 515500 w 1110781"/>
              <a:gd name="connsiteY18" fmla="*/ 699608 h 926674"/>
              <a:gd name="connsiteX19" fmla="*/ 644375 w 1110781"/>
              <a:gd name="connsiteY19" fmla="*/ 668924 h 926674"/>
              <a:gd name="connsiteX20" fmla="*/ 699608 w 1110781"/>
              <a:gd name="connsiteY20" fmla="*/ 767114 h 926674"/>
              <a:gd name="connsiteX21" fmla="*/ 718018 w 1110781"/>
              <a:gd name="connsiteY21" fmla="*/ 834620 h 926674"/>
              <a:gd name="connsiteX22" fmla="*/ 1110781 w 1110781"/>
              <a:gd name="connsiteY22" fmla="*/ 625965 h 926674"/>
              <a:gd name="connsiteX23" fmla="*/ 969632 w 1110781"/>
              <a:gd name="connsiteY23" fmla="*/ 583007 h 926674"/>
              <a:gd name="connsiteX24" fmla="*/ 754840 w 1110781"/>
              <a:gd name="connsiteY24" fmla="*/ 675061 h 926674"/>
              <a:gd name="connsiteX25" fmla="*/ 846894 w 1110781"/>
              <a:gd name="connsiteY25" fmla="*/ 503227 h 926674"/>
              <a:gd name="connsiteX26" fmla="*/ 1067822 w 1110781"/>
              <a:gd name="connsiteY26" fmla="*/ 484816 h 926674"/>
              <a:gd name="connsiteX27" fmla="*/ 1006453 w 1110781"/>
              <a:gd name="connsiteY27" fmla="*/ 411174 h 926674"/>
              <a:gd name="connsiteX28" fmla="*/ 951221 w 1110781"/>
              <a:gd name="connsiteY28" fmla="*/ 239340 h 926674"/>
              <a:gd name="connsiteX29" fmla="*/ 828483 w 1110781"/>
              <a:gd name="connsiteY29" fmla="*/ 128876 h 926674"/>
              <a:gd name="connsiteX30" fmla="*/ 791661 w 1110781"/>
              <a:gd name="connsiteY30" fmla="*/ 196382 h 926674"/>
              <a:gd name="connsiteX31" fmla="*/ 810072 w 1110781"/>
              <a:gd name="connsiteY31" fmla="*/ 429584 h 926674"/>
              <a:gd name="connsiteX32" fmla="*/ 810072 w 1110781"/>
              <a:gd name="connsiteY32" fmla="*/ 447995 h 926674"/>
              <a:gd name="connsiteX33" fmla="*/ 681197 w 1110781"/>
              <a:gd name="connsiteY33" fmla="*/ 509364 h 926674"/>
              <a:gd name="connsiteX34" fmla="*/ 533911 w 1110781"/>
              <a:gd name="connsiteY34" fmla="*/ 570733 h 926674"/>
              <a:gd name="connsiteX35" fmla="*/ 423447 w 1110781"/>
              <a:gd name="connsiteY35" fmla="*/ 515501 h 926674"/>
              <a:gd name="connsiteX36" fmla="*/ 380488 w 1110781"/>
              <a:gd name="connsiteY36" fmla="*/ 466406 h 926674"/>
              <a:gd name="connsiteX37" fmla="*/ 294571 w 1110781"/>
              <a:gd name="connsiteY37" fmla="*/ 368215 h 926674"/>
              <a:gd name="connsiteX38" fmla="*/ 214792 w 1110781"/>
              <a:gd name="connsiteY38" fmla="*/ 294572 h 926674"/>
              <a:gd name="connsiteX39" fmla="*/ 147286 w 1110781"/>
              <a:gd name="connsiteY39" fmla="*/ 190245 h 926674"/>
              <a:gd name="connsiteX40" fmla="*/ 300708 w 1110781"/>
              <a:gd name="connsiteY40" fmla="*/ 85917 h 926674"/>
              <a:gd name="connsiteX41" fmla="*/ 319119 w 1110781"/>
              <a:gd name="connsiteY41" fmla="*/ 0 h 9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10781" h="926674">
                <a:moveTo>
                  <a:pt x="319119" y="0"/>
                </a:moveTo>
                <a:lnTo>
                  <a:pt x="196381" y="6137"/>
                </a:lnTo>
                <a:lnTo>
                  <a:pt x="159559" y="116602"/>
                </a:lnTo>
                <a:lnTo>
                  <a:pt x="67506" y="98191"/>
                </a:lnTo>
                <a:lnTo>
                  <a:pt x="0" y="153423"/>
                </a:lnTo>
                <a:lnTo>
                  <a:pt x="98190" y="233203"/>
                </a:lnTo>
                <a:lnTo>
                  <a:pt x="49095" y="257751"/>
                </a:lnTo>
                <a:lnTo>
                  <a:pt x="116601" y="325257"/>
                </a:lnTo>
                <a:lnTo>
                  <a:pt x="190244" y="411174"/>
                </a:lnTo>
                <a:lnTo>
                  <a:pt x="245476" y="546186"/>
                </a:lnTo>
                <a:lnTo>
                  <a:pt x="220928" y="693472"/>
                </a:lnTo>
                <a:lnTo>
                  <a:pt x="245476" y="711882"/>
                </a:lnTo>
                <a:lnTo>
                  <a:pt x="368214" y="760978"/>
                </a:lnTo>
                <a:lnTo>
                  <a:pt x="233202" y="859168"/>
                </a:lnTo>
                <a:lnTo>
                  <a:pt x="337530" y="926674"/>
                </a:lnTo>
                <a:lnTo>
                  <a:pt x="460268" y="871442"/>
                </a:lnTo>
                <a:lnTo>
                  <a:pt x="484816" y="926674"/>
                </a:lnTo>
                <a:lnTo>
                  <a:pt x="650512" y="834620"/>
                </a:lnTo>
                <a:lnTo>
                  <a:pt x="515500" y="699608"/>
                </a:lnTo>
                <a:lnTo>
                  <a:pt x="644375" y="668924"/>
                </a:lnTo>
                <a:lnTo>
                  <a:pt x="699608" y="767114"/>
                </a:lnTo>
                <a:lnTo>
                  <a:pt x="718018" y="834620"/>
                </a:lnTo>
                <a:lnTo>
                  <a:pt x="1110781" y="625965"/>
                </a:lnTo>
                <a:lnTo>
                  <a:pt x="969632" y="583007"/>
                </a:lnTo>
                <a:lnTo>
                  <a:pt x="754840" y="675061"/>
                </a:lnTo>
                <a:lnTo>
                  <a:pt x="846894" y="503227"/>
                </a:lnTo>
                <a:lnTo>
                  <a:pt x="1067822" y="484816"/>
                </a:lnTo>
                <a:lnTo>
                  <a:pt x="1006453" y="411174"/>
                </a:lnTo>
                <a:lnTo>
                  <a:pt x="951221" y="239340"/>
                </a:lnTo>
                <a:lnTo>
                  <a:pt x="828483" y="128876"/>
                </a:lnTo>
                <a:lnTo>
                  <a:pt x="791661" y="196382"/>
                </a:lnTo>
                <a:lnTo>
                  <a:pt x="810072" y="429584"/>
                </a:lnTo>
                <a:lnTo>
                  <a:pt x="810072" y="447995"/>
                </a:lnTo>
                <a:lnTo>
                  <a:pt x="681197" y="509364"/>
                </a:lnTo>
                <a:lnTo>
                  <a:pt x="533911" y="570733"/>
                </a:lnTo>
                <a:lnTo>
                  <a:pt x="423447" y="515501"/>
                </a:lnTo>
                <a:lnTo>
                  <a:pt x="380488" y="466406"/>
                </a:lnTo>
                <a:lnTo>
                  <a:pt x="294571" y="368215"/>
                </a:lnTo>
                <a:lnTo>
                  <a:pt x="214792" y="294572"/>
                </a:lnTo>
                <a:lnTo>
                  <a:pt x="147286" y="190245"/>
                </a:lnTo>
                <a:lnTo>
                  <a:pt x="300708" y="85917"/>
                </a:lnTo>
                <a:lnTo>
                  <a:pt x="319119" y="0"/>
                </a:lnTo>
                <a:close/>
              </a:path>
            </a:pathLst>
          </a:custGeom>
          <a:noFill/>
          <a:ln w="41275" cap="flat" cmpd="sng" algn="ctr">
            <a:solidFill>
              <a:srgbClr val="FF2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altLang="en-US" smtClean="0"/>
              <a:t>A detection rate of 0.9 and a false positive rate on the order of 10</a:t>
            </a:r>
            <a:r>
              <a:rPr lang="en-US" altLang="en-US" baseline="30000" smtClean="0"/>
              <a:t>-6</a:t>
            </a:r>
            <a:r>
              <a:rPr lang="en-US" altLang="en-US" smtClean="0"/>
              <a:t> can be achieved by a </a:t>
            </a:r>
            <a:br>
              <a:rPr lang="en-US" altLang="en-US" smtClean="0"/>
            </a:br>
            <a:r>
              <a:rPr lang="en-US" altLang="en-US" smtClean="0"/>
              <a:t>10-stage cascade if each stage has a detection rate of 0.99 (0.99</a:t>
            </a:r>
            <a:r>
              <a:rPr lang="en-US" altLang="en-US" baseline="30000" smtClean="0"/>
              <a:t>10</a:t>
            </a:r>
            <a:r>
              <a:rPr lang="en-US" altLang="en-US" smtClean="0"/>
              <a:t> ≈ 0.9) and a false positive rate of about 0.30 (0.3</a:t>
            </a:r>
            <a:r>
              <a:rPr lang="en-US" altLang="en-US" baseline="30000" smtClean="0"/>
              <a:t>10</a:t>
            </a:r>
            <a:r>
              <a:rPr lang="en-US" altLang="en-US" smtClean="0"/>
              <a:t> ≈ 6×10</a:t>
            </a:r>
            <a:r>
              <a:rPr lang="en-US" altLang="en-US" baseline="30000" smtClean="0"/>
              <a:t>-6</a:t>
            </a:r>
            <a:r>
              <a:rPr lang="en-US" altLang="en-US" smtClean="0"/>
              <a:t>) </a:t>
            </a:r>
          </a:p>
          <a:p>
            <a:endParaRPr lang="en-US" altLang="en-US" smtClean="0"/>
          </a:p>
        </p:txBody>
      </p:sp>
      <p:sp>
        <p:nvSpPr>
          <p:cNvPr id="72708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FACE</a:t>
            </a:r>
          </a:p>
        </p:txBody>
      </p:sp>
      <p:sp>
        <p:nvSpPr>
          <p:cNvPr id="72709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IMAGE</a:t>
            </a:r>
          </a:p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SUB-WINDOW</a:t>
            </a:r>
          </a:p>
        </p:txBody>
      </p:sp>
      <p:sp>
        <p:nvSpPr>
          <p:cNvPr id="72710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1</a:t>
            </a:r>
          </a:p>
        </p:txBody>
      </p:sp>
      <p:sp>
        <p:nvSpPr>
          <p:cNvPr id="72712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15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2716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3</a:t>
            </a:r>
          </a:p>
        </p:txBody>
      </p:sp>
      <p:sp>
        <p:nvSpPr>
          <p:cNvPr id="72717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8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19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0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2721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2722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3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24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Classifier 2</a:t>
            </a:r>
          </a:p>
        </p:txBody>
      </p:sp>
      <p:sp>
        <p:nvSpPr>
          <p:cNvPr id="72725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6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72727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8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2729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  <p:sp>
        <p:nvSpPr>
          <p:cNvPr id="72730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2731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72732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3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72734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NON-FACE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altLang="en-US" smtClean="0"/>
              <a:t>Keep adding features to the current stage until its target rates have been met </a:t>
            </a:r>
          </a:p>
          <a:p>
            <a:pPr lvl="1"/>
            <a:r>
              <a:rPr lang="en-US" altLang="en-US" smtClean="0"/>
              <a:t>Need to lower AdaBoost threshold to maximize detection </a:t>
            </a:r>
            <a:br>
              <a:rPr lang="en-US" altLang="en-US" smtClean="0"/>
            </a:br>
            <a:r>
              <a:rPr lang="en-US" altLang="en-US" smtClean="0"/>
              <a:t>(as opposed to minimizing total classification error)</a:t>
            </a:r>
          </a:p>
          <a:p>
            <a:pPr lvl="1"/>
            <a:r>
              <a:rPr lang="en-US" altLang="en-US" smtClean="0"/>
              <a:t>Test on a </a:t>
            </a:r>
            <a:r>
              <a:rPr lang="en-US" altLang="en-US" i="1" smtClean="0"/>
              <a:t>validation set</a:t>
            </a:r>
          </a:p>
          <a:p>
            <a:pPr>
              <a:buFontTx/>
              <a:buChar char="•"/>
            </a:pPr>
            <a:r>
              <a:rPr lang="en-US" altLang="en-US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altLang="en-US" smtClean="0"/>
              <a:t>Use false positives from current stage as the negative training examples for the next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implemented system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Training Data</a:t>
            </a:r>
          </a:p>
          <a:p>
            <a:pPr lvl="1"/>
            <a:r>
              <a:rPr lang="en-US" altLang="en-US" smtClean="0"/>
              <a:t>5000 faces</a:t>
            </a:r>
          </a:p>
          <a:p>
            <a:pPr lvl="2"/>
            <a:r>
              <a:rPr lang="en-US" altLang="en-US" smtClean="0"/>
              <a:t>All frontal, rescaled to </a:t>
            </a:r>
            <a:br>
              <a:rPr lang="en-US" altLang="en-US" smtClean="0"/>
            </a:br>
            <a:r>
              <a:rPr lang="en-US" altLang="en-US" smtClean="0"/>
              <a:t>24x24 pixels</a:t>
            </a:r>
          </a:p>
          <a:p>
            <a:pPr lvl="1"/>
            <a:r>
              <a:rPr lang="en-US" altLang="en-US" smtClean="0"/>
              <a:t>300 million non-faces</a:t>
            </a:r>
          </a:p>
          <a:p>
            <a:pPr lvl="2"/>
            <a:r>
              <a:rPr lang="en-US" altLang="en-US" smtClean="0"/>
              <a:t>9500 non-face images</a:t>
            </a:r>
          </a:p>
          <a:p>
            <a:pPr lvl="1"/>
            <a:r>
              <a:rPr lang="en-US" altLang="en-US" smtClean="0"/>
              <a:t>Faces are normalized</a:t>
            </a:r>
          </a:p>
          <a:p>
            <a:pPr lvl="2"/>
            <a:r>
              <a:rPr lang="en-US" alt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altLang="en-US" smtClean="0"/>
              <a:t>Many variations</a:t>
            </a:r>
          </a:p>
          <a:p>
            <a:pPr lvl="1"/>
            <a:r>
              <a:rPr lang="en-US" altLang="en-US" smtClean="0"/>
              <a:t>Across individuals</a:t>
            </a:r>
          </a:p>
          <a:p>
            <a:pPr lvl="1"/>
            <a:r>
              <a:rPr lang="en-US" altLang="en-US" smtClean="0"/>
              <a:t>Illumination</a:t>
            </a:r>
          </a:p>
          <a:p>
            <a:pPr lvl="1"/>
            <a:r>
              <a:rPr lang="en-US" altLang="en-US" smtClean="0"/>
              <a:t>Pose</a:t>
            </a:r>
          </a:p>
          <a:p>
            <a:pPr>
              <a:buFontTx/>
              <a:buChar char="•"/>
            </a:pPr>
            <a:endParaRPr lang="en-US" altLang="en-US" smtClean="0"/>
          </a:p>
        </p:txBody>
      </p:sp>
      <p:pic>
        <p:nvPicPr>
          <p:cNvPr id="74756" name="Picture 4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alt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alt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alt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altLang="en-US" smtClean="0"/>
              <a:t>15 Hz</a:t>
            </a:r>
          </a:p>
          <a:p>
            <a:pPr lvl="1"/>
            <a:r>
              <a:rPr lang="en-US" altLang="en-US" smtClean="0"/>
              <a:t>15 times faster than previous detector of comparable accuracy (Rowley et al., 1998)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 smtClean="0"/>
              <a:t>Output of Face Detector on Test Images</a:t>
            </a:r>
          </a:p>
        </p:txBody>
      </p:sp>
      <p:pic>
        <p:nvPicPr>
          <p:cNvPr id="76803" name="Picture 3" descr="oksana1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15795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judybats-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2860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newsradio-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 descr="me-o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93863"/>
            <a:ext cx="2017713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rehg-thanksgiving-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16325"/>
            <a:ext cx="4191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Other detection tasks </a:t>
            </a:r>
          </a:p>
        </p:txBody>
      </p:sp>
      <p:pic>
        <p:nvPicPr>
          <p:cNvPr id="77827" name="Picture 3" descr="debug00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"/>
          <a:stretch>
            <a:fillRect/>
          </a:stretch>
        </p:blipFill>
        <p:spPr bwMode="auto">
          <a:xfrm>
            <a:off x="539750" y="990600"/>
            <a:ext cx="32527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g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58483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57200" y="3429000"/>
            <a:ext cx="351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Facial Feature Localization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747713" y="5181600"/>
            <a:ext cx="1309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Male vs. 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female</a:t>
            </a:r>
          </a:p>
        </p:txBody>
      </p:sp>
      <p:pic>
        <p:nvPicPr>
          <p:cNvPr id="77831" name="Picture 7" descr="fo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6"/>
          <a:stretch>
            <a:fillRect/>
          </a:stretch>
        </p:blipFill>
        <p:spPr bwMode="auto">
          <a:xfrm>
            <a:off x="4343400" y="990600"/>
            <a:ext cx="4229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5334000" y="3429000"/>
            <a:ext cx="234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Profile Detection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Profile Detection</a:t>
            </a:r>
          </a:p>
        </p:txBody>
      </p:sp>
      <p:pic>
        <p:nvPicPr>
          <p:cNvPr id="78851" name="Picture 3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7925"/>
            <a:ext cx="43434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fdr-right-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58"/>
          <a:stretch>
            <a:fillRect/>
          </a:stretch>
        </p:blipFill>
        <p:spPr bwMode="auto">
          <a:xfrm>
            <a:off x="304800" y="3717925"/>
            <a:ext cx="16002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oly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22438"/>
            <a:ext cx="35433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examp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21851"/>
          <a:stretch>
            <a:fillRect/>
          </a:stretch>
        </p:blipFill>
        <p:spPr bwMode="auto">
          <a:xfrm>
            <a:off x="990600" y="1066800"/>
            <a:ext cx="28194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29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Person detection with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HoG’s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&amp; linear SVM’s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877272"/>
            <a:ext cx="8229600" cy="4525963"/>
          </a:xfrm>
        </p:spPr>
        <p:txBody>
          <a:bodyPr/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Histograms of Oriented Gradients for Human Detection,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Navneet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4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4"/>
              </a:rPr>
              <a:t>Dalal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5"/>
              </a:rPr>
              <a:t>Bill 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hlinkClick r:id="rId5"/>
              </a:rPr>
              <a:t>Triggs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International Conference on Computer Vision &amp; Pattern Recognition - June 2005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http://lear.inrialpes.fr/pubs/2005/DT05/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956" y="1016732"/>
            <a:ext cx="6966775" cy="46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3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Profile Features </a:t>
            </a:r>
          </a:p>
        </p:txBody>
      </p:sp>
      <p:pic>
        <p:nvPicPr>
          <p:cNvPr id="79875" name="Picture 3" descr="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609600" y="14478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fea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419600" y="14478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alt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alt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altLang="en-US" smtClean="0"/>
              <a:t>Attentional cascade for fast rejection of negative windows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2796"/>
            <a:ext cx="8229600" cy="48245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What’s the difference?</a:t>
            </a:r>
          </a:p>
          <a:p>
            <a:r>
              <a:rPr lang="en-US" dirty="0" smtClean="0"/>
              <a:t>Objects (even if deformable and articulated) probably have more consistent shapes than scenes.</a:t>
            </a:r>
          </a:p>
          <a:p>
            <a:r>
              <a:rPr lang="en-US" dirty="0" smtClean="0"/>
              <a:t>Scenes can be defined by distribution of “stuff” – materials and surfaces with arbitrary shape.</a:t>
            </a:r>
          </a:p>
          <a:p>
            <a:r>
              <a:rPr lang="en-US" dirty="0" smtClean="0"/>
              <a:t>Objects are “things” that own their boundaries</a:t>
            </a:r>
          </a:p>
          <a:p>
            <a:r>
              <a:rPr lang="en-US" dirty="0" smtClean="0"/>
              <a:t>Bag of words models </a:t>
            </a:r>
            <a:r>
              <a:rPr lang="en-US" dirty="0" smtClean="0"/>
              <a:t>were less </a:t>
            </a:r>
            <a:r>
              <a:rPr lang="en-US" dirty="0" smtClean="0"/>
              <a:t>popular for object detection because they throw away shape info.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30156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Object detection vs Scene Recognition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717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/>
          <a:stretch/>
        </p:blipFill>
        <p:spPr bwMode="auto">
          <a:xfrm>
            <a:off x="685800" y="2829863"/>
            <a:ext cx="4702363" cy="37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Focus on object search: “Where is it?”</a:t>
            </a:r>
          </a:p>
          <a:p>
            <a:r>
              <a:rPr lang="en-US" sz="2800" dirty="0" smtClean="0"/>
              <a:t>Build templates that quickly differentiate object patch from background patch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549448" y="4514543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8391" y="5569803"/>
            <a:ext cx="202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charset="0"/>
                <a:cs typeface="+mn-cs"/>
              </a:rPr>
              <a:t>Object</a:t>
            </a:r>
            <a:r>
              <a:rPr lang="en-US" sz="2400" dirty="0">
                <a:solidFill>
                  <a:prstClr val="black"/>
                </a:solidFill>
                <a:latin typeface="Arial" charset="0"/>
                <a:cs typeface="+mn-cs"/>
              </a:rPr>
              <a:t> or </a:t>
            </a:r>
          </a:p>
          <a:p>
            <a:r>
              <a:rPr lang="en-US" sz="2400" b="1" dirty="0">
                <a:solidFill>
                  <a:prstClr val="black"/>
                </a:solidFill>
                <a:latin typeface="Arial" charset="0"/>
                <a:cs typeface="+mn-cs"/>
              </a:rPr>
              <a:t>Non-Object?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28638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6733" y="3134741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3968" y="57086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37883">
            <a:off x="2459137" y="430567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charset="0"/>
                <a:cs typeface="+mn-cs"/>
              </a:rPr>
              <a:t>…</a:t>
            </a:r>
          </a:p>
        </p:txBody>
      </p:sp>
      <p:pic>
        <p:nvPicPr>
          <p:cNvPr id="13" name="Picture 11" descr="C:\Users\Hoiem\AppData\Local\Temp\wz212c\model_dog_inde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54197" r="62379" b="9649"/>
          <a:stretch/>
        </p:blipFill>
        <p:spPr bwMode="auto">
          <a:xfrm>
            <a:off x="7044435" y="3819702"/>
            <a:ext cx="1588747" cy="17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7848" y="354889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Dog Model</a:t>
            </a:r>
          </a:p>
        </p:txBody>
      </p:sp>
      <p:pic>
        <p:nvPicPr>
          <p:cNvPr id="16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16733" r="14812" b="62130"/>
          <a:stretch/>
        </p:blipFill>
        <p:spPr bwMode="auto">
          <a:xfrm>
            <a:off x="5586733" y="2667000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83126" b="72873"/>
          <a:stretch/>
        </p:blipFill>
        <p:spPr bwMode="auto">
          <a:xfrm>
            <a:off x="5586733" y="3720714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668201" y="4858909"/>
            <a:ext cx="599366" cy="6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2" r="85558" b="8214"/>
          <a:stretch/>
        </p:blipFill>
        <p:spPr bwMode="auto">
          <a:xfrm>
            <a:off x="5566484" y="5782735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566484" y="4794208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6611</TotalTime>
  <Words>2290</Words>
  <Application>Microsoft Office PowerPoint</Application>
  <PresentationFormat>On-screen Show (4:3)</PresentationFormat>
  <Paragraphs>480</Paragraphs>
  <Slides>71</Slides>
  <Notes>42</Notes>
  <HiddenSlides>4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Arial</vt:lpstr>
      <vt:lpstr>Calibri</vt:lpstr>
      <vt:lpstr>Times New Roman</vt:lpstr>
      <vt:lpstr>Wingdings</vt:lpstr>
      <vt:lpstr>ヒラギノ明朝 ProN W3</vt:lpstr>
      <vt:lpstr>ヒラギノ明朝 ProN W6</vt:lpstr>
      <vt:lpstr>Office Theme</vt:lpstr>
      <vt:lpstr>2_Blank Presentation</vt:lpstr>
      <vt:lpstr>5_Blank Presentation</vt:lpstr>
      <vt:lpstr>1_Office Theme</vt:lpstr>
      <vt:lpstr>1_Default Design</vt:lpstr>
      <vt:lpstr>Оформление по умолчанию</vt:lpstr>
      <vt:lpstr>Image</vt:lpstr>
      <vt:lpstr>Equation</vt:lpstr>
      <vt:lpstr>PowerPoint Presentation</vt:lpstr>
      <vt:lpstr>Recap – Image Classification with Bags of Local Features</vt:lpstr>
      <vt:lpstr>SIFT vector formation</vt:lpstr>
      <vt:lpstr>Spatial pyramid representation</vt:lpstr>
      <vt:lpstr>Recap – Image Classification with Bags of Local Features</vt:lpstr>
      <vt:lpstr>Object Detection</vt:lpstr>
      <vt:lpstr>Person detection with HoG’s &amp; linear SVM’s</vt:lpstr>
      <vt:lpstr>Object detection vs Scene Recognition</vt:lpstr>
      <vt:lpstr>Object Category Detection</vt:lpstr>
      <vt:lpstr>Challenges in modeling the object class</vt:lpstr>
      <vt:lpstr>Challenges in modeling the non-object class</vt:lpstr>
      <vt:lpstr>General Process of Object Recognition</vt:lpstr>
      <vt:lpstr>Specifying an object model</vt:lpstr>
      <vt:lpstr>Specifying an object model</vt:lpstr>
      <vt:lpstr>Specifying an object model</vt:lpstr>
      <vt:lpstr>Specifying an object model</vt:lpstr>
      <vt:lpstr>General Process of Object Recognition</vt:lpstr>
      <vt:lpstr>Generating hypotheses</vt:lpstr>
      <vt:lpstr>Generating hypotheses</vt:lpstr>
      <vt:lpstr>Each window is separately classified</vt:lpstr>
      <vt:lpstr>Generating hypotheses</vt:lpstr>
      <vt:lpstr>Generating hypotheses</vt:lpstr>
      <vt:lpstr>General Process of Object Recognition</vt:lpstr>
      <vt:lpstr>General Process of Object Recognition</vt:lpstr>
      <vt:lpstr>Resolving detection scores</vt:lpstr>
      <vt:lpstr>Resolving detection scores</vt:lpstr>
      <vt:lpstr>Resolving detection scores</vt:lpstr>
      <vt:lpstr>Object category detection in computer vision</vt:lpstr>
      <vt:lpstr>Basic Steps of Category Detection</vt:lpstr>
      <vt:lpstr>Sliding window: a simple alignment solution</vt:lpstr>
      <vt:lpstr>Influential Works in Detection</vt:lpstr>
      <vt:lpstr>Sliding Window Face Detection with Viola-Jones</vt:lpstr>
      <vt:lpstr>Face detection and recognition</vt:lpstr>
      <vt:lpstr>Consumer application: Apple iPhoto</vt:lpstr>
      <vt:lpstr>Consumer application: Apple iPhoto</vt:lpstr>
      <vt:lpstr>Consumer application: Apple iPhoto</vt:lpstr>
      <vt:lpstr>Funny Nikon ads</vt:lpstr>
      <vt:lpstr>Funny Nikon ads</vt:lpstr>
      <vt:lpstr>Challenges of face detection</vt:lpstr>
      <vt:lpstr>The Viola/Jones Face Detector</vt:lpstr>
      <vt:lpstr>Image Features</vt:lpstr>
      <vt:lpstr>Example</vt:lpstr>
      <vt:lpstr>Fast computation with integral images</vt:lpstr>
      <vt:lpstr>Computing the integral image</vt:lpstr>
      <vt:lpstr>Computing the integral image</vt:lpstr>
      <vt:lpstr>Computing sum within a rectangle</vt:lpstr>
      <vt:lpstr>Computing a rectangle feature</vt:lpstr>
      <vt:lpstr>Feature selection</vt:lpstr>
      <vt:lpstr>Feature selection</vt:lpstr>
      <vt:lpstr>Boosting</vt:lpstr>
      <vt:lpstr>Training procedure</vt:lpstr>
      <vt:lpstr>Boosting  intuition</vt:lpstr>
      <vt:lpstr>Boosting  illustration</vt:lpstr>
      <vt:lpstr>Boosting  illustration</vt:lpstr>
      <vt:lpstr>Boosting  illustration</vt:lpstr>
      <vt:lpstr>Boosting  illustration</vt:lpstr>
      <vt:lpstr>Boosting  illustration</vt:lpstr>
      <vt:lpstr>Boosting for face detection</vt:lpstr>
      <vt:lpstr>Boosting vs. SVM</vt:lpstr>
      <vt:lpstr>Boosting for face detection</vt:lpstr>
      <vt:lpstr>Attentional cascade</vt:lpstr>
      <vt:lpstr>Attentional cascade</vt:lpstr>
      <vt:lpstr>Attentional cascade</vt:lpstr>
      <vt:lpstr>Training the cascade</vt:lpstr>
      <vt:lpstr>The implemented system</vt:lpstr>
      <vt:lpstr>System performance</vt:lpstr>
      <vt:lpstr>Output of Face Detector on Test Images</vt:lpstr>
      <vt:lpstr>Other detection tasks </vt:lpstr>
      <vt:lpstr>Profile Detection</vt:lpstr>
      <vt:lpstr>Profile Features </vt:lpstr>
      <vt:lpstr>Summary: Viola/Jones detector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James</cp:lastModifiedBy>
  <cp:revision>196</cp:revision>
  <dcterms:created xsi:type="dcterms:W3CDTF">2006-08-16T00:00:00Z</dcterms:created>
  <dcterms:modified xsi:type="dcterms:W3CDTF">2018-10-24T20:12:39Z</dcterms:modified>
</cp:coreProperties>
</file>