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5175" r:id="rId2"/>
    <p:sldMasterId id="2147485266" r:id="rId3"/>
    <p:sldMasterId id="2147485278" r:id="rId4"/>
    <p:sldMasterId id="2147485290" r:id="rId5"/>
    <p:sldMasterId id="2147485302" r:id="rId6"/>
    <p:sldMasterId id="2147485314" r:id="rId7"/>
    <p:sldMasterId id="2147485326" r:id="rId8"/>
    <p:sldMasterId id="2147485338" r:id="rId9"/>
  </p:sldMasterIdLst>
  <p:notesMasterIdLst>
    <p:notesMasterId r:id="rId69"/>
  </p:notesMasterIdLst>
  <p:sldIdLst>
    <p:sldId id="886" r:id="rId10"/>
    <p:sldId id="887" r:id="rId11"/>
    <p:sldId id="797" r:id="rId12"/>
    <p:sldId id="838" r:id="rId13"/>
    <p:sldId id="839" r:id="rId14"/>
    <p:sldId id="840" r:id="rId15"/>
    <p:sldId id="841" r:id="rId16"/>
    <p:sldId id="842" r:id="rId17"/>
    <p:sldId id="843" r:id="rId18"/>
    <p:sldId id="847" r:id="rId19"/>
    <p:sldId id="848" r:id="rId20"/>
    <p:sldId id="883" r:id="rId21"/>
    <p:sldId id="820" r:id="rId22"/>
    <p:sldId id="821" r:id="rId23"/>
    <p:sldId id="822" r:id="rId24"/>
    <p:sldId id="823" r:id="rId25"/>
    <p:sldId id="824" r:id="rId26"/>
    <p:sldId id="825" r:id="rId27"/>
    <p:sldId id="826" r:id="rId28"/>
    <p:sldId id="827" r:id="rId29"/>
    <p:sldId id="828" r:id="rId30"/>
    <p:sldId id="884" r:id="rId31"/>
    <p:sldId id="829" r:id="rId32"/>
    <p:sldId id="830" r:id="rId33"/>
    <p:sldId id="885" r:id="rId34"/>
    <p:sldId id="832" r:id="rId35"/>
    <p:sldId id="833" r:id="rId36"/>
    <p:sldId id="834" r:id="rId37"/>
    <p:sldId id="836" r:id="rId38"/>
    <p:sldId id="888" r:id="rId39"/>
    <p:sldId id="889" r:id="rId40"/>
    <p:sldId id="890" r:id="rId41"/>
    <p:sldId id="891" r:id="rId42"/>
    <p:sldId id="892" r:id="rId43"/>
    <p:sldId id="893" r:id="rId44"/>
    <p:sldId id="894" r:id="rId45"/>
    <p:sldId id="895" r:id="rId46"/>
    <p:sldId id="896" r:id="rId47"/>
    <p:sldId id="897" r:id="rId48"/>
    <p:sldId id="898" r:id="rId49"/>
    <p:sldId id="899" r:id="rId50"/>
    <p:sldId id="900" r:id="rId51"/>
    <p:sldId id="901" r:id="rId52"/>
    <p:sldId id="902" r:id="rId53"/>
    <p:sldId id="903" r:id="rId54"/>
    <p:sldId id="904" r:id="rId55"/>
    <p:sldId id="905" r:id="rId56"/>
    <p:sldId id="906" r:id="rId57"/>
    <p:sldId id="907" r:id="rId58"/>
    <p:sldId id="908" r:id="rId59"/>
    <p:sldId id="909" r:id="rId60"/>
    <p:sldId id="910" r:id="rId61"/>
    <p:sldId id="911" r:id="rId62"/>
    <p:sldId id="912" r:id="rId63"/>
    <p:sldId id="913" r:id="rId64"/>
    <p:sldId id="914" r:id="rId65"/>
    <p:sldId id="915" r:id="rId66"/>
    <p:sldId id="916" r:id="rId67"/>
    <p:sldId id="917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828"/>
    <a:srgbClr val="FFD7D7"/>
    <a:srgbClr val="08FF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093" autoAdjust="0"/>
    <p:restoredTop sz="79293" autoAdjust="0"/>
  </p:normalViewPr>
  <p:slideViewPr>
    <p:cSldViewPr>
      <p:cViewPr varScale="1">
        <p:scale>
          <a:sx n="103" d="100"/>
          <a:sy n="103" d="100"/>
        </p:scale>
        <p:origin x="134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BFA487B-45F2-4277-AF48-C24A4FE91BDE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5724ECE-0D4B-4A97-975E-57C09180EF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777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actual color was eventually confirmed as black and blue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24ECE-0D4B-4A97-975E-57C09180EF2A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151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32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56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93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31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35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7AA44E7-DEDD-44A2-AA0D-DE093F8D122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5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6000+ citations, another of</a:t>
            </a:r>
            <a:r>
              <a:rPr lang="en-US" baseline="0" dirty="0" smtClean="0"/>
              <a:t> the most influential papers in computer vision!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2468B8-2F45-4DC7-93AA-AB837192773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52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BEE082-6C1C-420A-A03D-D2EFDC4CF07B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76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D7649-88D7-49CD-9C20-7AFBB6CB2DC2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63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F0B1C-3815-4AB7-BA7B-01EDAE7AF329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– this is not a “bag of features”, these gradient measurements</a:t>
            </a:r>
            <a:r>
              <a:rPr lang="en-US" baseline="0" dirty="0" smtClean="0"/>
              <a:t> have fixed spatial positions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553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F0B1C-3815-4AB7-BA7B-01EDAE7AF329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– this is not a “bag of features”, these gradient measurements</a:t>
            </a:r>
            <a:r>
              <a:rPr lang="en-US" baseline="0" dirty="0" smtClean="0"/>
              <a:t> have fixed spatial positions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3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1FE2B-110D-430F-9051-9DD87A0F6336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20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1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7B8AD-ACAC-4A5B-B0A0-0FCA87732DFE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8D347-61DA-430E-BCF1-64DAB0D7E8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83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A6B5C-FA79-45C1-9E97-E29E0CC426E8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33A24-37F2-4A95-A8C1-BC771C04F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96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2488-7457-426D-9EB7-0E97E81C1F9A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9D9C2-3F84-473B-9F9B-C5733027BE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49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0EACF2D-706D-4CF4-B09E-39D63ABAF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067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D2CA2C0-7359-425B-95D6-00D4403DC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0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D950EF96-62B8-4B72-A75E-EB005B5060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359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D214B04-B176-437B-A362-3E94C83937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682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6D2A7AC-FA4A-45DA-ACF9-D254A2DB8B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353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217A449-CD35-4C27-B329-4440C6A0CA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352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535C255-9C38-4B8D-9CF3-50971AA67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045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3665E48-A86D-4D6B-B668-834007C231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67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31B7-115C-4887-A365-849778839D77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04F4C-69E7-4013-A34A-C3D981882F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01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10C92E2-4CA3-4971-9F17-F211CE63E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120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5FA202A1-CD50-4A48-8D43-6C9CF9399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096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36F1B7D-200E-4C2D-9351-B914B56D55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585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A5938-1732-43B5-9152-34375104C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035A1-55F7-4E7A-BD95-2842D1AF34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9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AA5BE-D426-4D3E-9458-8E233B81E4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64C85-B781-4D49-A1E9-980879C02C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5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A69E1-0FE2-4BAD-BFE2-6D231AE53D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491E1-AE05-473D-9794-60DFF29608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8FEA-1F64-45AF-BAD7-E318139CA1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133A1-094F-4F33-9E30-6217E64839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53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32583-DF71-4457-A4F6-6131983982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14E10-4EC1-4217-B2B2-95A2232202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EC193-E0D8-4CE8-A4B4-40C82B35A4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F5B37-9C54-4FB2-B0B5-C4ED48A37B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86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83B60-2753-49B3-9035-65455B4CDD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8D573-D31A-4C8E-AC14-AC97A30E64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7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2FFC1-64DF-41AD-9605-489FD0C15782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57F5C-6A48-4E4A-AF75-F77B93530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926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7F90D-2A32-49A8-901D-2A311AE8DE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DA80B-3EE6-410C-B41E-F1D280BD2D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83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822EB-2A31-4710-86B4-4FC725A438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6AA2A-91AA-4005-86C3-2CFC62859D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83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D643-211B-4874-9444-68EF7DD554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9A1D8-C086-4DFA-A7F8-65927B9146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18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85322-14A9-48F7-A76D-01A93CCC60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8CA88-26B2-457B-A617-3661C9109D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03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79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0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23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49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8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E76DC-F4BF-465E-A279-42EA7F54A2DF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680BA-A5E5-445C-8011-AA1EBDC57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960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53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09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64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16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09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9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89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682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82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818DD-CD8A-495E-B3C9-C4617E354AC6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A180D-0D44-44B2-BFE9-4610C91F97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5485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87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55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19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46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989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87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7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497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020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AE67A-BE5E-4120-BCD8-3FBC7A6B47F2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8733A-BAE0-480F-A1BB-7C7ADADE7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2251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8024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628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838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138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948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385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071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57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8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5050-F868-4D25-AEAF-E698F9E8CEE1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9CFE1-78B9-4DAA-84A9-32FDAB7E91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4697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56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2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339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91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9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014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849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516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48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9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7B1B-033D-431F-8D07-471ADA9F13CD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03177-2AA3-46CE-AB58-49AF945BD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6731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560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109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32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43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698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968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451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055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750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9F5D-C35D-4454-B4A0-BE1F57A89DE4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35C35-A9D2-4766-AFE5-C35107212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04932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4B510-30A4-491F-A8B0-82B7B37D6D07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04C7E-7E62-4218-AC49-6D1C16AB98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8062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388EC-8237-4BA7-A093-42D881E7B8E5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FE4D8-AFBF-4248-B2CE-099C5F4FA4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596783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AC3CA-129B-4BF1-B312-8F4396E6AAF6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2B409-9504-4C7E-9C98-84551E2801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305029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4783-08C2-4749-9EB4-BC1326B2B0E9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DE51D-7F5D-4D00-AB05-0E1D61544B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25603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0A0B6-9FFB-4073-A7EC-FC72BABA5A34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476BD-B781-41EB-8ABB-8D8F69BD29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232882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2BE8-D723-406E-B4DE-866CACF91C8E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32B92-D2B3-4371-A6BB-8A1395D769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152197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5D816-1793-4BB2-9451-8AAD8412702D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598A5-BF5F-4490-A8B7-B83E100B3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240873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5F684-4FBA-481A-8378-AEB1750D9D54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F323D-133B-4504-90CF-0D78993283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53459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ACB0A-F9A9-4DB9-916D-372482C905A2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3D28-868A-4D09-BF45-4A79ADA3A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534685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119D5-65EB-42A7-9E2E-FE8A718FA3B2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3F163-49D9-4E4D-9471-929EAB431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815369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10FAC-E648-45EA-AAD6-0D90DFEAE299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6DE08-04D8-4EBC-8B1B-3E788A216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69829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E30A6C-2B5B-4A95-BA3C-58192ED5D5F2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127C0E9-7A5E-4BE4-8EDC-D245F2A519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291A30B2-A022-4339-9C18-FED20E2AC28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DC0F3D-2DBC-474F-B3CB-2DDE54B308F3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10/29/2018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D35C9E-52A7-4FF7-951B-F22EC1E0D7BB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1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7" r:id="rId1"/>
    <p:sldLayoutId id="2147485268" r:id="rId2"/>
    <p:sldLayoutId id="2147485269" r:id="rId3"/>
    <p:sldLayoutId id="2147485270" r:id="rId4"/>
    <p:sldLayoutId id="2147485271" r:id="rId5"/>
    <p:sldLayoutId id="2147485272" r:id="rId6"/>
    <p:sldLayoutId id="2147485273" r:id="rId7"/>
    <p:sldLayoutId id="2147485274" r:id="rId8"/>
    <p:sldLayoutId id="2147485275" r:id="rId9"/>
    <p:sldLayoutId id="2147485276" r:id="rId10"/>
    <p:sldLayoutId id="21474852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02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9" r:id="rId1"/>
    <p:sldLayoutId id="2147485280" r:id="rId2"/>
    <p:sldLayoutId id="2147485281" r:id="rId3"/>
    <p:sldLayoutId id="2147485282" r:id="rId4"/>
    <p:sldLayoutId id="2147485283" r:id="rId5"/>
    <p:sldLayoutId id="2147485284" r:id="rId6"/>
    <p:sldLayoutId id="2147485285" r:id="rId7"/>
    <p:sldLayoutId id="2147485286" r:id="rId8"/>
    <p:sldLayoutId id="2147485287" r:id="rId9"/>
    <p:sldLayoutId id="2147485288" r:id="rId10"/>
    <p:sldLayoutId id="21474852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9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1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3" r:id="rId1"/>
    <p:sldLayoutId id="2147485304" r:id="rId2"/>
    <p:sldLayoutId id="2147485305" r:id="rId3"/>
    <p:sldLayoutId id="2147485306" r:id="rId4"/>
    <p:sldLayoutId id="2147485307" r:id="rId5"/>
    <p:sldLayoutId id="2147485308" r:id="rId6"/>
    <p:sldLayoutId id="2147485309" r:id="rId7"/>
    <p:sldLayoutId id="2147485310" r:id="rId8"/>
    <p:sldLayoutId id="2147485311" r:id="rId9"/>
    <p:sldLayoutId id="2147485312" r:id="rId10"/>
    <p:sldLayoutId id="214748531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76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5" r:id="rId1"/>
    <p:sldLayoutId id="2147485316" r:id="rId2"/>
    <p:sldLayoutId id="2147485317" r:id="rId3"/>
    <p:sldLayoutId id="2147485318" r:id="rId4"/>
    <p:sldLayoutId id="2147485319" r:id="rId5"/>
    <p:sldLayoutId id="2147485320" r:id="rId6"/>
    <p:sldLayoutId id="2147485321" r:id="rId7"/>
    <p:sldLayoutId id="2147485322" r:id="rId8"/>
    <p:sldLayoutId id="2147485323" r:id="rId9"/>
    <p:sldLayoutId id="2147485324" r:id="rId10"/>
    <p:sldLayoutId id="214748532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7" r:id="rId1"/>
    <p:sldLayoutId id="2147485328" r:id="rId2"/>
    <p:sldLayoutId id="2147485329" r:id="rId3"/>
    <p:sldLayoutId id="2147485330" r:id="rId4"/>
    <p:sldLayoutId id="2147485331" r:id="rId5"/>
    <p:sldLayoutId id="2147485332" r:id="rId6"/>
    <p:sldLayoutId id="2147485333" r:id="rId7"/>
    <p:sldLayoutId id="2147485334" r:id="rId8"/>
    <p:sldLayoutId id="2147485335" r:id="rId9"/>
    <p:sldLayoutId id="2147485336" r:id="rId10"/>
    <p:sldLayoutId id="21474853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3FE6A3-56BD-4C64-AB34-7F94559C11C5}" type="datetimeFigureOut">
              <a:rPr lang="en-US"/>
              <a:pPr>
                <a:defRPr/>
              </a:pPr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621577C-3B78-41C8-BFE5-6D89BFAA59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49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9" r:id="rId1"/>
    <p:sldLayoutId id="2147485340" r:id="rId2"/>
    <p:sldLayoutId id="2147485341" r:id="rId3"/>
    <p:sldLayoutId id="2147485342" r:id="rId4"/>
    <p:sldLayoutId id="2147485343" r:id="rId5"/>
    <p:sldLayoutId id="2147485344" r:id="rId6"/>
    <p:sldLayoutId id="2147485345" r:id="rId7"/>
    <p:sldLayoutId id="2147485346" r:id="rId8"/>
    <p:sldLayoutId id="2147485347" r:id="rId9"/>
    <p:sldLayoutId id="2147485348" r:id="rId10"/>
    <p:sldLayoutId id="214748534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://lear.inrialpes.fr/pubs/2005/DT0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hyperlink" Target="http://people.cs.uchicago.edu/~pff/papers/lsvm-pami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ubc.ca/~lowe/425/violaJones01.pdf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" y="-8833"/>
            <a:ext cx="5204908" cy="6939878"/>
          </a:xfrm>
        </p:spPr>
      </p:pic>
      <p:sp>
        <p:nvSpPr>
          <p:cNvPr id="5" name="Rectangle 4"/>
          <p:cNvSpPr/>
          <p:nvPr/>
        </p:nvSpPr>
        <p:spPr>
          <a:xfrm>
            <a:off x="5003654" y="620419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50942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Viola-Jones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2800" dirty="0" smtClean="0"/>
              <a:t>38 stages with 1, 10, 25, 50 … features</a:t>
            </a:r>
          </a:p>
          <a:p>
            <a:pPr lvl="1">
              <a:defRPr/>
            </a:pPr>
            <a:r>
              <a:rPr lang="en-US" sz="2400" dirty="0" smtClean="0"/>
              <a:t>6061 total used out of 180K candidates</a:t>
            </a:r>
          </a:p>
          <a:p>
            <a:pPr lvl="1">
              <a:defRPr/>
            </a:pPr>
            <a:r>
              <a:rPr lang="en-US" sz="2400" dirty="0" smtClean="0"/>
              <a:t>10 features evaluated on average</a:t>
            </a:r>
          </a:p>
          <a:p>
            <a:pPr>
              <a:defRPr/>
            </a:pPr>
            <a:r>
              <a:rPr lang="en-US" sz="2800" dirty="0" smtClean="0"/>
              <a:t>Training Examples</a:t>
            </a:r>
          </a:p>
          <a:p>
            <a:pPr lvl="1">
              <a:defRPr/>
            </a:pPr>
            <a:r>
              <a:rPr lang="en-US" sz="2400" dirty="0" smtClean="0"/>
              <a:t>4916 positive examples</a:t>
            </a:r>
          </a:p>
          <a:p>
            <a:pPr lvl="1">
              <a:defRPr/>
            </a:pPr>
            <a:r>
              <a:rPr lang="en-US" sz="2400" dirty="0" smtClean="0"/>
              <a:t>10000 negative examples collected after each stage</a:t>
            </a:r>
          </a:p>
          <a:p>
            <a:pPr>
              <a:defRPr/>
            </a:pPr>
            <a:r>
              <a:rPr lang="en-US" sz="2800" dirty="0" smtClean="0"/>
              <a:t>Scanning</a:t>
            </a:r>
          </a:p>
          <a:p>
            <a:pPr lvl="1">
              <a:defRPr/>
            </a:pPr>
            <a:r>
              <a:rPr lang="en-US" sz="2400" dirty="0" smtClean="0"/>
              <a:t>Scale detector rather than image</a:t>
            </a:r>
          </a:p>
          <a:p>
            <a:pPr lvl="1">
              <a:defRPr/>
            </a:pPr>
            <a:r>
              <a:rPr lang="en-US" sz="2400" dirty="0" smtClean="0"/>
              <a:t>Scale steps = 1.25  (factor between two consecutive scales)</a:t>
            </a:r>
          </a:p>
          <a:p>
            <a:pPr lvl="1">
              <a:defRPr/>
            </a:pPr>
            <a:r>
              <a:rPr lang="en-US" sz="2400" dirty="0"/>
              <a:t>T</a:t>
            </a:r>
            <a:r>
              <a:rPr lang="en-US" sz="2400" dirty="0" smtClean="0"/>
              <a:t>ranslation 1*scale (# pixels between two consecutive windows)</a:t>
            </a:r>
          </a:p>
          <a:p>
            <a:pPr>
              <a:defRPr/>
            </a:pPr>
            <a:r>
              <a:rPr lang="en-US" sz="2800" dirty="0" smtClean="0"/>
              <a:t>Non-max suppression: average coordinates of overlapping boxes</a:t>
            </a:r>
          </a:p>
          <a:p>
            <a:pPr>
              <a:defRPr/>
            </a:pPr>
            <a:r>
              <a:rPr lang="en-US" sz="2800" dirty="0" smtClean="0"/>
              <a:t>Train 3 classifiers and take vote</a:t>
            </a:r>
          </a:p>
          <a:p>
            <a:pPr lvl="1">
              <a:defRPr/>
            </a:pPr>
            <a:endParaRPr lang="en-US" sz="24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03889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Viola Jones Results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86200"/>
            <a:ext cx="82264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0"/>
            <a:ext cx="76676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3124200" y="6248400"/>
            <a:ext cx="2687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MIT + CMU face dataset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0800" y="1066800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Speed = 15 FPS (in 2001)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</a:p>
          <a:p>
            <a:r>
              <a:rPr lang="en-US" dirty="0" smtClean="0"/>
              <a:t>Viola-Jones</a:t>
            </a:r>
          </a:p>
          <a:p>
            <a:r>
              <a:rPr lang="en-US" dirty="0" err="1" smtClean="0">
                <a:solidFill>
                  <a:srgbClr val="00B050"/>
                </a:solidFill>
              </a:rPr>
              <a:t>Dalal-Triggs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Deformable models</a:t>
            </a:r>
          </a:p>
          <a:p>
            <a:r>
              <a:rPr lang="en-US" dirty="0" smtClean="0"/>
              <a:t>Deep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Statistical Template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Object model = sum of scores of features at fixed positions</a:t>
            </a:r>
          </a:p>
        </p:txBody>
      </p:sp>
      <p:pic>
        <p:nvPicPr>
          <p:cNvPr id="819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876800"/>
            <a:ext cx="622300" cy="1646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8197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743200"/>
            <a:ext cx="533400" cy="1644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143000" y="27432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66800" y="31242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90600" y="35814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5400" y="39624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90600" y="36576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69988" y="48768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093788" y="52578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17588" y="57150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322388" y="60960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17588" y="57912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860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  <a:latin typeface="Arial" charset="0"/>
                <a:cs typeface="+mn-cs"/>
              </a:rPr>
              <a:t>+3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7432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charset="0"/>
                <a:cs typeface="+mn-cs"/>
              </a:rPr>
              <a:t>+2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76600" y="3200400"/>
            <a:ext cx="50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  <a:latin typeface="Arial" charset="0"/>
                <a:cs typeface="+mn-cs"/>
              </a:rPr>
              <a:t>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43313" y="3200400"/>
            <a:ext cx="506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-1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00513" y="3200400"/>
            <a:ext cx="806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charset="0"/>
                <a:cs typeface="+mn-cs"/>
              </a:rPr>
              <a:t>-2.5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48225" y="3200400"/>
            <a:ext cx="1114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charset="0"/>
                <a:cs typeface="+mn-cs"/>
              </a:rPr>
              <a:t>= -0.5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860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  <a:latin typeface="Arial" charset="0"/>
                <a:cs typeface="+mn-cs"/>
              </a:rPr>
              <a:t>+4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432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charset="0"/>
                <a:cs typeface="+mn-cs"/>
              </a:rPr>
              <a:t>+1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0400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  <a:latin typeface="Arial" charset="0"/>
                <a:cs typeface="+mn-cs"/>
              </a:rPr>
              <a:t>+0.5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71925" y="5410200"/>
            <a:ext cx="59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+3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29125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charset="0"/>
                <a:cs typeface="+mn-cs"/>
              </a:rPr>
              <a:t>+0.5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76838" y="5410200"/>
            <a:ext cx="1195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Arial" charset="0"/>
                <a:cs typeface="+mn-cs"/>
              </a:rPr>
              <a:t>= 10.5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827713" y="3200400"/>
            <a:ext cx="995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1F497D"/>
                </a:solidFill>
                <a:latin typeface="Arial" charset="0"/>
                <a:cs typeface="+mn-cs"/>
              </a:rPr>
              <a:t>&gt; 7.5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27713" y="2895600"/>
            <a:ext cx="404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1F497D"/>
                </a:solidFill>
                <a:latin typeface="Arial" charset="0"/>
                <a:cs typeface="+mn-cs"/>
              </a:rPr>
              <a:t>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96025" y="5410200"/>
            <a:ext cx="995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1F497D"/>
                </a:solidFill>
                <a:latin typeface="Arial" charset="0"/>
                <a:cs typeface="+mn-cs"/>
              </a:rPr>
              <a:t>&gt; 7.5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96025" y="5105400"/>
            <a:ext cx="40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1F497D"/>
                </a:solidFill>
                <a:latin typeface="Arial" charset="0"/>
                <a:cs typeface="+mn-cs"/>
              </a:rPr>
              <a:t>?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686425" y="3810000"/>
            <a:ext cx="1790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Arial" charset="0"/>
                <a:cs typeface="+mn-cs"/>
              </a:rPr>
              <a:t>Non-object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62625" y="5943600"/>
            <a:ext cx="1141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Arial" charset="0"/>
                <a:cs typeface="+mn-cs"/>
              </a:rPr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17506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 challenges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How to efficiently search for likely objects</a:t>
            </a:r>
          </a:p>
          <a:p>
            <a:pPr lvl="1"/>
            <a:r>
              <a:rPr lang="en-US" sz="2400" dirty="0" smtClean="0"/>
              <a:t>Even simple models require searching hundreds of thousands of positions and scales</a:t>
            </a:r>
          </a:p>
          <a:p>
            <a:r>
              <a:rPr lang="en-US" sz="2800" dirty="0" smtClean="0"/>
              <a:t>Feature design and scoring</a:t>
            </a:r>
          </a:p>
          <a:p>
            <a:pPr lvl="1"/>
            <a:r>
              <a:rPr lang="en-US" sz="2400" dirty="0" smtClean="0"/>
              <a:t>How should appearance be modeled?  What features correspond to the object?</a:t>
            </a:r>
          </a:p>
          <a:p>
            <a:r>
              <a:rPr lang="en-US" sz="2800" dirty="0" smtClean="0"/>
              <a:t>How to deal with different viewpoints?</a:t>
            </a:r>
          </a:p>
          <a:p>
            <a:pPr lvl="1"/>
            <a:r>
              <a:rPr lang="en-US" sz="2400" dirty="0" smtClean="0"/>
              <a:t>Often train different models for a few different viewpoints</a:t>
            </a:r>
          </a:p>
          <a:p>
            <a:r>
              <a:rPr lang="en-US" sz="2800" dirty="0" smtClean="0"/>
              <a:t>Implementation details</a:t>
            </a:r>
          </a:p>
          <a:p>
            <a:pPr lvl="1"/>
            <a:r>
              <a:rPr lang="en-US" sz="2400" dirty="0" smtClean="0"/>
              <a:t>Window size</a:t>
            </a:r>
          </a:p>
          <a:p>
            <a:pPr lvl="1"/>
            <a:r>
              <a:rPr lang="en-US" sz="2400" dirty="0" smtClean="0"/>
              <a:t>Aspect ratio</a:t>
            </a:r>
          </a:p>
          <a:p>
            <a:pPr lvl="1"/>
            <a:r>
              <a:rPr lang="en-US" sz="2400" dirty="0" smtClean="0"/>
              <a:t>Translation/scale step size</a:t>
            </a:r>
          </a:p>
          <a:p>
            <a:pPr lvl="1"/>
            <a:r>
              <a:rPr lang="en-US" sz="2400" dirty="0" smtClean="0"/>
              <a:t>Non-maxima suppression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150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</a:t>
            </a:r>
            <a:r>
              <a:rPr lang="en-US" dirty="0" err="1" smtClean="0"/>
              <a:t>Dalal-Triggs</a:t>
            </a:r>
            <a:r>
              <a:rPr lang="en-US" dirty="0" smtClean="0"/>
              <a:t> pedestrian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7338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Extract fixed-sized (64x128 pixel) window at each position and scale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HOG (histogram of gradient) features within each window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the window with a linear SVM classifier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Perform non-maxima suppression to remove overlapping detections with lower scores</a:t>
            </a:r>
            <a:endParaRPr lang="en-US" dirty="0"/>
          </a:p>
        </p:txBody>
      </p:sp>
      <p:sp>
        <p:nvSpPr>
          <p:cNvPr id="4" name="Rectangle 57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Navneet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 </a:t>
            </a:r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Dalal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 and Bill </a:t>
            </a:r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Triggs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, Histograms of Oriented Gradients for Human Detection, CVPR05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2" y="838200"/>
            <a:ext cx="87915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8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1" name="AutoShape 3"/>
          <p:cNvSpPr>
            <a:spLocks noChangeArrowheads="1"/>
          </p:cNvSpPr>
          <p:nvPr/>
        </p:nvSpPr>
        <p:spPr bwMode="auto">
          <a:xfrm>
            <a:off x="7620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667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4741" name="Group 53"/>
          <p:cNvGraphicFramePr>
            <a:graphicFrameLocks noGrp="1"/>
          </p:cNvGraphicFramePr>
          <p:nvPr/>
        </p:nvGraphicFramePr>
        <p:xfrm>
          <a:off x="3352800" y="1295400"/>
          <a:ext cx="2590800" cy="5105400"/>
        </p:xfrm>
        <a:graphic>
          <a:graphicData uri="http://schemas.openxmlformats.org/drawingml/2006/table">
            <a:tbl>
              <a:tblPr/>
              <a:tblGrid>
                <a:gridCol w="647700"/>
                <a:gridCol w="647700"/>
                <a:gridCol w="647700"/>
                <a:gridCol w="647700"/>
              </a:tblGrid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4744" name="Text Box 56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charset="0"/>
                <a:cs typeface="+mn-cs"/>
              </a:rPr>
              <a:t>Slides by Pete Barnum</a:t>
            </a:r>
          </a:p>
        </p:txBody>
      </p:sp>
      <p:sp>
        <p:nvSpPr>
          <p:cNvPr id="114745" name="Rectangle 57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Navneet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 </a:t>
            </a:r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Dalal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 and Bill </a:t>
            </a:r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Triggs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6964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Tested with</a:t>
            </a:r>
          </a:p>
          <a:p>
            <a:pPr lvl="1"/>
            <a:r>
              <a:rPr lang="en-US" dirty="0" smtClean="0"/>
              <a:t>RGB</a:t>
            </a:r>
          </a:p>
          <a:p>
            <a:pPr lvl="1"/>
            <a:r>
              <a:rPr lang="en-US" dirty="0" smtClean="0"/>
              <a:t>LAB</a:t>
            </a:r>
          </a:p>
          <a:p>
            <a:pPr lvl="1"/>
            <a:r>
              <a:rPr lang="en-US" dirty="0" smtClean="0"/>
              <a:t>Grayscale</a:t>
            </a:r>
          </a:p>
          <a:p>
            <a:r>
              <a:rPr lang="en-US" dirty="0" smtClean="0"/>
              <a:t>Gamma </a:t>
            </a:r>
            <a:r>
              <a:rPr lang="en-US" dirty="0"/>
              <a:t>Normalization and Compression</a:t>
            </a:r>
          </a:p>
          <a:p>
            <a:pPr lvl="1"/>
            <a:r>
              <a:rPr lang="en-US" dirty="0"/>
              <a:t>Square root</a:t>
            </a:r>
          </a:p>
          <a:p>
            <a:pPr lvl="1"/>
            <a:r>
              <a:rPr lang="en-US" dirty="0"/>
              <a:t>Log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1447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2362200" y="2743200"/>
            <a:ext cx="228600" cy="990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4796" y="3053834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Slightly better performance vs. grayscale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5319" y="4989163"/>
            <a:ext cx="533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Very slightly better performance vs. no adjustment</a:t>
            </a:r>
          </a:p>
        </p:txBody>
      </p:sp>
      <p:sp>
        <p:nvSpPr>
          <p:cNvPr id="8" name="Right Brace 7"/>
          <p:cNvSpPr/>
          <p:nvPr/>
        </p:nvSpPr>
        <p:spPr>
          <a:xfrm>
            <a:off x="3183295" y="5010539"/>
            <a:ext cx="228600" cy="3106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24384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257175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29000"/>
            <a:ext cx="768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11525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00600"/>
            <a:ext cx="1909763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09800"/>
            <a:ext cx="776288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114800"/>
            <a:ext cx="1160463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uncentered</a:t>
            </a:r>
          </a:p>
        </p:txBody>
      </p:sp>
      <p:sp>
        <p:nvSpPr>
          <p:cNvPr id="116747" name="Text Box 11"/>
          <p:cNvSpPr txBox="1">
            <a:spLocks noChangeArrowheads="1"/>
          </p:cNvSpPr>
          <p:nvPr/>
        </p:nvSpPr>
        <p:spPr bwMode="auto">
          <a:xfrm>
            <a:off x="1066800" y="26670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centered</a:t>
            </a:r>
          </a:p>
        </p:txBody>
      </p:sp>
      <p:sp>
        <p:nvSpPr>
          <p:cNvPr id="116748" name="Text Box 12"/>
          <p:cNvSpPr txBox="1">
            <a:spLocks noChangeArrowheads="1"/>
          </p:cNvSpPr>
          <p:nvPr/>
        </p:nvSpPr>
        <p:spPr bwMode="auto">
          <a:xfrm>
            <a:off x="762000" y="53340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cubic-corrected</a:t>
            </a:r>
          </a:p>
        </p:txBody>
      </p:sp>
      <p:sp>
        <p:nvSpPr>
          <p:cNvPr id="116749" name="Text Box 13"/>
          <p:cNvSpPr txBox="1">
            <a:spLocks noChangeArrowheads="1"/>
          </p:cNvSpPr>
          <p:nvPr/>
        </p:nvSpPr>
        <p:spPr bwMode="auto">
          <a:xfrm>
            <a:off x="6781800" y="30480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diagonal</a:t>
            </a:r>
          </a:p>
        </p:txBody>
      </p:sp>
      <p:sp>
        <p:nvSpPr>
          <p:cNvPr id="116750" name="Text Box 14"/>
          <p:cNvSpPr txBox="1">
            <a:spLocks noChangeArrowheads="1"/>
          </p:cNvSpPr>
          <p:nvPr/>
        </p:nvSpPr>
        <p:spPr bwMode="auto">
          <a:xfrm>
            <a:off x="6934200" y="54102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Sobel</a:t>
            </a:r>
          </a:p>
        </p:txBody>
      </p:sp>
      <p:sp>
        <p:nvSpPr>
          <p:cNvPr id="116753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charset="0"/>
                <a:cs typeface="+mn-cs"/>
              </a:rPr>
              <a:t>Slides by Pete Barnum</a:t>
            </a:r>
          </a:p>
        </p:txBody>
      </p:sp>
      <p:sp>
        <p:nvSpPr>
          <p:cNvPr id="116754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1F497D"/>
                </a:solidFill>
                <a:latin typeface="Arial" charset="0"/>
                <a:cs typeface="+mn-cs"/>
              </a:rPr>
              <a:t>Navneet Dalal and Bill Triggs, Histograms of Oriented Gradients for Human Detection, CVPR05</a:t>
            </a:r>
          </a:p>
        </p:txBody>
      </p:sp>
      <p:sp>
        <p:nvSpPr>
          <p:cNvPr id="2" name="Oval 1"/>
          <p:cNvSpPr/>
          <p:nvPr/>
        </p:nvSpPr>
        <p:spPr>
          <a:xfrm>
            <a:off x="762000" y="1828800"/>
            <a:ext cx="1752600" cy="1402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48667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cs typeface="+mn-cs"/>
              </a:rPr>
              <a:t>Outperforms</a:t>
            </a:r>
          </a:p>
        </p:txBody>
      </p:sp>
    </p:spTree>
    <p:extLst>
      <p:ext uri="{BB962C8B-B14F-4D97-AF65-F5344CB8AC3E}">
        <p14:creationId xmlns:p14="http://schemas.microsoft.com/office/powerpoint/2010/main" val="289369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50912"/>
            <a:ext cx="5638800" cy="5257800"/>
          </a:xfrm>
        </p:spPr>
        <p:txBody>
          <a:bodyPr>
            <a:normAutofit/>
          </a:bodyPr>
          <a:lstStyle/>
          <a:p>
            <a:r>
              <a:rPr lang="en-US" dirty="0"/>
              <a:t>Histogram of gradient </a:t>
            </a:r>
            <a:r>
              <a:rPr lang="en-US" dirty="0" smtClean="0"/>
              <a:t>orientations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Votes weighted </a:t>
            </a:r>
            <a:r>
              <a:rPr lang="en-US" dirty="0"/>
              <a:t>by </a:t>
            </a:r>
            <a:r>
              <a:rPr lang="en-US" dirty="0" smtClean="0"/>
              <a:t>magnitude</a:t>
            </a:r>
          </a:p>
          <a:p>
            <a:pPr lvl="1"/>
            <a:r>
              <a:rPr lang="en-US" dirty="0" smtClean="0"/>
              <a:t>Bilinear interpolation between cells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AutoShape 4"/>
          <p:cNvSpPr>
            <a:spLocks noChangeArrowheads="1"/>
          </p:cNvSpPr>
          <p:nvPr/>
        </p:nvSpPr>
        <p:spPr bwMode="auto">
          <a:xfrm>
            <a:off x="34290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25146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28633"/>
            <a:ext cx="1343025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3536445"/>
            <a:ext cx="11525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4327" y="2667000"/>
            <a:ext cx="261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charset="0"/>
                <a:cs typeface="+mn-cs"/>
              </a:rPr>
              <a:t>Orientation: 9 bins (for unsigned 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+mn-cs"/>
              </a:rPr>
              <a:t>angles 0 -180)</a:t>
            </a:r>
            <a:endParaRPr lang="en-US" sz="2000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6888" y="2752055"/>
            <a:ext cx="216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charset="0"/>
                <a:cs typeface="+mn-cs"/>
              </a:rPr>
              <a:t>Histograms in </a:t>
            </a:r>
            <a:br>
              <a:rPr lang="en-US" sz="2000" dirty="0">
                <a:solidFill>
                  <a:prstClr val="black"/>
                </a:solidFill>
                <a:latin typeface="Arial" charset="0"/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latin typeface="Arial" charset="0"/>
                <a:cs typeface="+mn-cs"/>
              </a:rPr>
              <a:t>k x k pixel cells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charset="0"/>
                <a:cs typeface="+mn-cs"/>
              </a:rPr>
              <a:t>Slides by Pete Barnum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1F497D"/>
                </a:solidFill>
                <a:latin typeface="Arial" charset="0"/>
                <a:cs typeface="+mn-cs"/>
              </a:rPr>
              <a:t>Navneet Dalal and Bill Triggs,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72665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" y="-2318"/>
            <a:ext cx="9147089" cy="6860317"/>
          </a:xfrm>
        </p:spPr>
      </p:pic>
    </p:spTree>
    <p:extLst>
      <p:ext uri="{BB962C8B-B14F-4D97-AF65-F5344CB8AC3E}">
        <p14:creationId xmlns:p14="http://schemas.microsoft.com/office/powerpoint/2010/main" val="369817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48006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61"/>
          <a:stretch/>
        </p:blipFill>
        <p:spPr bwMode="auto">
          <a:xfrm>
            <a:off x="3643312" y="1952042"/>
            <a:ext cx="27717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85" y="4533511"/>
            <a:ext cx="455675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028265"/>
            <a:ext cx="364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Normalize with respect to surrounding cells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charset="0"/>
                <a:cs typeface="+mn-cs"/>
              </a:rPr>
              <a:t>Slides by Pete Barnum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1F497D"/>
                </a:solidFill>
                <a:latin typeface="Arial" charset="0"/>
                <a:cs typeface="+mn-cs"/>
              </a:rPr>
              <a:t>Navneet Dalal and Bill Triggs, Histograms of Oriented Gradients for Human Detection, CVPR05</a:t>
            </a:r>
          </a:p>
        </p:txBody>
      </p:sp>
      <p:sp>
        <p:nvSpPr>
          <p:cNvPr id="3" name="Frame 2"/>
          <p:cNvSpPr/>
          <p:nvPr/>
        </p:nvSpPr>
        <p:spPr>
          <a:xfrm>
            <a:off x="3874980" y="2638950"/>
            <a:ext cx="1142999" cy="11430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4317691" y="2635680"/>
            <a:ext cx="1142999" cy="11430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4315351" y="3107370"/>
            <a:ext cx="1142999" cy="11430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3871710" y="3107370"/>
            <a:ext cx="1142999" cy="11430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62484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1502229"/>
            <a:ext cx="25146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584325" y="3705225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X=</a:t>
            </a: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charset="0"/>
                <a:cs typeface="+mn-cs"/>
              </a:rPr>
              <a:t>Slides by Pete Barnum</a:t>
            </a: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1F497D"/>
                </a:solidFill>
                <a:latin typeface="Arial" charset="0"/>
                <a:cs typeface="+mn-cs"/>
              </a:rPr>
              <a:t>Navneet Dalal and Bill Triggs, Histograms of Oriented Gradients for Human Detection, CVPR05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9024" y="3472951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# features = 15 x 7 x 9 x 4 = 3780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93148" y="4076035"/>
            <a:ext cx="101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# cells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1836" y="2847992"/>
            <a:ext cx="184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# orientations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67294" y="4114817"/>
            <a:ext cx="227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# normalizations by neighboring cells</a:t>
            </a: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6199501" y="3842283"/>
            <a:ext cx="277499" cy="233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2"/>
          </p:cNvCxnSpPr>
          <p:nvPr/>
        </p:nvCxnSpPr>
        <p:spPr>
          <a:xfrm flipH="1">
            <a:off x="7315200" y="3217324"/>
            <a:ext cx="368042" cy="255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0"/>
          </p:cNvCxnSpPr>
          <p:nvPr/>
        </p:nvCxnSpPr>
        <p:spPr>
          <a:xfrm flipH="1" flipV="1">
            <a:off x="7651621" y="3785430"/>
            <a:ext cx="354026" cy="329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800599" y="2587126"/>
            <a:ext cx="240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charset="0"/>
                <a:cs typeface="+mn-cs"/>
              </a:rPr>
              <a:t>Original Formulation</a:t>
            </a:r>
          </a:p>
        </p:txBody>
      </p:sp>
    </p:spTree>
    <p:extLst>
      <p:ext uri="{BB962C8B-B14F-4D97-AF65-F5344CB8AC3E}">
        <p14:creationId xmlns:p14="http://schemas.microsoft.com/office/powerpoint/2010/main" val="4763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62484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1502229"/>
            <a:ext cx="25146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1584325" y="3705225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rial" charset="0"/>
                <a:cs typeface="+mn-cs"/>
              </a:rPr>
              <a:t>X=</a:t>
            </a: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charset="0"/>
                <a:cs typeface="+mn-cs"/>
              </a:rPr>
              <a:t>Slides by Pete Barnum</a:t>
            </a: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1F497D"/>
                </a:solidFill>
                <a:latin typeface="Arial" charset="0"/>
                <a:cs typeface="+mn-cs"/>
              </a:rPr>
              <a:t>Navneet Dalal and Bill Triggs, Histograms of Oriented Gradients for Human Detection, CVPR05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9024" y="2445603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# features = 15 x 7 x 9 x 4 = 3780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93148" y="3048687"/>
            <a:ext cx="101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# cells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1836" y="1820644"/>
            <a:ext cx="184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# orientations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67294" y="3087469"/>
            <a:ext cx="227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# normalizations by neighboring cells</a:t>
            </a: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6199501" y="2814935"/>
            <a:ext cx="277499" cy="233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2"/>
          </p:cNvCxnSpPr>
          <p:nvPr/>
        </p:nvCxnSpPr>
        <p:spPr>
          <a:xfrm flipH="1">
            <a:off x="7315200" y="2189976"/>
            <a:ext cx="368042" cy="255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0"/>
          </p:cNvCxnSpPr>
          <p:nvPr/>
        </p:nvCxnSpPr>
        <p:spPr>
          <a:xfrm flipH="1" flipV="1">
            <a:off x="7651621" y="2758082"/>
            <a:ext cx="354026" cy="329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80191" y="5112603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# features = 15 x 7 x (3 x 9) + 4 = 3780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78974" y="5715687"/>
            <a:ext cx="101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# cells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47662" y="4487644"/>
            <a:ext cx="184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# orientations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4200" y="583066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magnitude of neighbor cells</a:t>
            </a:r>
          </a:p>
        </p:txBody>
      </p:sp>
      <p:cxnSp>
        <p:nvCxnSpPr>
          <p:cNvPr id="22" name="Straight Arrow Connector 21"/>
          <p:cNvCxnSpPr>
            <a:stCxn id="18" idx="0"/>
          </p:cNvCxnSpPr>
          <p:nvPr/>
        </p:nvCxnSpPr>
        <p:spPr>
          <a:xfrm flipV="1">
            <a:off x="6185327" y="5481935"/>
            <a:ext cx="277499" cy="233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2"/>
          </p:cNvCxnSpPr>
          <p:nvPr/>
        </p:nvCxnSpPr>
        <p:spPr>
          <a:xfrm flipH="1">
            <a:off x="7301026" y="4856976"/>
            <a:ext cx="368042" cy="2556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8005647" y="5481935"/>
            <a:ext cx="196979" cy="3487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00599" y="4126468"/>
            <a:ext cx="240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Arial" charset="0"/>
                <a:cs typeface="+mn-cs"/>
              </a:rPr>
              <a:t>UoCTTI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+mn-cs"/>
              </a:rPr>
              <a:t> variant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00599" y="1559778"/>
            <a:ext cx="2404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charset="0"/>
                <a:cs typeface="+mn-cs"/>
              </a:rPr>
              <a:t>Original Formulation</a:t>
            </a:r>
          </a:p>
        </p:txBody>
      </p:sp>
    </p:spTree>
    <p:extLst>
      <p:ext uri="{BB962C8B-B14F-4D97-AF65-F5344CB8AC3E}">
        <p14:creationId xmlns:p14="http://schemas.microsoft.com/office/powerpoint/2010/main" val="19680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7162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33575"/>
            <a:ext cx="72390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charset="0"/>
                <a:cs typeface="+mn-cs"/>
              </a:rPr>
              <a:t>Slides by Pete Barnum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Navneet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 </a:t>
            </a:r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Dalal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 and Bill </a:t>
            </a:r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Triggs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, Histograms of Oriented Gradients for Human Detection, CVPR05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5527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405" y="36576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charset="0"/>
                <a:cs typeface="+mn-cs"/>
              </a:rPr>
              <a:t>pos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 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2405" y="363738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charset="0"/>
                <a:cs typeface="+mn-cs"/>
              </a:rPr>
              <a:t>neg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 w</a:t>
            </a:r>
          </a:p>
        </p:txBody>
      </p:sp>
    </p:spTree>
    <p:extLst>
      <p:ext uri="{BB962C8B-B14F-4D97-AF65-F5344CB8AC3E}">
        <p14:creationId xmlns:p14="http://schemas.microsoft.com/office/powerpoint/2010/main" val="39068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4" name="AutoShape 4"/>
          <p:cNvSpPr>
            <a:spLocks noChangeArrowheads="1"/>
          </p:cNvSpPr>
          <p:nvPr/>
        </p:nvSpPr>
        <p:spPr bwMode="auto">
          <a:xfrm>
            <a:off x="7924800" y="1219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2667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6" descr="latex-image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30607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7" name="Picture 7" descr="latex-image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79800"/>
            <a:ext cx="2857500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8" name="Picture 8" descr="latex-image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6858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6156325" y="4314825"/>
            <a:ext cx="1608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  <a:cs typeface="+mn-cs"/>
              </a:rPr>
              <a:t>pedestrian</a:t>
            </a:r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76200" y="6577013"/>
            <a:ext cx="1735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  <a:latin typeface="Arial" charset="0"/>
                <a:cs typeface="+mn-cs"/>
              </a:rPr>
              <a:t>Slides by Pete Barnum</a:t>
            </a:r>
          </a:p>
        </p:txBody>
      </p:sp>
      <p:sp>
        <p:nvSpPr>
          <p:cNvPr id="122891" name="Rectangle 11"/>
          <p:cNvSpPr>
            <a:spLocks noChangeArrowheads="1"/>
          </p:cNvSpPr>
          <p:nvPr/>
        </p:nvSpPr>
        <p:spPr bwMode="auto">
          <a:xfrm>
            <a:off x="2438400" y="6553200"/>
            <a:ext cx="66214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Navneet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 </a:t>
            </a:r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Dalal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 and Bill </a:t>
            </a:r>
            <a:r>
              <a:rPr lang="en-US" sz="1200" dirty="0" err="1">
                <a:solidFill>
                  <a:srgbClr val="1F497D"/>
                </a:solidFill>
                <a:latin typeface="Arial" charset="0"/>
                <a:cs typeface="+mn-cs"/>
              </a:rPr>
              <a:t>Triggs</a:t>
            </a:r>
            <a:r>
              <a:rPr lang="en-US" sz="1200" dirty="0">
                <a:solidFill>
                  <a:srgbClr val="1F497D"/>
                </a:solidFill>
                <a:latin typeface="Arial" charset="0"/>
                <a:cs typeface="+mn-cs"/>
              </a:rPr>
              <a:t>, Histograms of Oriented Gradients for Human Detection, CVPR05</a:t>
            </a:r>
          </a:p>
        </p:txBody>
      </p:sp>
    </p:spTree>
    <p:extLst>
      <p:ext uri="{BB962C8B-B14F-4D97-AF65-F5344CB8AC3E}">
        <p14:creationId xmlns:p14="http://schemas.microsoft.com/office/powerpoint/2010/main" val="19292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01000" cy="838200"/>
          </a:xfrm>
        </p:spPr>
        <p:txBody>
          <a:bodyPr/>
          <a:lstStyle/>
          <a:p>
            <a:r>
              <a:rPr lang="en-US" dirty="0" smtClean="0"/>
              <a:t>Pedestrian detection with HOG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05800" cy="52578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Train a pedestrian template using a linear support vector machine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At test time, convolve feature map with template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Find local maxima of response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For multi-scale detection, repeat over multiple levels of a HOG </a:t>
            </a:r>
            <a:r>
              <a:rPr lang="en-US" sz="2400" i="1" dirty="0" smtClean="0"/>
              <a:t>pyramid</a:t>
            </a:r>
            <a:endParaRPr lang="en-US" sz="2400" i="1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3991977"/>
            <a:ext cx="3590192" cy="172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3981804"/>
            <a:ext cx="3590192" cy="17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81804"/>
            <a:ext cx="609600" cy="167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1" y="3981804"/>
            <a:ext cx="3048000" cy="171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81000" y="609600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N.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Dalal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and B.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Triggs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  <a:hlinkClick r:id="rId7"/>
              </a:rPr>
              <a:t>Histograms of Oriented Gradients for Human Detection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CVPR 2005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6404" y="3516868"/>
            <a:ext cx="1120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Template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3505200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HOG feature map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3505200"/>
            <a:ext cx="258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Detector response map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0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Something to think about…</a:t>
            </a:r>
          </a:p>
          <a:p>
            <a:r>
              <a:rPr lang="en-US" sz="2800" dirty="0" smtClean="0"/>
              <a:t>Sliding window detectors work </a:t>
            </a:r>
          </a:p>
          <a:p>
            <a:pPr lvl="1"/>
            <a:r>
              <a:rPr lang="en-US" sz="2400" i="1" dirty="0" smtClean="0"/>
              <a:t>very well</a:t>
            </a:r>
            <a:r>
              <a:rPr lang="en-US" sz="2400" dirty="0" smtClean="0"/>
              <a:t> for faces</a:t>
            </a:r>
          </a:p>
          <a:p>
            <a:pPr lvl="1"/>
            <a:r>
              <a:rPr lang="en-US" sz="2400" i="1" dirty="0" smtClean="0"/>
              <a:t>fairly well</a:t>
            </a:r>
            <a:r>
              <a:rPr lang="en-US" sz="2400" dirty="0" smtClean="0"/>
              <a:t> for cars and pedestrians</a:t>
            </a:r>
          </a:p>
          <a:p>
            <a:pPr lvl="1"/>
            <a:r>
              <a:rPr lang="en-US" sz="2400" i="1" dirty="0" smtClean="0"/>
              <a:t>badly</a:t>
            </a:r>
            <a:r>
              <a:rPr lang="en-US" sz="2400" dirty="0" smtClean="0"/>
              <a:t> for cats and dogs</a:t>
            </a:r>
          </a:p>
          <a:p>
            <a:r>
              <a:rPr lang="en-US" sz="2800" dirty="0" smtClean="0"/>
              <a:t>Why are some classes easier than others?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smtClean="0"/>
              <a:t>Strengths and Weaknesses of Statistical Template Approach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en-US" sz="2800" dirty="0" smtClean="0"/>
          </a:p>
          <a:p>
            <a:pPr>
              <a:buFont typeface="Arial" charset="0"/>
              <a:buNone/>
            </a:pPr>
            <a:r>
              <a:rPr lang="en-US" sz="2800" dirty="0" smtClean="0"/>
              <a:t>Strengths</a:t>
            </a:r>
          </a:p>
          <a:p>
            <a:r>
              <a:rPr lang="en-US" sz="2800" dirty="0" smtClean="0"/>
              <a:t>Works very well for non-deformable objects with canonical orientations: faces, cars, pedestrians</a:t>
            </a:r>
          </a:p>
          <a:p>
            <a:r>
              <a:rPr lang="en-US" sz="2800" dirty="0" smtClean="0"/>
              <a:t>Fast detection</a:t>
            </a:r>
          </a:p>
          <a:p>
            <a:pPr>
              <a:buFont typeface="Arial" charset="0"/>
              <a:buNone/>
            </a:pPr>
            <a:endParaRPr lang="en-US" sz="2800" dirty="0" smtClean="0"/>
          </a:p>
          <a:p>
            <a:pPr>
              <a:buFont typeface="Arial" charset="0"/>
              <a:buNone/>
            </a:pPr>
            <a:r>
              <a:rPr lang="en-US" sz="2800" dirty="0" smtClean="0"/>
              <a:t>Weaknesses</a:t>
            </a:r>
          </a:p>
          <a:p>
            <a:r>
              <a:rPr lang="en-US" sz="2800" dirty="0" smtClean="0"/>
              <a:t>Not so well for highly deformable objects or “stuff”</a:t>
            </a:r>
          </a:p>
          <a:p>
            <a:r>
              <a:rPr lang="en-US" sz="2800" dirty="0" smtClean="0"/>
              <a:t>Not robust to occlusion</a:t>
            </a:r>
          </a:p>
          <a:p>
            <a:r>
              <a:rPr lang="en-US" sz="2800" dirty="0" smtClean="0"/>
              <a:t>Requires lots of training data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400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Tricks of the trade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Details in feature computation really matter</a:t>
            </a:r>
          </a:p>
          <a:p>
            <a:pPr lvl="1"/>
            <a:r>
              <a:rPr lang="en-US" dirty="0" smtClean="0"/>
              <a:t>E.g., normalization in </a:t>
            </a:r>
            <a:r>
              <a:rPr lang="en-US" dirty="0" err="1" smtClean="0"/>
              <a:t>Dalal-Triggs</a:t>
            </a:r>
            <a:r>
              <a:rPr lang="en-US" dirty="0" smtClean="0"/>
              <a:t> improves detection rate by 27% at fixed false positive rate</a:t>
            </a:r>
          </a:p>
          <a:p>
            <a:r>
              <a:rPr lang="en-US" dirty="0" smtClean="0"/>
              <a:t>Template size</a:t>
            </a:r>
          </a:p>
          <a:p>
            <a:pPr lvl="1"/>
            <a:r>
              <a:rPr lang="en-US" dirty="0" smtClean="0"/>
              <a:t>Typical choice is size of smallest detectable object</a:t>
            </a:r>
          </a:p>
          <a:p>
            <a:r>
              <a:rPr lang="en-US" dirty="0" smtClean="0"/>
              <a:t>“Jittering” to create synthetic positive examples</a:t>
            </a:r>
          </a:p>
          <a:p>
            <a:pPr lvl="1"/>
            <a:r>
              <a:rPr lang="en-US" dirty="0" smtClean="0"/>
              <a:t>Create slightly rotated, translated, scaled, mirrored versions as extra positive examples</a:t>
            </a:r>
          </a:p>
          <a:p>
            <a:r>
              <a:rPr lang="en-US" dirty="0" smtClean="0"/>
              <a:t>Bootstrapping to get hard negative examples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sample negative examples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Train detector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Sample negative examples that score &gt; -1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Repeat until all high-scoring negative examples fit in memory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0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990600"/>
            <a:ext cx="5791200" cy="58674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Sliding window for search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Features based on differences of intensity (gradient, wavelet, etc.)</a:t>
            </a:r>
          </a:p>
          <a:p>
            <a:pPr lvl="1">
              <a:defRPr/>
            </a:pPr>
            <a:r>
              <a:rPr lang="en-US" dirty="0" smtClean="0"/>
              <a:t>Excellent results require careful feature design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Boosting for feature selection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Integral images, cascade for speed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Bootstrapping to deal with many, many negative examples</a:t>
            </a:r>
          </a:p>
          <a:p>
            <a:pPr>
              <a:defRPr/>
            </a:pPr>
            <a:endParaRPr lang="en-US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477000" y="1143000"/>
            <a:ext cx="1981200" cy="1524000"/>
            <a:chOff x="533400" y="1676400"/>
            <a:chExt cx="2286000" cy="1714500"/>
          </a:xfrm>
        </p:grpSpPr>
        <p:pic>
          <p:nvPicPr>
            <p:cNvPr id="42016" name="Picture 13" descr="p101017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17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18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19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2020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5924550" y="5003800"/>
            <a:ext cx="3219450" cy="1016000"/>
            <a:chOff x="381000" y="1447800"/>
            <a:chExt cx="8979120" cy="2834363"/>
          </a:xfrm>
        </p:grpSpPr>
        <p:sp>
          <p:nvSpPr>
            <p:cNvPr id="17" name="Rectangle 16"/>
            <p:cNvSpPr/>
            <p:nvPr/>
          </p:nvSpPr>
          <p:spPr>
            <a:xfrm>
              <a:off x="381000" y="1447800"/>
              <a:ext cx="836813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1538" y="1598376"/>
              <a:ext cx="841239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6504" y="1753381"/>
              <a:ext cx="836810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7042" y="1903957"/>
              <a:ext cx="841239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92005" y="2058960"/>
              <a:ext cx="836813" cy="7617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>
                <a:solidFill>
                  <a:prstClr val="white"/>
                </a:solidFill>
              </a:endParaRPr>
            </a:p>
          </p:txBody>
        </p:sp>
        <p:sp>
          <p:nvSpPr>
            <p:cNvPr id="41996" name="TextBox 10"/>
            <p:cNvSpPr txBox="1">
              <a:spLocks noChangeArrowheads="1"/>
            </p:cNvSpPr>
            <p:nvPr/>
          </p:nvSpPr>
          <p:spPr bwMode="auto">
            <a:xfrm>
              <a:off x="761999" y="3352801"/>
              <a:ext cx="1297561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>
                  <a:solidFill>
                    <a:prstClr val="black"/>
                  </a:solidFill>
                  <a:latin typeface="Arial" charset="0"/>
                  <a:cs typeface="+mn-cs"/>
                </a:rPr>
                <a:t>Examples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439823" y="1753381"/>
              <a:ext cx="1292852" cy="1067313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>
                  <a:solidFill>
                    <a:prstClr val="black"/>
                  </a:solidFill>
                </a:rPr>
                <a:t>Stage 1</a:t>
              </a:r>
            </a:p>
            <a:p>
              <a:pPr algn="ctr">
                <a:defRPr/>
              </a:pPr>
              <a:r>
                <a:rPr lang="en-US" sz="500" dirty="0">
                  <a:solidFill>
                    <a:prstClr val="black"/>
                  </a:solidFill>
                </a:rPr>
                <a:t>H</a:t>
              </a:r>
              <a:r>
                <a:rPr lang="en-US" sz="500" baseline="-25000" dirty="0">
                  <a:solidFill>
                    <a:prstClr val="black"/>
                  </a:solidFill>
                </a:rPr>
                <a:t>1</a:t>
              </a:r>
              <a:r>
                <a:rPr lang="en-US" sz="500" dirty="0">
                  <a:solidFill>
                    <a:prstClr val="black"/>
                  </a:solidFill>
                </a:rPr>
                <a:t>(x) &gt; t</a:t>
              </a:r>
              <a:r>
                <a:rPr lang="en-US" sz="500" baseline="-25000" dirty="0">
                  <a:solidFill>
                    <a:prstClr val="black"/>
                  </a:solidFill>
                </a:rPr>
                <a:t>1</a:t>
              </a:r>
              <a:r>
                <a:rPr lang="en-US" sz="500" dirty="0">
                  <a:solidFill>
                    <a:prstClr val="black"/>
                  </a:solidFill>
                </a:rPr>
                <a:t>?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3887639" y="2134249"/>
              <a:ext cx="531309" cy="380868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>
                <a:solidFill>
                  <a:prstClr val="white"/>
                </a:solidFill>
              </a:endParaRPr>
            </a:p>
          </p:txBody>
        </p:sp>
        <p:sp>
          <p:nvSpPr>
            <p:cNvPr id="25" name="Right Arrow 24"/>
            <p:cNvSpPr/>
            <p:nvPr/>
          </p:nvSpPr>
          <p:spPr>
            <a:xfrm rot="5400000">
              <a:off x="2780652" y="3161751"/>
              <a:ext cx="761735" cy="380771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>
                <a:solidFill>
                  <a:prstClr val="white"/>
                </a:solidFill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1904085" y="2058960"/>
              <a:ext cx="380771" cy="456157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>
                <a:solidFill>
                  <a:prstClr val="white"/>
                </a:solidFill>
              </a:endParaRPr>
            </a:p>
          </p:txBody>
        </p:sp>
        <p:sp>
          <p:nvSpPr>
            <p:cNvPr id="42001" name="TextBox 15"/>
            <p:cNvSpPr txBox="1">
              <a:spLocks noChangeArrowheads="1"/>
            </p:cNvSpPr>
            <p:nvPr/>
          </p:nvSpPr>
          <p:spPr bwMode="auto">
            <a:xfrm>
              <a:off x="2743199" y="3809998"/>
              <a:ext cx="102034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>
                  <a:solidFill>
                    <a:prstClr val="black"/>
                  </a:solidFill>
                  <a:latin typeface="Arial" charset="0"/>
                  <a:cs typeface="+mn-cs"/>
                </a:rPr>
                <a:t>Reject</a:t>
              </a:r>
            </a:p>
          </p:txBody>
        </p:sp>
        <p:sp>
          <p:nvSpPr>
            <p:cNvPr id="42002" name="TextBox 16"/>
            <p:cNvSpPr txBox="1">
              <a:spLocks noChangeArrowheads="1"/>
            </p:cNvSpPr>
            <p:nvPr/>
          </p:nvSpPr>
          <p:spPr bwMode="auto">
            <a:xfrm>
              <a:off x="3352801" y="3048000"/>
              <a:ext cx="743126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>
                  <a:solidFill>
                    <a:prstClr val="black"/>
                  </a:solidFill>
                  <a:latin typeface="Arial" charset="0"/>
                  <a:cs typeface="+mn-cs"/>
                </a:rPr>
                <a:t>No</a:t>
              </a:r>
            </a:p>
          </p:txBody>
        </p:sp>
        <p:sp>
          <p:nvSpPr>
            <p:cNvPr id="42003" name="TextBox 17"/>
            <p:cNvSpPr txBox="1">
              <a:spLocks noChangeArrowheads="1"/>
            </p:cNvSpPr>
            <p:nvPr/>
          </p:nvSpPr>
          <p:spPr bwMode="auto">
            <a:xfrm>
              <a:off x="3810001" y="1676400"/>
              <a:ext cx="823608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>
                  <a:solidFill>
                    <a:prstClr val="black"/>
                  </a:solidFill>
                  <a:latin typeface="Arial" charset="0"/>
                  <a:cs typeface="+mn-cs"/>
                </a:rPr>
                <a:t>Yes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511928" y="1766666"/>
              <a:ext cx="1279567" cy="1067316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>
                  <a:solidFill>
                    <a:prstClr val="black"/>
                  </a:solidFill>
                </a:rPr>
                <a:t>Stage 2</a:t>
              </a:r>
            </a:p>
            <a:p>
              <a:pPr algn="ctr">
                <a:defRPr/>
              </a:pPr>
              <a:r>
                <a:rPr lang="en-US" sz="500" dirty="0">
                  <a:solidFill>
                    <a:prstClr val="black"/>
                  </a:solidFill>
                </a:rPr>
                <a:t>H</a:t>
              </a:r>
              <a:r>
                <a:rPr lang="en-US" sz="500" baseline="-25000" dirty="0">
                  <a:solidFill>
                    <a:prstClr val="black"/>
                  </a:solidFill>
                </a:rPr>
                <a:t>2</a:t>
              </a:r>
              <a:r>
                <a:rPr lang="en-US" sz="500" dirty="0">
                  <a:solidFill>
                    <a:prstClr val="black"/>
                  </a:solidFill>
                </a:rPr>
                <a:t>(x) &gt; t</a:t>
              </a:r>
              <a:r>
                <a:rPr lang="en-US" sz="500" baseline="-25000" dirty="0">
                  <a:solidFill>
                    <a:prstClr val="black"/>
                  </a:solidFill>
                </a:rPr>
                <a:t>2</a:t>
              </a:r>
              <a:r>
                <a:rPr lang="en-US" sz="500" dirty="0">
                  <a:solidFill>
                    <a:prstClr val="black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553038" y="1753381"/>
              <a:ext cx="1297281" cy="1067313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>
                  <a:solidFill>
                    <a:prstClr val="black"/>
                  </a:solidFill>
                </a:rPr>
                <a:t>Stage N</a:t>
              </a:r>
            </a:p>
            <a:p>
              <a:pPr algn="ctr">
                <a:defRPr/>
              </a:pPr>
              <a:r>
                <a:rPr lang="en-US" sz="500" dirty="0">
                  <a:solidFill>
                    <a:prstClr val="black"/>
                  </a:solidFill>
                </a:rPr>
                <a:t>H</a:t>
              </a:r>
              <a:r>
                <a:rPr lang="en-US" sz="500" baseline="-25000" dirty="0">
                  <a:solidFill>
                    <a:prstClr val="black"/>
                  </a:solidFill>
                </a:rPr>
                <a:t>N</a:t>
              </a:r>
              <a:r>
                <a:rPr lang="en-US" sz="500" dirty="0">
                  <a:solidFill>
                    <a:prstClr val="black"/>
                  </a:solidFill>
                </a:rPr>
                <a:t>(x) &gt; </a:t>
              </a:r>
              <a:r>
                <a:rPr lang="en-US" sz="500" dirty="0" err="1">
                  <a:solidFill>
                    <a:prstClr val="black"/>
                  </a:solidFill>
                </a:rPr>
                <a:t>t</a:t>
              </a:r>
              <a:r>
                <a:rPr lang="en-US" sz="500" baseline="-25000" dirty="0" err="1">
                  <a:solidFill>
                    <a:prstClr val="black"/>
                  </a:solidFill>
                </a:rPr>
                <a:t>N</a:t>
              </a:r>
              <a:r>
                <a:rPr lang="en-US" sz="500" dirty="0">
                  <a:solidFill>
                    <a:prstClr val="black"/>
                  </a:solidFill>
                </a:rPr>
                <a:t>?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7925586" y="2134249"/>
              <a:ext cx="531309" cy="380868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>
                <a:solidFill>
                  <a:prstClr val="white"/>
                </a:solidFill>
              </a:endParaRPr>
            </a:p>
          </p:txBody>
        </p:sp>
        <p:sp>
          <p:nvSpPr>
            <p:cNvPr id="42007" name="TextBox 21"/>
            <p:cNvSpPr txBox="1">
              <a:spLocks noChangeArrowheads="1"/>
            </p:cNvSpPr>
            <p:nvPr/>
          </p:nvSpPr>
          <p:spPr bwMode="auto">
            <a:xfrm>
              <a:off x="7848600" y="1676400"/>
              <a:ext cx="823608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>
                  <a:solidFill>
                    <a:prstClr val="black"/>
                  </a:solidFill>
                  <a:latin typeface="Arial" charset="0"/>
                  <a:cs typeface="+mn-cs"/>
                </a:rPr>
                <a:t>Yes</a:t>
              </a:r>
            </a:p>
          </p:txBody>
        </p:sp>
        <p:sp>
          <p:nvSpPr>
            <p:cNvPr id="42008" name="TextBox 22"/>
            <p:cNvSpPr txBox="1">
              <a:spLocks noChangeArrowheads="1"/>
            </p:cNvSpPr>
            <p:nvPr/>
          </p:nvSpPr>
          <p:spPr bwMode="auto">
            <a:xfrm>
              <a:off x="5883275" y="1981201"/>
              <a:ext cx="801249" cy="600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solidFill>
                    <a:prstClr val="black"/>
                  </a:solidFill>
                  <a:latin typeface="Arial" charset="0"/>
                  <a:cs typeface="+mn-cs"/>
                </a:rPr>
                <a:t>…</a:t>
              </a:r>
            </a:p>
          </p:txBody>
        </p:sp>
        <p:sp>
          <p:nvSpPr>
            <p:cNvPr id="42009" name="TextBox 23"/>
            <p:cNvSpPr txBox="1">
              <a:spLocks noChangeArrowheads="1"/>
            </p:cNvSpPr>
            <p:nvPr/>
          </p:nvSpPr>
          <p:spPr bwMode="auto">
            <a:xfrm>
              <a:off x="8447087" y="2209801"/>
              <a:ext cx="91303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>
                  <a:solidFill>
                    <a:prstClr val="black"/>
                  </a:solidFill>
                  <a:latin typeface="Arial" charset="0"/>
                  <a:cs typeface="+mn-cs"/>
                </a:rPr>
                <a:t>Pass</a:t>
              </a:r>
            </a:p>
          </p:txBody>
        </p:sp>
        <p:sp>
          <p:nvSpPr>
            <p:cNvPr id="36" name="Right Arrow 35"/>
            <p:cNvSpPr/>
            <p:nvPr/>
          </p:nvSpPr>
          <p:spPr>
            <a:xfrm rot="5400000">
              <a:off x="4684509" y="3161751"/>
              <a:ext cx="761735" cy="380771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>
                <a:solidFill>
                  <a:prstClr val="white"/>
                </a:solidFill>
              </a:endParaRPr>
            </a:p>
          </p:txBody>
        </p:sp>
        <p:sp>
          <p:nvSpPr>
            <p:cNvPr id="42011" name="TextBox 25"/>
            <p:cNvSpPr txBox="1">
              <a:spLocks noChangeArrowheads="1"/>
            </p:cNvSpPr>
            <p:nvPr/>
          </p:nvSpPr>
          <p:spPr bwMode="auto">
            <a:xfrm>
              <a:off x="4648200" y="3809998"/>
              <a:ext cx="102034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>
                  <a:solidFill>
                    <a:prstClr val="black"/>
                  </a:solidFill>
                  <a:latin typeface="Arial" charset="0"/>
                  <a:cs typeface="+mn-cs"/>
                </a:rPr>
                <a:t>Reject</a:t>
              </a:r>
            </a:p>
          </p:txBody>
        </p:sp>
        <p:sp>
          <p:nvSpPr>
            <p:cNvPr id="42012" name="TextBox 26"/>
            <p:cNvSpPr txBox="1">
              <a:spLocks noChangeArrowheads="1"/>
            </p:cNvSpPr>
            <p:nvPr/>
          </p:nvSpPr>
          <p:spPr bwMode="auto">
            <a:xfrm>
              <a:off x="5257799" y="3048000"/>
              <a:ext cx="743126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>
                  <a:solidFill>
                    <a:prstClr val="black"/>
                  </a:solidFill>
                  <a:latin typeface="Arial" charset="0"/>
                  <a:cs typeface="+mn-cs"/>
                </a:rPr>
                <a:t>No</a:t>
              </a:r>
            </a:p>
          </p:txBody>
        </p:sp>
        <p:sp>
          <p:nvSpPr>
            <p:cNvPr id="39" name="Right Arrow 38"/>
            <p:cNvSpPr/>
            <p:nvPr/>
          </p:nvSpPr>
          <p:spPr>
            <a:xfrm rot="5400000">
              <a:off x="6818599" y="3086464"/>
              <a:ext cx="761735" cy="380771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500">
                <a:solidFill>
                  <a:prstClr val="white"/>
                </a:solidFill>
              </a:endParaRPr>
            </a:p>
          </p:txBody>
        </p:sp>
        <p:sp>
          <p:nvSpPr>
            <p:cNvPr id="42014" name="TextBox 28"/>
            <p:cNvSpPr txBox="1">
              <a:spLocks noChangeArrowheads="1"/>
            </p:cNvSpPr>
            <p:nvPr/>
          </p:nvSpPr>
          <p:spPr bwMode="auto">
            <a:xfrm>
              <a:off x="6781801" y="3733800"/>
              <a:ext cx="1020343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>
                  <a:solidFill>
                    <a:prstClr val="black"/>
                  </a:solidFill>
                  <a:latin typeface="Arial" charset="0"/>
                  <a:cs typeface="+mn-cs"/>
                </a:rPr>
                <a:t>Reject</a:t>
              </a:r>
            </a:p>
          </p:txBody>
        </p:sp>
        <p:sp>
          <p:nvSpPr>
            <p:cNvPr id="42015" name="TextBox 29"/>
            <p:cNvSpPr txBox="1">
              <a:spLocks noChangeArrowheads="1"/>
            </p:cNvSpPr>
            <p:nvPr/>
          </p:nvSpPr>
          <p:spPr bwMode="auto">
            <a:xfrm>
              <a:off x="7391400" y="2971799"/>
              <a:ext cx="743126" cy="47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00">
                  <a:solidFill>
                    <a:prstClr val="black"/>
                  </a:solidFill>
                  <a:latin typeface="Arial" charset="0"/>
                  <a:cs typeface="+mn-cs"/>
                </a:rPr>
                <a:t>No</a:t>
              </a:r>
            </a:p>
          </p:txBody>
        </p:sp>
      </p:grp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061" y="3124200"/>
            <a:ext cx="747077" cy="148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8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</a:p>
          <a:p>
            <a:r>
              <a:rPr lang="en-US" dirty="0" smtClean="0"/>
              <a:t>Viola-Jones</a:t>
            </a:r>
          </a:p>
          <a:p>
            <a:r>
              <a:rPr lang="en-US" dirty="0" err="1" smtClean="0"/>
              <a:t>Dalal-Triggs</a:t>
            </a:r>
            <a:endParaRPr lang="en-US" dirty="0" smtClean="0"/>
          </a:p>
          <a:p>
            <a:r>
              <a:rPr lang="en-US" dirty="0" smtClean="0"/>
              <a:t>Deformable </a:t>
            </a:r>
            <a:r>
              <a:rPr lang="en-US" dirty="0" smtClean="0"/>
              <a:t>models</a:t>
            </a:r>
          </a:p>
          <a:p>
            <a:r>
              <a:rPr lang="en-US" dirty="0" smtClean="0"/>
              <a:t>Pascal VOC challenge</a:t>
            </a:r>
            <a:endParaRPr lang="en-US" dirty="0" smtClean="0"/>
          </a:p>
          <a:p>
            <a:r>
              <a:rPr lang="en-US" dirty="0" smtClean="0"/>
              <a:t>Later: Deep </a:t>
            </a:r>
            <a:r>
              <a:rPr lang="en-US" dirty="0" smtClean="0"/>
              <a:t>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Discriminative part-based models</a:t>
            </a:r>
            <a:endParaRPr lang="en-US" dirty="0"/>
          </a:p>
        </p:txBody>
      </p: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404398"/>
            <a:ext cx="4201856" cy="277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85800" y="60198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P.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Felzenszwalb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R.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Girshick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D.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McAllester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D.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Ramanan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  <a:hlinkClick r:id="rId4"/>
              </a:rPr>
              <a:t>Object Detection with Discriminatively Trained Part Based Models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 PAMI 32(9), 2010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600" y="1524000"/>
            <a:ext cx="4056792" cy="3657600"/>
            <a:chOff x="5334000" y="811919"/>
            <a:chExt cx="2902712" cy="2617081"/>
          </a:xfrm>
        </p:grpSpPr>
        <p:pic>
          <p:nvPicPr>
            <p:cNvPr id="5427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0" y="1423101"/>
              <a:ext cx="2693106" cy="2005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401538" y="811919"/>
              <a:ext cx="634440" cy="506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Root filter</a:t>
              </a:r>
              <a:endParaRPr lang="en-US" sz="2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19378" y="819858"/>
              <a:ext cx="863813" cy="506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Part filters</a:t>
              </a:r>
              <a:endParaRPr lang="en-US" sz="2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064476" y="840161"/>
              <a:ext cx="1172236" cy="506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Deformation weights</a:t>
              </a:r>
              <a:endParaRPr lang="en-US" sz="2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2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33600"/>
            <a:ext cx="8001000" cy="110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399" y="3962400"/>
            <a:ext cx="801356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31987" y="1611868"/>
            <a:ext cx="1702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Component 1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987" y="3516868"/>
            <a:ext cx="1702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Component 2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084142"/>
            <a:ext cx="3352800" cy="249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810000"/>
            <a:ext cx="667244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60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Bottle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990601"/>
            <a:ext cx="3505200" cy="278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3625" y="4114800"/>
            <a:ext cx="414337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88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" y="1143000"/>
            <a:ext cx="88011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29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:\snavely\work\teaching\09Fa-CS6610\lectures\lec18\everingham_det_Pag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22288" y="2035175"/>
            <a:ext cx="8218487" cy="4768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>
          <a:xfrm>
            <a:off x="206375" y="1927225"/>
            <a:ext cx="8731250" cy="4198938"/>
          </a:xfrm>
        </p:spPr>
        <p:txBody>
          <a:bodyPr/>
          <a:lstStyle/>
          <a:p>
            <a:pPr eaLnBrk="1" hangingPunct="1"/>
            <a:r>
              <a:rPr lang="en-US" altLang="en-US" smtClean="0"/>
              <a:t>Twenty object categories (aeroplane to TV/monitor) </a:t>
            </a:r>
          </a:p>
          <a:p>
            <a:pPr eaLnBrk="1" hangingPunct="1"/>
            <a:endParaRPr lang="en-US" altLang="en-US" sz="1400" smtClean="0"/>
          </a:p>
          <a:p>
            <a:pPr eaLnBrk="1" hangingPunct="1"/>
            <a:r>
              <a:rPr lang="en-US" altLang="en-US" smtClean="0"/>
              <a:t>Three challenges:</a:t>
            </a:r>
          </a:p>
          <a:p>
            <a:pPr lvl="1" eaLnBrk="1" hangingPunct="1"/>
            <a:r>
              <a:rPr lang="en-US" altLang="en-US" smtClean="0"/>
              <a:t>Classification challenge (is there an X in this image?)</a:t>
            </a:r>
          </a:p>
          <a:p>
            <a:pPr lvl="1" eaLnBrk="1" hangingPunct="1"/>
            <a:r>
              <a:rPr lang="en-US" altLang="en-US" smtClean="0"/>
              <a:t>Detection challenge (draw a box around every X)</a:t>
            </a:r>
          </a:p>
          <a:p>
            <a:pPr lvl="1" eaLnBrk="1" hangingPunct="1"/>
            <a:r>
              <a:rPr lang="en-US" altLang="en-US" smtClean="0"/>
              <a:t>Segmentation challenge</a:t>
            </a:r>
          </a:p>
        </p:txBody>
      </p:sp>
      <p:pic>
        <p:nvPicPr>
          <p:cNvPr id="54479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5437188"/>
            <a:ext cx="414972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7315200" y="62484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prstClr val="black"/>
                </a:solidFill>
              </a:rPr>
              <a:t>Slides from Noah Snavely</a:t>
            </a:r>
          </a:p>
        </p:txBody>
      </p:sp>
    </p:spTree>
    <p:extLst>
      <p:ext uri="{BB962C8B-B14F-4D97-AF65-F5344CB8AC3E}">
        <p14:creationId xmlns:p14="http://schemas.microsoft.com/office/powerpoint/2010/main" val="742842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4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9460" name="Picture 5" descr="C:\snavely\work\teaching\09Fa-CS6610\lectures\lec18\everingham_det_P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5387975"/>
            <a:ext cx="9013825" cy="1306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425" y="2873375"/>
            <a:ext cx="9012238" cy="2503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38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484" name="Picture 6" descr="C:\snavely\work\teaching\09Fa-CS6610\lectures\lec18\everingham_det_Page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2852738"/>
            <a:ext cx="9013825" cy="3841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8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508" name="Picture 7" descr="C:\snavely\work\teaching\09Fa-CS6610\lectures\lec18\everingham_det_Pag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135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2" name="Picture 8" descr="C:\snavely\work\teaching\09Fa-CS6610\lectures\lec18\everingham_det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197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Recap: Viola-Jones sliding window detector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b="1" dirty="0" smtClean="0"/>
          </a:p>
          <a:p>
            <a:pPr>
              <a:buFont typeface="Arial" charset="0"/>
              <a:buNone/>
            </a:pPr>
            <a:r>
              <a:rPr lang="en-US" b="1" dirty="0" smtClean="0"/>
              <a:t>Fast</a:t>
            </a:r>
            <a:r>
              <a:rPr lang="en-US" dirty="0" smtClean="0"/>
              <a:t> detection through two mechanisms</a:t>
            </a:r>
          </a:p>
          <a:p>
            <a:r>
              <a:rPr lang="en-US" dirty="0" smtClean="0"/>
              <a:t>Quickly eliminate unlikely windows</a:t>
            </a:r>
          </a:p>
          <a:p>
            <a:r>
              <a:rPr lang="en-US" dirty="0" smtClean="0"/>
              <a:t>Use features that are fast to compute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0" y="6488113"/>
            <a:ext cx="87995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Viola and Jones. </a:t>
            </a:r>
            <a:r>
              <a:rPr lang="en-US" sz="1600" u="sng" dirty="0">
                <a:solidFill>
                  <a:prstClr val="black"/>
                </a:solidFill>
                <a:hlinkClick r:id="rId2"/>
              </a:rPr>
              <a:t>Rapid Object Detection using a Boosted Cascade of Simple Features</a:t>
            </a:r>
            <a:r>
              <a:rPr lang="en-US" sz="1600" dirty="0">
                <a:solidFill>
                  <a:prstClr val="black"/>
                </a:solidFill>
              </a:rPr>
              <a:t> (2001). </a:t>
            </a:r>
          </a:p>
        </p:txBody>
      </p:sp>
    </p:spTree>
    <p:extLst>
      <p:ext uri="{BB962C8B-B14F-4D97-AF65-F5344CB8AC3E}">
        <p14:creationId xmlns:p14="http://schemas.microsoft.com/office/powerpoint/2010/main" val="27585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3556" name="Picture 2" descr="C:\snavely\work\teaching\09Fa-CS6610\lectures\lec18\pascal2009\everingham_cls_P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3513" y="2808288"/>
            <a:ext cx="8697912" cy="3744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is</a:t>
            </a:r>
          </a:p>
        </p:txBody>
      </p:sp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2676525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744913" y="6215063"/>
            <a:ext cx="1922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is there a cat?</a:t>
            </a:r>
          </a:p>
        </p:txBody>
      </p:sp>
    </p:spTree>
    <p:extLst>
      <p:ext uri="{BB962C8B-B14F-4D97-AF65-F5344CB8AC3E}">
        <p14:creationId xmlns:p14="http://schemas.microsoft.com/office/powerpoint/2010/main" val="9706803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2772" name="Picture 11" descr="C:\snavely\work\teaching\09Fa-CS6610\lectures\lec18\everingham_det_Page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968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4580" name="Picture 2" descr="C:\snavely\work\teaching\09Fa-CS6610\lectures\lec18\pascal2009\everingham_cls_Pag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9538" y="1947863"/>
            <a:ext cx="9012237" cy="1306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38" y="4713288"/>
            <a:ext cx="9012237" cy="1709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3352800"/>
            <a:ext cx="9013825" cy="1306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39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5604" name="Picture 2" descr="C:\snavely\work\teaching\09Fa-CS6610\lectures\lec18\pascal2009\everingham_cls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651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8" name="Picture 2" descr="C:\snavely\work\teaching\09Fa-CS6610\lectures\lec18\pascal2009\everingham_cls_Pag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791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7652" name="Picture 2" descr="C:\snavely\work\teaching\09Fa-CS6610\lectures\lec18\pascal2009\everingham_cls_Page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27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8676" name="Picture 2" descr="C:\snavely\work\teaching\09Fa-CS6610\lectures\lec18\pascal2009\everingham_cls_Pag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00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9700" name="Picture 2" descr="C:\snavely\work\teaching\09Fa-CS6610\lectures\lec18\pascal2009\everingham_cls_Page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2971800"/>
            <a:ext cx="9013825" cy="192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735513"/>
            <a:ext cx="9013825" cy="192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80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4" name="Picture 2" descr="C:\snavely\work\teaching\09Fa-CS6610\lectures\lec18\pascal2009\everingham_cls_Pag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2971800"/>
            <a:ext cx="9013825" cy="192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3" y="4930775"/>
            <a:ext cx="9013825" cy="192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7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1748" name="Picture 10" descr="C:\snavely\work\teaching\09Fa-CS6610\lectures\lec18\everingham_det_Page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2971800"/>
            <a:ext cx="9013825" cy="335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720975"/>
            <a:ext cx="47720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959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Cascade for Fast Detection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381000" y="1447800"/>
            <a:ext cx="8763000" cy="2732088"/>
            <a:chOff x="381000" y="1447800"/>
            <a:chExt cx="8763000" cy="2732088"/>
          </a:xfrm>
        </p:grpSpPr>
        <p:sp>
          <p:nvSpPr>
            <p:cNvPr id="4" name="Rectangle 3"/>
            <p:cNvSpPr/>
            <p:nvPr/>
          </p:nvSpPr>
          <p:spPr>
            <a:xfrm>
              <a:off x="381000" y="14478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" y="16002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85800" y="17526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38200" y="19050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90600" y="2057400"/>
              <a:ext cx="8382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778" name="TextBox 10"/>
            <p:cNvSpPr txBox="1">
              <a:spLocks noChangeArrowheads="1"/>
            </p:cNvSpPr>
            <p:nvPr/>
          </p:nvSpPr>
          <p:spPr bwMode="auto">
            <a:xfrm>
              <a:off x="762000" y="3352800"/>
              <a:ext cx="11969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Examples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438400" y="1752600"/>
              <a:ext cx="1295400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Stage 1</a:t>
              </a:r>
            </a:p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H</a:t>
              </a:r>
              <a:r>
                <a:rPr lang="en-US" baseline="-25000" dirty="0">
                  <a:solidFill>
                    <a:prstClr val="black"/>
                  </a:solidFill>
                </a:rPr>
                <a:t>1</a:t>
              </a:r>
              <a:r>
                <a:rPr lang="en-US" dirty="0">
                  <a:solidFill>
                    <a:prstClr val="black"/>
                  </a:solidFill>
                </a:rPr>
                <a:t>(x) &gt; t</a:t>
              </a:r>
              <a:r>
                <a:rPr lang="en-US" baseline="-25000" dirty="0">
                  <a:solidFill>
                    <a:prstClr val="black"/>
                  </a:solidFill>
                </a:rPr>
                <a:t>1</a:t>
              </a:r>
              <a:r>
                <a:rPr lang="en-US" dirty="0">
                  <a:solidFill>
                    <a:prstClr val="black"/>
                  </a:solidFill>
                </a:rPr>
                <a:t>?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886200" y="2133600"/>
              <a:ext cx="5334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5400000">
              <a:off x="2781300" y="31623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1905000" y="2057400"/>
              <a:ext cx="381000" cy="4572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783" name="TextBox 15"/>
            <p:cNvSpPr txBox="1">
              <a:spLocks noChangeArrowheads="1"/>
            </p:cNvSpPr>
            <p:nvPr/>
          </p:nvSpPr>
          <p:spPr bwMode="auto">
            <a:xfrm>
              <a:off x="2743200" y="38100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Reject</a:t>
              </a:r>
            </a:p>
          </p:txBody>
        </p:sp>
        <p:sp>
          <p:nvSpPr>
            <p:cNvPr id="32784" name="TextBox 16"/>
            <p:cNvSpPr txBox="1">
              <a:spLocks noChangeArrowheads="1"/>
            </p:cNvSpPr>
            <p:nvPr/>
          </p:nvSpPr>
          <p:spPr bwMode="auto">
            <a:xfrm>
              <a:off x="3352800" y="30480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No</a:t>
              </a:r>
            </a:p>
          </p:txBody>
        </p:sp>
        <p:sp>
          <p:nvSpPr>
            <p:cNvPr id="32785" name="TextBox 17"/>
            <p:cNvSpPr txBox="1">
              <a:spLocks noChangeArrowheads="1"/>
            </p:cNvSpPr>
            <p:nvPr/>
          </p:nvSpPr>
          <p:spPr bwMode="auto">
            <a:xfrm>
              <a:off x="3810000" y="1676400"/>
              <a:ext cx="5603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Yes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511675" y="1768475"/>
              <a:ext cx="1279525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Stage 2</a:t>
              </a:r>
            </a:p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H</a:t>
              </a:r>
              <a:r>
                <a:rPr lang="en-US" baseline="-25000" dirty="0">
                  <a:solidFill>
                    <a:prstClr val="black"/>
                  </a:solidFill>
                </a:rPr>
                <a:t>2</a:t>
              </a:r>
              <a:r>
                <a:rPr lang="en-US" dirty="0">
                  <a:solidFill>
                    <a:prstClr val="black"/>
                  </a:solidFill>
                </a:rPr>
                <a:t>(x) &gt; t</a:t>
              </a:r>
              <a:r>
                <a:rPr lang="en-US" baseline="-25000" dirty="0">
                  <a:solidFill>
                    <a:prstClr val="black"/>
                  </a:solidFill>
                </a:rPr>
                <a:t>2</a:t>
              </a:r>
              <a:r>
                <a:rPr lang="en-US" dirty="0">
                  <a:solidFill>
                    <a:prstClr val="black"/>
                  </a:solidFill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553200" y="1752600"/>
              <a:ext cx="1295400" cy="1066800"/>
            </a:xfrm>
            <a:prstGeom prst="roundRect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Stage N</a:t>
              </a:r>
            </a:p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H</a:t>
              </a:r>
              <a:r>
                <a:rPr lang="en-US" baseline="-25000" dirty="0">
                  <a:solidFill>
                    <a:prstClr val="black"/>
                  </a:solidFill>
                </a:rPr>
                <a:t>N</a:t>
              </a:r>
              <a:r>
                <a:rPr lang="en-US" dirty="0">
                  <a:solidFill>
                    <a:prstClr val="black"/>
                  </a:solidFill>
                </a:rPr>
                <a:t>(x) &gt; </a:t>
              </a:r>
              <a:r>
                <a:rPr lang="en-US" dirty="0" err="1">
                  <a:solidFill>
                    <a:prstClr val="black"/>
                  </a:solidFill>
                </a:rPr>
                <a:t>t</a:t>
              </a:r>
              <a:r>
                <a:rPr lang="en-US" baseline="-25000" dirty="0" err="1">
                  <a:solidFill>
                    <a:prstClr val="black"/>
                  </a:solidFill>
                </a:rPr>
                <a:t>N</a:t>
              </a:r>
              <a:r>
                <a:rPr lang="en-US" dirty="0">
                  <a:solidFill>
                    <a:prstClr val="black"/>
                  </a:solidFill>
                </a:rPr>
                <a:t>?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7924800" y="2133600"/>
              <a:ext cx="5334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789" name="TextBox 21"/>
            <p:cNvSpPr txBox="1">
              <a:spLocks noChangeArrowheads="1"/>
            </p:cNvSpPr>
            <p:nvPr/>
          </p:nvSpPr>
          <p:spPr bwMode="auto">
            <a:xfrm>
              <a:off x="7848600" y="1676400"/>
              <a:ext cx="5603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Yes</a:t>
              </a:r>
            </a:p>
          </p:txBody>
        </p:sp>
        <p:sp>
          <p:nvSpPr>
            <p:cNvPr id="32790" name="TextBox 22"/>
            <p:cNvSpPr txBox="1">
              <a:spLocks noChangeArrowheads="1"/>
            </p:cNvSpPr>
            <p:nvPr/>
          </p:nvSpPr>
          <p:spPr bwMode="auto">
            <a:xfrm>
              <a:off x="5883275" y="1981200"/>
              <a:ext cx="54451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prstClr val="black"/>
                  </a:solidFill>
                </a:rPr>
                <a:t>…</a:t>
              </a:r>
            </a:p>
          </p:txBody>
        </p:sp>
        <p:sp>
          <p:nvSpPr>
            <p:cNvPr id="32791" name="TextBox 23"/>
            <p:cNvSpPr txBox="1">
              <a:spLocks noChangeArrowheads="1"/>
            </p:cNvSpPr>
            <p:nvPr/>
          </p:nvSpPr>
          <p:spPr bwMode="auto">
            <a:xfrm>
              <a:off x="8447088" y="2209800"/>
              <a:ext cx="6969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Pass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 rot="5400000">
              <a:off x="4686300" y="31623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793" name="TextBox 25"/>
            <p:cNvSpPr txBox="1">
              <a:spLocks noChangeArrowheads="1"/>
            </p:cNvSpPr>
            <p:nvPr/>
          </p:nvSpPr>
          <p:spPr bwMode="auto">
            <a:xfrm>
              <a:off x="4648200" y="38100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Reject</a:t>
              </a:r>
            </a:p>
          </p:txBody>
        </p:sp>
        <p:sp>
          <p:nvSpPr>
            <p:cNvPr id="32794" name="TextBox 26"/>
            <p:cNvSpPr txBox="1">
              <a:spLocks noChangeArrowheads="1"/>
            </p:cNvSpPr>
            <p:nvPr/>
          </p:nvSpPr>
          <p:spPr bwMode="auto">
            <a:xfrm>
              <a:off x="5257800" y="30480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No</a:t>
              </a:r>
            </a:p>
          </p:txBody>
        </p:sp>
        <p:sp>
          <p:nvSpPr>
            <p:cNvPr id="28" name="Right Arrow 27"/>
            <p:cNvSpPr/>
            <p:nvPr/>
          </p:nvSpPr>
          <p:spPr>
            <a:xfrm rot="5400000">
              <a:off x="6819900" y="3086100"/>
              <a:ext cx="762000" cy="381000"/>
            </a:xfrm>
            <a:prstGeom prst="rightArrow">
              <a:avLst/>
            </a:prstGeom>
            <a:solidFill>
              <a:srgbClr val="97FFC6"/>
            </a:solidFill>
            <a:ln>
              <a:solidFill>
                <a:srgbClr val="0082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796" name="TextBox 28"/>
            <p:cNvSpPr txBox="1">
              <a:spLocks noChangeArrowheads="1"/>
            </p:cNvSpPr>
            <p:nvPr/>
          </p:nvSpPr>
          <p:spPr bwMode="auto">
            <a:xfrm>
              <a:off x="6781800" y="3733800"/>
              <a:ext cx="838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Reject</a:t>
              </a:r>
            </a:p>
          </p:txBody>
        </p:sp>
        <p:sp>
          <p:nvSpPr>
            <p:cNvPr id="32797" name="TextBox 29"/>
            <p:cNvSpPr txBox="1">
              <a:spLocks noChangeArrowheads="1"/>
            </p:cNvSpPr>
            <p:nvPr/>
          </p:nvSpPr>
          <p:spPr bwMode="auto">
            <a:xfrm>
              <a:off x="7391400" y="2971800"/>
              <a:ext cx="47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prstClr val="black"/>
                  </a:solidFill>
                </a:rPr>
                <a:t>No</a:t>
              </a:r>
            </a:p>
          </p:txBody>
        </p:sp>
      </p:grpSp>
      <p:sp>
        <p:nvSpPr>
          <p:cNvPr id="3382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Choose threshold for low false negative rate</a:t>
            </a:r>
          </a:p>
          <a:p>
            <a:pPr>
              <a:defRPr/>
            </a:pPr>
            <a:r>
              <a:rPr lang="en-US" sz="2800" dirty="0" smtClean="0"/>
              <a:t>Fast classifiers early in cascade</a:t>
            </a:r>
          </a:p>
          <a:p>
            <a:pPr>
              <a:defRPr/>
            </a:pPr>
            <a:r>
              <a:rPr lang="en-US" sz="2800" dirty="0" smtClean="0"/>
              <a:t>Slow classifiers later, but most examples don’t get there</a:t>
            </a:r>
          </a:p>
          <a:p>
            <a:pPr lvl="1">
              <a:buFont typeface="Arial" charset="0"/>
              <a:buNone/>
              <a:defRPr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1863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3796" name="Picture 12" descr="C:\snavely\work\teaching\09Fa-CS6610\lectures\lec18\everingham_det_Page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954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4820" name="Picture 18" descr="C:\snavely\work\teaching\09Fa-CS6610\lectures\lec18\everingham_det_Page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3059113" y="6172200"/>
            <a:ext cx="270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Chance essentially 0</a:t>
            </a:r>
          </a:p>
        </p:txBody>
      </p:sp>
    </p:spTree>
    <p:extLst>
      <p:ext uri="{BB962C8B-B14F-4D97-AF65-F5344CB8AC3E}">
        <p14:creationId xmlns:p14="http://schemas.microsoft.com/office/powerpoint/2010/main" val="1163264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844" name="Picture 15" descr="C:\snavely\work\teaching\09Fa-CS6610\lectures\lec18\everingham_det_Pag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614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8" name="Picture 16" descr="C:\snavely\work\teaching\09Fa-CS6610\lectures\lec18\everingham_det_Page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798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892" name="Picture 17" descr="C:\snavely\work\teaching\09Fa-CS6610\lectures\lec18\everingham_det_Page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5406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8916" name="Picture 19" descr="C:\snavely\work\teaching\09Fa-CS6610\lectures\lec18\everingham_det_Page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367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9940" name="Picture 20" descr="C:\snavely\work\teaching\09Fa-CS6610\lectures\lec18\everingham_det_Page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9841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0964" name="Picture 21" descr="C:\snavely\work\teaching\09Fa-CS6610\lectures\lec18\everingham_det_Pag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666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988" name="Picture 22" descr="C:\snavely\work\teaching\09Fa-CS6610\lectures\lec18\everingham_det_Page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457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3012" name="Picture 23" descr="C:\snavely\work\teaching\09Fa-CS6610\lectures\lec18\everingham_det_Page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3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that are fast to compute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Haar</a:t>
            </a:r>
            <a:r>
              <a:rPr lang="en-US" dirty="0" smtClean="0"/>
              <a:t>-like features”</a:t>
            </a:r>
          </a:p>
          <a:p>
            <a:pPr lvl="1"/>
            <a:r>
              <a:rPr lang="en-US" dirty="0" smtClean="0"/>
              <a:t>Differences of sums of intensity</a:t>
            </a:r>
          </a:p>
          <a:p>
            <a:pPr lvl="1"/>
            <a:r>
              <a:rPr lang="en-US" dirty="0" smtClean="0"/>
              <a:t>Thousands, computed at various positions and scales within detection window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609600" y="4953000"/>
            <a:ext cx="304800" cy="457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304800" y="4953000"/>
            <a:ext cx="304800" cy="4572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1143000" y="5181600"/>
            <a:ext cx="1295400" cy="2286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1143000" y="4953000"/>
            <a:ext cx="1295400" cy="2286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3886200" y="4800600"/>
            <a:ext cx="4572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3886200" y="5105400"/>
            <a:ext cx="4572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5029200" y="4724400"/>
            <a:ext cx="228600" cy="685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4800600" y="4724400"/>
            <a:ext cx="228600" cy="685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3886200" y="4495800"/>
            <a:ext cx="4572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4" name="Rectangle 17"/>
          <p:cNvSpPr>
            <a:spLocks noChangeArrowheads="1"/>
          </p:cNvSpPr>
          <p:nvPr/>
        </p:nvSpPr>
        <p:spPr bwMode="auto">
          <a:xfrm>
            <a:off x="4572000" y="4724400"/>
            <a:ext cx="228600" cy="685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6705600" y="4800600"/>
            <a:ext cx="3810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6705600" y="5105400"/>
            <a:ext cx="3810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7086600" y="4800600"/>
            <a:ext cx="381000" cy="304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8" name="Rectangle 22"/>
          <p:cNvSpPr>
            <a:spLocks noChangeArrowheads="1"/>
          </p:cNvSpPr>
          <p:nvPr/>
        </p:nvSpPr>
        <p:spPr bwMode="auto">
          <a:xfrm>
            <a:off x="7086600" y="5105400"/>
            <a:ext cx="381000" cy="3048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7924800" y="4876800"/>
            <a:ext cx="228600" cy="5334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7696200" y="4876800"/>
            <a:ext cx="228600" cy="5334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7696200" y="4343400"/>
            <a:ext cx="228600" cy="5334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7924800" y="4343400"/>
            <a:ext cx="228600" cy="533400"/>
          </a:xfrm>
          <a:prstGeom prst="rect">
            <a:avLst/>
          </a:prstGeom>
          <a:solidFill>
            <a:srgbClr val="80808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0" y="55626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Two-rectangle features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3276600" y="5562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Three-rectangle features</a:t>
            </a: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6172200" y="5562600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Etc.</a:t>
            </a:r>
          </a:p>
        </p:txBody>
      </p:sp>
      <p:sp>
        <p:nvSpPr>
          <p:cNvPr id="21529" name="TextBox 45"/>
          <p:cNvSpPr txBox="1">
            <a:spLocks noChangeArrowheads="1"/>
          </p:cNvSpPr>
          <p:nvPr/>
        </p:nvSpPr>
        <p:spPr bwMode="auto">
          <a:xfrm>
            <a:off x="228600" y="4572000"/>
            <a:ext cx="390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-1</a:t>
            </a:r>
          </a:p>
        </p:txBody>
      </p:sp>
      <p:sp>
        <p:nvSpPr>
          <p:cNvPr id="21530" name="TextBox 46"/>
          <p:cNvSpPr txBox="1">
            <a:spLocks noChangeArrowheads="1"/>
          </p:cNvSpPr>
          <p:nvPr/>
        </p:nvSpPr>
        <p:spPr bwMode="auto">
          <a:xfrm>
            <a:off x="533400" y="4572000"/>
            <a:ext cx="447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41088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Integral Images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ii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cumsum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cumsum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m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 1), 2)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895600" y="1828800"/>
            <a:ext cx="2286000" cy="1600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895600" y="1828800"/>
            <a:ext cx="1066800" cy="838200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3886200" y="25908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038600" y="26670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>
                <a:solidFill>
                  <a:sysClr val="windowText" lastClr="000000"/>
                </a:solidFill>
              </a:rPr>
              <a:t>x, y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838200" y="3505200"/>
            <a:ext cx="594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ii(</a:t>
            </a:r>
            <a:r>
              <a:rPr lang="en-US" kern="0" dirty="0" err="1">
                <a:solidFill>
                  <a:sysClr val="windowText" lastClr="000000"/>
                </a:solidFill>
              </a:rPr>
              <a:t>x,y</a:t>
            </a:r>
            <a:r>
              <a:rPr lang="en-US" kern="0" dirty="0">
                <a:solidFill>
                  <a:sysClr val="windowText" lastClr="000000"/>
                </a:solidFill>
              </a:rPr>
              <a:t>) = Sum of the values in the grey region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114800"/>
            <a:ext cx="31321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99992" y="4794588"/>
            <a:ext cx="40324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SUM within Rectangle D is </a:t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ii(4) </a:t>
            </a:r>
            <a:r>
              <a:rPr lang="en-US" sz="2400" dirty="0" smtClean="0">
                <a:solidFill>
                  <a:prstClr val="black"/>
                </a:solidFill>
              </a:rPr>
              <a:t>- ii(2</a:t>
            </a:r>
            <a:r>
              <a:rPr lang="en-US" sz="2400" dirty="0">
                <a:solidFill>
                  <a:prstClr val="black"/>
                </a:solidFill>
              </a:rPr>
              <a:t>) </a:t>
            </a:r>
            <a:r>
              <a:rPr lang="en-US" sz="2400" dirty="0" smtClean="0">
                <a:solidFill>
                  <a:prstClr val="black"/>
                </a:solidFill>
              </a:rPr>
              <a:t>- ii(3</a:t>
            </a:r>
            <a:r>
              <a:rPr lang="en-US" sz="2400" dirty="0">
                <a:solidFill>
                  <a:prstClr val="black"/>
                </a:solidFill>
              </a:rPr>
              <a:t>) </a:t>
            </a:r>
            <a:r>
              <a:rPr lang="en-US" sz="2400" dirty="0" smtClean="0">
                <a:solidFill>
                  <a:prstClr val="black"/>
                </a:solidFill>
              </a:rPr>
              <a:t>+ ii(1</a:t>
            </a:r>
            <a:r>
              <a:rPr lang="en-US" sz="2400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58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Feature selection with </a:t>
            </a:r>
            <a:r>
              <a:rPr lang="en-US" sz="3600" dirty="0" err="1" smtClean="0"/>
              <a:t>Adaboost</a:t>
            </a:r>
            <a:endParaRPr lang="en-US" sz="3600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Create a large pool of features (180K)</a:t>
            </a:r>
          </a:p>
          <a:p>
            <a:r>
              <a:rPr lang="en-US" dirty="0" smtClean="0"/>
              <a:t>Select features that are discriminative and work well together</a:t>
            </a:r>
          </a:p>
          <a:p>
            <a:pPr lvl="1"/>
            <a:r>
              <a:rPr lang="en-US" dirty="0" smtClean="0"/>
              <a:t>“Weak learner” = feature + threshold + parity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Choose weak learner that minimizes error on the weighted training set</a:t>
            </a:r>
          </a:p>
          <a:p>
            <a:pPr lvl="1"/>
            <a:r>
              <a:rPr lang="en-US" dirty="0" smtClean="0"/>
              <a:t>Reweight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772" y="3753036"/>
            <a:ext cx="387985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173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Adaboost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"/>
            <a:ext cx="44146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037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6934</TotalTime>
  <Words>1274</Words>
  <Application>Microsoft Office PowerPoint</Application>
  <PresentationFormat>On-screen Show (4:3)</PresentationFormat>
  <Paragraphs>301</Paragraphs>
  <Slides>59</Slides>
  <Notes>14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ＭＳ Ｐゴシック</vt:lpstr>
      <vt:lpstr>Arial</vt:lpstr>
      <vt:lpstr>Calibri</vt:lpstr>
      <vt:lpstr>Courier New</vt:lpstr>
      <vt:lpstr>Times New Roman</vt:lpstr>
      <vt:lpstr>Office Theme</vt:lpstr>
      <vt:lpstr>2_Blank Presentation</vt:lpstr>
      <vt:lpstr>2_Office Theme</vt:lpstr>
      <vt:lpstr>Blank Presentation</vt:lpstr>
      <vt:lpstr>1_Blank Presentation</vt:lpstr>
      <vt:lpstr>3_Blank Presentation</vt:lpstr>
      <vt:lpstr>4_Blank Presentation</vt:lpstr>
      <vt:lpstr>5_Blank Presentation</vt:lpstr>
      <vt:lpstr>1_Office Theme</vt:lpstr>
      <vt:lpstr>PowerPoint Presentation</vt:lpstr>
      <vt:lpstr>PowerPoint Presentation</vt:lpstr>
      <vt:lpstr>Object Detection</vt:lpstr>
      <vt:lpstr>Recap: Viola-Jones sliding window detector</vt:lpstr>
      <vt:lpstr>Cascade for Fast Detection</vt:lpstr>
      <vt:lpstr>Features that are fast to compute</vt:lpstr>
      <vt:lpstr>Integral Images</vt:lpstr>
      <vt:lpstr>Feature selection with Adaboost</vt:lpstr>
      <vt:lpstr>Adaboost</vt:lpstr>
      <vt:lpstr>Viola-Jones details</vt:lpstr>
      <vt:lpstr>Viola Jones Results</vt:lpstr>
      <vt:lpstr>Object Detection</vt:lpstr>
      <vt:lpstr>Statistical Template</vt:lpstr>
      <vt:lpstr>Design challenges</vt:lpstr>
      <vt:lpstr>Example: Dalal-Triggs pedestrian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Pedestrian detection with HOG</vt:lpstr>
      <vt:lpstr>PowerPoint Presentation</vt:lpstr>
      <vt:lpstr>Strengths and Weaknesses of Statistical Template Approach</vt:lpstr>
      <vt:lpstr>Tricks of the trade</vt:lpstr>
      <vt:lpstr>Things to remember</vt:lpstr>
      <vt:lpstr>Discriminative part-based models</vt:lpstr>
      <vt:lpstr>Car model</vt:lpstr>
      <vt:lpstr>Person model</vt:lpstr>
      <vt:lpstr>Bottle model</vt:lpstr>
      <vt:lpstr>More detections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grauman</dc:creator>
  <cp:lastModifiedBy>James</cp:lastModifiedBy>
  <cp:revision>204</cp:revision>
  <dcterms:created xsi:type="dcterms:W3CDTF">2006-08-16T00:00:00Z</dcterms:created>
  <dcterms:modified xsi:type="dcterms:W3CDTF">2018-10-30T05:37:13Z</dcterms:modified>
</cp:coreProperties>
</file>