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6"/>
  </p:notesMasterIdLst>
  <p:sldIdLst>
    <p:sldId id="430" r:id="rId3"/>
    <p:sldId id="434" r:id="rId4"/>
    <p:sldId id="419" r:id="rId5"/>
    <p:sldId id="420" r:id="rId6"/>
    <p:sldId id="421" r:id="rId7"/>
    <p:sldId id="422" r:id="rId8"/>
    <p:sldId id="423" r:id="rId9"/>
    <p:sldId id="424" r:id="rId10"/>
    <p:sldId id="425" r:id="rId11"/>
    <p:sldId id="426" r:id="rId12"/>
    <p:sldId id="427" r:id="rId13"/>
    <p:sldId id="433" r:id="rId14"/>
    <p:sldId id="42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E8A0206-B48E-49CC-B9B0-05CC626E2C9F}">
          <p14:sldIdLst>
            <p14:sldId id="430"/>
            <p14:sldId id="434"/>
            <p14:sldId id="419"/>
            <p14:sldId id="420"/>
            <p14:sldId id="421"/>
            <p14:sldId id="422"/>
            <p14:sldId id="423"/>
            <p14:sldId id="424"/>
            <p14:sldId id="425"/>
            <p14:sldId id="426"/>
            <p14:sldId id="427"/>
            <p14:sldId id="433"/>
            <p14:sldId id="42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1A1A"/>
    <a:srgbClr val="333333"/>
    <a:srgbClr val="000000"/>
    <a:srgbClr val="4D4E50"/>
    <a:srgbClr val="0D00B4"/>
    <a:srgbClr val="1000DE"/>
    <a:srgbClr val="5B9BD5"/>
    <a:srgbClr val="1D21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62" autoAdjust="0"/>
    <p:restoredTop sz="83245" autoAdjust="0"/>
  </p:normalViewPr>
  <p:slideViewPr>
    <p:cSldViewPr snapToGrid="0">
      <p:cViewPr varScale="1">
        <p:scale>
          <a:sx n="110" d="100"/>
          <a:sy n="110" d="100"/>
        </p:scale>
        <p:origin x="1608" y="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877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143276-F3D1-48D2-BC98-70A64C1FA6A6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6589EE-1082-46E8-A7E3-14CF0450E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463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589EE-1082-46E8-A7E3-14CF0450E91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457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Compared to Alex-Net</a:t>
            </a:r>
            <a:r>
              <a:rPr lang="en-US" baseline="0" dirty="0" smtClean="0"/>
              <a:t> – Deeper, smaller convolutions, more parameters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589EE-1082-46E8-A7E3-14CF0450E91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497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Compared to Alex-Net</a:t>
            </a:r>
            <a:r>
              <a:rPr lang="en-US" baseline="0" dirty="0" smtClean="0"/>
              <a:t> – Deeper, smaller convolutions, </a:t>
            </a:r>
            <a:r>
              <a:rPr lang="en-US" baseline="0" smtClean="0"/>
              <a:t>more parameters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589EE-1082-46E8-A7E3-14CF0450E91B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7828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589EE-1082-46E8-A7E3-14CF0450E91B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162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7057C-41E5-43E9-963A-4CDC8122F5C5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2E1CB-69E1-482F-8117-FE30A479F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606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7057C-41E5-43E9-963A-4CDC8122F5C5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2E1CB-69E1-482F-8117-FE30A479F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101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7057C-41E5-43E9-963A-4CDC8122F5C5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2E1CB-69E1-482F-8117-FE30A479F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2192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3495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5462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6752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3319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685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7057C-41E5-43E9-963A-4CDC8122F5C5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2E1CB-69E1-482F-8117-FE30A479F59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6900405" y="6356351"/>
            <a:ext cx="2297642" cy="4178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solidFill>
                  <a:srgbClr val="C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http://mscoco.org</a:t>
            </a:r>
            <a:endParaRPr lang="en-US" sz="2000" dirty="0">
              <a:solidFill>
                <a:srgbClr val="C0000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441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7057C-41E5-43E9-963A-4CDC8122F5C5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2E1CB-69E1-482F-8117-FE30A479F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106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7057C-41E5-43E9-963A-4CDC8122F5C5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2E1CB-69E1-482F-8117-FE30A479F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675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7057C-41E5-43E9-963A-4CDC8122F5C5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2E1CB-69E1-482F-8117-FE30A479F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382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7057C-41E5-43E9-963A-4CDC8122F5C5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2E1CB-69E1-482F-8117-FE30A479F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138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7057C-41E5-43E9-963A-4CDC8122F5C5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2E1CB-69E1-482F-8117-FE30A479F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287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7057C-41E5-43E9-963A-4CDC8122F5C5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2E1CB-69E1-482F-8117-FE30A479F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1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7057C-41E5-43E9-963A-4CDC8122F5C5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2E1CB-69E1-482F-8117-FE30A479F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046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37057C-41E5-43E9-963A-4CDC8122F5C5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22E1CB-69E1-482F-8117-FE30A479F5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271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9384" y="128778"/>
            <a:ext cx="8825230" cy="10344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54939" y="1394205"/>
            <a:ext cx="8834120" cy="4076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11/14/2018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300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kaiminghe.com/cvpr16resnet/cvpr2016_deep_residual_learning_kaiminghe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places.csail.mit.edu/slide_iclr2015.pdf" TargetMode="Externa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Visualizing CNNs and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Deeper Deep Architectures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00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6759" t="15926" r="18657" b="23334"/>
          <a:stretch/>
        </p:blipFill>
        <p:spPr>
          <a:xfrm>
            <a:off x="153644" y="0"/>
            <a:ext cx="4418356" cy="68230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61205" t="15036" r="16573" b="23482"/>
          <a:stretch/>
        </p:blipFill>
        <p:spPr>
          <a:xfrm>
            <a:off x="3797300" y="0"/>
            <a:ext cx="3993994" cy="69062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67222" t="62741" r="24167" b="11926"/>
          <a:stretch/>
        </p:blipFill>
        <p:spPr>
          <a:xfrm>
            <a:off x="7596327" y="0"/>
            <a:ext cx="1547673" cy="2845721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3975100" y="177800"/>
            <a:ext cx="0" cy="66452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740494" y="0"/>
            <a:ext cx="0" cy="66452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08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0922" t="10937" r="8936" b="8156"/>
          <a:stretch/>
        </p:blipFill>
        <p:spPr>
          <a:xfrm>
            <a:off x="1987826" y="0"/>
            <a:ext cx="5483017" cy="6907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74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Surely it would be ridiculous to go any deeper…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ResNet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73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Surely it would be ridiculous to go any deeper…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ResNet</a:t>
            </a:r>
            <a:endParaRPr lang="en-US" dirty="0" smtClean="0"/>
          </a:p>
          <a:p>
            <a:r>
              <a:rPr lang="en-US" dirty="0" smtClean="0"/>
              <a:t>See the following slides: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kaiminghe.com/cvpr16resnet/cvpr2016_deep_residual_learning_kaiminghe.pdf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44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84" y="128778"/>
            <a:ext cx="8825230" cy="677108"/>
          </a:xfrm>
        </p:spPr>
        <p:txBody>
          <a:bodyPr/>
          <a:lstStyle/>
          <a:p>
            <a:r>
              <a:rPr lang="en-US" dirty="0" smtClean="0"/>
              <a:t>Visualizing Deep Networks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394205"/>
            <a:ext cx="8608059" cy="1292662"/>
          </a:xfrm>
        </p:spPr>
        <p:txBody>
          <a:bodyPr/>
          <a:lstStyle/>
          <a:p>
            <a:r>
              <a:rPr lang="en-US" dirty="0"/>
              <a:t>See slides here:</a:t>
            </a:r>
            <a:br>
              <a:rPr lang="en-US" dirty="0"/>
            </a:b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places.csail.mit.edu/slide_iclr2015.pdf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2806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Beyond </a:t>
            </a:r>
            <a:r>
              <a:rPr lang="en-US" dirty="0" err="1" smtClean="0"/>
              <a:t>AlexNet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60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VERY DEEP CONVOLUTIONAL </a:t>
            </a:r>
            <a:r>
              <a:rPr lang="en-US" sz="3600" dirty="0" smtClean="0"/>
              <a:t>NETWORKS FOR </a:t>
            </a:r>
            <a:r>
              <a:rPr lang="en-US" sz="3600" dirty="0"/>
              <a:t>LARGE-SCALE IMAGE RECOGNITION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2568214" y="1615230"/>
            <a:ext cx="45269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</a:rPr>
              <a:t>Karen </a:t>
            </a:r>
            <a:r>
              <a:rPr lang="en-US" b="1" dirty="0" err="1">
                <a:latin typeface="Times New Roman" panose="02020603050405020304" pitchFamily="18" charset="0"/>
              </a:rPr>
              <a:t>Simonyan</a:t>
            </a:r>
            <a:r>
              <a:rPr lang="en-US" sz="800" dirty="0">
                <a:latin typeface="CMSY7"/>
              </a:rPr>
              <a:t> </a:t>
            </a:r>
            <a:r>
              <a:rPr lang="en-US" b="1" dirty="0">
                <a:latin typeface="Times New Roman" panose="02020603050405020304" pitchFamily="18" charset="0"/>
              </a:rPr>
              <a:t>&amp; Andrew </a:t>
            </a:r>
            <a:r>
              <a:rPr lang="en-US" b="1" dirty="0" smtClean="0">
                <a:latin typeface="Times New Roman" panose="02020603050405020304" pitchFamily="18" charset="0"/>
              </a:rPr>
              <a:t>Zisserman 2015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156499" y="3956603"/>
            <a:ext cx="483100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</a:rPr>
              <a:t>These are the “VGG” networks. </a:t>
            </a:r>
            <a:br>
              <a:rPr lang="en-US" sz="2400" b="1" dirty="0" smtClean="0">
                <a:latin typeface="Times New Roman" panose="02020603050405020304" pitchFamily="18" charset="0"/>
              </a:rPr>
            </a:br>
            <a:r>
              <a:rPr lang="en-US" sz="2400" b="1" dirty="0" smtClean="0">
                <a:latin typeface="Times New Roman" panose="02020603050405020304" pitchFamily="18" charset="0"/>
              </a:rPr>
              <a:t>Including what you use in Project 6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6140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40993" t="13382" r="19929" b="15192"/>
          <a:stretch/>
        </p:blipFill>
        <p:spPr>
          <a:xfrm>
            <a:off x="1771047" y="0"/>
            <a:ext cx="60033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40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6383" t="39872" r="15248" b="31986"/>
          <a:stretch/>
        </p:blipFill>
        <p:spPr>
          <a:xfrm>
            <a:off x="0" y="1825625"/>
            <a:ext cx="9144000" cy="3325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65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/>
              <a:t>Going Deeper with Convolutions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749039" y="1690689"/>
            <a:ext cx="788414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</a:rPr>
              <a:t>Christian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Szegedy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</a:rPr>
              <a:t>, Wei Liu,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Yangqing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Jia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</a:rPr>
              <a:t>, Pierre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Sermanet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</a:rPr>
              <a:t>, Scott Reed,</a:t>
            </a:r>
          </a:p>
          <a:p>
            <a:pPr algn="ctr"/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Dragomir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Anguelov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Dumitru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Erhan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</a:rPr>
              <a:t>, Vincent </a:t>
            </a:r>
            <a:r>
              <a:rPr lang="en-US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Vanhoucke</a:t>
            </a:r>
            <a:r>
              <a:rPr lang="en-US" b="1" dirty="0">
                <a:solidFill>
                  <a:prstClr val="black"/>
                </a:solidFill>
                <a:latin typeface="Times New Roman" panose="02020603050405020304" pitchFamily="18" charset="0"/>
              </a:rPr>
              <a:t>, Andrew </a:t>
            </a:r>
            <a:r>
              <a:rPr lang="en-US" b="1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Rabinovich</a:t>
            </a:r>
            <a:r>
              <a:rPr lang="en-US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/>
            </a:r>
            <a:br>
              <a:rPr lang="en-US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</a:br>
            <a:r>
              <a:rPr lang="en-US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2015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7907" y="3956603"/>
            <a:ext cx="846821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This is the “Inception” architecture or “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GoogLeNet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”</a:t>
            </a:r>
          </a:p>
          <a:p>
            <a:pPr algn="ctr"/>
            <a:endParaRPr lang="en-US" sz="2400" b="1" dirty="0">
              <a:solidFill>
                <a:prstClr val="black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*The architecture blocks are called “Inception” modules</a:t>
            </a:r>
            <a:b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</a:b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and the collection of them into a particular net is “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</a:rPr>
              <a:t>GoogLeNet</a:t>
            </a:r>
            <a:r>
              <a:rPr lang="en-US" sz="2400" b="1" dirty="0" smtClean="0">
                <a:solidFill>
                  <a:prstClr val="black"/>
                </a:solidFill>
                <a:latin typeface="Times New Roman" panose="02020603050405020304" pitchFamily="18" charset="0"/>
              </a:rPr>
              <a:t>”</a:t>
            </a:r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34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0212" t="16837" r="50851" b="13149"/>
          <a:stretch/>
        </p:blipFill>
        <p:spPr>
          <a:xfrm>
            <a:off x="1685171" y="0"/>
            <a:ext cx="5972341" cy="6712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85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0497" t="12298" r="10283" b="5773"/>
          <a:stretch/>
        </p:blipFill>
        <p:spPr>
          <a:xfrm>
            <a:off x="0" y="119592"/>
            <a:ext cx="9144000" cy="59104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5350" y="6488668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Only 6.8 million parameters. </a:t>
            </a:r>
            <a:r>
              <a:rPr lang="en-US" dirty="0" err="1" smtClean="0"/>
              <a:t>AlexNet</a:t>
            </a:r>
            <a:r>
              <a:rPr lang="en-US" dirty="0" smtClean="0"/>
              <a:t> ~60 million, VGG up to 138 million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84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10557</TotalTime>
  <Words>156</Words>
  <Application>Microsoft Office PowerPoint</Application>
  <PresentationFormat>On-screen Show (4:3)</PresentationFormat>
  <Paragraphs>25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CMSY7</vt:lpstr>
      <vt:lpstr>Segoe UI Semilight</vt:lpstr>
      <vt:lpstr>Times New Roman</vt:lpstr>
      <vt:lpstr>Office Theme</vt:lpstr>
      <vt:lpstr>1_Office Theme</vt:lpstr>
      <vt:lpstr>Visualizing CNNs and Deeper Deep Architectures</vt:lpstr>
      <vt:lpstr>Visualizing Deep Networks</vt:lpstr>
      <vt:lpstr>Beyond AlexNet</vt:lpstr>
      <vt:lpstr>VERY DEEP CONVOLUTIONAL NETWORKS FOR LARGE-SCALE IMAGE RECOGNITION</vt:lpstr>
      <vt:lpstr>PowerPoint Presentation</vt:lpstr>
      <vt:lpstr>PowerPoint Presentation</vt:lpstr>
      <vt:lpstr>Going Deeper with Convolutions</vt:lpstr>
      <vt:lpstr>PowerPoint Presentation</vt:lpstr>
      <vt:lpstr>PowerPoint Presentation</vt:lpstr>
      <vt:lpstr>PowerPoint Presentation</vt:lpstr>
      <vt:lpstr>PowerPoint Presentation</vt:lpstr>
      <vt:lpstr>Surely it would be ridiculous to go any deeper…</vt:lpstr>
      <vt:lpstr>Surely it would be ridiculous to go any deeper…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Seeing into the future</dc:title>
  <dc:creator>Larry Zitnick</dc:creator>
  <cp:lastModifiedBy>James</cp:lastModifiedBy>
  <cp:revision>615</cp:revision>
  <dcterms:created xsi:type="dcterms:W3CDTF">2014-06-02T16:55:53Z</dcterms:created>
  <dcterms:modified xsi:type="dcterms:W3CDTF">2018-11-14T21:19:14Z</dcterms:modified>
</cp:coreProperties>
</file>