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3.xml" ContentType="application/inkml+xml"/>
  <Override PartName="/ppt/notesSlides/notesSlide42.xml" ContentType="application/vnd.openxmlformats-officedocument.presentationml.notesSlide+xml"/>
  <Override PartName="/ppt/ink/ink4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6" r:id="rId2"/>
    <p:sldMasterId id="2147483749" r:id="rId3"/>
    <p:sldMasterId id="2147483761" r:id="rId4"/>
    <p:sldMasterId id="2147483786" r:id="rId5"/>
    <p:sldMasterId id="2147483798" r:id="rId6"/>
    <p:sldMasterId id="2147483811" r:id="rId7"/>
    <p:sldMasterId id="2147483824" r:id="rId8"/>
    <p:sldMasterId id="2147483837" r:id="rId9"/>
    <p:sldMasterId id="2147483849" r:id="rId10"/>
    <p:sldMasterId id="2147483861" r:id="rId11"/>
    <p:sldMasterId id="2147483873" r:id="rId12"/>
    <p:sldMasterId id="2147483886" r:id="rId13"/>
    <p:sldMasterId id="2147483898" r:id="rId14"/>
    <p:sldMasterId id="2147483910" r:id="rId15"/>
    <p:sldMasterId id="2147483923" r:id="rId16"/>
  </p:sldMasterIdLst>
  <p:notesMasterIdLst>
    <p:notesMasterId r:id="rId96"/>
  </p:notesMasterIdLst>
  <p:sldIdLst>
    <p:sldId id="728" r:id="rId17"/>
    <p:sldId id="729" r:id="rId18"/>
    <p:sldId id="667" r:id="rId19"/>
    <p:sldId id="623" r:id="rId20"/>
    <p:sldId id="624" r:id="rId21"/>
    <p:sldId id="727" r:id="rId22"/>
    <p:sldId id="651" r:id="rId23"/>
    <p:sldId id="652" r:id="rId24"/>
    <p:sldId id="653" r:id="rId25"/>
    <p:sldId id="654" r:id="rId26"/>
    <p:sldId id="655" r:id="rId27"/>
    <p:sldId id="656" r:id="rId28"/>
    <p:sldId id="657" r:id="rId29"/>
    <p:sldId id="658" r:id="rId30"/>
    <p:sldId id="659" r:id="rId31"/>
    <p:sldId id="660" r:id="rId32"/>
    <p:sldId id="661" r:id="rId33"/>
    <p:sldId id="662" r:id="rId34"/>
    <p:sldId id="663" r:id="rId35"/>
    <p:sldId id="664" r:id="rId36"/>
    <p:sldId id="674" r:id="rId37"/>
    <p:sldId id="675" r:id="rId38"/>
    <p:sldId id="676" r:id="rId39"/>
    <p:sldId id="677" r:id="rId40"/>
    <p:sldId id="678" r:id="rId41"/>
    <p:sldId id="679" r:id="rId42"/>
    <p:sldId id="680" r:id="rId43"/>
    <p:sldId id="681" r:id="rId44"/>
    <p:sldId id="682" r:id="rId45"/>
    <p:sldId id="683" r:id="rId46"/>
    <p:sldId id="684" r:id="rId47"/>
    <p:sldId id="685" r:id="rId48"/>
    <p:sldId id="686" r:id="rId49"/>
    <p:sldId id="687" r:id="rId50"/>
    <p:sldId id="688" r:id="rId51"/>
    <p:sldId id="689" r:id="rId52"/>
    <p:sldId id="690" r:id="rId53"/>
    <p:sldId id="691" r:id="rId54"/>
    <p:sldId id="692" r:id="rId55"/>
    <p:sldId id="693" r:id="rId56"/>
    <p:sldId id="694" r:id="rId57"/>
    <p:sldId id="695" r:id="rId58"/>
    <p:sldId id="696" r:id="rId59"/>
    <p:sldId id="697" r:id="rId60"/>
    <p:sldId id="698" r:id="rId61"/>
    <p:sldId id="699" r:id="rId62"/>
    <p:sldId id="736" r:id="rId63"/>
    <p:sldId id="700" r:id="rId64"/>
    <p:sldId id="701" r:id="rId65"/>
    <p:sldId id="702" r:id="rId66"/>
    <p:sldId id="703" r:id="rId67"/>
    <p:sldId id="704" r:id="rId68"/>
    <p:sldId id="705" r:id="rId69"/>
    <p:sldId id="706" r:id="rId70"/>
    <p:sldId id="707" r:id="rId71"/>
    <p:sldId id="708" r:id="rId72"/>
    <p:sldId id="709" r:id="rId73"/>
    <p:sldId id="710" r:id="rId74"/>
    <p:sldId id="711" r:id="rId75"/>
    <p:sldId id="712" r:id="rId76"/>
    <p:sldId id="713" r:id="rId77"/>
    <p:sldId id="714" r:id="rId78"/>
    <p:sldId id="715" r:id="rId79"/>
    <p:sldId id="716" r:id="rId80"/>
    <p:sldId id="730" r:id="rId81"/>
    <p:sldId id="732" r:id="rId82"/>
    <p:sldId id="733" r:id="rId83"/>
    <p:sldId id="734" r:id="rId84"/>
    <p:sldId id="735" r:id="rId85"/>
    <p:sldId id="717" r:id="rId86"/>
    <p:sldId id="718" r:id="rId87"/>
    <p:sldId id="719" r:id="rId88"/>
    <p:sldId id="720" r:id="rId89"/>
    <p:sldId id="721" r:id="rId90"/>
    <p:sldId id="722" r:id="rId91"/>
    <p:sldId id="723" r:id="rId92"/>
    <p:sldId id="724" r:id="rId93"/>
    <p:sldId id="725" r:id="rId94"/>
    <p:sldId id="726" r:id="rId9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>
        <p:scale>
          <a:sx n="100" d="100"/>
          <a:sy n="100" d="100"/>
        </p:scale>
        <p:origin x="22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6.wmf"/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7.wmf"/><Relationship Id="rId1" Type="http://schemas.openxmlformats.org/officeDocument/2006/relationships/image" Target="../media/image5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8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7:50:23.0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3969 3863 0</inkml:trace>
  <inkml:trace contextRef="#ctx0" brushRef="#br0" timeOffset="743.4854">4511 3863 0</inkml:trace>
  <inkml:trace contextRef="#ctx0" brushRef="#br0" timeOffset="1649.1434">4974 3863 0</inkml:trace>
  <inkml:trace contextRef="#ctx0" brushRef="#br0" timeOffset="2435.0638">5477 3876 0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30:30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23125 3321 0,'0'0'0,"-14"0"0,1 13 15,0 0-15,-14 0 0,14-13 0,13 13 0,-13 1 0,-13-1 0,12-13 0,1 26 0,0-12 0,-14 12 16,14-26-16,0 13 0,13 0 0,-27 14 0,1 13 0,13-27 0,0 0 0,-1 0 0,14 1 16,-39 38-16,25-25 0,14-14 0,-26 27 0,26-27 0,0 0 0,-27 40 15,14-40-15,13 14 0,0-1 0,-13-12 0,13 12 0,-13 1 0,13-1 0,0 0 16,-13 1-16,13-14 0,0 0 0,0 1 0,0 12 0,0-13 0,0 14 0,0-14 0,0 0 0,0 27 16,13-27-16,-13 0 0,13 1 0,-13-1 0,13 13 0,0-13 0,1 1 0,-1 12 15,13 14-15,-12-40 0,12 40 0,-13-40 0,-13 13 0,14 0 0,25 0 0,-12 27 16,-1-40-16,14 13 0,-27 0 0,27 1 0,-1-14 0,1 13 15,-13-13-15,12 13 0,-25-13 0,25 0 0,-12 0 0,26 0 0,-14 0 16,-12 0-16,-1-13 0,27 0 0,-40 13 0,67-40 0,-67 27 0,40-14 16,0-12-16,-40 25 0,119-78 0,-119 78 0,27-25 15,-27 12-15,40-26 0,-39 40 0,25-27 0,-39 14 0,27-14 0,-14 27 16,-13 0-16,0 0 0,26-27 0,-12-13 0,-14 40 0,0-40 0,0 26 0,0-25 16,0-1-16,0 0 0,-40-13 0,27 26 0,-14-13 15,14 40-15,-13-27 0,26 27 0,-40-27 0,0-13 0,0 14 16,40 25-16,-39-12 0,39 13 0,-40-14 0,14 14 0,12 0 0,-25-14 15,26 27-15,-14 0 0,1-13 0,12 0 0,-12 13 0,13 0 0,-1-13 16,-12 13-16,-14 0 0,1 0 0,-1 0 0,0 0 16</inkml:trace>
  <inkml:trace contextRef="#ctx0" brushRef="#br0" timeOffset="1214.0891">19976 6165 0,'-13'0'0,"26"0"0,-39 0 0,12 0 15,1 13-15,0 0 0,0-13 0,-1 0 0,14 13 0,-13-13 0,-13 14 16,-14-1-16,40 0 0,-26-13 0,12 0 0,14 13 0,-13 1 0,0-1 16,0-13-16,-27 40 0,27-14 0,-14 0 0,27-12 15,-26 12-15,13-26 0,13 27 0,-14-1 0,1-13 0,0 27 0,-27 0 16,27 26-16,-13-13 0,26-14 0,-14-25 0,1 39 15,13-40-15,-13 0 0,13 0 0,0 27 0,0-27 0,0 0 0,0 14 0,0 13 16,0-27-16,0 13 0,0-13 0,0 1 0,0-1 0,0 13 0,0-12 0,0 12 16,13-13-16,14 14 0,-27-14 0,13 13 0,0-12 0,0-14 0,27 53 15,0-14-15,-14-12 0,-13-14 0,27 13 0,-27-26 0,0 14 0,27 12 16,-27-26-16,1 0 0,12 13 0,-13-13 0,27 14 0,-27-14 16,0 0-16,14 13 0,26-13 0,-27 0 0,-13 0 0,27 0 15,-27 0-15,27 0 0,13-13 0,-27-1 0,-12 1 0,25 13 16,-25 0-16,12-26 0,14 12 0,-27 14 0,40-39 0,-40 39 0,0 0 0,27-40 15,13 0-15,-40 40 0,40-39 0,-40 39 0,-13-14 16,27 1-16,-14-13 0,14 13 0,-14-14 0,0 14 0,0 0 0,0-1 0,-13 1 0,14 0 0,-1-14 16,-13 14-16,26 0 0,-26 0 0,14-14 0,-1 1 0,0-40 15,0 39-15,-13 1 0,0 13 16,0-14-16,0 1 0,0 12 0,0 1 0,0 0 0,0 0 16,0-14-16,0 1 0,-13-1 0,0 14 15,0-13-15,13 12 0,-14 1 0,1 0 0,0 0 16,13-14-16,-13 27 0,-1-13 0,1 0 0,0 0 0,-13-14 0,26 14 0,-27 0 15,14-1-15,13 1 0,-53-26 0,26 25 0,-12-12 16,12-1-16,-12 1 0,25 26 0,14-13 0,-26-1 16,13 14-16,13-13 0,-14 13 0,-12-26 0,-14 26 0,14-27 0,-1 14 15,1 13-15,13-13 0,-14 0 0,1 13 16,13 0-16,-1 0 0,1 0 0,0 0 16,0 0-16,-1 0 0,1 0 15,13 13-15,-13 0 0,0-13 0,13 13 0,-14 1 16,14-1-16,-13-13 0,0 13 0,0 0 0,13 0 0,-13-13 0,-1 14 0</inkml:trace>
  <inkml:trace contextRef="#ctx0" brushRef="#br0" timeOffset="2010.7237">21392 7316 0,'-27'0'0,"54"0"0,-67 0 0,27 0 0,-14 13 16,1 0-16,12 0 0,1 14 0,-13-14 16,13 14-16,-14-1 0,27-13 0,-13 0 0,0 1 0,13-1 15,-14 13-15,1 1 0,0-14 0,0 53 0,0-53 0,13 14 16,-14-14-16,1 27 0,13-14 0,0 1 0,-13-1 0,0 14 0,13-14 0,-14 14 16,14-27-16,0 14 0,0-1 0,0 27 0,-13 0 0,13 13 0,0-13 15,0-40-15,0 40 0,0-26 0,0-14 0,0 0 0,13 40 0,-13-40 0,14 27 16,-1-14-16,0-12 0,14 39 0,-1-1 0,-13-38 0,40 25 15,-40-25-15,1-1 0,-1 0 0,0-13 0,27 27 0,26-14 0,-26 0 0,-27-13 0,40 0 16,-40 13-16,0-13 0,40 0 0,13 0 0,0-26 16,14 13-16,-27-14 0,-40 27 0,40-26 0,-40 12 0,14 14 0,25-39 15,15-1-15,-1-13 0,-13-13 0,-40 53 0,53-40 16,-66 40-16,26-27 0,-12 40 0,12-53 0,-13 27 0,1-14 0,-1 13 0,-13 14 0,13-27 16,-13 14-16,27-27 0,-27 40 0,0-14 0,0-12 0,0-14 0,0 40 0,0-40 15,0 26-15,0 1 0,0 13 0,0-14 0,-14 1 0,1-1 0,13 1 16,-13 12-16,-14-12 0,27 13 0,-39-14 0,25 1 0,1 26 0,-13-27 15,13 14-15,-14 13 0,14-13 0,-14 0 0,14 13 0,0-14 0,-27 14 16,27-13-16,-27 0 0,27 13 0,0 0 0,-27-13 0,1 13 0,12 0 0,-13 0 16,27 0-16,-27-13 0,27 13 0,-13 0 0,-1 0 0,14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00.6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19420 5503 0,'14'0'109,"-1"0"-109,-13 14 16,13-14-16,-13 13 15,13-13-15,1 0 0,-1 39 32,0-39-32,-13 14 0,13 12 15,0-26-15,1 0 16,-1 13-16,-13 1 15,13-14-15,14 13 16,-27 0-16,13-13 0,-13 13 0,26 1 16,-12-14-16,-1 13 0,0-13 15,-13 13 1,13-13 109,0 0-109,-13 13-1,14-13-15,-1 0 16,0 0-1,-13 13 1,13-13 0,-13 14 15,14-14-31,-14 13 16,13-13-16,0 0 15</inkml:trace>
  <inkml:trace contextRef="#ctx0" brushRef="#br0" timeOffset="8021.496">22344 5768 0,'-13'0'31,"13"13"-15,-13-13-16,13 13 0,0 1 0,0-1 15,0 0-15,-14 0 0,1 106 32,13-105-32,-13-1 0,13 0 0,0 0 0,0 0 15,0 1-15,0-1 0,0 13 0,0-12 0,0-1 16,0 0-16,13 0 0,0-13 0,-13 14 16,14-14-16,-1 0 0,0 0 0,-13 13 0,13-13 15,1 0-15,-1 0 0,0 0 16,0 0-16,-13-13 0,13 13 0,-13-14 0,14 14 0,-14-13 15,13 13-15,0 0 0,-13-13 0,0 0 0,13-1 0,1 14 16,-14-13-16,13 13 0,-13-13 0,0 0 0,0-1 0,13 14 0,-13-13 0,0 0 0,13 13 16,-13-13-16,0 0 0,0-1 0,0 1 0,0 0 0,0 0 0,13 13 15,-13-14-15,0 1 0,0 0 0,0 0 0,-13-27 16,13 27-16,-13 13 0,13-13 0,-13 13 0,13-14 0,0 1 0,-13 0 0,-1 0 16,1-1-16,13 1 0,-13 13 0,0 0 15,13-13-15,-14 13 0,14-13 0,-13 13 0,0 0 0,13-13 0,-13 13 0,-14 0 16,14 0-16,0 0 0,0 0 0,-1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1 - D</a:t>
            </a:r>
          </a:p>
          <a:p>
            <a:r>
              <a:rPr lang="en-US" altLang="en-US" smtClean="0"/>
              <a:t>2 – B</a:t>
            </a:r>
          </a:p>
          <a:p>
            <a:r>
              <a:rPr lang="en-US" altLang="en-US" smtClean="0"/>
              <a:t>3 – A</a:t>
            </a:r>
          </a:p>
          <a:p>
            <a:r>
              <a:rPr lang="en-US" altLang="en-US" smtClean="0"/>
              <a:t>4 - E</a:t>
            </a:r>
          </a:p>
          <a:p>
            <a:r>
              <a:rPr lang="en-US" altLang="en-US" smtClean="0"/>
              <a:t>5 - C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695FF2-A0D6-4EFD-A380-A6CC863BA6E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3543E-C0D5-46B8-8F67-256EEA120D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B6A2C-7453-4774-9C9C-B0EA4426E21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7935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E72E77-8FDA-4C5B-94A6-F7531385223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</a:pPr>
            <a:fld id="{483D21E7-F7EB-4478-ACA0-74FE3AFBA99C}" type="slidenum">
              <a:rPr lang="en-US" altLang="en-US" sz="1300">
                <a:solidFill>
                  <a:srgbClr val="000000"/>
                </a:solidFill>
              </a:rPr>
              <a:pPr algn="r" eaLnBrk="0" hangingPunct="0">
                <a:spcBef>
                  <a:spcPct val="0"/>
                </a:spcBef>
              </a:pPr>
              <a:t>34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8242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6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B698F-35CA-4DCA-91B3-E5703E1F5B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2917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AFF7E-24CA-4348-8132-B3E05F963E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7772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C8244-BCDB-4884-92AB-339D790B14D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1196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80BCC3-5514-4903-A61A-18BF517938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3368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0DDDB0-5689-4EFA-8D6E-C68E6F6D88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082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9E86C4-7D82-4E99-98CF-C4A3229A6A06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678833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27500-7036-4469-9954-A20372ECD71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642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AFE43-C182-4FEF-A272-CA0FA226CF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7063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57E-7D01-4FC6-90CF-DB2E33B1D0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3051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7EA23-7968-4BB5-B4A9-741242656C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Technically a Maclaurin expansion, a special case of Taylor expansion centered at 0.</a:t>
            </a:r>
            <a:endParaRPr lang="ru-RU" altLang="en-US" smtClean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mtClean="0"/>
              <a:t>What is the point? Well, now we’re just extrapolating local measurements instead of doing 10s of thousands of computations.</a:t>
            </a:r>
          </a:p>
        </p:txBody>
      </p:sp>
    </p:spTree>
    <p:extLst>
      <p:ext uri="{BB962C8B-B14F-4D97-AF65-F5344CB8AC3E}">
        <p14:creationId xmlns:p14="http://schemas.microsoft.com/office/powerpoint/2010/main" val="167629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C4D984-C2D4-4009-B63E-0016E65FF17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Technically a Maclaurin expansion, a special case of Taylor expansion centered at 0.</a:t>
            </a:r>
            <a:endParaRPr lang="ru-RU" altLang="en-US" smtClean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1158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01DD46-C9D2-4BD0-B98D-9BC5F5D21B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4884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E80EA-0904-4491-99CF-CB7586D159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6672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F5EB7-0B08-4A52-9039-6A4505F7102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7419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FBE32A-58B3-4A53-B950-91B2D710C69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5748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E38FC-D5B8-401A-8A23-E5304C90A64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9063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15D0F-583E-4C3B-9A97-3D9EBC9D3A9B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641328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25A0C-AB0C-4369-875C-6A62C5FB37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7804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5E260-8FE4-4410-8FA4-53AE90B713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2763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D2F99-70F0-49C6-9660-C6F020A21C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666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8DD5F-0F1F-4E95-A443-4BF7DEDBF4F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9595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B1DE1E-9221-4F37-ABF7-EE61C3A618F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20566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CCBC9-E878-4A62-BCFF-436766925C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5774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FAA95-4A94-461C-A546-B9860B6D6AA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2987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FDA64-71CD-4252-AE2E-A751BA8235F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33988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21662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211780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8C4074-C375-4035-A918-0E03324C3A2C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35131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3308761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30278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6232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665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742C5-8745-4B8E-B1BA-A9A6AC65AA1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17710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5932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D56585-AC1C-400B-B1A9-42872E0A745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652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A2D3E-86BF-40E2-86FA-DF15CB00F7D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337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F9EFB5-D6FB-468E-8A75-3EC376879A6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890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A139E-2B8D-4C2D-9508-34C126F8C64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397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A705-D313-4EFD-A6AB-F38D7C172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604-D907-4814-A2FA-CAABD1F05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95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2CEA-4109-47DA-9EC3-C0B08EB625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7FEB-CFF4-4C23-9F36-FBEF47197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457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B777-1317-4FF9-ADDE-443A0782E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12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6FB7F-9009-4426-956F-677348D09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56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BFC-B224-444A-B699-DF6D22C5D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59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3E70-813D-4DB8-A116-612A1E75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009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05F4-7F4E-4791-900C-86FDD3D01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119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7E09-E413-495A-9ADC-7E0569880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95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6DA-63FE-43E4-A68B-74E9D9973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365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4EFD-6522-45EF-BCEE-3FC27F4BE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930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0BDB-E022-427C-B114-469E685EB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813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DF6-F08D-489E-982C-924596FF3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4BA2-4198-40E8-BC6A-175F3AEA07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8B2A-C2ED-4DA2-A997-0232188A7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052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1780-31A4-4AE3-A4C9-D31E48B7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149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B68F-0D03-4D8D-95AB-A9A4101EC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97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D575-99D0-4C60-8E0C-2D13853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943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EA50-F3A1-4A11-A508-C0107BDB9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730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7B85-EF2D-4E50-99FA-296EB489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7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2847-528A-4A2F-A02D-8FC1AA6E1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990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4496-E514-4E03-8DAC-84EE2F95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931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7491-EC93-43A3-ABC1-0C3C44D58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9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97D5-F625-4243-8125-73FCF2EAB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607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2E7-A085-48DF-AEB0-FD7E28981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2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A705-D313-4EFD-A6AB-F38D7C172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604-D907-4814-A2FA-CAABD1F05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9468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BAE4-DF35-47EB-B5E6-6C899DB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51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3B0E-9138-41DD-9157-B2B82DAE8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1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DF09-7AFB-437E-9B41-64604DD8F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638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B8AA-BE22-406E-9BCA-A743F730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2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B9B4-527D-4922-AAA2-EE2B8ED37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7705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E1E-F0AE-4B1B-A935-5E7CDBEB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677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155A-4081-48B0-824C-005B5F43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408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74B669-613F-492D-9507-A575E591522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A64DEE-5AD4-4EBB-93EF-EA151919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169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B99ACD-A3F0-4211-A8C6-EFCD2BA38ED9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F0DB2-8DCF-4276-810A-ECEA26041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00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A309225-1BBE-4936-BFEF-2011DB3CEAAA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098B5-DC95-45B0-B72D-B29F1C910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42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19F1-8371-4628-BAB9-691764FF1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575-D896-4DD7-9B23-6F4E8F41E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436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50EDE5-7855-4E49-BC47-3EF6F8530AD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BF2F06-4152-47DD-9A90-C43D98B15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032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3BBE2A1-864C-4DEA-B1AB-A7063623FC11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446BBF-CEDD-4C34-8EC9-8B0204EE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358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A2E45A-186C-4022-B391-4BA538B05FA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A26E1-C99A-4B7C-B2E2-9C936B4FF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985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0DDED-CC51-42F4-AAB1-027AB6BA62B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3B491F-B8F0-430F-8AC6-7A7F84A86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8908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AD680-CC3B-408A-B613-2E9473D3976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18E78B-C4B1-4DDE-BCB6-B8974DBA1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120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6354C0E-350E-4E1A-B4DD-B758C9C6E0A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A9470-1DB1-4AC3-9364-AC0677C39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16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67A939-3C13-47CE-99F4-B72FE2EBE3E4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9A484E-36A5-44EC-B90F-220736229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4462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55F5F4-59B6-47BC-A193-9D01FF5392B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D480E-D25A-4D9B-A505-B094033A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034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0F4BC7-FB04-49C9-A58E-23CA770DDCC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07191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1B5B-8859-49A6-9E5D-A2A776206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66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A878-DEFB-4DB3-B543-3973160AA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A57A-B08C-4631-9664-78F05E26C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9557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6AD3-7652-49B6-AC32-08ED46BC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20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D20B-1204-4E52-967D-370C4FAE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81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09E8-F06A-4041-81A2-BCA6B5C35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5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B9A1-1892-459B-9769-84E9FB68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33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C21B-72B8-4E9F-A63C-1AFFD828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11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8DDE-738C-4901-A5E3-D3B6EF7F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692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A3DB-7D1E-47FD-B340-B96591BC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77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2957-44BF-4BF6-AA4C-3D9646E4E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578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583C-87D2-474C-A93D-DAFE1971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68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7EDA-EBB1-4E13-B43B-512E62FF4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092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5440-B17A-4F27-940B-69E5A81299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A927-46BB-4438-9EF7-0111C7C3A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574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B699-6D65-4D67-BBCD-D3298709C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3739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8CE-AE83-474D-AA4D-4BCA782E4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7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60A5-03C1-43E0-9F16-5A7DBE618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165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AFF4-3B7B-4F08-AE1B-5A820726D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670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20D-06FE-440B-A667-9E395D7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07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6873-4205-4E9F-AFAF-0B9B9104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823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FB2-EB29-4E8F-B46E-B222594E5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656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7AA69-A45B-4205-9332-61E5B74B9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720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96CB-9EDD-40BD-8A76-670A320F3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0405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D286-1E15-4F81-8E25-B76C090F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6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035C-F054-40BE-AC2B-6041898D2F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F9D5-2088-4BF5-982E-0DBC07C78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0233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D8B1-9EF3-4818-9954-D83E31F3D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25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48F0-FEBF-421E-9D02-82BF426A7671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544-8689-4304-82DA-D351B0ADC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86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5699-BD04-4D86-8F8F-B8609DBFF33F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C844-C540-4165-8432-722141C64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971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44B-77E4-434F-A467-A076E94AE2FD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8BB2-4370-4D52-B81A-7C2701E39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898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F08D-7DBE-4BDB-9F3D-71368E347719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595A-9221-4C27-86CC-6DF444ACC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84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A0B2-686A-4BA8-956D-AB9A5D71A9A4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BD3B2-3902-495E-957B-E3DE316C6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6038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6CCB-480E-471F-9AD8-646CA282D3B6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4624-752B-49CE-A73D-7347CD50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59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EE94-A653-4866-A176-5DC1A70E5C3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B776D-B691-43AA-8837-EBDA93C2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22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5861-9B76-4BEE-87B1-A30C31B3AB5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9F5E-E994-4F05-835C-4B29B5D54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612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CA0D-A43C-4ABA-B699-3703B3627C7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7057-F778-4D12-AA9A-2958B46A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70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9D5E-B77F-4EB0-95F9-6D34E3CA6C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601C-B815-4037-963E-16855F3DC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4702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E7CE-8A36-47E5-AF04-CE3BB92A78A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E33-D6A1-41A7-B0B3-4212BFBAA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603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F83F-CC2E-4956-80CD-93790EBC04CA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DD62-DA10-49BD-9469-944CF37E4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88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157855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F321B-0D48-4F55-91B8-7A4B3CDBE8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C09E6-5460-451B-B18B-A3919F0F78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1152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4316-7942-406E-92E8-6C8055186B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4675-23B8-4CD0-94A2-F8C3099B6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2265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4EA53-82F5-4BC2-9FB2-BAA0EC6732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1D15-4357-468F-90E5-288144FF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7164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B157C-7C5F-457F-BF1C-FBAF714114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9695-E148-4C9B-8112-FE5914BE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9024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8B82-E5CB-4B16-AAB8-D9D5ABE2E4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4667-46CD-4885-A42F-3376BCC7D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785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F70C-9342-464E-AE0C-7ED81CA31E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6843C-B593-4F7B-A963-7BA57BA9F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9531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4D316-8017-4167-A454-9147E06E7C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B30A5-D8C1-462B-BEE9-FE1DEB17D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9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B54-72E6-486F-84D8-6DEEA903B4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221D-0DAF-447C-A187-EBAF4F7AE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604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6EE3-FE2A-4A82-A923-A0942442B2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1C8D-3ECA-4BC8-AA17-CCE0A201E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7780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F231-D40B-48CF-8FA3-E715A1358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F115-DB20-49A8-B3B7-E5E0CB804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2938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B3F7-E2E0-4D38-88EC-7318B9CC2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7E9A6-777D-4F59-8371-D9908900D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5365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AFD9-2122-402C-B1D7-E19EEB5EB0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3FA78-5310-4D07-9C61-B06D263A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47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C37-6C2F-4849-A2B6-E5EA6A9539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8BF0-A685-48C1-8377-3A1B91467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1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19F1-8371-4628-BAB9-691764FF1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575-D896-4DD7-9B23-6F4E8F41E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060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618-B17D-4506-9C85-E6B6813E7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2266-52AA-4A33-84E9-45B28D9D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655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2CEA-4109-47DA-9EC3-C0B08EB625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7FEB-CFF4-4C23-9F36-FBEF47197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737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4BA2-4198-40E8-BC6A-175F3AEA07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8B2A-C2ED-4DA2-A997-0232188A7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780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9821F-FA92-4B9E-8D8F-DAEF5024B7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004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8481-E127-4A5B-B102-69170B7B60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594DD-5FC9-4A0F-821E-3B98AE256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43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63C1-A408-4550-898A-11467C9BC4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7035E-7F07-48E0-B6CD-AF661E7CE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698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B1333-993C-467C-B249-DDF635F5AF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0C5E-4F22-44AE-82CD-CD4C71025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300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5938-C5F4-4493-9DCB-A1B54F7B68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A22E3-6B98-4EF0-9C0D-09FD4F90C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041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8FBC-B263-4874-89ED-CEEB2CA1AF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CDF8-BD26-4DEB-808C-B3E366351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103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8D3B-4949-47E8-BBCA-3AF089B300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9315-E386-4877-A1F0-01B082BEB7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77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A878-DEFB-4DB3-B543-3973160AA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A57A-B08C-4631-9664-78F05E26C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045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128F-F129-4218-83E4-461BA43B39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51810-AB31-4D84-B94B-207DE3D5B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681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BD57-98AE-42A4-B06A-03A74D1A8E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86A3-9CD9-4B5B-A8AC-C9E02589F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314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86D4-9F6F-46AC-BD35-63018E2C79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A3A0-A621-4B1D-9FDA-A406DB3AE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237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7A3-BDD6-4376-9DF9-877E3AF1D0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16CF-E153-402C-B856-7BC364AA8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23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5A5F9-6718-4DE0-89A9-E925E7AC39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D150-62CE-4284-95A3-24734A1D8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906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4A92-35D0-46B2-901D-83303D6211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2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93E9-C224-4648-BB49-778FB1E667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1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81D9-0301-486D-A984-63B8B2BF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2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3A4C-354F-43C5-B12D-B8AF5DCFF7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77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EC33-248D-4387-8D32-2633C72E34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5440-B17A-4F27-940B-69E5A81299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A927-46BB-4438-9EF7-0111C7C3A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744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7CF-BAF7-4AF2-AC81-F1B4BC6B09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1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791-B904-4287-83FE-E84C7B21EF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2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BB6-884C-4798-870C-3799A71BCD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1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855F-9927-4B15-9E01-6431A276C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9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0F1D-26C2-4089-A0A0-5E9FFB92F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1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2CE4-D9A2-4C08-BD2E-25059C6620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5428-6124-4D15-9BC2-DD782E0D7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9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8D32EB-B9AA-4BBC-A7BA-8D916FFA139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8EDD-08F3-4E7F-8D73-4963C84D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0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BA64C6-8FE0-4A20-B5E1-265FC3C05DC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AB6D-7E4A-420B-9204-2A40452B7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51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E4ACD0-F6A2-42A9-B491-9443380AEE8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9218-9C1E-4BE7-9FE3-094BE2E50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0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035C-F054-40BE-AC2B-6041898D2F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F9D5-2088-4BF5-982E-0DBC07C78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826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6E999F-99EA-4B8E-B312-55EDA44CE35F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DBBC-273A-48EE-A72C-17B1461CD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9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10D7DF-0635-4E32-9A89-6E1BC52E9220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040B-44A9-4834-9329-E4261C2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0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F9D739-5C23-4E94-9CAC-65417F0E111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FFC-F941-4931-AC48-165FFE8E8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23D5AC-57FB-42CE-AF1C-943BC5A3DDDF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34AE-D12F-4AD5-B955-A79300267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8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917992-F1F9-44B2-AC54-B39EACDDE9A4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A4C4-B5E6-453B-9F92-197F8253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52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E9FD0C-D5C7-4E8C-A9D0-C0D381C3488B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144F-D860-428B-A6AD-EE3CD6980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39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A4621F-ADD4-4645-8585-CB880950B93F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B61C-4A38-48FF-96C0-CD2C40195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107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30BDEB-FEA2-4923-B2BB-5046BAA68EC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5592-5601-452D-80BF-0B96E729F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4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0E10-F471-4B67-B574-132FFB98C4B2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53BE-CB56-489A-8D9F-76EFCD268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3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769-9BCF-47B6-8611-D4A4959D2D2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B597-A7AD-4BB9-8487-79E4AEAE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9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9D5E-B77F-4EB0-95F9-6D34E3CA6C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601C-B815-4037-963E-16855F3DC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713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F35F-E34E-4F04-9D3C-7C5433BAC7DA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BB15-4544-427D-9941-5F026C274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94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AF0-917E-4A02-9338-4F5D0EF6D91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F588-0B37-4D36-A62F-D1B5C492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38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E286-D388-47A6-9AEE-2CC155ECB6A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8D08-528E-4387-825C-568AA477E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02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5DB7-3009-4472-9ED7-A13DC0858A62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7648-FEA5-41BE-AB34-5EA291A5E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52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1349-99EF-4549-9E68-EB9A2FDEFE89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10AA-6749-4160-BC4D-72B5F4233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93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A57F-35FF-495A-A0DA-DFA75B7E6D4E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1FCC-2060-4EA2-9249-6263C2479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53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4519-F27C-4A38-8242-E8520E0B8E9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01E2-5B7F-414D-8DD5-34374954B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31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69F9-7C09-467B-9FD3-641C546CE9FD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2FF2-B94E-4633-B2EC-F369BCB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34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4F7-9F33-4CDB-AB5D-40B1ABEA4F2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32CF-459C-4632-A1F0-296FFE810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19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7654-33FF-44CD-8F81-E46ADF1148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47287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B54-72E6-486F-84D8-6DEEA903B4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221D-0DAF-447C-A187-EBAF4F7AE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6601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FDD5-BF89-4E7D-B2C8-14540AEED035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E05-4512-485E-A1E2-E86604BD4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6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0BF5-F5FE-4E0C-92C3-4C04DD35118A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6495-F41F-4F03-B55E-C63CE88E0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90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EA1C-6046-49F8-8F96-14EAABF0098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399B-CEE0-4DAD-8CC7-CE25C5EE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519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D57A-C49E-417B-8EDF-60D5F13BFB33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2A1E-6C7B-4698-9239-149A26176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5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B09E-52F0-4613-8E40-A773E7B933A6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B497-71EA-47E0-B9FC-AA4566FC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71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C9A9-2FBC-445A-BA72-DB3BFC455D25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EE82-943E-4E93-888F-1F51BA12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22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1C07-49D7-46C3-BDA1-F0B259BC988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1BDA-9F38-4436-AD20-53A19A03B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9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685C-7595-425E-A3E1-942C2AF87997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9D1A-A9F2-42B9-B1DA-240DBF88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01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BCF-D679-4329-8D49-D77C6B0A963F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D3B5-CDFC-482B-935B-BA3EA62C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EAE8-78F5-4BB4-9A46-4116FF9D8F5E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CA7C-3E08-498D-B98F-12B3FEF4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C37-6C2F-4849-A2B6-E5EA6A9539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8BF0-A685-48C1-8377-3A1B91467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830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E10B-E054-4FD0-A734-64152EF646B9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4F39-1AD4-4F73-8086-8323D775D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54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2DE-6645-4DD9-9832-839FEAC2C29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20001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610EA-42E4-44A1-B5D5-12FC17FA8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406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2674C-E115-4FFA-A47C-AAE4E4DF4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024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F9B99E-9E87-4D88-BD89-C11FF57C0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40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81BD2-C4E2-482D-B2CA-7B600A262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7419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11BDB-E546-4EA8-B810-1A5257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383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DD5D8-77B2-410E-9A14-65D381ACB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467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5CBD5-06E7-49C7-BBFE-88A94E739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08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212A6-38E4-4327-8E03-7F0DFA24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8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618-B17D-4506-9C85-E6B6813E7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2266-52AA-4A33-84E9-45B28D9D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6327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527B1F-5510-459E-805B-E81435935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15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82C40-AFB2-426B-833B-A5AAAE37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06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B3A60F-97C8-44D4-A520-EFAF464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698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48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04F-01C8-417F-90F2-3FDA6521F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96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5E42-7A27-42E0-A9D6-A192A0F14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7171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EC90-1C12-494C-B57F-9F01751D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22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8C32-435A-4709-9DA7-42859A9FA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341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C74B-9D4C-43EA-B0CB-CB682F8E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8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2F02-C763-40FF-846B-901BA804D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5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3EB54-3B01-4734-B8FA-7B52A8191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ADDFC9-9522-423D-AF71-66FCB416E213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43CA62-407B-4924-B40B-2A1D21773DDA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52A004-45CC-4513-97C3-6B30AEAA6C4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B6103-FBB1-47FB-9586-C876E64E9D8D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C73520-A912-4499-A75E-225A7DA8819A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6FC40-1077-4687-89E5-394395D504B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713C27-CE7E-42A6-9156-A6AD36B83F5E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58EFE60-8D24-4864-8BF8-DA01392DAB3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24E3C-6A34-4FDD-85B4-3BD04CF34E0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99E093-09D4-4EAB-8B03-3874A71CE6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07494-E09F-4473-9997-53DB119FA0F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7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3EB54-3B01-4734-B8FA-7B52A8191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ADDFC9-9522-423D-AF71-66FCB416E213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7C126C-E4FE-4C10-8063-768C41374C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9E89F6-B254-4A40-9D97-9AB96584A8D7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3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AE332-6B92-4FFE-B456-477CE6515D4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5320D-8BAF-42B2-B902-8E31611DD3E6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08805-F8A7-4F84-A521-AB2EF250F4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F04C6-613D-44C4-A0B3-BA86E58071B8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9B92C9-B1B1-48A0-8D39-FBA954D4740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FDEEA1-08ED-4CEB-8806-3928541DC80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3EAC66-CE30-46EC-BC08-31CB75C9A54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B00C50-BB18-479E-92FA-3B46B2868DFB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781A3B-119E-4621-949F-915DA9A572A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customXml" Target="../ink/ink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csse.uwa.edu.au/~pk/research/matlabfns/Spatial/Docs/Harris/A_Combined_Corner_and_Edge_Detector.pdf" TargetMode="Externa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5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4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6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slideLayout" Target="../slideLayouts/slideLayout36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4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73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0.png"/><Relationship Id="rId5" Type="http://schemas.openxmlformats.org/officeDocument/2006/relationships/image" Target="../media/image79.wmf"/><Relationship Id="rId4" Type="http://schemas.openxmlformats.org/officeDocument/2006/relationships/oleObject" Target="../embeddings/oleObject3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4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4.png"/><Relationship Id="rId4" Type="http://schemas.openxmlformats.org/officeDocument/2006/relationships/oleObject" Target="../embeddings/oleObject3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oleObject" Target="../embeddings/oleObject38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oleObject" Target="../embeddings/oleObject42.bin"/><Relationship Id="rId3" Type="http://schemas.openxmlformats.org/officeDocument/2006/relationships/notesSlide" Target="../notesSlides/notesSlide39.xml"/><Relationship Id="rId21" Type="http://schemas.openxmlformats.org/officeDocument/2006/relationships/image" Target="../media/image90.wmf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172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7.wmf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89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90.wmf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172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7.wmf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89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01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0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0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5.emf"/><Relationship Id="rId4" Type="http://schemas.openxmlformats.org/officeDocument/2006/relationships/customXml" Target="../ink/ink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7.emf"/><Relationship Id="rId4" Type="http://schemas.openxmlformats.org/officeDocument/2006/relationships/customXml" Target="../ink/ink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1303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8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7432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8915400" y="6477000"/>
            <a:ext cx="16891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S. Marschner</a:t>
            </a:r>
          </a:p>
        </p:txBody>
      </p:sp>
      <p:sp>
        <p:nvSpPr>
          <p:cNvPr id="82948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1D example (sinewave):</a:t>
            </a:r>
          </a:p>
        </p:txBody>
      </p:sp>
      <p:sp>
        <p:nvSpPr>
          <p:cNvPr id="8294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41496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Sub-sampling may be dangerous….</a:t>
            </a:r>
          </a:p>
          <a:p>
            <a:pPr eaLnBrk="1" hangingPunct="1"/>
            <a:r>
              <a:rPr lang="en-US" altLang="en-US" dirty="0" smtClean="0"/>
              <a:t>Characteristic errors may appear: </a:t>
            </a:r>
          </a:p>
          <a:p>
            <a:pPr lvl="1" eaLnBrk="1" hangingPunct="1"/>
            <a:r>
              <a:rPr lang="en-US" altLang="en-US" dirty="0" smtClean="0"/>
              <a:t>“car wheels rolling the wrong way in movies”</a:t>
            </a:r>
          </a:p>
          <a:p>
            <a:pPr lvl="1" eaLnBrk="1" hangingPunct="1"/>
            <a:r>
              <a:rPr lang="en-US" altLang="en-US" dirty="0" smtClean="0"/>
              <a:t>“Checkerboards disintegrate in ray tracing”</a:t>
            </a:r>
          </a:p>
          <a:p>
            <a:pPr lvl="1" eaLnBrk="1" hangingPunct="1"/>
            <a:r>
              <a:rPr lang="en-US" altLang="en-US" dirty="0" smtClean="0"/>
              <a:t>“Striped shirts look funny on color television”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8978900" y="6583364"/>
            <a:ext cx="16891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D. Forsyth</a:t>
            </a:r>
          </a:p>
        </p:txBody>
      </p:sp>
      <p:sp>
        <p:nvSpPr>
          <p:cNvPr id="849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2652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 in video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8286" r="9714" b="14667"/>
          <a:stretch>
            <a:fillRect/>
          </a:stretch>
        </p:blipFill>
        <p:spPr bwMode="auto">
          <a:xfrm>
            <a:off x="1981200" y="11430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0380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1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9067801" y="6583364"/>
            <a:ext cx="1293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A. Efros</a:t>
            </a:r>
          </a:p>
        </p:txBody>
      </p:sp>
      <p:sp>
        <p:nvSpPr>
          <p:cNvPr id="880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 in graphics</a:t>
            </a:r>
          </a:p>
        </p:txBody>
      </p:sp>
    </p:spTree>
    <p:extLst>
      <p:ext uri="{BB962C8B-B14F-4D97-AF65-F5344CB8AC3E}">
        <p14:creationId xmlns:p14="http://schemas.microsoft.com/office/powerpoint/2010/main" val="35565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Sampling and aliasing</a:t>
            </a:r>
          </a:p>
        </p:txBody>
      </p:sp>
      <p:sp>
        <p:nvSpPr>
          <p:cNvPr id="90115" name="Text Box 12"/>
          <p:cNvSpPr txBox="1">
            <a:spLocks noChangeArrowheads="1"/>
          </p:cNvSpPr>
          <p:nvPr/>
        </p:nvSpPr>
        <p:spPr bwMode="auto">
          <a:xfrm>
            <a:off x="1905000" y="4800601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011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1524000" y="2043114"/>
            <a:ext cx="89154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31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/>
              <a:t>When sampling a signal at discrete intervals, the sampling frequency must be </a:t>
            </a:r>
            <a:r>
              <a:rPr lang="en-US" altLang="en-US" sz="2800">
                <a:sym typeface="Symbol" panose="05050102010706020507" pitchFamily="18" charset="2"/>
              </a:rPr>
              <a:t></a:t>
            </a:r>
            <a:r>
              <a:rPr lang="en-US" altLang="en-US" sz="2800"/>
              <a:t> 2 </a:t>
            </a:r>
            <a:r>
              <a:rPr lang="en-US" altLang="en-US" sz="2800">
                <a:sym typeface="Symbol" panose="05050102010706020507" pitchFamily="18" charset="2"/>
              </a:rPr>
              <a:t> f</a:t>
            </a:r>
            <a:r>
              <a:rPr lang="en-US" altLang="en-US" sz="2800" baseline="-25000">
                <a:sym typeface="Symbol" panose="05050102010706020507" pitchFamily="18" charset="2"/>
              </a:rPr>
              <a:t>max</a:t>
            </a:r>
            <a:endParaRPr lang="en-US" altLang="en-US" sz="2800">
              <a:sym typeface="Symbol" panose="05050102010706020507" pitchFamily="18" charset="2"/>
            </a:endParaRP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f</a:t>
            </a:r>
            <a:r>
              <a:rPr lang="en-US" altLang="en-US" sz="2800" baseline="-25000"/>
              <a:t>max</a:t>
            </a:r>
            <a:r>
              <a:rPr lang="en-US" altLang="en-US" sz="2800"/>
              <a:t> = max frequency of the input signal</a:t>
            </a:r>
          </a:p>
          <a:p>
            <a:pPr eaLnBrk="1" hangingPunct="1"/>
            <a:r>
              <a:rPr lang="en-US" altLang="en-US" sz="2800"/>
              <a:t>This will allows to reconstruct the original perfectly from the sampled version</a:t>
            </a:r>
          </a:p>
        </p:txBody>
      </p:sp>
      <p:pic>
        <p:nvPicPr>
          <p:cNvPr id="91140" name="Picture 5" descr="sine-sampl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1"/>
            <a:ext cx="6096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 descr="sine-sample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0014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9128126" y="4533901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9144000" y="6034088"/>
            <a:ext cx="58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91144" name="Oval 7"/>
          <p:cNvSpPr>
            <a:spLocks noChangeArrowheads="1"/>
          </p:cNvSpPr>
          <p:nvPr/>
        </p:nvSpPr>
        <p:spPr bwMode="auto">
          <a:xfrm>
            <a:off x="30480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5" name="Oval 8"/>
          <p:cNvSpPr>
            <a:spLocks noChangeArrowheads="1"/>
          </p:cNvSpPr>
          <p:nvPr/>
        </p:nvSpPr>
        <p:spPr bwMode="auto">
          <a:xfrm>
            <a:off x="32766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6" name="Oval 9"/>
          <p:cNvSpPr>
            <a:spLocks noChangeArrowheads="1"/>
          </p:cNvSpPr>
          <p:nvPr/>
        </p:nvSpPr>
        <p:spPr bwMode="auto">
          <a:xfrm>
            <a:off x="3429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7" name="Oval 10"/>
          <p:cNvSpPr>
            <a:spLocks noChangeArrowheads="1"/>
          </p:cNvSpPr>
          <p:nvPr/>
        </p:nvSpPr>
        <p:spPr bwMode="auto">
          <a:xfrm>
            <a:off x="3810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48" name="Oval 11"/>
          <p:cNvSpPr>
            <a:spLocks noChangeArrowheads="1"/>
          </p:cNvSpPr>
          <p:nvPr/>
        </p:nvSpPr>
        <p:spPr bwMode="auto">
          <a:xfrm>
            <a:off x="38862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9" name="Oval 12"/>
          <p:cNvSpPr>
            <a:spLocks noChangeArrowheads="1"/>
          </p:cNvSpPr>
          <p:nvPr/>
        </p:nvSpPr>
        <p:spPr bwMode="auto">
          <a:xfrm>
            <a:off x="41148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0" name="Oval 13"/>
          <p:cNvSpPr>
            <a:spLocks noChangeArrowheads="1"/>
          </p:cNvSpPr>
          <p:nvPr/>
        </p:nvSpPr>
        <p:spPr bwMode="auto">
          <a:xfrm>
            <a:off x="42672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1" name="Oval 14"/>
          <p:cNvSpPr>
            <a:spLocks noChangeArrowheads="1"/>
          </p:cNvSpPr>
          <p:nvPr/>
        </p:nvSpPr>
        <p:spPr bwMode="auto">
          <a:xfrm>
            <a:off x="44196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2" name="Oval 15"/>
          <p:cNvSpPr>
            <a:spLocks noChangeArrowheads="1"/>
          </p:cNvSpPr>
          <p:nvPr/>
        </p:nvSpPr>
        <p:spPr bwMode="auto">
          <a:xfrm>
            <a:off x="35814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3" name="Oval 16"/>
          <p:cNvSpPr>
            <a:spLocks noChangeArrowheads="1"/>
          </p:cNvSpPr>
          <p:nvPr/>
        </p:nvSpPr>
        <p:spPr bwMode="auto">
          <a:xfrm>
            <a:off x="46482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4" name="Oval 17"/>
          <p:cNvSpPr>
            <a:spLocks noChangeArrowheads="1"/>
          </p:cNvSpPr>
          <p:nvPr/>
        </p:nvSpPr>
        <p:spPr bwMode="auto">
          <a:xfrm>
            <a:off x="51054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5" name="Oval 18"/>
          <p:cNvSpPr>
            <a:spLocks noChangeArrowheads="1"/>
          </p:cNvSpPr>
          <p:nvPr/>
        </p:nvSpPr>
        <p:spPr bwMode="auto">
          <a:xfrm>
            <a:off x="53340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6" name="Oval 19"/>
          <p:cNvSpPr>
            <a:spLocks noChangeArrowheads="1"/>
          </p:cNvSpPr>
          <p:nvPr/>
        </p:nvSpPr>
        <p:spPr bwMode="auto">
          <a:xfrm>
            <a:off x="54864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7" name="Oval 20"/>
          <p:cNvSpPr>
            <a:spLocks noChangeArrowheads="1"/>
          </p:cNvSpPr>
          <p:nvPr/>
        </p:nvSpPr>
        <p:spPr bwMode="auto">
          <a:xfrm>
            <a:off x="57912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58" name="Oval 21"/>
          <p:cNvSpPr>
            <a:spLocks noChangeArrowheads="1"/>
          </p:cNvSpPr>
          <p:nvPr/>
        </p:nvSpPr>
        <p:spPr bwMode="auto">
          <a:xfrm>
            <a:off x="59436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9" name="Oval 22"/>
          <p:cNvSpPr>
            <a:spLocks noChangeArrowheads="1"/>
          </p:cNvSpPr>
          <p:nvPr/>
        </p:nvSpPr>
        <p:spPr bwMode="auto">
          <a:xfrm>
            <a:off x="60960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0" name="Oval 23"/>
          <p:cNvSpPr>
            <a:spLocks noChangeArrowheads="1"/>
          </p:cNvSpPr>
          <p:nvPr/>
        </p:nvSpPr>
        <p:spPr bwMode="auto">
          <a:xfrm>
            <a:off x="63246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1" name="Oval 24"/>
          <p:cNvSpPr>
            <a:spLocks noChangeArrowheads="1"/>
          </p:cNvSpPr>
          <p:nvPr/>
        </p:nvSpPr>
        <p:spPr bwMode="auto">
          <a:xfrm>
            <a:off x="6477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2" name="Oval 25"/>
          <p:cNvSpPr>
            <a:spLocks noChangeArrowheads="1"/>
          </p:cNvSpPr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3" name="Oval 26"/>
          <p:cNvSpPr>
            <a:spLocks noChangeArrowheads="1"/>
          </p:cNvSpPr>
          <p:nvPr/>
        </p:nvSpPr>
        <p:spPr bwMode="auto">
          <a:xfrm>
            <a:off x="6705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4" name="Oval 27"/>
          <p:cNvSpPr>
            <a:spLocks noChangeArrowheads="1"/>
          </p:cNvSpPr>
          <p:nvPr/>
        </p:nvSpPr>
        <p:spPr bwMode="auto">
          <a:xfrm>
            <a:off x="70866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5" name="Oval 28"/>
          <p:cNvSpPr>
            <a:spLocks noChangeArrowheads="1"/>
          </p:cNvSpPr>
          <p:nvPr/>
        </p:nvSpPr>
        <p:spPr bwMode="auto">
          <a:xfrm>
            <a:off x="73152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6" name="Oval 29"/>
          <p:cNvSpPr>
            <a:spLocks noChangeArrowheads="1"/>
          </p:cNvSpPr>
          <p:nvPr/>
        </p:nvSpPr>
        <p:spPr bwMode="auto">
          <a:xfrm>
            <a:off x="74676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7" name="Oval 30"/>
          <p:cNvSpPr>
            <a:spLocks noChangeArrowheads="1"/>
          </p:cNvSpPr>
          <p:nvPr/>
        </p:nvSpPr>
        <p:spPr bwMode="auto">
          <a:xfrm>
            <a:off x="77724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68" name="Oval 31"/>
          <p:cNvSpPr>
            <a:spLocks noChangeArrowheads="1"/>
          </p:cNvSpPr>
          <p:nvPr/>
        </p:nvSpPr>
        <p:spPr bwMode="auto">
          <a:xfrm>
            <a:off x="79248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9" name="Oval 32"/>
          <p:cNvSpPr>
            <a:spLocks noChangeArrowheads="1"/>
          </p:cNvSpPr>
          <p:nvPr/>
        </p:nvSpPr>
        <p:spPr bwMode="auto">
          <a:xfrm>
            <a:off x="80772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0" name="Oval 33"/>
          <p:cNvSpPr>
            <a:spLocks noChangeArrowheads="1"/>
          </p:cNvSpPr>
          <p:nvPr/>
        </p:nvSpPr>
        <p:spPr bwMode="auto">
          <a:xfrm>
            <a:off x="83058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1" name="Oval 34"/>
          <p:cNvSpPr>
            <a:spLocks noChangeArrowheads="1"/>
          </p:cNvSpPr>
          <p:nvPr/>
        </p:nvSpPr>
        <p:spPr bwMode="auto">
          <a:xfrm>
            <a:off x="84582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2" name="Oval 35"/>
          <p:cNvSpPr>
            <a:spLocks noChangeArrowheads="1"/>
          </p:cNvSpPr>
          <p:nvPr/>
        </p:nvSpPr>
        <p:spPr bwMode="auto">
          <a:xfrm>
            <a:off x="76200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3" name="Oval 36"/>
          <p:cNvSpPr>
            <a:spLocks noChangeArrowheads="1"/>
          </p:cNvSpPr>
          <p:nvPr/>
        </p:nvSpPr>
        <p:spPr bwMode="auto">
          <a:xfrm>
            <a:off x="8610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4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2084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None/>
              <a:defRPr/>
            </a:pPr>
            <a:endParaRPr lang="en-US" dirty="0" smtClean="0"/>
          </a:p>
          <a:p>
            <a:pPr marL="457200" indent="-457200" eaLnBrk="1" hangingPunct="1">
              <a:buNone/>
              <a:defRPr/>
            </a:pPr>
            <a:r>
              <a:rPr lang="en-US" dirty="0" smtClean="0"/>
              <a:t>Solutions: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dirty="0" smtClean="0"/>
              <a:t>Sample more often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dirty="0" smtClean="0"/>
              <a:t>Get rid of all frequencies that are greater than half the new sampling frequency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 smtClean="0"/>
              <a:t>Will lose information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 smtClean="0"/>
              <a:t>But it’s better than aliasing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 smtClean="0"/>
              <a:t>Apply a smoothing filter</a:t>
            </a:r>
            <a:endParaRPr lang="ru-RU" dirty="0" smtClean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im_blur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=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imfilter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(image,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fspecial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(‘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gaussian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’, 7, 1))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im_small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=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im_blur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9"/>
          <a:stretch>
            <a:fillRect/>
          </a:stretch>
        </p:blipFill>
        <p:spPr bwMode="auto">
          <a:xfrm>
            <a:off x="1676400" y="3810000"/>
            <a:ext cx="868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8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Anti-aliasing</a:t>
            </a:r>
            <a:endParaRPr lang="ru-RU" altLang="en-US" sz="4800"/>
          </a:p>
        </p:txBody>
      </p:sp>
      <p:pic>
        <p:nvPicPr>
          <p:cNvPr id="9523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1524000" y="1295400"/>
            <a:ext cx="8915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8534400" y="6550026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Forsyth and Ponce 2002</a:t>
            </a:r>
          </a:p>
        </p:txBody>
      </p:sp>
    </p:spTree>
    <p:extLst>
      <p:ext uri="{BB962C8B-B14F-4D97-AF65-F5344CB8AC3E}">
        <p14:creationId xmlns:p14="http://schemas.microsoft.com/office/powerpoint/2010/main" val="136484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Subsampling without pre-filtering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257801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  </a:t>
            </a:r>
            <a:r>
              <a:rPr lang="en-US" alt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(2x zoom)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8458201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1/8  </a:t>
            </a:r>
            <a:r>
              <a:rPr lang="en-US" alt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(4x zoom)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8229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Steve Seitz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428840" y="1390680"/>
              <a:ext cx="543240" cy="5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9480" y="1381320"/>
                <a:ext cx="5619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533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 altLang="en-US" smtClean="0"/>
              <a:t>Subsampling with Gaussian pre-filtering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1/4 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1/8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 1/2</a:t>
            </a:r>
          </a:p>
        </p:txBody>
      </p:sp>
      <p:sp>
        <p:nvSpPr>
          <p:cNvPr id="97289" name="Text Box 10"/>
          <p:cNvSpPr txBox="1">
            <a:spLocks noChangeArrowheads="1"/>
          </p:cNvSpPr>
          <p:nvPr/>
        </p:nvSpPr>
        <p:spPr bwMode="auto">
          <a:xfrm>
            <a:off x="8229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7752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ctrTitle"/>
          </p:nvPr>
        </p:nvSpPr>
        <p:spPr>
          <a:xfrm>
            <a:off x="2209800" y="12954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Interest Points and Corners</a:t>
            </a:r>
          </a:p>
        </p:txBody>
      </p:sp>
      <p:sp>
        <p:nvSpPr>
          <p:cNvPr id="14029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alt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6550026"/>
            <a:ext cx="845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Slides from Rick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Szeliski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Svetlana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Lazebnik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Derek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cs typeface="Arial" charset="0"/>
              </a:rPr>
              <a:t>Grauman&amp;Leibe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cs typeface="Arial" charset="0"/>
              </a:rPr>
              <a:t> 2008 AAAI Tutorial</a:t>
            </a:r>
            <a:endParaRPr lang="en-US" sz="1400" dirty="0">
              <a:solidFill>
                <a:prstClr val="white">
                  <a:lumMod val="75000"/>
                </a:prst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6184233" y="5257801"/>
            <a:ext cx="4538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7.1.1 and 7.1.2</a:t>
            </a:r>
          </a:p>
        </p:txBody>
      </p:sp>
    </p:spTree>
    <p:extLst>
      <p:ext uri="{BB962C8B-B14F-4D97-AF65-F5344CB8AC3E}">
        <p14:creationId xmlns:p14="http://schemas.microsoft.com/office/powerpoint/2010/main" val="8962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Correspondence across views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Correspondence: matching points, patches, edges, or regions across images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41316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20" b="6261"/>
          <a:stretch>
            <a:fillRect/>
          </a:stretch>
        </p:blipFill>
        <p:spPr bwMode="auto">
          <a:xfrm>
            <a:off x="2717800" y="2927350"/>
            <a:ext cx="198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168650"/>
            <a:ext cx="1600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>
            <a:fillRect/>
          </a:stretch>
        </p:blipFill>
        <p:spPr bwMode="auto">
          <a:xfrm>
            <a:off x="5080000" y="3844926"/>
            <a:ext cx="501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2785" r="29762" b="42061"/>
          <a:stretch>
            <a:fillRect/>
          </a:stretch>
        </p:blipFill>
        <p:spPr bwMode="auto">
          <a:xfrm>
            <a:off x="5880100" y="3803651"/>
            <a:ext cx="4762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57575" y="3475038"/>
            <a:ext cx="685800" cy="8874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6150" y="3803651"/>
            <a:ext cx="685800" cy="8874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1322" name="TextBox 9"/>
          <p:cNvSpPr txBox="1">
            <a:spLocks noChangeArrowheads="1"/>
          </p:cNvSpPr>
          <p:nvPr/>
        </p:nvSpPr>
        <p:spPr bwMode="auto">
          <a:xfrm>
            <a:off x="5537200" y="3851276"/>
            <a:ext cx="39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376" y="3919538"/>
            <a:ext cx="784225" cy="1841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350" y="4191000"/>
            <a:ext cx="9398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1764"/>
            <a:ext cx="8534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3429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8001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1" name="Oval 6"/>
          <p:cNvSpPr>
            <a:spLocks noChangeArrowheads="1"/>
          </p:cNvSpPr>
          <p:nvPr/>
        </p:nvSpPr>
        <p:spPr bwMode="auto">
          <a:xfrm>
            <a:off x="3276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2" name="Oval 7"/>
          <p:cNvSpPr>
            <a:spLocks noChangeArrowheads="1"/>
          </p:cNvSpPr>
          <p:nvPr/>
        </p:nvSpPr>
        <p:spPr bwMode="auto">
          <a:xfrm>
            <a:off x="7696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8839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Oval 10"/>
          <p:cNvSpPr>
            <a:spLocks noChangeArrowheads="1"/>
          </p:cNvSpPr>
          <p:nvPr/>
        </p:nvSpPr>
        <p:spPr bwMode="auto">
          <a:xfrm>
            <a:off x="3886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Oval 11"/>
          <p:cNvSpPr>
            <a:spLocks noChangeArrowheads="1"/>
          </p:cNvSpPr>
          <p:nvPr/>
        </p:nvSpPr>
        <p:spPr bwMode="auto">
          <a:xfrm>
            <a:off x="8458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7" name="Oval 12"/>
          <p:cNvSpPr>
            <a:spLocks noChangeArrowheads="1"/>
          </p:cNvSpPr>
          <p:nvPr/>
        </p:nvSpPr>
        <p:spPr bwMode="auto">
          <a:xfrm>
            <a:off x="2895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8" name="Oval 13"/>
          <p:cNvSpPr>
            <a:spLocks noChangeArrowheads="1"/>
          </p:cNvSpPr>
          <p:nvPr/>
        </p:nvSpPr>
        <p:spPr bwMode="auto">
          <a:xfrm>
            <a:off x="7239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9" name="Oval 14"/>
          <p:cNvSpPr>
            <a:spLocks noChangeArrowheads="1"/>
          </p:cNvSpPr>
          <p:nvPr/>
        </p:nvSpPr>
        <p:spPr bwMode="auto">
          <a:xfrm>
            <a:off x="4953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0" name="Oval 15"/>
          <p:cNvSpPr>
            <a:spLocks noChangeArrowheads="1"/>
          </p:cNvSpPr>
          <p:nvPr/>
        </p:nvSpPr>
        <p:spPr bwMode="auto">
          <a:xfrm>
            <a:off x="9296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1" name="Oval 16"/>
          <p:cNvSpPr>
            <a:spLocks noChangeArrowheads="1"/>
          </p:cNvSpPr>
          <p:nvPr/>
        </p:nvSpPr>
        <p:spPr bwMode="auto">
          <a:xfrm>
            <a:off x="5486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2" name="Oval 17"/>
          <p:cNvSpPr>
            <a:spLocks noChangeArrowheads="1"/>
          </p:cNvSpPr>
          <p:nvPr/>
        </p:nvSpPr>
        <p:spPr bwMode="auto">
          <a:xfrm>
            <a:off x="10058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3" name="Oval 18"/>
          <p:cNvSpPr>
            <a:spLocks noChangeArrowheads="1"/>
          </p:cNvSpPr>
          <p:nvPr/>
        </p:nvSpPr>
        <p:spPr bwMode="auto">
          <a:xfrm>
            <a:off x="2667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4" name="Oval 19"/>
          <p:cNvSpPr>
            <a:spLocks noChangeArrowheads="1"/>
          </p:cNvSpPr>
          <p:nvPr/>
        </p:nvSpPr>
        <p:spPr bwMode="auto">
          <a:xfrm>
            <a:off x="6934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5" name="Line 20"/>
          <p:cNvSpPr>
            <a:spLocks noChangeShapeType="1"/>
          </p:cNvSpPr>
          <p:nvPr/>
        </p:nvSpPr>
        <p:spPr bwMode="auto">
          <a:xfrm>
            <a:off x="2286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6" name="Line 21"/>
          <p:cNvSpPr>
            <a:spLocks noChangeShapeType="1"/>
          </p:cNvSpPr>
          <p:nvPr/>
        </p:nvSpPr>
        <p:spPr bwMode="auto">
          <a:xfrm>
            <a:off x="2057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7" name="Line 22"/>
          <p:cNvSpPr>
            <a:spLocks noChangeShapeType="1"/>
          </p:cNvSpPr>
          <p:nvPr/>
        </p:nvSpPr>
        <p:spPr bwMode="auto">
          <a:xfrm>
            <a:off x="2286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8" name="Line 23"/>
          <p:cNvSpPr>
            <a:spLocks noChangeShapeType="1"/>
          </p:cNvSpPr>
          <p:nvPr/>
        </p:nvSpPr>
        <p:spPr bwMode="auto">
          <a:xfrm flipV="1">
            <a:off x="7086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9" name="Line 24"/>
          <p:cNvSpPr>
            <a:spLocks noChangeShapeType="1"/>
          </p:cNvSpPr>
          <p:nvPr/>
        </p:nvSpPr>
        <p:spPr bwMode="auto">
          <a:xfrm flipV="1">
            <a:off x="7086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0" name="Line 25"/>
          <p:cNvSpPr>
            <a:spLocks noChangeShapeType="1"/>
          </p:cNvSpPr>
          <p:nvPr/>
        </p:nvSpPr>
        <p:spPr bwMode="auto">
          <a:xfrm flipV="1">
            <a:off x="7315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1" name="Title 25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r>
              <a:rPr lang="en-US" altLang="en-US" smtClean="0"/>
              <a:t>Example: estimating “fundamental matrix” that corresponds two views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1526" y="6550026"/>
            <a:ext cx="2276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Slide from Silvio Savarese</a:t>
            </a:r>
          </a:p>
        </p:txBody>
      </p:sp>
    </p:spTree>
    <p:extLst>
      <p:ext uri="{BB962C8B-B14F-4D97-AF65-F5344CB8AC3E}">
        <p14:creationId xmlns:p14="http://schemas.microsoft.com/office/powerpoint/2010/main" val="26223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Example: structure from motion</a:t>
            </a:r>
          </a:p>
        </p:txBody>
      </p:sp>
      <p:pic>
        <p:nvPicPr>
          <p:cNvPr id="144387" name="Picture 2" descr="C:\Users\James\Dropbox\cs143 fall 2013\cs143 fall 2013 slides\08\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05000"/>
            <a:ext cx="8782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Applications  </a:t>
            </a:r>
            <a:endParaRPr lang="ru-RU" altLang="en-US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 smtClean="0"/>
              <a:t>Feature points are used for:</a:t>
            </a:r>
          </a:p>
          <a:p>
            <a:pPr lvl="1"/>
            <a:r>
              <a:rPr lang="en-US" altLang="en-US" sz="2400"/>
              <a:t>Image alignment 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Object recognition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64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71600"/>
          </a:xfrm>
        </p:spPr>
        <p:txBody>
          <a:bodyPr/>
          <a:lstStyle/>
          <a:p>
            <a:r>
              <a:rPr lang="en-US" altLang="en-US" dirty="0" smtClean="0"/>
              <a:t>Project 2: interest points and local features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7543800" cy="4659313"/>
          </a:xfrm>
        </p:spPr>
        <p:txBody>
          <a:bodyPr/>
          <a:lstStyle/>
          <a:p>
            <a:r>
              <a:rPr lang="en-US" altLang="en-US" smtClean="0"/>
              <a:t>Note: “interest points” = “keypoints”, also sometimes called “features”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47306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This class: interest points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4343400" cy="5573713"/>
          </a:xfrm>
        </p:spPr>
        <p:txBody>
          <a:bodyPr/>
          <a:lstStyle/>
          <a:p>
            <a:r>
              <a:rPr lang="en-US" altLang="en-US" smtClean="0"/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 altLang="en-US" smtClean="0"/>
              <a:t>Which points would you choose?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4848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223964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6713275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48486" name="TextBox 6"/>
          <p:cNvSpPr txBox="1">
            <a:spLocks noChangeArrowheads="1"/>
          </p:cNvSpPr>
          <p:nvPr/>
        </p:nvSpPr>
        <p:spPr bwMode="auto">
          <a:xfrm>
            <a:off x="8001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9210676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315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Overview of Keypoint Matching</a:t>
            </a:r>
            <a:endParaRPr lang="de-CH" altLang="en-US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71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72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3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 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distinctive key-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points 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609851"/>
            <a:ext cx="3111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Define a region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around each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keypoint   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200526"/>
            <a:ext cx="300196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a local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descriptor from the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normalized region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Match local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descriptors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Goals for Keypoints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Arial" panose="020B0604020202020204" pitchFamily="34" charset="0"/>
              <a:buNone/>
            </a:pPr>
            <a:endParaRPr lang="en-US" altLang="en-US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mtClean="0"/>
              <a:t>Detect points that are </a:t>
            </a:r>
            <a:r>
              <a:rPr lang="en-US" altLang="en-US" i="1" smtClean="0"/>
              <a:t>repeatable</a:t>
            </a:r>
            <a:r>
              <a:rPr lang="en-US" altLang="en-US" smtClean="0"/>
              <a:t> and </a:t>
            </a:r>
            <a:r>
              <a:rPr lang="en-US" altLang="en-US" i="1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Frequency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876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2234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extract features?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pic>
        <p:nvPicPr>
          <p:cNvPr id="152580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9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8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A feature occupies a relatively small area of the image; robust to clutter and occlusion</a:t>
            </a:r>
          </a:p>
        </p:txBody>
      </p:sp>
      <p:grpSp>
        <p:nvGrpSpPr>
          <p:cNvPr id="156676" name="Group 11"/>
          <p:cNvGrpSpPr>
            <a:grpSpLocks/>
          </p:cNvGrpSpPr>
          <p:nvPr/>
        </p:nvGrpSpPr>
        <p:grpSpPr bwMode="auto">
          <a:xfrm>
            <a:off x="3124200" y="990600"/>
            <a:ext cx="5791200" cy="2133600"/>
            <a:chOff x="528" y="624"/>
            <a:chExt cx="4715" cy="1678"/>
          </a:xfrm>
        </p:grpSpPr>
        <p:pic>
          <p:nvPicPr>
            <p:cNvPr id="15667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7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646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detect (at least some of) the same points in both images.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Yet we have to be able to run the detection procedure </a:t>
            </a:r>
            <a:r>
              <a:rPr lang="en-US" altLang="en-US" sz="2800" i="1">
                <a:solidFill>
                  <a:srgbClr val="000000"/>
                </a:solidFill>
                <a:cs typeface="Times New Roman" panose="02020603050405020304" pitchFamily="18" charset="0"/>
              </a:rPr>
              <a:t>independently</a:t>
            </a: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58726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587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727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5872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72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3300"/>
                  </a:solidFill>
                  <a:cs typeface="Times New Roman" panose="02020603050405020304" pitchFamily="18" charset="0"/>
                </a:rPr>
                <a:t>No chance to find true matches!</a:t>
              </a:r>
              <a:endParaRPr lang="ru-RU" altLang="en-US" sz="24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2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8001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3200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2003426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6267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95650" y="3192464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371850" y="3192464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371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95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562600" y="356552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6934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6172200" y="3124201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7162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2971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3276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3276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3200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4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Local features: main components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Description</a:t>
            </a:r>
            <a:r>
              <a:rPr lang="en-US" altLang="en-US" sz="2400">
                <a:solidFill>
                  <a:schemeClr val="bg2"/>
                </a:solidFill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Matching: </a:t>
            </a:r>
            <a:r>
              <a:rPr lang="en-US" altLang="en-US" sz="240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162820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4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Many Existing Detectors Available</a:t>
            </a:r>
            <a:endParaRPr lang="de-CH" altLang="en-US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/>
              <a:t>Laplacian</a:t>
            </a:r>
            <a:r>
              <a:rPr lang="en-US" sz="2400" kern="0" dirty="0"/>
              <a:t>, </a:t>
            </a:r>
            <a:r>
              <a:rPr lang="en-US" sz="2400" kern="0" dirty="0" err="1"/>
              <a:t>DoG</a:t>
            </a:r>
            <a:r>
              <a:rPr lang="en-US" sz="2400" kern="0" dirty="0"/>
              <a:t> 		</a:t>
            </a:r>
            <a:r>
              <a:rPr lang="en-US" sz="2800" kern="0" dirty="0"/>
              <a:t>[</a:t>
            </a:r>
            <a:r>
              <a:rPr lang="en-US" sz="2800" kern="0" dirty="0" err="1"/>
              <a:t>Lindeberg</a:t>
            </a:r>
            <a:r>
              <a:rPr lang="en-US" sz="2800" kern="0" dirty="0"/>
              <a:t> ‘98], [Lowe 1999]</a:t>
            </a:r>
            <a:endParaRPr lang="en-US" sz="2400" kern="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Harris-/Hessian-Laplace       </a:t>
            </a:r>
            <a:r>
              <a:rPr lang="en-US" sz="2400" kern="0" dirty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/>
              <a:t>Corner Detection: Basic Idea</a:t>
            </a:r>
            <a:endParaRPr lang="ru-RU" altLang="en-US" sz="300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mtClean="0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mtClean="0"/>
              <a:t>Shifting a window in </a:t>
            </a:r>
            <a:r>
              <a:rPr lang="en-US" altLang="en-US" i="1" smtClean="0"/>
              <a:t>any</a:t>
            </a:r>
            <a:r>
              <a:rPr lang="en-US" altLang="en-US" smtClean="0"/>
              <a:t> </a:t>
            </a:r>
            <a:r>
              <a:rPr lang="en-US" altLang="en-US" i="1" smtClean="0"/>
              <a:t>direction</a:t>
            </a:r>
            <a:r>
              <a:rPr lang="en-US" altLang="en-US" smtClean="0"/>
              <a:t> should give </a:t>
            </a:r>
            <a:r>
              <a:rPr lang="en-US" altLang="en-US" i="1" smtClean="0"/>
              <a:t>a large change</a:t>
            </a:r>
            <a:r>
              <a:rPr lang="en-US" altLang="en-US" smtClean="0"/>
              <a:t> in intensity</a:t>
            </a:r>
            <a:endParaRPr lang="ru-RU" altLang="en-US" smtClean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along the edge direction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significant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473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3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 smtClean="0"/>
              <a:t>Corners are repeatable and distinctive</a:t>
            </a:r>
          </a:p>
        </p:txBody>
      </p:sp>
      <p:graphicFrame>
        <p:nvGraphicFramePr>
          <p:cNvPr id="167940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935038"/>
          <a:ext cx="62484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4" name="Bitmap Image" r:id="rId4" imgW="7411485" imgH="2685714" progId="PBrush">
                  <p:embed/>
                </p:oleObj>
              </mc:Choice>
              <mc:Fallback>
                <p:oleObj name="Bitmap Image" r:id="rId4" imgW="7411485" imgH="26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35038"/>
                        <a:ext cx="6248400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1" name="Rectangle 14"/>
          <p:cNvSpPr>
            <a:spLocks noChangeArrowheads="1"/>
          </p:cNvSpPr>
          <p:nvPr/>
        </p:nvSpPr>
        <p:spPr bwMode="auto">
          <a:xfrm>
            <a:off x="1981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"A Combined Corner and Edge Detector.“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255847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Fourier Bases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6096000" y="28956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2992438" y="6248401"/>
            <a:ext cx="636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change of basis is the Fourier Transform</a:t>
            </a:r>
          </a:p>
        </p:txBody>
      </p:sp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819401" y="990600"/>
            <a:ext cx="679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Teases away fast vs. slow changes in the image.</a:t>
            </a:r>
          </a:p>
        </p:txBody>
      </p:sp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124200"/>
            <a:ext cx="21510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1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998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999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99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</p:txBody>
      </p:sp>
      <p:sp>
        <p:nvSpPr>
          <p:cNvPr id="16999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34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7203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3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39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0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42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(0,0)</a:t>
            </a:r>
          </a:p>
        </p:txBody>
      </p:sp>
      <p:sp>
        <p:nvSpPr>
          <p:cNvPr id="172043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4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6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7411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1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7411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Shifted 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1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7410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0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Window function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0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7409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7410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74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410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7410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09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7409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7409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09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409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092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or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3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Window function </a:t>
              </a:r>
              <a:r>
                <a: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w(x,y)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094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Gaussian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5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1 in window, 0 outside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088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R. Szeliski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3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4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4648201"/>
            <a:ext cx="8610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But this is very slow to compute naively.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O(window_width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shift_range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image_width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600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) = 5.2 billion of these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14.6 thousand per pixel in your image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rved Right Arrow 1"/>
          <p:cNvSpPr>
            <a:spLocks noChangeArrowheads="1"/>
          </p:cNvSpPr>
          <p:nvPr/>
        </p:nvSpPr>
        <p:spPr bwMode="auto">
          <a:xfrm rot="11484949">
            <a:off x="9053513" y="2435225"/>
            <a:ext cx="1143000" cy="4114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2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0230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888" y="5608638"/>
            <a:ext cx="7950200" cy="685800"/>
          </a:xfrm>
        </p:spPr>
      </p:pic>
      <p:sp>
        <p:nvSpPr>
          <p:cNvPr id="180231" name="Text Box 4"/>
          <p:cNvSpPr txBox="1">
            <a:spLocks noChangeArrowheads="1"/>
          </p:cNvSpPr>
          <p:nvPr/>
        </p:nvSpPr>
        <p:spPr bwMode="auto">
          <a:xfrm>
            <a:off x="1960564" y="4286250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Recall Taylor series expansion. A function f can be approximated around point a as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Recall: Taylor series expansion</a:t>
            </a:r>
          </a:p>
        </p:txBody>
      </p:sp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954214" y="1173164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 function f can be approximated as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227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20875"/>
            <a:ext cx="7948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1987550" y="40386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Approximation of </a:t>
            </a:r>
            <a:b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f(x) = 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x </a:t>
            </a:r>
            <a:b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centered at f(0)</a:t>
            </a:r>
            <a:endParaRPr lang="ru-RU" altLang="en-US" baseline="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2266" y="914400"/>
            <a:ext cx="3168734" cy="5257800"/>
          </a:xfrm>
        </p:spPr>
        <p:txBody>
          <a:bodyPr/>
          <a:lstStyle/>
          <a:p>
            <a:r>
              <a:rPr lang="en-US" dirty="0" smtClean="0"/>
              <a:t>	Different derivations exist. </a:t>
            </a:r>
          </a:p>
          <a:p>
            <a:endParaRPr lang="en-US" dirty="0"/>
          </a:p>
          <a:p>
            <a:r>
              <a:rPr lang="en-US" dirty="0" smtClean="0"/>
              <a:t>	This is the textbook version.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727866" cy="6282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1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35"/>
          <p:cNvSpPr txBox="1">
            <a:spLocks noChangeArrowheads="1"/>
          </p:cNvSpPr>
          <p:nvPr/>
        </p:nvSpPr>
        <p:spPr bwMode="auto">
          <a:xfrm>
            <a:off x="1981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3301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5622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9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5622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330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sp>
        <p:nvSpPr>
          <p:cNvPr id="185347" name="Text Box 35"/>
          <p:cNvSpPr txBox="1">
            <a:spLocks noChangeArrowheads="1"/>
          </p:cNvSpPr>
          <p:nvPr/>
        </p:nvSpPr>
        <p:spPr bwMode="auto">
          <a:xfrm>
            <a:off x="1981200" y="1143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534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2574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6" name="Equation" r:id="rId4" imgW="4102100" imgH="482600" progId="Equation.3">
                  <p:embed/>
                </p:oleObj>
              </mc:Choice>
              <mc:Fallback>
                <p:oleObj name="Equation" r:id="rId4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2574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05800" y="3895726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743200" y="4090989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Always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48200" y="4371975"/>
            <a:ext cx="17526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First derivative is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Up Arrow 1"/>
          <p:cNvSpPr>
            <a:spLocks noChangeArrowheads="1"/>
          </p:cNvSpPr>
          <p:nvPr/>
        </p:nvSpPr>
        <p:spPr bwMode="auto">
          <a:xfrm>
            <a:off x="3276600" y="3400426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5181600" y="3719514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Fourier Bases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081214" y="6211888"/>
            <a:ext cx="775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Matlab, check out: imagesc(log(abs(fftshift(fft2(im)))));</a:t>
            </a:r>
          </a:p>
        </p:txBody>
      </p:sp>
    </p:spTree>
    <p:extLst>
      <p:ext uri="{BB962C8B-B14F-4D97-AF65-F5344CB8AC3E}">
        <p14:creationId xmlns:p14="http://schemas.microsoft.com/office/powerpoint/2010/main" val="17125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396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739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3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8" name="Object 4"/>
          <p:cNvGraphicFramePr>
            <a:graphicFrameLocks noChangeAspect="1"/>
          </p:cNvGraphicFramePr>
          <p:nvPr/>
        </p:nvGraphicFramePr>
        <p:xfrm>
          <a:off x="2362201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4" name="Equation" r:id="rId8" imgW="3797300" imgH="1854200" progId="Equation.3">
                  <p:embed/>
                </p:oleObj>
              </mc:Choice>
              <mc:Fallback>
                <p:oleObj name="Equation" r:id="rId8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208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6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9445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7" name="Equation" r:id="rId6" imgW="2298700" imgH="1803400" progId="Equation.3">
                  <p:embed/>
                </p:oleObj>
              </mc:Choice>
              <mc:Fallback>
                <p:oleObj name="Equation" r:id="rId6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46" name="Object 36"/>
          <p:cNvGraphicFramePr>
            <a:graphicFrameLocks noChangeAspect="1"/>
          </p:cNvGraphicFramePr>
          <p:nvPr/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8" name="Equation" r:id="rId8" imgW="4102100" imgH="482600" progId="Equation.3">
                  <p:embed/>
                </p:oleObj>
              </mc:Choice>
              <mc:Fallback>
                <p:oleObj name="Equation" r:id="rId8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6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2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1493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1" name="Equation" r:id="rId6" imgW="4508500" imgH="711200" progId="Equation.3">
                  <p:embed/>
                </p:oleObj>
              </mc:Choice>
              <mc:Fallback>
                <p:oleObj name="Equation" r:id="rId6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2" name="Equation" r:id="rId8" imgW="2298700" imgH="1803400" progId="Equation.3">
                  <p:embed/>
                </p:oleObj>
              </mc:Choice>
              <mc:Fallback>
                <p:oleObj name="Equation" r:id="rId8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83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/>
          <p:cNvSpPr>
            <a:spLocks noChangeArrowheads="1"/>
          </p:cNvSpPr>
          <p:nvPr/>
        </p:nvSpPr>
        <p:spPr bwMode="auto">
          <a:xfrm>
            <a:off x="3810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The quadratic approximation simplifies to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3810001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8" name="Equation" r:id="rId5" imgW="1765300" imgH="508000" progId="">
                  <p:embed/>
                </p:oleObj>
              </mc:Choice>
              <mc:Fallback>
                <p:oleObj name="Equation" r:id="rId5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905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where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is a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second moment matrix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computed from image derivatives: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560514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9" name="Equation" r:id="rId7" imgW="1536700" imgH="457200" progId="Equation.3">
                  <p:embed/>
                </p:oleObj>
              </mc:Choice>
              <mc:Fallback>
                <p:oleObj name="Equation" r:id="rId7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560514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62200" y="5867400"/>
            <a:ext cx="7431088" cy="687388"/>
            <a:chOff x="528" y="3696"/>
            <a:chExt cx="4681" cy="433"/>
          </a:xfrm>
        </p:grpSpPr>
        <p:pic>
          <p:nvPicPr>
            <p:cNvPr id="19354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595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8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4211638" y="5362575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9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362575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990976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4130675" y="4013200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8286751" y="4013200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6192839" y="4013200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/>
        </p:nvGraphicFramePr>
        <p:xfrm>
          <a:off x="6269038" y="5362575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0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5362575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/>
        </p:nvGraphicFramePr>
        <p:xfrm>
          <a:off x="8021638" y="5362575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1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5362575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209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481264" y="2771775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651" y="5619750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Notation:</a:t>
            </a:r>
          </a:p>
        </p:txBody>
      </p:sp>
    </p:spTree>
    <p:extLst>
      <p:ext uri="{BB962C8B-B14F-4D97-AF65-F5344CB8AC3E}">
        <p14:creationId xmlns:p14="http://schemas.microsoft.com/office/powerpoint/2010/main" val="4761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The surface 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) is locally approximated by a quadratic form. Let’s try to understand its shape.</a:t>
            </a:r>
          </a:p>
        </p:txBody>
      </p:sp>
      <p:sp>
        <p:nvSpPr>
          <p:cNvPr id="1976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pic>
        <p:nvPicPr>
          <p:cNvPr id="1976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7637" name="Object 8"/>
          <p:cNvGraphicFramePr>
            <a:graphicFrameLocks noChangeAspect="1"/>
          </p:cNvGraphicFramePr>
          <p:nvPr/>
        </p:nvGraphicFramePr>
        <p:xfrm>
          <a:off x="2057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6" name="Equation" r:id="rId5" imgW="1536700" imgH="457200" progId="Equation.3">
                  <p:embed/>
                </p:oleObj>
              </mc:Choice>
              <mc:Fallback>
                <p:oleObj name="Equation" r:id="rId5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8" name="Object 2"/>
          <p:cNvGraphicFramePr>
            <a:graphicFrameLocks noChangeAspect="1"/>
          </p:cNvGraphicFramePr>
          <p:nvPr/>
        </p:nvGraphicFramePr>
        <p:xfrm>
          <a:off x="1828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7" name="Equation" r:id="rId7" imgW="1752600" imgH="508000" progId="Equation.3">
                  <p:embed/>
                </p:oleObj>
              </mc:Choice>
              <mc:Fallback>
                <p:oleObj name="Equation" r:id="rId7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93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199685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4" name="Equation" r:id="rId4" imgW="1358900" imgH="457200" progId="Equation.3">
                  <p:embed/>
                </p:oleObj>
              </mc:Choice>
              <mc:Fallback>
                <p:oleObj name="Equation" r:id="rId4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68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87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370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8" name="Equation" r:id="rId4" imgW="2451100" imgH="508000" progId="Equation.3">
                  <p:embed/>
                </p:oleObj>
              </mc:Choice>
              <mc:Fallback>
                <p:oleObj name="Equation" r:id="rId4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If either </a:t>
            </a:r>
            <a:r>
              <a:rPr lang="el-GR" altLang="en-US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is close to 0, then this is </a:t>
            </a: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not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a corner, so look for locations where both are large.</a:t>
            </a:r>
            <a:endParaRPr lang="en-US" altLang="en-US" sz="2400">
              <a:solidFill>
                <a:srgbClr val="00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17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96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203780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203781" name="Object 4"/>
          <p:cNvGraphicFramePr>
            <a:graphicFrameLocks noChangeAspect="1"/>
          </p:cNvGraphicFramePr>
          <p:nvPr/>
        </p:nvGraphicFramePr>
        <p:xfrm>
          <a:off x="5867400" y="2117726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0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17726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5"/>
          <p:cNvSpPr txBox="1">
            <a:spLocks noChangeArrowheads="1"/>
          </p:cNvSpPr>
          <p:nvPr/>
        </p:nvSpPr>
        <p:spPr bwMode="auto">
          <a:xfrm>
            <a:off x="1905000" y="3048001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The axis lengths of the ellipse are determined by the eigenvalues and the orientation is determined by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3783" name="Group 21"/>
          <p:cNvGrpSpPr>
            <a:grpSpLocks/>
          </p:cNvGrpSpPr>
          <p:nvPr/>
        </p:nvGrpSpPr>
        <p:grpSpPr bwMode="auto">
          <a:xfrm>
            <a:off x="3962401" y="3979864"/>
            <a:ext cx="5413375" cy="2878137"/>
            <a:chOff x="2254" y="2352"/>
            <a:chExt cx="3410" cy="1813"/>
          </a:xfrm>
        </p:grpSpPr>
        <p:sp>
          <p:nvSpPr>
            <p:cNvPr id="20378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379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20378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1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5" name="Text Box 3"/>
          <p:cNvSpPr txBox="1">
            <a:spLocks noChangeArrowheads="1"/>
          </p:cNvSpPr>
          <p:nvPr/>
        </p:nvSpPr>
        <p:spPr bwMode="auto">
          <a:xfrm>
            <a:off x="1905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Diagonalization of M: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7000920" y="1133640"/>
              <a:ext cx="1657800" cy="2009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1560" y="1124280"/>
                <a:ext cx="1676520" cy="202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69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2058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6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 smtClean="0"/>
              <a:t>Match the spatial domain image to the Fourier magnitude image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2209800" y="5257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5105400" y="2590800"/>
            <a:ext cx="14478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7175" r="61354" b="6760"/>
          <a:stretch>
            <a:fillRect/>
          </a:stretch>
        </p:blipFill>
        <p:spPr bwMode="auto">
          <a:xfrm>
            <a:off x="3124200" y="4267200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8333" r="26042" b="12500"/>
          <a:stretch>
            <a:fillRect/>
          </a:stretch>
        </p:blipFill>
        <p:spPr bwMode="auto">
          <a:xfrm>
            <a:off x="3352800" y="2514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3" t="65628" r="43102" b="6952"/>
          <a:stretch>
            <a:fillRect/>
          </a:stretch>
        </p:blipFill>
        <p:spPr bwMode="auto">
          <a:xfrm>
            <a:off x="1828800" y="2514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t="14526" r="37196" b="49263"/>
          <a:stretch>
            <a:fillRect/>
          </a:stretch>
        </p:blipFill>
        <p:spPr bwMode="auto">
          <a:xfrm>
            <a:off x="7467601" y="5257800"/>
            <a:ext cx="87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9721" r="10417" b="13889"/>
          <a:stretch>
            <a:fillRect/>
          </a:stretch>
        </p:blipFill>
        <p:spPr bwMode="auto">
          <a:xfrm>
            <a:off x="6934200" y="26670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1111" r="10417" b="13889"/>
          <a:stretch>
            <a:fillRect/>
          </a:stretch>
        </p:blipFill>
        <p:spPr bwMode="auto">
          <a:xfrm>
            <a:off x="8610600" y="26670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14"/>
          <p:cNvSpPr txBox="1">
            <a:spLocks noChangeArrowheads="1"/>
          </p:cNvSpPr>
          <p:nvPr/>
        </p:nvSpPr>
        <p:spPr bwMode="auto">
          <a:xfrm>
            <a:off x="2286000" y="2220914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51" name="TextBox 15"/>
          <p:cNvSpPr txBox="1">
            <a:spLocks noChangeArrowheads="1"/>
          </p:cNvSpPr>
          <p:nvPr/>
        </p:nvSpPr>
        <p:spPr bwMode="auto">
          <a:xfrm>
            <a:off x="90678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352" name="TextBox 17"/>
          <p:cNvSpPr txBox="1">
            <a:spLocks noChangeArrowheads="1"/>
          </p:cNvSpPr>
          <p:nvPr/>
        </p:nvSpPr>
        <p:spPr bwMode="auto">
          <a:xfrm>
            <a:off x="74676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2362200" y="45720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354" name="TextBox 19"/>
          <p:cNvSpPr txBox="1">
            <a:spLocks noChangeArrowheads="1"/>
          </p:cNvSpPr>
          <p:nvPr/>
        </p:nvSpPr>
        <p:spPr bwMode="auto">
          <a:xfrm>
            <a:off x="5715000" y="2209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55" name="TextBox 20"/>
          <p:cNvSpPr txBox="1">
            <a:spLocks noChangeArrowheads="1"/>
          </p:cNvSpPr>
          <p:nvPr/>
        </p:nvSpPr>
        <p:spPr bwMode="auto">
          <a:xfrm>
            <a:off x="3886200" y="2133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56" name="TextBox 22"/>
          <p:cNvSpPr txBox="1">
            <a:spLocks noChangeArrowheads="1"/>
          </p:cNvSpPr>
          <p:nvPr/>
        </p:nvSpPr>
        <p:spPr bwMode="auto">
          <a:xfrm>
            <a:off x="6096000" y="4495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357" name="TextBox 23"/>
          <p:cNvSpPr txBox="1">
            <a:spLocks noChangeArrowheads="1"/>
          </p:cNvSpPr>
          <p:nvPr/>
        </p:nvSpPr>
        <p:spPr bwMode="auto">
          <a:xfrm>
            <a:off x="3886200" y="38862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358" name="TextBox 24"/>
          <p:cNvSpPr txBox="1">
            <a:spLocks noChangeArrowheads="1"/>
          </p:cNvSpPr>
          <p:nvPr/>
        </p:nvSpPr>
        <p:spPr bwMode="auto">
          <a:xfrm>
            <a:off x="7772400" y="4800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359" name="TextBox 26"/>
          <p:cNvSpPr txBox="1">
            <a:spLocks noChangeArrowheads="1"/>
          </p:cNvSpPr>
          <p:nvPr/>
        </p:nvSpPr>
        <p:spPr bwMode="auto">
          <a:xfrm>
            <a:off x="9372600" y="4495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532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207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0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76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eigenvalues</a:t>
            </a:r>
            <a:endParaRPr lang="ru-RU" altLang="en-US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7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2057400" y="9906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response function</a:t>
            </a: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2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3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4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&gt;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5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6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8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9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0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1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|R|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small</a:t>
            </a:r>
          </a:p>
        </p:txBody>
      </p:sp>
      <p:sp>
        <p:nvSpPr>
          <p:cNvPr id="211983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1984" name="Object 17"/>
          <p:cNvGraphicFramePr>
            <a:graphicFrameLocks noChangeAspect="1"/>
          </p:cNvGraphicFramePr>
          <p:nvPr/>
        </p:nvGraphicFramePr>
        <p:xfrm>
          <a:off x="2514601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5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8"/>
          <p:cNvSpPr txBox="1">
            <a:spLocks noChangeArrowheads="1"/>
          </p:cNvSpPr>
          <p:nvPr/>
        </p:nvSpPr>
        <p:spPr bwMode="auto">
          <a:xfrm>
            <a:off x="2530476" y="1828801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l-GR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: constant (0.04 to 0.06)</a:t>
            </a:r>
            <a:endParaRPr lang="el-GR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Harris corner detector</a:t>
            </a:r>
            <a:endParaRPr lang="ru-RU" altLang="en-US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mtClean="0"/>
              <a:t>Compute</a:t>
            </a:r>
            <a:r>
              <a:rPr lang="en-US" altLang="en-US" i="1" smtClean="0"/>
              <a:t> M </a:t>
            </a:r>
            <a:r>
              <a:rPr lang="en-US" altLang="en-US" smtClean="0"/>
              <a:t>matrix for each image window to get their </a:t>
            </a:r>
            <a:r>
              <a:rPr lang="en-US" altLang="en-US" i="1" smtClean="0"/>
              <a:t>cornerness </a:t>
            </a:r>
            <a:r>
              <a:rPr lang="en-US" altLang="en-US" smtClean="0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mtClean="0"/>
              <a:t>Find points whose surrounding window gave large corner response (</a:t>
            </a:r>
            <a:r>
              <a:rPr lang="en-US" altLang="en-US" i="1" smtClean="0"/>
              <a:t>f</a:t>
            </a:r>
            <a:r>
              <a:rPr lang="en-US" altLang="en-US" smtClean="0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mtClean="0"/>
              <a:t>Take the points of local maxima, i.e., perform non-maximum suppression</a:t>
            </a:r>
            <a:endParaRPr lang="ru-RU" altLang="en-US" smtClean="0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1905000" y="575945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12978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 smtClean="0"/>
              <a:t>Second moment matrix</a:t>
            </a:r>
            <a:endParaRPr lang="en-US" altLang="en-US" smtClean="0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6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ADF45-B5B4-4B88-9404-4DB9B297637A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7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8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9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3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 – Why so complicated?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r>
              <a:rPr lang="en-US" dirty="0" smtClean="0"/>
              <a:t>Can’t we just check for regions with lots of gradients in the x and y directions?</a:t>
            </a:r>
          </a:p>
          <a:p>
            <a:pPr lvl="1"/>
            <a:r>
              <a:rPr lang="en-US" dirty="0" smtClean="0"/>
              <a:t>No! A diagonal line would satisfy that criteria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8900000">
            <a:off x="4703522" y="3138748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Current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 smtClean="0"/>
              <a:t>Second moment matrix</a:t>
            </a:r>
            <a:endParaRPr lang="en-US" altLang="en-US" smtClean="0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0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2173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 – Why so complicated?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 smtClean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4633913" y="5135564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Equation" r:id="rId3" imgW="761760" imgH="457200" progId="Equation.3">
                  <p:embed/>
                </p:oleObj>
              </mc:Choice>
              <mc:Fallback>
                <p:oleObj name="Equation" r:id="rId3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5135564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8900000">
            <a:off x="4932122" y="1100951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Current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 – Why so complicated?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 smtClean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5003801" y="5135564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8" name="Equation" r:id="rId3" imgW="495000" imgH="457200" progId="Equation.3">
                  <p:embed/>
                </p:oleObj>
              </mc:Choice>
              <mc:Fallback>
                <p:oleObj name="Equation" r:id="rId3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135564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901686" y="927101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Current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70019" y="894866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 – Why so complicated?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 smtClean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1" name="Equation" r:id="rId3" imgW="533160" imgH="457200" progId="Equation.3">
                  <p:embed/>
                </p:oleObj>
              </mc:Choice>
              <mc:Fallback>
                <p:oleObj name="Equation" r:id="rId3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76369" y="952500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Current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9069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010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2" name="TextBox 18"/>
          <p:cNvSpPr txBox="1">
            <a:spLocks noChangeArrowheads="1"/>
          </p:cNvSpPr>
          <p:nvPr/>
        </p:nvSpPr>
        <p:spPr bwMode="auto">
          <a:xfrm>
            <a:off x="5946776" y="6550026"/>
            <a:ext cx="472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alt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http://www.flickr.com/photos/igorms/136916757/ </a:t>
            </a:r>
            <a:endParaRPr lang="en-US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3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57600"/>
            <a:ext cx="20081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Box 6"/>
          <p:cNvSpPr txBox="1">
            <a:spLocks noChangeArrowheads="1"/>
          </p:cNvSpPr>
          <p:nvPr/>
        </p:nvSpPr>
        <p:spPr bwMode="auto">
          <a:xfrm>
            <a:off x="4876800" y="0"/>
            <a:ext cx="189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16452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991200" y="1981080"/>
              <a:ext cx="1124280" cy="238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1840" y="1971720"/>
                <a:ext cx="114300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 smtClean="0"/>
              <a:t>Invariance:</a:t>
            </a:r>
            <a:r>
              <a:rPr lang="en-US" altLang="en-US" smtClean="0"/>
              <a:t> image is transformed and corner locations do not change</a:t>
            </a:r>
          </a:p>
          <a:p>
            <a:pPr lvl="1"/>
            <a:r>
              <a:rPr lang="en-US" altLang="en-US" b="1" smtClean="0"/>
              <a:t>Covariance: </a:t>
            </a:r>
            <a:r>
              <a:rPr lang="en-US" altLang="en-US" smtClean="0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51176"/>
            <a:ext cx="5715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Affine intensity change</a:t>
            </a:r>
            <a:endParaRPr lang="ru-RU" altLang="en-US" smtClean="0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translation</a:t>
            </a:r>
            <a:endParaRPr lang="ru-RU" altLang="en-US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rotation</a:t>
            </a:r>
            <a:endParaRPr lang="ru-RU" altLang="en-US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Scaling</a:t>
            </a:r>
            <a:endParaRPr lang="ru-RU" altLang="en-US" smtClean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5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/>
          <p:cNvSpPr txBox="1">
            <a:spLocks noChangeArrowheads="1"/>
          </p:cNvSpPr>
          <p:nvPr/>
        </p:nvSpPr>
        <p:spPr bwMode="auto">
          <a:xfrm>
            <a:off x="1828801" y="5715001"/>
            <a:ext cx="4462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 away every other row and column to create a 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size image</a:t>
            </a:r>
          </a:p>
          <a:p>
            <a:pPr lvl="1" eaLnBrk="0" hangingPunct="0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676401"/>
            <a:ext cx="4491037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2590800"/>
            <a:ext cx="2444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1916113" y="1676400"/>
            <a:ext cx="4343400" cy="3581400"/>
            <a:chOff x="48" y="1056"/>
            <a:chExt cx="2736" cy="2256"/>
          </a:xfrm>
        </p:grpSpPr>
        <p:grpSp>
          <p:nvGrpSpPr>
            <p:cNvPr id="79880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79998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9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0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1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2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3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4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5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6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7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8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09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1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79986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7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8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9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0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1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2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3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4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5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6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97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2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79974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5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6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7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8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9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0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1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2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3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4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85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3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79962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3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4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5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6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7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8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9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0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1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2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73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4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79950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1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2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3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4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5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6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7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8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59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0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61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5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79938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9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0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1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2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3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4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5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6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7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8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49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6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79926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7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8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9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0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1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2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3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4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5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6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37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7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79914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5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6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7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8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9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0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1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2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3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4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25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8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79902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3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4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5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6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7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8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9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0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1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2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13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9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79890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1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2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3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4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5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6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7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8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99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0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01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6705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Subsampling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by a factor of 2</a:t>
            </a:r>
          </a:p>
        </p:txBody>
      </p:sp>
    </p:spTree>
    <p:extLst>
      <p:ext uri="{BB962C8B-B14F-4D97-AF65-F5344CB8AC3E}">
        <p14:creationId xmlns:p14="http://schemas.microsoft.com/office/powerpoint/2010/main" val="5212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1D example (sinewave):</a:t>
            </a:r>
          </a:p>
        </p:txBody>
      </p:sp>
      <p:pic>
        <p:nvPicPr>
          <p:cNvPr id="80899" name="Picture 4" descr="sine-sampl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7432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8915400" y="6477000"/>
            <a:ext cx="16891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S. Marschner</a:t>
            </a:r>
          </a:p>
        </p:txBody>
      </p:sp>
      <p:sp>
        <p:nvSpPr>
          <p:cNvPr id="809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393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22186</TotalTime>
  <Words>2094</Words>
  <Application>Microsoft Office PowerPoint</Application>
  <PresentationFormat>Widescreen</PresentationFormat>
  <Paragraphs>461</Paragraphs>
  <Slides>79</Slides>
  <Notes>50</Notes>
  <HiddenSlides>9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104" baseType="lpstr">
      <vt:lpstr>Arial</vt:lpstr>
      <vt:lpstr>Arial Unicode MS</vt:lpstr>
      <vt:lpstr>Calibri</vt:lpstr>
      <vt:lpstr>Symbol</vt:lpstr>
      <vt:lpstr>Tahoma</vt:lpstr>
      <vt:lpstr>Times New Roman</vt:lpstr>
      <vt:lpstr>Office Theme</vt:lpstr>
      <vt:lpstr>4_Office Theme</vt:lpstr>
      <vt:lpstr>1_Office Theme</vt:lpstr>
      <vt:lpstr>Blank Presentation</vt:lpstr>
      <vt:lpstr>2_Office Theme</vt:lpstr>
      <vt:lpstr>3_Office Theme</vt:lpstr>
      <vt:lpstr>5_Office Theme</vt:lpstr>
      <vt:lpstr>1_Blank Presentation</vt:lpstr>
      <vt:lpstr>3_Default Design</vt:lpstr>
      <vt:lpstr>5_Default Design</vt:lpstr>
      <vt:lpstr>7_Default Design</vt:lpstr>
      <vt:lpstr>7_Office Theme</vt:lpstr>
      <vt:lpstr>4_Blank Presentation</vt:lpstr>
      <vt:lpstr>3_Blank Presentation</vt:lpstr>
      <vt:lpstr>8_Office Theme</vt:lpstr>
      <vt:lpstr>Lecture1 - Introduction - CP Fall 2010</vt:lpstr>
      <vt:lpstr>Equation</vt:lpstr>
      <vt:lpstr>Bitmap Image</vt:lpstr>
      <vt:lpstr>Image</vt:lpstr>
      <vt:lpstr>PowerPoint Presentation</vt:lpstr>
      <vt:lpstr>PowerPoint Presentation</vt:lpstr>
      <vt:lpstr>Recap: Frequency Domain</vt:lpstr>
      <vt:lpstr>Fourier Bases</vt:lpstr>
      <vt:lpstr>Fourier Bases</vt:lpstr>
      <vt:lpstr>Review</vt:lpstr>
      <vt:lpstr>PowerPoint Presentation</vt:lpstr>
      <vt:lpstr>PowerPoint Presentation</vt:lpstr>
      <vt:lpstr>Aliasing problem</vt:lpstr>
      <vt:lpstr>Aliasing problem</vt:lpstr>
      <vt:lpstr>Aliasing problem</vt:lpstr>
      <vt:lpstr>Aliasing in video</vt:lpstr>
      <vt:lpstr>Aliasing in graphics</vt:lpstr>
      <vt:lpstr>Sampling and aliasing</vt:lpstr>
      <vt:lpstr>Nyquist-Shannon Sampling Theorem</vt:lpstr>
      <vt:lpstr>Anti-aliasing</vt:lpstr>
      <vt:lpstr>Algorithm for downsampling by factor of 2</vt:lpstr>
      <vt:lpstr>Anti-aliasing</vt:lpstr>
      <vt:lpstr>Subsampling without pre-filtering</vt:lpstr>
      <vt:lpstr>Subsampling with Gaussian pre-filtering</vt:lpstr>
      <vt:lpstr>Interest Points and Corners</vt:lpstr>
      <vt:lpstr>Correspondence across views</vt:lpstr>
      <vt:lpstr>Example: estimating “fundamental matrix” that corresponds two views</vt:lpstr>
      <vt:lpstr>Example: structure from motion</vt:lpstr>
      <vt:lpstr>Applications  </vt:lpstr>
      <vt:lpstr>Project 2: interest points and local features</vt:lpstr>
      <vt:lpstr>This class: interest points</vt:lpstr>
      <vt:lpstr>Overview of Keypoint Matching</vt:lpstr>
      <vt:lpstr>Goals for Keypoints</vt:lpstr>
      <vt:lpstr>Invariant Local Features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Corner Detection: Basic Idea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Recall: Taylor series expansion</vt:lpstr>
      <vt:lpstr>PowerPoint Presentation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Corners – Why so complicated?</vt:lpstr>
      <vt:lpstr>Harris Detector [Harris88]</vt:lpstr>
      <vt:lpstr>Harris Corners – Why so complicated?</vt:lpstr>
      <vt:lpstr>Harris Corners – Why so complicated?</vt:lpstr>
      <vt:lpstr>Harris Corners – Why so complicated?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Image rotation</vt:lpstr>
      <vt:lpstr>Scaling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Windows User</cp:lastModifiedBy>
  <cp:revision>138</cp:revision>
  <dcterms:created xsi:type="dcterms:W3CDTF">2009-12-16T02:55:56Z</dcterms:created>
  <dcterms:modified xsi:type="dcterms:W3CDTF">2021-02-03T19:01:58Z</dcterms:modified>
</cp:coreProperties>
</file>