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9" r:id="rId1"/>
    <p:sldMasterId id="2147483815" r:id="rId2"/>
    <p:sldMasterId id="2147483868" r:id="rId3"/>
    <p:sldMasterId id="2147483880" r:id="rId4"/>
    <p:sldMasterId id="2147483894" r:id="rId5"/>
    <p:sldMasterId id="2147483906" r:id="rId6"/>
    <p:sldMasterId id="2147483918" r:id="rId7"/>
    <p:sldMasterId id="2147483931" r:id="rId8"/>
    <p:sldMasterId id="2147483943" r:id="rId9"/>
  </p:sldMasterIdLst>
  <p:notesMasterIdLst>
    <p:notesMasterId r:id="rId62"/>
  </p:notesMasterIdLst>
  <p:sldIdLst>
    <p:sldId id="535" r:id="rId10"/>
    <p:sldId id="571" r:id="rId11"/>
    <p:sldId id="572" r:id="rId12"/>
    <p:sldId id="581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05" r:id="rId28"/>
    <p:sldId id="606" r:id="rId29"/>
    <p:sldId id="607" r:id="rId30"/>
    <p:sldId id="608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618" r:id="rId41"/>
    <p:sldId id="619" r:id="rId42"/>
    <p:sldId id="620" r:id="rId43"/>
    <p:sldId id="621" r:id="rId44"/>
    <p:sldId id="622" r:id="rId45"/>
    <p:sldId id="623" r:id="rId46"/>
    <p:sldId id="624" r:id="rId47"/>
    <p:sldId id="625" r:id="rId48"/>
    <p:sldId id="626" r:id="rId49"/>
    <p:sldId id="627" r:id="rId50"/>
    <p:sldId id="628" r:id="rId51"/>
    <p:sldId id="629" r:id="rId52"/>
    <p:sldId id="630" r:id="rId53"/>
    <p:sldId id="631" r:id="rId54"/>
    <p:sldId id="632" r:id="rId55"/>
    <p:sldId id="633" r:id="rId56"/>
    <p:sldId id="634" r:id="rId57"/>
    <p:sldId id="635" r:id="rId58"/>
    <p:sldId id="721" r:id="rId59"/>
    <p:sldId id="719" r:id="rId60"/>
    <p:sldId id="636" r:id="rId61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1801" autoAdjust="0"/>
  </p:normalViewPr>
  <p:slideViewPr>
    <p:cSldViewPr>
      <p:cViewPr varScale="1">
        <p:scale>
          <a:sx n="117" d="100"/>
          <a:sy n="117" d="100"/>
        </p:scale>
        <p:origin x="15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3C703-3DB6-40F5-95FE-910D6F95DF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A0447F-F27B-4FD3-B002-FA3BFB5ED57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You can only get generalization through assumptions.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314866-1103-43AA-9993-45B5593817E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5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simpler classifier or regularization could increase bias and lead to more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13F29A-70E2-4DC2-BC82-9EF3D49BAAB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7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Generative classifiers try to model the data.  Discriminative classifiers try to predict the label.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8FEB9E-D18E-4631-8842-E1506DDB6EB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9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26ACA-980D-416F-AB4C-EC439FEFF81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5800"/>
            <a:ext cx="60880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0409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56CC7-87BF-4B02-915F-4A774E2FA13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621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6AD77-8535-433A-B616-39A41D65A54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54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Maximizes a margin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C153D-EA40-441E-A446-8646D1ECDC8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22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A38A2A-DF53-4C21-B980-5FFDFC06DCD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8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4211A-FFC3-40A9-9BCD-91B10B75973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3384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196CB-C8FB-4668-AAEF-4621B19C64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173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A5136E-E036-48CE-92EE-8AA1B006752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A7F0F3-976C-4B58-876A-E2C08D4C7A9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The kernel must be equivalent to a dot product in some space.</a:t>
            </a:r>
          </a:p>
        </p:txBody>
      </p:sp>
    </p:spTree>
    <p:extLst>
      <p:ext uri="{BB962C8B-B14F-4D97-AF65-F5344CB8AC3E}">
        <p14:creationId xmlns:p14="http://schemas.microsoft.com/office/powerpoint/2010/main" val="1853446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03DE30-B63F-4ECC-BE22-05FC6A18412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73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130E5C-91E2-4FC1-AC5D-78FFC38774C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0029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74616-42A4-4357-A23F-3AE9C6853CE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2310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D9865F-FFE7-4522-8C5B-5DF56519CDE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459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C495B0-A20F-4722-9E84-45EA33B02EE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6809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1EDDA-3DCC-4347-B520-E3FC2FB149E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268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41A1E6-D79D-4480-BBD7-24F8327C2D1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1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You can only get generalization through assumptions.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7C3762-7524-433F-97AE-B2F285D94A7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http://www.aiaccess.net/English/Glossaries/GlosMod/e_gm_bias_variance.htm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F3A38A-BE67-4B3E-AED1-B132CF0E808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1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From the link above:</a:t>
            </a:r>
          </a:p>
          <a:p>
            <a:r>
              <a:rPr lang="en-US" altLang="en-US" dirty="0" smtClean="0"/>
              <a:t>You can only get generalization through assumptions.</a:t>
            </a:r>
          </a:p>
          <a:p>
            <a:r>
              <a:rPr lang="en-US" altLang="en-US" dirty="0" smtClean="0"/>
              <a:t>Thus in order to minimize the MSE, we need to minimize both</a:t>
            </a:r>
          </a:p>
          <a:p>
            <a:r>
              <a:rPr lang="en-US" altLang="en-US" dirty="0" smtClean="0"/>
              <a:t>the bias and the variance. However, this is not trivial to do this. For instance, just</a:t>
            </a:r>
          </a:p>
          <a:p>
            <a:r>
              <a:rPr lang="en-US" altLang="en-US" dirty="0" smtClean="0"/>
              <a:t>neglecting the input data and predicting the output somehow (e.g., just a constant), would definitely minimize the variance of our predictions: they would be</a:t>
            </a:r>
          </a:p>
          <a:p>
            <a:r>
              <a:rPr lang="en-US" altLang="en-US" dirty="0" smtClean="0"/>
              <a:t>always the same, thus the variance would be zero—but the bias of our estimate</a:t>
            </a:r>
          </a:p>
          <a:p>
            <a:r>
              <a:rPr lang="en-US" altLang="en-US" dirty="0" smtClean="0"/>
              <a:t>(i.e., the amount we are off the real function) would be tremendously large. On</a:t>
            </a:r>
          </a:p>
          <a:p>
            <a:r>
              <a:rPr lang="en-US" altLang="en-US" dirty="0" smtClean="0"/>
              <a:t>the other hand, the neural network could perfectly interpolate the training data,</a:t>
            </a:r>
          </a:p>
          <a:p>
            <a:r>
              <a:rPr lang="en-US" altLang="en-US" dirty="0" smtClean="0"/>
              <a:t>i.e., it predict y=t for every data point. This will make the bias term vanish entirely, since the E(y)=f (insert this above into the squared bias term to verify this),</a:t>
            </a:r>
          </a:p>
          <a:p>
            <a:r>
              <a:rPr lang="en-US" altLang="en-US" dirty="0" smtClean="0"/>
              <a:t>but the variance term will become equal to the variance of the noise, which may</a:t>
            </a:r>
          </a:p>
          <a:p>
            <a:r>
              <a:rPr lang="en-US" altLang="en-US" dirty="0" smtClean="0"/>
              <a:t>be significant (see also Bishop Chapter 9 and the </a:t>
            </a:r>
            <a:r>
              <a:rPr lang="en-US" altLang="en-US" dirty="0" err="1" smtClean="0"/>
              <a:t>Geman</a:t>
            </a:r>
            <a:r>
              <a:rPr lang="en-US" altLang="en-US" dirty="0" smtClean="0"/>
              <a:t> et al. Paper). In general,</a:t>
            </a:r>
          </a:p>
          <a:p>
            <a:r>
              <a:rPr lang="en-US" altLang="en-US" dirty="0" smtClean="0"/>
              <a:t>finding an optimal bias-variance tradeoff is hard, but acceptable solutions can be</a:t>
            </a:r>
          </a:p>
          <a:p>
            <a:r>
              <a:rPr lang="en-US" altLang="en-US" dirty="0" smtClean="0"/>
              <a:t>found, e.g., by means of cross validation or regularization.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E1AF5-34DF-4D3F-959F-E6BDDF2840C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0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3A914C-AC81-4377-909A-4AF75C1FBCC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1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Note: these figures don’t work 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3116FC-A46D-4F82-B4A5-1F14C4A71BE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5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0550A8-C891-40B7-9311-10E1C9B5235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7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29D4-DAAE-4A26-BF54-5EC71C9665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A4EB-1502-44FF-9836-3AE73481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23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7F48-BF32-4422-B47E-956F0537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9FAFD-A73B-42D0-8AE8-C02E42209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078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2BD5751-BFEE-4EE8-AC96-2BBF8072D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900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FBB0423-10B2-4DA1-A1DE-FD6C1E42A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0123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E1AAAB-2735-4370-BAE4-7FECB83D3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09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FA1E-4AFC-4C09-AEFB-04169DAE8A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9915-A408-4E09-B17F-1BBF622EB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C31B-5D2B-4C02-914D-54EBBE554F14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88E6-60F7-47EA-9E00-EA126B9CC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2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8531-F8E0-4607-ADEF-F28F500F91A4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E887-D0C2-49BA-B9E7-B0B7D95FA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86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7372-E1B9-469A-8BD9-F5706E7B347B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E86AF-B70E-4980-AACC-0EFDB9E9E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87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D12E-51F0-4B46-B3F5-E00AB2CF89D6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BABAC-D57B-4458-A4ED-05F00AB86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2DF5-432C-4C00-9BD6-D03598B6B80A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2088-31BB-4136-9D02-C8703535A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2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606C-56A7-41F0-BDEA-69095643EF05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64E6-9D53-43E2-9B93-7B6680B98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8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04B5-735C-4528-A4E2-15E35B7B74F5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4E2BB-925C-49D0-97D6-D6FA5C28A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8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65F1-9DA4-4C28-95BB-AF907011913F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89452-4C91-456F-B9D6-EDE5AEBD7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39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8D3D-9DA0-4F4E-B618-0D8B6BBE8E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CAF4-0E20-4640-B238-AC78A85BC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96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5F32-192D-4EE3-AD20-D1846B209E75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5FA2-BB07-4FDD-8907-7427ECBDF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4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C99F-7F8D-4F0A-AAF5-649A9AD30BDD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66D1-B0A0-41C3-8185-8CE02AD43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8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BCD1-CF69-42F6-864E-79704B68EB29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4C1E6-9996-4BF5-AAA7-DCAA1DB4B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8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8FAD-D353-4DE5-B0DE-63D92D099CAB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95946-4F39-4BD7-9BCE-092F0EB6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4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9DF5-5F4D-4804-BC15-11BED8C0C73E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B723-CEF1-430A-8967-ABA6BDB7F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59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609C-81EB-42A8-8629-4A02F2CC5463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0E14B-65BC-43BC-ABCE-0675B794B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16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711E-54AE-4478-81E2-98123907EE3C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5F4C-A890-4904-9E1F-5AE764645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9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141-29B3-4759-9929-D0B13A5DBA02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6550F-7144-482D-A215-2B82C9410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46C1-5C4D-4A0A-834C-F3ED32EF2717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0390-C072-4DA9-B385-503C92423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14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5727-EA30-4C43-BF3E-BDD49B55458F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9F409-7005-470F-A301-E59423BF1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51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0E04-C6B8-463C-9851-D1C302BA99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9FA55-DB7A-436E-8D7E-9D62E6A8B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300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47A6-9E34-4629-A6AC-855166CC5F66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B925-941B-40A2-B4D5-30A6763F3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0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379A-D750-43A0-8610-8E912163317D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DFBD-9AA8-45D5-A0EE-CCE46F59A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70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3E4B-FD8C-4702-B15B-F2E5D7064A9F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BBD5-DF2D-4FA3-924C-B0D34F620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65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483A-1890-4BAD-BF3B-02120DBB22A0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6977-968E-43DD-ADF0-C29A99541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88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16E0B-8413-4D3B-A6D6-2C9C6137D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15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6B681-7284-45A7-B6B4-32A3AAC15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55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483F8-7AD5-4881-97D1-A2150B183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658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9AD9D-7086-4CFE-BC55-E38627EF2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32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EF4E-1BE9-4FFD-A833-A54A5053F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650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6BD31-40E6-4769-A525-B3719EF48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5A85-5D4A-432C-A77A-1D356E7F50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6683-31D3-4AD5-8C1A-A81B0D9F4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571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308EB-4B69-4E90-B88E-4459E203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011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CECB9-94B3-4655-AC01-1D5C8AD35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78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94E0-6C7F-4347-8910-A7086B0F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63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F6BD5-7689-43B5-84A4-3ECA6DE50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48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E634D-D6AA-4DA0-B2CE-381231050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6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6E4CA-5FBE-4E6F-A849-F659F9BB3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58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1934E-A287-4FD7-945A-EB140A0DB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82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B71F-787C-49CC-AA82-2AF0B5EE5AF0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D0D8-63BF-4389-8D78-2A2BDCADF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80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35EE-2DFA-4962-8D7E-87526C4A90FF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C72B-19AF-4257-91B6-CBBF415C3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55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A458-C8CD-49DE-B40C-6A8EFE9AEE78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AFE65-F3FD-4593-A1F0-C02674A3D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33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4148-66C5-4FCF-990B-41F4210F82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A69D6-FAEB-4F80-9129-4C255DE69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80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324A-953F-4CB3-8323-10B5A96CC6EE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1900B-9B71-4AA4-AA37-39C130CE9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52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05B4-EEE2-425D-9DEA-3157AB153054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4C1F-86A7-43A5-9DA6-C441314C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951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4235-EFA3-4013-B006-4BFCE733AF9F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7C7A-685F-4583-B935-987B45D85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878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B7D3-1DDB-4C45-9C7E-AACC721D7479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8F2A0-E9B5-4CEB-84C4-5AD2F6FE5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320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A5DA-755B-43C4-B99B-D76D8EE4A5D1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92C0-0FBB-4D41-A37E-CF890A89C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27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6F33-B4D8-474A-9E0A-EF968B1A131F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F1CE-40AB-48AC-B20A-A126A2DC7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818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8FF3-39CE-47FE-A577-13A9B45F49D6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C042-8AD6-47E5-B89A-8786CD6BC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740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9FA7-BA36-44E3-90EE-A4022B9408AB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86CF-865D-47B5-8C94-B4E065DF4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958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8D83-8270-4ABD-86FC-48B8FA9D1DB2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29D04-BA12-49CD-9469-8EB44E7E3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11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06F0-10DA-4309-A230-2964F0B9DFA6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B3AA-996D-46EF-BE97-A7D2BA1FA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87F9-7B7C-4D86-A049-03F23E18DD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6E14-303F-4B6A-957C-48DF2ED49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82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E80D-92CB-43E9-BC1D-55E4BDD5BE99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DF6A2-7043-4348-B134-534CCB69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724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FF0B-601F-4DF3-8BE5-AB298CD36104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A2D6-C464-4438-A24B-98841B8B9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796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51F3-8D16-4816-9C1E-E388E6481A08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ECC9-4DC9-4AF5-BEF5-6A2E7BEB3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97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1A49-04A1-4A12-B1A3-9DBBE03223EC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1867-BEB1-4C6A-94FD-1C9B1ACAE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046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3466-BE41-48FC-A244-6050EFE234E4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8C8C0-0133-4633-AF1F-9BC753363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45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39C1-252F-4D17-B9DA-E400CEA62BA3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DC4-F74E-42B5-9AC5-38C4105B3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860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1964-956C-4DF1-A022-CACB66E77CD0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7158-E1F2-4144-9F7D-FB55B399F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787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B141-A76E-444B-9E40-86B5916C6AE0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A46C5-BB3D-4DA2-9FE3-02301E71B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0605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A842-2B28-4152-93EB-9F33E2789A75}" type="datetimeFigureOut">
              <a:rPr lang="en-US"/>
              <a:pPr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BDE1-3302-40A6-B3F7-11D9D32FC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305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4D88-778C-4A9A-BB35-9DD1A31AF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5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41DD-414A-4990-8563-8F84055E5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C498-70DE-4F8B-B473-E9A346705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872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C90A-42B1-4468-83D4-5BFB88B85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456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EA4A-F9E2-4DB7-994E-C487E5AEA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74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1FCAB-95A9-4665-B81E-B005F446D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516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1C07C-9013-42C7-9A23-B1C80A011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13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A570-93FE-4F14-8B97-6DEAADCAA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44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55B59-A4C6-4F43-9330-EB1D4790E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5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7B325-272A-42A8-8501-9E36E49A6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20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A1F5-1521-44CA-BB2D-1E951C322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821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BB08-F473-4772-9B76-157BC7DEE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663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24608-F178-4FBB-8E61-8B0F20236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109E-CAA4-4B23-BEA5-FA3794E04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F1C6-4B2B-463C-A67B-89ACB529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132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79CF-78F6-44E0-BFF2-9663B2632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47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F2FD4FF-9532-471C-8BB6-08EC8C312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03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F1B905F-2909-4C4E-82ED-9CF20CCED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23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9A60C1D-09D4-4A97-93E8-B55965770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41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6ED10B0-C974-473C-8597-1059DEB65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16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F8DECD5-A27E-420D-B8F7-64D0F78B5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72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3F3FD5D-20AF-4BBC-AED4-1FCD36E57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37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CDE6FFC-B16F-45D6-B882-EBE96C169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820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2EF12ED-0419-4E79-B4F3-011781941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357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311AB47-4A70-4DCB-8F4C-427E692CD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01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D841-314D-4061-B269-F2F521D198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5E831-F4A0-4A66-BE82-DD8113A20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97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DAA4E08-A53F-4805-AE3E-50123E4C5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734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CD9FB5D-9564-4234-9118-B9A6A0777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7076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E1C202A-9EEA-4BFA-936D-4803B37AF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641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EBAB50D-B60F-4B57-B1F5-135B773B0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307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0DE325D-6E65-4A83-8CFC-3CD89BC8A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90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E70A60-A8FC-47A2-95B2-A8DC9414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195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D71339-845D-4294-A8D3-68B833925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81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92DA81F-6BE0-42DF-9557-268C99196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44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A4F3681-15E1-4264-BCE9-63EB0C5CD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63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876CAC5-6AAB-4909-9B21-25B8F82CE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42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785962F-D1E3-484C-A5AF-49892CCF82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B88AC83B-9F84-401F-B954-2B4FA7F5CD30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04856FF1-02C3-446A-8A21-21FBD91C4E37}" type="datetimeFigureOut">
              <a:rPr lang="en-US"/>
              <a:pPr eaLnBrk="1" hangingPunct="1"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8BB35746-1411-4280-A007-3854729F7B17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A82E468D-3336-4B73-8BB7-180855DBD91E}" type="datetimeFigureOut">
              <a:rPr lang="en-US"/>
              <a:pPr eaLnBrk="1" hangingPunct="1"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ED4ED1DE-3CC7-4B9E-9499-B90DEEA8A692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A39AD192-4BB2-46E1-9EC5-64FE1211024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904B2FC-AA99-40D0-A2D4-37C606068496}" type="datetimeFigureOut">
              <a:rPr lang="en-US"/>
              <a:pPr eaLnBrk="1" hangingPunct="1"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8065476-938D-451F-846C-14101677B5C8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1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E2359C5D-7B2B-4F67-94D3-BD9676359142}" type="datetimeFigureOut">
              <a:rPr lang="en-US"/>
              <a:pPr eaLnBrk="1" hangingPunct="1">
                <a:defRPr/>
              </a:pPr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578E30F-D35C-4DC9-937C-3590FA4E2B9F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C331D2B2-5899-45D8-9F2B-35B03354BA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3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6D1A5743-9E2E-4B60-83D3-36F3F26D9E2B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00179D2-0574-4F68-829C-4515B86BD310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lear.inrialpes.fr/pubs/2007/ZMLS07/ZhangMarszalekLazebnikSchmid-IJCV07-ClassificationStudy.pdf" TargetMode="Externa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softwar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6.wmf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59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7.wmf"/><Relationship Id="rId10" Type="http://schemas.openxmlformats.org/officeDocument/2006/relationships/image" Target="../media/image25.wmf"/><Relationship Id="rId19" Type="http://schemas.openxmlformats.org/officeDocument/2006/relationships/image" Target="../media/image29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ed.ac.uk/teaching/courses/mlsc/Notes/Lecture4/BiasVarianc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209800" y="130176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Machine Learning Crash Course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29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James Hays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551864" y="5903914"/>
            <a:ext cx="2116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Slides:  Isabelle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Guyon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Erik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Sudderth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Mark Johnson,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Derek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0245" name="Picture 2" descr="C:\Users\hays\Desktop\143 Computer Vision\slides\07\cmu_machine_learning_dept_members_protest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33" y="1006476"/>
            <a:ext cx="6888134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524001" y="6334126"/>
            <a:ext cx="268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Photo: CMU Machine Learning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Department protests G20</a:t>
            </a:r>
          </a:p>
        </p:txBody>
      </p:sp>
    </p:spTree>
    <p:extLst>
      <p:ext uri="{BB962C8B-B14F-4D97-AF65-F5344CB8AC3E}">
        <p14:creationId xmlns:p14="http://schemas.microsoft.com/office/powerpoint/2010/main" val="15181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tradeoff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1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43434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0101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52801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24200" y="21336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Underfitting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86601" y="213360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Overfitting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620294" y="2780506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123907" y="3239295"/>
            <a:ext cx="12954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0400" y="25146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038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6573" name="Group 12"/>
          <p:cNvGrpSpPr>
            <a:grpSpLocks/>
          </p:cNvGrpSpPr>
          <p:nvPr/>
        </p:nvGrpSpPr>
        <p:grpSpPr bwMode="auto">
          <a:xfrm>
            <a:off x="2944814" y="2771776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657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Low Bias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657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High Bias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6580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Error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tradeoff</a:t>
            </a:r>
          </a:p>
        </p:txBody>
      </p:sp>
      <p:sp>
        <p:nvSpPr>
          <p:cNvPr id="10" name="Freeform 9"/>
          <p:cNvSpPr/>
          <p:nvPr/>
        </p:nvSpPr>
        <p:spPr>
          <a:xfrm>
            <a:off x="3465514" y="39576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78214" y="23796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44958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1" y="30480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Few training examples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7100" y="19050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7592" name="Group 12"/>
          <p:cNvGrpSpPr>
            <a:grpSpLocks/>
          </p:cNvGrpSpPr>
          <p:nvPr/>
        </p:nvGrpSpPr>
        <p:grpSpPr bwMode="auto">
          <a:xfrm>
            <a:off x="3059114" y="2668589"/>
            <a:ext cx="5329237" cy="3629025"/>
            <a:chOff x="1535703" y="2667794"/>
            <a:chExt cx="5328227" cy="3630493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9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759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Low Bias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759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High Bias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7600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Test Error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67100" y="38100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2814" y="3644901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40114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1" y="4354514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5497514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Generalization 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3288" y="3009900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68619" name="Group 3"/>
          <p:cNvGrpSpPr>
            <a:grpSpLocks/>
          </p:cNvGrpSpPr>
          <p:nvPr/>
        </p:nvGrpSpPr>
        <p:grpSpPr bwMode="auto">
          <a:xfrm>
            <a:off x="3059114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3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Number of Training Examples</a:t>
              </a:r>
            </a:p>
          </p:txBody>
        </p:sp>
        <p:sp>
          <p:nvSpPr>
            <p:cNvPr id="68624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Arial" panose="020B0604020202020204" pitchFamily="34" charset="0"/>
                </a:rPr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20" name="Rectangle 19"/>
          <p:cNvSpPr>
            <a:spLocks noChangeArrowheads="1"/>
          </p:cNvSpPr>
          <p:nvPr/>
        </p:nvSpPr>
        <p:spPr bwMode="auto">
          <a:xfrm>
            <a:off x="4572001" y="19812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Fixed prediction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perfect classification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Objective function: encodes the right loss for the problem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Parameterization: makes assumptions that fit the problem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Regularization: right level of regularization for amount of training data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Training algorithm: can find parameters that maximize objective on training set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Inference algorithm: can solve for objective function in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65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5638800" cy="51355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No classifier is inherently better than any other: you need to make assumptions to generalize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Three kinds of error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Inherent: unavoidable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Bias: due to over-simplifications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Variance: due to inability to perfectly estimate parameters from limited data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3200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7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to reduce variance?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Choose a simpler </a:t>
            </a:r>
            <a:r>
              <a:rPr lang="en-US" altLang="en-US" dirty="0" smtClean="0"/>
              <a:t>classifier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Regularize the </a:t>
            </a:r>
            <a:r>
              <a:rPr lang="en-US" altLang="en-US" dirty="0" smtClean="0"/>
              <a:t>parameters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Get more training </a:t>
            </a:r>
            <a:r>
              <a:rPr lang="en-US" altLang="en-US" dirty="0" smtClean="0"/>
              <a:t>data</a:t>
            </a:r>
          </a:p>
          <a:p>
            <a:r>
              <a:rPr lang="en-US" altLang="en-US" dirty="0" smtClean="0"/>
              <a:t>How to reduce bias?</a:t>
            </a:r>
          </a:p>
          <a:p>
            <a:pPr lvl="1"/>
            <a:r>
              <a:rPr lang="en-US" altLang="en-US" dirty="0" smtClean="0"/>
              <a:t>Choose a more complex, more expressive classifier</a:t>
            </a:r>
          </a:p>
          <a:p>
            <a:pPr lvl="1"/>
            <a:r>
              <a:rPr lang="en-US" altLang="en-US" dirty="0" smtClean="0"/>
              <a:t>Remove regularization</a:t>
            </a:r>
          </a:p>
          <a:p>
            <a:pPr lvl="1"/>
            <a:r>
              <a:rPr lang="en-US" altLang="en-US" dirty="0" smtClean="0"/>
              <a:t>(These might not be safe to do unless you get more training data)</a:t>
            </a: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tour of some classifiers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K-nearest neighbor</a:t>
            </a:r>
          </a:p>
          <a:p>
            <a:r>
              <a:rPr lang="en-US" altLang="en-US" sz="2800" b="1" dirty="0"/>
              <a:t>SVM</a:t>
            </a:r>
          </a:p>
          <a:p>
            <a:r>
              <a:rPr lang="en-US" altLang="en-US" sz="2800" dirty="0"/>
              <a:t>Boosted Decision Trees</a:t>
            </a:r>
          </a:p>
          <a:p>
            <a:r>
              <a:rPr lang="en-US" altLang="en-US" sz="2800" dirty="0"/>
              <a:t>Neural networks</a:t>
            </a:r>
          </a:p>
          <a:p>
            <a:r>
              <a:rPr lang="en-US" altLang="en-US" sz="2800" dirty="0"/>
              <a:t>Naïve Bayes</a:t>
            </a:r>
          </a:p>
          <a:p>
            <a:r>
              <a:rPr lang="en-US" altLang="en-US" sz="2800" dirty="0"/>
              <a:t>Bayesian network</a:t>
            </a:r>
          </a:p>
          <a:p>
            <a:r>
              <a:rPr lang="en-US" altLang="en-US" sz="2800" dirty="0"/>
              <a:t>Logistic regression</a:t>
            </a:r>
          </a:p>
          <a:p>
            <a:r>
              <a:rPr lang="en-US" altLang="en-US" sz="2800" dirty="0"/>
              <a:t>Randomized Forests</a:t>
            </a:r>
          </a:p>
          <a:p>
            <a:r>
              <a:rPr lang="en-US" altLang="en-US" sz="2800" dirty="0"/>
              <a:t>RBMs</a:t>
            </a:r>
          </a:p>
          <a:p>
            <a:r>
              <a:rPr lang="en-US" altLang="en-US" sz="2800" dirty="0"/>
              <a:t>Etc.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074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Generative vs. Discriminative Classifiers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4114800" cy="5486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Generative Models</a:t>
            </a:r>
            <a:endParaRPr lang="en-US" altLang="en-US" sz="2400"/>
          </a:p>
          <a:p>
            <a:r>
              <a:rPr lang="en-US" altLang="en-US" sz="2400"/>
              <a:t>Represent both the data and the labels</a:t>
            </a:r>
          </a:p>
          <a:p>
            <a:r>
              <a:rPr lang="en-US" altLang="en-US" sz="2400"/>
              <a:t>Often, makes use of conditional independence and priors</a:t>
            </a:r>
          </a:p>
          <a:p>
            <a:r>
              <a:rPr lang="en-US" altLang="en-US" sz="2400"/>
              <a:t>Examples</a:t>
            </a:r>
          </a:p>
          <a:p>
            <a:pPr lvl="1"/>
            <a:r>
              <a:rPr lang="en-US" altLang="en-US" sz="2000"/>
              <a:t>Naïve Bayes classifier</a:t>
            </a:r>
          </a:p>
          <a:p>
            <a:pPr lvl="1"/>
            <a:r>
              <a:rPr lang="en-US" altLang="en-US" sz="2000"/>
              <a:t>Bayesian network</a:t>
            </a:r>
          </a:p>
          <a:p>
            <a:endParaRPr lang="en-US" altLang="en-US" sz="2400"/>
          </a:p>
          <a:p>
            <a:r>
              <a:rPr lang="en-US" altLang="en-US" sz="2400"/>
              <a:t>Models of data may apply to future prediction problems</a:t>
            </a:r>
          </a:p>
          <a:p>
            <a:pPr lvl="1"/>
            <a:endParaRPr lang="en-US" altLang="en-US" sz="20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0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Discriminative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Learn to directly predict the labels from the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Often, assume a simple boundary (e.g., linear)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Examples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Logistic regression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SVM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Boosted decision trees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Often easier to predict a label from the data than to model the data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GB" altLang="en-US" smtClean="0"/>
              <a:t>Classification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382000" cy="5135563"/>
          </a:xfrm>
        </p:spPr>
        <p:txBody>
          <a:bodyPr/>
          <a:lstStyle/>
          <a:p>
            <a:pPr eaLnBrk="1" hangingPunct="1"/>
            <a:r>
              <a:rPr lang="en-GB" altLang="en-US" smtClean="0"/>
              <a:t>Assign input vector to one of two or more classes</a:t>
            </a:r>
          </a:p>
          <a:p>
            <a:pPr eaLnBrk="1" hangingPunct="1"/>
            <a:r>
              <a:rPr lang="en-GB" altLang="en-US" smtClean="0"/>
              <a:t>Any decision rule divides input space into </a:t>
            </a:r>
            <a:r>
              <a:rPr lang="en-GB" altLang="en-US" i="1" smtClean="0"/>
              <a:t>decision regions</a:t>
            </a:r>
            <a:r>
              <a:rPr lang="en-GB" altLang="en-US" smtClean="0"/>
              <a:t> separated by </a:t>
            </a:r>
            <a:r>
              <a:rPr lang="en-GB" altLang="en-US" i="1" smtClean="0"/>
              <a:t>decision boundaries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pic>
        <p:nvPicPr>
          <p:cNvPr id="74756" name="Picture 7" descr="decision-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405188"/>
            <a:ext cx="44672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3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Nearest Neighbor Classifier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r>
              <a:rPr lang="en-US" altLang="en-US" smtClean="0"/>
              <a:t>Assign label of nearest training data point to each test data point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6" y="2870200"/>
            <a:ext cx="56308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11601" y="6051551"/>
            <a:ext cx="4367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Voronoi partitioning of feature space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two-category 2D and 3D data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51201" y="5829301"/>
            <a:ext cx="919163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from Duda </a:t>
            </a:r>
            <a:r>
              <a:rPr lang="en-US" altLang="en-US" sz="800" i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et al.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280525" y="6477000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1709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4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/>
          <p:cNvSpPr/>
          <p:nvPr/>
        </p:nvSpPr>
        <p:spPr>
          <a:xfrm>
            <a:off x="2667000" y="2514600"/>
            <a:ext cx="3276600" cy="3505200"/>
          </a:xfrm>
          <a:prstGeom prst="frame">
            <a:avLst>
              <a:gd name="adj1" fmla="val 9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0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K-nearest neighbor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6806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7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8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9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0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2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3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4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5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6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7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8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9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20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23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6824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4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1-nearest neighbor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7833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4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5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6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7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8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9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40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41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2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3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4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5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6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7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50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7851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7828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7829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7391400" y="2438400"/>
            <a:ext cx="381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05800" y="3048000"/>
            <a:ext cx="53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832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82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3-nearest neighbor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885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5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5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7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7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887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8852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8853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2438400"/>
            <a:ext cx="1066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72400" y="2971800"/>
            <a:ext cx="14478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856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5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5-nearest neighbor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9880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1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2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3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4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5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6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7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8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89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0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1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2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3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4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97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9898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9876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9877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Oval 29"/>
          <p:cNvSpPr/>
          <p:nvPr/>
        </p:nvSpPr>
        <p:spPr>
          <a:xfrm rot="2565105">
            <a:off x="6858000" y="2286000"/>
            <a:ext cx="1447800" cy="1143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20000" y="2743200"/>
            <a:ext cx="22098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K-NN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Simple, a good one to try first</a:t>
            </a:r>
          </a:p>
          <a:p>
            <a:endParaRPr lang="en-US" altLang="en-US" smtClean="0"/>
          </a:p>
          <a:p>
            <a:r>
              <a:rPr lang="en-US" altLang="en-US" smtClean="0"/>
              <a:t>With infinite examples, 1-NN provably has error that is at most twice Bayes optimal error</a:t>
            </a:r>
          </a:p>
        </p:txBody>
      </p:sp>
    </p:spTree>
    <p:extLst>
      <p:ext uri="{BB962C8B-B14F-4D97-AF65-F5344CB8AC3E}">
        <p14:creationId xmlns:p14="http://schemas.microsoft.com/office/powerpoint/2010/main" val="4104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Naïve Bayes</a:t>
            </a:r>
          </a:p>
        </p:txBody>
      </p:sp>
      <p:sp>
        <p:nvSpPr>
          <p:cNvPr id="4" name="Oval 3"/>
          <p:cNvSpPr/>
          <p:nvPr/>
        </p:nvSpPr>
        <p:spPr>
          <a:xfrm>
            <a:off x="66294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4676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3820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543800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y</a:t>
            </a:r>
            <a:endParaRPr lang="en-US" sz="1800" baseline="-250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 rot="5400000">
            <a:off x="6991350" y="2762250"/>
            <a:ext cx="8382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4"/>
          </p:cNvCxnSpPr>
          <p:nvPr/>
        </p:nvCxnSpPr>
        <p:spPr>
          <a:xfrm rot="5400000">
            <a:off x="7410450" y="3105150"/>
            <a:ext cx="762000" cy="38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 rot="16200000" flipH="1">
            <a:off x="7829550" y="2724150"/>
            <a:ext cx="7620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2892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Naïve Bayes 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Simple thing to try for categorical data</a:t>
            </a:r>
          </a:p>
          <a:p>
            <a:endParaRPr lang="en-US" altLang="en-US" smtClean="0"/>
          </a:p>
          <a:p>
            <a:r>
              <a:rPr lang="en-US" altLang="en-US" smtClean="0"/>
              <a:t>Very fast to train/test</a:t>
            </a:r>
          </a:p>
          <a:p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1953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Classifiers: Logistic Regression</a:t>
            </a:r>
          </a:p>
        </p:txBody>
      </p:sp>
      <p:grpSp>
        <p:nvGrpSpPr>
          <p:cNvPr id="83971" name="Group 25"/>
          <p:cNvGrpSpPr>
            <a:grpSpLocks/>
          </p:cNvGrpSpPr>
          <p:nvPr/>
        </p:nvGrpSpPr>
        <p:grpSpPr bwMode="auto">
          <a:xfrm rot="-2034317">
            <a:off x="6960961" y="1243492"/>
            <a:ext cx="2478927" cy="1665165"/>
            <a:chOff x="5326464" y="1447762"/>
            <a:chExt cx="2598336" cy="1664880"/>
          </a:xfrm>
        </p:grpSpPr>
        <p:sp>
          <p:nvSpPr>
            <p:cNvPr id="83990" name="TextBox 15"/>
            <p:cNvSpPr txBox="1">
              <a:spLocks noChangeArrowheads="1"/>
            </p:cNvSpPr>
            <p:nvPr/>
          </p:nvSpPr>
          <p:spPr bwMode="auto">
            <a:xfrm>
              <a:off x="6621864" y="2057461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1" name="TextBox 16"/>
            <p:cNvSpPr txBox="1">
              <a:spLocks noChangeArrowheads="1"/>
            </p:cNvSpPr>
            <p:nvPr/>
          </p:nvSpPr>
          <p:spPr bwMode="auto">
            <a:xfrm>
              <a:off x="7155264" y="2057461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2" name="TextBox 17"/>
            <p:cNvSpPr txBox="1">
              <a:spLocks noChangeArrowheads="1"/>
            </p:cNvSpPr>
            <p:nvPr/>
          </p:nvSpPr>
          <p:spPr bwMode="auto">
            <a:xfrm>
              <a:off x="7155264" y="2743373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3" name="TextBox 18"/>
            <p:cNvSpPr txBox="1">
              <a:spLocks noChangeArrowheads="1"/>
            </p:cNvSpPr>
            <p:nvPr/>
          </p:nvSpPr>
          <p:spPr bwMode="auto">
            <a:xfrm>
              <a:off x="7696200" y="2590887"/>
              <a:ext cx="22860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4" name="TextBox 19"/>
            <p:cNvSpPr txBox="1">
              <a:spLocks noChangeArrowheads="1"/>
            </p:cNvSpPr>
            <p:nvPr/>
          </p:nvSpPr>
          <p:spPr bwMode="auto">
            <a:xfrm>
              <a:off x="5326464" y="1447762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5" name="TextBox 20"/>
            <p:cNvSpPr txBox="1">
              <a:spLocks noChangeArrowheads="1"/>
            </p:cNvSpPr>
            <p:nvPr/>
          </p:nvSpPr>
          <p:spPr bwMode="auto">
            <a:xfrm>
              <a:off x="5326464" y="1981249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6" name="TextBox 21"/>
            <p:cNvSpPr txBox="1">
              <a:spLocks noChangeArrowheads="1"/>
            </p:cNvSpPr>
            <p:nvPr/>
          </p:nvSpPr>
          <p:spPr bwMode="auto">
            <a:xfrm>
              <a:off x="6317064" y="1600187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7" name="TextBox 22"/>
            <p:cNvSpPr txBox="1">
              <a:spLocks noChangeArrowheads="1"/>
            </p:cNvSpPr>
            <p:nvPr/>
          </p:nvSpPr>
          <p:spPr bwMode="auto">
            <a:xfrm>
              <a:off x="5783664" y="2232750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3972" name="Group 26"/>
          <p:cNvGrpSpPr>
            <a:grpSpLocks/>
          </p:cNvGrpSpPr>
          <p:nvPr/>
        </p:nvGrpSpPr>
        <p:grpSpPr bwMode="auto">
          <a:xfrm rot="19577315">
            <a:off x="7910514" y="2392363"/>
            <a:ext cx="1697037" cy="1282700"/>
            <a:chOff x="5410200" y="2895836"/>
            <a:chExt cx="1697330" cy="1283940"/>
          </a:xfrm>
        </p:grpSpPr>
        <p:sp>
          <p:nvSpPr>
            <p:cNvPr id="83985" name="TextBox 24"/>
            <p:cNvSpPr txBox="1">
              <a:spLocks noChangeArrowheads="1"/>
            </p:cNvSpPr>
            <p:nvPr/>
          </p:nvSpPr>
          <p:spPr bwMode="auto">
            <a:xfrm>
              <a:off x="6781800" y="3200685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6" name="TextBox 25"/>
            <p:cNvSpPr txBox="1">
              <a:spLocks noChangeArrowheads="1"/>
            </p:cNvSpPr>
            <p:nvPr/>
          </p:nvSpPr>
          <p:spPr bwMode="auto">
            <a:xfrm>
              <a:off x="5410200" y="3429322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7" name="TextBox 26"/>
            <p:cNvSpPr txBox="1">
              <a:spLocks noChangeArrowheads="1"/>
            </p:cNvSpPr>
            <p:nvPr/>
          </p:nvSpPr>
          <p:spPr bwMode="auto">
            <a:xfrm>
              <a:off x="5562600" y="2895836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8" name="TextBox 27"/>
            <p:cNvSpPr txBox="1">
              <a:spLocks noChangeArrowheads="1"/>
            </p:cNvSpPr>
            <p:nvPr/>
          </p:nvSpPr>
          <p:spPr bwMode="auto">
            <a:xfrm>
              <a:off x="6172200" y="3810384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9" name="TextBox 28"/>
            <p:cNvSpPr txBox="1">
              <a:spLocks noChangeArrowheads="1"/>
            </p:cNvSpPr>
            <p:nvPr/>
          </p:nvSpPr>
          <p:spPr bwMode="auto">
            <a:xfrm>
              <a:off x="6248400" y="3124473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5141913" y="2933701"/>
            <a:ext cx="29733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6629400" y="44196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5" name="TextBox 32"/>
          <p:cNvSpPr txBox="1">
            <a:spLocks noChangeArrowheads="1"/>
          </p:cNvSpPr>
          <p:nvPr/>
        </p:nvSpPr>
        <p:spPr bwMode="auto">
          <a:xfrm>
            <a:off x="6019801" y="39624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</a:p>
        </p:txBody>
      </p:sp>
      <p:sp>
        <p:nvSpPr>
          <p:cNvPr id="83976" name="TextBox 33"/>
          <p:cNvSpPr txBox="1">
            <a:spLocks noChangeArrowheads="1"/>
          </p:cNvSpPr>
          <p:nvPr/>
        </p:nvSpPr>
        <p:spPr bwMode="auto">
          <a:xfrm>
            <a:off x="6858001" y="44958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858000" y="1981200"/>
            <a:ext cx="33528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8" name="TextBox 23"/>
          <p:cNvSpPr txBox="1">
            <a:spLocks noChangeArrowheads="1"/>
          </p:cNvSpPr>
          <p:nvPr/>
        </p:nvSpPr>
        <p:spPr bwMode="auto">
          <a:xfrm>
            <a:off x="5638800" y="2819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83979" name="TextBox 24"/>
          <p:cNvSpPr txBox="1">
            <a:spLocks noChangeArrowheads="1"/>
          </p:cNvSpPr>
          <p:nvPr/>
        </p:nvSpPr>
        <p:spPr bwMode="auto">
          <a:xfrm>
            <a:off x="7620000" y="44958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 of voice</a:t>
            </a:r>
          </a:p>
        </p:txBody>
      </p:sp>
      <p:graphicFrame>
        <p:nvGraphicFramePr>
          <p:cNvPr id="83980" name="Object 2"/>
          <p:cNvGraphicFramePr>
            <a:graphicFrameLocks noChangeAspect="1"/>
          </p:cNvGraphicFramePr>
          <p:nvPr/>
        </p:nvGraphicFramePr>
        <p:xfrm>
          <a:off x="2997200" y="48768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6" name="Equation" r:id="rId3" imgW="1727200" imgH="431800" progId="Equation.3">
                  <p:embed/>
                </p:oleObj>
              </mc:Choice>
              <mc:Fallback>
                <p:oleObj name="Equation" r:id="rId3" imgW="172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876800"/>
                        <a:ext cx="3962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TextBox 35"/>
          <p:cNvSpPr txBox="1">
            <a:spLocks noChangeArrowheads="1"/>
          </p:cNvSpPr>
          <p:nvPr/>
        </p:nvSpPr>
        <p:spPr bwMode="auto">
          <a:xfrm>
            <a:off x="7467601" y="20574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83982" name="TextBox 36"/>
          <p:cNvSpPr txBox="1">
            <a:spLocks noChangeArrowheads="1"/>
          </p:cNvSpPr>
          <p:nvPr/>
        </p:nvSpPr>
        <p:spPr bwMode="auto">
          <a:xfrm>
            <a:off x="8077200" y="30480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</p:txBody>
      </p:sp>
      <p:graphicFrame>
        <p:nvGraphicFramePr>
          <p:cNvPr id="83983" name="Object 3"/>
          <p:cNvGraphicFramePr>
            <a:graphicFrameLocks noChangeAspect="1"/>
          </p:cNvGraphicFramePr>
          <p:nvPr/>
        </p:nvGraphicFramePr>
        <p:xfrm>
          <a:off x="3209925" y="6183313"/>
          <a:ext cx="4019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7" name="Equation" r:id="rId5" imgW="2197100" imgH="228600" progId="Equation.3">
                  <p:embed/>
                </p:oleObj>
              </mc:Choice>
              <mc:Fallback>
                <p:oleObj name="Equation" r:id="rId5" imgW="219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6183313"/>
                        <a:ext cx="4019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4" name="TextBox 43"/>
          <p:cNvSpPr txBox="1">
            <a:spLocks noChangeArrowheads="1"/>
          </p:cNvSpPr>
          <p:nvPr/>
        </p:nvSpPr>
        <p:spPr bwMode="auto">
          <a:xfrm>
            <a:off x="1981200" y="13716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likelihood of label given data, assuming a log-linear model</a:t>
            </a:r>
          </a:p>
        </p:txBody>
      </p:sp>
    </p:spTree>
    <p:extLst>
      <p:ext uri="{BB962C8B-B14F-4D97-AF65-F5344CB8AC3E}">
        <p14:creationId xmlns:p14="http://schemas.microsoft.com/office/powerpoint/2010/main" val="161655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Logistic Regression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Quick, simple classifier (try it first)</a:t>
            </a:r>
          </a:p>
          <a:p>
            <a:endParaRPr lang="en-US" altLang="en-US" smtClean="0"/>
          </a:p>
          <a:p>
            <a:r>
              <a:rPr lang="en-US" altLang="en-US" smtClean="0"/>
              <a:t>Outputs a probabilistic label confidence</a:t>
            </a:r>
          </a:p>
          <a:p>
            <a:endParaRPr lang="en-US" altLang="en-US" smtClean="0"/>
          </a:p>
          <a:p>
            <a:r>
              <a:rPr lang="en-US" altLang="en-US" smtClean="0"/>
              <a:t>Use L2 or L1 regularization</a:t>
            </a:r>
          </a:p>
          <a:p>
            <a:pPr lvl="1"/>
            <a:r>
              <a:rPr lang="en-US" altLang="en-US" smtClean="0"/>
              <a:t>L1 does feature selection and is robust to irrelevant features but slower to train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62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Classifiers: Linear SVM</a:t>
            </a:r>
          </a:p>
        </p:txBody>
      </p:sp>
      <p:grpSp>
        <p:nvGrpSpPr>
          <p:cNvPr id="86019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6024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5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6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7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8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9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0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1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2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3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4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5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6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039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6040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27813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2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32484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machine learning framework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981200" y="1981201"/>
            <a:ext cx="8229600" cy="4144963"/>
          </a:xfrm>
        </p:spPr>
        <p:txBody>
          <a:bodyPr/>
          <a:lstStyle/>
          <a:p>
            <a:r>
              <a:rPr lang="en-US" altLang="en-US" sz="2400"/>
              <a:t>Apply a prediction function to a feature representation of the image to get the desired output:</a:t>
            </a:r>
            <a:br>
              <a:rPr lang="en-US" altLang="en-US" sz="2400"/>
            </a:b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		</a:t>
            </a:r>
            <a:r>
              <a:rPr lang="en-US" altLang="en-US" sz="6000">
                <a:solidFill>
                  <a:srgbClr val="0000FF"/>
                </a:solidFill>
              </a:rPr>
              <a:t>f(    ) = “apple”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“tomato”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“cow”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77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0"/>
            <a:ext cx="77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Classifiers: Linear SVM</a:t>
            </a:r>
          </a:p>
        </p:txBody>
      </p:sp>
      <p:grpSp>
        <p:nvGrpSpPr>
          <p:cNvPr id="87043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7052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3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4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5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6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7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8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9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60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1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2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3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4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067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7068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00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13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521575" y="25495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880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59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050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25031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Classifiers: Linear SVM</a:t>
            </a:r>
          </a:p>
        </p:txBody>
      </p:sp>
      <p:grpSp>
        <p:nvGrpSpPr>
          <p:cNvPr id="88067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8077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8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9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0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1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2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3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4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5" name="TextBox 23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6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7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8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9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90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093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8094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00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13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521575" y="253365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880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359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8153400" y="1962150"/>
            <a:ext cx="5334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5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9192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1752600" y="1066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Datasets that are linearly separable work out great: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But what if the dataset is just too hard? 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 can map it to a higher-dimensional space: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5791200" y="6324601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7848600" y="6324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endParaRPr lang="en-US" altLang="zh-CN" sz="1800" i="1" baseline="300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19550" y="3462338"/>
            <a:ext cx="4286250" cy="423862"/>
            <a:chOff x="1056" y="2322"/>
            <a:chExt cx="2700" cy="267"/>
          </a:xfrm>
        </p:grpSpPr>
        <p:sp>
          <p:nvSpPr>
            <p:cNvPr id="89134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5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6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7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38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9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0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1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2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3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4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5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6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7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094" name="Group 21"/>
          <p:cNvGrpSpPr>
            <a:grpSpLocks/>
          </p:cNvGrpSpPr>
          <p:nvPr/>
        </p:nvGrpSpPr>
        <p:grpSpPr bwMode="auto">
          <a:xfrm>
            <a:off x="3981450" y="1752600"/>
            <a:ext cx="4324350" cy="642938"/>
            <a:chOff x="1056" y="1284"/>
            <a:chExt cx="2724" cy="405"/>
          </a:xfrm>
        </p:grpSpPr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9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0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1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22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3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4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5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6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7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8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9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0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1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2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3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38601" y="4724401"/>
            <a:ext cx="4352925" cy="1827213"/>
            <a:chOff x="1122" y="2874"/>
            <a:chExt cx="2742" cy="1151"/>
          </a:xfrm>
        </p:grpSpPr>
        <p:sp>
          <p:nvSpPr>
            <p:cNvPr id="89098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099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0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01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2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3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4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5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6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7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8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9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0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1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9112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4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5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6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7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9096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Nonlinear SVMs</a:t>
            </a:r>
          </a:p>
        </p:txBody>
      </p:sp>
      <p:sp>
        <p:nvSpPr>
          <p:cNvPr id="89097" name="Text Box 60"/>
          <p:cNvSpPr txBox="1">
            <a:spLocks noChangeArrowheads="1"/>
          </p:cNvSpPr>
          <p:nvPr/>
        </p:nvSpPr>
        <p:spPr bwMode="auto">
          <a:xfrm>
            <a:off x="8278814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4909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3778250" y="3143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 flipV="1">
            <a:off x="2157413" y="4754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AutoShape 6"/>
          <p:cNvSpPr>
            <a:spLocks noChangeArrowheads="1"/>
          </p:cNvSpPr>
          <p:nvPr/>
        </p:nvSpPr>
        <p:spPr bwMode="auto">
          <a:xfrm>
            <a:off x="3808413" y="3975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7" name="AutoShape 7"/>
          <p:cNvSpPr>
            <a:spLocks noChangeArrowheads="1"/>
          </p:cNvSpPr>
          <p:nvPr/>
        </p:nvSpPr>
        <p:spPr bwMode="auto">
          <a:xfrm>
            <a:off x="3233738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8" name="AutoShape 8"/>
          <p:cNvSpPr>
            <a:spLocks noChangeArrowheads="1"/>
          </p:cNvSpPr>
          <p:nvPr/>
        </p:nvSpPr>
        <p:spPr bwMode="auto">
          <a:xfrm>
            <a:off x="3386138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9" name="AutoShape 9"/>
          <p:cNvSpPr>
            <a:spLocks noChangeArrowheads="1"/>
          </p:cNvSpPr>
          <p:nvPr/>
        </p:nvSpPr>
        <p:spPr bwMode="auto">
          <a:xfrm>
            <a:off x="3919538" y="535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0" name="AutoShape 10"/>
          <p:cNvSpPr>
            <a:spLocks noChangeArrowheads="1"/>
          </p:cNvSpPr>
          <p:nvPr/>
        </p:nvSpPr>
        <p:spPr bwMode="auto">
          <a:xfrm>
            <a:off x="3500438" y="4021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05138" y="4649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2" name="AutoShape 12"/>
          <p:cNvSpPr>
            <a:spLocks noChangeArrowheads="1"/>
          </p:cNvSpPr>
          <p:nvPr/>
        </p:nvSpPr>
        <p:spPr bwMode="auto">
          <a:xfrm>
            <a:off x="3424238" y="539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3" name="AutoShape 13"/>
          <p:cNvSpPr>
            <a:spLocks noChangeArrowheads="1"/>
          </p:cNvSpPr>
          <p:nvPr/>
        </p:nvSpPr>
        <p:spPr bwMode="auto">
          <a:xfrm>
            <a:off x="3919538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4" name="AutoShape 14"/>
          <p:cNvSpPr>
            <a:spLocks noChangeArrowheads="1"/>
          </p:cNvSpPr>
          <p:nvPr/>
        </p:nvSpPr>
        <p:spPr bwMode="auto">
          <a:xfrm>
            <a:off x="4821238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5" name="AutoShape 15"/>
          <p:cNvSpPr>
            <a:spLocks noChangeArrowheads="1"/>
          </p:cNvSpPr>
          <p:nvPr/>
        </p:nvSpPr>
        <p:spPr bwMode="auto">
          <a:xfrm>
            <a:off x="4681538" y="5621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6" name="AutoShape 16"/>
          <p:cNvSpPr>
            <a:spLocks noChangeArrowheads="1"/>
          </p:cNvSpPr>
          <p:nvPr/>
        </p:nvSpPr>
        <p:spPr bwMode="auto">
          <a:xfrm>
            <a:off x="2433638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7" name="AutoShape 17"/>
          <p:cNvSpPr>
            <a:spLocks noChangeArrowheads="1"/>
          </p:cNvSpPr>
          <p:nvPr/>
        </p:nvSpPr>
        <p:spPr bwMode="auto">
          <a:xfrm>
            <a:off x="3944938" y="5989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8" name="AutoShape 18"/>
          <p:cNvSpPr>
            <a:spLocks noChangeArrowheads="1"/>
          </p:cNvSpPr>
          <p:nvPr/>
        </p:nvSpPr>
        <p:spPr bwMode="auto">
          <a:xfrm>
            <a:off x="4910138" y="514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9" name="AutoShape 19"/>
          <p:cNvSpPr>
            <a:spLocks noChangeArrowheads="1"/>
          </p:cNvSpPr>
          <p:nvPr/>
        </p:nvSpPr>
        <p:spPr bwMode="auto">
          <a:xfrm>
            <a:off x="2973388" y="568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0" name="AutoShape 20"/>
          <p:cNvSpPr>
            <a:spLocks noChangeArrowheads="1"/>
          </p:cNvSpPr>
          <p:nvPr/>
        </p:nvSpPr>
        <p:spPr bwMode="auto">
          <a:xfrm>
            <a:off x="2662238" y="520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1" name="AutoShape 21"/>
          <p:cNvSpPr>
            <a:spLocks noChangeArrowheads="1"/>
          </p:cNvSpPr>
          <p:nvPr/>
        </p:nvSpPr>
        <p:spPr bwMode="auto">
          <a:xfrm>
            <a:off x="2719388" y="3678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2" name="AutoShape 22"/>
          <p:cNvSpPr>
            <a:spLocks noChangeArrowheads="1"/>
          </p:cNvSpPr>
          <p:nvPr/>
        </p:nvSpPr>
        <p:spPr bwMode="auto">
          <a:xfrm>
            <a:off x="4214813" y="4813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3" name="AutoShape 23"/>
          <p:cNvSpPr>
            <a:spLocks noChangeArrowheads="1"/>
          </p:cNvSpPr>
          <p:nvPr/>
        </p:nvSpPr>
        <p:spPr bwMode="auto">
          <a:xfrm>
            <a:off x="3833813" y="4946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4" name="AutoShape 24"/>
          <p:cNvSpPr>
            <a:spLocks noChangeArrowheads="1"/>
          </p:cNvSpPr>
          <p:nvPr/>
        </p:nvSpPr>
        <p:spPr bwMode="auto">
          <a:xfrm>
            <a:off x="4119563" y="370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2824163" y="3794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6" name="AutoShape 26"/>
          <p:cNvSpPr>
            <a:spLocks noChangeArrowheads="1"/>
          </p:cNvSpPr>
          <p:nvPr/>
        </p:nvSpPr>
        <p:spPr bwMode="auto">
          <a:xfrm>
            <a:off x="2871788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7" name="AutoShape 27"/>
          <p:cNvSpPr>
            <a:spLocks noChangeArrowheads="1"/>
          </p:cNvSpPr>
          <p:nvPr/>
        </p:nvSpPr>
        <p:spPr bwMode="auto">
          <a:xfrm>
            <a:off x="4795838" y="3811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8" name="Line 28"/>
          <p:cNvSpPr>
            <a:spLocks noChangeShapeType="1"/>
          </p:cNvSpPr>
          <p:nvPr/>
        </p:nvSpPr>
        <p:spPr bwMode="auto">
          <a:xfrm flipH="1" flipV="1">
            <a:off x="7816850" y="2895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39" name="Line 29"/>
          <p:cNvSpPr>
            <a:spLocks noChangeShapeType="1"/>
          </p:cNvSpPr>
          <p:nvPr/>
        </p:nvSpPr>
        <p:spPr bwMode="auto">
          <a:xfrm>
            <a:off x="7786688" y="4983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40" name="AutoShape 30"/>
          <p:cNvSpPr>
            <a:spLocks noChangeArrowheads="1"/>
          </p:cNvSpPr>
          <p:nvPr/>
        </p:nvSpPr>
        <p:spPr bwMode="auto">
          <a:xfrm>
            <a:off x="8085138" y="4346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1" name="AutoShape 31"/>
          <p:cNvSpPr>
            <a:spLocks noChangeArrowheads="1"/>
          </p:cNvSpPr>
          <p:nvPr/>
        </p:nvSpPr>
        <p:spPr bwMode="auto">
          <a:xfrm>
            <a:off x="7510463" y="4703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2" name="AutoShape 32"/>
          <p:cNvSpPr>
            <a:spLocks noChangeArrowheads="1"/>
          </p:cNvSpPr>
          <p:nvPr/>
        </p:nvSpPr>
        <p:spPr bwMode="auto">
          <a:xfrm>
            <a:off x="789146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3" name="AutoShape 33"/>
          <p:cNvSpPr>
            <a:spLocks noChangeArrowheads="1"/>
          </p:cNvSpPr>
          <p:nvPr/>
        </p:nvSpPr>
        <p:spPr bwMode="auto">
          <a:xfrm>
            <a:off x="871061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4" name="AutoShape 34"/>
          <p:cNvSpPr>
            <a:spLocks noChangeArrowheads="1"/>
          </p:cNvSpPr>
          <p:nvPr/>
        </p:nvSpPr>
        <p:spPr bwMode="auto">
          <a:xfrm>
            <a:off x="7777163" y="4392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5" name="AutoShape 35"/>
          <p:cNvSpPr>
            <a:spLocks noChangeArrowheads="1"/>
          </p:cNvSpPr>
          <p:nvPr/>
        </p:nvSpPr>
        <p:spPr bwMode="auto">
          <a:xfrm>
            <a:off x="7986713" y="466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6" name="AutoShape 36"/>
          <p:cNvSpPr>
            <a:spLocks noChangeArrowheads="1"/>
          </p:cNvSpPr>
          <p:nvPr/>
        </p:nvSpPr>
        <p:spPr bwMode="auto">
          <a:xfrm>
            <a:off x="8215313" y="529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7" name="AutoShape 37"/>
          <p:cNvSpPr>
            <a:spLocks noChangeArrowheads="1"/>
          </p:cNvSpPr>
          <p:nvPr/>
        </p:nvSpPr>
        <p:spPr bwMode="auto">
          <a:xfrm>
            <a:off x="8196263" y="4792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8" name="AutoShape 38"/>
          <p:cNvSpPr>
            <a:spLocks noChangeArrowheads="1"/>
          </p:cNvSpPr>
          <p:nvPr/>
        </p:nvSpPr>
        <p:spPr bwMode="auto">
          <a:xfrm>
            <a:off x="980281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9" name="AutoShape 39"/>
          <p:cNvSpPr>
            <a:spLocks noChangeArrowheads="1"/>
          </p:cNvSpPr>
          <p:nvPr/>
        </p:nvSpPr>
        <p:spPr bwMode="auto">
          <a:xfrm>
            <a:off x="9663113" y="5640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0" name="AutoShape 40"/>
          <p:cNvSpPr>
            <a:spLocks noChangeArrowheads="1"/>
          </p:cNvSpPr>
          <p:nvPr/>
        </p:nvSpPr>
        <p:spPr bwMode="auto">
          <a:xfrm>
            <a:off x="9186863" y="339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1" name="AutoShape 41"/>
          <p:cNvSpPr>
            <a:spLocks noChangeArrowheads="1"/>
          </p:cNvSpPr>
          <p:nvPr/>
        </p:nvSpPr>
        <p:spPr bwMode="auto">
          <a:xfrm>
            <a:off x="9193213" y="4656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2" name="AutoShape 42"/>
          <p:cNvSpPr>
            <a:spLocks noChangeArrowheads="1"/>
          </p:cNvSpPr>
          <p:nvPr/>
        </p:nvSpPr>
        <p:spPr bwMode="auto">
          <a:xfrm>
            <a:off x="9891713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3" name="AutoShape 43"/>
          <p:cNvSpPr>
            <a:spLocks noChangeArrowheads="1"/>
          </p:cNvSpPr>
          <p:nvPr/>
        </p:nvSpPr>
        <p:spPr bwMode="auto">
          <a:xfrm>
            <a:off x="871696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4" name="AutoShape 44"/>
          <p:cNvSpPr>
            <a:spLocks noChangeArrowheads="1"/>
          </p:cNvSpPr>
          <p:nvPr/>
        </p:nvSpPr>
        <p:spPr bwMode="auto">
          <a:xfrm>
            <a:off x="9320213" y="533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5" name="AutoShape 45"/>
          <p:cNvSpPr>
            <a:spLocks noChangeArrowheads="1"/>
          </p:cNvSpPr>
          <p:nvPr/>
        </p:nvSpPr>
        <p:spPr bwMode="auto">
          <a:xfrm>
            <a:off x="9110663" y="3602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6" name="AutoShape 46"/>
          <p:cNvSpPr>
            <a:spLocks noChangeArrowheads="1"/>
          </p:cNvSpPr>
          <p:nvPr/>
        </p:nvSpPr>
        <p:spPr bwMode="auto">
          <a:xfrm>
            <a:off x="7720013" y="5108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7" name="AutoShape 47"/>
          <p:cNvSpPr>
            <a:spLocks noChangeArrowheads="1"/>
          </p:cNvSpPr>
          <p:nvPr/>
        </p:nvSpPr>
        <p:spPr bwMode="auto">
          <a:xfrm>
            <a:off x="7339013" y="5241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8" name="AutoShape 48"/>
          <p:cNvSpPr>
            <a:spLocks noChangeArrowheads="1"/>
          </p:cNvSpPr>
          <p:nvPr/>
        </p:nvSpPr>
        <p:spPr bwMode="auto">
          <a:xfrm>
            <a:off x="9101138" y="3727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9" name="AutoShape 49"/>
          <p:cNvSpPr>
            <a:spLocks noChangeArrowheads="1"/>
          </p:cNvSpPr>
          <p:nvPr/>
        </p:nvSpPr>
        <p:spPr bwMode="auto">
          <a:xfrm>
            <a:off x="8653463" y="325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0" name="AutoShape 50"/>
          <p:cNvSpPr>
            <a:spLocks noChangeArrowheads="1"/>
          </p:cNvSpPr>
          <p:nvPr/>
        </p:nvSpPr>
        <p:spPr bwMode="auto">
          <a:xfrm>
            <a:off x="9777413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1" name="Line 51"/>
          <p:cNvSpPr>
            <a:spLocks noChangeShapeType="1"/>
          </p:cNvSpPr>
          <p:nvPr/>
        </p:nvSpPr>
        <p:spPr bwMode="auto">
          <a:xfrm flipH="1">
            <a:off x="6569075" y="4984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2" name="Line 52"/>
          <p:cNvSpPr>
            <a:spLocks noChangeShapeType="1"/>
          </p:cNvSpPr>
          <p:nvPr/>
        </p:nvSpPr>
        <p:spPr bwMode="auto">
          <a:xfrm>
            <a:off x="7805738" y="3632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3" name="Line 53"/>
          <p:cNvSpPr>
            <a:spLocks noChangeShapeType="1"/>
          </p:cNvSpPr>
          <p:nvPr/>
        </p:nvSpPr>
        <p:spPr bwMode="auto">
          <a:xfrm flipV="1">
            <a:off x="8034338" y="5003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4" name="Line 54"/>
          <p:cNvSpPr>
            <a:spLocks noChangeShapeType="1"/>
          </p:cNvSpPr>
          <p:nvPr/>
        </p:nvSpPr>
        <p:spPr bwMode="auto">
          <a:xfrm flipV="1">
            <a:off x="6338888" y="3670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5" name="Line 55"/>
          <p:cNvSpPr>
            <a:spLocks noChangeShapeType="1"/>
          </p:cNvSpPr>
          <p:nvPr/>
        </p:nvSpPr>
        <p:spPr bwMode="auto">
          <a:xfrm>
            <a:off x="6319838" y="4508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6" name="AutoShape 56"/>
          <p:cNvSpPr>
            <a:spLocks noChangeArrowheads="1"/>
          </p:cNvSpPr>
          <p:nvPr/>
        </p:nvSpPr>
        <p:spPr bwMode="auto">
          <a:xfrm>
            <a:off x="5291138" y="2946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7" name="Text Box 57"/>
          <p:cNvSpPr txBox="1">
            <a:spLocks noChangeArrowheads="1"/>
          </p:cNvSpPr>
          <p:nvPr/>
        </p:nvSpPr>
        <p:spPr bwMode="auto">
          <a:xfrm>
            <a:off x="5291138" y="36322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16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Nonlinear SVMs</a:t>
            </a:r>
          </a:p>
        </p:txBody>
      </p:sp>
      <p:sp>
        <p:nvSpPr>
          <p:cNvPr id="90169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CN" smtClean="0">
                <a:ea typeface="宋体" panose="02010600030101010101" pitchFamily="2" charset="-122"/>
              </a:rPr>
              <a:t>General idea: the original input space can always be mapped to some higher-dimensional feature space where the training set is separable:</a:t>
            </a:r>
          </a:p>
          <a:p>
            <a:pPr>
              <a:buFontTx/>
              <a:buChar char="•"/>
            </a:pPr>
            <a:endParaRPr lang="en-US" altLang="en-US" smtClean="0"/>
          </a:p>
        </p:txBody>
      </p:sp>
      <p:sp>
        <p:nvSpPr>
          <p:cNvPr id="90170" name="Text Box 61"/>
          <p:cNvSpPr txBox="1">
            <a:spLocks noChangeArrowheads="1"/>
          </p:cNvSpPr>
          <p:nvPr/>
        </p:nvSpPr>
        <p:spPr bwMode="auto">
          <a:xfrm>
            <a:off x="8278814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33669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Nonlinear SVMs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i="1" smtClean="0"/>
              <a:t>The kernel trick</a:t>
            </a:r>
            <a:r>
              <a:rPr lang="en-US" altLang="en-US" smtClean="0"/>
              <a:t>: instead of explicitly computing the lifting transformation </a:t>
            </a:r>
            <a:r>
              <a:rPr lang="el-GR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b="1" smtClean="0">
                <a:latin typeface="Times New Roman" panose="02020603050405020304" pitchFamily="18" charset="0"/>
              </a:rPr>
              <a:t>x</a:t>
            </a:r>
            <a:r>
              <a:rPr lang="en-US" altLang="en-US" smtClean="0">
                <a:latin typeface="Times New Roman" panose="02020603050405020304" pitchFamily="18" charset="0"/>
              </a:rPr>
              <a:t>), </a:t>
            </a:r>
            <a:r>
              <a:rPr lang="en-US" altLang="en-US" smtClean="0"/>
              <a:t>define a kernel function K such that</a:t>
            </a:r>
            <a:br>
              <a:rPr lang="en-US" altLang="en-US" smtClean="0"/>
            </a:br>
            <a:r>
              <a:rPr lang="en-US" altLang="en-US" sz="800"/>
              <a:t/>
            </a:r>
            <a:br>
              <a:rPr lang="en-US" altLang="en-US" sz="800"/>
            </a:br>
            <a:r>
              <a:rPr lang="en-US" altLang="en-US" smtClean="0"/>
              <a:t>		       </a:t>
            </a:r>
            <a:r>
              <a:rPr lang="en-US" altLang="en-US" i="1" smtClean="0">
                <a:latin typeface="Times New Roman" panose="02020603050405020304" pitchFamily="18" charset="0"/>
              </a:rPr>
              <a:t>K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b="1" smtClean="0">
                <a:latin typeface="Times New Roman" panose="02020603050405020304" pitchFamily="18" charset="0"/>
              </a:rPr>
              <a:t>x</a:t>
            </a:r>
            <a:r>
              <a:rPr lang="en-US" altLang="en-US" i="1" baseline="-14000" smtClean="0">
                <a:latin typeface="Times New Roman" panose="02020603050405020304" pitchFamily="18" charset="0"/>
              </a:rPr>
              <a:t>i</a:t>
            </a:r>
            <a:r>
              <a:rPr lang="en-US" altLang="en-US" sz="800" i="1" baseline="-25000">
                <a:latin typeface="Times New Roman" panose="02020603050405020304" pitchFamily="18" charset="0"/>
              </a:rPr>
              <a:t> </a:t>
            </a:r>
            <a:r>
              <a:rPr lang="en-US" altLang="en-US" i="1" smtClean="0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altLang="en-US" sz="800" i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smtClean="0">
                <a:latin typeface="Times New Roman" panose="02020603050405020304" pitchFamily="18" charset="0"/>
              </a:rPr>
              <a:t>x</a:t>
            </a:r>
            <a:r>
              <a:rPr lang="en-US" altLang="en-US" i="1" baseline="-12000" smtClean="0">
                <a:latin typeface="Times New Roman" panose="02020603050405020304" pitchFamily="18" charset="0"/>
              </a:rPr>
              <a:t>j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b="1" i="1" smtClean="0">
                <a:latin typeface="Times New Roman" panose="02020603050405020304" pitchFamily="18" charset="0"/>
              </a:rPr>
              <a:t> = </a:t>
            </a:r>
            <a:r>
              <a:rPr lang="el-GR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b="1" smtClean="0">
                <a:latin typeface="Times New Roman" panose="02020603050405020304" pitchFamily="18" charset="0"/>
              </a:rPr>
              <a:t>x</a:t>
            </a:r>
            <a:r>
              <a:rPr lang="en-US" altLang="en-US" i="1" baseline="-14000" smtClean="0">
                <a:latin typeface="Times New Roman" panose="02020603050405020304" pitchFamily="18" charset="0"/>
              </a:rPr>
              <a:t>i</a:t>
            </a:r>
            <a:r>
              <a:rPr lang="en-US" altLang="en-US" i="1" baseline="-25000" smtClean="0"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en-US" altLang="en-US" i="1" baseline="-25000" smtClean="0">
                <a:latin typeface="Times New Roman" panose="02020603050405020304" pitchFamily="18" charset="0"/>
              </a:rPr>
              <a:t> </a:t>
            </a:r>
            <a:r>
              <a:rPr lang="en-US" altLang="en-US" i="1" smtClean="0">
                <a:latin typeface="Times New Roman" panose="02020603050405020304" pitchFamily="18" charset="0"/>
                <a:cs typeface="Arial" panose="020B0604020202020204" pitchFamily="34" charset="0"/>
              </a:rPr>
              <a:t>· </a:t>
            </a:r>
            <a:r>
              <a:rPr lang="el-GR" alt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en-US" altLang="en-US" b="1" smtClean="0">
                <a:latin typeface="Times New Roman" panose="02020603050405020304" pitchFamily="18" charset="0"/>
              </a:rPr>
              <a:t>x</a:t>
            </a:r>
            <a:r>
              <a:rPr lang="en-US" altLang="en-US" i="1" baseline="-12000" smtClean="0">
                <a:latin typeface="Times New Roman" panose="02020603050405020304" pitchFamily="18" charset="0"/>
              </a:rPr>
              <a:t>j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900"/>
          </a:p>
          <a:p>
            <a:r>
              <a:rPr lang="en-US" altLang="en-US" smtClean="0"/>
              <a:t>	(to be valid, the kernel function must satisfy </a:t>
            </a:r>
            <a:r>
              <a:rPr lang="en-US" altLang="en-US" i="1" smtClean="0"/>
              <a:t>Mercer’s condition</a:t>
            </a:r>
            <a:r>
              <a:rPr lang="en-US" altLang="en-US" smtClean="0"/>
              <a:t>)</a:t>
            </a:r>
          </a:p>
          <a:p>
            <a:pPr>
              <a:buFontTx/>
              <a:buChar char="•"/>
            </a:pPr>
            <a:r>
              <a:rPr lang="en-US" altLang="en-US" smtClean="0"/>
              <a:t>This gives a nonlinear decision boundary in the original feature space:</a:t>
            </a:r>
            <a:endParaRPr lang="el-GR" altLang="en-US" smtClean="0"/>
          </a:p>
        </p:txBody>
      </p:sp>
      <p:graphicFrame>
        <p:nvGraphicFramePr>
          <p:cNvPr id="108851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19401" y="5106989"/>
          <a:ext cx="6734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9" name="Equation" r:id="rId4" imgW="2768600" imgH="342900" progId="Equation.3">
                  <p:embed/>
                </p:oleObj>
              </mc:Choice>
              <mc:Fallback>
                <p:oleObj name="Equation" r:id="rId4" imgW="276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5106989"/>
                        <a:ext cx="6734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1524000" y="62087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C. Burges,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6"/>
              </a:rPr>
              <a:t>A Tutorial on Support Vector Machines for Pattern Recognition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5152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Nonlinear kernel: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Consider the mapping 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6248401" y="1066800"/>
          <a:ext cx="1871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4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1066800"/>
                        <a:ext cx="18716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3273426" y="5049838"/>
          <a:ext cx="5230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5" name="Equation" r:id="rId6" imgW="2413000" imgH="482600" progId="Equation.3">
                  <p:embed/>
                </p:oleObj>
              </mc:Choice>
              <mc:Fallback>
                <p:oleObj name="Equation" r:id="rId6" imgW="2413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6" y="5049838"/>
                        <a:ext cx="523081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038601" y="2209801"/>
            <a:ext cx="4352925" cy="1827213"/>
            <a:chOff x="1122" y="2874"/>
            <a:chExt cx="2742" cy="1151"/>
          </a:xfrm>
        </p:grpSpPr>
        <p:sp>
          <p:nvSpPr>
            <p:cNvPr id="92167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68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9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70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1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2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3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4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5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6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7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8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9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0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181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2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3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4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5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6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3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Kernels for bags of features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Histogram intersection kernel: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Generalized Gaussian kernel: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>
              <a:buFontTx/>
              <a:buChar char="•"/>
            </a:pPr>
            <a:r>
              <a:rPr lang="en-US" altLang="en-US" i="1" smtClean="0"/>
              <a:t>D</a:t>
            </a:r>
            <a:r>
              <a:rPr lang="en-US" altLang="en-US" smtClean="0"/>
              <a:t> can be (inverse) L1 distance, Euclidean distance, </a:t>
            </a:r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cs typeface="Times New Roman" panose="02020603050405020304" pitchFamily="18" charset="0"/>
              </a:rPr>
              <a:t>distance</a:t>
            </a:r>
            <a:r>
              <a:rPr lang="en-US" altLang="en-US" smtClean="0"/>
              <a:t>, etc.</a:t>
            </a:r>
          </a:p>
        </p:txBody>
      </p:sp>
      <p:graphicFrame>
        <p:nvGraphicFramePr>
          <p:cNvPr id="99533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1524001"/>
          <a:ext cx="4191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8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1"/>
                        <a:ext cx="4191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5334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86200" y="3276600"/>
          <a:ext cx="49530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9" name="Equation" r:id="rId6" imgW="1955800" imgH="431800" progId="Equation.3">
                  <p:embed/>
                </p:oleObj>
              </mc:Choice>
              <mc:Fallback>
                <p:oleObj name="Equation" r:id="rId6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76600"/>
                        <a:ext cx="49530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1524000" y="60785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J. Zhang, M. Marszalek, S. Lazebnik, and C. Schmid,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8"/>
              </a:rPr>
              <a:t>Local Features and Kernels for Classifcation of Texture and Object Categories: A Comprehensive Study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IJCV 2007</a:t>
            </a:r>
          </a:p>
        </p:txBody>
      </p:sp>
    </p:spTree>
    <p:extLst>
      <p:ext uri="{BB962C8B-B14F-4D97-AF65-F5344CB8AC3E}">
        <p14:creationId xmlns:p14="http://schemas.microsoft.com/office/powerpoint/2010/main" val="14114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077200" cy="838200"/>
          </a:xfrm>
        </p:spPr>
        <p:txBody>
          <a:bodyPr/>
          <a:lstStyle/>
          <a:p>
            <a:r>
              <a:rPr lang="en-US" altLang="en-US" smtClean="0"/>
              <a:t>Summary: SVMs for image classification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458200" cy="5562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mtClean="0"/>
              <a:t>Pick an image representation (in our case, bag of features)</a:t>
            </a:r>
          </a:p>
          <a:p>
            <a:pPr marL="533400" indent="-533400">
              <a:buFontTx/>
              <a:buAutoNum type="arabicPeriod"/>
            </a:pPr>
            <a:r>
              <a:rPr lang="en-US" altLang="en-US" smtClean="0"/>
              <a:t>Pick a kernel function for that representation</a:t>
            </a:r>
          </a:p>
          <a:p>
            <a:pPr marL="533400" indent="-533400">
              <a:buFontTx/>
              <a:buAutoNum type="arabicPeriod"/>
            </a:pPr>
            <a:r>
              <a:rPr lang="en-US" altLang="en-US" smtClean="0"/>
              <a:t>Compute the matrix of kernel values between every pair of training examples</a:t>
            </a:r>
          </a:p>
          <a:p>
            <a:pPr marL="533400" indent="-533400">
              <a:buFontTx/>
              <a:buAutoNum type="arabicPeriod"/>
            </a:pPr>
            <a:r>
              <a:rPr lang="en-US" altLang="en-US" smtClean="0"/>
              <a:t>Feed the kernel matrix into your favorite SVM solver to obtain support vectors and weights</a:t>
            </a:r>
          </a:p>
          <a:p>
            <a:pPr marL="533400" indent="-533400">
              <a:buFontTx/>
              <a:buAutoNum type="arabicPeriod"/>
            </a:pPr>
            <a:r>
              <a:rPr lang="en-US" altLang="en-US" smtClean="0"/>
              <a:t>At test time: compute kernel values for your test example and each support vector, and combine them with the learned weights to get the value of the decision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about multi-class SVMs?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Unfortunately, there is no “definitive” multi-class SVM formulation</a:t>
            </a:r>
          </a:p>
          <a:p>
            <a:pPr>
              <a:buFontTx/>
              <a:buChar char="•"/>
            </a:pPr>
            <a:r>
              <a:rPr lang="en-US" altLang="en-US" smtClean="0"/>
              <a:t>In practice, we have to obtain a multi-class SVM by combining multiple two-class SVMs </a:t>
            </a:r>
          </a:p>
          <a:p>
            <a:pPr>
              <a:buFontTx/>
              <a:buChar char="•"/>
            </a:pPr>
            <a:r>
              <a:rPr lang="en-US" altLang="en-US" smtClean="0"/>
              <a:t>One vs. others</a:t>
            </a:r>
          </a:p>
          <a:p>
            <a:pPr lvl="1"/>
            <a:r>
              <a:rPr lang="en-US" altLang="en-US" smtClean="0"/>
              <a:t>Traning: learn an SVM for each class vs. the others</a:t>
            </a:r>
          </a:p>
          <a:p>
            <a:pPr lvl="1"/>
            <a:r>
              <a:rPr lang="en-US" altLang="en-US" smtClean="0"/>
              <a:t>Testing: apply each SVM to test example and assign to it the class of the SVM that returns the highest decision value</a:t>
            </a:r>
          </a:p>
          <a:p>
            <a:pPr>
              <a:buFontTx/>
              <a:buChar char="•"/>
            </a:pPr>
            <a:r>
              <a:rPr lang="en-US" altLang="en-US" smtClean="0"/>
              <a:t>One vs. one</a:t>
            </a:r>
          </a:p>
          <a:p>
            <a:pPr lvl="1"/>
            <a:r>
              <a:rPr lang="en-US" altLang="en-US" smtClean="0"/>
              <a:t>Training: learn an SVM for each pair of classes</a:t>
            </a:r>
          </a:p>
          <a:p>
            <a:pPr lvl="1"/>
            <a:r>
              <a:rPr lang="en-US" altLang="en-US" smtClean="0"/>
              <a:t>Testing: each learned SVM “votes” for a class to assign to the test example</a:t>
            </a:r>
          </a:p>
          <a:p>
            <a:pPr>
              <a:buFontTx/>
              <a:buChar char="•"/>
            </a:pPr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571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Pros</a:t>
            </a:r>
          </a:p>
          <a:p>
            <a:pPr lvl="1"/>
            <a:r>
              <a:rPr lang="en-US" altLang="en-US" smtClean="0"/>
              <a:t>Many publicly available SVM packages:</a:t>
            </a:r>
            <a:br>
              <a:rPr lang="en-US" altLang="en-US" smtClean="0"/>
            </a:br>
            <a:r>
              <a:rPr lang="en-US" altLang="en-US" smtClean="0">
                <a:hlinkClick r:id="rId3"/>
              </a:rPr>
              <a:t>http://www.kernel-machines.org/software</a:t>
            </a:r>
            <a:endParaRPr lang="en-US" altLang="en-US" smtClean="0"/>
          </a:p>
          <a:p>
            <a:pPr lvl="1"/>
            <a:r>
              <a:rPr lang="en-US" altLang="en-US" smtClean="0"/>
              <a:t>Kernel-based framework is very powerful, flexible</a:t>
            </a:r>
          </a:p>
          <a:p>
            <a:pPr lvl="1"/>
            <a:r>
              <a:rPr lang="en-US" altLang="en-US" smtClean="0"/>
              <a:t>SVMs work very well in practice, even with very small training sample sizes</a:t>
            </a:r>
            <a:br>
              <a:rPr lang="en-US" altLang="en-US" smtClean="0"/>
            </a:br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Cons</a:t>
            </a:r>
          </a:p>
          <a:p>
            <a:pPr lvl="1"/>
            <a:r>
              <a:rPr lang="en-US" altLang="en-US" smtClean="0"/>
              <a:t>No “direct” multi-class SVM, must combine two-class SVMs</a:t>
            </a:r>
          </a:p>
          <a:p>
            <a:pPr lvl="1"/>
            <a:r>
              <a:rPr lang="en-US" altLang="en-US" smtClean="0"/>
              <a:t>Computation, memory </a:t>
            </a:r>
          </a:p>
          <a:p>
            <a:pPr lvl="2"/>
            <a:r>
              <a:rPr lang="en-US" altLang="en-US" smtClean="0"/>
              <a:t>During training time, must compute matrix of kernel values for every pair of examples</a:t>
            </a:r>
          </a:p>
          <a:p>
            <a:pPr lvl="2"/>
            <a:r>
              <a:rPr lang="en-US" altLang="en-US" smtClean="0"/>
              <a:t>Learning can take a very long time for large-scale problems</a:t>
            </a:r>
          </a:p>
        </p:txBody>
      </p:sp>
    </p:spTree>
    <p:extLst>
      <p:ext uri="{BB962C8B-B14F-4D97-AF65-F5344CB8AC3E}">
        <p14:creationId xmlns:p14="http://schemas.microsoft.com/office/powerpoint/2010/main" val="3958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a classifier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Given some set of features with corresponding labels, learn a function to predict the labels from the features</a:t>
            </a: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3657600" y="3200400"/>
            <a:ext cx="4038600" cy="3417888"/>
            <a:chOff x="4267200" y="2667000"/>
            <a:chExt cx="4038600" cy="3417332"/>
          </a:xfrm>
        </p:grpSpPr>
        <p:sp>
          <p:nvSpPr>
            <p:cNvPr id="22536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7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8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9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1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3" name="TextBox 11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4" name="TextBox 12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5" name="TextBox 13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6" name="TextBox 14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7" name="TextBox 15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8" name="TextBox 16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1" name="TextBox 19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22552" name="TextBox 20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3657600" y="4038600"/>
            <a:ext cx="5943600" cy="213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17425660">
            <a:off x="7142163" y="4838700"/>
            <a:ext cx="639762" cy="3444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6546465">
            <a:off x="6880226" y="5564189"/>
            <a:ext cx="638175" cy="3460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Summary: Classifiers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Nearest-neighbor and k-nearest-neighbor classifiers</a:t>
            </a:r>
          </a:p>
          <a:p>
            <a:pPr lvl="1"/>
            <a:r>
              <a:rPr lang="en-US" altLang="en-US" smtClean="0"/>
              <a:t>L1 distance, </a:t>
            </a:r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/>
              <a:t> distance, quadratic distance, histogram intersection</a:t>
            </a:r>
          </a:p>
          <a:p>
            <a:pPr>
              <a:buFontTx/>
              <a:buChar char="•"/>
            </a:pPr>
            <a:r>
              <a:rPr lang="en-US" altLang="en-US" smtClean="0"/>
              <a:t>Support vector machines</a:t>
            </a:r>
          </a:p>
          <a:p>
            <a:pPr lvl="1"/>
            <a:r>
              <a:rPr lang="en-US" altLang="en-US" smtClean="0"/>
              <a:t>Linear classifiers</a:t>
            </a:r>
          </a:p>
          <a:p>
            <a:pPr lvl="1"/>
            <a:r>
              <a:rPr lang="en-US" altLang="en-US" smtClean="0"/>
              <a:t>Margin maximization</a:t>
            </a:r>
          </a:p>
          <a:p>
            <a:pPr lvl="1"/>
            <a:r>
              <a:rPr lang="en-US" altLang="en-US" smtClean="0"/>
              <a:t>The kernel trick</a:t>
            </a:r>
          </a:p>
          <a:p>
            <a:pPr lvl="1"/>
            <a:r>
              <a:rPr lang="en-US" altLang="en-US" smtClean="0"/>
              <a:t>Kernel functions: histogram intersection, generalized Gaussian, pyramid match</a:t>
            </a:r>
          </a:p>
          <a:p>
            <a:pPr lvl="1"/>
            <a:r>
              <a:rPr lang="en-US" altLang="en-US" smtClean="0"/>
              <a:t>Multi-class</a:t>
            </a:r>
          </a:p>
          <a:p>
            <a:pPr>
              <a:buFontTx/>
              <a:buChar char="•"/>
            </a:pPr>
            <a:r>
              <a:rPr lang="en-US" altLang="en-US" smtClean="0"/>
              <a:t>Of course, there are many other classifiers out there</a:t>
            </a:r>
          </a:p>
          <a:p>
            <a:pPr lvl="1"/>
            <a:r>
              <a:rPr lang="en-US" altLang="en-US" smtClean="0"/>
              <a:t>Neural networks, boosting, decision trees,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31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Classifiers: Decision Trees</a:t>
            </a:r>
          </a:p>
        </p:txBody>
      </p:sp>
      <p:grpSp>
        <p:nvGrpSpPr>
          <p:cNvPr id="98307" name="Group 28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98312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3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4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5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6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7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8" name="TextBox 10"/>
            <p:cNvSpPr txBox="1">
              <a:spLocks noChangeArrowheads="1"/>
            </p:cNvSpPr>
            <p:nvPr/>
          </p:nvSpPr>
          <p:spPr bwMode="auto">
            <a:xfrm>
              <a:off x="6316494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9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20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1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2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3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4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5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6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29" name="TextBox 25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98330" name="TextBox 26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6629400" y="2819400"/>
            <a:ext cx="3429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924801" y="3581401"/>
            <a:ext cx="1524000" cy="317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87394" y="2056606"/>
            <a:ext cx="152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390607" y="2056607"/>
            <a:ext cx="1524000" cy="15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6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Ensemble Methods: Boosting</a:t>
            </a:r>
          </a:p>
        </p:txBody>
      </p:sp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1"/>
            <a:ext cx="7924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1752601" y="6400801"/>
            <a:ext cx="245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from Friedman et al. 2000</a:t>
            </a:r>
          </a:p>
        </p:txBody>
      </p:sp>
    </p:spTree>
    <p:extLst>
      <p:ext uri="{BB962C8B-B14F-4D97-AF65-F5344CB8AC3E}">
        <p14:creationId xmlns:p14="http://schemas.microsoft.com/office/powerpoint/2010/main" val="257389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Boosted Decision Trees </a:t>
            </a:r>
          </a:p>
        </p:txBody>
      </p:sp>
      <p:sp>
        <p:nvSpPr>
          <p:cNvPr id="222" name="Text Box 2"/>
          <p:cNvSpPr txBox="1">
            <a:spLocks noChangeArrowheads="1"/>
          </p:cNvSpPr>
          <p:nvPr/>
        </p:nvSpPr>
        <p:spPr bwMode="auto">
          <a:xfrm>
            <a:off x="5867400" y="3048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3" name="AutoShape 3"/>
          <p:cNvSpPr>
            <a:spLocks noChangeArrowheads="1"/>
          </p:cNvSpPr>
          <p:nvPr/>
        </p:nvSpPr>
        <p:spPr bwMode="auto">
          <a:xfrm>
            <a:off x="8153400" y="1676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Gray?</a:t>
            </a:r>
          </a:p>
        </p:txBody>
      </p:sp>
      <p:sp>
        <p:nvSpPr>
          <p:cNvPr id="224" name="AutoShape 4"/>
          <p:cNvSpPr>
            <a:spLocks noChangeArrowheads="1"/>
          </p:cNvSpPr>
          <p:nvPr/>
        </p:nvSpPr>
        <p:spPr bwMode="auto">
          <a:xfrm>
            <a:off x="73152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High 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Image?</a:t>
            </a:r>
          </a:p>
        </p:txBody>
      </p:sp>
      <p:sp>
        <p:nvSpPr>
          <p:cNvPr id="225" name="AutoShape 5"/>
          <p:cNvSpPr>
            <a:spLocks noChangeArrowheads="1"/>
          </p:cNvSpPr>
          <p:nvPr/>
        </p:nvSpPr>
        <p:spPr bwMode="auto">
          <a:xfrm>
            <a:off x="89154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Many Long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Lines?</a:t>
            </a:r>
          </a:p>
        </p:txBody>
      </p:sp>
      <p:cxnSp>
        <p:nvCxnSpPr>
          <p:cNvPr id="100359" name="AutoShape 6"/>
          <p:cNvCxnSpPr>
            <a:cxnSpLocks noChangeShapeType="1"/>
            <a:stCxn id="223" idx="2"/>
            <a:endCxn id="224" idx="0"/>
          </p:cNvCxnSpPr>
          <p:nvPr/>
        </p:nvCxnSpPr>
        <p:spPr bwMode="auto">
          <a:xfrm flipH="1">
            <a:off x="7924800" y="2457450"/>
            <a:ext cx="8382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0" name="AutoShape 7"/>
          <p:cNvCxnSpPr>
            <a:cxnSpLocks noChangeShapeType="1"/>
            <a:stCxn id="223" idx="2"/>
            <a:endCxn id="225" idx="0"/>
          </p:cNvCxnSpPr>
          <p:nvPr/>
        </p:nvCxnSpPr>
        <p:spPr bwMode="auto">
          <a:xfrm>
            <a:off x="8763000" y="2457450"/>
            <a:ext cx="762000" cy="342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AutoShape 8"/>
          <p:cNvCxnSpPr>
            <a:cxnSpLocks noChangeShapeType="1"/>
            <a:stCxn id="224" idx="2"/>
          </p:cNvCxnSpPr>
          <p:nvPr/>
        </p:nvCxnSpPr>
        <p:spPr bwMode="auto">
          <a:xfrm flipH="1">
            <a:off x="7642226" y="3600451"/>
            <a:ext cx="282575" cy="3730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" name="Text Box 9"/>
          <p:cNvSpPr txBox="1">
            <a:spLocks noChangeArrowheads="1"/>
          </p:cNvSpPr>
          <p:nvPr/>
        </p:nvSpPr>
        <p:spPr bwMode="auto">
          <a:xfrm>
            <a:off x="8480425" y="47894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0" name="Text Box 10"/>
          <p:cNvSpPr txBox="1">
            <a:spLocks noChangeArrowheads="1"/>
          </p:cNvSpPr>
          <p:nvPr/>
        </p:nvSpPr>
        <p:spPr bwMode="auto">
          <a:xfrm>
            <a:off x="92202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1" name="Text Box 11"/>
          <p:cNvSpPr txBox="1">
            <a:spLocks noChangeArrowheads="1"/>
          </p:cNvSpPr>
          <p:nvPr/>
        </p:nvSpPr>
        <p:spPr bwMode="auto">
          <a:xfrm>
            <a:off x="9753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2" name="Text Box 12"/>
          <p:cNvSpPr txBox="1">
            <a:spLocks noChangeArrowheads="1"/>
          </p:cNvSpPr>
          <p:nvPr/>
        </p:nvSpPr>
        <p:spPr bwMode="auto">
          <a:xfrm>
            <a:off x="8229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3" name="Text Box 13"/>
          <p:cNvSpPr txBox="1">
            <a:spLocks noChangeArrowheads="1"/>
          </p:cNvSpPr>
          <p:nvPr/>
        </p:nvSpPr>
        <p:spPr bwMode="auto">
          <a:xfrm>
            <a:off x="9372600" y="4800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4" name="Text Box 14"/>
          <p:cNvSpPr txBox="1">
            <a:spLocks noChangeArrowheads="1"/>
          </p:cNvSpPr>
          <p:nvPr/>
        </p:nvSpPr>
        <p:spPr bwMode="auto">
          <a:xfrm>
            <a:off x="7086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5" name="Text Box 15"/>
          <p:cNvSpPr txBox="1">
            <a:spLocks noChangeArrowheads="1"/>
          </p:cNvSpPr>
          <p:nvPr/>
        </p:nvSpPr>
        <p:spPr bwMode="auto">
          <a:xfrm>
            <a:off x="88392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6" name="Text Box 16"/>
          <p:cNvSpPr txBox="1">
            <a:spLocks noChangeArrowheads="1"/>
          </p:cNvSpPr>
          <p:nvPr/>
        </p:nvSpPr>
        <p:spPr bwMode="auto">
          <a:xfrm>
            <a:off x="77724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100370" name="AutoShape 17"/>
          <p:cNvCxnSpPr>
            <a:cxnSpLocks noChangeShapeType="1"/>
            <a:stCxn id="224" idx="2"/>
          </p:cNvCxnSpPr>
          <p:nvPr/>
        </p:nvCxnSpPr>
        <p:spPr bwMode="auto">
          <a:xfrm>
            <a:off x="7924800" y="3600451"/>
            <a:ext cx="228600" cy="3730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AutoShape 18"/>
          <p:cNvCxnSpPr>
            <a:cxnSpLocks noChangeShapeType="1"/>
            <a:stCxn id="225" idx="2"/>
            <a:endCxn id="242" idx="0"/>
          </p:cNvCxnSpPr>
          <p:nvPr/>
        </p:nvCxnSpPr>
        <p:spPr bwMode="auto">
          <a:xfrm flipH="1">
            <a:off x="9220200" y="3600450"/>
            <a:ext cx="304800" cy="419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AutoShape 19"/>
          <p:cNvCxnSpPr>
            <a:cxnSpLocks noChangeShapeType="1"/>
            <a:stCxn id="225" idx="2"/>
          </p:cNvCxnSpPr>
          <p:nvPr/>
        </p:nvCxnSpPr>
        <p:spPr bwMode="auto">
          <a:xfrm>
            <a:off x="9525000" y="3600450"/>
            <a:ext cx="685800" cy="5143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AutoShape 20"/>
          <p:cNvCxnSpPr>
            <a:cxnSpLocks noChangeShapeType="1"/>
            <a:stCxn id="242" idx="2"/>
          </p:cNvCxnSpPr>
          <p:nvPr/>
        </p:nvCxnSpPr>
        <p:spPr bwMode="auto">
          <a:xfrm flipH="1">
            <a:off x="8891588" y="4819650"/>
            <a:ext cx="328612" cy="2746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AutoShape 21"/>
          <p:cNvCxnSpPr>
            <a:cxnSpLocks noChangeShapeType="1"/>
            <a:stCxn id="242" idx="2"/>
          </p:cNvCxnSpPr>
          <p:nvPr/>
        </p:nvCxnSpPr>
        <p:spPr bwMode="auto">
          <a:xfrm>
            <a:off x="9220201" y="4819650"/>
            <a:ext cx="315913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" name="AutoShape 22"/>
          <p:cNvSpPr>
            <a:spLocks noChangeArrowheads="1"/>
          </p:cNvSpPr>
          <p:nvPr/>
        </p:nvSpPr>
        <p:spPr bwMode="auto">
          <a:xfrm>
            <a:off x="8610600" y="40386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Very High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Vanishing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Point?</a:t>
            </a:r>
          </a:p>
        </p:txBody>
      </p:sp>
      <p:sp>
        <p:nvSpPr>
          <p:cNvPr id="243" name="AutoShape 23"/>
          <p:cNvSpPr>
            <a:spLocks noChangeArrowheads="1"/>
          </p:cNvSpPr>
          <p:nvPr/>
        </p:nvSpPr>
        <p:spPr bwMode="auto">
          <a:xfrm>
            <a:off x="3276600" y="1676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High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Image?</a:t>
            </a:r>
          </a:p>
        </p:txBody>
      </p:sp>
      <p:sp>
        <p:nvSpPr>
          <p:cNvPr id="244" name="AutoShape 24"/>
          <p:cNvSpPr>
            <a:spLocks noChangeArrowheads="1"/>
          </p:cNvSpPr>
          <p:nvPr/>
        </p:nvSpPr>
        <p:spPr bwMode="auto">
          <a:xfrm>
            <a:off x="24384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Smooth?</a:t>
            </a:r>
          </a:p>
        </p:txBody>
      </p:sp>
      <p:sp>
        <p:nvSpPr>
          <p:cNvPr id="245" name="AutoShape 25"/>
          <p:cNvSpPr>
            <a:spLocks noChangeArrowheads="1"/>
          </p:cNvSpPr>
          <p:nvPr/>
        </p:nvSpPr>
        <p:spPr bwMode="auto">
          <a:xfrm>
            <a:off x="40386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Green?</a:t>
            </a:r>
          </a:p>
        </p:txBody>
      </p:sp>
      <p:sp>
        <p:nvSpPr>
          <p:cNvPr id="246" name="AutoShape 26"/>
          <p:cNvSpPr>
            <a:spLocks noChangeArrowheads="1"/>
          </p:cNvSpPr>
          <p:nvPr/>
        </p:nvSpPr>
        <p:spPr bwMode="auto">
          <a:xfrm>
            <a:off x="1905000" y="3962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Blue?</a:t>
            </a:r>
          </a:p>
        </p:txBody>
      </p:sp>
      <p:cxnSp>
        <p:nvCxnSpPr>
          <p:cNvPr id="100380" name="AutoShape 27"/>
          <p:cNvCxnSpPr>
            <a:cxnSpLocks noChangeShapeType="1"/>
            <a:stCxn id="243" idx="2"/>
            <a:endCxn id="244" idx="0"/>
          </p:cNvCxnSpPr>
          <p:nvPr/>
        </p:nvCxnSpPr>
        <p:spPr bwMode="auto">
          <a:xfrm flipH="1">
            <a:off x="3048000" y="2457450"/>
            <a:ext cx="838200" cy="342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1" name="AutoShape 28"/>
          <p:cNvCxnSpPr>
            <a:cxnSpLocks noChangeShapeType="1"/>
            <a:stCxn id="243" idx="2"/>
            <a:endCxn id="245" idx="0"/>
          </p:cNvCxnSpPr>
          <p:nvPr/>
        </p:nvCxnSpPr>
        <p:spPr bwMode="auto">
          <a:xfrm>
            <a:off x="3886200" y="2457450"/>
            <a:ext cx="7620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2" name="AutoShape 29"/>
          <p:cNvCxnSpPr>
            <a:cxnSpLocks noChangeShapeType="1"/>
            <a:stCxn id="244" idx="2"/>
            <a:endCxn id="246" idx="0"/>
          </p:cNvCxnSpPr>
          <p:nvPr/>
        </p:nvCxnSpPr>
        <p:spPr bwMode="auto">
          <a:xfrm flipH="1">
            <a:off x="2514600" y="3600450"/>
            <a:ext cx="5334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Text Box 30"/>
          <p:cNvSpPr txBox="1">
            <a:spLocks noChangeArrowheads="1"/>
          </p:cNvSpPr>
          <p:nvPr/>
        </p:nvSpPr>
        <p:spPr bwMode="auto">
          <a:xfrm>
            <a:off x="1600200" y="4724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1" name="Text Box 31"/>
          <p:cNvSpPr txBox="1">
            <a:spLocks noChangeArrowheads="1"/>
          </p:cNvSpPr>
          <p:nvPr/>
        </p:nvSpPr>
        <p:spPr bwMode="auto">
          <a:xfrm>
            <a:off x="43434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2" name="Text Box 32"/>
          <p:cNvSpPr txBox="1">
            <a:spLocks noChangeArrowheads="1"/>
          </p:cNvSpPr>
          <p:nvPr/>
        </p:nvSpPr>
        <p:spPr bwMode="auto">
          <a:xfrm>
            <a:off x="47244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3" name="Text Box 33"/>
          <p:cNvSpPr txBox="1">
            <a:spLocks noChangeArrowheads="1"/>
          </p:cNvSpPr>
          <p:nvPr/>
        </p:nvSpPr>
        <p:spPr bwMode="auto">
          <a:xfrm>
            <a:off x="3352800" y="3657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4" name="Text Box 34"/>
          <p:cNvSpPr txBox="1">
            <a:spLocks noChangeArrowheads="1"/>
          </p:cNvSpPr>
          <p:nvPr/>
        </p:nvSpPr>
        <p:spPr bwMode="auto">
          <a:xfrm>
            <a:off x="2743200" y="4724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5" name="Text Box 35"/>
          <p:cNvSpPr txBox="1">
            <a:spLocks noChangeArrowheads="1"/>
          </p:cNvSpPr>
          <p:nvPr/>
        </p:nvSpPr>
        <p:spPr bwMode="auto">
          <a:xfrm>
            <a:off x="22098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6" name="Text Box 36"/>
          <p:cNvSpPr txBox="1">
            <a:spLocks noChangeArrowheads="1"/>
          </p:cNvSpPr>
          <p:nvPr/>
        </p:nvSpPr>
        <p:spPr bwMode="auto">
          <a:xfrm>
            <a:off x="39624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7" name="Text Box 37"/>
          <p:cNvSpPr txBox="1">
            <a:spLocks noChangeArrowheads="1"/>
          </p:cNvSpPr>
          <p:nvPr/>
        </p:nvSpPr>
        <p:spPr bwMode="auto">
          <a:xfrm>
            <a:off x="28956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grpSp>
        <p:nvGrpSpPr>
          <p:cNvPr id="100391" name="Group 38"/>
          <p:cNvGrpSpPr>
            <a:grpSpLocks/>
          </p:cNvGrpSpPr>
          <p:nvPr/>
        </p:nvGrpSpPr>
        <p:grpSpPr bwMode="auto">
          <a:xfrm>
            <a:off x="4178301" y="3970338"/>
            <a:ext cx="328613" cy="762000"/>
            <a:chOff x="1672" y="2933"/>
            <a:chExt cx="207" cy="480"/>
          </a:xfrm>
        </p:grpSpPr>
        <p:grpSp>
          <p:nvGrpSpPr>
            <p:cNvPr id="100459" name="Group 39"/>
            <p:cNvGrpSpPr>
              <a:grpSpLocks/>
            </p:cNvGrpSpPr>
            <p:nvPr/>
          </p:nvGrpSpPr>
          <p:grpSpPr bwMode="auto">
            <a:xfrm>
              <a:off x="1703" y="3018"/>
              <a:ext cx="191" cy="336"/>
              <a:chOff x="2017" y="2928"/>
              <a:chExt cx="143" cy="336"/>
            </a:xfrm>
          </p:grpSpPr>
          <p:sp>
            <p:nvSpPr>
              <p:cNvPr id="261" name="Rectangle 4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48" cy="4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Rectangle 41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42"/>
              <p:cNvSpPr>
                <a:spLocks noChangeArrowheads="1"/>
              </p:cNvSpPr>
              <p:nvPr/>
            </p:nvSpPr>
            <p:spPr bwMode="auto">
              <a:xfrm>
                <a:off x="2017" y="2928"/>
                <a:ext cx="48" cy="336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0" name="AutoShape 43"/>
            <p:cNvSpPr>
              <a:spLocks noChangeArrowheads="1"/>
            </p:cNvSpPr>
            <p:nvPr/>
          </p:nvSpPr>
          <p:spPr bwMode="auto">
            <a:xfrm>
              <a:off x="1672" y="293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2" name="Group 44"/>
          <p:cNvGrpSpPr>
            <a:grpSpLocks/>
          </p:cNvGrpSpPr>
          <p:nvPr/>
        </p:nvGrpSpPr>
        <p:grpSpPr bwMode="auto">
          <a:xfrm>
            <a:off x="4724400" y="3984625"/>
            <a:ext cx="304800" cy="762000"/>
            <a:chOff x="2016" y="2942"/>
            <a:chExt cx="192" cy="480"/>
          </a:xfrm>
        </p:grpSpPr>
        <p:grpSp>
          <p:nvGrpSpPr>
            <p:cNvPr id="100454" name="Group 45"/>
            <p:cNvGrpSpPr>
              <a:grpSpLocks/>
            </p:cNvGrpSpPr>
            <p:nvPr/>
          </p:nvGrpSpPr>
          <p:grpSpPr bwMode="auto">
            <a:xfrm>
              <a:off x="2032" y="3114"/>
              <a:ext cx="191" cy="240"/>
              <a:chOff x="2305" y="3024"/>
              <a:chExt cx="143" cy="240"/>
            </a:xfrm>
          </p:grpSpPr>
          <p:sp>
            <p:nvSpPr>
              <p:cNvPr id="267" name="Rectangle 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48" cy="4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47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48" cy="24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48"/>
              <p:cNvSpPr>
                <a:spLocks noChangeArrowheads="1"/>
              </p:cNvSpPr>
              <p:nvPr/>
            </p:nvSpPr>
            <p:spPr bwMode="auto">
              <a:xfrm>
                <a:off x="2305" y="3024"/>
                <a:ext cx="47" cy="240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6" name="AutoShape 49"/>
            <p:cNvSpPr>
              <a:spLocks noChangeArrowheads="1"/>
            </p:cNvSpPr>
            <p:nvPr/>
          </p:nvSpPr>
          <p:spPr bwMode="auto">
            <a:xfrm>
              <a:off x="2016" y="294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3" name="Group 50"/>
          <p:cNvGrpSpPr>
            <a:grpSpLocks/>
          </p:cNvGrpSpPr>
          <p:nvPr/>
        </p:nvGrpSpPr>
        <p:grpSpPr bwMode="auto">
          <a:xfrm>
            <a:off x="3429000" y="3973513"/>
            <a:ext cx="304800" cy="762000"/>
            <a:chOff x="1200" y="2935"/>
            <a:chExt cx="192" cy="480"/>
          </a:xfrm>
        </p:grpSpPr>
        <p:grpSp>
          <p:nvGrpSpPr>
            <p:cNvPr id="100449" name="Group 51"/>
            <p:cNvGrpSpPr>
              <a:grpSpLocks/>
            </p:cNvGrpSpPr>
            <p:nvPr/>
          </p:nvGrpSpPr>
          <p:grpSpPr bwMode="auto">
            <a:xfrm>
              <a:off x="1208" y="3072"/>
              <a:ext cx="191" cy="288"/>
              <a:chOff x="1249" y="3024"/>
              <a:chExt cx="143" cy="288"/>
            </a:xfrm>
          </p:grpSpPr>
          <p:sp>
            <p:nvSpPr>
              <p:cNvPr id="273" name="Rectangle 5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48" cy="192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Rectangle 53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54"/>
              <p:cNvSpPr>
                <a:spLocks noChangeArrowheads="1"/>
              </p:cNvSpPr>
              <p:nvPr/>
            </p:nvSpPr>
            <p:spPr bwMode="auto">
              <a:xfrm>
                <a:off x="1249" y="3264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2" name="AutoShape 55"/>
            <p:cNvSpPr>
              <a:spLocks noChangeArrowheads="1"/>
            </p:cNvSpPr>
            <p:nvPr/>
          </p:nvSpPr>
          <p:spPr bwMode="auto">
            <a:xfrm>
              <a:off x="1200" y="2935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4" name="Group 56"/>
          <p:cNvGrpSpPr>
            <a:grpSpLocks/>
          </p:cNvGrpSpPr>
          <p:nvPr/>
        </p:nvGrpSpPr>
        <p:grpSpPr bwMode="auto">
          <a:xfrm>
            <a:off x="2743200" y="5038725"/>
            <a:ext cx="304800" cy="762000"/>
            <a:chOff x="768" y="3606"/>
            <a:chExt cx="192" cy="480"/>
          </a:xfrm>
        </p:grpSpPr>
        <p:grpSp>
          <p:nvGrpSpPr>
            <p:cNvPr id="100444" name="Group 57"/>
            <p:cNvGrpSpPr>
              <a:grpSpLocks/>
            </p:cNvGrpSpPr>
            <p:nvPr/>
          </p:nvGrpSpPr>
          <p:grpSpPr bwMode="auto">
            <a:xfrm>
              <a:off x="773" y="3792"/>
              <a:ext cx="191" cy="240"/>
              <a:chOff x="721" y="3744"/>
              <a:chExt cx="143" cy="240"/>
            </a:xfrm>
          </p:grpSpPr>
          <p:sp>
            <p:nvSpPr>
              <p:cNvPr id="279" name="Rectangle 58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240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Rectangle 59"/>
              <p:cNvSpPr>
                <a:spLocks noChangeArrowheads="1"/>
              </p:cNvSpPr>
              <p:nvPr/>
            </p:nvSpPr>
            <p:spPr bwMode="auto">
              <a:xfrm>
                <a:off x="768" y="3792"/>
                <a:ext cx="48" cy="19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60"/>
              <p:cNvSpPr>
                <a:spLocks noChangeArrowheads="1"/>
              </p:cNvSpPr>
              <p:nvPr/>
            </p:nvSpPr>
            <p:spPr bwMode="auto">
              <a:xfrm>
                <a:off x="721" y="3936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8" name="AutoShape 61"/>
            <p:cNvSpPr>
              <a:spLocks noChangeArrowheads="1"/>
            </p:cNvSpPr>
            <p:nvPr/>
          </p:nvSpPr>
          <p:spPr bwMode="auto">
            <a:xfrm>
              <a:off x="768" y="3606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5" name="Group 62"/>
          <p:cNvGrpSpPr>
            <a:grpSpLocks/>
          </p:cNvGrpSpPr>
          <p:nvPr/>
        </p:nvGrpSpPr>
        <p:grpSpPr bwMode="auto">
          <a:xfrm>
            <a:off x="1905000" y="5029200"/>
            <a:ext cx="325438" cy="762000"/>
            <a:chOff x="240" y="3600"/>
            <a:chExt cx="205" cy="480"/>
          </a:xfrm>
        </p:grpSpPr>
        <p:grpSp>
          <p:nvGrpSpPr>
            <p:cNvPr id="100439" name="Group 63"/>
            <p:cNvGrpSpPr>
              <a:grpSpLocks/>
            </p:cNvGrpSpPr>
            <p:nvPr/>
          </p:nvGrpSpPr>
          <p:grpSpPr bwMode="auto">
            <a:xfrm>
              <a:off x="242" y="3744"/>
              <a:ext cx="191" cy="288"/>
              <a:chOff x="289" y="3696"/>
              <a:chExt cx="143" cy="288"/>
            </a:xfrm>
          </p:grpSpPr>
          <p:sp>
            <p:nvSpPr>
              <p:cNvPr id="285" name="Rectangle 64"/>
              <p:cNvSpPr>
                <a:spLocks noChangeArrowheads="1"/>
              </p:cNvSpPr>
              <p:nvPr/>
            </p:nvSpPr>
            <p:spPr bwMode="auto">
              <a:xfrm>
                <a:off x="384" y="3696"/>
                <a:ext cx="48" cy="28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Rectangle 65"/>
              <p:cNvSpPr>
                <a:spLocks noChangeArrowheads="1"/>
              </p:cNvSpPr>
              <p:nvPr/>
            </p:nvSpPr>
            <p:spPr bwMode="auto">
              <a:xfrm>
                <a:off x="336" y="3888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Rectangle 66"/>
              <p:cNvSpPr>
                <a:spLocks noChangeArrowheads="1"/>
              </p:cNvSpPr>
              <p:nvPr/>
            </p:nvSpPr>
            <p:spPr bwMode="auto">
              <a:xfrm>
                <a:off x="289" y="3936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4" name="AutoShape 67"/>
            <p:cNvSpPr>
              <a:spLocks noChangeArrowheads="1"/>
            </p:cNvSpPr>
            <p:nvPr/>
          </p:nvSpPr>
          <p:spPr bwMode="auto">
            <a:xfrm>
              <a:off x="253" y="3600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0396" name="AutoShape 68"/>
          <p:cNvCxnSpPr>
            <a:cxnSpLocks noChangeShapeType="1"/>
            <a:stCxn id="244" idx="2"/>
            <a:endCxn id="272" idx="0"/>
          </p:cNvCxnSpPr>
          <p:nvPr/>
        </p:nvCxnSpPr>
        <p:spPr bwMode="auto">
          <a:xfrm>
            <a:off x="3048000" y="3600451"/>
            <a:ext cx="533400" cy="3730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7" name="AutoShape 69"/>
          <p:cNvCxnSpPr>
            <a:cxnSpLocks noChangeShapeType="1"/>
            <a:stCxn id="245" idx="2"/>
            <a:endCxn id="260" idx="0"/>
          </p:cNvCxnSpPr>
          <p:nvPr/>
        </p:nvCxnSpPr>
        <p:spPr bwMode="auto">
          <a:xfrm flipH="1">
            <a:off x="4330700" y="3600450"/>
            <a:ext cx="317500" cy="3698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8" name="AutoShape 70"/>
          <p:cNvCxnSpPr>
            <a:cxnSpLocks noChangeShapeType="1"/>
            <a:stCxn id="245" idx="2"/>
            <a:endCxn id="266" idx="0"/>
          </p:cNvCxnSpPr>
          <p:nvPr/>
        </p:nvCxnSpPr>
        <p:spPr bwMode="auto">
          <a:xfrm>
            <a:off x="4648200" y="3600451"/>
            <a:ext cx="228600" cy="384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9" name="AutoShape 71"/>
          <p:cNvCxnSpPr>
            <a:cxnSpLocks noChangeShapeType="1"/>
            <a:stCxn id="246" idx="2"/>
            <a:endCxn id="284" idx="0"/>
          </p:cNvCxnSpPr>
          <p:nvPr/>
        </p:nvCxnSpPr>
        <p:spPr bwMode="auto">
          <a:xfrm flipH="1">
            <a:off x="2078038" y="4743450"/>
            <a:ext cx="436562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00" name="AutoShape 72"/>
          <p:cNvCxnSpPr>
            <a:cxnSpLocks noChangeShapeType="1"/>
            <a:stCxn id="246" idx="2"/>
            <a:endCxn id="278" idx="0"/>
          </p:cNvCxnSpPr>
          <p:nvPr/>
        </p:nvCxnSpPr>
        <p:spPr bwMode="auto">
          <a:xfrm>
            <a:off x="2514600" y="4743451"/>
            <a:ext cx="381000" cy="295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3" name="Oval 73"/>
          <p:cNvSpPr>
            <a:spLocks noChangeArrowheads="1"/>
          </p:cNvSpPr>
          <p:nvPr/>
        </p:nvSpPr>
        <p:spPr bwMode="auto">
          <a:xfrm>
            <a:off x="3352800" y="4038600"/>
            <a:ext cx="457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100402" name="Group 74"/>
          <p:cNvGrpSpPr>
            <a:grpSpLocks/>
          </p:cNvGrpSpPr>
          <p:nvPr/>
        </p:nvGrpSpPr>
        <p:grpSpPr bwMode="auto">
          <a:xfrm>
            <a:off x="9383713" y="5105400"/>
            <a:ext cx="317500" cy="762000"/>
            <a:chOff x="4951" y="3216"/>
            <a:chExt cx="200" cy="480"/>
          </a:xfrm>
        </p:grpSpPr>
        <p:sp>
          <p:nvSpPr>
            <p:cNvPr id="295" name="Rectangle 75"/>
            <p:cNvSpPr>
              <a:spLocks noChangeArrowheads="1"/>
            </p:cNvSpPr>
            <p:nvPr/>
          </p:nvSpPr>
          <p:spPr bwMode="auto">
            <a:xfrm>
              <a:off x="5087" y="3589"/>
              <a:ext cx="64" cy="48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76"/>
            <p:cNvSpPr>
              <a:spLocks noChangeArrowheads="1"/>
            </p:cNvSpPr>
            <p:nvPr/>
          </p:nvSpPr>
          <p:spPr bwMode="auto">
            <a:xfrm>
              <a:off x="5030" y="3456"/>
              <a:ext cx="58" cy="18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77"/>
            <p:cNvSpPr>
              <a:spLocks noChangeArrowheads="1"/>
            </p:cNvSpPr>
            <p:nvPr/>
          </p:nvSpPr>
          <p:spPr bwMode="auto">
            <a:xfrm>
              <a:off x="4961" y="3360"/>
              <a:ext cx="63" cy="282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8" name="AutoShape 78"/>
            <p:cNvSpPr>
              <a:spLocks noChangeArrowheads="1"/>
            </p:cNvSpPr>
            <p:nvPr/>
          </p:nvSpPr>
          <p:spPr bwMode="auto">
            <a:xfrm>
              <a:off x="4951" y="3216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3" name="Group 79"/>
          <p:cNvGrpSpPr>
            <a:grpSpLocks/>
          </p:cNvGrpSpPr>
          <p:nvPr/>
        </p:nvGrpSpPr>
        <p:grpSpPr bwMode="auto">
          <a:xfrm>
            <a:off x="10058400" y="4114800"/>
            <a:ext cx="304800" cy="762000"/>
            <a:chOff x="5376" y="2592"/>
            <a:chExt cx="192" cy="480"/>
          </a:xfrm>
        </p:grpSpPr>
        <p:sp>
          <p:nvSpPr>
            <p:cNvPr id="300" name="Rectangle 80"/>
            <p:cNvSpPr>
              <a:spLocks noChangeArrowheads="1"/>
            </p:cNvSpPr>
            <p:nvPr/>
          </p:nvSpPr>
          <p:spPr bwMode="auto">
            <a:xfrm>
              <a:off x="5495" y="2784"/>
              <a:ext cx="63" cy="220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81"/>
            <p:cNvSpPr>
              <a:spLocks noChangeArrowheads="1"/>
            </p:cNvSpPr>
            <p:nvPr/>
          </p:nvSpPr>
          <p:spPr bwMode="auto">
            <a:xfrm>
              <a:off x="5438" y="2832"/>
              <a:ext cx="63" cy="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82"/>
            <p:cNvSpPr>
              <a:spLocks noChangeArrowheads="1"/>
            </p:cNvSpPr>
            <p:nvPr/>
          </p:nvSpPr>
          <p:spPr bwMode="auto">
            <a:xfrm>
              <a:off x="5376" y="2784"/>
              <a:ext cx="63" cy="220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3" name="AutoShape 83"/>
            <p:cNvSpPr>
              <a:spLocks noChangeArrowheads="1"/>
            </p:cNvSpPr>
            <p:nvPr/>
          </p:nvSpPr>
          <p:spPr bwMode="auto">
            <a:xfrm>
              <a:off x="5376" y="259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4" name="Group 84"/>
          <p:cNvGrpSpPr>
            <a:grpSpLocks/>
          </p:cNvGrpSpPr>
          <p:nvPr/>
        </p:nvGrpSpPr>
        <p:grpSpPr bwMode="auto">
          <a:xfrm>
            <a:off x="8001000" y="3973513"/>
            <a:ext cx="304800" cy="762000"/>
            <a:chOff x="4080" y="2503"/>
            <a:chExt cx="192" cy="480"/>
          </a:xfrm>
        </p:grpSpPr>
        <p:sp>
          <p:nvSpPr>
            <p:cNvPr id="305" name="Rectangle 85"/>
            <p:cNvSpPr>
              <a:spLocks noChangeArrowheads="1"/>
            </p:cNvSpPr>
            <p:nvPr/>
          </p:nvSpPr>
          <p:spPr bwMode="auto">
            <a:xfrm>
              <a:off x="4087" y="2688"/>
              <a:ext cx="58" cy="240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86"/>
            <p:cNvSpPr>
              <a:spLocks noChangeArrowheads="1"/>
            </p:cNvSpPr>
            <p:nvPr/>
          </p:nvSpPr>
          <p:spPr bwMode="auto">
            <a:xfrm>
              <a:off x="4198" y="2784"/>
              <a:ext cx="53" cy="144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7" name="Rectangle 87"/>
            <p:cNvSpPr>
              <a:spLocks noChangeArrowheads="1"/>
            </p:cNvSpPr>
            <p:nvPr/>
          </p:nvSpPr>
          <p:spPr bwMode="auto">
            <a:xfrm>
              <a:off x="4142" y="2736"/>
              <a:ext cx="55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8" name="AutoShape 88"/>
            <p:cNvSpPr>
              <a:spLocks noChangeArrowheads="1"/>
            </p:cNvSpPr>
            <p:nvPr/>
          </p:nvSpPr>
          <p:spPr bwMode="auto">
            <a:xfrm>
              <a:off x="4080" y="250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5" name="Group 89"/>
          <p:cNvGrpSpPr>
            <a:grpSpLocks/>
          </p:cNvGrpSpPr>
          <p:nvPr/>
        </p:nvGrpSpPr>
        <p:grpSpPr bwMode="auto">
          <a:xfrm>
            <a:off x="7489825" y="3973513"/>
            <a:ext cx="304800" cy="762000"/>
            <a:chOff x="3758" y="2503"/>
            <a:chExt cx="192" cy="480"/>
          </a:xfrm>
        </p:grpSpPr>
        <p:sp>
          <p:nvSpPr>
            <p:cNvPr id="310" name="Rectangle 90"/>
            <p:cNvSpPr>
              <a:spLocks noChangeArrowheads="1"/>
            </p:cNvSpPr>
            <p:nvPr/>
          </p:nvSpPr>
          <p:spPr bwMode="auto">
            <a:xfrm>
              <a:off x="3824" y="2736"/>
              <a:ext cx="64" cy="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1" name="Rectangle 91"/>
            <p:cNvSpPr>
              <a:spLocks noChangeArrowheads="1"/>
            </p:cNvSpPr>
            <p:nvPr/>
          </p:nvSpPr>
          <p:spPr bwMode="auto">
            <a:xfrm>
              <a:off x="3884" y="2640"/>
              <a:ext cx="52" cy="289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2" name="Rectangle 92"/>
            <p:cNvSpPr>
              <a:spLocks noChangeArrowheads="1"/>
            </p:cNvSpPr>
            <p:nvPr/>
          </p:nvSpPr>
          <p:spPr bwMode="auto">
            <a:xfrm>
              <a:off x="3758" y="2881"/>
              <a:ext cx="62" cy="48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3" name="AutoShape 93"/>
            <p:cNvSpPr>
              <a:spLocks noChangeArrowheads="1"/>
            </p:cNvSpPr>
            <p:nvPr/>
          </p:nvSpPr>
          <p:spPr bwMode="auto">
            <a:xfrm>
              <a:off x="3758" y="250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6" name="Group 94"/>
          <p:cNvGrpSpPr>
            <a:grpSpLocks/>
          </p:cNvGrpSpPr>
          <p:nvPr/>
        </p:nvGrpSpPr>
        <p:grpSpPr bwMode="auto">
          <a:xfrm>
            <a:off x="8718550" y="5094288"/>
            <a:ext cx="325438" cy="762000"/>
            <a:chOff x="4532" y="3209"/>
            <a:chExt cx="205" cy="480"/>
          </a:xfrm>
        </p:grpSpPr>
        <p:sp>
          <p:nvSpPr>
            <p:cNvPr id="315" name="Rectangle 95"/>
            <p:cNvSpPr>
              <a:spLocks noChangeArrowheads="1"/>
            </p:cNvSpPr>
            <p:nvPr/>
          </p:nvSpPr>
          <p:spPr bwMode="auto">
            <a:xfrm>
              <a:off x="4651" y="3552"/>
              <a:ext cx="56" cy="89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6" name="Rectangle 96"/>
            <p:cNvSpPr>
              <a:spLocks noChangeArrowheads="1"/>
            </p:cNvSpPr>
            <p:nvPr/>
          </p:nvSpPr>
          <p:spPr bwMode="auto">
            <a:xfrm>
              <a:off x="4594" y="3312"/>
              <a:ext cx="62" cy="32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7" name="Rectangle 97"/>
            <p:cNvSpPr>
              <a:spLocks noChangeArrowheads="1"/>
            </p:cNvSpPr>
            <p:nvPr/>
          </p:nvSpPr>
          <p:spPr bwMode="auto">
            <a:xfrm>
              <a:off x="4532" y="3593"/>
              <a:ext cx="62" cy="48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8" name="AutoShape 98"/>
            <p:cNvSpPr>
              <a:spLocks noChangeArrowheads="1"/>
            </p:cNvSpPr>
            <p:nvPr/>
          </p:nvSpPr>
          <p:spPr bwMode="auto">
            <a:xfrm>
              <a:off x="4545" y="3209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319" name="Oval 99"/>
          <p:cNvSpPr>
            <a:spLocks noChangeArrowheads="1"/>
          </p:cNvSpPr>
          <p:nvPr/>
        </p:nvSpPr>
        <p:spPr bwMode="auto">
          <a:xfrm>
            <a:off x="8621713" y="5181600"/>
            <a:ext cx="457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0" name="Rectangle 101"/>
          <p:cNvSpPr>
            <a:spLocks noChangeArrowheads="1"/>
          </p:cNvSpPr>
          <p:nvPr/>
        </p:nvSpPr>
        <p:spPr bwMode="auto">
          <a:xfrm>
            <a:off x="6219826" y="5486401"/>
            <a:ext cx="180975" cy="219075"/>
          </a:xfrm>
          <a:prstGeom prst="rect">
            <a:avLst/>
          </a:prstGeom>
          <a:solidFill>
            <a:srgbClr val="5D7C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1" name="Rectangle 102"/>
          <p:cNvSpPr>
            <a:spLocks noChangeArrowheads="1"/>
          </p:cNvSpPr>
          <p:nvPr/>
        </p:nvSpPr>
        <p:spPr bwMode="auto">
          <a:xfrm>
            <a:off x="6045200" y="4724401"/>
            <a:ext cx="173038" cy="981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2" name="Rectangle 103"/>
          <p:cNvSpPr>
            <a:spLocks noChangeArrowheads="1"/>
          </p:cNvSpPr>
          <p:nvPr/>
        </p:nvSpPr>
        <p:spPr bwMode="auto">
          <a:xfrm>
            <a:off x="5876925" y="5576889"/>
            <a:ext cx="173038" cy="128587"/>
          </a:xfrm>
          <a:prstGeom prst="rect">
            <a:avLst/>
          </a:prstGeom>
          <a:solidFill>
            <a:srgbClr val="20B4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3" name="AutoShape 104"/>
          <p:cNvSpPr>
            <a:spLocks noChangeArrowheads="1"/>
          </p:cNvSpPr>
          <p:nvPr/>
        </p:nvSpPr>
        <p:spPr bwMode="auto">
          <a:xfrm>
            <a:off x="5875338" y="4724400"/>
            <a:ext cx="525462" cy="114300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cxnSp>
        <p:nvCxnSpPr>
          <p:cNvPr id="100412" name="AutoShape 105"/>
          <p:cNvCxnSpPr>
            <a:cxnSpLocks noChangeShapeType="1"/>
            <a:stCxn id="293" idx="4"/>
            <a:endCxn id="323" idx="1"/>
          </p:cNvCxnSpPr>
          <p:nvPr/>
        </p:nvCxnSpPr>
        <p:spPr bwMode="auto">
          <a:xfrm>
            <a:off x="3581400" y="4819650"/>
            <a:ext cx="2293938" cy="4762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13" name="AutoShape 106"/>
          <p:cNvCxnSpPr>
            <a:cxnSpLocks noChangeShapeType="1"/>
            <a:stCxn id="319" idx="2"/>
            <a:endCxn id="323" idx="3"/>
          </p:cNvCxnSpPr>
          <p:nvPr/>
        </p:nvCxnSpPr>
        <p:spPr bwMode="auto">
          <a:xfrm flipH="1" flipV="1">
            <a:off x="6400801" y="5295900"/>
            <a:ext cx="2201863" cy="266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14" name="AutoShape 107"/>
          <p:cNvCxnSpPr>
            <a:cxnSpLocks noChangeShapeType="1"/>
            <a:stCxn id="222" idx="2"/>
            <a:endCxn id="323" idx="0"/>
          </p:cNvCxnSpPr>
          <p:nvPr/>
        </p:nvCxnSpPr>
        <p:spPr bwMode="auto">
          <a:xfrm flipH="1">
            <a:off x="6138864" y="3627438"/>
            <a:ext cx="71437" cy="10969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" name="Text Box 108"/>
          <p:cNvSpPr txBox="1">
            <a:spLocks noChangeArrowheads="1"/>
          </p:cNvSpPr>
          <p:nvPr/>
        </p:nvSpPr>
        <p:spPr bwMode="auto">
          <a:xfrm>
            <a:off x="1676400" y="5826126"/>
            <a:ext cx="236220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20B43C"/>
                </a:solidFill>
                <a:latin typeface="Arial" charset="0"/>
                <a:cs typeface="Arial" panose="020B0604020202020204" pitchFamily="34" charset="0"/>
              </a:rPr>
              <a:t>Ground  </a:t>
            </a: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Vertical  </a:t>
            </a:r>
            <a:r>
              <a:rPr lang="en-US" sz="1600" kern="0">
                <a:solidFill>
                  <a:srgbClr val="5D7CD5"/>
                </a:solidFill>
                <a:latin typeface="Arial" charset="0"/>
                <a:cs typeface="Arial" panose="020B0604020202020204" pitchFamily="34" charset="0"/>
              </a:rPr>
              <a:t>Sky</a:t>
            </a:r>
          </a:p>
        </p:txBody>
      </p:sp>
      <p:pic>
        <p:nvPicPr>
          <p:cNvPr id="100416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0302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Text Box 110"/>
          <p:cNvSpPr txBox="1">
            <a:spLocks noChangeArrowheads="1"/>
          </p:cNvSpPr>
          <p:nvPr/>
        </p:nvSpPr>
        <p:spPr bwMode="auto">
          <a:xfrm>
            <a:off x="8534400" y="65214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[Collins et al. 2002]</a:t>
            </a:r>
          </a:p>
        </p:txBody>
      </p:sp>
      <p:sp>
        <p:nvSpPr>
          <p:cNvPr id="330" name="Text Box 111"/>
          <p:cNvSpPr txBox="1">
            <a:spLocks noChangeArrowheads="1"/>
          </p:cNvSpPr>
          <p:nvPr/>
        </p:nvSpPr>
        <p:spPr bwMode="auto">
          <a:xfrm>
            <a:off x="4648200" y="5715001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P(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label 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| 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good segment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data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3370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Boosted Decision Trees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Flexible: can deal with both continuous and categorical variables</a:t>
            </a:r>
          </a:p>
          <a:p>
            <a:r>
              <a:rPr lang="en-US" altLang="en-US" smtClean="0"/>
              <a:t>How to control bias/variance trade-off</a:t>
            </a:r>
          </a:p>
          <a:p>
            <a:pPr lvl="1"/>
            <a:r>
              <a:rPr lang="en-US" altLang="en-US" smtClean="0"/>
              <a:t>Size of trees</a:t>
            </a:r>
          </a:p>
          <a:p>
            <a:pPr lvl="1"/>
            <a:r>
              <a:rPr lang="en-US" altLang="en-US" smtClean="0"/>
              <a:t>Number of trees</a:t>
            </a:r>
          </a:p>
          <a:p>
            <a:r>
              <a:rPr lang="en-US" altLang="en-US" smtClean="0"/>
              <a:t>Boosting trees often works best with a small number of well-designed features</a:t>
            </a:r>
          </a:p>
          <a:p>
            <a:r>
              <a:rPr lang="en-US" altLang="en-US" smtClean="0"/>
              <a:t>Boosting “stubs” can give a fast classifier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70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Ideals for a classification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Objective function: encodes the right loss for the problem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Parameterization: takes advantage of the structure of the problem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Regularization: good priors on the parameters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Training algorithm: can find parameters that maximize objective on training set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Inference algorithm: can solve for labels that maximize objective function for a test example</a:t>
            </a:r>
          </a:p>
        </p:txBody>
      </p:sp>
    </p:spTree>
    <p:extLst>
      <p:ext uri="{BB962C8B-B14F-4D97-AF65-F5344CB8AC3E}">
        <p14:creationId xmlns:p14="http://schemas.microsoft.com/office/powerpoint/2010/main" val="985767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ways to think about classifiers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What is the objective? What are the parameters?  How are the parameters learned? How is the learning regularized?  How is inference performed?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mtClean="0"/>
              <a:t>How is the data modeled?  How is similarity defined?  What is the shape of the boundary?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03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1524000" y="1603376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Bayes</a:t>
            </a:r>
          </a:p>
        </p:txBody>
      </p:sp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1492250" y="2613026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Regression</a:t>
            </a:r>
          </a:p>
        </p:txBody>
      </p:sp>
      <p:sp>
        <p:nvSpPr>
          <p:cNvPr id="104453" name="TextBox 5"/>
          <p:cNvSpPr txBox="1">
            <a:spLocks noChangeArrowheads="1"/>
          </p:cNvSpPr>
          <p:nvPr/>
        </p:nvSpPr>
        <p:spPr bwMode="auto">
          <a:xfrm>
            <a:off x="1524000" y="3581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SVM</a:t>
            </a:r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1524000" y="54498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Nearest Neighbor</a:t>
            </a:r>
          </a:p>
        </p:txBody>
      </p:sp>
      <p:sp>
        <p:nvSpPr>
          <p:cNvPr id="104455" name="TextBox 11"/>
          <p:cNvSpPr txBox="1">
            <a:spLocks noChangeArrowheads="1"/>
          </p:cNvSpPr>
          <p:nvPr/>
        </p:nvSpPr>
        <p:spPr bwMode="auto">
          <a:xfrm>
            <a:off x="1524000" y="45354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Kernelized SVM</a:t>
            </a:r>
          </a:p>
        </p:txBody>
      </p:sp>
      <p:sp>
        <p:nvSpPr>
          <p:cNvPr id="104456" name="TextBox 13"/>
          <p:cNvSpPr txBox="1">
            <a:spLocks noChangeArrowheads="1"/>
          </p:cNvSpPr>
          <p:nvPr/>
        </p:nvSpPr>
        <p:spPr bwMode="auto">
          <a:xfrm>
            <a:off x="3352800" y="954089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graphicFrame>
        <p:nvGraphicFramePr>
          <p:cNvPr id="104457" name="Object 2"/>
          <p:cNvGraphicFramePr>
            <a:graphicFrameLocks noChangeAspect="1"/>
          </p:cNvGraphicFramePr>
          <p:nvPr/>
        </p:nvGraphicFramePr>
        <p:xfrm>
          <a:off x="3203576" y="1563689"/>
          <a:ext cx="23399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89" name="Equation" r:id="rId3" imgW="2108200" imgH="609600" progId="Equation.3">
                  <p:embed/>
                </p:oleObj>
              </mc:Choice>
              <mc:Fallback>
                <p:oleObj name="Equation" r:id="rId3" imgW="2108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6" y="1563689"/>
                        <a:ext cx="23399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TextBox 15"/>
          <p:cNvSpPr txBox="1">
            <a:spLocks noChangeArrowheads="1"/>
          </p:cNvSpPr>
          <p:nvPr/>
        </p:nvSpPr>
        <p:spPr bwMode="auto">
          <a:xfrm>
            <a:off x="6248400" y="1030289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graphicFrame>
        <p:nvGraphicFramePr>
          <p:cNvPr id="104459" name="Object 3"/>
          <p:cNvGraphicFramePr>
            <a:graphicFrameLocks noChangeAspect="1"/>
          </p:cNvGraphicFramePr>
          <p:nvPr/>
        </p:nvGraphicFramePr>
        <p:xfrm>
          <a:off x="5867400" y="1563688"/>
          <a:ext cx="2025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0" name="Equation" r:id="rId5" imgW="1816100" imgH="660400" progId="Equation.3">
                  <p:embed/>
                </p:oleObj>
              </mc:Choice>
              <mc:Fallback>
                <p:oleObj name="Equation" r:id="rId5" imgW="18161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63688"/>
                        <a:ext cx="2025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0" name="TextBox 17"/>
          <p:cNvSpPr txBox="1">
            <a:spLocks noChangeArrowheads="1"/>
          </p:cNvSpPr>
          <p:nvPr/>
        </p:nvSpPr>
        <p:spPr bwMode="auto">
          <a:xfrm>
            <a:off x="8458200" y="104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</a:p>
        </p:txBody>
      </p:sp>
      <p:graphicFrame>
        <p:nvGraphicFramePr>
          <p:cNvPr id="104461" name="Object 4"/>
          <p:cNvGraphicFramePr>
            <a:graphicFrameLocks noChangeAspect="1"/>
          </p:cNvGraphicFramePr>
          <p:nvPr/>
        </p:nvGraphicFramePr>
        <p:xfrm>
          <a:off x="8707438" y="1454150"/>
          <a:ext cx="15033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1" name="Equation" r:id="rId7" imgW="2019300" imgH="1206500" progId="Equation.3">
                  <p:embed/>
                </p:oleObj>
              </mc:Choice>
              <mc:Fallback>
                <p:oleObj name="Equation" r:id="rId7" imgW="20193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1454150"/>
                        <a:ext cx="15033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5"/>
          <p:cNvGraphicFramePr>
            <a:graphicFrameLocks noChangeAspect="1"/>
          </p:cNvGraphicFramePr>
          <p:nvPr/>
        </p:nvGraphicFramePr>
        <p:xfrm>
          <a:off x="3206750" y="2582864"/>
          <a:ext cx="26939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2" name="Equation" r:id="rId9" imgW="2425700" imgH="596900" progId="Equation.3">
                  <p:embed/>
                </p:oleObj>
              </mc:Choice>
              <mc:Fallback>
                <p:oleObj name="Equation" r:id="rId9" imgW="2425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2582864"/>
                        <a:ext cx="26939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3" name="TextBox 21"/>
          <p:cNvSpPr txBox="1">
            <a:spLocks noChangeArrowheads="1"/>
          </p:cNvSpPr>
          <p:nvPr/>
        </p:nvSpPr>
        <p:spPr bwMode="auto">
          <a:xfrm>
            <a:off x="6400800" y="2765425"/>
            <a:ext cx="144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ascent</a:t>
            </a:r>
          </a:p>
        </p:txBody>
      </p:sp>
      <p:graphicFrame>
        <p:nvGraphicFramePr>
          <p:cNvPr id="104464" name="Object 6"/>
          <p:cNvGraphicFramePr>
            <a:graphicFrameLocks noChangeAspect="1"/>
          </p:cNvGraphicFramePr>
          <p:nvPr/>
        </p:nvGraphicFramePr>
        <p:xfrm>
          <a:off x="8763001" y="2765426"/>
          <a:ext cx="8159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3" name="Equation" r:id="rId11" imgW="583947" imgH="203112" progId="Equation.3">
                  <p:embed/>
                </p:oleObj>
              </mc:Choice>
              <mc:Fallback>
                <p:oleObj name="Equation" r:id="rId11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2765426"/>
                        <a:ext cx="8159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5" name="Object 7"/>
          <p:cNvGraphicFramePr>
            <a:graphicFrameLocks noChangeAspect="1"/>
          </p:cNvGraphicFramePr>
          <p:nvPr/>
        </p:nvGraphicFramePr>
        <p:xfrm>
          <a:off x="8723314" y="3733800"/>
          <a:ext cx="877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4" name="Equation" r:id="rId13" imgW="583947" imgH="203112" progId="Equation.3">
                  <p:embed/>
                </p:oleObj>
              </mc:Choice>
              <mc:Fallback>
                <p:oleObj name="Equation" r:id="rId13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4" y="3733800"/>
                        <a:ext cx="877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6" name="TextBox 24"/>
          <p:cNvSpPr txBox="1">
            <a:spLocks noChangeArrowheads="1"/>
          </p:cNvSpPr>
          <p:nvPr/>
        </p:nvSpPr>
        <p:spPr bwMode="auto">
          <a:xfrm>
            <a:off x="6324600" y="3657601"/>
            <a:ext cx="178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</a:p>
        </p:txBody>
      </p:sp>
      <p:graphicFrame>
        <p:nvGraphicFramePr>
          <p:cNvPr id="104467" name="Object 8"/>
          <p:cNvGraphicFramePr>
            <a:graphicFrameLocks noChangeAspect="1"/>
          </p:cNvGraphicFramePr>
          <p:nvPr/>
        </p:nvGraphicFramePr>
        <p:xfrm>
          <a:off x="3421064" y="3429001"/>
          <a:ext cx="19891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5" name="Equation" r:id="rId14" imgW="1790700" imgH="673100" progId="Equation.3">
                  <p:embed/>
                </p:oleObj>
              </mc:Choice>
              <mc:Fallback>
                <p:oleObj name="Equation" r:id="rId14" imgW="1790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4" y="3429001"/>
                        <a:ext cx="19891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524000" y="23622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3316288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4303713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0" y="53340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4000" y="6324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4" name="TextBox 34"/>
          <p:cNvSpPr txBox="1">
            <a:spLocks noChangeArrowheads="1"/>
          </p:cNvSpPr>
          <p:nvPr/>
        </p:nvSpPr>
        <p:spPr bwMode="auto">
          <a:xfrm>
            <a:off x="6400800" y="4572001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Quadratic programming</a:t>
            </a:r>
          </a:p>
        </p:txBody>
      </p:sp>
      <p:sp>
        <p:nvSpPr>
          <p:cNvPr id="104475" name="TextBox 35"/>
          <p:cNvSpPr txBox="1">
            <a:spLocks noChangeArrowheads="1"/>
          </p:cNvSpPr>
          <p:nvPr/>
        </p:nvSpPr>
        <p:spPr bwMode="auto">
          <a:xfrm>
            <a:off x="3527426" y="4648201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to write</a:t>
            </a:r>
          </a:p>
        </p:txBody>
      </p:sp>
      <p:sp>
        <p:nvSpPr>
          <p:cNvPr id="104476" name="TextBox 36"/>
          <p:cNvSpPr txBox="1">
            <a:spLocks noChangeArrowheads="1"/>
          </p:cNvSpPr>
          <p:nvPr/>
        </p:nvSpPr>
        <p:spPr bwMode="auto">
          <a:xfrm>
            <a:off x="3048001" y="5711826"/>
            <a:ext cx="297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similar features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same label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7" name="TextBox 37"/>
          <p:cNvSpPr txBox="1">
            <a:spLocks noChangeArrowheads="1"/>
          </p:cNvSpPr>
          <p:nvPr/>
        </p:nvSpPr>
        <p:spPr bwMode="auto">
          <a:xfrm>
            <a:off x="6384926" y="5711826"/>
            <a:ext cx="115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data</a:t>
            </a:r>
          </a:p>
        </p:txBody>
      </p:sp>
      <p:graphicFrame>
        <p:nvGraphicFramePr>
          <p:cNvPr id="104478" name="Object 9"/>
          <p:cNvGraphicFramePr>
            <a:graphicFrameLocks noChangeAspect="1"/>
          </p:cNvGraphicFramePr>
          <p:nvPr/>
        </p:nvGraphicFramePr>
        <p:xfrm>
          <a:off x="8458200" y="4648200"/>
          <a:ext cx="185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6" name="Equation" r:id="rId16" imgW="1193800" imgH="342900" progId="Equation.3">
                  <p:embed/>
                </p:oleObj>
              </mc:Choice>
              <mc:Fallback>
                <p:oleObj name="Equation" r:id="rId16" imgW="1193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48200"/>
                        <a:ext cx="1855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9" name="Object 10"/>
          <p:cNvGraphicFramePr>
            <a:graphicFrameLocks noChangeAspect="1"/>
          </p:cNvGraphicFramePr>
          <p:nvPr/>
        </p:nvGraphicFramePr>
        <p:xfrm>
          <a:off x="8064500" y="5461001"/>
          <a:ext cx="2527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97" name="Equation" r:id="rId18" imgW="1625600" imgH="533400" progId="Equation.3">
                  <p:embed/>
                </p:oleObj>
              </mc:Choice>
              <mc:Fallback>
                <p:oleObj name="Equation" r:id="rId18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5461001"/>
                        <a:ext cx="2527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80" name="TextBox 33"/>
          <p:cNvSpPr txBox="1">
            <a:spLocks noChangeArrowheads="1"/>
          </p:cNvSpPr>
          <p:nvPr/>
        </p:nvSpPr>
        <p:spPr bwMode="auto">
          <a:xfrm>
            <a:off x="8839200" y="533401"/>
            <a:ext cx="148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x in {0 1}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9982200" y="1219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11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to remember about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No free lunch: machine learning algorithms are tools, not dogmas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Try simple classifiers first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Better to have smart features and simple classifiers than simple features and smart classifiers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Use increasingly powerful classifiers with more training data (bias-variance tradeoff)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important design decisions:</a:t>
            </a:r>
          </a:p>
          <a:p>
            <a:pPr marL="457200" lvl="1" indent="0">
              <a:buNone/>
            </a:pPr>
            <a:r>
              <a:rPr lang="en-US" dirty="0" smtClean="0"/>
              <a:t>1) What data do I use?</a:t>
            </a:r>
          </a:p>
          <a:p>
            <a:pPr marL="457200" lvl="1" indent="0">
              <a:buNone/>
            </a:pPr>
            <a:r>
              <a:rPr lang="en-US" dirty="0" smtClean="0"/>
              <a:t>2) How do I represent my data (what feature)?</a:t>
            </a:r>
          </a:p>
          <a:p>
            <a:pPr marL="457200" lvl="1" indent="0">
              <a:buNone/>
            </a:pPr>
            <a:r>
              <a:rPr lang="en-US" dirty="0" smtClean="0"/>
              <a:t>3) What classifier / </a:t>
            </a:r>
            <a:r>
              <a:rPr lang="en-US" dirty="0" err="1" smtClean="0"/>
              <a:t>regressor</a:t>
            </a:r>
            <a:r>
              <a:rPr lang="en-US" dirty="0" smtClean="0"/>
              <a:t> / machine learning tool do I use?</a:t>
            </a:r>
          </a:p>
          <a:p>
            <a:r>
              <a:rPr lang="en-US" dirty="0" smtClean="0"/>
              <a:t>These are in decreasing order of importance</a:t>
            </a:r>
          </a:p>
          <a:p>
            <a:r>
              <a:rPr lang="en-US" dirty="0" smtClean="0"/>
              <a:t>Deep learning addresses 2 and 3 simultaneously (and blurs the boundary between them). </a:t>
            </a:r>
          </a:p>
          <a:p>
            <a:r>
              <a:rPr lang="en-US" dirty="0" smtClean="0"/>
              <a:t>You can take the representation from deep learning and use it with any classifier.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868363"/>
          </a:xfrm>
        </p:spPr>
        <p:txBody>
          <a:bodyPr/>
          <a:lstStyle/>
          <a:p>
            <a:r>
              <a:rPr lang="en-US" altLang="en-US" smtClean="0"/>
              <a:t>Generalization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905000" y="54864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66800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0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3352800" y="4724400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7469188" y="4724401"/>
            <a:ext cx="266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4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1"/>
            <a:ext cx="8229600" cy="5135563"/>
          </a:xfrm>
        </p:spPr>
        <p:txBody>
          <a:bodyPr/>
          <a:lstStyle/>
          <a:p>
            <a:r>
              <a:rPr lang="en-US" dirty="0" smtClean="0"/>
              <a:t>Andrew Ng’s ranking of machine learning impact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Supervised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Transfer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Unsupervised Learning* (Often “self-supervised” learning)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Reinforcement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49040"/>
            <a:ext cx="5182132" cy="2901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thinks 2 and 3 might have switched ranks.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Machine Learning References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General</a:t>
            </a:r>
          </a:p>
          <a:p>
            <a:pPr lvl="1"/>
            <a:r>
              <a:rPr lang="en-US" altLang="en-US" sz="2400"/>
              <a:t>Tom Mitchell, </a:t>
            </a:r>
            <a:r>
              <a:rPr lang="en-US" altLang="en-US" sz="2400" i="1"/>
              <a:t>Machine Learning</a:t>
            </a:r>
            <a:r>
              <a:rPr lang="en-US" altLang="en-US" sz="2400"/>
              <a:t>, McGraw Hill, 1997</a:t>
            </a:r>
          </a:p>
          <a:p>
            <a:pPr lvl="1"/>
            <a:r>
              <a:rPr lang="en-US" altLang="en-US" sz="2400"/>
              <a:t>Christopher Bishop, </a:t>
            </a:r>
            <a:r>
              <a:rPr lang="en-US" altLang="en-US" sz="2400" i="1"/>
              <a:t>Neural Networks for Pattern Recognition</a:t>
            </a:r>
            <a:r>
              <a:rPr lang="en-US" altLang="en-US" sz="2400"/>
              <a:t>, Oxford University Press, 1995</a:t>
            </a:r>
          </a:p>
          <a:p>
            <a:r>
              <a:rPr lang="en-US" altLang="en-US" sz="2800"/>
              <a:t>Adaboost</a:t>
            </a:r>
          </a:p>
          <a:p>
            <a:pPr lvl="1"/>
            <a:r>
              <a:rPr lang="en-US" altLang="en-US" sz="2400"/>
              <a:t>Friedman, Hastie, and Tibshirani, “Additive logistic regression: a statistical view of boosting”, Annals of Statistics, 2000 </a:t>
            </a:r>
          </a:p>
          <a:p>
            <a:r>
              <a:rPr lang="en-US" altLang="en-US" sz="2800"/>
              <a:t>SVMs</a:t>
            </a:r>
          </a:p>
          <a:p>
            <a:pPr lvl="1"/>
            <a:r>
              <a:rPr lang="en-US" altLang="en-US" sz="2400"/>
              <a:t>http://www.support-vector.net/icml-tutorial.pdf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Generalization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1981200" y="838201"/>
            <a:ext cx="8305800" cy="5287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Components of generalization error </a:t>
            </a:r>
          </a:p>
          <a:p>
            <a:pPr lvl="1" eaLnBrk="1" hangingPunct="1"/>
            <a:r>
              <a:rPr lang="en-US" altLang="en-US" sz="2000" b="1" dirty="0"/>
              <a:t>Bias:</a:t>
            </a:r>
            <a:r>
              <a:rPr lang="en-US" altLang="en-US" sz="2000" dirty="0"/>
              <a:t> how much the average model over all training sets differ from the true model?</a:t>
            </a:r>
          </a:p>
          <a:p>
            <a:pPr lvl="2" eaLnBrk="1" hangingPunct="1"/>
            <a:r>
              <a:rPr lang="en-US" altLang="en-US" sz="2000" dirty="0"/>
              <a:t>Error due to inaccurate assumptions/simplifications made by the model. “Bias” sounds negative. “Regularization” sounds nicer.</a:t>
            </a:r>
          </a:p>
          <a:p>
            <a:pPr lvl="1" eaLnBrk="1" hangingPunct="1"/>
            <a:r>
              <a:rPr lang="en-US" altLang="en-US" sz="2000" b="1" dirty="0"/>
              <a:t>Variance:</a:t>
            </a:r>
            <a:r>
              <a:rPr lang="en-US" altLang="en-US" sz="2000" dirty="0"/>
              <a:t> how much models estimated from different training sets differ from each other.</a:t>
            </a:r>
          </a:p>
          <a:p>
            <a:pPr eaLnBrk="1" hangingPunct="1"/>
            <a:r>
              <a:rPr lang="en-US" altLang="en-US" sz="2400" b="1" dirty="0" err="1"/>
              <a:t>Underfitting</a:t>
            </a:r>
            <a:r>
              <a:rPr lang="en-US" altLang="en-US" sz="2400" b="1" dirty="0"/>
              <a:t>:</a:t>
            </a:r>
            <a:r>
              <a:rPr lang="en-US" altLang="en-US" sz="2400" dirty="0"/>
              <a:t> model is too “simple” to represent all the relevant class characteristics</a:t>
            </a:r>
          </a:p>
          <a:p>
            <a:pPr lvl="1" eaLnBrk="1" hangingPunct="1"/>
            <a:r>
              <a:rPr lang="en-US" altLang="en-US" sz="2000" dirty="0"/>
              <a:t>High bias (few degrees of freedom) and low variance</a:t>
            </a:r>
          </a:p>
          <a:p>
            <a:pPr lvl="1" eaLnBrk="1" hangingPunct="1"/>
            <a:r>
              <a:rPr lang="en-US" altLang="en-US" sz="2000" dirty="0"/>
              <a:t>High training error and high test error</a:t>
            </a:r>
          </a:p>
          <a:p>
            <a:pPr eaLnBrk="1" hangingPunct="1"/>
            <a:r>
              <a:rPr lang="en-US" altLang="en-US" sz="2400" b="1" dirty="0"/>
              <a:t>Overfitting:</a:t>
            </a:r>
            <a:r>
              <a:rPr lang="en-US" altLang="en-US" sz="2400" dirty="0"/>
              <a:t> model is too “complex” and fits irrelevant characteristics (noise) in the data</a:t>
            </a:r>
          </a:p>
          <a:p>
            <a:pPr lvl="1" eaLnBrk="1" hangingPunct="1"/>
            <a:r>
              <a:rPr lang="en-US" altLang="en-US" sz="2000" dirty="0"/>
              <a:t>Low bias (many degrees of freedom) and high variance</a:t>
            </a:r>
          </a:p>
          <a:p>
            <a:pPr lvl="1" eaLnBrk="1" hangingPunct="1"/>
            <a:r>
              <a:rPr lang="en-US" altLang="en-US" sz="2000" dirty="0"/>
              <a:t>Low training error and high test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 Free Lunch Theorem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28800"/>
            <a:ext cx="5343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45720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Models with too few parameters are inaccurate because of a large bias (not enough flexibility).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Models with too many parameters are inaccurate because of a large variance (too much sensitivity to the sample).</a:t>
            </a:r>
          </a:p>
        </p:txBody>
      </p:sp>
      <p:pic>
        <p:nvPicPr>
          <p:cNvPr id="64516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85900"/>
            <a:ext cx="357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40164"/>
            <a:ext cx="35718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Bias-Variance Trade-off</a:t>
            </a:r>
          </a:p>
        </p:txBody>
      </p:sp>
      <p:sp>
        <p:nvSpPr>
          <p:cNvPr id="65539" name="TextBox 17"/>
          <p:cNvSpPr txBox="1">
            <a:spLocks noChangeArrowheads="1"/>
          </p:cNvSpPr>
          <p:nvPr/>
        </p:nvSpPr>
        <p:spPr bwMode="auto">
          <a:xfrm>
            <a:off x="3124200" y="1600201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E(MSE) = noise</a:t>
            </a:r>
            <a:r>
              <a:rPr lang="en-US" altLang="en-US" sz="2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bias</a:t>
            </a:r>
            <a:r>
              <a:rPr lang="en-US" altLang="en-US" sz="2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variance</a:t>
            </a: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828800" y="4210051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following for explanations of bias-variance (also Bishop’s “Neural Networks” book):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http://www.inf.ed.ac.uk/teaching/courses/mlsc/Notes/Lecture4/BiasVariance.pdf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3505200" y="2590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Unavoidable error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19600" y="205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5791200" y="2590801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due to incorrect assumptions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134100" y="2062164"/>
            <a:ext cx="571500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7696200" y="23622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due to variance of training samples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543800" y="2057400"/>
            <a:ext cx="57150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2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23271</TotalTime>
  <Words>2299</Words>
  <Application>Microsoft Office PowerPoint</Application>
  <PresentationFormat>Widescreen</PresentationFormat>
  <Paragraphs>594</Paragraphs>
  <Slides>52</Slides>
  <Notes>26</Notes>
  <HiddenSlides>21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宋体</vt:lpstr>
      <vt:lpstr>Arial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4_Office Theme</vt:lpstr>
      <vt:lpstr>8_Office Theme</vt:lpstr>
      <vt:lpstr>Default Design</vt:lpstr>
      <vt:lpstr>10_Office Theme</vt:lpstr>
      <vt:lpstr>11_Office Theme</vt:lpstr>
      <vt:lpstr>5_Default Design</vt:lpstr>
      <vt:lpstr>1_Blank Presentation</vt:lpstr>
      <vt:lpstr>Blank Presentation</vt:lpstr>
      <vt:lpstr>Equation</vt:lpstr>
      <vt:lpstr>Machine Learning Crash Course</vt:lpstr>
      <vt:lpstr>PowerPoint Presentation</vt:lpstr>
      <vt:lpstr>The machine learning framework</vt:lpstr>
      <vt:lpstr>Learning a classifier</vt:lpstr>
      <vt:lpstr>Generalization</vt:lpstr>
      <vt:lpstr>Generalization</vt:lpstr>
      <vt:lpstr>No Free Lunch Theorem</vt:lpstr>
      <vt:lpstr>Bias-Variance Trade-off</vt:lpstr>
      <vt:lpstr>Bias-Variance Trade-off</vt:lpstr>
      <vt:lpstr>Bias-variance tradeoff</vt:lpstr>
      <vt:lpstr>Bias-variance tradeoff</vt:lpstr>
      <vt:lpstr>Effect of Training Size</vt:lpstr>
      <vt:lpstr>The perfect classification algorithm</vt:lpstr>
      <vt:lpstr>Remember…</vt:lpstr>
      <vt:lpstr>PowerPoint Presentation</vt:lpstr>
      <vt:lpstr>Very brief tour of some classifiers</vt:lpstr>
      <vt:lpstr>Generative vs. Discriminative Classifiers</vt:lpstr>
      <vt:lpstr>Classification</vt:lpstr>
      <vt:lpstr>Nearest Neighbor Classifier</vt:lpstr>
      <vt:lpstr>K-nearest neighbor</vt:lpstr>
      <vt:lpstr>1-nearest neighbor</vt:lpstr>
      <vt:lpstr>3-nearest neighbor</vt:lpstr>
      <vt:lpstr>5-nearest neighbor</vt:lpstr>
      <vt:lpstr>Using K-NN</vt:lpstr>
      <vt:lpstr>Naïve Bayes</vt:lpstr>
      <vt:lpstr>Using Naïve Bayes </vt:lpstr>
      <vt:lpstr>Classifiers: Logistic Regression</vt:lpstr>
      <vt:lpstr>Using Logistic Regression</vt:lpstr>
      <vt:lpstr>Classifiers: Linear SVM</vt:lpstr>
      <vt:lpstr>Classifiers: Linear SVM</vt:lpstr>
      <vt:lpstr>Classifiers: Linear SVM</vt:lpstr>
      <vt:lpstr>Nonlinear SVMs</vt:lpstr>
      <vt:lpstr>Nonlinear SVMs</vt:lpstr>
      <vt:lpstr>Nonlinear SVMs</vt:lpstr>
      <vt:lpstr>Nonlinear kernel: Example</vt:lpstr>
      <vt:lpstr>Kernels for bags of features</vt:lpstr>
      <vt:lpstr>Summary: SVMs for image classification</vt:lpstr>
      <vt:lpstr>What about multi-class SVMs?</vt:lpstr>
      <vt:lpstr>SVMs: Pros and cons</vt:lpstr>
      <vt:lpstr>Summary: Classifiers</vt:lpstr>
      <vt:lpstr>Classifiers: Decision Trees</vt:lpstr>
      <vt:lpstr>Ensemble Methods: Boosting</vt:lpstr>
      <vt:lpstr>Boosted Decision Trees </vt:lpstr>
      <vt:lpstr>Using Boosted Decision Trees</vt:lpstr>
      <vt:lpstr>Ideals for a classification algorithm</vt:lpstr>
      <vt:lpstr>Two ways to think about classifiers</vt:lpstr>
      <vt:lpstr>Comparison</vt:lpstr>
      <vt:lpstr>What to remember about classifiers</vt:lpstr>
      <vt:lpstr>Machine Learning Considerations</vt:lpstr>
      <vt:lpstr>PowerPoint Presentation</vt:lpstr>
      <vt:lpstr>PowerPoint Presentation</vt:lpstr>
      <vt:lpstr>Some Machine Learning References</vt:lpstr>
    </vt:vector>
  </TitlesOfParts>
  <Company>U.C.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</dc:title>
  <dc:creator>Aaron Bobick</dc:creator>
  <cp:lastModifiedBy>Windows User</cp:lastModifiedBy>
  <cp:revision>412</cp:revision>
  <dcterms:created xsi:type="dcterms:W3CDTF">2002-05-13T23:53:31Z</dcterms:created>
  <dcterms:modified xsi:type="dcterms:W3CDTF">2021-03-10T19:06:58Z</dcterms:modified>
</cp:coreProperties>
</file>