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79" r:id="rId1"/>
    <p:sldMasterId id="2147483791" r:id="rId2"/>
    <p:sldMasterId id="2147483815" r:id="rId3"/>
    <p:sldMasterId id="2147483827" r:id="rId4"/>
    <p:sldMasterId id="2147483840" r:id="rId5"/>
    <p:sldMasterId id="2147483854" r:id="rId6"/>
    <p:sldMasterId id="2147483868" r:id="rId7"/>
    <p:sldMasterId id="2147483880" r:id="rId8"/>
    <p:sldMasterId id="2147483894" r:id="rId9"/>
    <p:sldMasterId id="2147483904" r:id="rId10"/>
    <p:sldMasterId id="2147483914" r:id="rId11"/>
    <p:sldMasterId id="2147483926" r:id="rId12"/>
  </p:sldMasterIdLst>
  <p:notesMasterIdLst>
    <p:notesMasterId r:id="rId112"/>
  </p:notesMasterIdLst>
  <p:sldIdLst>
    <p:sldId id="640" r:id="rId13"/>
    <p:sldId id="638" r:id="rId14"/>
    <p:sldId id="639" r:id="rId15"/>
    <p:sldId id="535" r:id="rId16"/>
    <p:sldId id="507" r:id="rId17"/>
    <p:sldId id="508" r:id="rId18"/>
    <p:sldId id="509" r:id="rId19"/>
    <p:sldId id="510" r:id="rId20"/>
    <p:sldId id="511" r:id="rId21"/>
    <p:sldId id="512" r:id="rId22"/>
    <p:sldId id="513" r:id="rId23"/>
    <p:sldId id="514" r:id="rId24"/>
    <p:sldId id="515" r:id="rId25"/>
    <p:sldId id="516" r:id="rId26"/>
    <p:sldId id="517" r:id="rId27"/>
    <p:sldId id="518" r:id="rId28"/>
    <p:sldId id="519" r:id="rId29"/>
    <p:sldId id="520" r:id="rId30"/>
    <p:sldId id="521" r:id="rId31"/>
    <p:sldId id="522" r:id="rId32"/>
    <p:sldId id="523" r:id="rId33"/>
    <p:sldId id="524" r:id="rId34"/>
    <p:sldId id="525" r:id="rId35"/>
    <p:sldId id="526" r:id="rId36"/>
    <p:sldId id="527" r:id="rId37"/>
    <p:sldId id="528" r:id="rId38"/>
    <p:sldId id="529" r:id="rId39"/>
    <p:sldId id="530" r:id="rId40"/>
    <p:sldId id="531" r:id="rId41"/>
    <p:sldId id="532" r:id="rId42"/>
    <p:sldId id="533" r:id="rId43"/>
    <p:sldId id="534" r:id="rId44"/>
    <p:sldId id="536" r:id="rId45"/>
    <p:sldId id="537" r:id="rId46"/>
    <p:sldId id="538" r:id="rId47"/>
    <p:sldId id="539" r:id="rId48"/>
    <p:sldId id="540" r:id="rId49"/>
    <p:sldId id="541" r:id="rId50"/>
    <p:sldId id="542" r:id="rId51"/>
    <p:sldId id="543" r:id="rId52"/>
    <p:sldId id="544" r:id="rId53"/>
    <p:sldId id="545" r:id="rId54"/>
    <p:sldId id="546" r:id="rId55"/>
    <p:sldId id="547" r:id="rId56"/>
    <p:sldId id="548" r:id="rId57"/>
    <p:sldId id="549" r:id="rId58"/>
    <p:sldId id="550" r:id="rId59"/>
    <p:sldId id="551" r:id="rId60"/>
    <p:sldId id="552" r:id="rId61"/>
    <p:sldId id="553" r:id="rId62"/>
    <p:sldId id="554" r:id="rId63"/>
    <p:sldId id="555" r:id="rId64"/>
    <p:sldId id="556" r:id="rId65"/>
    <p:sldId id="557" r:id="rId66"/>
    <p:sldId id="558" r:id="rId67"/>
    <p:sldId id="559" r:id="rId68"/>
    <p:sldId id="560" r:id="rId69"/>
    <p:sldId id="561" r:id="rId70"/>
    <p:sldId id="562" r:id="rId71"/>
    <p:sldId id="563" r:id="rId72"/>
    <p:sldId id="564" r:id="rId73"/>
    <p:sldId id="565" r:id="rId74"/>
    <p:sldId id="566" r:id="rId75"/>
    <p:sldId id="567" r:id="rId76"/>
    <p:sldId id="568" r:id="rId77"/>
    <p:sldId id="569" r:id="rId78"/>
    <p:sldId id="570" r:id="rId79"/>
    <p:sldId id="571" r:id="rId80"/>
    <p:sldId id="572" r:id="rId81"/>
    <p:sldId id="573" r:id="rId82"/>
    <p:sldId id="574" r:id="rId83"/>
    <p:sldId id="575" r:id="rId84"/>
    <p:sldId id="576" r:id="rId85"/>
    <p:sldId id="577" r:id="rId86"/>
    <p:sldId id="578" r:id="rId87"/>
    <p:sldId id="579" r:id="rId88"/>
    <p:sldId id="580" r:id="rId89"/>
    <p:sldId id="581" r:id="rId90"/>
    <p:sldId id="582" r:id="rId91"/>
    <p:sldId id="583" r:id="rId92"/>
    <p:sldId id="584" r:id="rId93"/>
    <p:sldId id="585" r:id="rId94"/>
    <p:sldId id="586" r:id="rId95"/>
    <p:sldId id="587" r:id="rId96"/>
    <p:sldId id="588" r:id="rId97"/>
    <p:sldId id="589" r:id="rId98"/>
    <p:sldId id="590" r:id="rId99"/>
    <p:sldId id="591" r:id="rId100"/>
    <p:sldId id="592" r:id="rId101"/>
    <p:sldId id="593" r:id="rId102"/>
    <p:sldId id="594" r:id="rId103"/>
    <p:sldId id="595" r:id="rId104"/>
    <p:sldId id="596" r:id="rId105"/>
    <p:sldId id="597" r:id="rId106"/>
    <p:sldId id="598" r:id="rId107"/>
    <p:sldId id="599" r:id="rId108"/>
    <p:sldId id="600" r:id="rId109"/>
    <p:sldId id="601" r:id="rId110"/>
    <p:sldId id="686" r:id="rId111"/>
  </p:sldIdLst>
  <p:sldSz cx="12192000" cy="6858000"/>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E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6" autoAdjust="0"/>
    <p:restoredTop sz="71801" autoAdjust="0"/>
  </p:normalViewPr>
  <p:slideViewPr>
    <p:cSldViewPr>
      <p:cViewPr varScale="1">
        <p:scale>
          <a:sx n="93" d="100"/>
          <a:sy n="93" d="100"/>
        </p:scale>
        <p:origin x="357" y="33"/>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notesMaster" Target="notesMasters/notesMaster1.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presProps" Target="presProps.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theme" Target="theme/theme1.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5325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532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9A3C703-3DB6-40F5-95FE-910D6F95DFD8}" type="slidenum">
              <a:rPr lang="en-GB"/>
              <a:pPr/>
              <a:t>‹#›</a:t>
            </a:fld>
            <a:endParaRPr lang="en-GB"/>
          </a:p>
        </p:txBody>
      </p:sp>
    </p:spTree>
    <p:extLst>
      <p:ext uri="{BB962C8B-B14F-4D97-AF65-F5344CB8AC3E}">
        <p14:creationId xmlns:p14="http://schemas.microsoft.com/office/powerpoint/2010/main" val="21709096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mn-ea"/>
        <a:cs typeface="+mn-cs"/>
      </a:defRPr>
    </a:lvl2pPr>
    <a:lvl3pPr marL="914400" algn="l" rtl="0" fontAlgn="base">
      <a:spcBef>
        <a:spcPct val="30000"/>
      </a:spcBef>
      <a:spcAft>
        <a:spcPct val="0"/>
      </a:spcAft>
      <a:defRPr sz="1200" kern="1200">
        <a:solidFill>
          <a:schemeClr val="tx1"/>
        </a:solidFill>
        <a:latin typeface="Times" charset="0"/>
        <a:ea typeface="+mn-ea"/>
        <a:cs typeface="+mn-cs"/>
      </a:defRPr>
    </a:lvl3pPr>
    <a:lvl4pPr marL="1371600" algn="l" rtl="0" fontAlgn="base">
      <a:spcBef>
        <a:spcPct val="30000"/>
      </a:spcBef>
      <a:spcAft>
        <a:spcPct val="0"/>
      </a:spcAft>
      <a:defRPr sz="1200" kern="1200">
        <a:solidFill>
          <a:schemeClr val="tx1"/>
        </a:solidFill>
        <a:latin typeface="Times" charset="0"/>
        <a:ea typeface="+mn-ea"/>
        <a:cs typeface="+mn-cs"/>
      </a:defRPr>
    </a:lvl4pPr>
    <a:lvl5pPr marL="1828800" algn="l" rtl="0" fontAlgn="base">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93D17C-A54D-4BDC-94D2-AD84AF69ACC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2947" name="Rectangle 2"/>
          <p:cNvSpPr>
            <a:spLocks noGrp="1" noRot="1" noChangeAspect="1" noChangeArrowheads="1" noTextEdit="1"/>
          </p:cNvSpPr>
          <p:nvPr>
            <p:ph type="sldImg"/>
          </p:nvPr>
        </p:nvSpPr>
        <p:spPr bwMode="auto">
          <a:xfrm>
            <a:off x="458788" y="717550"/>
            <a:ext cx="6370637" cy="3584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xfrm>
            <a:off x="949325" y="4540250"/>
            <a:ext cx="5384800" cy="4379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http://en.wikipedia.org/wiki/Invertible_matrix</a:t>
            </a:r>
          </a:p>
        </p:txBody>
      </p:sp>
    </p:spTree>
    <p:extLst>
      <p:ext uri="{BB962C8B-B14F-4D97-AF65-F5344CB8AC3E}">
        <p14:creationId xmlns:p14="http://schemas.microsoft.com/office/powerpoint/2010/main" val="687028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ADD61F-991E-4E06-8980-BAD672B05C09}" type="slidenum">
              <a:rPr lang="en-US" altLang="en-US">
                <a:solidFill>
                  <a:srgbClr val="000000"/>
                </a:solidFill>
                <a:latin typeface="Calibri" panose="020F0502020204030204" pitchFamily="34" charset="0"/>
              </a:rPr>
              <a:pPr eaLnBrk="1" hangingPunct="1"/>
              <a:t>42</a:t>
            </a:fld>
            <a:endParaRPr lang="en-US" altLang="en-US">
              <a:solidFill>
                <a:srgbClr val="000000"/>
              </a:solidFill>
              <a:latin typeface="Calibri" panose="020F0502020204030204" pitchFamily="34" charset="0"/>
            </a:endParaRPr>
          </a:p>
        </p:txBody>
      </p:sp>
      <p:sp>
        <p:nvSpPr>
          <p:cNvPr id="59395"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65542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43F170-A7A2-4309-8DBC-FDBE3C5139B0}" type="slidenum">
              <a:rPr lang="en-US" altLang="en-US">
                <a:solidFill>
                  <a:srgbClr val="000000"/>
                </a:solidFill>
                <a:latin typeface="Calibri" panose="020F0502020204030204" pitchFamily="34" charset="0"/>
              </a:rPr>
              <a:pPr eaLnBrk="1" hangingPunct="1"/>
              <a:t>44</a:t>
            </a:fld>
            <a:endParaRPr lang="en-US" altLang="en-US">
              <a:solidFill>
                <a:srgbClr val="000000"/>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23580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75EEEB2-0DBB-4440-8EF3-4BF0C144B029}" type="slidenum">
              <a:rPr lang="en-US" altLang="en-US">
                <a:solidFill>
                  <a:srgbClr val="000000"/>
                </a:solidFill>
                <a:latin typeface="Calibri" panose="020F0502020204030204" pitchFamily="34" charset="0"/>
              </a:rPr>
              <a:pPr eaLnBrk="1" hangingPunct="1"/>
              <a:t>45</a:t>
            </a:fld>
            <a:endParaRPr lang="en-US" altLang="en-US">
              <a:solidFill>
                <a:srgbClr val="000000"/>
              </a:solidFill>
              <a:latin typeface="Calibri" panose="020F0502020204030204" pitchFamily="34" charset="0"/>
            </a:endParaRPr>
          </a:p>
        </p:txBody>
      </p:sp>
      <p:sp>
        <p:nvSpPr>
          <p:cNvPr id="6144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33063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2D7848-9347-4ECF-A6D5-69C11CB8DBEA}" type="slidenum">
              <a:rPr lang="en-US" altLang="en-US">
                <a:solidFill>
                  <a:srgbClr val="000000"/>
                </a:solidFill>
                <a:latin typeface="Calibri" panose="020F0502020204030204" pitchFamily="34" charset="0"/>
              </a:rPr>
              <a:pPr eaLnBrk="1" hangingPunct="1"/>
              <a:t>46</a:t>
            </a:fld>
            <a:endParaRPr lang="en-US" altLang="en-US">
              <a:solidFill>
                <a:srgbClr val="000000"/>
              </a:solidFill>
              <a:latin typeface="Calibri" panose="020F0502020204030204" pitchFamily="34" charset="0"/>
            </a:endParaRPr>
          </a:p>
        </p:txBody>
      </p:sp>
      <p:sp>
        <p:nvSpPr>
          <p:cNvPr id="62467"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353836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864817-817D-4ECC-9B6B-3A80F9F9E798}" type="slidenum">
              <a:rPr lang="en-US" altLang="en-US">
                <a:solidFill>
                  <a:srgbClr val="000000"/>
                </a:solidFill>
                <a:latin typeface="Calibri" panose="020F0502020204030204" pitchFamily="34" charset="0"/>
              </a:rPr>
              <a:pPr eaLnBrk="1" hangingPunct="1"/>
              <a:t>47</a:t>
            </a:fld>
            <a:endParaRPr lang="en-US" altLang="en-US">
              <a:solidFill>
                <a:srgbClr val="000000"/>
              </a:solidFill>
              <a:latin typeface="Calibri" panose="020F0502020204030204" pitchFamily="34" charset="0"/>
            </a:endParaRPr>
          </a:p>
        </p:txBody>
      </p:sp>
      <p:sp>
        <p:nvSpPr>
          <p:cNvPr id="6349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75953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F205F92-8727-416F-8D21-658052221028}" type="slidenum">
              <a:rPr lang="en-US" altLang="en-US">
                <a:solidFill>
                  <a:srgbClr val="000000"/>
                </a:solidFill>
                <a:latin typeface="Calibri" panose="020F0502020204030204" pitchFamily="34" charset="0"/>
              </a:rPr>
              <a:pPr eaLnBrk="1" hangingPunct="1"/>
              <a:t>48</a:t>
            </a:fld>
            <a:endParaRPr lang="en-US" altLang="en-US">
              <a:solidFill>
                <a:srgbClr val="000000"/>
              </a:solidFill>
              <a:latin typeface="Calibri" panose="020F0502020204030204" pitchFamily="34" charset="0"/>
            </a:endParaRPr>
          </a:p>
        </p:txBody>
      </p:sp>
      <p:sp>
        <p:nvSpPr>
          <p:cNvPr id="64515"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223247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9591C1C-A40E-4793-875E-0A38FC231881}" type="slidenum">
              <a:rPr lang="en-US" altLang="en-US">
                <a:solidFill>
                  <a:srgbClr val="000000"/>
                </a:solidFill>
                <a:latin typeface="Calibri" panose="020F0502020204030204" pitchFamily="34" charset="0"/>
              </a:rPr>
              <a:pPr eaLnBrk="1" hangingPunct="1"/>
              <a:t>49</a:t>
            </a:fld>
            <a:endParaRPr lang="en-US" altLang="en-US">
              <a:solidFill>
                <a:srgbClr val="000000"/>
              </a:solidFill>
              <a:latin typeface="Calibri" panose="020F0502020204030204" pitchFamily="34" charset="0"/>
            </a:endParaRPr>
          </a:p>
        </p:txBody>
      </p:sp>
      <p:sp>
        <p:nvSpPr>
          <p:cNvPr id="65539"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015748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99E308-7A96-4278-9B9E-BA65D603EE72}" type="slidenum">
              <a:rPr lang="en-US" altLang="en-US">
                <a:solidFill>
                  <a:srgbClr val="000000"/>
                </a:solidFill>
                <a:latin typeface="Calibri" panose="020F0502020204030204" pitchFamily="34" charset="0"/>
              </a:rPr>
              <a:pPr eaLnBrk="1" hangingPunct="1"/>
              <a:t>50</a:t>
            </a:fld>
            <a:endParaRPr lang="en-US" altLang="en-US">
              <a:solidFill>
                <a:srgbClr val="000000"/>
              </a:solidFill>
              <a:latin typeface="Calibri" panose="020F0502020204030204" pitchFamily="34" charset="0"/>
            </a:endParaRPr>
          </a:p>
        </p:txBody>
      </p:sp>
      <p:sp>
        <p:nvSpPr>
          <p:cNvPr id="6656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305575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FAB1BF7-061A-4045-A153-749BB01DA256}" type="slidenum">
              <a:rPr lang="en-US" altLang="en-US">
                <a:solidFill>
                  <a:srgbClr val="000000"/>
                </a:solidFill>
                <a:latin typeface="Calibri" panose="020F0502020204030204" pitchFamily="34" charset="0"/>
              </a:rPr>
              <a:pPr eaLnBrk="1" hangingPunct="1"/>
              <a:t>51</a:t>
            </a:fld>
            <a:endParaRPr lang="en-US" altLang="en-US">
              <a:solidFill>
                <a:srgbClr val="000000"/>
              </a:solidFill>
              <a:latin typeface="Calibri" panose="020F0502020204030204" pitchFamily="34" charset="0"/>
            </a:endParaRPr>
          </a:p>
        </p:txBody>
      </p:sp>
      <p:sp>
        <p:nvSpPr>
          <p:cNvPr id="675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40703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915A6F-B187-44B2-AC23-377D2AD07006}" type="slidenum">
              <a:rPr lang="en-US" altLang="en-US">
                <a:solidFill>
                  <a:srgbClr val="000000"/>
                </a:solidFill>
                <a:latin typeface="Calibri" panose="020F0502020204030204" pitchFamily="34" charset="0"/>
              </a:rPr>
              <a:pPr eaLnBrk="1" hangingPunct="1"/>
              <a:t>52</a:t>
            </a:fld>
            <a:endParaRPr lang="en-US" altLang="en-US">
              <a:solidFill>
                <a:srgbClr val="000000"/>
              </a:solidFill>
              <a:latin typeface="Calibri" panose="020F0502020204030204" pitchFamily="34" charset="0"/>
            </a:endParaRPr>
          </a:p>
        </p:txBody>
      </p:sp>
      <p:sp>
        <p:nvSpPr>
          <p:cNvPr id="6861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506716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~5,617,000 population in each state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832E1C-58C9-4E86-ACD0-129D2E1469FD}" type="slidenum">
              <a:rPr lang="en-US" altLang="en-US">
                <a:solidFill>
                  <a:srgbClr val="000000"/>
                </a:solidFill>
                <a:latin typeface="Calibri" panose="020F0502020204030204" pitchFamily="34" charset="0"/>
              </a:rPr>
              <a:pPr eaLnBrk="1" hangingPunct="1"/>
              <a:t>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189728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F6D3D6-49C5-495F-86A1-F1FDFFA9BCC7}" type="slidenum">
              <a:rPr lang="en-US" altLang="en-US">
                <a:solidFill>
                  <a:srgbClr val="000000"/>
                </a:solidFill>
                <a:latin typeface="Calibri" panose="020F0502020204030204" pitchFamily="34" charset="0"/>
              </a:rPr>
              <a:pPr eaLnBrk="1" hangingPunct="1"/>
              <a:t>53</a:t>
            </a:fld>
            <a:endParaRPr lang="en-US" altLang="en-US">
              <a:solidFill>
                <a:srgbClr val="000000"/>
              </a:solidFill>
              <a:latin typeface="Calibri" panose="020F0502020204030204" pitchFamily="34" charset="0"/>
            </a:endParaRPr>
          </a:p>
        </p:txBody>
      </p:sp>
      <p:sp>
        <p:nvSpPr>
          <p:cNvPr id="69635"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62564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5977586-938B-4605-B64C-9877A27B314F}" type="slidenum">
              <a:rPr lang="en-US" altLang="en-US">
                <a:solidFill>
                  <a:srgbClr val="000000"/>
                </a:solidFill>
                <a:latin typeface="Calibri" panose="020F0502020204030204" pitchFamily="34" charset="0"/>
              </a:rPr>
              <a:pPr eaLnBrk="1" hangingPunct="1"/>
              <a:t>54</a:t>
            </a:fld>
            <a:endParaRPr lang="en-US" altLang="en-US">
              <a:solidFill>
                <a:srgbClr val="000000"/>
              </a:solidFill>
              <a:latin typeface="Calibri" panose="020F0502020204030204" pitchFamily="34" charset="0"/>
            </a:endParaRPr>
          </a:p>
        </p:txBody>
      </p:sp>
      <p:sp>
        <p:nvSpPr>
          <p:cNvPr id="70659"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518042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8B3C2A-1B36-4F39-B8E3-13AE8C68128A}" type="slidenum">
              <a:rPr lang="en-US" altLang="en-US">
                <a:solidFill>
                  <a:srgbClr val="000000"/>
                </a:solidFill>
                <a:latin typeface="Calibri" panose="020F0502020204030204" pitchFamily="34" charset="0"/>
              </a:rPr>
              <a:pPr eaLnBrk="1" hangingPunct="1"/>
              <a:t>55</a:t>
            </a:fld>
            <a:endParaRPr lang="en-US" altLang="en-US">
              <a:solidFill>
                <a:srgbClr val="000000"/>
              </a:solidFill>
              <a:latin typeface="Calibri" panose="020F0502020204030204" pitchFamily="34" charset="0"/>
            </a:endParaRPr>
          </a:p>
        </p:txBody>
      </p:sp>
      <p:sp>
        <p:nvSpPr>
          <p:cNvPr id="7168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060298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2FD2B5-16BB-4C20-92CD-7323885EFFDE}" type="slidenum">
              <a:rPr lang="en-US" altLang="en-US">
                <a:solidFill>
                  <a:srgbClr val="000000"/>
                </a:solidFill>
                <a:latin typeface="Calibri" panose="020F0502020204030204" pitchFamily="34" charset="0"/>
              </a:rPr>
              <a:pPr eaLnBrk="1" hangingPunct="1"/>
              <a:t>56</a:t>
            </a:fld>
            <a:endParaRPr lang="en-US" altLang="en-US">
              <a:solidFill>
                <a:srgbClr val="000000"/>
              </a:solidFill>
              <a:latin typeface="Calibri" panose="020F0502020204030204" pitchFamily="34" charset="0"/>
            </a:endParaRPr>
          </a:p>
        </p:txBody>
      </p:sp>
      <p:sp>
        <p:nvSpPr>
          <p:cNvPr id="72707"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Clustering based on feature (LUV colors),</a:t>
            </a:r>
            <a:r>
              <a:rPr lang="en-US" altLang="en-US" baseline="0" dirty="0"/>
              <a:t> location (x y coordinates), and eliminating small clusters</a:t>
            </a:r>
            <a:endParaRPr lang="en-US" altLang="en-US" dirty="0"/>
          </a:p>
        </p:txBody>
      </p:sp>
    </p:spTree>
    <p:extLst>
      <p:ext uri="{BB962C8B-B14F-4D97-AF65-F5344CB8AC3E}">
        <p14:creationId xmlns:p14="http://schemas.microsoft.com/office/powerpoint/2010/main" val="1070375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FD82AE6-2A6D-4E1C-9BA9-760A7DB3C47F}" type="slidenum">
              <a:rPr lang="en-US" altLang="en-US">
                <a:solidFill>
                  <a:srgbClr val="000000"/>
                </a:solidFill>
                <a:latin typeface="Calibri" panose="020F0502020204030204" pitchFamily="34" charset="0"/>
              </a:rPr>
              <a:pPr eaLnBrk="1" hangingPunct="1"/>
              <a:t>57</a:t>
            </a:fld>
            <a:endParaRPr lang="en-US" altLang="en-US">
              <a:solidFill>
                <a:srgbClr val="000000"/>
              </a:solidFill>
              <a:latin typeface="Calibri" panose="020F0502020204030204" pitchFamily="34" charset="0"/>
            </a:endParaRPr>
          </a:p>
        </p:txBody>
      </p:sp>
      <p:sp>
        <p:nvSpPr>
          <p:cNvPr id="7373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846626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A26EBF1-C546-439D-864E-43BF3068D0B1}" type="slidenum">
              <a:rPr lang="en-US" altLang="en-US">
                <a:solidFill>
                  <a:srgbClr val="000000"/>
                </a:solidFill>
                <a:latin typeface="Calibri" panose="020F0502020204030204" pitchFamily="34" charset="0"/>
              </a:rPr>
              <a:pPr eaLnBrk="1" hangingPunct="1"/>
              <a:t>59</a:t>
            </a:fld>
            <a:endParaRPr lang="en-US" altLang="en-US">
              <a:solidFill>
                <a:srgbClr val="000000"/>
              </a:solidFill>
              <a:latin typeface="Calibri" panose="020F0502020204030204" pitchFamily="34" charset="0"/>
            </a:endParaRPr>
          </a:p>
        </p:txBody>
      </p:sp>
      <p:sp>
        <p:nvSpPr>
          <p:cNvPr id="74755"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836869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9A0447F-F27B-4FD3-B002-FA3BFB5ED576}" type="slidenum">
              <a:rPr lang="en-US" altLang="en-US">
                <a:solidFill>
                  <a:srgbClr val="000000"/>
                </a:solidFill>
                <a:latin typeface="Calibri" panose="020F0502020204030204" pitchFamily="34" charset="0"/>
              </a:rPr>
              <a:pPr eaLnBrk="1" hangingPunct="1"/>
              <a:t>69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540608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3E2F2B4-4ED5-455A-89E4-CB3B53C53153}" type="slidenum">
              <a:rPr lang="en-US" altLang="en-US">
                <a:solidFill>
                  <a:srgbClr val="000000"/>
                </a:solidFill>
                <a:latin typeface="Calibri" panose="020F0502020204030204" pitchFamily="34" charset="0"/>
              </a:rPr>
              <a:pPr eaLnBrk="1" hangingPunct="1"/>
              <a:t>70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37758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C7E776-4271-43CE-97C8-6D9EC3E38213}" type="slidenum">
              <a:rPr lang="en-US" altLang="en-US">
                <a:solidFill>
                  <a:srgbClr val="000000"/>
                </a:solidFill>
                <a:latin typeface="Calibri" panose="020F0502020204030204" pitchFamily="34" charset="0"/>
              </a:rPr>
              <a:pPr eaLnBrk="1" hangingPunct="1"/>
              <a:t>79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723888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CA092C-4FB7-4D89-8AB9-3039AFF54DF5}" type="slidenum">
              <a:rPr lang="en-US" altLang="en-US">
                <a:solidFill>
                  <a:srgbClr val="000000"/>
                </a:solidFill>
                <a:latin typeface="Calibri" panose="020F0502020204030204" pitchFamily="34" charset="0"/>
              </a:rPr>
              <a:pPr eaLnBrk="1" hangingPunct="1"/>
              <a:t>80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82554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~5,617,000 population in each state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DF9870B-0823-4DB5-A26B-18DBDBA242C7}" type="slidenum">
              <a:rPr lang="en-US" altLang="en-US">
                <a:solidFill>
                  <a:srgbClr val="000000"/>
                </a:solidFill>
                <a:latin typeface="Calibri" panose="020F0502020204030204" pitchFamily="34" charset="0"/>
              </a:rPr>
              <a:pPr eaLnBrk="1" hangingPunct="1"/>
              <a:t>10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8502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96D064E-CA5A-48A6-BFD2-6DE31FE5A277}" type="slidenum">
              <a:rPr lang="en-US" altLang="en-US">
                <a:solidFill>
                  <a:srgbClr val="000000"/>
                </a:solidFill>
                <a:latin typeface="Calibri" panose="020F0502020204030204" pitchFamily="34" charset="0"/>
              </a:rPr>
              <a:pPr eaLnBrk="1" hangingPunct="1"/>
              <a:t>84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518123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695ABE-5F83-423C-8143-B120BD70E729}" type="slidenum">
              <a:rPr lang="en-US" altLang="en-US">
                <a:solidFill>
                  <a:srgbClr val="000000"/>
                </a:solidFill>
                <a:latin typeface="Calibri" panose="020F0502020204030204" pitchFamily="34" charset="0"/>
              </a:rPr>
              <a:pPr eaLnBrk="1" hangingPunct="1"/>
              <a:t>85</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086314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8B9A237-38D5-4DC5-9BD0-A6AC05C56D9D}" type="slidenum">
              <a:rPr lang="en-US" altLang="en-US">
                <a:solidFill>
                  <a:srgbClr val="000000"/>
                </a:solidFill>
                <a:latin typeface="Calibri" panose="020F0502020204030204" pitchFamily="34" charset="0"/>
              </a:rPr>
              <a:pPr eaLnBrk="1" hangingPunct="1"/>
              <a:t>86</a:t>
            </a:fld>
            <a:endParaRPr lang="en-US" altLang="en-US">
              <a:solidFill>
                <a:srgbClr val="000000"/>
              </a:solidFill>
              <a:latin typeface="Calibri" panose="020F0502020204030204" pitchFamily="34" charset="0"/>
            </a:endParaRPr>
          </a:p>
        </p:txBody>
      </p:sp>
      <p:sp>
        <p:nvSpPr>
          <p:cNvPr id="11469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376797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4E1AD90-BD97-4328-B8DF-4F9D7E6F3E5A}" type="slidenum">
              <a:rPr lang="en-US" altLang="en-US">
                <a:solidFill>
                  <a:srgbClr val="000000"/>
                </a:solidFill>
                <a:latin typeface="Calibri" panose="020F0502020204030204" pitchFamily="34" charset="0"/>
              </a:rPr>
              <a:pPr eaLnBrk="1" hangingPunct="1"/>
              <a:t>87</a:t>
            </a:fld>
            <a:endParaRPr lang="en-US" altLang="en-US">
              <a:solidFill>
                <a:srgbClr val="000000"/>
              </a:solidFill>
              <a:latin typeface="Calibri" panose="020F0502020204030204" pitchFamily="34" charset="0"/>
            </a:endParaRPr>
          </a:p>
        </p:txBody>
      </p:sp>
      <p:sp>
        <p:nvSpPr>
          <p:cNvPr id="11571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0070140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EA5136E-E036-48CE-92EE-8AA1B006752C}" type="slidenum">
              <a:rPr lang="en-US" altLang="en-US">
                <a:solidFill>
                  <a:srgbClr val="000000"/>
                </a:solidFill>
                <a:latin typeface="Calibri" panose="020F0502020204030204" pitchFamily="34" charset="0"/>
              </a:rPr>
              <a:pPr eaLnBrk="1" hangingPunct="1"/>
              <a:t>88</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1997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8916"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41A1E6-D79D-4480-BBD7-24F8327C2D1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58612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You can only get generalization through assumptions.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7C3762-7524-433F-97AE-B2F285D94A7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8569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http://www.aiaccess.net/English/Glossaries/GlosMod/e_gm_bias_variance.htm</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F3A38A-BE67-4B3E-AED1-B132CF0E808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83918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From the link above:</a:t>
            </a:r>
          </a:p>
          <a:p>
            <a:r>
              <a:rPr lang="en-US" altLang="en-US" dirty="0"/>
              <a:t>You can only get generalization through assumptions.</a:t>
            </a:r>
          </a:p>
          <a:p>
            <a:r>
              <a:rPr lang="en-US" altLang="en-US" dirty="0"/>
              <a:t>Thus in order to minimize the MSE, we need to minimize both</a:t>
            </a:r>
          </a:p>
          <a:p>
            <a:r>
              <a:rPr lang="en-US" altLang="en-US" dirty="0"/>
              <a:t>the bias and the variance. However, this is not trivial to do this. For instance, just</a:t>
            </a:r>
          </a:p>
          <a:p>
            <a:r>
              <a:rPr lang="en-US" altLang="en-US" dirty="0"/>
              <a:t>neglecting the input data and predicting the output somehow (e.g., just a constant), would definitely minimize the variance of our predictions: they would be</a:t>
            </a:r>
          </a:p>
          <a:p>
            <a:r>
              <a:rPr lang="en-US" altLang="en-US" dirty="0"/>
              <a:t>always the same, thus the variance would be zero—but the bias of our estimate</a:t>
            </a:r>
          </a:p>
          <a:p>
            <a:r>
              <a:rPr lang="en-US" altLang="en-US" dirty="0"/>
              <a:t>(i.e., the amount we are off the real function) would be tremendously large. On</a:t>
            </a:r>
          </a:p>
          <a:p>
            <a:r>
              <a:rPr lang="en-US" altLang="en-US" dirty="0"/>
              <a:t>the other hand, the neural network could perfectly interpolate the training data,</a:t>
            </a:r>
          </a:p>
          <a:p>
            <a:r>
              <a:rPr lang="en-US" altLang="en-US" dirty="0"/>
              <a:t>i.e., it predict y=t for every data point. This will make the bias term vanish entirely, since the E(y)=f (insert this above into the squared bias term to verify this),</a:t>
            </a:r>
          </a:p>
          <a:p>
            <a:r>
              <a:rPr lang="en-US" altLang="en-US" dirty="0"/>
              <a:t>but the variance term will become equal to the variance of the noise, which may</a:t>
            </a:r>
          </a:p>
          <a:p>
            <a:r>
              <a:rPr lang="en-US" altLang="en-US" dirty="0"/>
              <a:t>be significant (see also Bishop Chapter 9 and the </a:t>
            </a:r>
            <a:r>
              <a:rPr lang="en-US" altLang="en-US" dirty="0" err="1"/>
              <a:t>Geman</a:t>
            </a:r>
            <a:r>
              <a:rPr lang="en-US" altLang="en-US" dirty="0"/>
              <a:t> et al. Paper). In general,</a:t>
            </a:r>
          </a:p>
          <a:p>
            <a:r>
              <a:rPr lang="en-US" altLang="en-US" dirty="0"/>
              <a:t>finding an optimal bias-variance tradeoff is hard, but acceptable solutions can be</a:t>
            </a:r>
          </a:p>
          <a:p>
            <a:r>
              <a:rPr lang="en-US" altLang="en-US" dirty="0"/>
              <a:t>found, e.g., by means of cross validation or regularization.</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5E1AF5-34DF-4D3F-959F-E6BDDF2840C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26307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3A914C-AC81-4377-909A-4AF75C1FBCCA}"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99114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35F222D-BF63-4B93-ADA6-B30B496FE94B}" type="slidenum">
              <a:rPr lang="en-US" altLang="en-US">
                <a:solidFill>
                  <a:srgbClr val="000000"/>
                </a:solidFill>
                <a:latin typeface="Calibri" panose="020F0502020204030204" pitchFamily="34" charset="0"/>
              </a:rPr>
              <a:pPr eaLnBrk="1" hangingPunct="1"/>
              <a:t>12</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824206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Note: these figures don’t work in pdf</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3116FC-A46D-4F82-B4A5-1F14C4A71BE9}"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53454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0550A8-C891-40B7-9311-10E1C9B5235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07973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You can only get generalization through assumptions.</a:t>
            </a:r>
          </a:p>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314866-1103-43AA-9993-45B5593817E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41059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simpler classifier or regularization could increase bias and lead to more error.</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13F29A-70E2-4DC2-BC82-9EF3D49BAAB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61672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A74FE9A-4205-4056-AA2D-18E82993575D}" type="slidenum">
              <a:rPr lang="en-US" altLang="en-US">
                <a:solidFill>
                  <a:srgbClr val="000000"/>
                </a:solidFill>
                <a:latin typeface="Calibri" panose="020F0502020204030204" pitchFamily="34" charset="0"/>
              </a:rPr>
              <a:pPr eaLnBrk="1" hangingPunct="1"/>
              <a:t>25</a:t>
            </a:fld>
            <a:endParaRPr lang="en-US" altLang="en-US">
              <a:solidFill>
                <a:srgbClr val="000000"/>
              </a:solidFill>
              <a:latin typeface="Calibri" panose="020F0502020204030204" pitchFamily="34" charset="0"/>
            </a:endParaRPr>
          </a:p>
        </p:txBody>
      </p:sp>
      <p:sp>
        <p:nvSpPr>
          <p:cNvPr id="62467" name="Rectangle 2"/>
          <p:cNvSpPr>
            <a:spLocks noGrp="1" noRot="1" noChangeAspect="1" noChangeArrowheads="1" noTextEdit="1"/>
          </p:cNvSpPr>
          <p:nvPr>
            <p:ph type="sldImg"/>
          </p:nvPr>
        </p:nvSpPr>
        <p:spPr bwMode="auto">
          <a:xfrm>
            <a:off x="382588" y="684213"/>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914400" y="4341813"/>
            <a:ext cx="50292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I gave each pixel the mean intensity or mean color of its cluster --- this is basically just vector quantizing the image intensities/colors.  Notice that there is no requirement that clusters be spatially localized and they’re not.</a:t>
            </a:r>
          </a:p>
        </p:txBody>
      </p:sp>
    </p:spTree>
    <p:extLst>
      <p:ext uri="{BB962C8B-B14F-4D97-AF65-F5344CB8AC3E}">
        <p14:creationId xmlns:p14="http://schemas.microsoft.com/office/powerpoint/2010/main" val="3358844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0B6613-50B4-4827-BDF8-3EA67A9848D4}" type="slidenum">
              <a:rPr lang="en-US" altLang="en-US">
                <a:solidFill>
                  <a:srgbClr val="000000"/>
                </a:solidFill>
                <a:latin typeface="Calibri" panose="020F0502020204030204" pitchFamily="34" charset="0"/>
              </a:rPr>
              <a:pPr eaLnBrk="1" hangingPunct="1"/>
              <a:t>30</a:t>
            </a:fld>
            <a:endParaRPr lang="en-US" altLang="en-US">
              <a:solidFill>
                <a:srgbClr val="000000"/>
              </a:solidFill>
              <a:latin typeface="Calibri" panose="020F0502020204030204" pitchFamily="34" charset="0"/>
            </a:endParaRPr>
          </a:p>
        </p:txBody>
      </p:sp>
      <p:sp>
        <p:nvSpPr>
          <p:cNvPr id="6349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468705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3C703-3DB6-40F5-95FE-910D6F95DFD8}" type="slidenum">
              <a:rPr lang="en-GB" smtClean="0"/>
              <a:pPr/>
              <a:t>32</a:t>
            </a:fld>
            <a:endParaRPr lang="en-GB"/>
          </a:p>
        </p:txBody>
      </p:sp>
    </p:spTree>
    <p:extLst>
      <p:ext uri="{BB962C8B-B14F-4D97-AF65-F5344CB8AC3E}">
        <p14:creationId xmlns:p14="http://schemas.microsoft.com/office/powerpoint/2010/main" val="2364270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Ultrametric</a:t>
            </a:r>
            <a:r>
              <a:rPr lang="en-US" baseline="0" dirty="0"/>
              <a:t> – stronger requirement than triangle inequality. Distance between two points must be at least a large as the distance of connecting those two points through any intermediate point.</a:t>
            </a:r>
            <a:endParaRPr lang="en-US" dirty="0"/>
          </a:p>
        </p:txBody>
      </p:sp>
      <p:sp>
        <p:nvSpPr>
          <p:cNvPr id="4" name="Slide Number Placeholder 3"/>
          <p:cNvSpPr>
            <a:spLocks noGrp="1"/>
          </p:cNvSpPr>
          <p:nvPr>
            <p:ph type="sldNum" sz="quarter" idx="10"/>
          </p:nvPr>
        </p:nvSpPr>
        <p:spPr/>
        <p:txBody>
          <a:bodyPr/>
          <a:lstStyle/>
          <a:p>
            <a:fld id="{89A3C703-3DB6-40F5-95FE-910D6F95DFD8}" type="slidenum">
              <a:rPr lang="en-GB" smtClean="0"/>
              <a:pPr/>
              <a:t>40</a:t>
            </a:fld>
            <a:endParaRPr lang="en-GB"/>
          </a:p>
        </p:txBody>
      </p:sp>
    </p:spTree>
    <p:extLst>
      <p:ext uri="{BB962C8B-B14F-4D97-AF65-F5344CB8AC3E}">
        <p14:creationId xmlns:p14="http://schemas.microsoft.com/office/powerpoint/2010/main" val="1274707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FCD44F-904D-4BFE-BC8F-FAEA2221D261}" type="slidenum">
              <a:rPr lang="en-US" altLang="en-US">
                <a:solidFill>
                  <a:srgbClr val="000000"/>
                </a:solidFill>
                <a:latin typeface="Calibri" panose="020F0502020204030204" pitchFamily="34" charset="0"/>
              </a:rPr>
              <a:pPr eaLnBrk="1" hangingPunct="1"/>
              <a:t>41</a:t>
            </a:fld>
            <a:endParaRPr lang="en-US" altLang="en-US">
              <a:solidFill>
                <a:srgbClr val="000000"/>
              </a:solidFill>
              <a:latin typeface="Calibri" panose="020F0502020204030204" pitchFamily="34" charset="0"/>
            </a:endParaRPr>
          </a:p>
        </p:txBody>
      </p:sp>
      <p:sp>
        <p:nvSpPr>
          <p:cNvPr id="5837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945446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D4F29D4-DAAE-4A26-BF54-5EC71C9665BA}" type="datetimeFigureOut">
              <a:rPr lang="en-US">
                <a:solidFill>
                  <a:prstClr val="black">
                    <a:tint val="75000"/>
                  </a:prstClr>
                </a:solidFill>
              </a:rPr>
              <a:pPr>
                <a:def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7ACA4EB-1502-44FF-9836-3AE7348118BC}" type="slidenum">
              <a:rPr lang="en-US" altLang="en-US"/>
              <a:pPr/>
              <a:t>‹#›</a:t>
            </a:fld>
            <a:endParaRPr lang="en-US" altLang="en-US"/>
          </a:p>
        </p:txBody>
      </p:sp>
    </p:spTree>
    <p:extLst>
      <p:ext uri="{BB962C8B-B14F-4D97-AF65-F5344CB8AC3E}">
        <p14:creationId xmlns:p14="http://schemas.microsoft.com/office/powerpoint/2010/main" val="2841233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70B7F48-BF32-4422-B47E-956F0537F607}" type="datetimeFigureOut">
              <a:rPr lang="en-US">
                <a:solidFill>
                  <a:prstClr val="black">
                    <a:tint val="75000"/>
                  </a:prstClr>
                </a:solidFill>
              </a:rPr>
              <a:pPr>
                <a:def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E59FAFD-A73B-42D0-8AE8-C02E42209CAD}" type="slidenum">
              <a:rPr lang="en-US" altLang="en-US"/>
              <a:pPr/>
              <a:t>‹#›</a:t>
            </a:fld>
            <a:endParaRPr lang="en-US" altLang="en-US"/>
          </a:p>
        </p:txBody>
      </p:sp>
    </p:spTree>
    <p:extLst>
      <p:ext uri="{BB962C8B-B14F-4D97-AF65-F5344CB8AC3E}">
        <p14:creationId xmlns:p14="http://schemas.microsoft.com/office/powerpoint/2010/main" val="7340786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35524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9521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10972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41763"/>
            <a:ext cx="10972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3638"/>
            <a:ext cx="2844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376778E-086C-4785-A47E-8D2A6A4432C6}" type="datetime1">
              <a:rPr kumimoji="0" lang="en-US" sz="2400" b="0" i="0" u="none" strike="noStrike" kern="1200" cap="none" spc="0" normalizeH="0" baseline="0" noProof="0">
                <a:ln>
                  <a:noFill/>
                </a:ln>
                <a:solidFill>
                  <a:srgbClr val="292934"/>
                </a:solidFill>
                <a:effectLst/>
                <a:uLnTx/>
                <a:uFillTx/>
                <a:latin typeface="Times"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10/13/2021</a:t>
            </a:fld>
            <a:endParaRPr kumimoji="0" lang="en-US" altLang="zh-CN" sz="2400" b="0" i="0" u="none" strike="noStrike" kern="1200" cap="none" spc="0" normalizeH="0" baseline="0" noProof="0">
              <a:ln>
                <a:noFill/>
              </a:ln>
              <a:solidFill>
                <a:srgbClr val="292934"/>
              </a:solidFill>
              <a:effectLst/>
              <a:uLnTx/>
              <a:uFillTx/>
              <a:latin typeface="Times" charset="0"/>
              <a:cs typeface="+mn-cs"/>
            </a:endParaRPr>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400" b="0" i="0" u="none" strike="noStrike" kern="1200" cap="none" spc="0" normalizeH="0" baseline="0" noProof="0">
              <a:ln>
                <a:noFill/>
              </a:ln>
              <a:solidFill>
                <a:srgbClr val="292934"/>
              </a:solidFill>
              <a:effectLst/>
              <a:uLnTx/>
              <a:uFillTx/>
              <a:latin typeface="Times" charset="0"/>
              <a:cs typeface="+mn-cs"/>
            </a:endParaRPr>
          </a:p>
        </p:txBody>
      </p:sp>
      <p:sp>
        <p:nvSpPr>
          <p:cNvPr id="7" name="Slide Number Placeholder 6"/>
          <p:cNvSpPr>
            <a:spLocks noGrp="1" noChangeArrowheads="1"/>
          </p:cNvSpPr>
          <p:nvPr>
            <p:ph type="sldNum" sz="quarter" idx="12"/>
          </p:nvPr>
        </p:nvSpPr>
        <p:spPr>
          <a:xfrm>
            <a:off x="8737600" y="6243638"/>
            <a:ext cx="2844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12AA9E3-265C-4FA5-A28F-AA18927377B9}" type="slidenum">
              <a:rPr kumimoji="0" lang="en-US" altLang="zh-CN" sz="2400" b="0" i="0" u="none" strike="noStrike" kern="1200" cap="none" spc="0" normalizeH="0" baseline="0" noProof="0">
                <a:ln>
                  <a:noFill/>
                </a:ln>
                <a:solidFill>
                  <a:srgbClr val="292934"/>
                </a:solidFill>
                <a:effectLst/>
                <a:uLnTx/>
                <a:uFillTx/>
                <a:latin typeface="Times"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zh-CN" sz="2400" b="0" i="0" u="none" strike="noStrike" kern="1200" cap="none" spc="0" normalizeH="0" baseline="0" noProof="0">
              <a:ln>
                <a:noFill/>
              </a:ln>
              <a:solidFill>
                <a:srgbClr val="292934"/>
              </a:solidFill>
              <a:effectLst/>
              <a:uLnTx/>
              <a:uFillTx/>
              <a:latin typeface="Times" charset="0"/>
              <a:cs typeface="+mn-cs"/>
            </a:endParaRPr>
          </a:p>
        </p:txBody>
      </p:sp>
    </p:spTree>
    <p:extLst>
      <p:ext uri="{BB962C8B-B14F-4D97-AF65-F5344CB8AC3E}">
        <p14:creationId xmlns:p14="http://schemas.microsoft.com/office/powerpoint/2010/main" val="37562333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quarter" idx="1"/>
          </p:nvPr>
        </p:nvSpPr>
        <p:spPr>
          <a:xfrm>
            <a:off x="9144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8"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9"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AB9047C-B44E-47E9-9718-DB4234F0B19A}" type="slidenum">
              <a:rPr kumimoji="0" lang="en-US" sz="2400" b="0" i="0" u="none" strike="noStrike" kern="1200" cap="none" spc="0" normalizeH="0" baseline="0" noProof="0">
                <a:ln>
                  <a:noFill/>
                </a:ln>
                <a:solidFill>
                  <a:srgbClr val="292934"/>
                </a:solidFill>
                <a:effectLst/>
                <a:uLnTx/>
                <a:uFillTx/>
                <a:latin typeface="Times"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Tree>
    <p:extLst>
      <p:ext uri="{BB962C8B-B14F-4D97-AF65-F5344CB8AC3E}">
        <p14:creationId xmlns:p14="http://schemas.microsoft.com/office/powerpoint/2010/main" val="26377765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7" name="Slide Number Placeholder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A90D368-07E9-4101-BA49-6206E1720203}" type="slidenum">
              <a:rPr kumimoji="0" lang="en-US" sz="2400" b="0" i="0" u="none" strike="noStrike" kern="1200" cap="none" spc="0" normalizeH="0" baseline="0" noProof="0">
                <a:ln>
                  <a:noFill/>
                </a:ln>
                <a:solidFill>
                  <a:srgbClr val="292934"/>
                </a:solidFill>
                <a:effectLst/>
                <a:uLnTx/>
                <a:uFillTx/>
                <a:latin typeface="Times"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Tree>
    <p:extLst>
      <p:ext uri="{BB962C8B-B14F-4D97-AF65-F5344CB8AC3E}">
        <p14:creationId xmlns:p14="http://schemas.microsoft.com/office/powerpoint/2010/main" val="18564878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87324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143000"/>
            <a:ext cx="109728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244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Bottom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4267200"/>
            <a:ext cx="107696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81118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19200"/>
            <a:ext cx="5384800" cy="51724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384800" cy="51724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80210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8249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71FA1E-4AFC-4C09-AEFB-04169DAE8A5D}" type="datetimeFigureOut">
              <a:rPr lang="en-US">
                <a:solidFill>
                  <a:prstClr val="black">
                    <a:tint val="75000"/>
                  </a:prstClr>
                </a:solidFill>
              </a:rPr>
              <a:pPr>
                <a:def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E0F9915-A408-4E09-B17F-1BBF622EB8F3}" type="slidenum">
              <a:rPr lang="en-US" altLang="en-US"/>
              <a:pPr/>
              <a:t>‹#›</a:t>
            </a:fld>
            <a:endParaRPr lang="en-US" altLang="en-US"/>
          </a:p>
        </p:txBody>
      </p:sp>
    </p:spTree>
    <p:extLst>
      <p:ext uri="{BB962C8B-B14F-4D97-AF65-F5344CB8AC3E}">
        <p14:creationId xmlns:p14="http://schemas.microsoft.com/office/powerpoint/2010/main" val="32086311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2541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10972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41763"/>
            <a:ext cx="10972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3638"/>
            <a:ext cx="2844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376778E-086C-4785-A47E-8D2A6A4432C6}" type="datetime1">
              <a:rPr kumimoji="0" lang="en-US" sz="2400" b="0" i="0" u="none" strike="noStrike" kern="1200" cap="none" spc="0" normalizeH="0" baseline="0" noProof="0">
                <a:ln>
                  <a:noFill/>
                </a:ln>
                <a:solidFill>
                  <a:srgbClr val="292934"/>
                </a:solidFill>
                <a:effectLst/>
                <a:uLnTx/>
                <a:uFillTx/>
                <a:latin typeface="Times"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10/13/2021</a:t>
            </a:fld>
            <a:endParaRPr kumimoji="0" lang="en-US" altLang="zh-CN" sz="2400" b="0" i="0" u="none" strike="noStrike" kern="1200" cap="none" spc="0" normalizeH="0" baseline="0" noProof="0">
              <a:ln>
                <a:noFill/>
              </a:ln>
              <a:solidFill>
                <a:srgbClr val="292934"/>
              </a:solidFill>
              <a:effectLst/>
              <a:uLnTx/>
              <a:uFillTx/>
              <a:latin typeface="Times" charset="0"/>
              <a:cs typeface="+mn-cs"/>
            </a:endParaRPr>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400" b="0" i="0" u="none" strike="noStrike" kern="1200" cap="none" spc="0" normalizeH="0" baseline="0" noProof="0">
              <a:ln>
                <a:noFill/>
              </a:ln>
              <a:solidFill>
                <a:srgbClr val="292934"/>
              </a:solidFill>
              <a:effectLst/>
              <a:uLnTx/>
              <a:uFillTx/>
              <a:latin typeface="Times" charset="0"/>
              <a:cs typeface="+mn-cs"/>
            </a:endParaRPr>
          </a:p>
        </p:txBody>
      </p:sp>
      <p:sp>
        <p:nvSpPr>
          <p:cNvPr id="7" name="Slide Number Placeholder 6"/>
          <p:cNvSpPr>
            <a:spLocks noGrp="1" noChangeArrowheads="1"/>
          </p:cNvSpPr>
          <p:nvPr>
            <p:ph type="sldNum" sz="quarter" idx="12"/>
          </p:nvPr>
        </p:nvSpPr>
        <p:spPr>
          <a:xfrm>
            <a:off x="8737600" y="6243638"/>
            <a:ext cx="2844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12AA9E3-265C-4FA5-A28F-AA18927377B9}" type="slidenum">
              <a:rPr kumimoji="0" lang="en-US" altLang="zh-CN" sz="2400" b="0" i="0" u="none" strike="noStrike" kern="1200" cap="none" spc="0" normalizeH="0" baseline="0" noProof="0">
                <a:ln>
                  <a:noFill/>
                </a:ln>
                <a:solidFill>
                  <a:srgbClr val="292934"/>
                </a:solidFill>
                <a:effectLst/>
                <a:uLnTx/>
                <a:uFillTx/>
                <a:latin typeface="Times"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zh-CN" sz="2400" b="0" i="0" u="none" strike="noStrike" kern="1200" cap="none" spc="0" normalizeH="0" baseline="0" noProof="0">
              <a:ln>
                <a:noFill/>
              </a:ln>
              <a:solidFill>
                <a:srgbClr val="292934"/>
              </a:solidFill>
              <a:effectLst/>
              <a:uLnTx/>
              <a:uFillTx/>
              <a:latin typeface="Times" charset="0"/>
              <a:cs typeface="+mn-cs"/>
            </a:endParaRPr>
          </a:p>
        </p:txBody>
      </p:sp>
    </p:spTree>
    <p:extLst>
      <p:ext uri="{BB962C8B-B14F-4D97-AF65-F5344CB8AC3E}">
        <p14:creationId xmlns:p14="http://schemas.microsoft.com/office/powerpoint/2010/main" val="168252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quarter" idx="1"/>
          </p:nvPr>
        </p:nvSpPr>
        <p:spPr>
          <a:xfrm>
            <a:off x="9144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8"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9"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AB9047C-B44E-47E9-9718-DB4234F0B19A}" type="slidenum">
              <a:rPr kumimoji="0" lang="en-US" sz="2400" b="0" i="0" u="none" strike="noStrike" kern="1200" cap="none" spc="0" normalizeH="0" baseline="0" noProof="0">
                <a:ln>
                  <a:noFill/>
                </a:ln>
                <a:solidFill>
                  <a:srgbClr val="292934"/>
                </a:solidFill>
                <a:effectLst/>
                <a:uLnTx/>
                <a:uFillTx/>
                <a:latin typeface="Times"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Tree>
    <p:extLst>
      <p:ext uri="{BB962C8B-B14F-4D97-AF65-F5344CB8AC3E}">
        <p14:creationId xmlns:p14="http://schemas.microsoft.com/office/powerpoint/2010/main" val="12945909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7" name="Slide Number Placeholder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A90D368-07E9-4101-BA49-6206E1720203}" type="slidenum">
              <a:rPr kumimoji="0" lang="en-US" sz="2400" b="0" i="0" u="none" strike="noStrike" kern="1200" cap="none" spc="0" normalizeH="0" baseline="0" noProof="0">
                <a:ln>
                  <a:noFill/>
                </a:ln>
                <a:solidFill>
                  <a:srgbClr val="292934"/>
                </a:solidFill>
                <a:effectLst/>
                <a:uLnTx/>
                <a:uFillTx/>
                <a:latin typeface="Times"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Tree>
    <p:extLst>
      <p:ext uri="{BB962C8B-B14F-4D97-AF65-F5344CB8AC3E}">
        <p14:creationId xmlns:p14="http://schemas.microsoft.com/office/powerpoint/2010/main" val="13100653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D02B71F-787C-49CC-AA82-2AF0B5EE5AF0}"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6D6D0D8-63BF-4389-8D78-2A2BDCADFEC0}" type="slidenum">
              <a:rPr lang="en-US" altLang="en-US"/>
              <a:pPr/>
              <a:t>‹#›</a:t>
            </a:fld>
            <a:endParaRPr lang="en-US" altLang="en-US"/>
          </a:p>
        </p:txBody>
      </p:sp>
    </p:spTree>
    <p:extLst>
      <p:ext uri="{BB962C8B-B14F-4D97-AF65-F5344CB8AC3E}">
        <p14:creationId xmlns:p14="http://schemas.microsoft.com/office/powerpoint/2010/main" val="33830286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34F235EE-2DFA-4962-8D7E-87526C4A90FF}"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F4FC72B-19AF-4257-91B6-CBBF415C3912}" type="slidenum">
              <a:rPr lang="en-US" altLang="en-US"/>
              <a:pPr/>
              <a:t>‹#›</a:t>
            </a:fld>
            <a:endParaRPr lang="en-US" altLang="en-US"/>
          </a:p>
        </p:txBody>
      </p:sp>
    </p:spTree>
    <p:extLst>
      <p:ext uri="{BB962C8B-B14F-4D97-AF65-F5344CB8AC3E}">
        <p14:creationId xmlns:p14="http://schemas.microsoft.com/office/powerpoint/2010/main" val="42386096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980A458-C8CD-49DE-B40C-6A8EFE9AEE78}"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21AFE65-F3FD-4593-A1F0-C02674A3DCD5}" type="slidenum">
              <a:rPr lang="en-US" altLang="en-US"/>
              <a:pPr/>
              <a:t>‹#›</a:t>
            </a:fld>
            <a:endParaRPr lang="en-US" altLang="en-US"/>
          </a:p>
        </p:txBody>
      </p:sp>
    </p:spTree>
    <p:extLst>
      <p:ext uri="{BB962C8B-B14F-4D97-AF65-F5344CB8AC3E}">
        <p14:creationId xmlns:p14="http://schemas.microsoft.com/office/powerpoint/2010/main" val="24909313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595324A-953F-4CB3-8323-10B5A96CC6EE}"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4D1900B-9B71-4AA4-AA37-39C130CE98B0}" type="slidenum">
              <a:rPr lang="en-US" altLang="en-US"/>
              <a:pPr/>
              <a:t>‹#›</a:t>
            </a:fld>
            <a:endParaRPr lang="en-US" altLang="en-US"/>
          </a:p>
        </p:txBody>
      </p:sp>
    </p:spTree>
    <p:extLst>
      <p:ext uri="{BB962C8B-B14F-4D97-AF65-F5344CB8AC3E}">
        <p14:creationId xmlns:p14="http://schemas.microsoft.com/office/powerpoint/2010/main" val="35426983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92005B4-EEE2-425D-9DEA-3157AB153054}" type="datetimeFigureOut">
              <a:rPr lang="en-US"/>
              <a:pPr>
                <a:defRPr/>
              </a:pPr>
              <a:t>10/13/2021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31F4C1F-86A7-43A5-9DA6-C441314CFFAC}" type="slidenum">
              <a:rPr lang="en-US" altLang="en-US"/>
              <a:pPr/>
              <a:t>‹#›</a:t>
            </a:fld>
            <a:endParaRPr lang="en-US" altLang="en-US"/>
          </a:p>
        </p:txBody>
      </p:sp>
    </p:spTree>
    <p:extLst>
      <p:ext uri="{BB962C8B-B14F-4D97-AF65-F5344CB8AC3E}">
        <p14:creationId xmlns:p14="http://schemas.microsoft.com/office/powerpoint/2010/main" val="41096269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13D4235-EFA3-4013-B006-4BFCE733AF9F}" type="datetimeFigureOut">
              <a:rPr lang="en-US"/>
              <a:pPr>
                <a:defRPr/>
              </a:pPr>
              <a:t>10/13/2021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AFE7C7A-685F-4583-B935-987B45D85C8C}" type="slidenum">
              <a:rPr lang="en-US" altLang="en-US"/>
              <a:pPr/>
              <a:t>‹#›</a:t>
            </a:fld>
            <a:endParaRPr lang="en-US" altLang="en-US"/>
          </a:p>
        </p:txBody>
      </p:sp>
    </p:spTree>
    <p:extLst>
      <p:ext uri="{BB962C8B-B14F-4D97-AF65-F5344CB8AC3E}">
        <p14:creationId xmlns:p14="http://schemas.microsoft.com/office/powerpoint/2010/main" val="4092764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D4F29D4-DAAE-4A26-BF54-5EC71C9665BA}" type="datetimeFigureOut">
              <a:rPr lang="en-US">
                <a:solidFill>
                  <a:prstClr val="black">
                    <a:tint val="75000"/>
                  </a:prstClr>
                </a:solidFill>
              </a:rPr>
              <a:pPr>
                <a:def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7ACA4EB-1502-44FF-9836-3AE7348118BC}" type="slidenum">
              <a:rPr lang="en-US" altLang="en-US"/>
              <a:pPr/>
              <a:t>‹#›</a:t>
            </a:fld>
            <a:endParaRPr lang="en-US" altLang="en-US"/>
          </a:p>
        </p:txBody>
      </p:sp>
    </p:spTree>
    <p:extLst>
      <p:ext uri="{BB962C8B-B14F-4D97-AF65-F5344CB8AC3E}">
        <p14:creationId xmlns:p14="http://schemas.microsoft.com/office/powerpoint/2010/main" val="6244366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AEB7D3-1DDB-4C45-9C7E-AACC721D7479}" type="datetimeFigureOut">
              <a:rPr lang="en-US"/>
              <a:pPr>
                <a:defRPr/>
              </a:pPr>
              <a:t>10/13/2021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8F8F2A0-E9B5-4CEB-84C4-5AD2F6FE5304}" type="slidenum">
              <a:rPr lang="en-US" altLang="en-US"/>
              <a:pPr/>
              <a:t>‹#›</a:t>
            </a:fld>
            <a:endParaRPr lang="en-US" altLang="en-US"/>
          </a:p>
        </p:txBody>
      </p:sp>
    </p:spTree>
    <p:extLst>
      <p:ext uri="{BB962C8B-B14F-4D97-AF65-F5344CB8AC3E}">
        <p14:creationId xmlns:p14="http://schemas.microsoft.com/office/powerpoint/2010/main" val="3074793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0F7A5DA-755B-43C4-B99B-D76D8EE4A5D1}"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D7B92C0-0FBB-4D41-A37E-CF890A89C721}" type="slidenum">
              <a:rPr lang="en-US" altLang="en-US"/>
              <a:pPr/>
              <a:t>‹#›</a:t>
            </a:fld>
            <a:endParaRPr lang="en-US" altLang="en-US"/>
          </a:p>
        </p:txBody>
      </p:sp>
    </p:spTree>
    <p:extLst>
      <p:ext uri="{BB962C8B-B14F-4D97-AF65-F5344CB8AC3E}">
        <p14:creationId xmlns:p14="http://schemas.microsoft.com/office/powerpoint/2010/main" val="8549167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54A6F33-B4D8-474A-9E0A-EF968B1A131F}"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1FDF1CE-40AB-48AC-B20A-A126A2DC7E83}" type="slidenum">
              <a:rPr lang="en-US" altLang="en-US"/>
              <a:pPr/>
              <a:t>‹#›</a:t>
            </a:fld>
            <a:endParaRPr lang="en-US" altLang="en-US"/>
          </a:p>
        </p:txBody>
      </p:sp>
    </p:spTree>
    <p:extLst>
      <p:ext uri="{BB962C8B-B14F-4D97-AF65-F5344CB8AC3E}">
        <p14:creationId xmlns:p14="http://schemas.microsoft.com/office/powerpoint/2010/main" val="27521962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A288FF3-39CE-47FE-A577-13A9B45F49D6}"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5BC042-8AD6-47E5-B89A-8786CD6BCE7E}" type="slidenum">
              <a:rPr lang="en-US" altLang="en-US"/>
              <a:pPr/>
              <a:t>‹#›</a:t>
            </a:fld>
            <a:endParaRPr lang="en-US" altLang="en-US"/>
          </a:p>
        </p:txBody>
      </p:sp>
    </p:spTree>
    <p:extLst>
      <p:ext uri="{BB962C8B-B14F-4D97-AF65-F5344CB8AC3E}">
        <p14:creationId xmlns:p14="http://schemas.microsoft.com/office/powerpoint/2010/main" val="20271018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189FA7-BA36-44E3-90EE-A4022B9408AB}"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F0286CF-865D-47B5-8C94-B4E065DF4296}" type="slidenum">
              <a:rPr lang="en-US" altLang="en-US"/>
              <a:pPr/>
              <a:t>‹#›</a:t>
            </a:fld>
            <a:endParaRPr lang="en-US" altLang="en-US"/>
          </a:p>
        </p:txBody>
      </p:sp>
    </p:spTree>
    <p:extLst>
      <p:ext uri="{BB962C8B-B14F-4D97-AF65-F5344CB8AC3E}">
        <p14:creationId xmlns:p14="http://schemas.microsoft.com/office/powerpoint/2010/main" val="14259155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D568D83-8270-4ABD-86FC-48B8FA9D1DB2}"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3F29D04-BA12-49CD-9469-8EB44E7E3DEC}" type="slidenum">
              <a:rPr lang="en-US" altLang="en-US"/>
              <a:pPr/>
              <a:t>‹#›</a:t>
            </a:fld>
            <a:endParaRPr lang="en-US" altLang="en-US"/>
          </a:p>
        </p:txBody>
      </p:sp>
    </p:spTree>
    <p:extLst>
      <p:ext uri="{BB962C8B-B14F-4D97-AF65-F5344CB8AC3E}">
        <p14:creationId xmlns:p14="http://schemas.microsoft.com/office/powerpoint/2010/main" val="40563804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3C7A06F0-10DA-4309-A230-2964F0B9DFA6}"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52FB3AA-996D-46EF-BE97-A7D2BA1FA14D}" type="slidenum">
              <a:rPr lang="en-US" altLang="en-US"/>
              <a:pPr/>
              <a:t>‹#›</a:t>
            </a:fld>
            <a:endParaRPr lang="en-US" altLang="en-US"/>
          </a:p>
        </p:txBody>
      </p:sp>
    </p:spTree>
    <p:extLst>
      <p:ext uri="{BB962C8B-B14F-4D97-AF65-F5344CB8AC3E}">
        <p14:creationId xmlns:p14="http://schemas.microsoft.com/office/powerpoint/2010/main" val="4784486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AFFE80D-92CB-43E9-BC1D-55E4BDD5BE99}"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0EDF6A2-7043-4348-B134-534CCB69652B}" type="slidenum">
              <a:rPr lang="en-US" altLang="en-US"/>
              <a:pPr/>
              <a:t>‹#›</a:t>
            </a:fld>
            <a:endParaRPr lang="en-US" altLang="en-US"/>
          </a:p>
        </p:txBody>
      </p:sp>
    </p:spTree>
    <p:extLst>
      <p:ext uri="{BB962C8B-B14F-4D97-AF65-F5344CB8AC3E}">
        <p14:creationId xmlns:p14="http://schemas.microsoft.com/office/powerpoint/2010/main" val="10080470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A33FF0B-601F-4DF3-8BE5-AB298CD36104}"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5F8A2D6-C464-4438-A24B-98841B8B9A6C}" type="slidenum">
              <a:rPr lang="en-US" altLang="en-US"/>
              <a:pPr/>
              <a:t>‹#›</a:t>
            </a:fld>
            <a:endParaRPr lang="en-US" altLang="en-US"/>
          </a:p>
        </p:txBody>
      </p:sp>
    </p:spTree>
    <p:extLst>
      <p:ext uri="{BB962C8B-B14F-4D97-AF65-F5344CB8AC3E}">
        <p14:creationId xmlns:p14="http://schemas.microsoft.com/office/powerpoint/2010/main" val="7324699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73E51F3-8D16-4816-9C1E-E388E6481A08}" type="datetimeFigureOut">
              <a:rPr lang="en-US"/>
              <a:pPr>
                <a:defRPr/>
              </a:pPr>
              <a:t>10/13/2021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169ECC9-4DC9-4AF5-BEF5-6A2E7BEB3654}" type="slidenum">
              <a:rPr lang="en-US" altLang="en-US"/>
              <a:pPr/>
              <a:t>‹#›</a:t>
            </a:fld>
            <a:endParaRPr lang="en-US" altLang="en-US"/>
          </a:p>
        </p:txBody>
      </p:sp>
    </p:spTree>
    <p:extLst>
      <p:ext uri="{BB962C8B-B14F-4D97-AF65-F5344CB8AC3E}">
        <p14:creationId xmlns:p14="http://schemas.microsoft.com/office/powerpoint/2010/main" val="489898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5468D3D-9DA0-4F4E-B618-0D8B6BBE8EBF}" type="datetimeFigureOut">
              <a:rPr lang="en-US">
                <a:solidFill>
                  <a:prstClr val="black">
                    <a:tint val="75000"/>
                  </a:prstClr>
                </a:solidFill>
              </a:rPr>
              <a:pPr>
                <a:def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58CAF4-0E20-4640-B238-AC78A85BCAB1}" type="slidenum">
              <a:rPr lang="en-US" altLang="en-US"/>
              <a:pPr/>
              <a:t>‹#›</a:t>
            </a:fld>
            <a:endParaRPr lang="en-US" altLang="en-US"/>
          </a:p>
        </p:txBody>
      </p:sp>
    </p:spTree>
    <p:extLst>
      <p:ext uri="{BB962C8B-B14F-4D97-AF65-F5344CB8AC3E}">
        <p14:creationId xmlns:p14="http://schemas.microsoft.com/office/powerpoint/2010/main" val="3974701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CE71A49-04A1-4A12-B1A3-9DBBE03223EC}" type="datetimeFigureOut">
              <a:rPr lang="en-US"/>
              <a:pPr>
                <a:defRPr/>
              </a:pPr>
              <a:t>10/13/2021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F5981867-BEB1-4C6A-94FD-1C9B1ACAECF8}" type="slidenum">
              <a:rPr lang="en-US" altLang="en-US"/>
              <a:pPr/>
              <a:t>‹#›</a:t>
            </a:fld>
            <a:endParaRPr lang="en-US" altLang="en-US"/>
          </a:p>
        </p:txBody>
      </p:sp>
    </p:spTree>
    <p:extLst>
      <p:ext uri="{BB962C8B-B14F-4D97-AF65-F5344CB8AC3E}">
        <p14:creationId xmlns:p14="http://schemas.microsoft.com/office/powerpoint/2010/main" val="36579060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703466-BE41-48FC-A244-6050EFE234E4}" type="datetimeFigureOut">
              <a:rPr lang="en-US"/>
              <a:pPr>
                <a:defRPr/>
              </a:pPr>
              <a:t>10/13/2021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778C8C0-0133-4633-AF1F-9BC753363948}" type="slidenum">
              <a:rPr lang="en-US" altLang="en-US"/>
              <a:pPr/>
              <a:t>‹#›</a:t>
            </a:fld>
            <a:endParaRPr lang="en-US" altLang="en-US"/>
          </a:p>
        </p:txBody>
      </p:sp>
    </p:spTree>
    <p:extLst>
      <p:ext uri="{BB962C8B-B14F-4D97-AF65-F5344CB8AC3E}">
        <p14:creationId xmlns:p14="http://schemas.microsoft.com/office/powerpoint/2010/main" val="42471226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FA539C1-252F-4D17-B9DA-E400CEA62BA3}"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E9A1DC4-F74E-42B5-9AC5-38C4105B33DF}" type="slidenum">
              <a:rPr lang="en-US" altLang="en-US"/>
              <a:pPr/>
              <a:t>‹#›</a:t>
            </a:fld>
            <a:endParaRPr lang="en-US" altLang="en-US"/>
          </a:p>
        </p:txBody>
      </p:sp>
    </p:spTree>
    <p:extLst>
      <p:ext uri="{BB962C8B-B14F-4D97-AF65-F5344CB8AC3E}">
        <p14:creationId xmlns:p14="http://schemas.microsoft.com/office/powerpoint/2010/main" val="36435147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3251964-956C-4DF1-A022-CACB66E77CD0}"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7067158-E1F2-4144-9F7D-FB55B399FC87}" type="slidenum">
              <a:rPr lang="en-US" altLang="en-US"/>
              <a:pPr/>
              <a:t>‹#›</a:t>
            </a:fld>
            <a:endParaRPr lang="en-US" altLang="en-US"/>
          </a:p>
        </p:txBody>
      </p:sp>
    </p:spTree>
    <p:extLst>
      <p:ext uri="{BB962C8B-B14F-4D97-AF65-F5344CB8AC3E}">
        <p14:creationId xmlns:p14="http://schemas.microsoft.com/office/powerpoint/2010/main" val="22812614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32B141-A76E-444B-9E40-86B5916C6AE0}"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8FA46C5-BB3D-4DA2-9FE3-02301E71B869}" type="slidenum">
              <a:rPr lang="en-US" altLang="en-US"/>
              <a:pPr/>
              <a:t>‹#›</a:t>
            </a:fld>
            <a:endParaRPr lang="en-US" altLang="en-US"/>
          </a:p>
        </p:txBody>
      </p:sp>
    </p:spTree>
    <p:extLst>
      <p:ext uri="{BB962C8B-B14F-4D97-AF65-F5344CB8AC3E}">
        <p14:creationId xmlns:p14="http://schemas.microsoft.com/office/powerpoint/2010/main" val="30269240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E5A842-2B28-4152-93EB-9F33E2789A75}"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E6DBDE1-3302-40A6-B3F7-11D9D32FC070}" type="slidenum">
              <a:rPr lang="en-US" altLang="en-US"/>
              <a:pPr/>
              <a:t>‹#›</a:t>
            </a:fld>
            <a:endParaRPr lang="en-US" altLang="en-US"/>
          </a:p>
        </p:txBody>
      </p:sp>
    </p:spTree>
    <p:extLst>
      <p:ext uri="{BB962C8B-B14F-4D97-AF65-F5344CB8AC3E}">
        <p14:creationId xmlns:p14="http://schemas.microsoft.com/office/powerpoint/2010/main" val="3987390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EA30E04-C6B8-463C-9851-D1C302BA99AE}" type="datetimeFigureOut">
              <a:rPr lang="en-US">
                <a:solidFill>
                  <a:prstClr val="black">
                    <a:tint val="75000"/>
                  </a:prstClr>
                </a:solidFill>
              </a:rPr>
              <a:pPr>
                <a:def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C79FA55-DB7A-436E-8D7E-9D62E6A8B619}" type="slidenum">
              <a:rPr lang="en-US" altLang="en-US"/>
              <a:pPr/>
              <a:t>‹#›</a:t>
            </a:fld>
            <a:endParaRPr lang="en-US" altLang="en-US"/>
          </a:p>
        </p:txBody>
      </p:sp>
    </p:spTree>
    <p:extLst>
      <p:ext uri="{BB962C8B-B14F-4D97-AF65-F5344CB8AC3E}">
        <p14:creationId xmlns:p14="http://schemas.microsoft.com/office/powerpoint/2010/main" val="4265366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1F85A85-5D4A-432C-A77A-1D356E7F5043}" type="datetimeFigureOut">
              <a:rPr lang="en-US">
                <a:solidFill>
                  <a:prstClr val="black">
                    <a:tint val="75000"/>
                  </a:prstClr>
                </a:solidFill>
              </a:rPr>
              <a:pPr>
                <a:defRPr/>
              </a:pPr>
              <a:t>10/13/2021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46683-31D3-4AD5-8C1A-A81B0D9F47A9}" type="slidenum">
              <a:rPr lang="en-US" altLang="en-US"/>
              <a:pPr/>
              <a:t>‹#›</a:t>
            </a:fld>
            <a:endParaRPr lang="en-US" altLang="en-US"/>
          </a:p>
        </p:txBody>
      </p:sp>
    </p:spTree>
    <p:extLst>
      <p:ext uri="{BB962C8B-B14F-4D97-AF65-F5344CB8AC3E}">
        <p14:creationId xmlns:p14="http://schemas.microsoft.com/office/powerpoint/2010/main" val="427339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36E4148-66C5-4FCF-990B-41F4210F820C}" type="datetimeFigureOut">
              <a:rPr lang="en-US">
                <a:solidFill>
                  <a:prstClr val="black">
                    <a:tint val="75000"/>
                  </a:prstClr>
                </a:solidFill>
              </a:rPr>
              <a:pPr>
                <a:defRPr/>
              </a:pPr>
              <a:t>10/13/2021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E2A69D6-FAEB-4F80-9129-4C255DE696C3}" type="slidenum">
              <a:rPr lang="en-US" altLang="en-US"/>
              <a:pPr/>
              <a:t>‹#›</a:t>
            </a:fld>
            <a:endParaRPr lang="en-US" altLang="en-US"/>
          </a:p>
        </p:txBody>
      </p:sp>
    </p:spTree>
    <p:extLst>
      <p:ext uri="{BB962C8B-B14F-4D97-AF65-F5344CB8AC3E}">
        <p14:creationId xmlns:p14="http://schemas.microsoft.com/office/powerpoint/2010/main" val="1671007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93487F9-7B7C-4D86-A049-03F23E18DDFB}" type="datetimeFigureOut">
              <a:rPr lang="en-US">
                <a:solidFill>
                  <a:prstClr val="black">
                    <a:tint val="75000"/>
                  </a:prstClr>
                </a:solidFill>
              </a:rPr>
              <a:pPr>
                <a:defRPr/>
              </a:pPr>
              <a:t>10/13/2021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44A6E14-303F-4B6A-957C-48DF2ED49443}" type="slidenum">
              <a:rPr lang="en-US" altLang="en-US"/>
              <a:pPr/>
              <a:t>‹#›</a:t>
            </a:fld>
            <a:endParaRPr lang="en-US" altLang="en-US"/>
          </a:p>
        </p:txBody>
      </p:sp>
    </p:spTree>
    <p:extLst>
      <p:ext uri="{BB962C8B-B14F-4D97-AF65-F5344CB8AC3E}">
        <p14:creationId xmlns:p14="http://schemas.microsoft.com/office/powerpoint/2010/main" val="196449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1541DD-414A-4990-8563-8F84055E51B5}" type="datetimeFigureOut">
              <a:rPr lang="en-US">
                <a:solidFill>
                  <a:prstClr val="black">
                    <a:tint val="75000"/>
                  </a:prstClr>
                </a:solidFill>
              </a:rPr>
              <a:pPr>
                <a:defRPr/>
              </a:pPr>
              <a:t>10/13/2021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853C498-70DE-4F8B-B473-E9A346705E8C}" type="slidenum">
              <a:rPr lang="en-US" altLang="en-US"/>
              <a:pPr/>
              <a:t>‹#›</a:t>
            </a:fld>
            <a:endParaRPr lang="en-US" altLang="en-US"/>
          </a:p>
        </p:txBody>
      </p:sp>
    </p:spTree>
    <p:extLst>
      <p:ext uri="{BB962C8B-B14F-4D97-AF65-F5344CB8AC3E}">
        <p14:creationId xmlns:p14="http://schemas.microsoft.com/office/powerpoint/2010/main" val="3124916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7F109E-CAA4-4B23-BEA5-FA3794E04782}" type="datetimeFigureOut">
              <a:rPr lang="en-US">
                <a:solidFill>
                  <a:prstClr val="black">
                    <a:tint val="75000"/>
                  </a:prstClr>
                </a:solidFill>
              </a:rPr>
              <a:pPr>
                <a:defRPr/>
              </a:pPr>
              <a:t>10/13/2021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AE3F1C6-4B2B-463C-A67B-89ACB5297A5A}" type="slidenum">
              <a:rPr lang="en-US" altLang="en-US"/>
              <a:pPr/>
              <a:t>‹#›</a:t>
            </a:fld>
            <a:endParaRPr lang="en-US" altLang="en-US"/>
          </a:p>
        </p:txBody>
      </p:sp>
    </p:spTree>
    <p:extLst>
      <p:ext uri="{BB962C8B-B14F-4D97-AF65-F5344CB8AC3E}">
        <p14:creationId xmlns:p14="http://schemas.microsoft.com/office/powerpoint/2010/main" val="163509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5468D3D-9DA0-4F4E-B618-0D8B6BBE8EBF}" type="datetimeFigureOut">
              <a:rPr lang="en-US">
                <a:solidFill>
                  <a:prstClr val="black">
                    <a:tint val="75000"/>
                  </a:prstClr>
                </a:solidFill>
              </a:rPr>
              <a:pPr>
                <a:def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58CAF4-0E20-4640-B238-AC78A85BCAB1}" type="slidenum">
              <a:rPr lang="en-US" altLang="en-US"/>
              <a:pPr/>
              <a:t>‹#›</a:t>
            </a:fld>
            <a:endParaRPr lang="en-US" altLang="en-US"/>
          </a:p>
        </p:txBody>
      </p:sp>
    </p:spTree>
    <p:extLst>
      <p:ext uri="{BB962C8B-B14F-4D97-AF65-F5344CB8AC3E}">
        <p14:creationId xmlns:p14="http://schemas.microsoft.com/office/powerpoint/2010/main" val="1021961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FDD841-314D-4061-B269-F2F521D1984B}" type="datetimeFigureOut">
              <a:rPr lang="en-US">
                <a:solidFill>
                  <a:prstClr val="black">
                    <a:tint val="75000"/>
                  </a:prstClr>
                </a:solidFill>
              </a:rPr>
              <a:pPr>
                <a:defRPr/>
              </a:pPr>
              <a:t>10/13/2021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7C5E831-F4A0-4A66-BE82-DD8113A20C5E}" type="slidenum">
              <a:rPr lang="en-US" altLang="en-US"/>
              <a:pPr/>
              <a:t>‹#›</a:t>
            </a:fld>
            <a:endParaRPr lang="en-US" altLang="en-US"/>
          </a:p>
        </p:txBody>
      </p:sp>
    </p:spTree>
    <p:extLst>
      <p:ext uri="{BB962C8B-B14F-4D97-AF65-F5344CB8AC3E}">
        <p14:creationId xmlns:p14="http://schemas.microsoft.com/office/powerpoint/2010/main" val="2693593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70B7F48-BF32-4422-B47E-956F0537F607}" type="datetimeFigureOut">
              <a:rPr lang="en-US">
                <a:solidFill>
                  <a:prstClr val="black">
                    <a:tint val="75000"/>
                  </a:prstClr>
                </a:solidFill>
              </a:rPr>
              <a:pPr>
                <a:def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E59FAFD-A73B-42D0-8AE8-C02E42209CAD}" type="slidenum">
              <a:rPr lang="en-US" altLang="en-US"/>
              <a:pPr/>
              <a:t>‹#›</a:t>
            </a:fld>
            <a:endParaRPr lang="en-US" altLang="en-US"/>
          </a:p>
        </p:txBody>
      </p:sp>
    </p:spTree>
    <p:extLst>
      <p:ext uri="{BB962C8B-B14F-4D97-AF65-F5344CB8AC3E}">
        <p14:creationId xmlns:p14="http://schemas.microsoft.com/office/powerpoint/2010/main" val="2756513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71FA1E-4AFC-4C09-AEFB-04169DAE8A5D}" type="datetimeFigureOut">
              <a:rPr lang="en-US">
                <a:solidFill>
                  <a:prstClr val="black">
                    <a:tint val="75000"/>
                  </a:prstClr>
                </a:solidFill>
              </a:rPr>
              <a:pPr>
                <a:def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E0F9915-A408-4E09-B17F-1BBF622EB8F3}" type="slidenum">
              <a:rPr lang="en-US" altLang="en-US"/>
              <a:pPr/>
              <a:t>‹#›</a:t>
            </a:fld>
            <a:endParaRPr lang="en-US" altLang="en-US"/>
          </a:p>
        </p:txBody>
      </p:sp>
    </p:spTree>
    <p:extLst>
      <p:ext uri="{BB962C8B-B14F-4D97-AF65-F5344CB8AC3E}">
        <p14:creationId xmlns:p14="http://schemas.microsoft.com/office/powerpoint/2010/main" val="3096754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7BAC31B-5D2B-4C02-914D-54EBBE554F14}"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B3E88E6-60F7-47EA-9E00-EA126B9CC593}" type="slidenum">
              <a:rPr lang="en-US" altLang="en-US"/>
              <a:pPr/>
              <a:t>‹#›</a:t>
            </a:fld>
            <a:endParaRPr lang="en-US" altLang="en-US"/>
          </a:p>
        </p:txBody>
      </p:sp>
    </p:spTree>
    <p:extLst>
      <p:ext uri="{BB962C8B-B14F-4D97-AF65-F5344CB8AC3E}">
        <p14:creationId xmlns:p14="http://schemas.microsoft.com/office/powerpoint/2010/main" val="4283322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6A4E8531-F8E0-4607-ADEF-F28F500F91A4}"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C47E887-D0C2-49BA-B9E7-B0B7D95FA602}" type="slidenum">
              <a:rPr lang="en-US" altLang="en-US"/>
              <a:pPr/>
              <a:t>‹#›</a:t>
            </a:fld>
            <a:endParaRPr lang="en-US" altLang="en-US"/>
          </a:p>
        </p:txBody>
      </p:sp>
    </p:spTree>
    <p:extLst>
      <p:ext uri="{BB962C8B-B14F-4D97-AF65-F5344CB8AC3E}">
        <p14:creationId xmlns:p14="http://schemas.microsoft.com/office/powerpoint/2010/main" val="1887867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2707372-E1B9-469A-8BD9-F5706E7B347B}"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67E86AF-B70E-4980-AACC-0EFDB9E9E518}" type="slidenum">
              <a:rPr lang="en-US" altLang="en-US"/>
              <a:pPr/>
              <a:t>‹#›</a:t>
            </a:fld>
            <a:endParaRPr lang="en-US" altLang="en-US"/>
          </a:p>
        </p:txBody>
      </p:sp>
    </p:spTree>
    <p:extLst>
      <p:ext uri="{BB962C8B-B14F-4D97-AF65-F5344CB8AC3E}">
        <p14:creationId xmlns:p14="http://schemas.microsoft.com/office/powerpoint/2010/main" val="1605870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707D12E-51F0-4B46-B3F5-E00AB2CF89D6}"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AABABAC-D57B-4458-A4ED-05F00AB86B8E}" type="slidenum">
              <a:rPr lang="en-US" altLang="en-US"/>
              <a:pPr/>
              <a:t>‹#›</a:t>
            </a:fld>
            <a:endParaRPr lang="en-US" altLang="en-US"/>
          </a:p>
        </p:txBody>
      </p:sp>
    </p:spTree>
    <p:extLst>
      <p:ext uri="{BB962C8B-B14F-4D97-AF65-F5344CB8AC3E}">
        <p14:creationId xmlns:p14="http://schemas.microsoft.com/office/powerpoint/2010/main" val="323429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96F2DF5-432C-4C00-9BD6-D03598B6B80A}" type="datetimeFigureOut">
              <a:rPr lang="en-US"/>
              <a:pPr>
                <a:defRPr/>
              </a:pPr>
              <a:t>10/13/2021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C3B2088-31BB-4136-9D02-C8703535ADBB}" type="slidenum">
              <a:rPr lang="en-US" altLang="en-US"/>
              <a:pPr/>
              <a:t>‹#›</a:t>
            </a:fld>
            <a:endParaRPr lang="en-US" altLang="en-US"/>
          </a:p>
        </p:txBody>
      </p:sp>
    </p:spTree>
    <p:extLst>
      <p:ext uri="{BB962C8B-B14F-4D97-AF65-F5344CB8AC3E}">
        <p14:creationId xmlns:p14="http://schemas.microsoft.com/office/powerpoint/2010/main" val="3832322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985606C-56A7-41F0-BDEA-69095643EF05}" type="datetimeFigureOut">
              <a:rPr lang="en-US"/>
              <a:pPr>
                <a:defRPr/>
              </a:pPr>
              <a:t>10/13/2021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A3564E6-9D53-43E2-9B93-7B6680B985C7}" type="slidenum">
              <a:rPr lang="en-US" altLang="en-US"/>
              <a:pPr/>
              <a:t>‹#›</a:t>
            </a:fld>
            <a:endParaRPr lang="en-US" altLang="en-US"/>
          </a:p>
        </p:txBody>
      </p:sp>
    </p:spTree>
    <p:extLst>
      <p:ext uri="{BB962C8B-B14F-4D97-AF65-F5344CB8AC3E}">
        <p14:creationId xmlns:p14="http://schemas.microsoft.com/office/powerpoint/2010/main" val="650086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9A04B5-735C-4528-A4E2-15E35B7B74F5}" type="datetimeFigureOut">
              <a:rPr lang="en-US"/>
              <a:pPr>
                <a:defRPr/>
              </a:pPr>
              <a:t>10/13/2021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BF4E2BB-925C-49D0-97D6-D6FA5C28A3D6}" type="slidenum">
              <a:rPr lang="en-US" altLang="en-US"/>
              <a:pPr/>
              <a:t>‹#›</a:t>
            </a:fld>
            <a:endParaRPr lang="en-US" altLang="en-US"/>
          </a:p>
        </p:txBody>
      </p:sp>
    </p:spTree>
    <p:extLst>
      <p:ext uri="{BB962C8B-B14F-4D97-AF65-F5344CB8AC3E}">
        <p14:creationId xmlns:p14="http://schemas.microsoft.com/office/powerpoint/2010/main" val="838089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EA30E04-C6B8-463C-9851-D1C302BA99AE}" type="datetimeFigureOut">
              <a:rPr lang="en-US">
                <a:solidFill>
                  <a:prstClr val="black">
                    <a:tint val="75000"/>
                  </a:prstClr>
                </a:solidFill>
              </a:rPr>
              <a:pPr>
                <a:def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C79FA55-DB7A-436E-8D7E-9D62E6A8B619}" type="slidenum">
              <a:rPr lang="en-US" altLang="en-US"/>
              <a:pPr/>
              <a:t>‹#›</a:t>
            </a:fld>
            <a:endParaRPr lang="en-US" altLang="en-US"/>
          </a:p>
        </p:txBody>
      </p:sp>
    </p:spTree>
    <p:extLst>
      <p:ext uri="{BB962C8B-B14F-4D97-AF65-F5344CB8AC3E}">
        <p14:creationId xmlns:p14="http://schemas.microsoft.com/office/powerpoint/2010/main" val="1221300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74B65F1-9DA4-4C28-95BB-AF907011913F}"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B289452-4C91-456F-B9D6-EDE5AEBD71A5}" type="slidenum">
              <a:rPr lang="en-US" altLang="en-US"/>
              <a:pPr/>
              <a:t>‹#›</a:t>
            </a:fld>
            <a:endParaRPr lang="en-US" altLang="en-US"/>
          </a:p>
        </p:txBody>
      </p:sp>
    </p:spTree>
    <p:extLst>
      <p:ext uri="{BB962C8B-B14F-4D97-AF65-F5344CB8AC3E}">
        <p14:creationId xmlns:p14="http://schemas.microsoft.com/office/powerpoint/2010/main" val="1362396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AA35F32-192D-4EE3-AD20-D1846B209E75}"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6415FA2-BB07-4FDD-8907-7427ECBDFA61}" type="slidenum">
              <a:rPr lang="en-US" altLang="en-US"/>
              <a:pPr/>
              <a:t>‹#›</a:t>
            </a:fld>
            <a:endParaRPr lang="en-US" altLang="en-US"/>
          </a:p>
        </p:txBody>
      </p:sp>
    </p:spTree>
    <p:extLst>
      <p:ext uri="{BB962C8B-B14F-4D97-AF65-F5344CB8AC3E}">
        <p14:creationId xmlns:p14="http://schemas.microsoft.com/office/powerpoint/2010/main" val="14760414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1D2C99F-7F8D-4F0A-AAF5-649A9AD30BDD}"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86F66D1-B0A0-41C3-8185-8CE02AD43BDD}" type="slidenum">
              <a:rPr lang="en-US" altLang="en-US"/>
              <a:pPr/>
              <a:t>‹#›</a:t>
            </a:fld>
            <a:endParaRPr lang="en-US" altLang="en-US"/>
          </a:p>
        </p:txBody>
      </p:sp>
    </p:spTree>
    <p:extLst>
      <p:ext uri="{BB962C8B-B14F-4D97-AF65-F5344CB8AC3E}">
        <p14:creationId xmlns:p14="http://schemas.microsoft.com/office/powerpoint/2010/main" val="3227088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54BCD1-CF69-42F6-864E-79704B68EB29}"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A94C1E6-9996-4BF5-AAA7-DCAA1DB4B3F2}" type="slidenum">
              <a:rPr lang="en-US" altLang="en-US"/>
              <a:pPr/>
              <a:t>‹#›</a:t>
            </a:fld>
            <a:endParaRPr lang="en-US" altLang="en-US"/>
          </a:p>
        </p:txBody>
      </p:sp>
    </p:spTree>
    <p:extLst>
      <p:ext uri="{BB962C8B-B14F-4D97-AF65-F5344CB8AC3E}">
        <p14:creationId xmlns:p14="http://schemas.microsoft.com/office/powerpoint/2010/main" val="341658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95E8069-BE48-47B9-B24C-1490F8208083}"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F432738-4907-4C8D-B848-51808E96C0AE}" type="slidenum">
              <a:rPr lang="en-US" altLang="en-US"/>
              <a:pPr/>
              <a:t>‹#›</a:t>
            </a:fld>
            <a:endParaRPr lang="en-US" altLang="en-US"/>
          </a:p>
        </p:txBody>
      </p:sp>
    </p:spTree>
    <p:extLst>
      <p:ext uri="{BB962C8B-B14F-4D97-AF65-F5344CB8AC3E}">
        <p14:creationId xmlns:p14="http://schemas.microsoft.com/office/powerpoint/2010/main" val="4006150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10589C03-4E7B-46BE-9155-3198518A9328}"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F3B27BD-4EC3-42A2-97A1-B9235899FB34}" type="slidenum">
              <a:rPr lang="en-US" altLang="en-US"/>
              <a:pPr/>
              <a:t>‹#›</a:t>
            </a:fld>
            <a:endParaRPr lang="en-US" altLang="en-US"/>
          </a:p>
        </p:txBody>
      </p:sp>
    </p:spTree>
    <p:extLst>
      <p:ext uri="{BB962C8B-B14F-4D97-AF65-F5344CB8AC3E}">
        <p14:creationId xmlns:p14="http://schemas.microsoft.com/office/powerpoint/2010/main" val="3463987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1B34AD-00E0-4CD8-9A6D-C581FFE9CBF7}"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F4D2E1B-50EB-44B1-A484-DBDF2311C698}" type="slidenum">
              <a:rPr lang="en-US" altLang="en-US"/>
              <a:pPr/>
              <a:t>‹#›</a:t>
            </a:fld>
            <a:endParaRPr lang="en-US" altLang="en-US"/>
          </a:p>
        </p:txBody>
      </p:sp>
    </p:spTree>
    <p:extLst>
      <p:ext uri="{BB962C8B-B14F-4D97-AF65-F5344CB8AC3E}">
        <p14:creationId xmlns:p14="http://schemas.microsoft.com/office/powerpoint/2010/main" val="2692887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A2984D2-8575-42EF-9CA2-6DDD7E223E0E}"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BCDBDAB-0464-40E1-94B9-91D2885A7998}" type="slidenum">
              <a:rPr lang="en-US" altLang="en-US"/>
              <a:pPr/>
              <a:t>‹#›</a:t>
            </a:fld>
            <a:endParaRPr lang="en-US" altLang="en-US"/>
          </a:p>
        </p:txBody>
      </p:sp>
    </p:spTree>
    <p:extLst>
      <p:ext uri="{BB962C8B-B14F-4D97-AF65-F5344CB8AC3E}">
        <p14:creationId xmlns:p14="http://schemas.microsoft.com/office/powerpoint/2010/main" val="3359075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EEB365C-6851-40D6-86E9-F154F9A76AC2}" type="datetimeFigureOut">
              <a:rPr lang="en-US"/>
              <a:pPr>
                <a:defRPr/>
              </a:pPr>
              <a:t>10/13/2021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AFE83829-F749-483D-8839-0845756B9C88}" type="slidenum">
              <a:rPr lang="en-US" altLang="en-US"/>
              <a:pPr/>
              <a:t>‹#›</a:t>
            </a:fld>
            <a:endParaRPr lang="en-US" altLang="en-US"/>
          </a:p>
        </p:txBody>
      </p:sp>
    </p:spTree>
    <p:extLst>
      <p:ext uri="{BB962C8B-B14F-4D97-AF65-F5344CB8AC3E}">
        <p14:creationId xmlns:p14="http://schemas.microsoft.com/office/powerpoint/2010/main" val="3776422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BAF39B5-1B59-475C-ADCB-38A6748397C8}" type="datetimeFigureOut">
              <a:rPr lang="en-US"/>
              <a:pPr>
                <a:defRPr/>
              </a:pPr>
              <a:t>10/13/2021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9E45C5D-EE37-4D63-94FD-9DFC3F3E9A67}" type="slidenum">
              <a:rPr lang="en-US" altLang="en-US"/>
              <a:pPr/>
              <a:t>‹#›</a:t>
            </a:fld>
            <a:endParaRPr lang="en-US" altLang="en-US"/>
          </a:p>
        </p:txBody>
      </p:sp>
    </p:spTree>
    <p:extLst>
      <p:ext uri="{BB962C8B-B14F-4D97-AF65-F5344CB8AC3E}">
        <p14:creationId xmlns:p14="http://schemas.microsoft.com/office/powerpoint/2010/main" val="81805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1F85A85-5D4A-432C-A77A-1D356E7F5043}" type="datetimeFigureOut">
              <a:rPr lang="en-US">
                <a:solidFill>
                  <a:prstClr val="black">
                    <a:tint val="75000"/>
                  </a:prstClr>
                </a:solidFill>
              </a:rPr>
              <a:pPr>
                <a:defRPr/>
              </a:pPr>
              <a:t>10/13/2021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46683-31D3-4AD5-8C1A-A81B0D9F47A9}" type="slidenum">
              <a:rPr lang="en-US" altLang="en-US"/>
              <a:pPr/>
              <a:t>‹#›</a:t>
            </a:fld>
            <a:endParaRPr lang="en-US" altLang="en-US"/>
          </a:p>
        </p:txBody>
      </p:sp>
    </p:spTree>
    <p:extLst>
      <p:ext uri="{BB962C8B-B14F-4D97-AF65-F5344CB8AC3E}">
        <p14:creationId xmlns:p14="http://schemas.microsoft.com/office/powerpoint/2010/main" val="2390571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AEC9E4A-0BE8-4224-A698-768D20073F6F}" type="datetimeFigureOut">
              <a:rPr lang="en-US"/>
              <a:pPr>
                <a:defRPr/>
              </a:pPr>
              <a:t>10/13/2021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745D601-70E7-486C-B439-7C89F8791641}" type="slidenum">
              <a:rPr lang="en-US" altLang="en-US"/>
              <a:pPr/>
              <a:t>‹#›</a:t>
            </a:fld>
            <a:endParaRPr lang="en-US" altLang="en-US"/>
          </a:p>
        </p:txBody>
      </p:sp>
    </p:spTree>
    <p:extLst>
      <p:ext uri="{BB962C8B-B14F-4D97-AF65-F5344CB8AC3E}">
        <p14:creationId xmlns:p14="http://schemas.microsoft.com/office/powerpoint/2010/main" val="3078254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934D3A7-1DA0-48D3-8E3B-9880C2E1E0EF}"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E796C0C-483D-452B-B2ED-4EDFFB6F6F7E}" type="slidenum">
              <a:rPr lang="en-US" altLang="en-US"/>
              <a:pPr/>
              <a:t>‹#›</a:t>
            </a:fld>
            <a:endParaRPr lang="en-US" altLang="en-US"/>
          </a:p>
        </p:txBody>
      </p:sp>
    </p:spTree>
    <p:extLst>
      <p:ext uri="{BB962C8B-B14F-4D97-AF65-F5344CB8AC3E}">
        <p14:creationId xmlns:p14="http://schemas.microsoft.com/office/powerpoint/2010/main" val="3025311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3C170F7-8587-44B9-B896-8E95D113F678}"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C90C56B-649C-41BE-A017-147CD307C302}" type="slidenum">
              <a:rPr lang="en-US" altLang="en-US"/>
              <a:pPr/>
              <a:t>‹#›</a:t>
            </a:fld>
            <a:endParaRPr lang="en-US" altLang="en-US"/>
          </a:p>
        </p:txBody>
      </p:sp>
    </p:spTree>
    <p:extLst>
      <p:ext uri="{BB962C8B-B14F-4D97-AF65-F5344CB8AC3E}">
        <p14:creationId xmlns:p14="http://schemas.microsoft.com/office/powerpoint/2010/main" val="4188515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A00E74-A678-463E-A031-C110EF08C405}"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626C271-DAEB-43DE-AE87-EB9D6550A898}" type="slidenum">
              <a:rPr lang="en-US" altLang="en-US"/>
              <a:pPr/>
              <a:t>‹#›</a:t>
            </a:fld>
            <a:endParaRPr lang="en-US" altLang="en-US"/>
          </a:p>
        </p:txBody>
      </p:sp>
    </p:spTree>
    <p:extLst>
      <p:ext uri="{BB962C8B-B14F-4D97-AF65-F5344CB8AC3E}">
        <p14:creationId xmlns:p14="http://schemas.microsoft.com/office/powerpoint/2010/main" val="3274070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3673AE-4127-4F11-BFFE-606C6A310BC9}"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86C6F05-731E-479A-8100-5959BE617B83}" type="slidenum">
              <a:rPr lang="en-US" altLang="en-US"/>
              <a:pPr/>
              <a:t>‹#›</a:t>
            </a:fld>
            <a:endParaRPr lang="en-US" altLang="en-US"/>
          </a:p>
        </p:txBody>
      </p:sp>
    </p:spTree>
    <p:extLst>
      <p:ext uri="{BB962C8B-B14F-4D97-AF65-F5344CB8AC3E}">
        <p14:creationId xmlns:p14="http://schemas.microsoft.com/office/powerpoint/2010/main" val="2291466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3EFF09B9-E802-4575-AAD8-92C96FCECE58}" type="slidenum">
              <a:rPr lang="en-US" altLang="en-US"/>
              <a:pPr/>
              <a:t>‹#›</a:t>
            </a:fld>
            <a:endParaRPr lang="en-US" altLang="en-US"/>
          </a:p>
        </p:txBody>
      </p:sp>
    </p:spTree>
    <p:extLst>
      <p:ext uri="{BB962C8B-B14F-4D97-AF65-F5344CB8AC3E}">
        <p14:creationId xmlns:p14="http://schemas.microsoft.com/office/powerpoint/2010/main" val="2616079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3D847CA-CEF2-40A5-ADE4-B19E7E7048F9}"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E62AB9E-50B4-4680-AA4A-8BE069F11A27}" type="slidenum">
              <a:rPr lang="en-US" altLang="en-US"/>
              <a:pPr/>
              <a:t>‹#›</a:t>
            </a:fld>
            <a:endParaRPr lang="en-US" altLang="en-US"/>
          </a:p>
        </p:txBody>
      </p:sp>
    </p:spTree>
    <p:extLst>
      <p:ext uri="{BB962C8B-B14F-4D97-AF65-F5344CB8AC3E}">
        <p14:creationId xmlns:p14="http://schemas.microsoft.com/office/powerpoint/2010/main" val="1691199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00F8EE13-6CC0-4F5F-8ECE-4096F3217C26}"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296BC14-87FE-421A-B2CC-9211559D5DEE}" type="slidenum">
              <a:rPr lang="en-US" altLang="en-US"/>
              <a:pPr/>
              <a:t>‹#›</a:t>
            </a:fld>
            <a:endParaRPr lang="en-US" altLang="en-US"/>
          </a:p>
        </p:txBody>
      </p:sp>
    </p:spTree>
    <p:extLst>
      <p:ext uri="{BB962C8B-B14F-4D97-AF65-F5344CB8AC3E}">
        <p14:creationId xmlns:p14="http://schemas.microsoft.com/office/powerpoint/2010/main" val="3025010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71A66F8-B22B-4751-9CC9-772F34AB1E17}"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63F6948-B8B7-4F03-BA75-5DC643B82AAF}" type="slidenum">
              <a:rPr lang="en-US" altLang="en-US"/>
              <a:pPr/>
              <a:t>‹#›</a:t>
            </a:fld>
            <a:endParaRPr lang="en-US" altLang="en-US"/>
          </a:p>
        </p:txBody>
      </p:sp>
    </p:spTree>
    <p:extLst>
      <p:ext uri="{BB962C8B-B14F-4D97-AF65-F5344CB8AC3E}">
        <p14:creationId xmlns:p14="http://schemas.microsoft.com/office/powerpoint/2010/main" val="3620681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34C54D8-17F6-486C-BD49-5A332EB47BF0}"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EB86327-C0CC-4FBF-A062-77A2D08EF5DE}" type="slidenum">
              <a:rPr lang="en-US" altLang="en-US"/>
              <a:pPr/>
              <a:t>‹#›</a:t>
            </a:fld>
            <a:endParaRPr lang="en-US" altLang="en-US"/>
          </a:p>
        </p:txBody>
      </p:sp>
    </p:spTree>
    <p:extLst>
      <p:ext uri="{BB962C8B-B14F-4D97-AF65-F5344CB8AC3E}">
        <p14:creationId xmlns:p14="http://schemas.microsoft.com/office/powerpoint/2010/main" val="1393257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36E4148-66C5-4FCF-990B-41F4210F820C}" type="datetimeFigureOut">
              <a:rPr lang="en-US">
                <a:solidFill>
                  <a:prstClr val="black">
                    <a:tint val="75000"/>
                  </a:prstClr>
                </a:solidFill>
              </a:rPr>
              <a:pPr>
                <a:defRPr/>
              </a:pPr>
              <a:t>10/13/2021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E2A69D6-FAEB-4F80-9129-4C255DE696C3}" type="slidenum">
              <a:rPr lang="en-US" altLang="en-US"/>
              <a:pPr/>
              <a:t>‹#›</a:t>
            </a:fld>
            <a:endParaRPr lang="en-US" altLang="en-US"/>
          </a:p>
        </p:txBody>
      </p:sp>
    </p:spTree>
    <p:extLst>
      <p:ext uri="{BB962C8B-B14F-4D97-AF65-F5344CB8AC3E}">
        <p14:creationId xmlns:p14="http://schemas.microsoft.com/office/powerpoint/2010/main" val="15369808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3C2E70C-ABAC-492F-9B70-62D94585C41C}" type="datetimeFigureOut">
              <a:rPr lang="en-US"/>
              <a:pPr>
                <a:defRPr/>
              </a:pPr>
              <a:t>10/13/2021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F664CF5-9725-4977-9D60-D0CF5EC4E7AE}" type="slidenum">
              <a:rPr lang="en-US" altLang="en-US"/>
              <a:pPr/>
              <a:t>‹#›</a:t>
            </a:fld>
            <a:endParaRPr lang="en-US" altLang="en-US"/>
          </a:p>
        </p:txBody>
      </p:sp>
    </p:spTree>
    <p:extLst>
      <p:ext uri="{BB962C8B-B14F-4D97-AF65-F5344CB8AC3E}">
        <p14:creationId xmlns:p14="http://schemas.microsoft.com/office/powerpoint/2010/main" val="33058804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2319E20-8735-4AFC-B7D8-843476EA6446}" type="datetimeFigureOut">
              <a:rPr lang="en-US"/>
              <a:pPr>
                <a:defRPr/>
              </a:pPr>
              <a:t>10/13/2021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3EC7EEDC-FB12-4BE5-ACB1-9ECEBC981AEF}" type="slidenum">
              <a:rPr lang="en-US" altLang="en-US"/>
              <a:pPr/>
              <a:t>‹#›</a:t>
            </a:fld>
            <a:endParaRPr lang="en-US" altLang="en-US"/>
          </a:p>
        </p:txBody>
      </p:sp>
    </p:spTree>
    <p:extLst>
      <p:ext uri="{BB962C8B-B14F-4D97-AF65-F5344CB8AC3E}">
        <p14:creationId xmlns:p14="http://schemas.microsoft.com/office/powerpoint/2010/main" val="5303237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93E1AB-B4F6-439A-A195-DFC60B45D9EF}" type="datetimeFigureOut">
              <a:rPr lang="en-US"/>
              <a:pPr>
                <a:defRPr/>
              </a:pPr>
              <a:t>10/13/2021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74A7C94-138A-42B1-A159-E5695085E95B}" type="slidenum">
              <a:rPr lang="en-US" altLang="en-US"/>
              <a:pPr/>
              <a:t>‹#›</a:t>
            </a:fld>
            <a:endParaRPr lang="en-US" altLang="en-US"/>
          </a:p>
        </p:txBody>
      </p:sp>
    </p:spTree>
    <p:extLst>
      <p:ext uri="{BB962C8B-B14F-4D97-AF65-F5344CB8AC3E}">
        <p14:creationId xmlns:p14="http://schemas.microsoft.com/office/powerpoint/2010/main" val="36299761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A88CEE5-0F2E-46FC-B735-79360985DF67}"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03ABF96-773A-4A9C-BCC8-F06206D0A2AA}" type="slidenum">
              <a:rPr lang="en-US" altLang="en-US"/>
              <a:pPr/>
              <a:t>‹#›</a:t>
            </a:fld>
            <a:endParaRPr lang="en-US" altLang="en-US"/>
          </a:p>
        </p:txBody>
      </p:sp>
    </p:spTree>
    <p:extLst>
      <p:ext uri="{BB962C8B-B14F-4D97-AF65-F5344CB8AC3E}">
        <p14:creationId xmlns:p14="http://schemas.microsoft.com/office/powerpoint/2010/main" val="4290867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C5C43A9-D4AF-4392-AD82-725CEDB506A6}"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E79075E-F5E2-43B9-B3F0-5020D7306246}" type="slidenum">
              <a:rPr lang="en-US" altLang="en-US"/>
              <a:pPr/>
              <a:t>‹#›</a:t>
            </a:fld>
            <a:endParaRPr lang="en-US" altLang="en-US"/>
          </a:p>
        </p:txBody>
      </p:sp>
    </p:spTree>
    <p:extLst>
      <p:ext uri="{BB962C8B-B14F-4D97-AF65-F5344CB8AC3E}">
        <p14:creationId xmlns:p14="http://schemas.microsoft.com/office/powerpoint/2010/main" val="1840660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11D583-9FF9-4948-A4E1-8B818329851E}"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76C566A-69B6-4825-B03C-473A75A9EB0B}" type="slidenum">
              <a:rPr lang="en-US" altLang="en-US"/>
              <a:pPr/>
              <a:t>‹#›</a:t>
            </a:fld>
            <a:endParaRPr lang="en-US" altLang="en-US"/>
          </a:p>
        </p:txBody>
      </p:sp>
    </p:spTree>
    <p:extLst>
      <p:ext uri="{BB962C8B-B14F-4D97-AF65-F5344CB8AC3E}">
        <p14:creationId xmlns:p14="http://schemas.microsoft.com/office/powerpoint/2010/main" val="3989552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97C2B1F-BC3F-44B8-BB30-34F8C4257218}"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4C42D9-B07B-4FCA-A7F5-BC331D51B95E}" type="slidenum">
              <a:rPr lang="en-US" altLang="en-US"/>
              <a:pPr/>
              <a:t>‹#›</a:t>
            </a:fld>
            <a:endParaRPr lang="en-US" altLang="en-US"/>
          </a:p>
        </p:txBody>
      </p:sp>
    </p:spTree>
    <p:extLst>
      <p:ext uri="{BB962C8B-B14F-4D97-AF65-F5344CB8AC3E}">
        <p14:creationId xmlns:p14="http://schemas.microsoft.com/office/powerpoint/2010/main" val="3153524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0DEEE588-F643-48F8-AEE3-2F17B8D14578}" type="slidenum">
              <a:rPr lang="en-US" altLang="en-US"/>
              <a:pPr/>
              <a:t>‹#›</a:t>
            </a:fld>
            <a:endParaRPr lang="en-US" altLang="en-US"/>
          </a:p>
        </p:txBody>
      </p:sp>
    </p:spTree>
    <p:extLst>
      <p:ext uri="{BB962C8B-B14F-4D97-AF65-F5344CB8AC3E}">
        <p14:creationId xmlns:p14="http://schemas.microsoft.com/office/powerpoint/2010/main" val="1059395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C555D2F-B722-4722-AA3D-384A29B4F5FB}" type="slidenum">
              <a:rPr lang="en-US" altLang="en-US"/>
              <a:pPr/>
              <a:t>‹#›</a:t>
            </a:fld>
            <a:endParaRPr lang="en-US" altLang="en-US"/>
          </a:p>
        </p:txBody>
      </p:sp>
    </p:spTree>
    <p:extLst>
      <p:ext uri="{BB962C8B-B14F-4D97-AF65-F5344CB8AC3E}">
        <p14:creationId xmlns:p14="http://schemas.microsoft.com/office/powerpoint/2010/main" val="649295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08A9F1F-54C1-49EA-8052-56811C16E711}"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10C143F-EB37-49AB-944C-F22A735AB822}" type="slidenum">
              <a:rPr lang="en-US" altLang="en-US"/>
              <a:pPr/>
              <a:t>‹#›</a:t>
            </a:fld>
            <a:endParaRPr lang="en-US" altLang="en-US"/>
          </a:p>
        </p:txBody>
      </p:sp>
    </p:spTree>
    <p:extLst>
      <p:ext uri="{BB962C8B-B14F-4D97-AF65-F5344CB8AC3E}">
        <p14:creationId xmlns:p14="http://schemas.microsoft.com/office/powerpoint/2010/main" val="76167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93487F9-7B7C-4D86-A049-03F23E18DDFB}" type="datetimeFigureOut">
              <a:rPr lang="en-US">
                <a:solidFill>
                  <a:prstClr val="black">
                    <a:tint val="75000"/>
                  </a:prstClr>
                </a:solidFill>
              </a:rPr>
              <a:pPr>
                <a:defRPr/>
              </a:pPr>
              <a:t>10/13/2021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44A6E14-303F-4B6A-957C-48DF2ED49443}" type="slidenum">
              <a:rPr lang="en-US" altLang="en-US"/>
              <a:pPr/>
              <a:t>‹#›</a:t>
            </a:fld>
            <a:endParaRPr lang="en-US" altLang="en-US"/>
          </a:p>
        </p:txBody>
      </p:sp>
    </p:spTree>
    <p:extLst>
      <p:ext uri="{BB962C8B-B14F-4D97-AF65-F5344CB8AC3E}">
        <p14:creationId xmlns:p14="http://schemas.microsoft.com/office/powerpoint/2010/main" val="8639828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0D9D7F3-B1CD-4C39-A29A-B92B41ADAFF4}"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333A13-AF3D-4562-B9AD-5254895FD79C}" type="slidenum">
              <a:rPr lang="en-US" altLang="en-US"/>
              <a:pPr/>
              <a:t>‹#›</a:t>
            </a:fld>
            <a:endParaRPr lang="en-US" altLang="en-US"/>
          </a:p>
        </p:txBody>
      </p:sp>
    </p:spTree>
    <p:extLst>
      <p:ext uri="{BB962C8B-B14F-4D97-AF65-F5344CB8AC3E}">
        <p14:creationId xmlns:p14="http://schemas.microsoft.com/office/powerpoint/2010/main" val="13762940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D0A41A5-831C-446A-B196-2AD669936B10}"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3BA874A-7D70-457C-A0F3-1FD945C6FCAD}" type="slidenum">
              <a:rPr lang="en-US" altLang="en-US"/>
              <a:pPr/>
              <a:t>‹#›</a:t>
            </a:fld>
            <a:endParaRPr lang="en-US" altLang="en-US"/>
          </a:p>
        </p:txBody>
      </p:sp>
    </p:spTree>
    <p:extLst>
      <p:ext uri="{BB962C8B-B14F-4D97-AF65-F5344CB8AC3E}">
        <p14:creationId xmlns:p14="http://schemas.microsoft.com/office/powerpoint/2010/main" val="19743299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B78987D-C886-47B2-AC3A-C8E767C2313B}"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364BD9D-6613-42D4-A804-3A4CFD913E88}" type="slidenum">
              <a:rPr lang="en-US" altLang="en-US"/>
              <a:pPr/>
              <a:t>‹#›</a:t>
            </a:fld>
            <a:endParaRPr lang="en-US" altLang="en-US"/>
          </a:p>
        </p:txBody>
      </p:sp>
    </p:spTree>
    <p:extLst>
      <p:ext uri="{BB962C8B-B14F-4D97-AF65-F5344CB8AC3E}">
        <p14:creationId xmlns:p14="http://schemas.microsoft.com/office/powerpoint/2010/main" val="13256519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9645A1B-E3A7-4D67-97C5-055EB5E6242E}" type="datetimeFigureOut">
              <a:rPr lang="en-US"/>
              <a:pPr>
                <a:defRPr/>
              </a:pPr>
              <a:t>10/13/2021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9CD2BCA-8172-4263-86CE-947CC2AE82C9}" type="slidenum">
              <a:rPr lang="en-US" altLang="en-US"/>
              <a:pPr/>
              <a:t>‹#›</a:t>
            </a:fld>
            <a:endParaRPr lang="en-US" altLang="en-US"/>
          </a:p>
        </p:txBody>
      </p:sp>
    </p:spTree>
    <p:extLst>
      <p:ext uri="{BB962C8B-B14F-4D97-AF65-F5344CB8AC3E}">
        <p14:creationId xmlns:p14="http://schemas.microsoft.com/office/powerpoint/2010/main" val="6846338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C870E89-44A5-43CB-9BD1-349D78FAD3C1}" type="datetimeFigureOut">
              <a:rPr lang="en-US"/>
              <a:pPr>
                <a:defRPr/>
              </a:pPr>
              <a:t>10/13/2021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D30B306-3736-4BE7-BA90-B80A29E60748}" type="slidenum">
              <a:rPr lang="en-US" altLang="en-US"/>
              <a:pPr/>
              <a:t>‹#›</a:t>
            </a:fld>
            <a:endParaRPr lang="en-US" altLang="en-US"/>
          </a:p>
        </p:txBody>
      </p:sp>
    </p:spTree>
    <p:extLst>
      <p:ext uri="{BB962C8B-B14F-4D97-AF65-F5344CB8AC3E}">
        <p14:creationId xmlns:p14="http://schemas.microsoft.com/office/powerpoint/2010/main" val="29288292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9ABE99-9557-4075-A173-58B248FD02D2}" type="datetimeFigureOut">
              <a:rPr lang="en-US"/>
              <a:pPr>
                <a:defRPr/>
              </a:pPr>
              <a:t>10/13/2021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F0BC901-9E3C-4332-9DBD-869A1E333703}" type="slidenum">
              <a:rPr lang="en-US" altLang="en-US"/>
              <a:pPr/>
              <a:t>‹#›</a:t>
            </a:fld>
            <a:endParaRPr lang="en-US" altLang="en-US"/>
          </a:p>
        </p:txBody>
      </p:sp>
    </p:spTree>
    <p:extLst>
      <p:ext uri="{BB962C8B-B14F-4D97-AF65-F5344CB8AC3E}">
        <p14:creationId xmlns:p14="http://schemas.microsoft.com/office/powerpoint/2010/main" val="20138777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E9784A6-B2BF-4BF8-A89A-7AB704FAE344}"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EE6A89C-8E3B-4DC3-A12B-8823D6E536C5}" type="slidenum">
              <a:rPr lang="en-US" altLang="en-US"/>
              <a:pPr/>
              <a:t>‹#›</a:t>
            </a:fld>
            <a:endParaRPr lang="en-US" altLang="en-US"/>
          </a:p>
        </p:txBody>
      </p:sp>
    </p:spTree>
    <p:extLst>
      <p:ext uri="{BB962C8B-B14F-4D97-AF65-F5344CB8AC3E}">
        <p14:creationId xmlns:p14="http://schemas.microsoft.com/office/powerpoint/2010/main" val="12183093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FC56572-B0C9-459B-8B9D-4967A7756A2C}"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CD93365-8C0B-4627-B1E4-51AD08917087}" type="slidenum">
              <a:rPr lang="en-US" altLang="en-US"/>
              <a:pPr/>
              <a:t>‹#›</a:t>
            </a:fld>
            <a:endParaRPr lang="en-US" altLang="en-US"/>
          </a:p>
        </p:txBody>
      </p:sp>
    </p:spTree>
    <p:extLst>
      <p:ext uri="{BB962C8B-B14F-4D97-AF65-F5344CB8AC3E}">
        <p14:creationId xmlns:p14="http://schemas.microsoft.com/office/powerpoint/2010/main" val="70180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21A3F29-8398-4F3B-8CEA-408172A1BB5E}"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76DC180-7CFB-42BB-B5B3-B0E6CA6B99EC}" type="slidenum">
              <a:rPr lang="en-US" altLang="en-US"/>
              <a:pPr/>
              <a:t>‹#›</a:t>
            </a:fld>
            <a:endParaRPr lang="en-US" altLang="en-US"/>
          </a:p>
        </p:txBody>
      </p:sp>
    </p:spTree>
    <p:extLst>
      <p:ext uri="{BB962C8B-B14F-4D97-AF65-F5344CB8AC3E}">
        <p14:creationId xmlns:p14="http://schemas.microsoft.com/office/powerpoint/2010/main" val="26868673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6F250D-21E5-4A7C-AE1F-83A4D2D34803}"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CB7D462-4527-4FBA-9700-A3E58A8B8485}" type="slidenum">
              <a:rPr lang="en-US" altLang="en-US"/>
              <a:pPr/>
              <a:t>‹#›</a:t>
            </a:fld>
            <a:endParaRPr lang="en-US" altLang="en-US"/>
          </a:p>
        </p:txBody>
      </p:sp>
    </p:spTree>
    <p:extLst>
      <p:ext uri="{BB962C8B-B14F-4D97-AF65-F5344CB8AC3E}">
        <p14:creationId xmlns:p14="http://schemas.microsoft.com/office/powerpoint/2010/main" val="1285458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1541DD-414A-4990-8563-8F84055E51B5}" type="datetimeFigureOut">
              <a:rPr lang="en-US">
                <a:solidFill>
                  <a:prstClr val="black">
                    <a:tint val="75000"/>
                  </a:prstClr>
                </a:solidFill>
              </a:rPr>
              <a:pPr>
                <a:defRPr/>
              </a:pPr>
              <a:t>10/13/2021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853C498-70DE-4F8B-B473-E9A346705E8C}" type="slidenum">
              <a:rPr lang="en-US" altLang="en-US"/>
              <a:pPr/>
              <a:t>‹#›</a:t>
            </a:fld>
            <a:endParaRPr lang="en-US" altLang="en-US"/>
          </a:p>
        </p:txBody>
      </p:sp>
    </p:spTree>
    <p:extLst>
      <p:ext uri="{BB962C8B-B14F-4D97-AF65-F5344CB8AC3E}">
        <p14:creationId xmlns:p14="http://schemas.microsoft.com/office/powerpoint/2010/main" val="1602872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A4F92F6C-E2D5-43C5-B5E8-D26F7080801D}" type="slidenum">
              <a:rPr lang="en-US" altLang="en-US"/>
              <a:pPr/>
              <a:t>‹#›</a:t>
            </a:fld>
            <a:endParaRPr lang="en-US" altLang="en-US"/>
          </a:p>
        </p:txBody>
      </p:sp>
    </p:spTree>
    <p:extLst>
      <p:ext uri="{BB962C8B-B14F-4D97-AF65-F5344CB8AC3E}">
        <p14:creationId xmlns:p14="http://schemas.microsoft.com/office/powerpoint/2010/main" val="3255363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4D0558F-DAA8-4FE2-A161-DB6D94BEE773}" type="slidenum">
              <a:rPr lang="en-US" altLang="en-US"/>
              <a:pPr/>
              <a:t>‹#›</a:t>
            </a:fld>
            <a:endParaRPr lang="en-US" altLang="en-US"/>
          </a:p>
        </p:txBody>
      </p:sp>
    </p:spTree>
    <p:extLst>
      <p:ext uri="{BB962C8B-B14F-4D97-AF65-F5344CB8AC3E}">
        <p14:creationId xmlns:p14="http://schemas.microsoft.com/office/powerpoint/2010/main" val="28798545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04F8FAD-D353-4DE5-B0DE-63D92D099CAB}"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395946-4F39-4BD7-9BCE-092F0EB630B8}" type="slidenum">
              <a:rPr lang="en-US" altLang="en-US"/>
              <a:pPr/>
              <a:t>‹#›</a:t>
            </a:fld>
            <a:endParaRPr lang="en-US" altLang="en-US"/>
          </a:p>
        </p:txBody>
      </p:sp>
    </p:spTree>
    <p:extLst>
      <p:ext uri="{BB962C8B-B14F-4D97-AF65-F5344CB8AC3E}">
        <p14:creationId xmlns:p14="http://schemas.microsoft.com/office/powerpoint/2010/main" val="29383412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D0169DF5-5F4D-4804-BC15-11BED8C0C73E}"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167B723-CEF1-430A-8967-ABA6BDB7FC4B}" type="slidenum">
              <a:rPr lang="en-US" altLang="en-US"/>
              <a:pPr/>
              <a:t>‹#›</a:t>
            </a:fld>
            <a:endParaRPr lang="en-US" altLang="en-US"/>
          </a:p>
        </p:txBody>
      </p:sp>
    </p:spTree>
    <p:extLst>
      <p:ext uri="{BB962C8B-B14F-4D97-AF65-F5344CB8AC3E}">
        <p14:creationId xmlns:p14="http://schemas.microsoft.com/office/powerpoint/2010/main" val="36907596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97F609C-81EB-42A8-8629-4A02F2CC5463}"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680E14B-65BC-43BC-ABCE-0675B794B482}" type="slidenum">
              <a:rPr lang="en-US" altLang="en-US"/>
              <a:pPr/>
              <a:t>‹#›</a:t>
            </a:fld>
            <a:endParaRPr lang="en-US" altLang="en-US"/>
          </a:p>
        </p:txBody>
      </p:sp>
    </p:spTree>
    <p:extLst>
      <p:ext uri="{BB962C8B-B14F-4D97-AF65-F5344CB8AC3E}">
        <p14:creationId xmlns:p14="http://schemas.microsoft.com/office/powerpoint/2010/main" val="15941162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2A711E-54AE-4478-81E2-98123907EE3C}"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5A65F4C-A890-4904-9E1F-5AE7646450B1}" type="slidenum">
              <a:rPr lang="en-US" altLang="en-US"/>
              <a:pPr/>
              <a:t>‹#›</a:t>
            </a:fld>
            <a:endParaRPr lang="en-US" altLang="en-US"/>
          </a:p>
        </p:txBody>
      </p:sp>
    </p:spTree>
    <p:extLst>
      <p:ext uri="{BB962C8B-B14F-4D97-AF65-F5344CB8AC3E}">
        <p14:creationId xmlns:p14="http://schemas.microsoft.com/office/powerpoint/2010/main" val="38605905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91E5141-29B3-4759-9929-D0B13A5DBA02}" type="datetimeFigureOut">
              <a:rPr lang="en-US"/>
              <a:pPr>
                <a:defRPr/>
              </a:pPr>
              <a:t>10/13/2021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A96550F-7144-482D-A215-2B82C941084E}" type="slidenum">
              <a:rPr lang="en-US" altLang="en-US"/>
              <a:pPr/>
              <a:t>‹#›</a:t>
            </a:fld>
            <a:endParaRPr lang="en-US" altLang="en-US"/>
          </a:p>
        </p:txBody>
      </p:sp>
    </p:spTree>
    <p:extLst>
      <p:ext uri="{BB962C8B-B14F-4D97-AF65-F5344CB8AC3E}">
        <p14:creationId xmlns:p14="http://schemas.microsoft.com/office/powerpoint/2010/main" val="2647424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45D46C1-5C4D-4A0A-834C-F3ED32EF2717}" type="datetimeFigureOut">
              <a:rPr lang="en-US"/>
              <a:pPr>
                <a:defRPr/>
              </a:pPr>
              <a:t>10/13/2021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2DE0390-C072-4DA9-B385-503C9242318F}" type="slidenum">
              <a:rPr lang="en-US" altLang="en-US"/>
              <a:pPr/>
              <a:t>‹#›</a:t>
            </a:fld>
            <a:endParaRPr lang="en-US" altLang="en-US"/>
          </a:p>
        </p:txBody>
      </p:sp>
    </p:spTree>
    <p:extLst>
      <p:ext uri="{BB962C8B-B14F-4D97-AF65-F5344CB8AC3E}">
        <p14:creationId xmlns:p14="http://schemas.microsoft.com/office/powerpoint/2010/main" val="13368140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335727-EA30-4C43-BF3E-BDD49B55458F}" type="datetimeFigureOut">
              <a:rPr lang="en-US"/>
              <a:pPr>
                <a:defRPr/>
              </a:pPr>
              <a:t>10/13/2021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D39F409-7005-470F-A301-E59423BF1101}" type="slidenum">
              <a:rPr lang="en-US" altLang="en-US"/>
              <a:pPr/>
              <a:t>‹#›</a:t>
            </a:fld>
            <a:endParaRPr lang="en-US" altLang="en-US"/>
          </a:p>
        </p:txBody>
      </p:sp>
    </p:spTree>
    <p:extLst>
      <p:ext uri="{BB962C8B-B14F-4D97-AF65-F5344CB8AC3E}">
        <p14:creationId xmlns:p14="http://schemas.microsoft.com/office/powerpoint/2010/main" val="28355179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61147A6-9E34-4629-A6AC-855166CC5F66}"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576B925-941B-40A2-B4D5-30A6763F3B1A}" type="slidenum">
              <a:rPr lang="en-US" altLang="en-US"/>
              <a:pPr/>
              <a:t>‹#›</a:t>
            </a:fld>
            <a:endParaRPr lang="en-US" altLang="en-US"/>
          </a:p>
        </p:txBody>
      </p:sp>
    </p:spTree>
    <p:extLst>
      <p:ext uri="{BB962C8B-B14F-4D97-AF65-F5344CB8AC3E}">
        <p14:creationId xmlns:p14="http://schemas.microsoft.com/office/powerpoint/2010/main" val="2168904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7F109E-CAA4-4B23-BEA5-FA3794E04782}" type="datetimeFigureOut">
              <a:rPr lang="en-US">
                <a:solidFill>
                  <a:prstClr val="black">
                    <a:tint val="75000"/>
                  </a:prstClr>
                </a:solidFill>
              </a:rPr>
              <a:pPr>
                <a:defRPr/>
              </a:pPr>
              <a:t>10/13/2021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AE3F1C6-4B2B-463C-A67B-89ACB5297A5A}" type="slidenum">
              <a:rPr lang="en-US" altLang="en-US"/>
              <a:pPr/>
              <a:t>‹#›</a:t>
            </a:fld>
            <a:endParaRPr lang="en-US" altLang="en-US"/>
          </a:p>
        </p:txBody>
      </p:sp>
    </p:spTree>
    <p:extLst>
      <p:ext uri="{BB962C8B-B14F-4D97-AF65-F5344CB8AC3E}">
        <p14:creationId xmlns:p14="http://schemas.microsoft.com/office/powerpoint/2010/main" val="35621329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0F6379A-D750-43A0-8610-8E912163317D}"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6D0DFBD-9AA8-45D5-A0EE-CCE46F59A8C7}" type="slidenum">
              <a:rPr lang="en-US" altLang="en-US"/>
              <a:pPr/>
              <a:t>‹#›</a:t>
            </a:fld>
            <a:endParaRPr lang="en-US" altLang="en-US"/>
          </a:p>
        </p:txBody>
      </p:sp>
    </p:spTree>
    <p:extLst>
      <p:ext uri="{BB962C8B-B14F-4D97-AF65-F5344CB8AC3E}">
        <p14:creationId xmlns:p14="http://schemas.microsoft.com/office/powerpoint/2010/main" val="37372703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57A3E4B-FD8C-4702-B15B-F2E5D7064A9F}"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627BBD5-DF2D-4FA3-924C-B0D34F620130}" type="slidenum">
              <a:rPr lang="en-US" altLang="en-US"/>
              <a:pPr/>
              <a:t>‹#›</a:t>
            </a:fld>
            <a:endParaRPr lang="en-US" altLang="en-US"/>
          </a:p>
        </p:txBody>
      </p:sp>
    </p:spTree>
    <p:extLst>
      <p:ext uri="{BB962C8B-B14F-4D97-AF65-F5344CB8AC3E}">
        <p14:creationId xmlns:p14="http://schemas.microsoft.com/office/powerpoint/2010/main" val="14681655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A68483A-1890-4BAD-BF3B-02120DBB22A0}"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E5A6977-968E-43DD-ADF0-C29A9954100A}" type="slidenum">
              <a:rPr lang="en-US" altLang="en-US"/>
              <a:pPr/>
              <a:t>‹#›</a:t>
            </a:fld>
            <a:endParaRPr lang="en-US" altLang="en-US"/>
          </a:p>
        </p:txBody>
      </p:sp>
    </p:spTree>
    <p:extLst>
      <p:ext uri="{BB962C8B-B14F-4D97-AF65-F5344CB8AC3E}">
        <p14:creationId xmlns:p14="http://schemas.microsoft.com/office/powerpoint/2010/main" val="29650880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6C16E0B-8413-4D3B-A6D6-2C9C6137D260}" type="slidenum">
              <a:rPr lang="en-US" altLang="en-US"/>
              <a:pPr/>
              <a:t>‹#›</a:t>
            </a:fld>
            <a:endParaRPr lang="en-US" altLang="en-US"/>
          </a:p>
        </p:txBody>
      </p:sp>
    </p:spTree>
    <p:extLst>
      <p:ext uri="{BB962C8B-B14F-4D97-AF65-F5344CB8AC3E}">
        <p14:creationId xmlns:p14="http://schemas.microsoft.com/office/powerpoint/2010/main" val="27199158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46B681-7284-45A7-B6B4-32A3AAC150E3}" type="slidenum">
              <a:rPr lang="en-US" altLang="en-US"/>
              <a:pPr/>
              <a:t>‹#›</a:t>
            </a:fld>
            <a:endParaRPr lang="en-US" altLang="en-US"/>
          </a:p>
        </p:txBody>
      </p:sp>
    </p:spTree>
    <p:extLst>
      <p:ext uri="{BB962C8B-B14F-4D97-AF65-F5344CB8AC3E}">
        <p14:creationId xmlns:p14="http://schemas.microsoft.com/office/powerpoint/2010/main" val="784550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A0483F8-7AD5-4881-97D1-A2150B1834C4}" type="slidenum">
              <a:rPr lang="en-US" altLang="en-US"/>
              <a:pPr/>
              <a:t>‹#›</a:t>
            </a:fld>
            <a:endParaRPr lang="en-US" altLang="en-US"/>
          </a:p>
        </p:txBody>
      </p:sp>
    </p:spTree>
    <p:extLst>
      <p:ext uri="{BB962C8B-B14F-4D97-AF65-F5344CB8AC3E}">
        <p14:creationId xmlns:p14="http://schemas.microsoft.com/office/powerpoint/2010/main" val="22726586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7F9AD9D-7086-4CFE-BC55-E38627EF21C6}" type="slidenum">
              <a:rPr lang="en-US" altLang="en-US"/>
              <a:pPr/>
              <a:t>‹#›</a:t>
            </a:fld>
            <a:endParaRPr lang="en-US" altLang="en-US"/>
          </a:p>
        </p:txBody>
      </p:sp>
    </p:spTree>
    <p:extLst>
      <p:ext uri="{BB962C8B-B14F-4D97-AF65-F5344CB8AC3E}">
        <p14:creationId xmlns:p14="http://schemas.microsoft.com/office/powerpoint/2010/main" val="19878323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638EF4E-1BE9-4FFD-A833-A54A5053FEE9}" type="slidenum">
              <a:rPr lang="en-US" altLang="en-US"/>
              <a:pPr/>
              <a:t>‹#›</a:t>
            </a:fld>
            <a:endParaRPr lang="en-US" altLang="en-US"/>
          </a:p>
        </p:txBody>
      </p:sp>
    </p:spTree>
    <p:extLst>
      <p:ext uri="{BB962C8B-B14F-4D97-AF65-F5344CB8AC3E}">
        <p14:creationId xmlns:p14="http://schemas.microsoft.com/office/powerpoint/2010/main" val="7676506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886BD31-40E6-4769-A525-B3719EF484DE}" type="slidenum">
              <a:rPr lang="en-US" altLang="en-US"/>
              <a:pPr/>
              <a:t>‹#›</a:t>
            </a:fld>
            <a:endParaRPr lang="en-US" altLang="en-US"/>
          </a:p>
        </p:txBody>
      </p:sp>
    </p:spTree>
    <p:extLst>
      <p:ext uri="{BB962C8B-B14F-4D97-AF65-F5344CB8AC3E}">
        <p14:creationId xmlns:p14="http://schemas.microsoft.com/office/powerpoint/2010/main" val="8706939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AE308EB-4B69-4E90-B88E-4459E2032B05}" type="slidenum">
              <a:rPr lang="en-US" altLang="en-US"/>
              <a:pPr/>
              <a:t>‹#›</a:t>
            </a:fld>
            <a:endParaRPr lang="en-US" altLang="en-US"/>
          </a:p>
        </p:txBody>
      </p:sp>
    </p:spTree>
    <p:extLst>
      <p:ext uri="{BB962C8B-B14F-4D97-AF65-F5344CB8AC3E}">
        <p14:creationId xmlns:p14="http://schemas.microsoft.com/office/powerpoint/2010/main" val="2866011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FDD841-314D-4061-B269-F2F521D1984B}" type="datetimeFigureOut">
              <a:rPr lang="en-US">
                <a:solidFill>
                  <a:prstClr val="black">
                    <a:tint val="75000"/>
                  </a:prstClr>
                </a:solidFill>
              </a:rPr>
              <a:pPr>
                <a:defRPr/>
              </a:pPr>
              <a:t>10/13/2021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7C5E831-F4A0-4A66-BE82-DD8113A20C5E}" type="slidenum">
              <a:rPr lang="en-US" altLang="en-US"/>
              <a:pPr/>
              <a:t>‹#›</a:t>
            </a:fld>
            <a:endParaRPr lang="en-US" altLang="en-US"/>
          </a:p>
        </p:txBody>
      </p:sp>
    </p:spTree>
    <p:extLst>
      <p:ext uri="{BB962C8B-B14F-4D97-AF65-F5344CB8AC3E}">
        <p14:creationId xmlns:p14="http://schemas.microsoft.com/office/powerpoint/2010/main" val="25324971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98CECB9-94B3-4655-AC01-1D5C8AD35CD7}" type="slidenum">
              <a:rPr lang="en-US" altLang="en-US"/>
              <a:pPr/>
              <a:t>‹#›</a:t>
            </a:fld>
            <a:endParaRPr lang="en-US" altLang="en-US"/>
          </a:p>
        </p:txBody>
      </p:sp>
    </p:spTree>
    <p:extLst>
      <p:ext uri="{BB962C8B-B14F-4D97-AF65-F5344CB8AC3E}">
        <p14:creationId xmlns:p14="http://schemas.microsoft.com/office/powerpoint/2010/main" val="26041787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5FB94E0-6C7F-4347-8910-A7086B0F35F6}" type="slidenum">
              <a:rPr lang="en-US" altLang="en-US"/>
              <a:pPr/>
              <a:t>‹#›</a:t>
            </a:fld>
            <a:endParaRPr lang="en-US" altLang="en-US"/>
          </a:p>
        </p:txBody>
      </p:sp>
    </p:spTree>
    <p:extLst>
      <p:ext uri="{BB962C8B-B14F-4D97-AF65-F5344CB8AC3E}">
        <p14:creationId xmlns:p14="http://schemas.microsoft.com/office/powerpoint/2010/main" val="13306638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2F6BD5-7689-43B5-84A4-3ECA6DE5021B}" type="slidenum">
              <a:rPr lang="en-US" altLang="en-US"/>
              <a:pPr/>
              <a:t>‹#›</a:t>
            </a:fld>
            <a:endParaRPr lang="en-US" altLang="en-US"/>
          </a:p>
        </p:txBody>
      </p:sp>
    </p:spTree>
    <p:extLst>
      <p:ext uri="{BB962C8B-B14F-4D97-AF65-F5344CB8AC3E}">
        <p14:creationId xmlns:p14="http://schemas.microsoft.com/office/powerpoint/2010/main" val="19251482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1BE634D-D6AA-4DA0-B2CE-381231050C69}" type="slidenum">
              <a:rPr lang="en-US" altLang="en-US"/>
              <a:pPr/>
              <a:t>‹#›</a:t>
            </a:fld>
            <a:endParaRPr lang="en-US" altLang="en-US"/>
          </a:p>
        </p:txBody>
      </p:sp>
    </p:spTree>
    <p:extLst>
      <p:ext uri="{BB962C8B-B14F-4D97-AF65-F5344CB8AC3E}">
        <p14:creationId xmlns:p14="http://schemas.microsoft.com/office/powerpoint/2010/main" val="29376602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18A6E4CA-5FBE-4E6F-A849-F659F9BB3181}" type="slidenum">
              <a:rPr lang="en-US" altLang="en-US"/>
              <a:pPr/>
              <a:t>‹#›</a:t>
            </a:fld>
            <a:endParaRPr lang="en-US" altLang="en-US"/>
          </a:p>
        </p:txBody>
      </p:sp>
    </p:spTree>
    <p:extLst>
      <p:ext uri="{BB962C8B-B14F-4D97-AF65-F5344CB8AC3E}">
        <p14:creationId xmlns:p14="http://schemas.microsoft.com/office/powerpoint/2010/main" val="11255893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E81934E-A287-4FD7-945A-EB140A0DB8A8}" type="slidenum">
              <a:rPr lang="en-US" altLang="en-US"/>
              <a:pPr/>
              <a:t>‹#›</a:t>
            </a:fld>
            <a:endParaRPr lang="en-US" altLang="en-US"/>
          </a:p>
        </p:txBody>
      </p:sp>
    </p:spTree>
    <p:extLst>
      <p:ext uri="{BB962C8B-B14F-4D97-AF65-F5344CB8AC3E}">
        <p14:creationId xmlns:p14="http://schemas.microsoft.com/office/powerpoint/2010/main" val="15734823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08309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143000"/>
            <a:ext cx="109728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40306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Bottom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4267200"/>
            <a:ext cx="107696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57045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19200"/>
            <a:ext cx="5384800" cy="51724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384800" cy="51724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8353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10" Type="http://schemas.openxmlformats.org/officeDocument/2006/relationships/theme" Target="../theme/theme10.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10" Type="http://schemas.openxmlformats.org/officeDocument/2006/relationships/theme" Target="../theme/theme9.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2785962F-D1E3-484C-A5AF-49892CCF82CD}" type="datetimeFigureOut">
              <a:rPr lang="en-US">
                <a:solidFill>
                  <a:prstClr val="black">
                    <a:tint val="75000"/>
                  </a:prstClr>
                </a:solidFill>
              </a:rPr>
              <a:pPr eaLnBrk="1" hangingPunct="1">
                <a:defRPr/>
              </a:pPr>
              <a:t>10/13/2021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B88AC83B-9F84-401F-B954-2B4FA7F5CD30}"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406708929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Placeholder 1"/>
          <p:cNvSpPr>
            <a:spLocks noGrp="1"/>
          </p:cNvSpPr>
          <p:nvPr>
            <p:ph type="title"/>
          </p:nvPr>
        </p:nvSpPr>
        <p:spPr>
          <a:xfrm>
            <a:off x="609600" y="381000"/>
            <a:ext cx="10972800" cy="609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066800"/>
            <a:ext cx="10972800" cy="5410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txBox="1">
            <a:spLocks/>
          </p:cNvSpPr>
          <p:nvPr userDrawn="1"/>
        </p:nvSpPr>
        <p:spPr>
          <a:xfrm>
            <a:off x="7721600" y="-2604"/>
            <a:ext cx="3860800" cy="329184"/>
          </a:xfrm>
          <a:prstGeom prst="rect">
            <a:avLst/>
          </a:prstGeom>
        </p:spPr>
        <p:txBody>
          <a:bodyPr vert="horz" lIns="91440" tIns="45720" rIns="91440" bIns="45720" rtlCol="0" anchor="ctr"/>
          <a:lstStyle>
            <a:defPPr>
              <a:defRPr lang="en-GB"/>
            </a:defPPr>
            <a:lvl1pPr algn="l" rtl="0" eaLnBrk="0" fontAlgn="base" hangingPunct="0">
              <a:spcBef>
                <a:spcPct val="0"/>
              </a:spcBef>
              <a:spcAft>
                <a:spcPct val="0"/>
              </a:spcAft>
              <a:defRPr sz="1200" i="1" kern="1200">
                <a:solidFill>
                  <a:srgbClr val="FFFFFF"/>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rgbClr val="FFFFFF"/>
                </a:solidFill>
                <a:effectLst/>
                <a:uLnTx/>
                <a:uFillTx/>
                <a:latin typeface="Times" charset="0"/>
                <a:ea typeface="+mn-ea"/>
                <a:cs typeface="+mn-cs"/>
              </a:rPr>
              <a:t>Motion and Optic Flow</a:t>
            </a:r>
          </a:p>
        </p:txBody>
      </p:sp>
      <p:sp>
        <p:nvSpPr>
          <p:cNvPr id="15" name="Date Placeholder 3"/>
          <p:cNvSpPr txBox="1">
            <a:spLocks/>
          </p:cNvSpPr>
          <p:nvPr userDrawn="1"/>
        </p:nvSpPr>
        <p:spPr>
          <a:xfrm>
            <a:off x="508000" y="20627"/>
            <a:ext cx="3860800" cy="329184"/>
          </a:xfrm>
          <a:prstGeom prst="rect">
            <a:avLst/>
          </a:prstGeom>
        </p:spPr>
        <p:txBody>
          <a:bodyPr vert="horz" lIns="91440" tIns="45720" rIns="91440" bIns="45720" rtlCol="0" anchor="ctr"/>
          <a:lstStyle>
            <a:defPPr>
              <a:defRPr lang="en-GB"/>
            </a:defPPr>
            <a:lvl1pPr algn="l" rtl="0" eaLnBrk="0" fontAlgn="base" hangingPunct="0">
              <a:spcBef>
                <a:spcPct val="0"/>
              </a:spcBef>
              <a:spcAft>
                <a:spcPct val="0"/>
              </a:spcAft>
              <a:defRPr sz="1200" i="1" kern="1200">
                <a:solidFill>
                  <a:srgbClr val="FFFFFF"/>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rgbClr val="FFFFFF"/>
                </a:solidFill>
                <a:effectLst/>
                <a:uLnTx/>
                <a:uFillTx/>
                <a:latin typeface="Times" charset="0"/>
                <a:ea typeface="+mn-ea"/>
                <a:cs typeface="+mn-cs"/>
              </a:rPr>
              <a:t>CS 4495 Computer Vision – A. Bobick</a:t>
            </a:r>
          </a:p>
        </p:txBody>
      </p:sp>
    </p:spTree>
    <p:extLst>
      <p:ext uri="{BB962C8B-B14F-4D97-AF65-F5344CB8AC3E}">
        <p14:creationId xmlns:p14="http://schemas.microsoft.com/office/powerpoint/2010/main" val="285613793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Lst>
  <p:hf sldNum="0"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eaLnBrk="1" hangingPunct="1">
              <a:defRPr/>
            </a:pPr>
            <a:fld id="{4904B2FC-AA99-40D0-A2D4-37C606068496}" type="datetimeFigureOut">
              <a:rPr lang="en-US"/>
              <a:pPr eaLnBrk="1" hangingPunct="1">
                <a:defRPr/>
              </a:pPr>
              <a:t>10/13/2021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D8065476-938D-451F-846C-14101677B5C8}"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4074073017"/>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eaLnBrk="1" hangingPunct="1">
              <a:defRPr/>
            </a:pPr>
            <a:fld id="{E2359C5D-7B2B-4F67-94D3-BD9676359142}" type="datetimeFigureOut">
              <a:rPr lang="en-US"/>
              <a:pPr eaLnBrk="1" hangingPunct="1">
                <a:defRPr/>
              </a:pPr>
              <a:t>10/13/2021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D578E30F-D35C-4DC9-937C-3590FA4E2B9F}"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2468138623"/>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2785962F-D1E3-484C-A5AF-49892CCF82CD}" type="datetimeFigureOut">
              <a:rPr lang="en-US">
                <a:solidFill>
                  <a:prstClr val="black">
                    <a:tint val="75000"/>
                  </a:prstClr>
                </a:solidFill>
              </a:rPr>
              <a:pPr eaLnBrk="1" hangingPunct="1">
                <a:defRPr/>
              </a:pPr>
              <a:t>10/13/2021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B88AC83B-9F84-401F-B954-2B4FA7F5CD30}"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77989414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04856FF1-02C3-446A-8A21-21FBD91C4E37}" type="datetimeFigureOut">
              <a:rPr lang="en-US"/>
              <a:pPr eaLnBrk="1" hangingPunct="1">
                <a:defRPr/>
              </a:pPr>
              <a:t>10/13/2021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8BB35746-1411-4280-A007-3854729F7B17}"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134084488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8622C707-B2ED-4FD7-BEEA-8FE592D1DC29}" type="datetimeFigureOut">
              <a:rPr lang="en-US"/>
              <a:pPr eaLnBrk="1" hangingPunct="1">
                <a:defRPr/>
              </a:pPr>
              <a:t>10/13/2021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477EE230-02F2-46FD-9462-21046832EB18}"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280344742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DA65E932-ED13-4FD0-B74F-830E1D9D58BD}" type="datetimeFigureOut">
              <a:rPr lang="en-US"/>
              <a:pPr eaLnBrk="1" hangingPunct="1">
                <a:defRPr/>
              </a:pPr>
              <a:t>10/13/2021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D7F622D4-B037-4BEC-A9AF-C596BCD63D94}"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124011925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315E8C37-AE18-4BC0-9FF5-BF6A8CD79808}" type="datetimeFigureOut">
              <a:rPr lang="en-US"/>
              <a:pPr eaLnBrk="1" hangingPunct="1">
                <a:defRPr/>
              </a:pPr>
              <a:t>10/13/2021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CBC9FB94-005B-4DDC-9C46-2B73907C04D4}"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332960400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A82E468D-3336-4B73-8BB7-180855DBD91E}" type="datetimeFigureOut">
              <a:rPr lang="en-US"/>
              <a:pPr eaLnBrk="1" hangingPunct="1">
                <a:defRPr/>
              </a:pPr>
              <a:t>10/13/2021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ED4ED1DE-3CC7-4B9E-9499-B90DEEA8A692}"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274120903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fld id="{A39AD192-4BB2-46E1-9EC5-64FE12110248}" type="slidenum">
              <a:rPr lang="en-US" altLang="en-US" smtClean="0">
                <a:latin typeface="Arial" panose="020B0604020202020204" pitchFamily="34" charset="0"/>
                <a:cs typeface="Arial" panose="020B0604020202020204" pitchFamily="34" charset="0"/>
              </a:rPr>
              <a:pPr eaLnBrk="1" hangingPunct="1"/>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1968175"/>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Placeholder 1"/>
          <p:cNvSpPr>
            <a:spLocks noGrp="1"/>
          </p:cNvSpPr>
          <p:nvPr>
            <p:ph type="title"/>
          </p:nvPr>
        </p:nvSpPr>
        <p:spPr>
          <a:xfrm>
            <a:off x="609600" y="381000"/>
            <a:ext cx="10972800" cy="609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066800"/>
            <a:ext cx="10972800" cy="5410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txBox="1">
            <a:spLocks/>
          </p:cNvSpPr>
          <p:nvPr userDrawn="1"/>
        </p:nvSpPr>
        <p:spPr>
          <a:xfrm>
            <a:off x="7721600" y="-2604"/>
            <a:ext cx="3860800" cy="329184"/>
          </a:xfrm>
          <a:prstGeom prst="rect">
            <a:avLst/>
          </a:prstGeom>
        </p:spPr>
        <p:txBody>
          <a:bodyPr vert="horz" lIns="91440" tIns="45720" rIns="91440" bIns="45720" rtlCol="0" anchor="ctr"/>
          <a:lstStyle>
            <a:defPPr>
              <a:defRPr lang="en-GB"/>
            </a:defPPr>
            <a:lvl1pPr algn="l" rtl="0" eaLnBrk="0" fontAlgn="base" hangingPunct="0">
              <a:spcBef>
                <a:spcPct val="0"/>
              </a:spcBef>
              <a:spcAft>
                <a:spcPct val="0"/>
              </a:spcAft>
              <a:defRPr sz="1200" i="1" kern="1200">
                <a:solidFill>
                  <a:srgbClr val="FFFFFF"/>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rgbClr val="FFFFFF"/>
                </a:solidFill>
                <a:effectLst/>
                <a:uLnTx/>
                <a:uFillTx/>
                <a:latin typeface="Times" charset="0"/>
                <a:ea typeface="+mn-ea"/>
                <a:cs typeface="+mn-cs"/>
              </a:rPr>
              <a:t>Motion and Optic Flow</a:t>
            </a:r>
          </a:p>
        </p:txBody>
      </p:sp>
      <p:sp>
        <p:nvSpPr>
          <p:cNvPr id="15" name="Date Placeholder 3"/>
          <p:cNvSpPr txBox="1">
            <a:spLocks/>
          </p:cNvSpPr>
          <p:nvPr userDrawn="1"/>
        </p:nvSpPr>
        <p:spPr>
          <a:xfrm>
            <a:off x="508000" y="20627"/>
            <a:ext cx="3860800" cy="329184"/>
          </a:xfrm>
          <a:prstGeom prst="rect">
            <a:avLst/>
          </a:prstGeom>
        </p:spPr>
        <p:txBody>
          <a:bodyPr vert="horz" lIns="91440" tIns="45720" rIns="91440" bIns="45720" rtlCol="0" anchor="ctr"/>
          <a:lstStyle>
            <a:defPPr>
              <a:defRPr lang="en-GB"/>
            </a:defPPr>
            <a:lvl1pPr algn="l" rtl="0" eaLnBrk="0" fontAlgn="base" hangingPunct="0">
              <a:spcBef>
                <a:spcPct val="0"/>
              </a:spcBef>
              <a:spcAft>
                <a:spcPct val="0"/>
              </a:spcAft>
              <a:defRPr sz="1200" i="1" kern="1200">
                <a:solidFill>
                  <a:srgbClr val="FFFFFF"/>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rgbClr val="FFFFFF"/>
                </a:solidFill>
                <a:effectLst/>
                <a:uLnTx/>
                <a:uFillTx/>
                <a:latin typeface="Times" charset="0"/>
                <a:ea typeface="+mn-ea"/>
                <a:cs typeface="+mn-cs"/>
              </a:rPr>
              <a:t>CS 4495 Computer Vision – A. Bobick</a:t>
            </a:r>
          </a:p>
        </p:txBody>
      </p:sp>
    </p:spTree>
    <p:extLst>
      <p:ext uri="{BB962C8B-B14F-4D97-AF65-F5344CB8AC3E}">
        <p14:creationId xmlns:p14="http://schemas.microsoft.com/office/powerpoint/2010/main" val="2721994700"/>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Lst>
  <p:hf sldNum="0"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0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5.xml"/><Relationship Id="rId1" Type="http://schemas.openxmlformats.org/officeDocument/2006/relationships/vmlDrawing" Target="../drawings/vmlDrawing2.vml"/><Relationship Id="rId4" Type="http://schemas.openxmlformats.org/officeDocument/2006/relationships/image" Target="../media/image27.w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97.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7.xml"/><Relationship Id="rId5" Type="http://schemas.openxmlformats.org/officeDocument/2006/relationships/hyperlink" Target="http://en.wikipedia.org/wiki/K-means_clustering" TargetMode="Externa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47.xml"/><Relationship Id="rId5" Type="http://schemas.openxmlformats.org/officeDocument/2006/relationships/image" Target="../media/image30.png"/><Relationship Id="rId4" Type="http://schemas.openxmlformats.org/officeDocument/2006/relationships/hyperlink" Target="http://en.wikipedia.org/wiki/K-means_clustering" TargetMode="Externa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5.xml"/><Relationship Id="rId1" Type="http://schemas.openxmlformats.org/officeDocument/2006/relationships/vmlDrawing" Target="../drawings/vmlDrawing3.vml"/><Relationship Id="rId6" Type="http://schemas.openxmlformats.org/officeDocument/2006/relationships/image" Target="../media/image33.wmf"/><Relationship Id="rId5" Type="http://schemas.openxmlformats.org/officeDocument/2006/relationships/oleObject" Target="../embeddings/oleObject4.bin"/><Relationship Id="rId4" Type="http://schemas.openxmlformats.org/officeDocument/2006/relationships/image" Target="../media/image32.wmf"/></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hyperlink" Target="http://www.cs.washington.edu/research/imagedatabase/demo/kmcluster/" TargetMode="External"/><Relationship Id="rId2" Type="http://schemas.openxmlformats.org/officeDocument/2006/relationships/hyperlink" Target="http://home.dei.polimi.it/matteucc/Clustering/tutorial_html/AppletKM.html" TargetMode="Externa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1.xml"/><Relationship Id="rId4" Type="http://schemas.openxmlformats.org/officeDocument/2006/relationships/slideLayout" Target="../slideLayouts/slideLayout106.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hyperlink" Target="http://www.robots.ox.ac.uk/~vgg/publications/papers/sivic05b.pdf" TargetMode="External"/><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2" Type="http://schemas.openxmlformats.org/officeDocument/2006/relationships/hyperlink" Target="http://home.dei.polimi.it/matteucc/Clustering/tutorial_html/AppletH.html" TargetMode="Externa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60.xml"/><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5.wmf"/><Relationship Id="rId2" Type="http://schemas.openxmlformats.org/officeDocument/2006/relationships/slideLayout" Target="../slideLayouts/slideLayout60.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54.wmf"/><Relationship Id="rId4" Type="http://schemas.openxmlformats.org/officeDocument/2006/relationships/oleObject" Target="../embeddings/oleObject5.bin"/></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6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71.xml"/><Relationship Id="rId1" Type="http://schemas.openxmlformats.org/officeDocument/2006/relationships/tags" Target="../tags/tag4.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0.xml"/><Relationship Id="rId4" Type="http://schemas.openxmlformats.org/officeDocument/2006/relationships/hyperlink" Target="http://grail.cs.washington.edu/projects/canonview/"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0.xml"/><Relationship Id="rId6" Type="http://schemas.openxmlformats.org/officeDocument/2006/relationships/hyperlink" Target="http://www.cs.berkeley.edu/~arbelaez/UCM.html"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jpeg"/><Relationship Id="rId1" Type="http://schemas.openxmlformats.org/officeDocument/2006/relationships/slideLayout" Target="../slideLayouts/slideLayout60.xml"/><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3.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84.xml"/><Relationship Id="rId5" Type="http://schemas.openxmlformats.org/officeDocument/2006/relationships/image" Target="../media/image77.png"/><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4.xml"/><Relationship Id="rId5" Type="http://schemas.openxmlformats.org/officeDocument/2006/relationships/image" Target="../media/image81.png"/><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4.xml"/><Relationship Id="rId4" Type="http://schemas.openxmlformats.org/officeDocument/2006/relationships/image" Target="../media/image85.jpeg"/></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4.xml"/><Relationship Id="rId5" Type="http://schemas.openxmlformats.org/officeDocument/2006/relationships/image" Target="../media/image81.png"/><Relationship Id="rId4" Type="http://schemas.openxmlformats.org/officeDocument/2006/relationships/image" Target="../media/image8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4.xml"/><Relationship Id="rId5" Type="http://schemas.openxmlformats.org/officeDocument/2006/relationships/image" Target="../media/image81.png"/><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84.xml"/><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8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4.xml"/></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2.xml"/><Relationship Id="rId1" Type="http://schemas.openxmlformats.org/officeDocument/2006/relationships/slideLayout" Target="../slideLayouts/slideLayout84.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4.xml"/><Relationship Id="rId1" Type="http://schemas.openxmlformats.org/officeDocument/2006/relationships/vmlDrawing" Target="../drawings/vmlDrawing5.vml"/><Relationship Id="rId5" Type="http://schemas.openxmlformats.org/officeDocument/2006/relationships/image" Target="../media/image94.png"/><Relationship Id="rId4" Type="http://schemas.openxmlformats.org/officeDocument/2006/relationships/oleObject" Target="../embeddings/oleObject7.bin"/></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84.xml"/><Relationship Id="rId4" Type="http://schemas.openxmlformats.org/officeDocument/2006/relationships/image" Target="../media/image95.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115.xml"/></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115.xml"/><Relationship Id="rId4" Type="http://schemas.openxmlformats.org/officeDocument/2006/relationships/image" Target="../media/image98.png"/></Relationships>
</file>

<file path=ppt/slides/_rels/slide92.xml.rels><?xml version="1.0" encoding="UTF-8" standalone="yes"?>
<Relationships xmlns="http://schemas.openxmlformats.org/package/2006/relationships"><Relationship Id="rId3" Type="http://schemas.openxmlformats.org/officeDocument/2006/relationships/hyperlink" Target="http://www.inf.ed.ac.uk/teaching/courses/mlsc/Notes/Lecture4/BiasVariance.pdf" TargetMode="External"/><Relationship Id="rId2" Type="http://schemas.openxmlformats.org/officeDocument/2006/relationships/notesSlide" Target="../notesSlides/notesSlide38.xml"/><Relationship Id="rId1" Type="http://schemas.openxmlformats.org/officeDocument/2006/relationships/slideLayout" Target="../slideLayouts/slideLayout1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12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CACE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8349" y="-13607"/>
            <a:ext cx="9155302" cy="6858000"/>
          </a:xfrm>
        </p:spPr>
      </p:pic>
    </p:spTree>
    <p:extLst>
      <p:ext uri="{BB962C8B-B14F-4D97-AF65-F5344CB8AC3E}">
        <p14:creationId xmlns:p14="http://schemas.microsoft.com/office/powerpoint/2010/main" val="2332514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James\Dropbox\cs143 fall 2013\cs143 fall 2013 slides\15\electoral10-1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0"/>
            <a:ext cx="89154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Content Placeholder 2"/>
          <p:cNvSpPr>
            <a:spLocks noGrp="1"/>
          </p:cNvSpPr>
          <p:nvPr>
            <p:ph idx="1"/>
          </p:nvPr>
        </p:nvSpPr>
        <p:spPr>
          <a:xfrm>
            <a:off x="1981200" y="6142038"/>
            <a:ext cx="8229600" cy="639762"/>
          </a:xfrm>
        </p:spPr>
        <p:txBody>
          <a:bodyPr/>
          <a:lstStyle/>
          <a:p>
            <a:r>
              <a:rPr lang="en-US" altLang="en-US" dirty="0"/>
              <a:t>http://fakeisthenewreal.org/reform/</a:t>
            </a:r>
          </a:p>
        </p:txBody>
      </p:sp>
    </p:spTree>
    <p:extLst>
      <p:ext uri="{BB962C8B-B14F-4D97-AF65-F5344CB8AC3E}">
        <p14:creationId xmlns:p14="http://schemas.microsoft.com/office/powerpoint/2010/main" val="1264249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pPr>
              <a:defRPr/>
            </a:pPr>
            <a:r>
              <a:rPr lang="en-US" dirty="0"/>
              <a:t>Clustering example: image segmentation</a:t>
            </a:r>
          </a:p>
        </p:txBody>
      </p:sp>
      <p:sp>
        <p:nvSpPr>
          <p:cNvPr id="32771" name="Content Placeholder 2"/>
          <p:cNvSpPr>
            <a:spLocks noGrp="1"/>
          </p:cNvSpPr>
          <p:nvPr>
            <p:ph idx="1"/>
          </p:nvPr>
        </p:nvSpPr>
        <p:spPr/>
        <p:txBody>
          <a:bodyPr/>
          <a:lstStyle/>
          <a:p>
            <a:pPr>
              <a:buFont typeface="Arial" panose="020B0604020202020204" pitchFamily="34" charset="0"/>
              <a:buNone/>
            </a:pPr>
            <a:r>
              <a:rPr lang="en-US" altLang="en-US" dirty="0"/>
              <a:t>	Goal: Break up the image into meaningful or perceptually similar regions</a:t>
            </a: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l="52525" t="52000"/>
          <a:stretch>
            <a:fillRect/>
          </a:stretch>
        </p:blipFill>
        <p:spPr bwMode="auto">
          <a:xfrm>
            <a:off x="3581400" y="2743200"/>
            <a:ext cx="4999038"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711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a:bodyPr>
          <a:lstStyle/>
          <a:p>
            <a:r>
              <a:rPr lang="en-US" altLang="en-US" dirty="0"/>
              <a:t>Segmentation for feature support or efficiency</a:t>
            </a:r>
          </a:p>
        </p:txBody>
      </p:sp>
      <p:pic>
        <p:nvPicPr>
          <p:cNvPr id="34819" name="Picture 5" descr="Amtrak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35255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Amtrak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1371600"/>
            <a:ext cx="28463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AutoShape 28"/>
          <p:cNvSpPr>
            <a:spLocks noChangeArrowheads="1"/>
          </p:cNvSpPr>
          <p:nvPr/>
        </p:nvSpPr>
        <p:spPr bwMode="auto">
          <a:xfrm>
            <a:off x="5715000" y="2286001"/>
            <a:ext cx="533400" cy="358775"/>
          </a:xfrm>
          <a:prstGeom prst="rightArrow">
            <a:avLst>
              <a:gd name="adj1" fmla="val 50000"/>
              <a:gd name="adj2" fmla="val 47190"/>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2" name="Text Box 33"/>
          <p:cNvSpPr txBox="1">
            <a:spLocks noChangeArrowheads="1"/>
          </p:cNvSpPr>
          <p:nvPr/>
        </p:nvSpPr>
        <p:spPr bwMode="auto">
          <a:xfrm>
            <a:off x="6172200" y="3548064"/>
            <a:ext cx="3886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solidFill>
                  <a:srgbClr val="000000"/>
                </a:solidFill>
                <a:latin typeface="Arial" panose="020B0604020202020204" pitchFamily="34" charset="0"/>
                <a:cs typeface="Arial" panose="020B0604020202020204" pitchFamily="34" charset="0"/>
              </a:rPr>
              <a:t>[Felzenszwalb and Huttenlocher 2004]</a:t>
            </a:r>
          </a:p>
        </p:txBody>
      </p:sp>
      <p:pic>
        <p:nvPicPr>
          <p:cNvPr id="348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038600"/>
            <a:ext cx="2349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4097338"/>
            <a:ext cx="23622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33"/>
          <p:cNvSpPr txBox="1">
            <a:spLocks noChangeArrowheads="1"/>
          </p:cNvSpPr>
          <p:nvPr/>
        </p:nvSpPr>
        <p:spPr bwMode="auto">
          <a:xfrm>
            <a:off x="1524000" y="65532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solidFill>
                  <a:srgbClr val="000000"/>
                </a:solidFill>
                <a:latin typeface="Arial" panose="020B0604020202020204" pitchFamily="34" charset="0"/>
                <a:cs typeface="Arial" panose="020B0604020202020204" pitchFamily="34" charset="0"/>
              </a:rPr>
              <a:t>[Hoiem et al. 2005, Mori 2005]</a:t>
            </a:r>
          </a:p>
        </p:txBody>
      </p:sp>
      <p:sp>
        <p:nvSpPr>
          <p:cNvPr id="34826" name="Text Box 33"/>
          <p:cNvSpPr txBox="1">
            <a:spLocks noChangeArrowheads="1"/>
          </p:cNvSpPr>
          <p:nvPr/>
        </p:nvSpPr>
        <p:spPr bwMode="auto">
          <a:xfrm>
            <a:off x="6629400" y="6367464"/>
            <a:ext cx="2057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solidFill>
                  <a:srgbClr val="000000"/>
                </a:solidFill>
                <a:latin typeface="Arial" panose="020B0604020202020204" pitchFamily="34" charset="0"/>
                <a:cs typeface="Arial" panose="020B0604020202020204" pitchFamily="34" charset="0"/>
              </a:rPr>
              <a:t>[Shi and Malik 2001]</a:t>
            </a:r>
          </a:p>
        </p:txBody>
      </p:sp>
      <p:sp>
        <p:nvSpPr>
          <p:cNvPr id="34827" name="AutoShape 28"/>
          <p:cNvSpPr>
            <a:spLocks noChangeArrowheads="1"/>
          </p:cNvSpPr>
          <p:nvPr/>
        </p:nvSpPr>
        <p:spPr bwMode="auto">
          <a:xfrm>
            <a:off x="5715000" y="5105401"/>
            <a:ext cx="533400" cy="358775"/>
          </a:xfrm>
          <a:prstGeom prst="rightArrow">
            <a:avLst>
              <a:gd name="adj1" fmla="val 50000"/>
              <a:gd name="adj2" fmla="val 47190"/>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8"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grpSp>
        <p:nvGrpSpPr>
          <p:cNvPr id="2" name="Group 1"/>
          <p:cNvGrpSpPr/>
          <p:nvPr/>
        </p:nvGrpSpPr>
        <p:grpSpPr>
          <a:xfrm>
            <a:off x="1646224" y="2259972"/>
            <a:ext cx="4695145" cy="1226877"/>
            <a:chOff x="164933" y="845836"/>
            <a:chExt cx="10040448" cy="2623646"/>
          </a:xfrm>
        </p:grpSpPr>
        <p:pic>
          <p:nvPicPr>
            <p:cNvPr id="13" name="Picture 13" descr="amtrak_patch5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26116" y="1836350"/>
              <a:ext cx="1150938" cy="12604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14"/>
            <p:cNvSpPr txBox="1">
              <a:spLocks noChangeArrowheads="1"/>
            </p:cNvSpPr>
            <p:nvPr/>
          </p:nvSpPr>
          <p:spPr bwMode="auto">
            <a:xfrm>
              <a:off x="8268633" y="1766197"/>
              <a:ext cx="1936748" cy="12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600" dirty="0">
                  <a:solidFill>
                    <a:srgbClr val="000000"/>
                  </a:solidFill>
                  <a:latin typeface="Arial" panose="020B0604020202020204" pitchFamily="34" charset="0"/>
                  <a:cs typeface="Arial" panose="020B0604020202020204" pitchFamily="34" charset="0"/>
                </a:rPr>
                <a:t>50x50 Patch</a:t>
              </a:r>
            </a:p>
          </p:txBody>
        </p:sp>
        <p:sp>
          <p:nvSpPr>
            <p:cNvPr id="15" name="Text Box 15"/>
            <p:cNvSpPr txBox="1">
              <a:spLocks noChangeArrowheads="1"/>
            </p:cNvSpPr>
            <p:nvPr/>
          </p:nvSpPr>
          <p:spPr bwMode="auto">
            <a:xfrm>
              <a:off x="164933" y="845836"/>
              <a:ext cx="1752600" cy="12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600" dirty="0">
                  <a:solidFill>
                    <a:srgbClr val="000000"/>
                  </a:solidFill>
                  <a:latin typeface="Arial" panose="020B0604020202020204" pitchFamily="34" charset="0"/>
                  <a:cs typeface="Arial" panose="020B0604020202020204" pitchFamily="34" charset="0"/>
                </a:rPr>
                <a:t>50x50 Patch</a:t>
              </a:r>
            </a:p>
          </p:txBody>
        </p:sp>
        <p:pic>
          <p:nvPicPr>
            <p:cNvPr id="16" name="Picture 25" descr="amtrak_patch25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538" y="2209007"/>
              <a:ext cx="1150937" cy="12604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8"/>
            <p:cNvSpPr>
              <a:spLocks noChangeAspect="1" noChangeArrowheads="1"/>
            </p:cNvSpPr>
            <p:nvPr/>
          </p:nvSpPr>
          <p:spPr bwMode="auto">
            <a:xfrm>
              <a:off x="2476500" y="2709069"/>
              <a:ext cx="287338" cy="265113"/>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8" name="Rectangle 9"/>
            <p:cNvSpPr>
              <a:spLocks noChangeAspect="1" noChangeArrowheads="1"/>
            </p:cNvSpPr>
            <p:nvPr/>
          </p:nvSpPr>
          <p:spPr bwMode="auto">
            <a:xfrm>
              <a:off x="5099360" y="2199888"/>
              <a:ext cx="287338" cy="285749"/>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9" name="Line 4"/>
            <p:cNvSpPr>
              <a:spLocks noChangeShapeType="1"/>
            </p:cNvSpPr>
            <p:nvPr/>
          </p:nvSpPr>
          <p:spPr bwMode="auto">
            <a:xfrm flipH="1">
              <a:off x="1601788" y="2829719"/>
              <a:ext cx="773112"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20" name="Line 6"/>
            <p:cNvSpPr>
              <a:spLocks noChangeShapeType="1"/>
            </p:cNvSpPr>
            <p:nvPr/>
          </p:nvSpPr>
          <p:spPr bwMode="auto">
            <a:xfrm>
              <a:off x="5562911" y="2353878"/>
              <a:ext cx="1412877"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7751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21"/>
                                        </p:tgtEl>
                                        <p:attrNameLst>
                                          <p:attrName>style.visibility</p:attrName>
                                        </p:attrNameLst>
                                      </p:cBhvr>
                                      <p:to>
                                        <p:strVal val="visible"/>
                                      </p:to>
                                    </p:set>
                                    <p:animEffect transition="in" filter="fade">
                                      <p:cBhvr>
                                        <p:cTn id="12" dur="500"/>
                                        <p:tgtEl>
                                          <p:spTgt spid="34821"/>
                                        </p:tgtEl>
                                      </p:cBhvr>
                                    </p:animEffect>
                                  </p:childTnLst>
                                </p:cTn>
                              </p:par>
                              <p:par>
                                <p:cTn id="13" presetID="10" presetClass="entr" presetSubtype="0" fill="hold" nodeType="withEffect">
                                  <p:stCondLst>
                                    <p:cond delay="0"/>
                                  </p:stCondLst>
                                  <p:childTnLst>
                                    <p:set>
                                      <p:cBhvr>
                                        <p:cTn id="14" dur="1" fill="hold">
                                          <p:stCondLst>
                                            <p:cond delay="0"/>
                                          </p:stCondLst>
                                        </p:cTn>
                                        <p:tgtEl>
                                          <p:spTgt spid="34820"/>
                                        </p:tgtEl>
                                        <p:attrNameLst>
                                          <p:attrName>style.visibility</p:attrName>
                                        </p:attrNameLst>
                                      </p:cBhvr>
                                      <p:to>
                                        <p:strVal val="visible"/>
                                      </p:to>
                                    </p:set>
                                    <p:animEffect transition="in" filter="fade">
                                      <p:cBhvr>
                                        <p:cTn id="15" dur="500"/>
                                        <p:tgtEl>
                                          <p:spTgt spid="348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822"/>
                                        </p:tgtEl>
                                        <p:attrNameLst>
                                          <p:attrName>style.visibility</p:attrName>
                                        </p:attrNameLst>
                                      </p:cBhvr>
                                      <p:to>
                                        <p:strVal val="visible"/>
                                      </p:to>
                                    </p:set>
                                    <p:animEffect transition="in" filter="fade">
                                      <p:cBhvr>
                                        <p:cTn id="18" dur="500"/>
                                        <p:tgtEl>
                                          <p:spTgt spid="348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823"/>
                                        </p:tgtEl>
                                        <p:attrNameLst>
                                          <p:attrName>style.visibility</p:attrName>
                                        </p:attrNameLst>
                                      </p:cBhvr>
                                      <p:to>
                                        <p:strVal val="visible"/>
                                      </p:to>
                                    </p:set>
                                    <p:animEffect transition="in" filter="fade">
                                      <p:cBhvr>
                                        <p:cTn id="23" dur="500"/>
                                        <p:tgtEl>
                                          <p:spTgt spid="348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4827"/>
                                        </p:tgtEl>
                                        <p:attrNameLst>
                                          <p:attrName>style.visibility</p:attrName>
                                        </p:attrNameLst>
                                      </p:cBhvr>
                                      <p:to>
                                        <p:strVal val="visible"/>
                                      </p:to>
                                    </p:set>
                                    <p:animEffect transition="in" filter="fade">
                                      <p:cBhvr>
                                        <p:cTn id="26" dur="500"/>
                                        <p:tgtEl>
                                          <p:spTgt spid="34827"/>
                                        </p:tgtEl>
                                      </p:cBhvr>
                                    </p:animEffect>
                                  </p:childTnLst>
                                </p:cTn>
                              </p:par>
                              <p:par>
                                <p:cTn id="27" presetID="10" presetClass="entr" presetSubtype="0" fill="hold" nodeType="withEffect">
                                  <p:stCondLst>
                                    <p:cond delay="0"/>
                                  </p:stCondLst>
                                  <p:childTnLst>
                                    <p:set>
                                      <p:cBhvr>
                                        <p:cTn id="28" dur="1" fill="hold">
                                          <p:stCondLst>
                                            <p:cond delay="0"/>
                                          </p:stCondLst>
                                        </p:cTn>
                                        <p:tgtEl>
                                          <p:spTgt spid="34824"/>
                                        </p:tgtEl>
                                        <p:attrNameLst>
                                          <p:attrName>style.visibility</p:attrName>
                                        </p:attrNameLst>
                                      </p:cBhvr>
                                      <p:to>
                                        <p:strVal val="visible"/>
                                      </p:to>
                                    </p:set>
                                    <p:animEffect transition="in" filter="fade">
                                      <p:cBhvr>
                                        <p:cTn id="29" dur="500"/>
                                        <p:tgtEl>
                                          <p:spTgt spid="348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826"/>
                                        </p:tgtEl>
                                        <p:attrNameLst>
                                          <p:attrName>style.visibility</p:attrName>
                                        </p:attrNameLst>
                                      </p:cBhvr>
                                      <p:to>
                                        <p:strVal val="visible"/>
                                      </p:to>
                                    </p:set>
                                    <p:animEffect transition="in" filter="fade">
                                      <p:cBhvr>
                                        <p:cTn id="32" dur="500"/>
                                        <p:tgtEl>
                                          <p:spTgt spid="34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P spid="34822" grpId="0"/>
      <p:bldP spid="34826" grpId="0"/>
      <p:bldP spid="348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a:t>Segmentation as a result</a:t>
            </a:r>
          </a:p>
        </p:txBody>
      </p:sp>
      <p:pic>
        <p:nvPicPr>
          <p:cNvPr id="358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5600" y="1143000"/>
            <a:ext cx="3309938" cy="2209800"/>
          </a:xfrm>
          <a:noFill/>
        </p:spPr>
      </p:pic>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143001"/>
            <a:ext cx="312420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581400"/>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581401"/>
            <a:ext cx="2895600"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8"/>
          <p:cNvSpPr txBox="1">
            <a:spLocks noChangeArrowheads="1"/>
          </p:cNvSpPr>
          <p:nvPr/>
        </p:nvSpPr>
        <p:spPr bwMode="auto">
          <a:xfrm>
            <a:off x="8650288" y="6488114"/>
            <a:ext cx="2017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Rother et al. 2004</a:t>
            </a:r>
          </a:p>
        </p:txBody>
      </p:sp>
    </p:spTree>
    <p:extLst>
      <p:ext uri="{BB962C8B-B14F-4D97-AF65-F5344CB8AC3E}">
        <p14:creationId xmlns:p14="http://schemas.microsoft.com/office/powerpoint/2010/main" val="3571997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a:t>Types of segmentations</a:t>
            </a:r>
          </a:p>
        </p:txBody>
      </p:sp>
      <p:pic>
        <p:nvPicPr>
          <p:cNvPr id="36867"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297" t="50781" r="62038" b="15558"/>
          <a:stretch>
            <a:fillRect/>
          </a:stretch>
        </p:blipFill>
        <p:spPr>
          <a:xfrm>
            <a:off x="2438401" y="1066800"/>
            <a:ext cx="3165475" cy="2286000"/>
          </a:xfrm>
          <a:noFill/>
        </p:spPr>
      </p:pic>
      <p:sp>
        <p:nvSpPr>
          <p:cNvPr id="36868" name="TextBox 4"/>
          <p:cNvSpPr txBox="1">
            <a:spLocks noChangeArrowheads="1"/>
          </p:cNvSpPr>
          <p:nvPr/>
        </p:nvSpPr>
        <p:spPr bwMode="auto">
          <a:xfrm>
            <a:off x="2667001" y="3276601"/>
            <a:ext cx="2701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Oversegmentation</a:t>
            </a:r>
          </a:p>
        </p:txBody>
      </p:sp>
      <p:pic>
        <p:nvPicPr>
          <p:cNvPr id="36869" name="Content Placeholder 3"/>
          <p:cNvPicPr>
            <a:picLocks noChangeAspect="1" noChangeArrowheads="1"/>
          </p:cNvPicPr>
          <p:nvPr/>
        </p:nvPicPr>
        <p:blipFill>
          <a:blip r:embed="rId2">
            <a:extLst>
              <a:ext uri="{28A0092B-C50C-407E-A947-70E740481C1C}">
                <a14:useLocalDpi xmlns:a14="http://schemas.microsoft.com/office/drawing/2010/main" val="0"/>
              </a:ext>
            </a:extLst>
          </a:blip>
          <a:srcRect l="59814" t="51904" r="22530" b="15558"/>
          <a:stretch>
            <a:fillRect/>
          </a:stretch>
        </p:blipFill>
        <p:spPr bwMode="auto">
          <a:xfrm>
            <a:off x="5943600" y="1143000"/>
            <a:ext cx="3352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6"/>
          <p:cNvSpPr txBox="1">
            <a:spLocks noChangeArrowheads="1"/>
          </p:cNvSpPr>
          <p:nvPr/>
        </p:nvSpPr>
        <p:spPr bwMode="auto">
          <a:xfrm>
            <a:off x="6172201" y="3276601"/>
            <a:ext cx="2874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Undersegmentation</a:t>
            </a:r>
          </a:p>
        </p:txBody>
      </p:sp>
      <p:pic>
        <p:nvPicPr>
          <p:cNvPr id="36871" name="Content Placeholder 3"/>
          <p:cNvPicPr>
            <a:picLocks noChangeAspect="1" noChangeArrowheads="1"/>
          </p:cNvPicPr>
          <p:nvPr/>
        </p:nvPicPr>
        <p:blipFill>
          <a:blip r:embed="rId2">
            <a:extLst>
              <a:ext uri="{28A0092B-C50C-407E-A947-70E740481C1C}">
                <a14:useLocalDpi xmlns:a14="http://schemas.microsoft.com/office/drawing/2010/main" val="0"/>
              </a:ext>
            </a:extLst>
          </a:blip>
          <a:srcRect l="21458" t="51904" r="22128" b="15558"/>
          <a:stretch>
            <a:fillRect/>
          </a:stretch>
        </p:blipFill>
        <p:spPr bwMode="auto">
          <a:xfrm>
            <a:off x="2133601" y="4267200"/>
            <a:ext cx="81264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Box 8"/>
          <p:cNvSpPr txBox="1">
            <a:spLocks noChangeArrowheads="1"/>
          </p:cNvSpPr>
          <p:nvPr/>
        </p:nvSpPr>
        <p:spPr bwMode="auto">
          <a:xfrm>
            <a:off x="4267201" y="5943601"/>
            <a:ext cx="3387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Multiple Segmentations</a:t>
            </a:r>
          </a:p>
        </p:txBody>
      </p:sp>
      <p:pic>
        <p:nvPicPr>
          <p:cNvPr id="36873" name="Picture 3"/>
          <p:cNvPicPr>
            <a:picLocks noChangeAspect="1" noChangeArrowheads="1"/>
          </p:cNvPicPr>
          <p:nvPr/>
        </p:nvPicPr>
        <p:blipFill>
          <a:blip r:embed="rId2">
            <a:extLst>
              <a:ext uri="{28A0092B-C50C-407E-A947-70E740481C1C}">
                <a14:useLocalDpi xmlns:a14="http://schemas.microsoft.com/office/drawing/2010/main" val="0"/>
              </a:ext>
            </a:extLst>
          </a:blip>
          <a:srcRect l="1961" t="11375" r="82269" b="50653"/>
          <a:stretch>
            <a:fillRect/>
          </a:stretch>
        </p:blipFill>
        <p:spPr bwMode="auto">
          <a:xfrm>
            <a:off x="9251950" y="0"/>
            <a:ext cx="14160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532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a:t>Major processes for segmentation</a:t>
            </a:r>
          </a:p>
        </p:txBody>
      </p:sp>
      <p:sp>
        <p:nvSpPr>
          <p:cNvPr id="37891" name="Content Placeholder 2"/>
          <p:cNvSpPr>
            <a:spLocks noGrp="1"/>
          </p:cNvSpPr>
          <p:nvPr>
            <p:ph idx="1"/>
          </p:nvPr>
        </p:nvSpPr>
        <p:spPr/>
        <p:txBody>
          <a:bodyPr/>
          <a:lstStyle/>
          <a:p>
            <a:endParaRPr lang="en-US" altLang="en-US"/>
          </a:p>
          <a:p>
            <a:r>
              <a:rPr lang="en-US" altLang="en-US"/>
              <a:t>Bottom-up: group tokens with similar features</a:t>
            </a:r>
          </a:p>
          <a:p>
            <a:r>
              <a:rPr lang="en-US" altLang="en-US"/>
              <a:t>Top-down: group tokens that likely belong to the same object</a:t>
            </a:r>
          </a:p>
        </p:txBody>
      </p:sp>
      <p:pic>
        <p:nvPicPr>
          <p:cNvPr id="378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505201"/>
            <a:ext cx="777240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5"/>
          <p:cNvSpPr txBox="1">
            <a:spLocks noChangeArrowheads="1"/>
          </p:cNvSpPr>
          <p:nvPr/>
        </p:nvSpPr>
        <p:spPr bwMode="auto">
          <a:xfrm>
            <a:off x="8089900" y="6488114"/>
            <a:ext cx="2578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[Levin and Weiss 2006]</a:t>
            </a:r>
          </a:p>
        </p:txBody>
      </p:sp>
    </p:spTree>
    <p:extLst>
      <p:ext uri="{BB962C8B-B14F-4D97-AF65-F5344CB8AC3E}">
        <p14:creationId xmlns:p14="http://schemas.microsoft.com/office/powerpoint/2010/main" val="205949720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US" altLang="en-US"/>
          </a:p>
        </p:txBody>
      </p:sp>
      <p:sp>
        <p:nvSpPr>
          <p:cNvPr id="3" name="Content Placeholder 2"/>
          <p:cNvSpPr>
            <a:spLocks noGrp="1"/>
          </p:cNvSpPr>
          <p:nvPr>
            <p:ph idx="1"/>
          </p:nvPr>
        </p:nvSpPr>
        <p:spPr/>
        <p:txBody>
          <a:bodyPr/>
          <a:lstStyle/>
          <a:p>
            <a:pPr>
              <a:buFont typeface="Arial" panose="020B0604020202020204" pitchFamily="34" charset="0"/>
              <a:buNone/>
            </a:pPr>
            <a:endParaRPr lang="en-US" altLang="en-US"/>
          </a:p>
          <a:p>
            <a:pPr>
              <a:buFont typeface="Arial" panose="020B0604020202020204" pitchFamily="34" charset="0"/>
              <a:buNone/>
            </a:pPr>
            <a:endParaRPr lang="en-US" altLang="en-US"/>
          </a:p>
          <a:p>
            <a:pPr>
              <a:buFont typeface="Arial" panose="020B0604020202020204" pitchFamily="34" charset="0"/>
              <a:buNone/>
            </a:pPr>
            <a:r>
              <a:rPr lang="en-US" altLang="en-US"/>
              <a:t>	Clustering: group together similar points and represent them with a single token</a:t>
            </a:r>
          </a:p>
          <a:p>
            <a:pPr>
              <a:buFont typeface="Arial" panose="020B0604020202020204" pitchFamily="34" charset="0"/>
              <a:buNone/>
            </a:pPr>
            <a:endParaRPr lang="en-US" altLang="en-US"/>
          </a:p>
          <a:p>
            <a:pPr>
              <a:buFont typeface="Arial" panose="020B0604020202020204" pitchFamily="34" charset="0"/>
              <a:buNone/>
            </a:pPr>
            <a:r>
              <a:rPr lang="en-US" altLang="en-US"/>
              <a:t>	Key Challenges:</a:t>
            </a:r>
          </a:p>
          <a:p>
            <a:pPr>
              <a:buFont typeface="Arial" panose="020B0604020202020204" pitchFamily="34" charset="0"/>
              <a:buNone/>
            </a:pPr>
            <a:r>
              <a:rPr lang="en-US" altLang="en-US" sz="2800"/>
              <a:t>	1) What makes two points/images/patches similar?</a:t>
            </a:r>
          </a:p>
          <a:p>
            <a:pPr>
              <a:buFont typeface="Arial" panose="020B0604020202020204" pitchFamily="34" charset="0"/>
              <a:buNone/>
            </a:pPr>
            <a:r>
              <a:rPr lang="en-US" altLang="en-US" sz="2800"/>
              <a:t>	2) How do we compute an overall grouping from pairwise similarities? </a:t>
            </a:r>
          </a:p>
        </p:txBody>
      </p:sp>
      <p:sp>
        <p:nvSpPr>
          <p:cNvPr id="38916"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1105650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a:t>Why do we cluster?</a:t>
            </a:r>
          </a:p>
        </p:txBody>
      </p:sp>
      <p:sp>
        <p:nvSpPr>
          <p:cNvPr id="3" name="Content Placeholder 2"/>
          <p:cNvSpPr>
            <a:spLocks noGrp="1"/>
          </p:cNvSpPr>
          <p:nvPr>
            <p:ph idx="1"/>
          </p:nvPr>
        </p:nvSpPr>
        <p:spPr>
          <a:xfrm>
            <a:off x="1981200" y="990600"/>
            <a:ext cx="8229600" cy="5486400"/>
          </a:xfrm>
        </p:spPr>
        <p:txBody>
          <a:bodyPr>
            <a:normAutofit fontScale="77500" lnSpcReduction="20000"/>
          </a:bodyPr>
          <a:lstStyle/>
          <a:p>
            <a:pPr>
              <a:buFont typeface="Arial" charset="0"/>
              <a:buChar char="•"/>
              <a:defRPr/>
            </a:pPr>
            <a:endParaRPr lang="en-US" dirty="0"/>
          </a:p>
          <a:p>
            <a:pPr>
              <a:buFont typeface="Arial" charset="0"/>
              <a:buChar char="•"/>
              <a:defRPr/>
            </a:pPr>
            <a:r>
              <a:rPr lang="en-US" b="1" dirty="0"/>
              <a:t>Summarizing data</a:t>
            </a:r>
          </a:p>
          <a:p>
            <a:pPr lvl="1">
              <a:buFont typeface="Arial" charset="0"/>
              <a:buChar char="–"/>
              <a:defRPr/>
            </a:pPr>
            <a:r>
              <a:rPr lang="en-US" dirty="0"/>
              <a:t>Look at large amounts of data</a:t>
            </a:r>
          </a:p>
          <a:p>
            <a:pPr lvl="1">
              <a:buFont typeface="Arial" charset="0"/>
              <a:buChar char="–"/>
              <a:defRPr/>
            </a:pPr>
            <a:r>
              <a:rPr lang="en-US" dirty="0"/>
              <a:t>Patch-based compression or </a:t>
            </a:r>
            <a:r>
              <a:rPr lang="en-US" dirty="0" err="1"/>
              <a:t>denoising</a:t>
            </a:r>
            <a:endParaRPr lang="en-US" dirty="0"/>
          </a:p>
          <a:p>
            <a:pPr lvl="1">
              <a:buFont typeface="Arial" charset="0"/>
              <a:buChar char="–"/>
              <a:defRPr/>
            </a:pPr>
            <a:r>
              <a:rPr lang="en-US" dirty="0"/>
              <a:t>Represent a large continuous vector with the cluster number</a:t>
            </a:r>
          </a:p>
          <a:p>
            <a:pPr>
              <a:buFont typeface="Arial" charset="0"/>
              <a:buNone/>
              <a:defRPr/>
            </a:pPr>
            <a:endParaRPr lang="en-US" dirty="0"/>
          </a:p>
          <a:p>
            <a:pPr>
              <a:buFont typeface="Arial" charset="0"/>
              <a:buChar char="•"/>
              <a:defRPr/>
            </a:pPr>
            <a:r>
              <a:rPr lang="en-US" b="1" dirty="0"/>
              <a:t>Counting</a:t>
            </a:r>
          </a:p>
          <a:p>
            <a:pPr lvl="1">
              <a:buFont typeface="Arial" charset="0"/>
              <a:buChar char="–"/>
              <a:defRPr/>
            </a:pPr>
            <a:r>
              <a:rPr lang="en-US" dirty="0"/>
              <a:t>Histograms of texture, color, SIFT vectors</a:t>
            </a:r>
          </a:p>
          <a:p>
            <a:pPr>
              <a:buFont typeface="Arial" charset="0"/>
              <a:buChar char="•"/>
              <a:defRPr/>
            </a:pPr>
            <a:endParaRPr lang="en-US" dirty="0"/>
          </a:p>
          <a:p>
            <a:pPr>
              <a:buFont typeface="Arial" charset="0"/>
              <a:buChar char="•"/>
              <a:defRPr/>
            </a:pPr>
            <a:r>
              <a:rPr lang="en-US" b="1" dirty="0"/>
              <a:t>Segmentation</a:t>
            </a:r>
          </a:p>
          <a:p>
            <a:pPr lvl="1">
              <a:buFont typeface="Arial" charset="0"/>
              <a:buChar char="–"/>
              <a:defRPr/>
            </a:pPr>
            <a:r>
              <a:rPr lang="en-US" dirty="0"/>
              <a:t>Separate the image into different regions</a:t>
            </a:r>
          </a:p>
          <a:p>
            <a:pPr>
              <a:buFont typeface="Arial" charset="0"/>
              <a:buChar char="•"/>
              <a:defRPr/>
            </a:pPr>
            <a:endParaRPr lang="en-US" dirty="0"/>
          </a:p>
          <a:p>
            <a:pPr>
              <a:buFont typeface="Arial" charset="0"/>
              <a:buChar char="•"/>
              <a:defRPr/>
            </a:pPr>
            <a:r>
              <a:rPr lang="en-US" b="1" dirty="0"/>
              <a:t>Prediction</a:t>
            </a:r>
          </a:p>
          <a:p>
            <a:pPr lvl="1">
              <a:buFont typeface="Arial" charset="0"/>
              <a:buChar char="–"/>
              <a:defRPr/>
            </a:pPr>
            <a:r>
              <a:rPr lang="en-US" dirty="0"/>
              <a:t>Images in the same cluster may have the same labels</a:t>
            </a:r>
          </a:p>
        </p:txBody>
      </p:sp>
      <p:sp>
        <p:nvSpPr>
          <p:cNvPr id="39940"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26393486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a:t>How do we cluster?</a:t>
            </a:r>
          </a:p>
        </p:txBody>
      </p:sp>
      <p:sp>
        <p:nvSpPr>
          <p:cNvPr id="3" name="Content Placeholder 2"/>
          <p:cNvSpPr>
            <a:spLocks noGrp="1"/>
          </p:cNvSpPr>
          <p:nvPr>
            <p:ph idx="1"/>
          </p:nvPr>
        </p:nvSpPr>
        <p:spPr/>
        <p:txBody>
          <a:bodyPr>
            <a:normAutofit fontScale="92500"/>
          </a:bodyPr>
          <a:lstStyle/>
          <a:p>
            <a:pPr>
              <a:buFont typeface="Arial" charset="0"/>
              <a:buChar char="•"/>
              <a:defRPr/>
            </a:pPr>
            <a:endParaRPr lang="en-US" dirty="0"/>
          </a:p>
          <a:p>
            <a:pPr>
              <a:buFont typeface="Arial" charset="0"/>
              <a:buChar char="•"/>
              <a:defRPr/>
            </a:pPr>
            <a:r>
              <a:rPr lang="en-US" dirty="0">
                <a:solidFill>
                  <a:srgbClr val="00B050"/>
                </a:solidFill>
              </a:rPr>
              <a:t>K-means</a:t>
            </a:r>
          </a:p>
          <a:p>
            <a:pPr lvl="1">
              <a:buFont typeface="Arial" charset="0"/>
              <a:buChar char="–"/>
              <a:defRPr/>
            </a:pPr>
            <a:r>
              <a:rPr lang="en-US" dirty="0"/>
              <a:t>Iteratively re-assign points to the nearest cluster center</a:t>
            </a:r>
          </a:p>
          <a:p>
            <a:pPr>
              <a:buFont typeface="Arial" charset="0"/>
              <a:buChar char="•"/>
              <a:defRPr/>
            </a:pPr>
            <a:r>
              <a:rPr lang="en-US" dirty="0"/>
              <a:t>Agglomerative clustering</a:t>
            </a:r>
          </a:p>
          <a:p>
            <a:pPr lvl="1">
              <a:buFont typeface="Arial" charset="0"/>
              <a:buChar char="–"/>
              <a:defRPr/>
            </a:pPr>
            <a:r>
              <a:rPr lang="en-US" dirty="0"/>
              <a:t>Start with each point as its own cluster and iteratively merge the closest clusters</a:t>
            </a:r>
          </a:p>
          <a:p>
            <a:pPr>
              <a:buFont typeface="Arial" charset="0"/>
              <a:buChar char="•"/>
              <a:defRPr/>
            </a:pPr>
            <a:r>
              <a:rPr lang="en-US" dirty="0"/>
              <a:t>Mean-shift clustering</a:t>
            </a:r>
          </a:p>
          <a:p>
            <a:pPr lvl="1">
              <a:buFont typeface="Arial" charset="0"/>
              <a:buChar char="–"/>
              <a:defRPr/>
            </a:pPr>
            <a:r>
              <a:rPr lang="en-US" dirty="0"/>
              <a:t>Estimate modes of </a:t>
            </a:r>
            <a:r>
              <a:rPr lang="en-US" dirty="0" err="1"/>
              <a:t>pdf</a:t>
            </a:r>
            <a:endParaRPr lang="en-US" dirty="0"/>
          </a:p>
          <a:p>
            <a:pPr>
              <a:buFont typeface="Arial" charset="0"/>
              <a:buChar char="•"/>
              <a:defRPr/>
            </a:pPr>
            <a:r>
              <a:rPr lang="en-US" dirty="0"/>
              <a:t>Spectral clustering</a:t>
            </a:r>
          </a:p>
          <a:p>
            <a:pPr lvl="1">
              <a:buFont typeface="Arial" charset="0"/>
              <a:buChar char="–"/>
              <a:defRPr/>
            </a:pPr>
            <a:r>
              <a:rPr lang="en-US" dirty="0"/>
              <a:t>Split the nodes in a graph based on assigned links with similarity weights</a:t>
            </a:r>
          </a:p>
        </p:txBody>
      </p:sp>
    </p:spTree>
    <p:extLst>
      <p:ext uri="{BB962C8B-B14F-4D97-AF65-F5344CB8AC3E}">
        <p14:creationId xmlns:p14="http://schemas.microsoft.com/office/powerpoint/2010/main" val="190225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a:t>Clustering for Summarization</a:t>
            </a:r>
          </a:p>
        </p:txBody>
      </p:sp>
      <p:sp>
        <p:nvSpPr>
          <p:cNvPr id="41987" name="Content Placeholder 2"/>
          <p:cNvSpPr>
            <a:spLocks noGrp="1"/>
          </p:cNvSpPr>
          <p:nvPr>
            <p:ph idx="1"/>
          </p:nvPr>
        </p:nvSpPr>
        <p:spPr/>
        <p:txBody>
          <a:bodyPr/>
          <a:lstStyle/>
          <a:p>
            <a:pPr>
              <a:buFont typeface="Arial" panose="020B0604020202020204" pitchFamily="34" charset="0"/>
              <a:buNone/>
            </a:pPr>
            <a:r>
              <a:rPr lang="en-US" altLang="en-US"/>
              <a:t>	Goal: cluster to minimize variance in data given clusters</a:t>
            </a:r>
          </a:p>
          <a:p>
            <a:pPr lvl="1"/>
            <a:r>
              <a:rPr lang="en-US" altLang="en-US"/>
              <a:t>Preserve information</a:t>
            </a:r>
          </a:p>
        </p:txBody>
      </p:sp>
      <p:graphicFrame>
        <p:nvGraphicFramePr>
          <p:cNvPr id="41988" name="Object 2"/>
          <p:cNvGraphicFramePr>
            <a:graphicFrameLocks noChangeAspect="1"/>
          </p:cNvGraphicFramePr>
          <p:nvPr/>
        </p:nvGraphicFramePr>
        <p:xfrm>
          <a:off x="2951163" y="4049713"/>
          <a:ext cx="5213350" cy="1066800"/>
        </p:xfrm>
        <a:graphic>
          <a:graphicData uri="http://schemas.openxmlformats.org/presentationml/2006/ole">
            <mc:AlternateContent xmlns:mc="http://schemas.openxmlformats.org/markup-compatibility/2006">
              <mc:Choice xmlns:v="urn:schemas-microsoft-com:vml" Requires="v">
                <p:oleObj spid="_x0000_s362520" name="Equation" r:id="rId3" imgW="2171700" imgH="444500" progId="Equation.3">
                  <p:embed/>
                </p:oleObj>
              </mc:Choice>
              <mc:Fallback>
                <p:oleObj name="Equation" r:id="rId3" imgW="21717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1163" y="4049713"/>
                        <a:ext cx="5213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989" name="TextBox 4"/>
          <p:cNvSpPr txBox="1">
            <a:spLocks noChangeArrowheads="1"/>
          </p:cNvSpPr>
          <p:nvPr/>
        </p:nvSpPr>
        <p:spPr bwMode="auto">
          <a:xfrm>
            <a:off x="6532564" y="5268914"/>
            <a:ext cx="2992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Whether x</a:t>
            </a:r>
            <a:r>
              <a:rPr lang="en-US" altLang="en-US" sz="1800" baseline="-25000">
                <a:solidFill>
                  <a:srgbClr val="000000"/>
                </a:solidFill>
                <a:latin typeface="Arial" panose="020B0604020202020204" pitchFamily="34" charset="0"/>
                <a:cs typeface="Arial" panose="020B0604020202020204" pitchFamily="34" charset="0"/>
              </a:rPr>
              <a:t>j</a:t>
            </a:r>
            <a:r>
              <a:rPr lang="en-US" altLang="en-US" sz="1800">
                <a:solidFill>
                  <a:srgbClr val="000000"/>
                </a:solidFill>
                <a:latin typeface="Arial" panose="020B0604020202020204" pitchFamily="34" charset="0"/>
                <a:cs typeface="Arial" panose="020B0604020202020204" pitchFamily="34" charset="0"/>
              </a:rPr>
              <a:t> is assigned to c</a:t>
            </a:r>
            <a:r>
              <a:rPr lang="en-US" altLang="en-US" sz="1800" baseline="-25000">
                <a:solidFill>
                  <a:srgbClr val="000000"/>
                </a:solidFill>
                <a:latin typeface="Arial" panose="020B0604020202020204" pitchFamily="34" charset="0"/>
                <a:cs typeface="Arial" panose="020B0604020202020204" pitchFamily="34" charset="0"/>
              </a:rPr>
              <a:t>i</a:t>
            </a:r>
          </a:p>
        </p:txBody>
      </p:sp>
      <p:cxnSp>
        <p:nvCxnSpPr>
          <p:cNvPr id="7" name="Straight Arrow Connector 6"/>
          <p:cNvCxnSpPr/>
          <p:nvPr/>
        </p:nvCxnSpPr>
        <p:spPr>
          <a:xfrm rot="16200000" flipV="1">
            <a:off x="6342063" y="5002213"/>
            <a:ext cx="3810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6875463" y="4011613"/>
            <a:ext cx="4572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992" name="TextBox 9"/>
          <p:cNvSpPr txBox="1">
            <a:spLocks noChangeArrowheads="1"/>
          </p:cNvSpPr>
          <p:nvPr/>
        </p:nvSpPr>
        <p:spPr bwMode="auto">
          <a:xfrm>
            <a:off x="6075364" y="3516314"/>
            <a:ext cx="162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Cluster center</a:t>
            </a:r>
          </a:p>
        </p:txBody>
      </p:sp>
      <p:sp>
        <p:nvSpPr>
          <p:cNvPr id="41993" name="TextBox 10"/>
          <p:cNvSpPr txBox="1">
            <a:spLocks noChangeArrowheads="1"/>
          </p:cNvSpPr>
          <p:nvPr/>
        </p:nvSpPr>
        <p:spPr bwMode="auto">
          <a:xfrm>
            <a:off x="7924801" y="3581400"/>
            <a:ext cx="671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Data</a:t>
            </a:r>
          </a:p>
        </p:txBody>
      </p:sp>
      <p:cxnSp>
        <p:nvCxnSpPr>
          <p:cNvPr id="12" name="Straight Arrow Connector 11"/>
          <p:cNvCxnSpPr/>
          <p:nvPr/>
        </p:nvCxnSpPr>
        <p:spPr>
          <a:xfrm rot="5400000">
            <a:off x="7658100" y="4000500"/>
            <a:ext cx="4572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995"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2881972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fontScale="90000"/>
          </a:bodyPr>
          <a:lstStyle/>
          <a:p>
            <a:r>
              <a:rPr lang="en-US" altLang="en-US" dirty="0"/>
              <a:t>Recap: Optical Flow</a:t>
            </a:r>
          </a:p>
        </p:txBody>
      </p:sp>
      <p:sp>
        <p:nvSpPr>
          <p:cNvPr id="22531" name="Content Placeholder 2"/>
          <p:cNvSpPr>
            <a:spLocks noGrp="1"/>
          </p:cNvSpPr>
          <p:nvPr>
            <p:ph idx="1"/>
          </p:nvPr>
        </p:nvSpPr>
        <p:spPr>
          <a:xfrm>
            <a:off x="1981200" y="2133600"/>
            <a:ext cx="8229600" cy="4267200"/>
          </a:xfrm>
        </p:spPr>
        <p:txBody>
          <a:bodyPr/>
          <a:lstStyle/>
          <a:p>
            <a:endParaRPr lang="en-US" altLang="en-US" dirty="0"/>
          </a:p>
          <a:p>
            <a:endParaRPr lang="en-US" altLang="en-US" dirty="0"/>
          </a:p>
          <a:p>
            <a:r>
              <a:rPr lang="en-US" altLang="en-US" dirty="0"/>
              <a:t>What do the static image gradients have to do with motion estimation?</a:t>
            </a:r>
          </a:p>
        </p:txBody>
      </p:sp>
      <p:pic>
        <p:nvPicPr>
          <p:cNvPr id="123906" name="Picture 2" descr="C:\Documents and Settings\James\Desktop\cs 143 computer vision\slides\23\airplane_motio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1" y="4114800"/>
            <a:ext cx="2589213"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3" descr="C:\Documents and Settings\James\Desktop\cs 143 computer vision\slides\23\airplane_motion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00" y="4124325"/>
            <a:ext cx="2598738"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1"/>
          <p:cNvSpPr>
            <a:spLocks noChangeArrowheads="1"/>
          </p:cNvSpPr>
          <p:nvPr/>
        </p:nvSpPr>
        <p:spPr bwMode="auto">
          <a:xfrm>
            <a:off x="2209800" y="1510507"/>
            <a:ext cx="77724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marR="0" lvl="1" indent="-285750" algn="l" defTabSz="914400" rtl="0" eaLnBrk="0" fontAlgn="base" latinLnBrk="0" hangingPunct="0">
              <a:lnSpc>
                <a:spcPct val="100000"/>
              </a:lnSpc>
              <a:spcBef>
                <a:spcPct val="20000"/>
              </a:spcBef>
              <a:spcAft>
                <a:spcPct val="0"/>
              </a:spcAft>
              <a:buClrTx/>
              <a:buSzTx/>
              <a:buFontTx/>
              <a:buNone/>
              <a:tabLst/>
              <a:defRPr/>
            </a:pPr>
            <a:r>
              <a:rPr kumimoji="0" lang="en-US" sz="2400" b="0" i="1" u="none" strike="noStrike" kern="1200" cap="none" spc="0" normalizeH="0" baseline="0" noProof="0" dirty="0">
                <a:ln>
                  <a:noFill/>
                </a:ln>
                <a:solidFill>
                  <a:srgbClr val="292934"/>
                </a:solidFill>
                <a:effectLst/>
                <a:uLnTx/>
                <a:uFillTx/>
                <a:latin typeface="Arial" charset="0"/>
                <a:ea typeface="+mn-ea"/>
                <a:cs typeface="+mn-cs"/>
              </a:rPr>
              <a:t>Brightness constancy constraint equation</a:t>
            </a:r>
          </a:p>
        </p:txBody>
      </p:sp>
      <p:graphicFrame>
        <p:nvGraphicFramePr>
          <p:cNvPr id="8" name="Object 28"/>
          <p:cNvGraphicFramePr>
            <a:graphicFrameLocks noChangeAspect="1"/>
          </p:cNvGraphicFramePr>
          <p:nvPr/>
        </p:nvGraphicFramePr>
        <p:xfrm>
          <a:off x="4421188" y="1955007"/>
          <a:ext cx="2843212" cy="593725"/>
        </p:xfrm>
        <a:graphic>
          <a:graphicData uri="http://schemas.openxmlformats.org/presentationml/2006/ole">
            <mc:AlternateContent xmlns:mc="http://schemas.openxmlformats.org/markup-compatibility/2006">
              <mc:Choice xmlns:v="urn:schemas-microsoft-com:vml" Requires="v">
                <p:oleObj spid="_x0000_s366602" name="Equation" r:id="rId5" imgW="1155600" imgH="241200" progId="Equation.DSMT4">
                  <p:embed/>
                </p:oleObj>
              </mc:Choice>
              <mc:Fallback>
                <p:oleObj name="Equation" r:id="rId5" imgW="1155600" imgH="241200" progId="Equation.DSMT4">
                  <p:embed/>
                  <p:pic>
                    <p:nvPicPr>
                      <p:cNvPr id="8" name="Object 28"/>
                      <p:cNvPicPr>
                        <a:picLocks noChangeAspect="1" noChangeArrowheads="1"/>
                      </p:cNvPicPr>
                      <p:nvPr/>
                    </p:nvPicPr>
                    <p:blipFill>
                      <a:blip r:embed="rId6"/>
                      <a:srcRect/>
                      <a:stretch>
                        <a:fillRect/>
                      </a:stretch>
                    </p:blipFill>
                    <p:spPr bwMode="auto">
                      <a:xfrm>
                        <a:off x="4421188" y="1955007"/>
                        <a:ext cx="2843212"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29"/>
          <p:cNvSpPr>
            <a:spLocks noChangeArrowheads="1"/>
          </p:cNvSpPr>
          <p:nvPr/>
        </p:nvSpPr>
        <p:spPr bwMode="auto">
          <a:xfrm>
            <a:off x="2362200" y="1293018"/>
            <a:ext cx="7620000" cy="1271588"/>
          </a:xfrm>
          <a:prstGeom prst="rect">
            <a:avLst/>
          </a:prstGeom>
          <a:noFill/>
          <a:ln w="2857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2" name="TextBox 1"/>
          <p:cNvSpPr txBox="1"/>
          <p:nvPr/>
        </p:nvSpPr>
        <p:spPr>
          <a:xfrm>
            <a:off x="10058400" y="3524756"/>
            <a:ext cx="1676400" cy="304698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934"/>
                </a:solidFill>
                <a:effectLst/>
                <a:uLnTx/>
                <a:uFillTx/>
                <a:latin typeface="Times" charset="0"/>
                <a:ea typeface="+mn-ea"/>
                <a:cs typeface="+mn-cs"/>
              </a:rPr>
              <a:t>If I told you I</a:t>
            </a:r>
            <a:r>
              <a:rPr kumimoji="0" lang="en-US" sz="2400" b="0" i="0" u="none" strike="noStrike" kern="1200" cap="none" spc="0" normalizeH="0" baseline="-25000" noProof="0" dirty="0">
                <a:ln>
                  <a:noFill/>
                </a:ln>
                <a:solidFill>
                  <a:srgbClr val="292934"/>
                </a:solidFill>
                <a:effectLst/>
                <a:uLnTx/>
                <a:uFillTx/>
                <a:latin typeface="Times" charset="0"/>
                <a:ea typeface="+mn-ea"/>
                <a:cs typeface="+mn-cs"/>
              </a:rPr>
              <a:t>t</a:t>
            </a:r>
            <a:r>
              <a:rPr kumimoji="0" lang="en-US" sz="2400" b="0" i="0" u="none" strike="noStrike" kern="1200" cap="none" spc="0" normalizeH="0" baseline="0" noProof="0" dirty="0">
                <a:ln>
                  <a:noFill/>
                </a:ln>
                <a:solidFill>
                  <a:srgbClr val="292934"/>
                </a:solidFill>
                <a:effectLst/>
                <a:uLnTx/>
                <a:uFillTx/>
                <a:latin typeface="Times" charset="0"/>
                <a:ea typeface="+mn-ea"/>
                <a:cs typeface="+mn-cs"/>
              </a:rPr>
              <a:t> is -5 </a:t>
            </a:r>
            <a:br>
              <a:rPr kumimoji="0" lang="en-US" sz="2400" b="0" i="0" u="none" strike="noStrike" kern="1200" cap="none" spc="0" normalizeH="0" baseline="0" noProof="0" dirty="0">
                <a:ln>
                  <a:noFill/>
                </a:ln>
                <a:solidFill>
                  <a:srgbClr val="292934"/>
                </a:solidFill>
                <a:effectLst/>
                <a:uLnTx/>
                <a:uFillTx/>
                <a:latin typeface="Times" charset="0"/>
                <a:ea typeface="+mn-ea"/>
                <a:cs typeface="+mn-cs"/>
              </a:rPr>
            </a:br>
            <a:r>
              <a:rPr kumimoji="0" lang="en-US" sz="2400" b="0" i="0" u="none" strike="noStrike" kern="1200" cap="none" spc="0" normalizeH="0" baseline="0" noProof="0" dirty="0">
                <a:ln>
                  <a:noFill/>
                </a:ln>
                <a:solidFill>
                  <a:srgbClr val="292934"/>
                </a:solidFill>
                <a:effectLst/>
                <a:uLnTx/>
                <a:uFillTx/>
                <a:latin typeface="Times" charset="0"/>
                <a:ea typeface="+mn-ea"/>
                <a:cs typeface="+mn-cs"/>
              </a:rPr>
              <a:t>I</a:t>
            </a:r>
            <a:r>
              <a:rPr kumimoji="0" lang="en-US" sz="2400" b="0" i="0" u="none" strike="noStrike" kern="1200" cap="none" spc="0" normalizeH="0" baseline="-25000" noProof="0" dirty="0">
                <a:ln>
                  <a:noFill/>
                </a:ln>
                <a:solidFill>
                  <a:srgbClr val="292934"/>
                </a:solidFill>
                <a:effectLst/>
                <a:uLnTx/>
                <a:uFillTx/>
                <a:latin typeface="Times" charset="0"/>
                <a:ea typeface="+mn-ea"/>
                <a:cs typeface="+mn-cs"/>
              </a:rPr>
              <a:t>x</a:t>
            </a:r>
            <a:r>
              <a:rPr kumimoji="0" lang="en-US" sz="2400" b="0" i="0" u="none" strike="noStrike" kern="1200" cap="none" spc="0" normalizeH="0" baseline="0" noProof="0" dirty="0">
                <a:ln>
                  <a:noFill/>
                </a:ln>
                <a:solidFill>
                  <a:srgbClr val="292934"/>
                </a:solidFill>
                <a:effectLst/>
                <a:uLnTx/>
                <a:uFillTx/>
                <a:latin typeface="Times" charset="0"/>
                <a:ea typeface="+mn-ea"/>
                <a:cs typeface="+mn-cs"/>
              </a:rPr>
              <a:t> is 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934"/>
                </a:solidFill>
                <a:effectLst/>
                <a:uLnTx/>
                <a:uFillTx/>
                <a:latin typeface="Times" charset="0"/>
                <a:ea typeface="+mn-ea"/>
                <a:cs typeface="+mn-cs"/>
              </a:rPr>
              <a:t>I</a:t>
            </a:r>
            <a:r>
              <a:rPr kumimoji="0" lang="en-US" sz="2400" b="0" i="0" u="none" strike="noStrike" kern="1200" cap="none" spc="0" normalizeH="0" baseline="-25000" noProof="0" dirty="0">
                <a:ln>
                  <a:noFill/>
                </a:ln>
                <a:solidFill>
                  <a:srgbClr val="292934"/>
                </a:solidFill>
                <a:effectLst/>
                <a:uLnTx/>
                <a:uFillTx/>
                <a:latin typeface="Times" charset="0"/>
                <a:ea typeface="+mn-ea"/>
                <a:cs typeface="+mn-cs"/>
              </a:rPr>
              <a:t>y</a:t>
            </a:r>
            <a:r>
              <a:rPr kumimoji="0" lang="en-US" sz="2400" b="0" i="0" u="none" strike="noStrike" kern="1200" cap="none" spc="0" normalizeH="0" baseline="0" noProof="0" dirty="0">
                <a:ln>
                  <a:noFill/>
                </a:ln>
                <a:solidFill>
                  <a:srgbClr val="292934"/>
                </a:solidFill>
                <a:effectLst/>
                <a:uLnTx/>
                <a:uFillTx/>
                <a:latin typeface="Times" charset="0"/>
                <a:ea typeface="+mn-ea"/>
                <a:cs typeface="+mn-cs"/>
              </a:rPr>
              <a:t> is 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934"/>
              </a:solidFill>
              <a:effectLst/>
              <a:uLnTx/>
              <a:uFillTx/>
              <a:latin typeface="Times"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934"/>
                </a:solidFill>
                <a:effectLst/>
                <a:uLnTx/>
                <a:uFillTx/>
                <a:latin typeface="Times" charset="0"/>
                <a:ea typeface="+mn-ea"/>
                <a:cs typeface="+mn-cs"/>
              </a:rPr>
              <a:t>What was the pixel shift (</a:t>
            </a:r>
            <a:r>
              <a:rPr kumimoji="0" lang="en-US" sz="2400" b="0" i="0" u="none" strike="noStrike" kern="1200" cap="none" spc="0" normalizeH="0" baseline="0" noProof="0" dirty="0" err="1">
                <a:ln>
                  <a:noFill/>
                </a:ln>
                <a:solidFill>
                  <a:srgbClr val="292934"/>
                </a:solidFill>
                <a:effectLst/>
                <a:uLnTx/>
                <a:uFillTx/>
                <a:latin typeface="Times" charset="0"/>
                <a:ea typeface="+mn-ea"/>
                <a:cs typeface="+mn-cs"/>
              </a:rPr>
              <a:t>u,v</a:t>
            </a:r>
            <a:r>
              <a:rPr kumimoji="0" lang="en-US" sz="2400" b="0" i="0" u="none" strike="noStrike" kern="1200" cap="none" spc="0" normalizeH="0" baseline="0" noProof="0" dirty="0">
                <a:ln>
                  <a:noFill/>
                </a:ln>
                <a:solidFill>
                  <a:srgbClr val="292934"/>
                </a:solidFill>
                <a:effectLst/>
                <a:uLnTx/>
                <a:uFillTx/>
                <a:latin typeface="Times" charset="0"/>
                <a:ea typeface="+mn-ea"/>
                <a:cs typeface="+mn-cs"/>
              </a:rPr>
              <a:t>)?</a:t>
            </a:r>
          </a:p>
        </p:txBody>
      </p:sp>
    </p:spTree>
    <p:extLst>
      <p:ext uri="{BB962C8B-B14F-4D97-AF65-F5344CB8AC3E}">
        <p14:creationId xmlns:p14="http://schemas.microsoft.com/office/powerpoint/2010/main" val="1974537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a:t>K-means algorithm</a:t>
            </a:r>
          </a:p>
        </p:txBody>
      </p:sp>
      <p:pic>
        <p:nvPicPr>
          <p:cNvPr id="570370" name="Picture 2" descr="http://upload.wikimedia.org/wikipedia/commons/thumb/5/5e/K_Means_Example_Step_1.svg/124px-K_Means_Example_Step_1.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828800"/>
            <a:ext cx="1181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0372" name="Picture 4" descr="http://upload.wikimedia.org/wikipedia/commons/thumb/a/a5/K_Means_Example_Step_2.svg/139px-K_Means_Example_Step_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33528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0374" name="Picture 6" descr="http://upload.wikimedia.org/wikipedia/commons/thumb/3/3e/K_Means_Example_Step_3.svg/139px-K_Means_Example_Step_3.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1" y="48006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8"/>
          <p:cNvSpPr txBox="1">
            <a:spLocks noChangeArrowheads="1"/>
          </p:cNvSpPr>
          <p:nvPr/>
        </p:nvSpPr>
        <p:spPr bwMode="auto">
          <a:xfrm>
            <a:off x="1524001" y="6553201"/>
            <a:ext cx="4822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cs typeface="Arial" panose="020B0604020202020204" pitchFamily="34" charset="0"/>
              </a:rPr>
              <a:t>Illustration: </a:t>
            </a:r>
            <a:r>
              <a:rPr lang="en-US" altLang="en-US" sz="1400">
                <a:solidFill>
                  <a:srgbClr val="000000"/>
                </a:solidFill>
                <a:latin typeface="Arial" panose="020B0604020202020204" pitchFamily="34" charset="0"/>
                <a:cs typeface="Arial" panose="020B0604020202020204" pitchFamily="34" charset="0"/>
                <a:hlinkClick r:id="rId5"/>
              </a:rPr>
              <a:t>http://en.wikipedia.org/wiki/K-means_clustering</a:t>
            </a:r>
            <a:endParaRPr lang="en-US" altLang="en-US" sz="1400">
              <a:solidFill>
                <a:srgbClr val="000000"/>
              </a:solidFill>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flipH="1">
            <a:off x="3733800" y="2057401"/>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1. Randomly select K centers </a:t>
            </a:r>
          </a:p>
        </p:txBody>
      </p:sp>
      <p:sp>
        <p:nvSpPr>
          <p:cNvPr id="11" name="TextBox 10"/>
          <p:cNvSpPr txBox="1">
            <a:spLocks noChangeArrowheads="1"/>
          </p:cNvSpPr>
          <p:nvPr/>
        </p:nvSpPr>
        <p:spPr bwMode="auto">
          <a:xfrm flipH="1">
            <a:off x="3733800" y="3200401"/>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2. Assign each point to nearest center</a:t>
            </a:r>
          </a:p>
        </p:txBody>
      </p:sp>
      <p:sp>
        <p:nvSpPr>
          <p:cNvPr id="12" name="TextBox 11"/>
          <p:cNvSpPr txBox="1">
            <a:spLocks noChangeArrowheads="1"/>
          </p:cNvSpPr>
          <p:nvPr/>
        </p:nvSpPr>
        <p:spPr bwMode="auto">
          <a:xfrm flipH="1">
            <a:off x="3733800" y="4876801"/>
            <a:ext cx="190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3. Compute new center (mean) for each cluster</a:t>
            </a:r>
          </a:p>
        </p:txBody>
      </p:sp>
      <p:sp>
        <p:nvSpPr>
          <p:cNvPr id="13" name="Down Arrow 12"/>
          <p:cNvSpPr/>
          <p:nvPr/>
        </p:nvSpPr>
        <p:spPr>
          <a:xfrm>
            <a:off x="6324600" y="29718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Down Arrow 13"/>
          <p:cNvSpPr/>
          <p:nvPr/>
        </p:nvSpPr>
        <p:spPr>
          <a:xfrm>
            <a:off x="6324600" y="46482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2825880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037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703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703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a:t>K-means algorithm</a:t>
            </a:r>
          </a:p>
        </p:txBody>
      </p:sp>
      <p:pic>
        <p:nvPicPr>
          <p:cNvPr id="44035" name="Picture 2" descr="http://upload.wikimedia.org/wikipedia/commons/thumb/5/5e/K_Means_Example_Step_1.svg/124px-K_Means_Example_Step_1.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828800"/>
            <a:ext cx="1181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8" descr="http://upload.wikimedia.org/wikipedia/commons/thumb/d/d2/K_Means_Example_Step_4.svg/139px-K_Means_Example_Step_4.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33528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8"/>
          <p:cNvSpPr txBox="1">
            <a:spLocks noChangeArrowheads="1"/>
          </p:cNvSpPr>
          <p:nvPr/>
        </p:nvSpPr>
        <p:spPr bwMode="auto">
          <a:xfrm>
            <a:off x="1524001" y="6553201"/>
            <a:ext cx="4822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cs typeface="Arial" panose="020B0604020202020204" pitchFamily="34" charset="0"/>
              </a:rPr>
              <a:t>Illustration: </a:t>
            </a:r>
            <a:r>
              <a:rPr lang="en-US" altLang="en-US" sz="1400">
                <a:solidFill>
                  <a:srgbClr val="000000"/>
                </a:solidFill>
                <a:latin typeface="Arial" panose="020B0604020202020204" pitchFamily="34" charset="0"/>
                <a:cs typeface="Arial" panose="020B0604020202020204" pitchFamily="34" charset="0"/>
                <a:hlinkClick r:id="rId4"/>
              </a:rPr>
              <a:t>http://en.wikipedia.org/wiki/K-means_clustering</a:t>
            </a:r>
            <a:endParaRPr lang="en-US" altLang="en-US" sz="1400">
              <a:solidFill>
                <a:srgbClr val="000000"/>
              </a:solidFill>
              <a:latin typeface="Arial" panose="020B0604020202020204" pitchFamily="34" charset="0"/>
              <a:cs typeface="Arial" panose="020B0604020202020204" pitchFamily="34" charset="0"/>
            </a:endParaRPr>
          </a:p>
        </p:txBody>
      </p:sp>
      <p:sp>
        <p:nvSpPr>
          <p:cNvPr id="44038" name="TextBox 9"/>
          <p:cNvSpPr txBox="1">
            <a:spLocks noChangeArrowheads="1"/>
          </p:cNvSpPr>
          <p:nvPr/>
        </p:nvSpPr>
        <p:spPr bwMode="auto">
          <a:xfrm flipH="1">
            <a:off x="3733800" y="2057401"/>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1. Randomly select K centers </a:t>
            </a:r>
          </a:p>
        </p:txBody>
      </p:sp>
      <p:sp>
        <p:nvSpPr>
          <p:cNvPr id="44039" name="TextBox 10"/>
          <p:cNvSpPr txBox="1">
            <a:spLocks noChangeArrowheads="1"/>
          </p:cNvSpPr>
          <p:nvPr/>
        </p:nvSpPr>
        <p:spPr bwMode="auto">
          <a:xfrm flipH="1">
            <a:off x="3733800" y="3200401"/>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2. Assign each point to nearest center</a:t>
            </a:r>
          </a:p>
        </p:txBody>
      </p:sp>
      <p:sp>
        <p:nvSpPr>
          <p:cNvPr id="44040" name="TextBox 11"/>
          <p:cNvSpPr txBox="1">
            <a:spLocks noChangeArrowheads="1"/>
          </p:cNvSpPr>
          <p:nvPr/>
        </p:nvSpPr>
        <p:spPr bwMode="auto">
          <a:xfrm flipH="1">
            <a:off x="3733800" y="4876801"/>
            <a:ext cx="190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3. Compute new center (mean) for each cluster</a:t>
            </a:r>
          </a:p>
        </p:txBody>
      </p:sp>
      <p:sp>
        <p:nvSpPr>
          <p:cNvPr id="13" name="Curved Right Arrow 12"/>
          <p:cNvSpPr/>
          <p:nvPr/>
        </p:nvSpPr>
        <p:spPr>
          <a:xfrm rot="11030177">
            <a:off x="7435850" y="4057650"/>
            <a:ext cx="609600" cy="1371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black"/>
              </a:solidFill>
            </a:endParaRPr>
          </a:p>
        </p:txBody>
      </p:sp>
      <p:sp>
        <p:nvSpPr>
          <p:cNvPr id="44042" name="TextBox 13"/>
          <p:cNvSpPr txBox="1">
            <a:spLocks noChangeArrowheads="1"/>
          </p:cNvSpPr>
          <p:nvPr/>
        </p:nvSpPr>
        <p:spPr bwMode="auto">
          <a:xfrm flipH="1">
            <a:off x="8153400" y="46482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Back to 2</a:t>
            </a:r>
          </a:p>
        </p:txBody>
      </p:sp>
      <p:pic>
        <p:nvPicPr>
          <p:cNvPr id="44043" name="Picture 6" descr="http://upload.wikimedia.org/wikipedia/commons/thumb/3/3e/K_Means_Example_Step_3.svg/139px-K_Means_Example_Step_3.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1" y="48006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wn Arrow 15"/>
          <p:cNvSpPr/>
          <p:nvPr/>
        </p:nvSpPr>
        <p:spPr>
          <a:xfrm>
            <a:off x="6324600" y="29718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Down Arrow 16"/>
          <p:cNvSpPr/>
          <p:nvPr/>
        </p:nvSpPr>
        <p:spPr>
          <a:xfrm>
            <a:off x="6324600" y="46482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119372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a:t>K-means</a:t>
            </a:r>
          </a:p>
        </p:txBody>
      </p:sp>
      <p:sp>
        <p:nvSpPr>
          <p:cNvPr id="3" name="Content Placeholder 2"/>
          <p:cNvSpPr>
            <a:spLocks noGrp="1"/>
          </p:cNvSpPr>
          <p:nvPr>
            <p:ph idx="1"/>
          </p:nvPr>
        </p:nvSpPr>
        <p:spPr>
          <a:xfrm>
            <a:off x="1981200" y="990600"/>
            <a:ext cx="8229600" cy="5638800"/>
          </a:xfrm>
        </p:spPr>
        <p:txBody>
          <a:bodyPr>
            <a:normAutofit fontScale="92500" lnSpcReduction="10000"/>
          </a:bodyPr>
          <a:lstStyle/>
          <a:p>
            <a:pPr marL="514350" indent="-514350">
              <a:buFont typeface="+mj-lt"/>
              <a:buAutoNum type="arabicPeriod"/>
              <a:defRPr/>
            </a:pPr>
            <a:r>
              <a:rPr lang="en-US" dirty="0"/>
              <a:t>Initialize cluster centers: </a:t>
            </a:r>
            <a:r>
              <a:rPr lang="en-US" sz="3500" b="1" dirty="0">
                <a:latin typeface="Times New Roman" pitchFamily="18" charset="0"/>
                <a:cs typeface="Times New Roman" pitchFamily="18" charset="0"/>
              </a:rPr>
              <a:t>c</a:t>
            </a:r>
            <a:r>
              <a:rPr lang="en-US" sz="3500" baseline="30000" dirty="0">
                <a:latin typeface="Times New Roman" pitchFamily="18" charset="0"/>
                <a:cs typeface="Times New Roman" pitchFamily="18" charset="0"/>
              </a:rPr>
              <a:t>0</a:t>
            </a:r>
            <a:r>
              <a:rPr lang="en-US" sz="3500" dirty="0">
                <a:latin typeface="Times New Roman" pitchFamily="18" charset="0"/>
                <a:cs typeface="Times New Roman" pitchFamily="18" charset="0"/>
              </a:rPr>
              <a:t> ; </a:t>
            </a:r>
            <a:r>
              <a:rPr lang="en-US" sz="3000" dirty="0">
                <a:latin typeface="Times New Roman" pitchFamily="18" charset="0"/>
                <a:cs typeface="Times New Roman" pitchFamily="18" charset="0"/>
              </a:rPr>
              <a:t>t=0</a:t>
            </a:r>
            <a:endParaRPr lang="en-US" dirty="0">
              <a:latin typeface="Times New Roman" pitchFamily="18" charset="0"/>
              <a:cs typeface="Times New Roman" pitchFamily="18" charset="0"/>
            </a:endParaRPr>
          </a:p>
          <a:p>
            <a:pPr marL="514350" indent="-514350">
              <a:buFont typeface="+mj-lt"/>
              <a:buAutoNum type="arabicPeriod"/>
              <a:defRPr/>
            </a:pPr>
            <a:endParaRPr lang="en-US" dirty="0"/>
          </a:p>
          <a:p>
            <a:pPr marL="514350" indent="-514350">
              <a:buFont typeface="+mj-lt"/>
              <a:buAutoNum type="arabicPeriod"/>
              <a:defRPr/>
            </a:pPr>
            <a:r>
              <a:rPr lang="en-US" dirty="0"/>
              <a:t>Assign each point to the closest center</a:t>
            </a:r>
          </a:p>
          <a:p>
            <a:pPr marL="514350" indent="-514350">
              <a:buFont typeface="+mj-lt"/>
              <a:buAutoNum type="arabicPeriod"/>
              <a:defRPr/>
            </a:pPr>
            <a:endParaRPr lang="en-US" dirty="0"/>
          </a:p>
          <a:p>
            <a:pPr marL="514350" indent="-514350">
              <a:buFont typeface="+mj-lt"/>
              <a:buAutoNum type="arabicPeriod"/>
              <a:defRPr/>
            </a:pPr>
            <a:endParaRPr lang="en-US" dirty="0"/>
          </a:p>
          <a:p>
            <a:pPr marL="514350" indent="-514350">
              <a:buFont typeface="+mj-lt"/>
              <a:buAutoNum type="arabicPeriod"/>
              <a:defRPr/>
            </a:pPr>
            <a:endParaRPr lang="en-US" dirty="0"/>
          </a:p>
          <a:p>
            <a:pPr marL="514350" indent="-514350">
              <a:buFont typeface="+mj-lt"/>
              <a:buAutoNum type="arabicPeriod"/>
              <a:defRPr/>
            </a:pPr>
            <a:r>
              <a:rPr lang="en-US" dirty="0"/>
              <a:t>Update cluster centers as the mean of the points</a:t>
            </a:r>
          </a:p>
          <a:p>
            <a:pPr marL="514350" indent="-514350">
              <a:buFont typeface="+mj-lt"/>
              <a:buAutoNum type="arabicPeriod"/>
              <a:defRPr/>
            </a:pPr>
            <a:endParaRPr lang="en-US" dirty="0"/>
          </a:p>
          <a:p>
            <a:pPr marL="514350" indent="-514350">
              <a:buFont typeface="+mj-lt"/>
              <a:buAutoNum type="arabicPeriod"/>
              <a:defRPr/>
            </a:pPr>
            <a:endParaRPr lang="en-US" dirty="0"/>
          </a:p>
          <a:p>
            <a:pPr marL="514350" indent="-514350">
              <a:buFont typeface="+mj-lt"/>
              <a:buAutoNum type="arabicPeriod"/>
              <a:defRPr/>
            </a:pPr>
            <a:endParaRPr lang="en-US" dirty="0"/>
          </a:p>
          <a:p>
            <a:pPr marL="514350" indent="-514350">
              <a:buFont typeface="+mj-lt"/>
              <a:buAutoNum type="arabicPeriod"/>
              <a:defRPr/>
            </a:pPr>
            <a:r>
              <a:rPr lang="en-US" dirty="0"/>
              <a:t>Repeat 2-3 until no points are re-assigned </a:t>
            </a:r>
            <a:r>
              <a:rPr lang="en-US" sz="3000" dirty="0">
                <a:latin typeface="Times New Roman" pitchFamily="18" charset="0"/>
                <a:cs typeface="Times New Roman" pitchFamily="18" charset="0"/>
              </a:rPr>
              <a:t>(t=t+1)</a:t>
            </a:r>
            <a:endParaRPr lang="en-US" dirty="0">
              <a:latin typeface="Times New Roman" pitchFamily="18" charset="0"/>
              <a:cs typeface="Times New Roman" pitchFamily="18" charset="0"/>
            </a:endParaRPr>
          </a:p>
        </p:txBody>
      </p:sp>
      <p:graphicFrame>
        <p:nvGraphicFramePr>
          <p:cNvPr id="45060" name="Object 2"/>
          <p:cNvGraphicFramePr>
            <a:graphicFrameLocks noChangeAspect="1"/>
          </p:cNvGraphicFramePr>
          <p:nvPr/>
        </p:nvGraphicFramePr>
        <p:xfrm>
          <a:off x="3186114" y="2438400"/>
          <a:ext cx="4968875" cy="1066800"/>
        </p:xfrm>
        <a:graphic>
          <a:graphicData uri="http://schemas.openxmlformats.org/presentationml/2006/ole">
            <mc:AlternateContent xmlns:mc="http://schemas.openxmlformats.org/markup-compatibility/2006">
              <mc:Choice xmlns:v="urn:schemas-microsoft-com:vml" Requires="v">
                <p:oleObj spid="_x0000_s363566" name="Equation" r:id="rId3" imgW="2070100" imgH="444500" progId="Equation.3">
                  <p:embed/>
                </p:oleObj>
              </mc:Choice>
              <mc:Fallback>
                <p:oleObj name="Equation" r:id="rId3" imgW="20701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114" y="2438400"/>
                        <a:ext cx="49688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061" name="Object 3"/>
          <p:cNvGraphicFramePr>
            <a:graphicFrameLocks noChangeAspect="1"/>
          </p:cNvGraphicFramePr>
          <p:nvPr/>
        </p:nvGraphicFramePr>
        <p:xfrm>
          <a:off x="3305175" y="4419600"/>
          <a:ext cx="4725988" cy="1066800"/>
        </p:xfrm>
        <a:graphic>
          <a:graphicData uri="http://schemas.openxmlformats.org/presentationml/2006/ole">
            <mc:AlternateContent xmlns:mc="http://schemas.openxmlformats.org/markup-compatibility/2006">
              <mc:Choice xmlns:v="urn:schemas-microsoft-com:vml" Requires="v">
                <p:oleObj spid="_x0000_s363567" name="Equation" r:id="rId5" imgW="1968500" imgH="444500" progId="Equation.3">
                  <p:embed/>
                </p:oleObj>
              </mc:Choice>
              <mc:Fallback>
                <p:oleObj name="Equation" r:id="rId5" imgW="1968500" imgH="444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5175" y="4419600"/>
                        <a:ext cx="47259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62"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3864068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a:t>K-means converges to a local minimum</a:t>
            </a:r>
          </a:p>
        </p:txBody>
      </p:sp>
      <p:pic>
        <p:nvPicPr>
          <p:cNvPr id="46083" name="Picture 2" descr="C:\Users\James\Dropbox\cs143 fall 2013\cs143 fall 2013 slides\15\K-means_convergence_to_a_local_minimum.png"/>
          <p:cNvPicPr>
            <a:picLocks noChangeAspect="1" noChangeArrowheads="1"/>
          </p:cNvPicPr>
          <p:nvPr/>
        </p:nvPicPr>
        <p:blipFill rotWithShape="1">
          <a:blip r:embed="rId2">
            <a:extLst>
              <a:ext uri="{28A0092B-C50C-407E-A947-70E740481C1C}">
                <a14:useLocalDpi xmlns:a14="http://schemas.microsoft.com/office/drawing/2010/main" val="0"/>
              </a:ext>
            </a:extLst>
          </a:blip>
          <a:srcRect l="2" r="83313"/>
          <a:stretch/>
        </p:blipFill>
        <p:spPr bwMode="auto">
          <a:xfrm>
            <a:off x="1752601" y="1600201"/>
            <a:ext cx="28956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2" descr="C:\Users\James\Dropbox\cs143 fall 2013\cs143 fall 2013 slides\15\K-means_convergence_to_a_local_minimum.png"/>
          <p:cNvPicPr>
            <a:picLocks noChangeAspect="1" noChangeArrowheads="1"/>
          </p:cNvPicPr>
          <p:nvPr/>
        </p:nvPicPr>
        <p:blipFill>
          <a:blip r:embed="rId2">
            <a:extLst>
              <a:ext uri="{28A0092B-C50C-407E-A947-70E740481C1C}">
                <a14:useLocalDpi xmlns:a14="http://schemas.microsoft.com/office/drawing/2010/main" val="0"/>
              </a:ext>
            </a:extLst>
          </a:blip>
          <a:srcRect l="50154"/>
          <a:stretch>
            <a:fillRect/>
          </a:stretch>
        </p:blipFill>
        <p:spPr bwMode="auto">
          <a:xfrm>
            <a:off x="1729003" y="3886201"/>
            <a:ext cx="8649447"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James\Dropbox\cs143 fall 2013\cs143 fall 2013 slides\15\K-means_convergence_to_a_local_minimum.png"/>
          <p:cNvPicPr>
            <a:picLocks noChangeAspect="1" noChangeArrowheads="1"/>
          </p:cNvPicPr>
          <p:nvPr/>
        </p:nvPicPr>
        <p:blipFill rotWithShape="1">
          <a:blip r:embed="rId2">
            <a:extLst>
              <a:ext uri="{28A0092B-C50C-407E-A947-70E740481C1C}">
                <a14:useLocalDpi xmlns:a14="http://schemas.microsoft.com/office/drawing/2010/main" val="0"/>
              </a:ext>
            </a:extLst>
          </a:blip>
          <a:srcRect l="16687" r="66628"/>
          <a:stretch/>
        </p:blipFill>
        <p:spPr bwMode="auto">
          <a:xfrm>
            <a:off x="4605925" y="1600200"/>
            <a:ext cx="2895601"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James\Dropbox\cs143 fall 2013\cs143 fall 2013 slides\15\K-means_convergence_to_a_local_minimum.png"/>
          <p:cNvPicPr>
            <a:picLocks noChangeAspect="1" noChangeArrowheads="1"/>
          </p:cNvPicPr>
          <p:nvPr/>
        </p:nvPicPr>
        <p:blipFill rotWithShape="1">
          <a:blip r:embed="rId2">
            <a:extLst>
              <a:ext uri="{28A0092B-C50C-407E-A947-70E740481C1C}">
                <a14:useLocalDpi xmlns:a14="http://schemas.microsoft.com/office/drawing/2010/main" val="0"/>
              </a:ext>
            </a:extLst>
          </a:blip>
          <a:srcRect l="33372" r="50368"/>
          <a:stretch/>
        </p:blipFill>
        <p:spPr bwMode="auto">
          <a:xfrm>
            <a:off x="7529771" y="1600200"/>
            <a:ext cx="2821949"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91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084"/>
                                        </p:tgtEl>
                                        <p:attrNameLst>
                                          <p:attrName>style.visibility</p:attrName>
                                        </p:attrNameLst>
                                      </p:cBhvr>
                                      <p:to>
                                        <p:strVal val="visible"/>
                                      </p:to>
                                    </p:set>
                                    <p:animEffect transition="in" filter="fade">
                                      <p:cBhvr>
                                        <p:cTn id="17"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a:t>K-means: design choices</a:t>
            </a:r>
          </a:p>
        </p:txBody>
      </p:sp>
      <p:sp>
        <p:nvSpPr>
          <p:cNvPr id="47107" name="Content Placeholder 22"/>
          <p:cNvSpPr>
            <a:spLocks noGrp="1"/>
          </p:cNvSpPr>
          <p:nvPr>
            <p:ph idx="1"/>
          </p:nvPr>
        </p:nvSpPr>
        <p:spPr>
          <a:xfrm>
            <a:off x="1981200" y="1219200"/>
            <a:ext cx="8229600" cy="5638800"/>
          </a:xfrm>
        </p:spPr>
        <p:txBody>
          <a:bodyPr/>
          <a:lstStyle/>
          <a:p>
            <a:r>
              <a:rPr lang="en-US" altLang="en-US"/>
              <a:t>Initialization</a:t>
            </a:r>
          </a:p>
          <a:p>
            <a:pPr lvl="1"/>
            <a:r>
              <a:rPr lang="en-US" altLang="en-US"/>
              <a:t>Randomly select K points as initial cluster center</a:t>
            </a:r>
          </a:p>
          <a:p>
            <a:pPr lvl="1"/>
            <a:r>
              <a:rPr lang="en-US" altLang="en-US"/>
              <a:t>Or greedily choose K points to minimize residual</a:t>
            </a:r>
          </a:p>
          <a:p>
            <a:endParaRPr lang="en-US" altLang="en-US" sz="1400"/>
          </a:p>
          <a:p>
            <a:r>
              <a:rPr lang="en-US" altLang="en-US"/>
              <a:t>Distance measures</a:t>
            </a:r>
          </a:p>
          <a:p>
            <a:pPr lvl="1"/>
            <a:r>
              <a:rPr lang="en-US" altLang="en-US"/>
              <a:t>Traditionally Euclidean, could be others</a:t>
            </a:r>
          </a:p>
          <a:p>
            <a:endParaRPr lang="en-US" altLang="en-US" sz="1400"/>
          </a:p>
          <a:p>
            <a:r>
              <a:rPr lang="en-US" altLang="en-US"/>
              <a:t>Optimization</a:t>
            </a:r>
          </a:p>
          <a:p>
            <a:pPr lvl="1"/>
            <a:r>
              <a:rPr lang="en-US" altLang="en-US"/>
              <a:t>Will converge to a </a:t>
            </a:r>
            <a:r>
              <a:rPr lang="en-US" altLang="en-US" i="1"/>
              <a:t>local minimum</a:t>
            </a:r>
          </a:p>
          <a:p>
            <a:pPr lvl="1"/>
            <a:r>
              <a:rPr lang="en-US" altLang="en-US"/>
              <a:t>May want to perform multiple restarts</a:t>
            </a:r>
          </a:p>
          <a:p>
            <a:endParaRPr lang="en-US" altLang="en-US"/>
          </a:p>
          <a:p>
            <a:endParaRPr lang="en-US" altLang="en-US"/>
          </a:p>
          <a:p>
            <a:endParaRPr lang="en-US" altLang="en-US"/>
          </a:p>
          <a:p>
            <a:endParaRPr lang="en-US" altLang="en-US"/>
          </a:p>
          <a:p>
            <a:endParaRPr lang="en-US" altLang="en-US"/>
          </a:p>
          <a:p>
            <a:endParaRPr lang="en-US" altLang="en-US"/>
          </a:p>
        </p:txBody>
      </p:sp>
    </p:spTree>
    <p:extLst>
      <p:ext uri="{BB962C8B-B14F-4D97-AF65-F5344CB8AC3E}">
        <p14:creationId xmlns:p14="http://schemas.microsoft.com/office/powerpoint/2010/main" val="1430930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619375"/>
            <a:ext cx="2603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19375"/>
            <a:ext cx="2603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2619375"/>
            <a:ext cx="2603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6"/>
          <p:cNvSpPr txBox="1">
            <a:spLocks noChangeArrowheads="1"/>
          </p:cNvSpPr>
          <p:nvPr/>
        </p:nvSpPr>
        <p:spPr bwMode="auto">
          <a:xfrm>
            <a:off x="2422526" y="1752601"/>
            <a:ext cx="842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Image</a:t>
            </a:r>
          </a:p>
        </p:txBody>
      </p:sp>
      <p:sp>
        <p:nvSpPr>
          <p:cNvPr id="48134" name="Text Box 7"/>
          <p:cNvSpPr txBox="1">
            <a:spLocks noChangeArrowheads="1"/>
          </p:cNvSpPr>
          <p:nvPr/>
        </p:nvSpPr>
        <p:spPr bwMode="auto">
          <a:xfrm>
            <a:off x="5105400" y="17764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Clusters on intensity</a:t>
            </a:r>
          </a:p>
        </p:txBody>
      </p:sp>
      <p:sp>
        <p:nvSpPr>
          <p:cNvPr id="48135" name="Text Box 8"/>
          <p:cNvSpPr txBox="1">
            <a:spLocks noChangeArrowheads="1"/>
          </p:cNvSpPr>
          <p:nvPr/>
        </p:nvSpPr>
        <p:spPr bwMode="auto">
          <a:xfrm>
            <a:off x="8077201" y="1776413"/>
            <a:ext cx="1941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Clusters on color</a:t>
            </a:r>
          </a:p>
        </p:txBody>
      </p:sp>
      <p:sp>
        <p:nvSpPr>
          <p:cNvPr id="48136" name="Title 10"/>
          <p:cNvSpPr>
            <a:spLocks noGrp="1"/>
          </p:cNvSpPr>
          <p:nvPr>
            <p:ph type="title"/>
          </p:nvPr>
        </p:nvSpPr>
        <p:spPr/>
        <p:txBody>
          <a:bodyPr/>
          <a:lstStyle/>
          <a:p>
            <a:r>
              <a:rPr lang="en-US" altLang="en-US"/>
              <a:t>K-means clustering using intensity or color</a:t>
            </a:r>
          </a:p>
        </p:txBody>
      </p:sp>
    </p:spTree>
    <p:extLst>
      <p:ext uri="{BB962C8B-B14F-4D97-AF65-F5344CB8AC3E}">
        <p14:creationId xmlns:p14="http://schemas.microsoft.com/office/powerpoint/2010/main" val="324422638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choose the number of clusters?</a:t>
            </a:r>
          </a:p>
        </p:txBody>
      </p:sp>
      <p:sp>
        <p:nvSpPr>
          <p:cNvPr id="49155" name="Content Placeholder 2"/>
          <p:cNvSpPr>
            <a:spLocks noGrp="1"/>
          </p:cNvSpPr>
          <p:nvPr>
            <p:ph idx="1"/>
          </p:nvPr>
        </p:nvSpPr>
        <p:spPr/>
        <p:txBody>
          <a:bodyPr/>
          <a:lstStyle/>
          <a:p>
            <a:r>
              <a:rPr lang="en-US" altLang="en-US" sz="2800"/>
              <a:t>Minimum Description Length (MDL) principal for model comparison </a:t>
            </a:r>
          </a:p>
          <a:p>
            <a:endParaRPr lang="en-US" altLang="en-US" sz="2800"/>
          </a:p>
          <a:p>
            <a:r>
              <a:rPr lang="en-US" altLang="en-US" sz="2800"/>
              <a:t>Minimize Schwarz Criterion </a:t>
            </a:r>
          </a:p>
          <a:p>
            <a:pPr lvl="1"/>
            <a:r>
              <a:rPr lang="en-US" altLang="en-US" sz="2400"/>
              <a:t>also called Bayes Information Criteria (BIC)</a:t>
            </a:r>
          </a:p>
          <a:p>
            <a:endParaRPr lang="en-US" altLang="en-US" sz="2800"/>
          </a:p>
          <a:p>
            <a:endParaRPr lang="en-US" altLang="en-US" sz="2800"/>
          </a:p>
          <a:p>
            <a:endParaRPr lang="en-US" altLang="en-US" sz="2800"/>
          </a:p>
          <a:p>
            <a:endParaRPr lang="en-US" altLang="en-US" sz="2800"/>
          </a:p>
          <a:p>
            <a:endParaRPr lang="en-US" altLang="en-US" sz="2800"/>
          </a:p>
        </p:txBody>
      </p:sp>
      <p:pic>
        <p:nvPicPr>
          <p:cNvPr id="4915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1" y="4114801"/>
            <a:ext cx="496252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20652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a:t>How to evaluate clusters?</a:t>
            </a:r>
          </a:p>
        </p:txBody>
      </p:sp>
      <p:sp>
        <p:nvSpPr>
          <p:cNvPr id="3" name="Content Placeholder 2"/>
          <p:cNvSpPr>
            <a:spLocks noGrp="1"/>
          </p:cNvSpPr>
          <p:nvPr>
            <p:ph idx="1"/>
          </p:nvPr>
        </p:nvSpPr>
        <p:spPr/>
        <p:txBody>
          <a:bodyPr/>
          <a:lstStyle/>
          <a:p>
            <a:endParaRPr lang="en-US" altLang="en-US"/>
          </a:p>
          <a:p>
            <a:r>
              <a:rPr lang="en-US" altLang="en-US"/>
              <a:t>Generative</a:t>
            </a:r>
          </a:p>
          <a:p>
            <a:pPr lvl="1"/>
            <a:r>
              <a:rPr lang="en-US" altLang="en-US"/>
              <a:t>How well are points reconstructed from the clusters?</a:t>
            </a:r>
          </a:p>
          <a:p>
            <a:pPr lvl="1"/>
            <a:endParaRPr lang="en-US" altLang="en-US"/>
          </a:p>
          <a:p>
            <a:r>
              <a:rPr lang="en-US" altLang="en-US"/>
              <a:t>Discriminative</a:t>
            </a:r>
          </a:p>
          <a:p>
            <a:pPr lvl="1"/>
            <a:r>
              <a:rPr lang="en-US" altLang="en-US"/>
              <a:t>How well do the clusters correspond to labels?</a:t>
            </a:r>
          </a:p>
          <a:p>
            <a:pPr lvl="2"/>
            <a:r>
              <a:rPr lang="en-US" altLang="en-US"/>
              <a:t>Purity</a:t>
            </a:r>
          </a:p>
          <a:p>
            <a:pPr lvl="1"/>
            <a:r>
              <a:rPr lang="en-US" altLang="en-US"/>
              <a:t>Note: unsupervised clustering does not aim to be discriminative</a:t>
            </a:r>
          </a:p>
        </p:txBody>
      </p:sp>
      <p:sp>
        <p:nvSpPr>
          <p:cNvPr id="50180"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3100432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choose the number of clusters?</a:t>
            </a:r>
          </a:p>
        </p:txBody>
      </p:sp>
      <p:sp>
        <p:nvSpPr>
          <p:cNvPr id="51203" name="Content Placeholder 4"/>
          <p:cNvSpPr>
            <a:spLocks noGrp="1"/>
          </p:cNvSpPr>
          <p:nvPr>
            <p:ph idx="1"/>
          </p:nvPr>
        </p:nvSpPr>
        <p:spPr/>
        <p:txBody>
          <a:bodyPr/>
          <a:lstStyle/>
          <a:p>
            <a:r>
              <a:rPr lang="en-US" altLang="en-US"/>
              <a:t>Validation set</a:t>
            </a:r>
          </a:p>
          <a:p>
            <a:pPr lvl="1"/>
            <a:r>
              <a:rPr lang="en-US" altLang="en-US"/>
              <a:t>Try different numbers of clusters and look at performance</a:t>
            </a:r>
          </a:p>
          <a:p>
            <a:pPr lvl="2"/>
            <a:r>
              <a:rPr lang="en-US" altLang="en-US"/>
              <a:t>When building dictionaries (discussed later), more clusters typically work better</a:t>
            </a:r>
          </a:p>
        </p:txBody>
      </p:sp>
      <p:sp>
        <p:nvSpPr>
          <p:cNvPr id="51204"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3747375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a:t>K-means demos</a:t>
            </a:r>
          </a:p>
        </p:txBody>
      </p:sp>
      <p:sp>
        <p:nvSpPr>
          <p:cNvPr id="52227" name="Content Placeholder 2"/>
          <p:cNvSpPr>
            <a:spLocks noGrp="1"/>
          </p:cNvSpPr>
          <p:nvPr>
            <p:ph idx="1"/>
          </p:nvPr>
        </p:nvSpPr>
        <p:spPr>
          <a:xfrm>
            <a:off x="1981200" y="2362201"/>
            <a:ext cx="8229600" cy="3763963"/>
          </a:xfrm>
        </p:spPr>
        <p:txBody>
          <a:bodyPr/>
          <a:lstStyle/>
          <a:p>
            <a:pPr>
              <a:buFont typeface="Arial" panose="020B0604020202020204" pitchFamily="34" charset="0"/>
              <a:buNone/>
            </a:pPr>
            <a:r>
              <a:rPr lang="en-US" altLang="en-US" sz="1800"/>
              <a:t>	</a:t>
            </a:r>
            <a:r>
              <a:rPr lang="en-US" altLang="en-US" sz="1800">
                <a:hlinkClick r:id="rId2"/>
              </a:rPr>
              <a:t> http://home.dei.polimi.it/matteucc/Clustering/tutorial_html/AppletKM.html</a:t>
            </a:r>
            <a:endParaRPr lang="en-US" altLang="en-US" sz="1800"/>
          </a:p>
          <a:p>
            <a:pPr>
              <a:buFont typeface="Arial" panose="020B0604020202020204" pitchFamily="34" charset="0"/>
              <a:buNone/>
            </a:pPr>
            <a:endParaRPr lang="en-US" altLang="en-US" sz="1800"/>
          </a:p>
          <a:p>
            <a:pPr>
              <a:buFont typeface="Arial" panose="020B0604020202020204" pitchFamily="34" charset="0"/>
              <a:buNone/>
            </a:pPr>
            <a:endParaRPr lang="en-US" altLang="en-US" sz="1800"/>
          </a:p>
          <a:p>
            <a:pPr>
              <a:buFont typeface="Arial" panose="020B0604020202020204" pitchFamily="34" charset="0"/>
              <a:buNone/>
            </a:pPr>
            <a:r>
              <a:rPr lang="en-US" altLang="en-US" sz="1800"/>
              <a:t>	</a:t>
            </a:r>
            <a:r>
              <a:rPr lang="en-US" altLang="en-US" sz="1800">
                <a:hlinkClick r:id="rId3"/>
              </a:rPr>
              <a:t>http://www.cs.washington.edu/research/imagedatabase/demo/kmcluster/</a:t>
            </a:r>
            <a:endParaRPr lang="en-US" altLang="en-US" sz="1800"/>
          </a:p>
          <a:p>
            <a:endParaRPr lang="en-US" altLang="en-US" sz="1800"/>
          </a:p>
        </p:txBody>
      </p:sp>
      <p:sp>
        <p:nvSpPr>
          <p:cNvPr id="52228" name="TextBox 3"/>
          <p:cNvSpPr txBox="1">
            <a:spLocks noChangeArrowheads="1"/>
          </p:cNvSpPr>
          <p:nvPr/>
        </p:nvSpPr>
        <p:spPr bwMode="auto">
          <a:xfrm flipH="1">
            <a:off x="2438401" y="2068514"/>
            <a:ext cx="1858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General</a:t>
            </a:r>
          </a:p>
        </p:txBody>
      </p:sp>
      <p:sp>
        <p:nvSpPr>
          <p:cNvPr id="52229" name="TextBox 4"/>
          <p:cNvSpPr txBox="1">
            <a:spLocks noChangeArrowheads="1"/>
          </p:cNvSpPr>
          <p:nvPr/>
        </p:nvSpPr>
        <p:spPr bwMode="auto">
          <a:xfrm flipH="1">
            <a:off x="2438401" y="3059114"/>
            <a:ext cx="1858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Color clustering</a:t>
            </a:r>
          </a:p>
        </p:txBody>
      </p:sp>
    </p:spTree>
    <p:extLst>
      <p:ext uri="{BB962C8B-B14F-4D97-AF65-F5344CB8AC3E}">
        <p14:creationId xmlns:p14="http://schemas.microsoft.com/office/powerpoint/2010/main" val="259142860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2" name="Straight Connector 11"/>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1747" name="Rectangle 2"/>
          <p:cNvSpPr>
            <a:spLocks noGrp="1" noChangeArrowheads="1"/>
          </p:cNvSpPr>
          <p:nvPr>
            <p:ph type="title"/>
          </p:nvPr>
        </p:nvSpPr>
        <p:spPr/>
        <p:txBody>
          <a:bodyPr>
            <a:normAutofit fontScale="90000"/>
          </a:bodyPr>
          <a:lstStyle/>
          <a:p>
            <a:pPr eaLnBrk="1" hangingPunct="1"/>
            <a:r>
              <a:rPr lang="en-US" altLang="en-US" dirty="0"/>
              <a:t>Recap: Conditions for solvability</a:t>
            </a:r>
          </a:p>
        </p:txBody>
      </p:sp>
      <p:sp>
        <p:nvSpPr>
          <p:cNvPr id="31748" name="Rectangle 3"/>
          <p:cNvSpPr>
            <a:spLocks noGrp="1" noChangeArrowheads="1"/>
          </p:cNvSpPr>
          <p:nvPr>
            <p:ph type="body" idx="1"/>
          </p:nvPr>
        </p:nvSpPr>
        <p:spPr>
          <a:xfrm>
            <a:off x="2209800" y="990600"/>
            <a:ext cx="7772400" cy="838200"/>
          </a:xfrm>
        </p:spPr>
        <p:txBody>
          <a:bodyPr/>
          <a:lstStyle/>
          <a:p>
            <a:pPr lvl="1" eaLnBrk="1" hangingPunct="1">
              <a:buFont typeface="Arial" panose="020B0604020202020204" pitchFamily="34" charset="0"/>
              <a:buNone/>
            </a:pPr>
            <a:r>
              <a:rPr lang="en-US" altLang="en-US"/>
              <a:t>Optimal (u, v) satisfies Lucas-Kanade equation</a:t>
            </a:r>
          </a:p>
        </p:txBody>
      </p:sp>
      <p:grpSp>
        <p:nvGrpSpPr>
          <p:cNvPr id="31749" name="Group 5"/>
          <p:cNvGrpSpPr>
            <a:grpSpLocks/>
          </p:cNvGrpSpPr>
          <p:nvPr/>
        </p:nvGrpSpPr>
        <p:grpSpPr bwMode="auto">
          <a:xfrm>
            <a:off x="2744788" y="1600200"/>
            <a:ext cx="5561012" cy="1296988"/>
            <a:chOff x="769" y="1919"/>
            <a:chExt cx="3503" cy="817"/>
          </a:xfrm>
        </p:grpSpPr>
        <p:pic>
          <p:nvPicPr>
            <p:cNvPr id="31754" name="Picture 6" descr="Edittex"/>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769" y="1919"/>
              <a:ext cx="3503"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7" descr="Edittex"/>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440" y="2547"/>
              <a:ext cx="42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8" descr="Edittex"/>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3677" y="2542"/>
              <a:ext cx="35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6233" name="Text Box 9"/>
          <p:cNvSpPr txBox="1">
            <a:spLocks noChangeArrowheads="1"/>
          </p:cNvSpPr>
          <p:nvPr/>
        </p:nvSpPr>
        <p:spPr bwMode="auto">
          <a:xfrm>
            <a:off x="2514601" y="5791200"/>
            <a:ext cx="373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rPr>
              <a:t>Does this remind you of anything?</a:t>
            </a:r>
          </a:p>
        </p:txBody>
      </p:sp>
      <p:sp>
        <p:nvSpPr>
          <p:cNvPr id="436234" name="Freeform 10"/>
          <p:cNvSpPr>
            <a:spLocks/>
          </p:cNvSpPr>
          <p:nvPr/>
        </p:nvSpPr>
        <p:spPr bwMode="auto">
          <a:xfrm>
            <a:off x="1981200" y="2209800"/>
            <a:ext cx="609600" cy="3810000"/>
          </a:xfrm>
          <a:custGeom>
            <a:avLst/>
            <a:gdLst>
              <a:gd name="T0" fmla="*/ 2147483647 w 384"/>
              <a:gd name="T1" fmla="*/ 0 h 2400"/>
              <a:gd name="T2" fmla="*/ 0 w 384"/>
              <a:gd name="T3" fmla="*/ 2147483647 h 2400"/>
              <a:gd name="T4" fmla="*/ 0 w 384"/>
              <a:gd name="T5" fmla="*/ 2147483647 h 2400"/>
              <a:gd name="T6" fmla="*/ 2147483647 w 384"/>
              <a:gd name="T7" fmla="*/ 2147483647 h 2400"/>
              <a:gd name="T8" fmla="*/ 0 60000 65536"/>
              <a:gd name="T9" fmla="*/ 0 60000 65536"/>
              <a:gd name="T10" fmla="*/ 0 60000 65536"/>
              <a:gd name="T11" fmla="*/ 0 60000 65536"/>
              <a:gd name="T12" fmla="*/ 0 w 384"/>
              <a:gd name="T13" fmla="*/ 0 h 2400"/>
              <a:gd name="T14" fmla="*/ 384 w 384"/>
              <a:gd name="T15" fmla="*/ 2400 h 2400"/>
            </a:gdLst>
            <a:ahLst/>
            <a:cxnLst>
              <a:cxn ang="T8">
                <a:pos x="T0" y="T1"/>
              </a:cxn>
              <a:cxn ang="T9">
                <a:pos x="T2" y="T3"/>
              </a:cxn>
              <a:cxn ang="T10">
                <a:pos x="T4" y="T5"/>
              </a:cxn>
              <a:cxn ang="T11">
                <a:pos x="T6" y="T7"/>
              </a:cxn>
            </a:cxnLst>
            <a:rect l="T12" t="T13" r="T14" b="T15"/>
            <a:pathLst>
              <a:path w="384" h="2400">
                <a:moveTo>
                  <a:pt x="384" y="0"/>
                </a:moveTo>
                <a:lnTo>
                  <a:pt x="0" y="336"/>
                </a:lnTo>
                <a:lnTo>
                  <a:pt x="0" y="2256"/>
                </a:lnTo>
                <a:lnTo>
                  <a:pt x="240" y="2400"/>
                </a:lnTo>
              </a:path>
            </a:pathLst>
          </a:custGeom>
          <a:noFill/>
          <a:ln w="3810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436235" name="Rectangle 11"/>
          <p:cNvSpPr>
            <a:spLocks noChangeArrowheads="1"/>
          </p:cNvSpPr>
          <p:nvPr/>
        </p:nvSpPr>
        <p:spPr bwMode="auto">
          <a:xfrm>
            <a:off x="2209800" y="3352800"/>
            <a:ext cx="7772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When is this solvable?  I.e., what are good points to track?</a:t>
            </a:r>
          </a:p>
          <a:p>
            <a:pPr marL="742950" marR="0" lvl="1" indent="-285750" algn="l" defTabSz="914400" rtl="0" eaLnBrk="0" fontAlgn="base" latinLnBrk="0" hangingPunct="0">
              <a:lnSpc>
                <a:spcPct val="90000"/>
              </a:lnSpc>
              <a:spcBef>
                <a:spcPct val="20000"/>
              </a:spcBef>
              <a:spcAft>
                <a:spcPct val="0"/>
              </a:spcAft>
              <a:buClrTx/>
              <a:buSzTx/>
              <a:buFontTx/>
              <a:buChar char="•"/>
              <a:tabLst/>
              <a:defRPr/>
            </a:pPr>
            <a:r>
              <a:rPr kumimoji="0" lang="en-US" altLang="en-US" sz="2000" b="1" i="0" u="none" strike="noStrike" kern="1200" cap="none" spc="0" normalizeH="0" baseline="0" noProof="0">
                <a:ln>
                  <a:noFill/>
                </a:ln>
                <a:solidFill>
                  <a:srgbClr val="292934"/>
                </a:solidFill>
                <a:effectLst/>
                <a:uLnTx/>
                <a:uFillTx/>
                <a:latin typeface="Arial" panose="020B0604020202020204" pitchFamily="34" charset="0"/>
                <a:ea typeface="+mn-ea"/>
                <a:cs typeface="+mn-cs"/>
              </a:rPr>
              <a:t>A</a:t>
            </a:r>
            <a:r>
              <a:rPr kumimoji="0" lang="en-US" altLang="en-US" sz="2000" b="1" i="0" u="none" strike="noStrike" kern="1200" cap="none" spc="0" normalizeH="0" baseline="30000" noProof="0">
                <a:ln>
                  <a:noFill/>
                </a:ln>
                <a:solidFill>
                  <a:srgbClr val="292934"/>
                </a:solidFill>
                <a:effectLst/>
                <a:uLnTx/>
                <a:uFillTx/>
                <a:latin typeface="Arial" panose="020B0604020202020204" pitchFamily="34" charset="0"/>
                <a:ea typeface="+mn-ea"/>
                <a:cs typeface="+mn-cs"/>
              </a:rPr>
              <a:t>T</a:t>
            </a:r>
            <a:r>
              <a:rPr kumimoji="0" lang="en-US" altLang="en-US" sz="2000" b="1" i="0" u="none" strike="noStrike" kern="1200" cap="none" spc="0" normalizeH="0" baseline="0" noProof="0">
                <a:ln>
                  <a:noFill/>
                </a:ln>
                <a:solidFill>
                  <a:srgbClr val="292934"/>
                </a:solidFill>
                <a:effectLst/>
                <a:uLnTx/>
                <a:uFillTx/>
                <a:latin typeface="Arial" panose="020B0604020202020204" pitchFamily="34" charset="0"/>
                <a:ea typeface="+mn-ea"/>
                <a:cs typeface="+mn-cs"/>
              </a:rPr>
              <a:t>A</a:t>
            </a: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should be invertible </a:t>
            </a:r>
          </a:p>
          <a:p>
            <a:pPr marL="742950" marR="0" lvl="1" indent="-285750" algn="l" defTabSz="914400" rtl="0" eaLnBrk="0" fontAlgn="base" latinLnBrk="0" hangingPunct="0">
              <a:lnSpc>
                <a:spcPct val="90000"/>
              </a:lnSpc>
              <a:spcBef>
                <a:spcPct val="20000"/>
              </a:spcBef>
              <a:spcAft>
                <a:spcPct val="0"/>
              </a:spcAft>
              <a:buClrTx/>
              <a:buSzTx/>
              <a:buFontTx/>
              <a:buChar char="•"/>
              <a:tabLst/>
              <a:defRPr/>
            </a:pPr>
            <a:r>
              <a:rPr kumimoji="0" lang="en-US" altLang="en-US" sz="2000" b="1" i="0" u="none" strike="noStrike" kern="1200" cap="none" spc="0" normalizeH="0" baseline="0" noProof="0">
                <a:ln>
                  <a:noFill/>
                </a:ln>
                <a:solidFill>
                  <a:srgbClr val="292934"/>
                </a:solidFill>
                <a:effectLst/>
                <a:uLnTx/>
                <a:uFillTx/>
                <a:latin typeface="Arial" panose="020B0604020202020204" pitchFamily="34" charset="0"/>
                <a:ea typeface="+mn-ea"/>
                <a:cs typeface="+mn-cs"/>
              </a:rPr>
              <a:t>A</a:t>
            </a:r>
            <a:r>
              <a:rPr kumimoji="0" lang="en-US" altLang="en-US" sz="2000" b="1" i="0" u="none" strike="noStrike" kern="1200" cap="none" spc="0" normalizeH="0" baseline="30000" noProof="0">
                <a:ln>
                  <a:noFill/>
                </a:ln>
                <a:solidFill>
                  <a:srgbClr val="292934"/>
                </a:solidFill>
                <a:effectLst/>
                <a:uLnTx/>
                <a:uFillTx/>
                <a:latin typeface="Arial" panose="020B0604020202020204" pitchFamily="34" charset="0"/>
                <a:ea typeface="+mn-ea"/>
                <a:cs typeface="+mn-cs"/>
              </a:rPr>
              <a:t>T</a:t>
            </a:r>
            <a:r>
              <a:rPr kumimoji="0" lang="en-US" altLang="en-US" sz="2000" b="1" i="0" u="none" strike="noStrike" kern="1200" cap="none" spc="0" normalizeH="0" baseline="0" noProof="0">
                <a:ln>
                  <a:noFill/>
                </a:ln>
                <a:solidFill>
                  <a:srgbClr val="292934"/>
                </a:solidFill>
                <a:effectLst/>
                <a:uLnTx/>
                <a:uFillTx/>
                <a:latin typeface="Arial" panose="020B0604020202020204" pitchFamily="34" charset="0"/>
                <a:ea typeface="+mn-ea"/>
                <a:cs typeface="+mn-cs"/>
              </a:rPr>
              <a:t>A</a:t>
            </a: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should not be too small due to noise</a:t>
            </a:r>
          </a:p>
          <a:p>
            <a:pPr marL="1143000" marR="0" lvl="2" indent="-228600" algn="l" defTabSz="914400" rtl="0" eaLnBrk="0" fontAlgn="base" latinLnBrk="0" hangingPunct="0">
              <a:lnSpc>
                <a:spcPct val="90000"/>
              </a:lnSpc>
              <a:spcBef>
                <a:spcPct val="20000"/>
              </a:spcBef>
              <a:spcAft>
                <a:spcPct val="0"/>
              </a:spcAft>
              <a:buClrTx/>
              <a:buSzTx/>
              <a:buFontTx/>
              <a:buChar char="–"/>
              <a:tabLst/>
              <a:defRPr/>
            </a:pP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eigenvalues </a:t>
            </a: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sym typeface="Symbol" panose="05050102010706020507" pitchFamily="18" charset="2"/>
              </a:rPr>
              <a:t></a:t>
            </a:r>
            <a:r>
              <a:rPr kumimoji="0" lang="en-US" altLang="en-US" sz="2000" b="0" i="0" u="none" strike="noStrike" kern="1200" cap="none" spc="0" normalizeH="0" baseline="-25000" noProof="0">
                <a:ln>
                  <a:noFill/>
                </a:ln>
                <a:solidFill>
                  <a:srgbClr val="292934"/>
                </a:solidFill>
                <a:effectLst/>
                <a:uLnTx/>
                <a:uFillTx/>
                <a:latin typeface="Arial" panose="020B0604020202020204" pitchFamily="34" charset="0"/>
                <a:ea typeface="+mn-ea"/>
                <a:cs typeface="+mn-cs"/>
              </a:rPr>
              <a:t>1</a:t>
            </a: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and </a:t>
            </a:r>
            <a:r>
              <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sym typeface="Symbol" panose="05050102010706020507" pitchFamily="18" charset="2"/>
              </a:rPr>
              <a:t></a:t>
            </a:r>
            <a:r>
              <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a:t>
            </a:r>
            <a:r>
              <a:rPr kumimoji="0" lang="en-US" altLang="en-US" sz="2000" b="0" i="0" u="none" strike="noStrike" kern="1200" cap="none" spc="0" normalizeH="0" baseline="-25000" noProof="0">
                <a:ln>
                  <a:noFill/>
                </a:ln>
                <a:solidFill>
                  <a:srgbClr val="292934"/>
                </a:solidFill>
                <a:effectLst/>
                <a:uLnTx/>
                <a:uFillTx/>
                <a:latin typeface="Arial" panose="020B0604020202020204" pitchFamily="34" charset="0"/>
                <a:ea typeface="+mn-ea"/>
                <a:cs typeface="+mn-cs"/>
              </a:rPr>
              <a:t>2</a:t>
            </a: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of </a:t>
            </a:r>
            <a:r>
              <a:rPr kumimoji="0" lang="en-US" altLang="en-US" sz="2000" b="1" i="0" u="none" strike="noStrike" kern="1200" cap="none" spc="0" normalizeH="0" baseline="0" noProof="0">
                <a:ln>
                  <a:noFill/>
                </a:ln>
                <a:solidFill>
                  <a:srgbClr val="292934"/>
                </a:solidFill>
                <a:effectLst/>
                <a:uLnTx/>
                <a:uFillTx/>
                <a:latin typeface="Arial" panose="020B0604020202020204" pitchFamily="34" charset="0"/>
                <a:ea typeface="+mn-ea"/>
                <a:cs typeface="+mn-cs"/>
              </a:rPr>
              <a:t>A</a:t>
            </a:r>
            <a:r>
              <a:rPr kumimoji="0" lang="en-US" altLang="en-US" sz="2000" b="1" i="0" u="none" strike="noStrike" kern="1200" cap="none" spc="0" normalizeH="0" baseline="30000" noProof="0">
                <a:ln>
                  <a:noFill/>
                </a:ln>
                <a:solidFill>
                  <a:srgbClr val="292934"/>
                </a:solidFill>
                <a:effectLst/>
                <a:uLnTx/>
                <a:uFillTx/>
                <a:latin typeface="Arial" panose="020B0604020202020204" pitchFamily="34" charset="0"/>
                <a:ea typeface="+mn-ea"/>
                <a:cs typeface="+mn-cs"/>
              </a:rPr>
              <a:t>T</a:t>
            </a:r>
            <a:r>
              <a:rPr kumimoji="0" lang="en-US" altLang="en-US" sz="2000" b="1" i="0" u="none" strike="noStrike" kern="1200" cap="none" spc="0" normalizeH="0" baseline="0" noProof="0">
                <a:ln>
                  <a:noFill/>
                </a:ln>
                <a:solidFill>
                  <a:srgbClr val="292934"/>
                </a:solidFill>
                <a:effectLst/>
                <a:uLnTx/>
                <a:uFillTx/>
                <a:latin typeface="Arial" panose="020B0604020202020204" pitchFamily="34" charset="0"/>
                <a:ea typeface="+mn-ea"/>
                <a:cs typeface="+mn-cs"/>
              </a:rPr>
              <a:t>A</a:t>
            </a: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should not be too small</a:t>
            </a:r>
          </a:p>
          <a:p>
            <a:pPr marL="742950" marR="0" lvl="1" indent="-285750" algn="l" defTabSz="914400" rtl="0" eaLnBrk="0" fontAlgn="base" latinLnBrk="0" hangingPunct="0">
              <a:lnSpc>
                <a:spcPct val="90000"/>
              </a:lnSpc>
              <a:spcBef>
                <a:spcPct val="20000"/>
              </a:spcBef>
              <a:spcAft>
                <a:spcPct val="0"/>
              </a:spcAft>
              <a:buClrTx/>
              <a:buSzTx/>
              <a:buFontTx/>
              <a:buChar char="•"/>
              <a:tabLst/>
              <a:defRPr/>
            </a:pPr>
            <a:r>
              <a:rPr kumimoji="0" lang="en-US" altLang="en-US" sz="2000" b="1" i="0" u="none" strike="noStrike" kern="1200" cap="none" spc="0" normalizeH="0" baseline="0" noProof="0">
                <a:ln>
                  <a:noFill/>
                </a:ln>
                <a:solidFill>
                  <a:srgbClr val="292934"/>
                </a:solidFill>
                <a:effectLst/>
                <a:uLnTx/>
                <a:uFillTx/>
                <a:latin typeface="Arial" panose="020B0604020202020204" pitchFamily="34" charset="0"/>
                <a:ea typeface="+mn-ea"/>
                <a:cs typeface="+mn-cs"/>
              </a:rPr>
              <a:t>A</a:t>
            </a:r>
            <a:r>
              <a:rPr kumimoji="0" lang="en-US" altLang="en-US" sz="2000" b="1" i="0" u="none" strike="noStrike" kern="1200" cap="none" spc="0" normalizeH="0" baseline="30000" noProof="0">
                <a:ln>
                  <a:noFill/>
                </a:ln>
                <a:solidFill>
                  <a:srgbClr val="292934"/>
                </a:solidFill>
                <a:effectLst/>
                <a:uLnTx/>
                <a:uFillTx/>
                <a:latin typeface="Arial" panose="020B0604020202020204" pitchFamily="34" charset="0"/>
                <a:ea typeface="+mn-ea"/>
                <a:cs typeface="+mn-cs"/>
              </a:rPr>
              <a:t>T</a:t>
            </a:r>
            <a:r>
              <a:rPr kumimoji="0" lang="en-US" altLang="en-US" sz="2000" b="1" i="0" u="none" strike="noStrike" kern="1200" cap="none" spc="0" normalizeH="0" baseline="0" noProof="0">
                <a:ln>
                  <a:noFill/>
                </a:ln>
                <a:solidFill>
                  <a:srgbClr val="292934"/>
                </a:solidFill>
                <a:effectLst/>
                <a:uLnTx/>
                <a:uFillTx/>
                <a:latin typeface="Arial" panose="020B0604020202020204" pitchFamily="34" charset="0"/>
                <a:ea typeface="+mn-ea"/>
                <a:cs typeface="+mn-cs"/>
              </a:rPr>
              <a:t>A</a:t>
            </a: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should be well-conditioned</a:t>
            </a:r>
          </a:p>
          <a:p>
            <a:pPr marL="1143000" marR="0" lvl="2" indent="-228600" algn="l" defTabSz="914400" rtl="0" eaLnBrk="0" fontAlgn="base" latinLnBrk="0" hangingPunct="0">
              <a:lnSpc>
                <a:spcPct val="90000"/>
              </a:lnSpc>
              <a:spcBef>
                <a:spcPct val="20000"/>
              </a:spcBef>
              <a:spcAft>
                <a:spcPct val="0"/>
              </a:spcAft>
              <a:buClrTx/>
              <a:buSzTx/>
              <a:buFontTx/>
              <a:buChar char="–"/>
              <a:tabLst/>
              <a:defRPr/>
            </a:pP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a:t>
            </a:r>
            <a:r>
              <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sym typeface="Symbol" panose="05050102010706020507" pitchFamily="18" charset="2"/>
              </a:rPr>
              <a:t></a:t>
            </a:r>
            <a:r>
              <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a:t>
            </a:r>
            <a:r>
              <a:rPr kumimoji="0" lang="en-US" altLang="en-US" sz="2000" b="0" i="0" u="none" strike="noStrike" kern="1200" cap="none" spc="0" normalizeH="0" baseline="-25000" noProof="0">
                <a:ln>
                  <a:noFill/>
                </a:ln>
                <a:solidFill>
                  <a:srgbClr val="292934"/>
                </a:solidFill>
                <a:effectLst/>
                <a:uLnTx/>
                <a:uFillTx/>
                <a:latin typeface="Arial" panose="020B0604020202020204" pitchFamily="34" charset="0"/>
                <a:ea typeface="+mn-ea"/>
                <a:cs typeface="+mn-cs"/>
              </a:rPr>
              <a:t>1</a:t>
            </a: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a:t>
            </a:r>
            <a:r>
              <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sym typeface="Symbol" panose="05050102010706020507" pitchFamily="18" charset="2"/>
              </a:rPr>
              <a:t></a:t>
            </a:r>
            <a:r>
              <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a:t>
            </a:r>
            <a:r>
              <a:rPr kumimoji="0" lang="en-US" altLang="en-US" sz="2000" b="0" i="0" u="none" strike="noStrike" kern="1200" cap="none" spc="0" normalizeH="0" baseline="-25000" noProof="0">
                <a:ln>
                  <a:noFill/>
                </a:ln>
                <a:solidFill>
                  <a:srgbClr val="292934"/>
                </a:solidFill>
                <a:effectLst/>
                <a:uLnTx/>
                <a:uFillTx/>
                <a:latin typeface="Arial" panose="020B0604020202020204" pitchFamily="34" charset="0"/>
                <a:ea typeface="+mn-ea"/>
                <a:cs typeface="+mn-cs"/>
              </a:rPr>
              <a:t>2</a:t>
            </a: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should not be too large </a:t>
            </a:r>
            <a:r>
              <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rPr>
              <a:t>(</a:t>
            </a:r>
            <a:r>
              <a:rPr kumimoji="0" lang="en-US" altLang="en-US" sz="1600" b="0" i="0" u="none" strike="noStrike" kern="1200" cap="none" spc="0" normalizeH="0" baseline="0" noProof="0">
                <a:ln>
                  <a:noFill/>
                </a:ln>
                <a:solidFill>
                  <a:srgbClr val="292934"/>
                </a:solidFill>
                <a:effectLst/>
                <a:uLnTx/>
                <a:uFillTx/>
                <a:latin typeface="Arial" panose="020B0604020202020204" pitchFamily="34" charset="0"/>
                <a:ea typeface="+mn-ea"/>
                <a:cs typeface="+mn-cs"/>
                <a:sym typeface="Symbol" panose="05050102010706020507" pitchFamily="18" charset="2"/>
              </a:rPr>
              <a:t></a:t>
            </a:r>
            <a:r>
              <a:rPr kumimoji="0" lang="en-US" altLang="en-US" sz="16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a:t>
            </a:r>
            <a:r>
              <a:rPr kumimoji="0" lang="en-US" altLang="en-US" sz="1800" b="0" i="0" u="none" strike="noStrike" kern="1200" cap="none" spc="0" normalizeH="0" baseline="-25000" noProof="0">
                <a:ln>
                  <a:noFill/>
                </a:ln>
                <a:solidFill>
                  <a:srgbClr val="292934"/>
                </a:solidFill>
                <a:effectLst/>
                <a:uLnTx/>
                <a:uFillTx/>
                <a:latin typeface="Arial" panose="020B0604020202020204" pitchFamily="34" charset="0"/>
                <a:ea typeface="+mn-ea"/>
                <a:cs typeface="+mn-cs"/>
              </a:rPr>
              <a:t>1</a:t>
            </a:r>
            <a:r>
              <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 larger eigenvalue)</a:t>
            </a:r>
          </a:p>
          <a:p>
            <a:pPr marL="1143000" marR="0" lvl="2" indent="-228600" algn="l" defTabSz="914400" rtl="0" eaLnBrk="0" fontAlgn="base" latinLnBrk="0" hangingPunct="0">
              <a:lnSpc>
                <a:spcPct val="90000"/>
              </a:lnSpc>
              <a:spcBef>
                <a:spcPct val="20000"/>
              </a:spcBef>
              <a:spcAft>
                <a:spcPct val="0"/>
              </a:spcAft>
              <a:buClrTx/>
              <a:buSzTx/>
              <a:buFontTx/>
              <a:buChar char="–"/>
              <a:tabLst/>
              <a:defRPr/>
            </a:pPr>
            <a:endPar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endParaRPr>
          </a:p>
        </p:txBody>
      </p:sp>
      <p:sp>
        <p:nvSpPr>
          <p:cNvPr id="11" name="TextBox 10"/>
          <p:cNvSpPr txBox="1">
            <a:spLocks noChangeArrowheads="1"/>
          </p:cNvSpPr>
          <p:nvPr/>
        </p:nvSpPr>
        <p:spPr bwMode="auto">
          <a:xfrm>
            <a:off x="3657600" y="6324601"/>
            <a:ext cx="4770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292934"/>
                </a:solidFill>
                <a:effectLst/>
                <a:uLnTx/>
                <a:uFillTx/>
                <a:latin typeface="Arial" panose="020B0604020202020204" pitchFamily="34" charset="0"/>
                <a:ea typeface="+mn-ea"/>
                <a:cs typeface="+mn-cs"/>
              </a:rPr>
              <a:t>Criteria for Harris corner detector </a:t>
            </a:r>
          </a:p>
        </p:txBody>
      </p:sp>
    </p:spTree>
    <p:extLst>
      <p:ext uri="{BB962C8B-B14F-4D97-AF65-F5344CB8AC3E}">
        <p14:creationId xmlns:p14="http://schemas.microsoft.com/office/powerpoint/2010/main" val="944872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057400" y="0"/>
            <a:ext cx="7772400" cy="1143000"/>
          </a:xfrm>
        </p:spPr>
        <p:txBody>
          <a:bodyPr/>
          <a:lstStyle/>
          <a:p>
            <a:pPr eaLnBrk="1" hangingPunct="1"/>
            <a:r>
              <a:rPr lang="en-US" altLang="en-US"/>
              <a:t>K-Means pros and cons</a:t>
            </a:r>
          </a:p>
        </p:txBody>
      </p:sp>
      <p:pic>
        <p:nvPicPr>
          <p:cNvPr id="53251" name="Picture 4"/>
          <p:cNvPicPr>
            <a:picLocks noChangeAspect="1" noChangeArrowheads="1"/>
          </p:cNvPicPr>
          <p:nvPr/>
        </p:nvPicPr>
        <p:blipFill>
          <a:blip r:embed="rId3">
            <a:extLst>
              <a:ext uri="{28A0092B-C50C-407E-A947-70E740481C1C}">
                <a14:useLocalDpi xmlns:a14="http://schemas.microsoft.com/office/drawing/2010/main" val="0"/>
              </a:ext>
            </a:extLst>
          </a:blip>
          <a:srcRect b="59322"/>
          <a:stretch>
            <a:fillRect/>
          </a:stretch>
        </p:blipFill>
        <p:spPr bwMode="auto">
          <a:xfrm>
            <a:off x="6477000" y="4495800"/>
            <a:ext cx="4114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t="52641"/>
          <a:stretch>
            <a:fillRect/>
          </a:stretch>
        </p:blipFill>
        <p:spPr bwMode="auto">
          <a:xfrm>
            <a:off x="6477000" y="2590801"/>
            <a:ext cx="4114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Content Placeholder 7"/>
          <p:cNvSpPr>
            <a:spLocks noGrp="1"/>
          </p:cNvSpPr>
          <p:nvPr>
            <p:ph idx="1"/>
          </p:nvPr>
        </p:nvSpPr>
        <p:spPr>
          <a:xfrm>
            <a:off x="1752600" y="1036638"/>
            <a:ext cx="4495800" cy="5135562"/>
          </a:xfrm>
        </p:spPr>
        <p:txBody>
          <a:bodyPr>
            <a:normAutofit lnSpcReduction="10000"/>
          </a:bodyPr>
          <a:lstStyle/>
          <a:p>
            <a:pPr>
              <a:buFont typeface="Arial" charset="0"/>
              <a:buChar char="•"/>
              <a:defRPr/>
            </a:pPr>
            <a:r>
              <a:rPr lang="en-US" sz="1800"/>
              <a:t>Pros</a:t>
            </a:r>
          </a:p>
          <a:p>
            <a:pPr lvl="1">
              <a:buFont typeface="Arial" charset="0"/>
              <a:buChar char="•"/>
              <a:defRPr/>
            </a:pPr>
            <a:r>
              <a:rPr lang="en-US" sz="1800"/>
              <a:t>Finds cluster centers that minimize conditional variance (good representation of data)</a:t>
            </a:r>
          </a:p>
          <a:p>
            <a:pPr lvl="1">
              <a:buFont typeface="Arial" charset="0"/>
              <a:buChar char="•"/>
              <a:defRPr/>
            </a:pPr>
            <a:r>
              <a:rPr lang="en-US" sz="1800"/>
              <a:t>Simple and fast*</a:t>
            </a:r>
          </a:p>
          <a:p>
            <a:pPr lvl="1">
              <a:buFont typeface="Arial" charset="0"/>
              <a:buChar char="•"/>
              <a:defRPr/>
            </a:pPr>
            <a:r>
              <a:rPr lang="en-US" sz="1800"/>
              <a:t>Easy to implement</a:t>
            </a:r>
          </a:p>
          <a:p>
            <a:pPr>
              <a:buFont typeface="Arial" charset="0"/>
              <a:buChar char="•"/>
              <a:defRPr/>
            </a:pPr>
            <a:r>
              <a:rPr lang="en-US" sz="1800"/>
              <a:t>Cons</a:t>
            </a:r>
          </a:p>
          <a:p>
            <a:pPr lvl="1">
              <a:buFont typeface="Arial" charset="0"/>
              <a:buChar char="•"/>
              <a:defRPr/>
            </a:pPr>
            <a:r>
              <a:rPr lang="en-US" sz="1800"/>
              <a:t>Need to choose K</a:t>
            </a:r>
          </a:p>
          <a:p>
            <a:pPr lvl="1">
              <a:buFont typeface="Arial" charset="0"/>
              <a:buChar char="•"/>
              <a:defRPr/>
            </a:pPr>
            <a:r>
              <a:rPr lang="en-US" sz="1800"/>
              <a:t>Sensitive to outliers</a:t>
            </a:r>
          </a:p>
          <a:p>
            <a:pPr lvl="1">
              <a:buFont typeface="Arial" charset="0"/>
              <a:buChar char="•"/>
              <a:defRPr/>
            </a:pPr>
            <a:r>
              <a:rPr lang="en-US" sz="1800"/>
              <a:t>Prone to local minima</a:t>
            </a:r>
          </a:p>
          <a:p>
            <a:pPr lvl="1">
              <a:buFont typeface="Arial" charset="0"/>
              <a:buChar char="•"/>
              <a:defRPr/>
            </a:pPr>
            <a:r>
              <a:rPr lang="en-US" sz="1800"/>
              <a:t>All clusters have the same parameters (e.g., distance measure is non-adaptive)</a:t>
            </a:r>
          </a:p>
          <a:p>
            <a:pPr lvl="1">
              <a:buFont typeface="Arial" charset="0"/>
              <a:buChar char="•"/>
              <a:defRPr/>
            </a:pPr>
            <a:r>
              <a:rPr lang="en-US" sz="1800"/>
              <a:t>*Can be slow: each iteration is O(KNd) for N d-dimensional points</a:t>
            </a:r>
          </a:p>
          <a:p>
            <a:pPr>
              <a:buFont typeface="Arial" charset="0"/>
              <a:buChar char="•"/>
              <a:defRPr/>
            </a:pPr>
            <a:r>
              <a:rPr lang="en-US" sz="1800"/>
              <a:t>Usage</a:t>
            </a:r>
          </a:p>
          <a:p>
            <a:pPr lvl="1">
              <a:buFont typeface="Arial" charset="0"/>
              <a:buChar char="•"/>
              <a:defRPr/>
            </a:pPr>
            <a:r>
              <a:rPr lang="en-US" sz="1800"/>
              <a:t>Rarely used for pixel segmentation</a:t>
            </a:r>
          </a:p>
        </p:txBody>
      </p:sp>
    </p:spTree>
    <p:extLst>
      <p:ext uri="{BB962C8B-B14F-4D97-AF65-F5344CB8AC3E}">
        <p14:creationId xmlns:p14="http://schemas.microsoft.com/office/powerpoint/2010/main" val="2802897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a:t>Building Visual Dictionaries</a:t>
            </a:r>
          </a:p>
        </p:txBody>
      </p:sp>
      <p:sp>
        <p:nvSpPr>
          <p:cNvPr id="328" name="Content Placeholder 327"/>
          <p:cNvSpPr>
            <a:spLocks noGrp="1"/>
          </p:cNvSpPr>
          <p:nvPr>
            <p:ph idx="1"/>
          </p:nvPr>
        </p:nvSpPr>
        <p:spPr>
          <a:xfrm>
            <a:off x="1752600" y="990600"/>
            <a:ext cx="3733800" cy="5638800"/>
          </a:xfrm>
        </p:spPr>
        <p:txBody>
          <a:bodyPr>
            <a:normAutofit fontScale="85000" lnSpcReduction="10000"/>
          </a:bodyPr>
          <a:lstStyle/>
          <a:p>
            <a:pPr marL="514350" indent="-514350">
              <a:buFont typeface="+mj-lt"/>
              <a:buAutoNum type="arabicPeriod"/>
              <a:defRPr/>
            </a:pPr>
            <a:r>
              <a:rPr lang="en-US" dirty="0"/>
              <a:t>Sample patches from a database</a:t>
            </a:r>
          </a:p>
          <a:p>
            <a:pPr marL="914400" lvl="1" indent="-514350">
              <a:buFont typeface="Arial" charset="0"/>
              <a:buChar char="–"/>
              <a:defRPr/>
            </a:pPr>
            <a:r>
              <a:rPr lang="en-US" dirty="0"/>
              <a:t>E.g., 128 dimensional SIFT vectors</a:t>
            </a:r>
          </a:p>
          <a:p>
            <a:pPr marL="514350" indent="-514350">
              <a:buFont typeface="+mj-lt"/>
              <a:buAutoNum type="arabicPeriod"/>
              <a:defRPr/>
            </a:pPr>
            <a:endParaRPr lang="en-US" dirty="0"/>
          </a:p>
          <a:p>
            <a:pPr marL="514350" indent="-514350">
              <a:buFont typeface="+mj-lt"/>
              <a:buAutoNum type="arabicPeriod"/>
              <a:defRPr/>
            </a:pPr>
            <a:r>
              <a:rPr lang="en-US" dirty="0"/>
              <a:t>Cluster the patches</a:t>
            </a:r>
          </a:p>
          <a:p>
            <a:pPr marL="914400" lvl="1" indent="-514350">
              <a:buFont typeface="Arial" charset="0"/>
              <a:buChar char="–"/>
              <a:defRPr/>
            </a:pPr>
            <a:r>
              <a:rPr lang="en-US" dirty="0"/>
              <a:t>Cluster centers are the dictionary</a:t>
            </a:r>
          </a:p>
          <a:p>
            <a:pPr marL="514350" indent="-514350">
              <a:buFont typeface="+mj-lt"/>
              <a:buAutoNum type="arabicPeriod"/>
              <a:defRPr/>
            </a:pPr>
            <a:endParaRPr lang="en-US" dirty="0"/>
          </a:p>
          <a:p>
            <a:pPr marL="514350" indent="-514350">
              <a:buFont typeface="+mj-lt"/>
              <a:buAutoNum type="arabicPeriod"/>
              <a:defRPr/>
            </a:pPr>
            <a:r>
              <a:rPr lang="en-US" dirty="0"/>
              <a:t>Assign a codeword (number) to each new patch, according to the nearest cluster</a:t>
            </a:r>
          </a:p>
        </p:txBody>
      </p:sp>
      <p:grpSp>
        <p:nvGrpSpPr>
          <p:cNvPr id="54276" name="Group 150"/>
          <p:cNvGrpSpPr>
            <a:grpSpLocks noChangeAspect="1"/>
          </p:cNvGrpSpPr>
          <p:nvPr/>
        </p:nvGrpSpPr>
        <p:grpSpPr bwMode="auto">
          <a:xfrm>
            <a:off x="5730876" y="1066800"/>
            <a:ext cx="4937125" cy="1905000"/>
            <a:chOff x="457200" y="1752600"/>
            <a:chExt cx="8305800" cy="3205162"/>
          </a:xfrm>
        </p:grpSpPr>
        <p:pic>
          <p:nvPicPr>
            <p:cNvPr id="54452" name="Picture 2" descr="115_15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14512"/>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453" name="Group 249"/>
            <p:cNvGrpSpPr>
              <a:grpSpLocks/>
            </p:cNvGrpSpPr>
            <p:nvPr/>
          </p:nvGrpSpPr>
          <p:grpSpPr bwMode="auto">
            <a:xfrm>
              <a:off x="906463" y="1752600"/>
              <a:ext cx="3584575" cy="2511425"/>
              <a:chOff x="571" y="249"/>
              <a:chExt cx="2258" cy="1582"/>
            </a:xfrm>
          </p:grpSpPr>
          <p:sp>
            <p:nvSpPr>
              <p:cNvPr id="54578" name="Oval 130"/>
              <p:cNvSpPr>
                <a:spLocks noChangeArrowheads="1"/>
              </p:cNvSpPr>
              <p:nvPr/>
            </p:nvSpPr>
            <p:spPr bwMode="auto">
              <a:xfrm rot="613854">
                <a:off x="2197" y="253"/>
                <a:ext cx="632" cy="32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79" name="Oval 121"/>
              <p:cNvSpPr>
                <a:spLocks noChangeArrowheads="1"/>
              </p:cNvSpPr>
              <p:nvPr/>
            </p:nvSpPr>
            <p:spPr bwMode="auto">
              <a:xfrm rot="613854">
                <a:off x="571" y="863"/>
                <a:ext cx="184" cy="14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0" name="Oval 122"/>
              <p:cNvSpPr>
                <a:spLocks noChangeArrowheads="1"/>
              </p:cNvSpPr>
              <p:nvPr/>
            </p:nvSpPr>
            <p:spPr bwMode="auto">
              <a:xfrm rot="613854">
                <a:off x="1945" y="973"/>
                <a:ext cx="298" cy="47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1" name="Oval 123"/>
              <p:cNvSpPr>
                <a:spLocks noChangeArrowheads="1"/>
              </p:cNvSpPr>
              <p:nvPr/>
            </p:nvSpPr>
            <p:spPr bwMode="auto">
              <a:xfrm rot="613854">
                <a:off x="1696" y="818"/>
                <a:ext cx="344" cy="9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2" name="Oval 124"/>
              <p:cNvSpPr>
                <a:spLocks noChangeArrowheads="1"/>
              </p:cNvSpPr>
              <p:nvPr/>
            </p:nvSpPr>
            <p:spPr bwMode="auto">
              <a:xfrm rot="1593798">
                <a:off x="607" y="249"/>
                <a:ext cx="462" cy="86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3" name="Oval 125"/>
              <p:cNvSpPr>
                <a:spLocks noChangeArrowheads="1"/>
              </p:cNvSpPr>
              <p:nvPr/>
            </p:nvSpPr>
            <p:spPr bwMode="auto">
              <a:xfrm rot="613854">
                <a:off x="2256" y="1152"/>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4" name="Oval 126"/>
              <p:cNvSpPr>
                <a:spLocks noChangeArrowheads="1"/>
              </p:cNvSpPr>
              <p:nvPr/>
            </p:nvSpPr>
            <p:spPr bwMode="auto">
              <a:xfrm rot="613854">
                <a:off x="1967" y="1615"/>
                <a:ext cx="320" cy="21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5" name="Oval 127"/>
              <p:cNvSpPr>
                <a:spLocks noChangeArrowheads="1"/>
              </p:cNvSpPr>
              <p:nvPr/>
            </p:nvSpPr>
            <p:spPr bwMode="auto">
              <a:xfrm rot="613854">
                <a:off x="2217" y="834"/>
                <a:ext cx="219" cy="15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6" name="Oval 128"/>
              <p:cNvSpPr>
                <a:spLocks noChangeArrowheads="1"/>
              </p:cNvSpPr>
              <p:nvPr/>
            </p:nvSpPr>
            <p:spPr bwMode="auto">
              <a:xfrm rot="613854">
                <a:off x="2125" y="1522"/>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7" name="Oval 129"/>
              <p:cNvSpPr>
                <a:spLocks noChangeArrowheads="1"/>
              </p:cNvSpPr>
              <p:nvPr/>
            </p:nvSpPr>
            <p:spPr bwMode="auto">
              <a:xfrm rot="613854">
                <a:off x="2214" y="1306"/>
                <a:ext cx="184" cy="22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8" name="Oval 131"/>
              <p:cNvSpPr>
                <a:spLocks noChangeArrowheads="1"/>
              </p:cNvSpPr>
              <p:nvPr/>
            </p:nvSpPr>
            <p:spPr bwMode="auto">
              <a:xfrm rot="613854">
                <a:off x="2447" y="1261"/>
                <a:ext cx="184" cy="33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9" name="Oval 132"/>
              <p:cNvSpPr>
                <a:spLocks noChangeArrowheads="1"/>
              </p:cNvSpPr>
              <p:nvPr/>
            </p:nvSpPr>
            <p:spPr bwMode="auto">
              <a:xfrm rot="613854">
                <a:off x="1226" y="395"/>
                <a:ext cx="275" cy="68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0" name="Oval 145"/>
              <p:cNvSpPr>
                <a:spLocks noChangeArrowheads="1"/>
              </p:cNvSpPr>
              <p:nvPr/>
            </p:nvSpPr>
            <p:spPr bwMode="auto">
              <a:xfrm rot="1985307">
                <a:off x="726" y="622"/>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1" name="Oval 146"/>
              <p:cNvSpPr>
                <a:spLocks noChangeArrowheads="1"/>
              </p:cNvSpPr>
              <p:nvPr/>
            </p:nvSpPr>
            <p:spPr bwMode="auto">
              <a:xfrm rot="1985307">
                <a:off x="860" y="308"/>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2" name="Oval 147"/>
              <p:cNvSpPr>
                <a:spLocks noChangeArrowheads="1"/>
              </p:cNvSpPr>
              <p:nvPr/>
            </p:nvSpPr>
            <p:spPr bwMode="auto">
              <a:xfrm rot="1985307">
                <a:off x="1807" y="135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3" name="Oval 148"/>
              <p:cNvSpPr>
                <a:spLocks noChangeArrowheads="1"/>
              </p:cNvSpPr>
              <p:nvPr/>
            </p:nvSpPr>
            <p:spPr bwMode="auto">
              <a:xfrm rot="1985307">
                <a:off x="1746" y="113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4" name="Oval 149"/>
              <p:cNvSpPr>
                <a:spLocks noChangeArrowheads="1"/>
              </p:cNvSpPr>
              <p:nvPr/>
            </p:nvSpPr>
            <p:spPr bwMode="auto">
              <a:xfrm rot="1985307">
                <a:off x="2250" y="1040"/>
                <a:ext cx="194" cy="11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5" name="Oval 150"/>
              <p:cNvSpPr>
                <a:spLocks noChangeArrowheads="1"/>
              </p:cNvSpPr>
              <p:nvPr/>
            </p:nvSpPr>
            <p:spPr bwMode="auto">
              <a:xfrm rot="1985307">
                <a:off x="913" y="47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6" name="Oval 151"/>
              <p:cNvSpPr>
                <a:spLocks noChangeArrowheads="1"/>
              </p:cNvSpPr>
              <p:nvPr/>
            </p:nvSpPr>
            <p:spPr bwMode="auto">
              <a:xfrm rot="1985307">
                <a:off x="761" y="771"/>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7" name="Oval 152"/>
              <p:cNvSpPr>
                <a:spLocks noChangeArrowheads="1"/>
              </p:cNvSpPr>
              <p:nvPr/>
            </p:nvSpPr>
            <p:spPr bwMode="auto">
              <a:xfrm rot="1985307">
                <a:off x="784" y="452"/>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8" name="Oval 153"/>
              <p:cNvSpPr>
                <a:spLocks noChangeArrowheads="1"/>
              </p:cNvSpPr>
              <p:nvPr/>
            </p:nvSpPr>
            <p:spPr bwMode="auto">
              <a:xfrm rot="1985307">
                <a:off x="1829" y="999"/>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sp>
          <p:nvSpPr>
            <p:cNvPr id="54454" name="Rectangle 3"/>
            <p:cNvSpPr>
              <a:spLocks noChangeArrowheads="1"/>
            </p:cNvSpPr>
            <p:nvPr/>
          </p:nvSpPr>
          <p:spPr bwMode="auto">
            <a:xfrm>
              <a:off x="5029200" y="1814512"/>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54455" name="Group 252"/>
            <p:cNvGrpSpPr>
              <a:grpSpLocks/>
            </p:cNvGrpSpPr>
            <p:nvPr/>
          </p:nvGrpSpPr>
          <p:grpSpPr bwMode="auto">
            <a:xfrm>
              <a:off x="1050925" y="1947862"/>
              <a:ext cx="7559675" cy="2228850"/>
              <a:chOff x="662" y="372"/>
              <a:chExt cx="4762" cy="1404"/>
            </a:xfrm>
          </p:grpSpPr>
          <p:sp>
            <p:nvSpPr>
              <p:cNvPr id="54557" name="Line 154"/>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58" name="Line 4"/>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59" name="Line 133"/>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0" name="Line 134"/>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1" name="Line 135"/>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2" name="Line 136"/>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3" name="Line 137"/>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4" name="Line 138"/>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5" name="Line 139"/>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6" name="Line 140"/>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7" name="Line 141"/>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8" name="Line 142"/>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9" name="Line 143"/>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0" name="Line 155"/>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1" name="Line 156"/>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2" name="Line 157"/>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3" name="Line 158"/>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4" name="Line 159"/>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5" name="Line 160"/>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6" name="Line 161"/>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7" name="Line 162"/>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456" name="Group 251"/>
            <p:cNvGrpSpPr>
              <a:grpSpLocks/>
            </p:cNvGrpSpPr>
            <p:nvPr/>
          </p:nvGrpSpPr>
          <p:grpSpPr bwMode="auto">
            <a:xfrm>
              <a:off x="5926138" y="2190750"/>
              <a:ext cx="2684462" cy="1966912"/>
              <a:chOff x="3733" y="525"/>
              <a:chExt cx="1691" cy="1239"/>
            </a:xfrm>
          </p:grpSpPr>
          <p:sp>
            <p:nvSpPr>
              <p:cNvPr id="54536" name="Oval 9"/>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7" name="Oval 1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8" name="Oval 21"/>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9" name="Oval 22"/>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0" name="Oval 32"/>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1" name="Oval 3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2" name="Oval 37"/>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3" name="Oval 4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4" name="Oval 4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5" name="Oval 50"/>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6" name="Oval 63"/>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7" name="Oval 73"/>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8" name="Oval 74"/>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9" name="Oval 85"/>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0" name="Oval 87"/>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1" name="Oval 9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2" name="Oval 100"/>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3" name="Oval 105"/>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4" name="Oval 109"/>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5" name="Oval 16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6" name="Oval 248"/>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457" name="Group 253"/>
            <p:cNvGrpSpPr>
              <a:grpSpLocks/>
            </p:cNvGrpSpPr>
            <p:nvPr/>
          </p:nvGrpSpPr>
          <p:grpSpPr bwMode="auto">
            <a:xfrm>
              <a:off x="5562600" y="2043112"/>
              <a:ext cx="3011488" cy="2824163"/>
              <a:chOff x="3504" y="432"/>
              <a:chExt cx="1897" cy="1779"/>
            </a:xfrm>
          </p:grpSpPr>
          <p:grpSp>
            <p:nvGrpSpPr>
              <p:cNvPr id="54458" name="Group 254"/>
              <p:cNvGrpSpPr>
                <a:grpSpLocks/>
              </p:cNvGrpSpPr>
              <p:nvPr/>
            </p:nvGrpSpPr>
            <p:grpSpPr bwMode="auto">
              <a:xfrm>
                <a:off x="3710" y="479"/>
                <a:ext cx="1668" cy="1425"/>
                <a:chOff x="3710" y="479"/>
                <a:chExt cx="1668" cy="1425"/>
              </a:xfrm>
            </p:grpSpPr>
            <p:sp>
              <p:nvSpPr>
                <p:cNvPr id="54516" name="Oval 255"/>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7" name="Oval 256"/>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8" name="Oval 257"/>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9" name="Oval 258"/>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0" name="Oval 25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1" name="Oval 260"/>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2" name="Oval 261"/>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3" name="Oval 262"/>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4" name="Oval 263"/>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5" name="Oval 2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6" name="Oval 265"/>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7" name="Oval 266"/>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8" name="Oval 267"/>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9" name="Oval 268"/>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0" name="Oval 269"/>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1" name="Oval 270"/>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2" name="Oval 271"/>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3" name="Oval 272"/>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4" name="Oval 273"/>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5" name="Oval 274"/>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459" name="Group 275"/>
              <p:cNvGrpSpPr>
                <a:grpSpLocks/>
              </p:cNvGrpSpPr>
              <p:nvPr/>
            </p:nvGrpSpPr>
            <p:grpSpPr bwMode="auto">
              <a:xfrm>
                <a:off x="3504" y="432"/>
                <a:ext cx="1897" cy="1779"/>
                <a:chOff x="3504" y="432"/>
                <a:chExt cx="1897" cy="1779"/>
              </a:xfrm>
            </p:grpSpPr>
            <p:grpSp>
              <p:nvGrpSpPr>
                <p:cNvPr id="54460" name="Group 276"/>
                <p:cNvGrpSpPr>
                  <a:grpSpLocks/>
                </p:cNvGrpSpPr>
                <p:nvPr/>
              </p:nvGrpSpPr>
              <p:grpSpPr bwMode="auto">
                <a:xfrm>
                  <a:off x="4075" y="432"/>
                  <a:ext cx="1075" cy="1355"/>
                  <a:chOff x="4075" y="432"/>
                  <a:chExt cx="1075" cy="1355"/>
                </a:xfrm>
              </p:grpSpPr>
              <p:sp>
                <p:nvSpPr>
                  <p:cNvPr id="54507" name="Oval 277"/>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8" name="Oval 278"/>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9" name="Oval 279"/>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0" name="Oval 280"/>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1" name="Oval 2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2" name="Oval 282"/>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3" name="Oval 283"/>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4" name="Oval 284"/>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5" name="Oval 285"/>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461" name="Group 286"/>
                <p:cNvGrpSpPr>
                  <a:grpSpLocks/>
                </p:cNvGrpSpPr>
                <p:nvPr/>
              </p:nvGrpSpPr>
              <p:grpSpPr bwMode="auto">
                <a:xfrm>
                  <a:off x="3550" y="502"/>
                  <a:ext cx="1463" cy="1613"/>
                  <a:chOff x="3550" y="502"/>
                  <a:chExt cx="1463" cy="1613"/>
                </a:xfrm>
              </p:grpSpPr>
              <p:sp>
                <p:nvSpPr>
                  <p:cNvPr id="54492" name="Oval 287"/>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3" name="Oval 288"/>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4" name="Oval 289"/>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5" name="Oval 290"/>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6" name="Oval 291"/>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7" name="Oval 292"/>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8" name="Oval 293"/>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9" name="Oval 294"/>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0" name="Oval 295"/>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1" name="Oval 296"/>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2" name="Oval 297"/>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3" name="Oval 298"/>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4" name="Oval 299"/>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5" name="Oval 300"/>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6" name="Oval 301"/>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462" name="Group 302"/>
                <p:cNvGrpSpPr>
                  <a:grpSpLocks/>
                </p:cNvGrpSpPr>
                <p:nvPr/>
              </p:nvGrpSpPr>
              <p:grpSpPr bwMode="auto">
                <a:xfrm>
                  <a:off x="3504" y="528"/>
                  <a:ext cx="1897" cy="1683"/>
                  <a:chOff x="3504" y="525"/>
                  <a:chExt cx="1897" cy="1683"/>
                </a:xfrm>
              </p:grpSpPr>
              <p:sp>
                <p:nvSpPr>
                  <p:cNvPr id="54463" name="Oval 30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4" name="Oval 30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5" name="Oval 30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6" name="Oval 30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7" name="Oval 30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8" name="Oval 30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9" name="Oval 30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0" name="Oval 31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1" name="Oval 31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2" name="Oval 31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3" name="Oval 31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4" name="Oval 31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5" name="Oval 31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6" name="Oval 31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7" name="Oval 31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8" name="Oval 31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9" name="Oval 31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0" name="Oval 32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1" name="Oval 32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2" name="Oval 32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3" name="Oval 32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4" name="Oval 32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5" name="Oval 32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6" name="Oval 32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7" name="Oval 32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8" name="Oval 32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9" name="Oval 32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0" name="Oval 33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1" name="Oval 33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grpSp>
      </p:grpSp>
      <p:grpSp>
        <p:nvGrpSpPr>
          <p:cNvPr id="54277" name="Group 325"/>
          <p:cNvGrpSpPr>
            <a:grpSpLocks noChangeAspect="1"/>
          </p:cNvGrpSpPr>
          <p:nvPr/>
        </p:nvGrpSpPr>
        <p:grpSpPr bwMode="auto">
          <a:xfrm>
            <a:off x="6324601" y="3565526"/>
            <a:ext cx="3248025" cy="2682875"/>
            <a:chOff x="511175" y="227013"/>
            <a:chExt cx="7586663" cy="6265862"/>
          </a:xfrm>
        </p:grpSpPr>
        <p:grpSp>
          <p:nvGrpSpPr>
            <p:cNvPr id="54278" name="Group 172"/>
            <p:cNvGrpSpPr>
              <a:grpSpLocks/>
            </p:cNvGrpSpPr>
            <p:nvPr/>
          </p:nvGrpSpPr>
          <p:grpSpPr bwMode="auto">
            <a:xfrm>
              <a:off x="1898650" y="879475"/>
              <a:ext cx="5627688" cy="4813300"/>
              <a:chOff x="1196" y="554"/>
              <a:chExt cx="3545" cy="3032"/>
            </a:xfrm>
          </p:grpSpPr>
          <p:grpSp>
            <p:nvGrpSpPr>
              <p:cNvPr id="54436" name="Group 173"/>
              <p:cNvGrpSpPr>
                <a:grpSpLocks/>
              </p:cNvGrpSpPr>
              <p:nvPr/>
            </p:nvGrpSpPr>
            <p:grpSpPr bwMode="auto">
              <a:xfrm>
                <a:off x="1761" y="1222"/>
                <a:ext cx="2055" cy="1491"/>
                <a:chOff x="1761" y="1222"/>
                <a:chExt cx="2055" cy="1491"/>
              </a:xfrm>
            </p:grpSpPr>
            <p:sp>
              <p:nvSpPr>
                <p:cNvPr id="54449" name="Line 174"/>
                <p:cNvSpPr>
                  <a:spLocks noChangeAspect="1" noChangeShapeType="1"/>
                </p:cNvSpPr>
                <p:nvPr/>
              </p:nvSpPr>
              <p:spPr bwMode="auto">
                <a:xfrm flipH="1" flipV="1">
                  <a:off x="1761" y="1222"/>
                  <a:ext cx="976"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50" name="Line 175"/>
                <p:cNvSpPr>
                  <a:spLocks noChangeAspect="1" noChangeShapeType="1"/>
                </p:cNvSpPr>
                <p:nvPr/>
              </p:nvSpPr>
              <p:spPr bwMode="auto">
                <a:xfrm flipV="1">
                  <a:off x="2737" y="1274"/>
                  <a:ext cx="1079" cy="6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51" name="Line 176"/>
                <p:cNvSpPr>
                  <a:spLocks noChangeAspect="1" noChangeShapeType="1"/>
                </p:cNvSpPr>
                <p:nvPr/>
              </p:nvSpPr>
              <p:spPr bwMode="auto">
                <a:xfrm>
                  <a:off x="2737" y="1942"/>
                  <a:ext cx="154" cy="77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437" name="Group 177"/>
              <p:cNvGrpSpPr>
                <a:grpSpLocks/>
              </p:cNvGrpSpPr>
              <p:nvPr/>
            </p:nvGrpSpPr>
            <p:grpSpPr bwMode="auto">
              <a:xfrm>
                <a:off x="1196" y="657"/>
                <a:ext cx="1181" cy="1336"/>
                <a:chOff x="1196" y="657"/>
                <a:chExt cx="1181" cy="1336"/>
              </a:xfrm>
            </p:grpSpPr>
            <p:sp>
              <p:nvSpPr>
                <p:cNvPr id="54446" name="Line 178"/>
                <p:cNvSpPr>
                  <a:spLocks noChangeAspect="1" noChangeShapeType="1"/>
                </p:cNvSpPr>
                <p:nvPr/>
              </p:nvSpPr>
              <p:spPr bwMode="auto">
                <a:xfrm>
                  <a:off x="1812" y="1274"/>
                  <a:ext cx="565" cy="15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7" name="Line 179"/>
                <p:cNvSpPr>
                  <a:spLocks noChangeAspect="1" noChangeShapeType="1"/>
                </p:cNvSpPr>
                <p:nvPr/>
              </p:nvSpPr>
              <p:spPr bwMode="auto">
                <a:xfrm>
                  <a:off x="1196" y="657"/>
                  <a:ext cx="616" cy="61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8" name="Line 180"/>
                <p:cNvSpPr>
                  <a:spLocks noChangeAspect="1" noChangeShapeType="1"/>
                </p:cNvSpPr>
                <p:nvPr/>
              </p:nvSpPr>
              <p:spPr bwMode="auto">
                <a:xfrm flipH="1">
                  <a:off x="1555" y="1274"/>
                  <a:ext cx="257" cy="71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438" name="Group 181"/>
              <p:cNvGrpSpPr>
                <a:grpSpLocks/>
              </p:cNvGrpSpPr>
              <p:nvPr/>
            </p:nvGrpSpPr>
            <p:grpSpPr bwMode="auto">
              <a:xfrm>
                <a:off x="3405" y="554"/>
                <a:ext cx="1336" cy="1182"/>
                <a:chOff x="3405" y="554"/>
                <a:chExt cx="1336" cy="1182"/>
              </a:xfrm>
            </p:grpSpPr>
            <p:sp>
              <p:nvSpPr>
                <p:cNvPr id="54443" name="Line 182"/>
                <p:cNvSpPr>
                  <a:spLocks noChangeAspect="1" noChangeShapeType="1"/>
                </p:cNvSpPr>
                <p:nvPr/>
              </p:nvSpPr>
              <p:spPr bwMode="auto">
                <a:xfrm>
                  <a:off x="3405" y="554"/>
                  <a:ext cx="411"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4" name="Line 183"/>
                <p:cNvSpPr>
                  <a:spLocks noChangeAspect="1" noChangeShapeType="1"/>
                </p:cNvSpPr>
                <p:nvPr/>
              </p:nvSpPr>
              <p:spPr bwMode="auto">
                <a:xfrm>
                  <a:off x="3816" y="1274"/>
                  <a:ext cx="925" cy="20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5" name="Line 184"/>
                <p:cNvSpPr>
                  <a:spLocks noChangeAspect="1" noChangeShapeType="1"/>
                </p:cNvSpPr>
                <p:nvPr/>
              </p:nvSpPr>
              <p:spPr bwMode="auto">
                <a:xfrm flipV="1">
                  <a:off x="3508" y="1274"/>
                  <a:ext cx="308" cy="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439" name="Group 185"/>
              <p:cNvGrpSpPr>
                <a:grpSpLocks/>
              </p:cNvGrpSpPr>
              <p:nvPr/>
            </p:nvGrpSpPr>
            <p:grpSpPr bwMode="auto">
              <a:xfrm>
                <a:off x="2429" y="2456"/>
                <a:ext cx="1336" cy="1130"/>
                <a:chOff x="2429" y="2456"/>
                <a:chExt cx="1336" cy="1130"/>
              </a:xfrm>
            </p:grpSpPr>
            <p:sp>
              <p:nvSpPr>
                <p:cNvPr id="54440" name="Line 186"/>
                <p:cNvSpPr>
                  <a:spLocks noChangeAspect="1" noChangeShapeType="1"/>
                </p:cNvSpPr>
                <p:nvPr/>
              </p:nvSpPr>
              <p:spPr bwMode="auto">
                <a:xfrm flipH="1" flipV="1">
                  <a:off x="2891" y="2764"/>
                  <a:ext cx="874" cy="1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1" name="Line 187"/>
                <p:cNvSpPr>
                  <a:spLocks noChangeAspect="1" noChangeShapeType="1"/>
                </p:cNvSpPr>
                <p:nvPr/>
              </p:nvSpPr>
              <p:spPr bwMode="auto">
                <a:xfrm flipV="1">
                  <a:off x="2429" y="2764"/>
                  <a:ext cx="462" cy="8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2" name="Line 188"/>
                <p:cNvSpPr>
                  <a:spLocks noChangeAspect="1" noChangeShapeType="1"/>
                </p:cNvSpPr>
                <p:nvPr/>
              </p:nvSpPr>
              <p:spPr bwMode="auto">
                <a:xfrm>
                  <a:off x="2583" y="2456"/>
                  <a:ext cx="308" cy="3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grpSp>
          <p:nvGrpSpPr>
            <p:cNvPr id="54279" name="Group 168"/>
            <p:cNvGrpSpPr>
              <a:grpSpLocks/>
            </p:cNvGrpSpPr>
            <p:nvPr/>
          </p:nvGrpSpPr>
          <p:grpSpPr bwMode="auto">
            <a:xfrm>
              <a:off x="2795588" y="1939925"/>
              <a:ext cx="3262312" cy="2366963"/>
              <a:chOff x="1761" y="1222"/>
              <a:chExt cx="2055" cy="1491"/>
            </a:xfrm>
          </p:grpSpPr>
          <p:sp>
            <p:nvSpPr>
              <p:cNvPr id="54433" name="Line 154"/>
              <p:cNvSpPr>
                <a:spLocks noChangeAspect="1" noChangeShapeType="1"/>
              </p:cNvSpPr>
              <p:nvPr/>
            </p:nvSpPr>
            <p:spPr bwMode="auto">
              <a:xfrm flipH="1" flipV="1">
                <a:off x="1761" y="1222"/>
                <a:ext cx="976"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34" name="Line 155"/>
              <p:cNvSpPr>
                <a:spLocks noChangeAspect="1" noChangeShapeType="1"/>
              </p:cNvSpPr>
              <p:nvPr/>
            </p:nvSpPr>
            <p:spPr bwMode="auto">
              <a:xfrm flipV="1">
                <a:off x="2737" y="1274"/>
                <a:ext cx="1079" cy="66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35" name="Line 156"/>
              <p:cNvSpPr>
                <a:spLocks noChangeAspect="1" noChangeShapeType="1"/>
              </p:cNvSpPr>
              <p:nvPr/>
            </p:nvSpPr>
            <p:spPr bwMode="auto">
              <a:xfrm>
                <a:off x="2737" y="1942"/>
                <a:ext cx="154" cy="771"/>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80" name="Group 171"/>
            <p:cNvGrpSpPr>
              <a:grpSpLocks/>
            </p:cNvGrpSpPr>
            <p:nvPr/>
          </p:nvGrpSpPr>
          <p:grpSpPr bwMode="auto">
            <a:xfrm>
              <a:off x="1898650" y="1042988"/>
              <a:ext cx="1874838" cy="2120900"/>
              <a:chOff x="1196" y="657"/>
              <a:chExt cx="1181" cy="1336"/>
            </a:xfrm>
          </p:grpSpPr>
          <p:sp>
            <p:nvSpPr>
              <p:cNvPr id="54430" name="Line 163"/>
              <p:cNvSpPr>
                <a:spLocks noChangeAspect="1" noChangeShapeType="1"/>
              </p:cNvSpPr>
              <p:nvPr/>
            </p:nvSpPr>
            <p:spPr bwMode="auto">
              <a:xfrm>
                <a:off x="1812" y="1274"/>
                <a:ext cx="565" cy="15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31" name="Line 164"/>
              <p:cNvSpPr>
                <a:spLocks noChangeAspect="1" noChangeShapeType="1"/>
              </p:cNvSpPr>
              <p:nvPr/>
            </p:nvSpPr>
            <p:spPr bwMode="auto">
              <a:xfrm>
                <a:off x="1196" y="657"/>
                <a:ext cx="616" cy="617"/>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32" name="Line 165"/>
              <p:cNvSpPr>
                <a:spLocks noChangeAspect="1" noChangeShapeType="1"/>
              </p:cNvSpPr>
              <p:nvPr/>
            </p:nvSpPr>
            <p:spPr bwMode="auto">
              <a:xfrm flipH="1">
                <a:off x="1555" y="1274"/>
                <a:ext cx="257" cy="719"/>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81" name="Group 170"/>
            <p:cNvGrpSpPr>
              <a:grpSpLocks/>
            </p:cNvGrpSpPr>
            <p:nvPr/>
          </p:nvGrpSpPr>
          <p:grpSpPr bwMode="auto">
            <a:xfrm>
              <a:off x="5405438" y="879475"/>
              <a:ext cx="2120900" cy="1876425"/>
              <a:chOff x="3405" y="554"/>
              <a:chExt cx="1336" cy="1182"/>
            </a:xfrm>
          </p:grpSpPr>
          <p:sp>
            <p:nvSpPr>
              <p:cNvPr id="54427" name="Line 160"/>
              <p:cNvSpPr>
                <a:spLocks noChangeAspect="1" noChangeShapeType="1"/>
              </p:cNvSpPr>
              <p:nvPr/>
            </p:nvSpPr>
            <p:spPr bwMode="auto">
              <a:xfrm>
                <a:off x="3405" y="554"/>
                <a:ext cx="411"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28" name="Line 161"/>
              <p:cNvSpPr>
                <a:spLocks noChangeAspect="1" noChangeShapeType="1"/>
              </p:cNvSpPr>
              <p:nvPr/>
            </p:nvSpPr>
            <p:spPr bwMode="auto">
              <a:xfrm>
                <a:off x="3816" y="1274"/>
                <a:ext cx="925" cy="205"/>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29" name="Line 162"/>
              <p:cNvSpPr>
                <a:spLocks noChangeAspect="1" noChangeShapeType="1"/>
              </p:cNvSpPr>
              <p:nvPr/>
            </p:nvSpPr>
            <p:spPr bwMode="auto">
              <a:xfrm flipV="1">
                <a:off x="3508" y="1274"/>
                <a:ext cx="308" cy="46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82" name="Group 169"/>
            <p:cNvGrpSpPr>
              <a:grpSpLocks/>
            </p:cNvGrpSpPr>
            <p:nvPr/>
          </p:nvGrpSpPr>
          <p:grpSpPr bwMode="auto">
            <a:xfrm>
              <a:off x="3856038" y="3898900"/>
              <a:ext cx="2120900" cy="1793875"/>
              <a:chOff x="2429" y="2456"/>
              <a:chExt cx="1336" cy="1130"/>
            </a:xfrm>
          </p:grpSpPr>
          <p:sp>
            <p:nvSpPr>
              <p:cNvPr id="54424" name="Line 157"/>
              <p:cNvSpPr>
                <a:spLocks noChangeAspect="1" noChangeShapeType="1"/>
              </p:cNvSpPr>
              <p:nvPr/>
            </p:nvSpPr>
            <p:spPr bwMode="auto">
              <a:xfrm flipH="1" flipV="1">
                <a:off x="2891" y="2764"/>
                <a:ext cx="874" cy="10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25" name="Line 158"/>
              <p:cNvSpPr>
                <a:spLocks noChangeAspect="1" noChangeShapeType="1"/>
              </p:cNvSpPr>
              <p:nvPr/>
            </p:nvSpPr>
            <p:spPr bwMode="auto">
              <a:xfrm flipV="1">
                <a:off x="2429" y="2764"/>
                <a:ext cx="462" cy="82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26" name="Line 159"/>
              <p:cNvSpPr>
                <a:spLocks noChangeAspect="1" noChangeShapeType="1"/>
              </p:cNvSpPr>
              <p:nvPr/>
            </p:nvSpPr>
            <p:spPr bwMode="auto">
              <a:xfrm>
                <a:off x="2583" y="2456"/>
                <a:ext cx="308" cy="30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83" name="Group 2"/>
            <p:cNvGrpSpPr>
              <a:grpSpLocks noChangeAspect="1"/>
            </p:cNvGrpSpPr>
            <p:nvPr/>
          </p:nvGrpSpPr>
          <p:grpSpPr bwMode="auto">
            <a:xfrm>
              <a:off x="1244600" y="227013"/>
              <a:ext cx="6853238" cy="6200775"/>
              <a:chOff x="1056" y="288"/>
              <a:chExt cx="4032" cy="3648"/>
            </a:xfrm>
          </p:grpSpPr>
          <p:sp>
            <p:nvSpPr>
              <p:cNvPr id="54313" name="Oval 3"/>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4" name="Oval 4"/>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5" name="Oval 5"/>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6" name="Oval 6"/>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7" name="Oval 7"/>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8" name="Oval 8"/>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9" name="Oval 9"/>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0" name="Oval 10"/>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1" name="Oval 11"/>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2" name="Oval 12"/>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3" name="Oval 13"/>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4" name="Oval 14"/>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5" name="Oval 15"/>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6" name="Oval 16"/>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7" name="Oval 17"/>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8" name="Oval 18"/>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9" name="Oval 19"/>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0" name="Oval 20"/>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1" name="Oval 21"/>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2" name="Oval 22"/>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3" name="Oval 23"/>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4" name="Oval 24"/>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5" name="Oval 25"/>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6" name="Oval 26"/>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7" name="Oval 27"/>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8" name="Oval 28"/>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9" name="Oval 29"/>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0" name="Oval 30"/>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1" name="Oval 31"/>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2" name="Oval 32"/>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3" name="Oval 33"/>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4" name="Oval 34"/>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5" name="Oval 35"/>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6" name="Oval 36"/>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7" name="Oval 37"/>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8" name="Oval 38"/>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9" name="Oval 39"/>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0" name="Oval 40"/>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1" name="Oval 41"/>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2" name="Oval 42"/>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3" name="Oval 43"/>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4" name="Oval 44"/>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5" name="Oval 45"/>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6" name="Oval 46"/>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7" name="Oval 47"/>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8" name="Oval 48"/>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9" name="Oval 49"/>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0" name="Oval 50"/>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1" name="Oval 51"/>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2" name="Oval 52"/>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3" name="Oval 53"/>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4" name="Oval 54"/>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5" name="Oval 55"/>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6" name="Oval 56"/>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7" name="Oval 57"/>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8" name="Oval 58"/>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9" name="Oval 59"/>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0" name="Oval 60"/>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1" name="Oval 61"/>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2" name="Oval 62"/>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3" name="Oval 63"/>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4" name="Oval 64"/>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5" name="Oval 65"/>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6" name="Oval 66"/>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7" name="Oval 67"/>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8" name="Oval 68"/>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9" name="Oval 69"/>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0" name="Oval 70"/>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1" name="Oval 71"/>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2" name="Oval 72"/>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3" name="Oval 73"/>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4" name="Oval 74"/>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5" name="Oval 75"/>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6" name="Oval 76"/>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7" name="Oval 77"/>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8" name="Oval 78"/>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9" name="Oval 79"/>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0" name="Oval 80"/>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1" name="Oval 81"/>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2" name="Oval 82"/>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3" name="Oval 83"/>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4" name="Oval 84"/>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5" name="Oval 85"/>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6" name="Oval 86"/>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7" name="Oval 87"/>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8" name="Oval 88"/>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9" name="Oval 89"/>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0" name="Oval 90"/>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1" name="Oval 91"/>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2" name="Oval 92"/>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3" name="Oval 93"/>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4" name="Oval 94"/>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5" name="Oval 95"/>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6" name="Oval 96"/>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7" name="Oval 97"/>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8" name="Oval 98"/>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9" name="Oval 99"/>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0" name="Oval 100"/>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1" name="Oval 101"/>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2" name="Oval 102"/>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3" name="Oval 103"/>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4" name="Oval 104"/>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5" name="Oval 105"/>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6" name="Oval 106"/>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7" name="Oval 107"/>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8" name="Oval 108"/>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9" name="Oval 109"/>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20" name="Oval 110"/>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21" name="Oval 111"/>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22" name="Oval 112"/>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23" name="Oval 113"/>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284" name="Group 114"/>
            <p:cNvGrpSpPr>
              <a:grpSpLocks noChangeAspect="1"/>
            </p:cNvGrpSpPr>
            <p:nvPr/>
          </p:nvGrpSpPr>
          <p:grpSpPr bwMode="auto">
            <a:xfrm>
              <a:off x="1652588" y="390525"/>
              <a:ext cx="5384800" cy="4486275"/>
              <a:chOff x="864" y="192"/>
              <a:chExt cx="3168" cy="2640"/>
            </a:xfrm>
          </p:grpSpPr>
          <p:sp>
            <p:nvSpPr>
              <p:cNvPr id="54310" name="Line 115"/>
              <p:cNvSpPr>
                <a:spLocks noChangeAspect="1" noChangeShapeType="1"/>
              </p:cNvSpPr>
              <p:nvPr/>
            </p:nvSpPr>
            <p:spPr bwMode="auto">
              <a:xfrm flipH="1">
                <a:off x="864" y="1536"/>
                <a:ext cx="1584" cy="1296"/>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11" name="Line 116"/>
              <p:cNvSpPr>
                <a:spLocks noChangeAspect="1" noChangeShapeType="1"/>
              </p:cNvSpPr>
              <p:nvPr/>
            </p:nvSpPr>
            <p:spPr bwMode="auto">
              <a:xfrm flipV="1">
                <a:off x="2448" y="192"/>
                <a:ext cx="0" cy="1344"/>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12" name="Line 117"/>
              <p:cNvSpPr>
                <a:spLocks noChangeAspect="1" noChangeShapeType="1"/>
              </p:cNvSpPr>
              <p:nvPr/>
            </p:nvSpPr>
            <p:spPr bwMode="auto">
              <a:xfrm>
                <a:off x="2448" y="1536"/>
                <a:ext cx="1584" cy="1008"/>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54285" name="AutoShape 127"/>
            <p:cNvSpPr>
              <a:spLocks noChangeAspect="1" noChangeArrowheads="1"/>
            </p:cNvSpPr>
            <p:nvPr/>
          </p:nvSpPr>
          <p:spPr bwMode="auto">
            <a:xfrm>
              <a:off x="4800600" y="38862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86" name="AutoShape 128"/>
            <p:cNvSpPr>
              <a:spLocks noChangeAspect="1" noChangeArrowheads="1"/>
            </p:cNvSpPr>
            <p:nvPr/>
          </p:nvSpPr>
          <p:spPr bwMode="auto">
            <a:xfrm>
              <a:off x="4876800" y="45720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87" name="AutoShape 129"/>
            <p:cNvSpPr>
              <a:spLocks noChangeAspect="1" noChangeArrowheads="1"/>
            </p:cNvSpPr>
            <p:nvPr/>
          </p:nvSpPr>
          <p:spPr bwMode="auto">
            <a:xfrm>
              <a:off x="3886200" y="624840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88" name="AutoShape 130"/>
            <p:cNvSpPr>
              <a:spLocks noChangeAspect="1" noChangeArrowheads="1"/>
            </p:cNvSpPr>
            <p:nvPr/>
          </p:nvSpPr>
          <p:spPr bwMode="auto">
            <a:xfrm>
              <a:off x="5029200" y="18288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89" name="AutoShape 131"/>
            <p:cNvSpPr>
              <a:spLocks noChangeAspect="1" noChangeArrowheads="1"/>
            </p:cNvSpPr>
            <p:nvPr/>
          </p:nvSpPr>
          <p:spPr bwMode="auto">
            <a:xfrm>
              <a:off x="6248400" y="2057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0" name="AutoShape 132"/>
            <p:cNvSpPr>
              <a:spLocks noChangeAspect="1" noChangeArrowheads="1"/>
            </p:cNvSpPr>
            <p:nvPr/>
          </p:nvSpPr>
          <p:spPr bwMode="auto">
            <a:xfrm>
              <a:off x="5715000" y="137160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1" name="AutoShape 133"/>
            <p:cNvSpPr>
              <a:spLocks noChangeAspect="1" noChangeArrowheads="1"/>
            </p:cNvSpPr>
            <p:nvPr/>
          </p:nvSpPr>
          <p:spPr bwMode="auto">
            <a:xfrm>
              <a:off x="2971800" y="2514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2" name="AutoShape 134"/>
            <p:cNvSpPr>
              <a:spLocks noChangeAspect="1" noChangeArrowheads="1"/>
            </p:cNvSpPr>
            <p:nvPr/>
          </p:nvSpPr>
          <p:spPr bwMode="auto">
            <a:xfrm>
              <a:off x="3048000" y="1295400"/>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3" name="AutoShape 135"/>
            <p:cNvSpPr>
              <a:spLocks noChangeAspect="1" noChangeArrowheads="1"/>
            </p:cNvSpPr>
            <p:nvPr/>
          </p:nvSpPr>
          <p:spPr bwMode="auto">
            <a:xfrm>
              <a:off x="1676400" y="1371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4" name="AutoShape 139"/>
            <p:cNvSpPr>
              <a:spLocks noChangeAspect="1" noChangeArrowheads="1"/>
            </p:cNvSpPr>
            <p:nvPr/>
          </p:nvSpPr>
          <p:spPr bwMode="auto">
            <a:xfrm>
              <a:off x="4027488" y="333216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5" name="AutoShape 140"/>
            <p:cNvSpPr>
              <a:spLocks noChangeAspect="1" noChangeArrowheads="1"/>
            </p:cNvSpPr>
            <p:nvPr/>
          </p:nvSpPr>
          <p:spPr bwMode="auto">
            <a:xfrm>
              <a:off x="5599113" y="71437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6" name="AutoShape 141"/>
            <p:cNvSpPr>
              <a:spLocks noChangeAspect="1" noChangeArrowheads="1"/>
            </p:cNvSpPr>
            <p:nvPr/>
          </p:nvSpPr>
          <p:spPr bwMode="auto">
            <a:xfrm>
              <a:off x="3946525" y="233838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54297" name="Group 142"/>
            <p:cNvGrpSpPr>
              <a:grpSpLocks/>
            </p:cNvGrpSpPr>
            <p:nvPr/>
          </p:nvGrpSpPr>
          <p:grpSpPr bwMode="auto">
            <a:xfrm>
              <a:off x="511175" y="390525"/>
              <a:ext cx="3262313" cy="2855913"/>
              <a:chOff x="322" y="246"/>
              <a:chExt cx="2055" cy="1799"/>
            </a:xfrm>
          </p:grpSpPr>
          <p:sp>
            <p:nvSpPr>
              <p:cNvPr id="54307" name="Line 143"/>
              <p:cNvSpPr>
                <a:spLocks noChangeAspect="1" noChangeShapeType="1"/>
              </p:cNvSpPr>
              <p:nvPr/>
            </p:nvSpPr>
            <p:spPr bwMode="auto">
              <a:xfrm flipV="1">
                <a:off x="322" y="1274"/>
                <a:ext cx="1233" cy="30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8" name="Line 144"/>
              <p:cNvSpPr>
                <a:spLocks noChangeAspect="1" noChangeShapeType="1"/>
              </p:cNvSpPr>
              <p:nvPr/>
            </p:nvSpPr>
            <p:spPr bwMode="auto">
              <a:xfrm flipH="1" flipV="1">
                <a:off x="1555" y="1274"/>
                <a:ext cx="720"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9" name="Line 145"/>
              <p:cNvSpPr>
                <a:spLocks noChangeAspect="1" noChangeShapeType="1"/>
              </p:cNvSpPr>
              <p:nvPr/>
            </p:nvSpPr>
            <p:spPr bwMode="auto">
              <a:xfrm flipH="1">
                <a:off x="1555" y="246"/>
                <a:ext cx="822" cy="102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98" name="Group 146"/>
            <p:cNvGrpSpPr>
              <a:grpSpLocks/>
            </p:cNvGrpSpPr>
            <p:nvPr/>
          </p:nvGrpSpPr>
          <p:grpSpPr bwMode="auto">
            <a:xfrm>
              <a:off x="4344988" y="390525"/>
              <a:ext cx="2936875" cy="3752850"/>
              <a:chOff x="2737" y="246"/>
              <a:chExt cx="1850" cy="2364"/>
            </a:xfrm>
          </p:grpSpPr>
          <p:sp>
            <p:nvSpPr>
              <p:cNvPr id="54304" name="Line 147"/>
              <p:cNvSpPr>
                <a:spLocks noChangeAspect="1" noChangeShapeType="1"/>
              </p:cNvSpPr>
              <p:nvPr/>
            </p:nvSpPr>
            <p:spPr bwMode="auto">
              <a:xfrm flipV="1">
                <a:off x="2737" y="1017"/>
                <a:ext cx="1285" cy="10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5" name="Line 148"/>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6" name="Line 149"/>
              <p:cNvSpPr>
                <a:spLocks noChangeAspect="1" noChangeShapeType="1"/>
              </p:cNvSpPr>
              <p:nvPr/>
            </p:nvSpPr>
            <p:spPr bwMode="auto">
              <a:xfrm flipH="1">
                <a:off x="4022" y="246"/>
                <a:ext cx="565"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99" name="Group 150"/>
            <p:cNvGrpSpPr>
              <a:grpSpLocks/>
            </p:cNvGrpSpPr>
            <p:nvPr/>
          </p:nvGrpSpPr>
          <p:grpSpPr bwMode="auto">
            <a:xfrm>
              <a:off x="1816100" y="3327400"/>
              <a:ext cx="3833813" cy="2773363"/>
              <a:chOff x="1144" y="2096"/>
              <a:chExt cx="2415" cy="1747"/>
            </a:xfrm>
          </p:grpSpPr>
          <p:sp>
            <p:nvSpPr>
              <p:cNvPr id="54301" name="Line 151"/>
              <p:cNvSpPr>
                <a:spLocks noChangeAspect="1" noChangeShapeType="1"/>
              </p:cNvSpPr>
              <p:nvPr/>
            </p:nvSpPr>
            <p:spPr bwMode="auto">
              <a:xfrm>
                <a:off x="2994" y="3021"/>
                <a:ext cx="565" cy="82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2" name="Line 152"/>
              <p:cNvSpPr>
                <a:spLocks noChangeAspect="1" noChangeShapeType="1"/>
              </p:cNvSpPr>
              <p:nvPr/>
            </p:nvSpPr>
            <p:spPr bwMode="auto">
              <a:xfrm>
                <a:off x="1144" y="2969"/>
                <a:ext cx="1850" cy="5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3" name="Line 153"/>
              <p:cNvSpPr>
                <a:spLocks noChangeAspect="1" noChangeShapeType="1"/>
              </p:cNvSpPr>
              <p:nvPr/>
            </p:nvSpPr>
            <p:spPr bwMode="auto">
              <a:xfrm flipH="1">
                <a:off x="2994" y="2096"/>
                <a:ext cx="360" cy="92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54300" name="AutoShape 167"/>
            <p:cNvSpPr>
              <a:spLocks noChangeAspect="1" noChangeArrowheads="1"/>
            </p:cNvSpPr>
            <p:nvPr/>
          </p:nvSpPr>
          <p:spPr bwMode="auto">
            <a:xfrm>
              <a:off x="4065588" y="2755900"/>
              <a:ext cx="569912"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74804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Examples of learned codewords</a:t>
            </a:r>
          </a:p>
        </p:txBody>
      </p:sp>
      <p:sp>
        <p:nvSpPr>
          <p:cNvPr id="55299" name="TextBox 4"/>
          <p:cNvSpPr txBox="1">
            <a:spLocks noChangeArrowheads="1"/>
          </p:cNvSpPr>
          <p:nvPr/>
        </p:nvSpPr>
        <p:spPr bwMode="auto">
          <a:xfrm>
            <a:off x="8239126" y="6488114"/>
            <a:ext cx="242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Sivic et al. ICCV 2005</a:t>
            </a:r>
          </a:p>
        </p:txBody>
      </p:sp>
      <p:sp>
        <p:nvSpPr>
          <p:cNvPr id="55300" name="TextBox 5"/>
          <p:cNvSpPr txBox="1">
            <a:spLocks noChangeArrowheads="1"/>
          </p:cNvSpPr>
          <p:nvPr/>
        </p:nvSpPr>
        <p:spPr bwMode="auto">
          <a:xfrm>
            <a:off x="1524000" y="6488114"/>
            <a:ext cx="6783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hlinkClick r:id="rId3"/>
              </a:rPr>
              <a:t>http://www.robots.ox.ac.uk/~vgg/publications/papers/sivic05b.pdf</a:t>
            </a:r>
            <a:endParaRPr lang="en-US" altLang="en-US" sz="1800">
              <a:solidFill>
                <a:srgbClr val="000000"/>
              </a:solidFill>
              <a:latin typeface="Arial" panose="020B0604020202020204" pitchFamily="34" charset="0"/>
              <a:cs typeface="Arial" panose="020B0604020202020204" pitchFamily="34" charset="0"/>
            </a:endParaRPr>
          </a:p>
        </p:txBody>
      </p:sp>
      <p:pic>
        <p:nvPicPr>
          <p:cNvPr id="553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1" y="1371601"/>
            <a:ext cx="591502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8"/>
          <p:cNvSpPr txBox="1">
            <a:spLocks noChangeArrowheads="1"/>
          </p:cNvSpPr>
          <p:nvPr/>
        </p:nvSpPr>
        <p:spPr bwMode="auto">
          <a:xfrm>
            <a:off x="3657600" y="5638801"/>
            <a:ext cx="46858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000000"/>
                </a:solidFill>
                <a:latin typeface="Arial" panose="020B0604020202020204" pitchFamily="34" charset="0"/>
                <a:cs typeface="Arial" panose="020B0604020202020204" pitchFamily="34" charset="0"/>
              </a:rPr>
              <a:t>Most likely codewords for 4 learned “topics”</a:t>
            </a:r>
          </a:p>
        </p:txBody>
      </p:sp>
    </p:spTree>
    <p:extLst>
      <p:ext uri="{BB962C8B-B14F-4D97-AF65-F5344CB8AC3E}">
        <p14:creationId xmlns:p14="http://schemas.microsoft.com/office/powerpoint/2010/main" val="539625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Agglomerative clustering</a:t>
            </a: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264" y="1219200"/>
            <a:ext cx="743902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709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a:t>Agglomerative clustering</a:t>
            </a:r>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1138239"/>
            <a:ext cx="75628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8426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a:t>Agglomerative clustering</a:t>
            </a: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1138239"/>
            <a:ext cx="738187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466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a:t>Agglomerative clustering</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726" y="1255713"/>
            <a:ext cx="762952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454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a:t>Agglomerative clustering</a:t>
            </a: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9" y="990601"/>
            <a:ext cx="7496175"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610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a:t>Agglomerative clustering</a:t>
            </a:r>
          </a:p>
        </p:txBody>
      </p:sp>
      <p:sp>
        <p:nvSpPr>
          <p:cNvPr id="25603" name="Content Placeholder 2"/>
          <p:cNvSpPr>
            <a:spLocks noGrp="1"/>
          </p:cNvSpPr>
          <p:nvPr>
            <p:ph idx="1"/>
          </p:nvPr>
        </p:nvSpPr>
        <p:spPr>
          <a:xfrm>
            <a:off x="1981200" y="990601"/>
            <a:ext cx="6019800" cy="5135563"/>
          </a:xfrm>
        </p:spPr>
        <p:txBody>
          <a:bodyPr/>
          <a:lstStyle/>
          <a:p>
            <a:pPr>
              <a:buFont typeface="Arial" panose="020B0604020202020204" pitchFamily="34" charset="0"/>
              <a:buNone/>
            </a:pPr>
            <a:r>
              <a:rPr lang="en-US" altLang="en-US" sz="3000"/>
              <a:t>How to define cluster similarity?</a:t>
            </a:r>
          </a:p>
          <a:p>
            <a:pPr>
              <a:buFontTx/>
              <a:buChar char="-"/>
            </a:pPr>
            <a:r>
              <a:rPr lang="en-US" altLang="en-US" sz="2400"/>
              <a:t>Average distance between points, maximum distance, minimum distance</a:t>
            </a:r>
          </a:p>
          <a:p>
            <a:pPr>
              <a:buFontTx/>
              <a:buChar char="-"/>
            </a:pPr>
            <a:r>
              <a:rPr lang="en-US" altLang="en-US" sz="2400"/>
              <a:t>Distance between means or medoids</a:t>
            </a:r>
          </a:p>
          <a:p>
            <a:pPr>
              <a:buFont typeface="Arial" panose="020B0604020202020204" pitchFamily="34" charset="0"/>
              <a:buNone/>
            </a:pPr>
            <a:endParaRPr lang="en-US" altLang="en-US" sz="3000"/>
          </a:p>
          <a:p>
            <a:pPr>
              <a:buFont typeface="Arial" panose="020B0604020202020204" pitchFamily="34" charset="0"/>
              <a:buNone/>
            </a:pPr>
            <a:r>
              <a:rPr lang="en-US" altLang="en-US" sz="3000"/>
              <a:t>How many clusters?</a:t>
            </a:r>
          </a:p>
          <a:p>
            <a:pPr>
              <a:buFontTx/>
              <a:buChar char="-"/>
            </a:pPr>
            <a:r>
              <a:rPr lang="en-US" altLang="en-US" sz="2400"/>
              <a:t>Clustering creates a dendrogram (a tree)</a:t>
            </a:r>
          </a:p>
          <a:p>
            <a:pPr>
              <a:buFontTx/>
              <a:buChar char="-"/>
            </a:pPr>
            <a:r>
              <a:rPr lang="en-US" altLang="en-US" sz="2400"/>
              <a:t>Threshold based on max number of clusters or based on distance between merges</a:t>
            </a:r>
          </a:p>
          <a:p>
            <a:pPr>
              <a:buFont typeface="Arial" panose="020B0604020202020204" pitchFamily="34" charset="0"/>
              <a:buNone/>
            </a:pPr>
            <a:endParaRPr lang="en-US" altLang="en-US" sz="2400"/>
          </a:p>
        </p:txBody>
      </p:sp>
      <p:pic>
        <p:nvPicPr>
          <p:cNvPr id="25604" name="Picture 2" descr="http://www.mathworks.com/help/toolbox/stats/dendrogra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588" y="4876800"/>
            <a:ext cx="31734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8458200" y="9144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8" name="Oval 7"/>
          <p:cNvSpPr/>
          <p:nvPr/>
        </p:nvSpPr>
        <p:spPr>
          <a:xfrm>
            <a:off x="8458200" y="15240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9" name="Oval 8"/>
          <p:cNvSpPr/>
          <p:nvPr/>
        </p:nvSpPr>
        <p:spPr>
          <a:xfrm>
            <a:off x="8915400" y="12192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0" name="Rectangle 9"/>
          <p:cNvSpPr/>
          <p:nvPr/>
        </p:nvSpPr>
        <p:spPr>
          <a:xfrm>
            <a:off x="9677400" y="23622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1" name="Rectangle 10"/>
          <p:cNvSpPr/>
          <p:nvPr/>
        </p:nvSpPr>
        <p:spPr>
          <a:xfrm>
            <a:off x="9067800" y="22860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2" name="Rectangle 11"/>
          <p:cNvSpPr/>
          <p:nvPr/>
        </p:nvSpPr>
        <p:spPr>
          <a:xfrm>
            <a:off x="8458200" y="24384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3" name="Rectangle 12"/>
          <p:cNvSpPr/>
          <p:nvPr/>
        </p:nvSpPr>
        <p:spPr>
          <a:xfrm>
            <a:off x="9144000" y="27432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Isosceles Triangle 13"/>
          <p:cNvSpPr/>
          <p:nvPr/>
        </p:nvSpPr>
        <p:spPr>
          <a:xfrm>
            <a:off x="10058400" y="914400"/>
            <a:ext cx="304800" cy="304800"/>
          </a:xfrm>
          <a:prstGeom prst="triangl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5613" name="TextBox 14"/>
          <p:cNvSpPr txBox="1">
            <a:spLocks noChangeArrowheads="1"/>
          </p:cNvSpPr>
          <p:nvPr/>
        </p:nvSpPr>
        <p:spPr bwMode="auto">
          <a:xfrm rot="-5400000">
            <a:off x="6749257" y="5747544"/>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distance</a:t>
            </a:r>
          </a:p>
        </p:txBody>
      </p:sp>
    </p:spTree>
    <p:extLst>
      <p:ext uri="{BB962C8B-B14F-4D97-AF65-F5344CB8AC3E}">
        <p14:creationId xmlns:p14="http://schemas.microsoft.com/office/powerpoint/2010/main" val="2529315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a:t>Agglomerative clustering demo</a:t>
            </a:r>
          </a:p>
        </p:txBody>
      </p:sp>
      <p:sp>
        <p:nvSpPr>
          <p:cNvPr id="26627" name="Content Placeholder 2"/>
          <p:cNvSpPr>
            <a:spLocks noGrp="1"/>
          </p:cNvSpPr>
          <p:nvPr>
            <p:ph idx="1"/>
          </p:nvPr>
        </p:nvSpPr>
        <p:spPr/>
        <p:txBody>
          <a:bodyPr/>
          <a:lstStyle/>
          <a:p>
            <a:pPr>
              <a:buFont typeface="Arial" panose="020B0604020202020204" pitchFamily="34" charset="0"/>
              <a:buNone/>
            </a:pPr>
            <a:endParaRPr lang="en-US" altLang="en-US" sz="2800">
              <a:hlinkClick r:id="rId2"/>
            </a:endParaRPr>
          </a:p>
          <a:p>
            <a:pPr>
              <a:buFont typeface="Arial" panose="020B0604020202020204" pitchFamily="34" charset="0"/>
              <a:buNone/>
            </a:pPr>
            <a:r>
              <a:rPr lang="en-US" altLang="en-US" sz="2800"/>
              <a:t>	</a:t>
            </a:r>
            <a:r>
              <a:rPr lang="en-US" altLang="en-US" sz="1800">
                <a:hlinkClick r:id="rId2"/>
              </a:rPr>
              <a:t>http://home.dei.polimi.it/matteucc/Clustering/tutorial_html/AppletH.html</a:t>
            </a:r>
            <a:endParaRPr lang="en-US" altLang="en-US" sz="2800"/>
          </a:p>
        </p:txBody>
      </p:sp>
    </p:spTree>
    <p:extLst>
      <p:ext uri="{BB962C8B-B14F-4D97-AF65-F5344CB8AC3E}">
        <p14:creationId xmlns:p14="http://schemas.microsoft.com/office/powerpoint/2010/main" val="221766635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2209800" y="130176"/>
            <a:ext cx="7772400" cy="1012825"/>
          </a:xfrm>
        </p:spPr>
        <p:txBody>
          <a:bodyPr/>
          <a:lstStyle/>
          <a:p>
            <a:pPr eaLnBrk="1" hangingPunct="1"/>
            <a:r>
              <a:rPr lang="en-US" altLang="en-US" dirty="0"/>
              <a:t>Machine Learning Crash Course</a:t>
            </a:r>
          </a:p>
        </p:txBody>
      </p:sp>
      <p:sp>
        <p:nvSpPr>
          <p:cNvPr id="5" name="Subtitle 2"/>
          <p:cNvSpPr>
            <a:spLocks noGrp="1"/>
          </p:cNvSpPr>
          <p:nvPr>
            <p:ph type="subTitle" idx="1"/>
          </p:nvPr>
        </p:nvSpPr>
        <p:spPr>
          <a:xfrm>
            <a:off x="3429000" y="5334000"/>
            <a:ext cx="5181600" cy="1447800"/>
          </a:xfrm>
          <a:solidFill>
            <a:schemeClr val="bg1">
              <a:alpha val="20000"/>
            </a:schemeClr>
          </a:solidFill>
        </p:spPr>
        <p:txBody>
          <a:bodyPr rtlCol="0">
            <a:normAutofit fontScale="92500" lnSpcReduction="20000"/>
          </a:bodyPr>
          <a:lstStyle/>
          <a:p>
            <a:pPr eaLnBrk="1" fontAlgn="auto" hangingPunct="1">
              <a:spcAft>
                <a:spcPts val="0"/>
              </a:spcAft>
              <a:defRPr/>
            </a:pPr>
            <a:endParaRPr lang="en-US" dirty="0">
              <a:solidFill>
                <a:schemeClr val="tx1"/>
              </a:solidFill>
            </a:endParaRPr>
          </a:p>
          <a:p>
            <a:pPr eaLnBrk="1" fontAlgn="auto" hangingPunct="1">
              <a:spcAft>
                <a:spcPts val="0"/>
              </a:spcAft>
              <a:defRPr/>
            </a:pPr>
            <a:r>
              <a:rPr lang="en-US" dirty="0">
                <a:solidFill>
                  <a:schemeClr val="tx1"/>
                </a:solidFill>
              </a:rPr>
              <a:t>Computer Vision</a:t>
            </a:r>
          </a:p>
          <a:p>
            <a:pPr eaLnBrk="1" fontAlgn="auto" hangingPunct="1">
              <a:spcAft>
                <a:spcPts val="0"/>
              </a:spcAft>
              <a:defRPr/>
            </a:pPr>
            <a:r>
              <a:rPr lang="en-US" dirty="0">
                <a:solidFill>
                  <a:schemeClr val="tx1"/>
                </a:solidFill>
              </a:rPr>
              <a:t>James Hays</a:t>
            </a:r>
          </a:p>
          <a:p>
            <a:pPr eaLnBrk="1" fontAlgn="auto" hangingPunct="1">
              <a:spcAft>
                <a:spcPts val="0"/>
              </a:spcAft>
              <a:defRPr/>
            </a:pPr>
            <a:endParaRPr lang="en-US" dirty="0">
              <a:solidFill>
                <a:schemeClr val="tx1"/>
              </a:solidFill>
            </a:endParaRPr>
          </a:p>
        </p:txBody>
      </p:sp>
      <p:sp>
        <p:nvSpPr>
          <p:cNvPr id="7" name="TextBox 3"/>
          <p:cNvSpPr txBox="1">
            <a:spLocks noChangeArrowheads="1"/>
          </p:cNvSpPr>
          <p:nvPr/>
        </p:nvSpPr>
        <p:spPr bwMode="auto">
          <a:xfrm>
            <a:off x="8551864" y="5903914"/>
            <a:ext cx="2116137" cy="954087"/>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US" sz="1400" dirty="0">
                <a:solidFill>
                  <a:prstClr val="white">
                    <a:lumMod val="65000"/>
                  </a:prstClr>
                </a:solidFill>
                <a:latin typeface="Arial" charset="0"/>
                <a:cs typeface="Arial" panose="020B0604020202020204" pitchFamily="34" charset="0"/>
              </a:rPr>
              <a:t>Slides:  Isabelle </a:t>
            </a:r>
            <a:r>
              <a:rPr lang="en-US" sz="1400" dirty="0" err="1">
                <a:solidFill>
                  <a:prstClr val="white">
                    <a:lumMod val="65000"/>
                  </a:prstClr>
                </a:solidFill>
                <a:latin typeface="Arial" charset="0"/>
                <a:cs typeface="Arial" panose="020B0604020202020204" pitchFamily="34" charset="0"/>
              </a:rPr>
              <a:t>Guyon</a:t>
            </a:r>
            <a:r>
              <a:rPr lang="en-US" sz="1400" dirty="0">
                <a:solidFill>
                  <a:prstClr val="white">
                    <a:lumMod val="65000"/>
                  </a:prstClr>
                </a:solidFill>
                <a:latin typeface="Arial" charset="0"/>
                <a:cs typeface="Arial" panose="020B0604020202020204" pitchFamily="34" charset="0"/>
              </a:rPr>
              <a:t>, </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Erik </a:t>
            </a:r>
            <a:r>
              <a:rPr lang="en-US" sz="1400" dirty="0" err="1">
                <a:solidFill>
                  <a:prstClr val="white">
                    <a:lumMod val="65000"/>
                  </a:prstClr>
                </a:solidFill>
                <a:latin typeface="Arial" charset="0"/>
                <a:cs typeface="Arial" panose="020B0604020202020204" pitchFamily="34" charset="0"/>
              </a:rPr>
              <a:t>Sudderth</a:t>
            </a:r>
            <a:r>
              <a:rPr lang="en-US" sz="1400" dirty="0">
                <a:solidFill>
                  <a:prstClr val="white">
                    <a:lumMod val="65000"/>
                  </a:prstClr>
                </a:solidFill>
                <a:latin typeface="Arial" charset="0"/>
                <a:cs typeface="Arial" panose="020B0604020202020204" pitchFamily="34" charset="0"/>
              </a:rPr>
              <a:t>, </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Mark Johnson,</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Derek </a:t>
            </a:r>
            <a:r>
              <a:rPr lang="en-US" sz="1400" dirty="0" err="1">
                <a:solidFill>
                  <a:prstClr val="white">
                    <a:lumMod val="65000"/>
                  </a:prstClr>
                </a:solidFill>
                <a:latin typeface="Arial" charset="0"/>
                <a:cs typeface="Arial" panose="020B0604020202020204" pitchFamily="34" charset="0"/>
              </a:rPr>
              <a:t>Hoiem</a:t>
            </a:r>
            <a:endParaRPr lang="en-US" sz="1400" dirty="0">
              <a:solidFill>
                <a:prstClr val="white">
                  <a:lumMod val="65000"/>
                </a:prstClr>
              </a:solidFill>
              <a:latin typeface="Arial" charset="0"/>
              <a:cs typeface="Arial" panose="020B0604020202020204" pitchFamily="34" charset="0"/>
            </a:endParaRPr>
          </a:p>
        </p:txBody>
      </p:sp>
      <p:pic>
        <p:nvPicPr>
          <p:cNvPr id="10245" name="Picture 2" descr="C:\Users\hays\Desktop\143 Computer Vision\slides\07\cmu_machine_learning_dept_members_protest_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933" y="1006476"/>
            <a:ext cx="6888134"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p:cNvSpPr txBox="1">
            <a:spLocks noChangeArrowheads="1"/>
          </p:cNvSpPr>
          <p:nvPr/>
        </p:nvSpPr>
        <p:spPr bwMode="auto">
          <a:xfrm>
            <a:off x="1524001" y="6334126"/>
            <a:ext cx="2682875" cy="523875"/>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US" sz="1400" dirty="0">
                <a:solidFill>
                  <a:prstClr val="white">
                    <a:lumMod val="65000"/>
                  </a:prstClr>
                </a:solidFill>
                <a:latin typeface="Arial" charset="0"/>
                <a:cs typeface="Arial" panose="020B0604020202020204" pitchFamily="34" charset="0"/>
              </a:rPr>
              <a:t>Photo: CMU Machine Learning </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Department protests G20</a:t>
            </a:r>
          </a:p>
        </p:txBody>
      </p:sp>
    </p:spTree>
    <p:extLst>
      <p:ext uri="{BB962C8B-B14F-4D97-AF65-F5344CB8AC3E}">
        <p14:creationId xmlns:p14="http://schemas.microsoft.com/office/powerpoint/2010/main" val="1518188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a:t>Conclusions: Agglomerative Clustering</a:t>
            </a:r>
          </a:p>
        </p:txBody>
      </p:sp>
      <p:sp>
        <p:nvSpPr>
          <p:cNvPr id="3" name="Content Placeholder 2"/>
          <p:cNvSpPr>
            <a:spLocks noGrp="1"/>
          </p:cNvSpPr>
          <p:nvPr>
            <p:ph idx="1"/>
          </p:nvPr>
        </p:nvSpPr>
        <p:spPr/>
        <p:txBody>
          <a:bodyPr>
            <a:normAutofit fontScale="92500" lnSpcReduction="10000"/>
          </a:bodyPr>
          <a:lstStyle/>
          <a:p>
            <a:pPr>
              <a:buFont typeface="Arial" charset="0"/>
              <a:buNone/>
              <a:defRPr/>
            </a:pPr>
            <a:r>
              <a:rPr lang="en-US" sz="3900" dirty="0"/>
              <a:t>Good</a:t>
            </a:r>
          </a:p>
          <a:p>
            <a:pPr>
              <a:buFont typeface="Arial" charset="0"/>
              <a:buChar char="•"/>
              <a:defRPr/>
            </a:pPr>
            <a:r>
              <a:rPr lang="en-US" dirty="0"/>
              <a:t>Simple to implement, widespread application</a:t>
            </a:r>
          </a:p>
          <a:p>
            <a:pPr>
              <a:buFont typeface="Arial" charset="0"/>
              <a:buChar char="•"/>
              <a:defRPr/>
            </a:pPr>
            <a:r>
              <a:rPr lang="en-US" dirty="0"/>
              <a:t>Clusters have adaptive shapes</a:t>
            </a:r>
          </a:p>
          <a:p>
            <a:pPr>
              <a:buFont typeface="Arial" charset="0"/>
              <a:buChar char="•"/>
              <a:defRPr/>
            </a:pPr>
            <a:r>
              <a:rPr lang="en-US" dirty="0"/>
              <a:t>Provides a hierarchy of clusters</a:t>
            </a:r>
          </a:p>
          <a:p>
            <a:pPr>
              <a:buFont typeface="Arial" charset="0"/>
              <a:buNone/>
              <a:defRPr/>
            </a:pPr>
            <a:endParaRPr lang="en-US" dirty="0"/>
          </a:p>
          <a:p>
            <a:pPr>
              <a:buFont typeface="Arial" charset="0"/>
              <a:buNone/>
              <a:defRPr/>
            </a:pPr>
            <a:r>
              <a:rPr lang="en-US" sz="3900" dirty="0"/>
              <a:t>Bad</a:t>
            </a:r>
          </a:p>
          <a:p>
            <a:pPr>
              <a:buFont typeface="Arial" charset="0"/>
              <a:buChar char="•"/>
              <a:defRPr/>
            </a:pPr>
            <a:r>
              <a:rPr lang="en-US" dirty="0"/>
              <a:t>May have imbalanced clusters</a:t>
            </a:r>
          </a:p>
          <a:p>
            <a:pPr>
              <a:buFont typeface="Arial" charset="0"/>
              <a:buChar char="•"/>
              <a:defRPr/>
            </a:pPr>
            <a:r>
              <a:rPr lang="en-US" dirty="0"/>
              <a:t>Still have to choose number of clusters or threshold</a:t>
            </a:r>
          </a:p>
          <a:p>
            <a:pPr>
              <a:buFont typeface="Arial" charset="0"/>
              <a:buChar char="•"/>
              <a:defRPr/>
            </a:pPr>
            <a:r>
              <a:rPr lang="en-US" dirty="0"/>
              <a:t>Need to use an “</a:t>
            </a:r>
            <a:r>
              <a:rPr lang="en-US" dirty="0" err="1"/>
              <a:t>ultrametric</a:t>
            </a:r>
            <a:r>
              <a:rPr lang="en-US" dirty="0"/>
              <a:t>” to get a meaningful hierarchy</a:t>
            </a:r>
          </a:p>
          <a:p>
            <a:pPr>
              <a:buFont typeface="Arial" charset="0"/>
              <a:buNone/>
              <a:defRPr/>
            </a:pPr>
            <a:endParaRPr lang="en-US" dirty="0"/>
          </a:p>
        </p:txBody>
      </p:sp>
    </p:spTree>
    <p:extLst>
      <p:ext uri="{BB962C8B-B14F-4D97-AF65-F5344CB8AC3E}">
        <p14:creationId xmlns:p14="http://schemas.microsoft.com/office/powerpoint/2010/main" val="3774086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descr="SegmentationExampl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476" y="3290888"/>
            <a:ext cx="7705725"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5"/>
          <p:cNvSpPr>
            <a:spLocks noGrp="1" noChangeArrowheads="1"/>
          </p:cNvSpPr>
          <p:nvPr>
            <p:ph type="body" idx="1"/>
          </p:nvPr>
        </p:nvSpPr>
        <p:spPr>
          <a:xfrm>
            <a:off x="2209800" y="1447800"/>
            <a:ext cx="7772400" cy="4114800"/>
          </a:xfrm>
        </p:spPr>
        <p:txBody>
          <a:bodyPr/>
          <a:lstStyle/>
          <a:p>
            <a:pPr eaLnBrk="1" hangingPunct="1"/>
            <a:r>
              <a:rPr lang="en-US" altLang="en-US"/>
              <a:t>Versatile technique for clustering-based segmentation</a:t>
            </a:r>
          </a:p>
        </p:txBody>
      </p:sp>
      <p:sp>
        <p:nvSpPr>
          <p:cNvPr id="28676" name="Rectangle 6"/>
          <p:cNvSpPr>
            <a:spLocks noChangeArrowheads="1"/>
          </p:cNvSpPr>
          <p:nvPr/>
        </p:nvSpPr>
        <p:spPr bwMode="auto">
          <a:xfrm>
            <a:off x="2362200" y="990600"/>
            <a:ext cx="876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solidFill>
                  <a:srgbClr val="000000"/>
                </a:solidFill>
                <a:latin typeface="Arial" panose="020B0604020202020204" pitchFamily="34" charset="0"/>
                <a:cs typeface="Arial" panose="020B0604020202020204" pitchFamily="34" charset="0"/>
              </a:rPr>
              <a:t>D. Comaniciu and P. Meer, Mean Shift: A Robust Approach toward Feature Space Analysis, PAMI 2002. </a:t>
            </a:r>
          </a:p>
        </p:txBody>
      </p:sp>
      <p:sp>
        <p:nvSpPr>
          <p:cNvPr id="28677" name="Rectangle 8"/>
          <p:cNvSpPr>
            <a:spLocks noGrp="1" noChangeArrowheads="1"/>
          </p:cNvSpPr>
          <p:nvPr>
            <p:ph type="title"/>
          </p:nvPr>
        </p:nvSpPr>
        <p:spPr>
          <a:xfrm>
            <a:off x="2209800" y="-76200"/>
            <a:ext cx="7772400" cy="1143000"/>
          </a:xfrm>
          <a:noFill/>
        </p:spPr>
        <p:txBody>
          <a:bodyPr/>
          <a:lstStyle/>
          <a:p>
            <a:pPr eaLnBrk="1" hangingPunct="1"/>
            <a:r>
              <a:rPr lang="en-US" altLang="en-US"/>
              <a:t>Mean shift segmentation</a:t>
            </a:r>
          </a:p>
        </p:txBody>
      </p:sp>
    </p:spTree>
    <p:extLst>
      <p:ext uri="{BB962C8B-B14F-4D97-AF65-F5344CB8AC3E}">
        <p14:creationId xmlns:p14="http://schemas.microsoft.com/office/powerpoint/2010/main" val="2870719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5"/>
          <p:cNvPicPr>
            <a:picLocks noChangeAspect="1" noChangeArrowheads="1"/>
          </p:cNvPicPr>
          <p:nvPr/>
        </p:nvPicPr>
        <p:blipFill>
          <a:blip r:embed="rId3">
            <a:extLst>
              <a:ext uri="{28A0092B-C50C-407E-A947-70E740481C1C}">
                <a14:useLocalDpi xmlns:a14="http://schemas.microsoft.com/office/drawing/2010/main" val="0"/>
              </a:ext>
            </a:extLst>
          </a:blip>
          <a:srcRect l="49139"/>
          <a:stretch>
            <a:fillRect/>
          </a:stretch>
        </p:blipFill>
        <p:spPr bwMode="auto">
          <a:xfrm>
            <a:off x="1524000" y="4076700"/>
            <a:ext cx="39433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le 3"/>
          <p:cNvSpPr>
            <a:spLocks noGrp="1"/>
          </p:cNvSpPr>
          <p:nvPr>
            <p:ph type="title"/>
          </p:nvPr>
        </p:nvSpPr>
        <p:spPr/>
        <p:txBody>
          <a:bodyPr/>
          <a:lstStyle/>
          <a:p>
            <a:r>
              <a:rPr lang="en-US" altLang="en-US"/>
              <a:t>Mean shift algorithm</a:t>
            </a:r>
          </a:p>
        </p:txBody>
      </p:sp>
      <p:sp>
        <p:nvSpPr>
          <p:cNvPr id="29700" name="Rectangle 2"/>
          <p:cNvSpPr>
            <a:spLocks noGrp="1" noChangeArrowheads="1"/>
          </p:cNvSpPr>
          <p:nvPr>
            <p:ph idx="1"/>
          </p:nvPr>
        </p:nvSpPr>
        <p:spPr/>
        <p:txBody>
          <a:bodyPr/>
          <a:lstStyle/>
          <a:p>
            <a:pPr marL="533400" indent="-533400" eaLnBrk="1" hangingPunct="1"/>
            <a:r>
              <a:rPr lang="en-US" altLang="en-US"/>
              <a:t>Try to find </a:t>
            </a:r>
            <a:r>
              <a:rPr lang="en-US" altLang="en-US" i="1"/>
              <a:t>modes</a:t>
            </a:r>
            <a:r>
              <a:rPr lang="en-US" altLang="en-US"/>
              <a:t> of this non-parametric density</a:t>
            </a:r>
          </a:p>
        </p:txBody>
      </p:sp>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l="2948" t="5479" r="51843" b="6850"/>
          <a:stretch>
            <a:fillRect/>
          </a:stretch>
        </p:blipFill>
        <p:spPr bwMode="auto">
          <a:xfrm>
            <a:off x="1752600" y="2057400"/>
            <a:ext cx="3505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5486400" y="4191000"/>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pic>
        <p:nvPicPr>
          <p:cNvPr id="2970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448176"/>
            <a:ext cx="32004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50" y="1676400"/>
            <a:ext cx="4286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095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a:t>Kernel density estimation</a:t>
            </a:r>
          </a:p>
        </p:txBody>
      </p:sp>
      <p:pic>
        <p:nvPicPr>
          <p:cNvPr id="30723" name="Picture 2" descr="\widehat{f}_h(x)=\frac{1}{nh}\sum_{i=1}^n K\left(\frac{x-x_i}{h}\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978026"/>
            <a:ext cx="3505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K\left(\frac{x-x_i}{h}\right) = {1 \over \sqrt{2\pi} }\,e^{-\frac{(x-x_i)^2}{2 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4495800"/>
            <a:ext cx="48244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6"/>
          <p:cNvSpPr txBox="1">
            <a:spLocks noChangeArrowheads="1"/>
          </p:cNvSpPr>
          <p:nvPr/>
        </p:nvSpPr>
        <p:spPr bwMode="auto">
          <a:xfrm>
            <a:off x="3505200" y="1519238"/>
            <a:ext cx="4789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Kernel density estimation function</a:t>
            </a:r>
          </a:p>
        </p:txBody>
      </p:sp>
      <p:sp>
        <p:nvSpPr>
          <p:cNvPr id="30726" name="TextBox 7"/>
          <p:cNvSpPr txBox="1">
            <a:spLocks noChangeArrowheads="1"/>
          </p:cNvSpPr>
          <p:nvPr/>
        </p:nvSpPr>
        <p:spPr bwMode="auto">
          <a:xfrm>
            <a:off x="3581401" y="4033838"/>
            <a:ext cx="2411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Gaussian kernel</a:t>
            </a:r>
          </a:p>
        </p:txBody>
      </p:sp>
    </p:spTree>
    <p:extLst>
      <p:ext uri="{BB962C8B-B14F-4D97-AF65-F5344CB8AC3E}">
        <p14:creationId xmlns:p14="http://schemas.microsoft.com/office/powerpoint/2010/main" val="1341619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47"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48"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49"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0"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1"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2"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3"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4"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5"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6"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7"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8"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9"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0"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1"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2"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3"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4"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5"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6"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7"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8"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9"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0"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1"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2"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3"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4"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5"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6"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7"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8"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9"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0"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1"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2"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3"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4"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5"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6"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7"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8"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9"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0"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1"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2"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3"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4"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5"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6"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7"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8"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9"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0"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1"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2"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3"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4"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5"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6"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7"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8"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9"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0"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1"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2"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3"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4"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5"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6"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7"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8"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9"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0"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1"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2"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3"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4"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5"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6"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7"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8"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9"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0"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1"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2"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3"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4"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5"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6"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7"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4114800" y="1524000"/>
            <a:ext cx="2819400" cy="2895600"/>
            <a:chOff x="3744" y="4464"/>
            <a:chExt cx="1776" cy="1824"/>
          </a:xfrm>
        </p:grpSpPr>
        <p:sp>
          <p:nvSpPr>
            <p:cNvPr id="31852"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1853" name="Group 96"/>
            <p:cNvGrpSpPr>
              <a:grpSpLocks/>
            </p:cNvGrpSpPr>
            <p:nvPr/>
          </p:nvGrpSpPr>
          <p:grpSpPr bwMode="auto">
            <a:xfrm>
              <a:off x="4491" y="5231"/>
              <a:ext cx="288" cy="288"/>
              <a:chOff x="4486" y="3484"/>
              <a:chExt cx="288" cy="288"/>
            </a:xfrm>
          </p:grpSpPr>
          <p:sp>
            <p:nvSpPr>
              <p:cNvPr id="31854"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55"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1856"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grpSp>
        <p:nvGrpSpPr>
          <p:cNvPr id="4" name="Group 100"/>
          <p:cNvGrpSpPr>
            <a:grpSpLocks/>
          </p:cNvGrpSpPr>
          <p:nvPr/>
        </p:nvGrpSpPr>
        <p:grpSpPr bwMode="auto">
          <a:xfrm>
            <a:off x="5867400" y="2895600"/>
            <a:ext cx="457200" cy="457200"/>
            <a:chOff x="4486" y="3484"/>
            <a:chExt cx="288" cy="288"/>
          </a:xfrm>
        </p:grpSpPr>
        <p:sp>
          <p:nvSpPr>
            <p:cNvPr id="31849" name="Oval 101"/>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50" name="Line 102"/>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1851" name="Line 103"/>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102504" name="AutoShape 104"/>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102505" name="Freeform 105"/>
          <p:cNvSpPr>
            <a:spLocks/>
          </p:cNvSpPr>
          <p:nvPr/>
        </p:nvSpPr>
        <p:spPr bwMode="auto">
          <a:xfrm>
            <a:off x="6834188" y="1443038"/>
            <a:ext cx="2170112" cy="1014412"/>
          </a:xfrm>
          <a:custGeom>
            <a:avLst/>
            <a:gdLst>
              <a:gd name="T0" fmla="*/ 2147483647 w 1367"/>
              <a:gd name="T1" fmla="*/ 2147483647 h 639"/>
              <a:gd name="T2" fmla="*/ 2147483647 w 1367"/>
              <a:gd name="T3" fmla="*/ 2147483647 h 639"/>
              <a:gd name="T4" fmla="*/ 2147483647 w 1367"/>
              <a:gd name="T5" fmla="*/ 2147483647 h 639"/>
              <a:gd name="T6" fmla="*/ 2147483647 w 1367"/>
              <a:gd name="T7" fmla="*/ 2147483647 h 639"/>
              <a:gd name="T8" fmla="*/ 2147483647 w 1367"/>
              <a:gd name="T9" fmla="*/ 2147483647 h 639"/>
              <a:gd name="T10" fmla="*/ 2147483647 w 1367"/>
              <a:gd name="T11" fmla="*/ 2147483647 h 639"/>
              <a:gd name="T12" fmla="*/ 2147483647 w 1367"/>
              <a:gd name="T13" fmla="*/ 2147483647 h 639"/>
              <a:gd name="T14" fmla="*/ 2147483647 w 1367"/>
              <a:gd name="T15" fmla="*/ 2147483647 h 639"/>
              <a:gd name="T16" fmla="*/ 2147483647 w 1367"/>
              <a:gd name="T17" fmla="*/ 2147483647 h 639"/>
              <a:gd name="T18" fmla="*/ 2147483647 w 1367"/>
              <a:gd name="T19" fmla="*/ 2147483647 h 639"/>
              <a:gd name="T20" fmla="*/ 2147483647 w 1367"/>
              <a:gd name="T21" fmla="*/ 2147483647 h 639"/>
              <a:gd name="T22" fmla="*/ 2147483647 w 1367"/>
              <a:gd name="T23" fmla="*/ 2147483647 h 639"/>
              <a:gd name="T24" fmla="*/ 2147483647 w 1367"/>
              <a:gd name="T25" fmla="*/ 2147483647 h 639"/>
              <a:gd name="T26" fmla="*/ 2147483647 w 1367"/>
              <a:gd name="T27" fmla="*/ 2147483647 h 639"/>
              <a:gd name="T28" fmla="*/ 2147483647 w 1367"/>
              <a:gd name="T29" fmla="*/ 2147483647 h 639"/>
              <a:gd name="T30" fmla="*/ 2147483647 w 1367"/>
              <a:gd name="T31" fmla="*/ 2147483647 h 639"/>
              <a:gd name="T32" fmla="*/ 2147483647 w 1367"/>
              <a:gd name="T33" fmla="*/ 2147483647 h 639"/>
              <a:gd name="T34" fmla="*/ 2147483647 w 1367"/>
              <a:gd name="T35" fmla="*/ 2147483647 h 639"/>
              <a:gd name="T36" fmla="*/ 2147483647 w 1367"/>
              <a:gd name="T37" fmla="*/ 2147483647 h 639"/>
              <a:gd name="T38" fmla="*/ 2147483647 w 1367"/>
              <a:gd name="T39" fmla="*/ 2147483647 h 639"/>
              <a:gd name="T40" fmla="*/ 0 w 1367"/>
              <a:gd name="T41" fmla="*/ 2147483647 h 6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67"/>
              <a:gd name="T64" fmla="*/ 0 h 639"/>
              <a:gd name="T65" fmla="*/ 1367 w 1367"/>
              <a:gd name="T66" fmla="*/ 639 h 6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67" h="639">
                <a:moveTo>
                  <a:pt x="1367" y="21"/>
                </a:moveTo>
                <a:cubicBezTo>
                  <a:pt x="1305" y="0"/>
                  <a:pt x="1340" y="5"/>
                  <a:pt x="1263" y="14"/>
                </a:cubicBezTo>
                <a:cubicBezTo>
                  <a:pt x="1213" y="31"/>
                  <a:pt x="1233" y="20"/>
                  <a:pt x="1201" y="42"/>
                </a:cubicBezTo>
                <a:cubicBezTo>
                  <a:pt x="1119" y="162"/>
                  <a:pt x="1014" y="134"/>
                  <a:pt x="874" y="139"/>
                </a:cubicBezTo>
                <a:cubicBezTo>
                  <a:pt x="826" y="149"/>
                  <a:pt x="851" y="142"/>
                  <a:pt x="798" y="160"/>
                </a:cubicBezTo>
                <a:cubicBezTo>
                  <a:pt x="784" y="165"/>
                  <a:pt x="756" y="174"/>
                  <a:pt x="756" y="174"/>
                </a:cubicBezTo>
                <a:cubicBezTo>
                  <a:pt x="752" y="181"/>
                  <a:pt x="749" y="189"/>
                  <a:pt x="743" y="194"/>
                </a:cubicBezTo>
                <a:cubicBezTo>
                  <a:pt x="737" y="199"/>
                  <a:pt x="727" y="196"/>
                  <a:pt x="722" y="201"/>
                </a:cubicBezTo>
                <a:cubicBezTo>
                  <a:pt x="717" y="206"/>
                  <a:pt x="719" y="216"/>
                  <a:pt x="715" y="222"/>
                </a:cubicBezTo>
                <a:cubicBezTo>
                  <a:pt x="707" y="237"/>
                  <a:pt x="696" y="250"/>
                  <a:pt x="687" y="264"/>
                </a:cubicBezTo>
                <a:cubicBezTo>
                  <a:pt x="667" y="293"/>
                  <a:pt x="667" y="321"/>
                  <a:pt x="631" y="333"/>
                </a:cubicBezTo>
                <a:cubicBezTo>
                  <a:pt x="570" y="375"/>
                  <a:pt x="510" y="370"/>
                  <a:pt x="437" y="375"/>
                </a:cubicBezTo>
                <a:cubicBezTo>
                  <a:pt x="425" y="377"/>
                  <a:pt x="413" y="379"/>
                  <a:pt x="402" y="382"/>
                </a:cubicBezTo>
                <a:cubicBezTo>
                  <a:pt x="388" y="386"/>
                  <a:pt x="361" y="396"/>
                  <a:pt x="361" y="396"/>
                </a:cubicBezTo>
                <a:cubicBezTo>
                  <a:pt x="356" y="403"/>
                  <a:pt x="353" y="410"/>
                  <a:pt x="347" y="416"/>
                </a:cubicBezTo>
                <a:cubicBezTo>
                  <a:pt x="341" y="422"/>
                  <a:pt x="332" y="424"/>
                  <a:pt x="326" y="430"/>
                </a:cubicBezTo>
                <a:cubicBezTo>
                  <a:pt x="297" y="464"/>
                  <a:pt x="287" y="503"/>
                  <a:pt x="250" y="528"/>
                </a:cubicBezTo>
                <a:cubicBezTo>
                  <a:pt x="231" y="555"/>
                  <a:pt x="210" y="587"/>
                  <a:pt x="180" y="597"/>
                </a:cubicBezTo>
                <a:cubicBezTo>
                  <a:pt x="166" y="606"/>
                  <a:pt x="153" y="616"/>
                  <a:pt x="139" y="625"/>
                </a:cubicBezTo>
                <a:cubicBezTo>
                  <a:pt x="132" y="630"/>
                  <a:pt x="118" y="639"/>
                  <a:pt x="118" y="639"/>
                </a:cubicBezTo>
                <a:cubicBezTo>
                  <a:pt x="106" y="638"/>
                  <a:pt x="30" y="625"/>
                  <a:pt x="0" y="625"/>
                </a:cubicBezTo>
              </a:path>
            </a:pathLst>
          </a:custGeom>
          <a:noFill/>
          <a:ln w="9525">
            <a:solidFill>
              <a:srgbClr val="00CCFF"/>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102506" name="AutoShape 106"/>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102507" name="Freeform 107"/>
          <p:cNvSpPr>
            <a:spLocks/>
          </p:cNvSpPr>
          <p:nvPr/>
        </p:nvSpPr>
        <p:spPr bwMode="auto">
          <a:xfrm>
            <a:off x="6169026" y="2103439"/>
            <a:ext cx="2824163" cy="930275"/>
          </a:xfrm>
          <a:custGeom>
            <a:avLst/>
            <a:gdLst>
              <a:gd name="T0" fmla="*/ 2147483647 w 1779"/>
              <a:gd name="T1" fmla="*/ 2147483647 h 586"/>
              <a:gd name="T2" fmla="*/ 2147483647 w 1779"/>
              <a:gd name="T3" fmla="*/ 2147483647 h 586"/>
              <a:gd name="T4" fmla="*/ 2147483647 w 1779"/>
              <a:gd name="T5" fmla="*/ 0 h 586"/>
              <a:gd name="T6" fmla="*/ 2147483647 w 1779"/>
              <a:gd name="T7" fmla="*/ 2147483647 h 586"/>
              <a:gd name="T8" fmla="*/ 2147483647 w 1779"/>
              <a:gd name="T9" fmla="*/ 2147483647 h 586"/>
              <a:gd name="T10" fmla="*/ 2147483647 w 1779"/>
              <a:gd name="T11" fmla="*/ 2147483647 h 586"/>
              <a:gd name="T12" fmla="*/ 2147483647 w 1779"/>
              <a:gd name="T13" fmla="*/ 2147483647 h 586"/>
              <a:gd name="T14" fmla="*/ 2147483647 w 1779"/>
              <a:gd name="T15" fmla="*/ 2147483647 h 586"/>
              <a:gd name="T16" fmla="*/ 2147483647 w 1779"/>
              <a:gd name="T17" fmla="*/ 2147483647 h 586"/>
              <a:gd name="T18" fmla="*/ 2147483647 w 1779"/>
              <a:gd name="T19" fmla="*/ 2147483647 h 586"/>
              <a:gd name="T20" fmla="*/ 2147483647 w 1779"/>
              <a:gd name="T21" fmla="*/ 2147483647 h 586"/>
              <a:gd name="T22" fmla="*/ 2147483647 w 1779"/>
              <a:gd name="T23" fmla="*/ 2147483647 h 586"/>
              <a:gd name="T24" fmla="*/ 2147483647 w 1779"/>
              <a:gd name="T25" fmla="*/ 2147483647 h 586"/>
              <a:gd name="T26" fmla="*/ 2147483647 w 1779"/>
              <a:gd name="T27" fmla="*/ 2147483647 h 586"/>
              <a:gd name="T28" fmla="*/ 2147483647 w 1779"/>
              <a:gd name="T29" fmla="*/ 2147483647 h 586"/>
              <a:gd name="T30" fmla="*/ 2147483647 w 1779"/>
              <a:gd name="T31" fmla="*/ 2147483647 h 586"/>
              <a:gd name="T32" fmla="*/ 2147483647 w 1779"/>
              <a:gd name="T33" fmla="*/ 2147483647 h 586"/>
              <a:gd name="T34" fmla="*/ 2147483647 w 1779"/>
              <a:gd name="T35" fmla="*/ 2147483647 h 5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79"/>
              <a:gd name="T55" fmla="*/ 0 h 586"/>
              <a:gd name="T56" fmla="*/ 1779 w 1779"/>
              <a:gd name="T57" fmla="*/ 586 h 5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79" h="586">
                <a:moveTo>
                  <a:pt x="1779" y="42"/>
                </a:moveTo>
                <a:cubicBezTo>
                  <a:pt x="1748" y="11"/>
                  <a:pt x="1767" y="24"/>
                  <a:pt x="1717" y="7"/>
                </a:cubicBezTo>
                <a:cubicBezTo>
                  <a:pt x="1710" y="5"/>
                  <a:pt x="1696" y="0"/>
                  <a:pt x="1696" y="0"/>
                </a:cubicBezTo>
                <a:cubicBezTo>
                  <a:pt x="1633" y="3"/>
                  <a:pt x="1487" y="3"/>
                  <a:pt x="1418" y="42"/>
                </a:cubicBezTo>
                <a:cubicBezTo>
                  <a:pt x="1390" y="58"/>
                  <a:pt x="1362" y="80"/>
                  <a:pt x="1335" y="98"/>
                </a:cubicBezTo>
                <a:cubicBezTo>
                  <a:pt x="1318" y="109"/>
                  <a:pt x="1286" y="132"/>
                  <a:pt x="1286" y="132"/>
                </a:cubicBezTo>
                <a:cubicBezTo>
                  <a:pt x="1222" y="235"/>
                  <a:pt x="1110" y="243"/>
                  <a:pt x="1002" y="250"/>
                </a:cubicBezTo>
                <a:cubicBezTo>
                  <a:pt x="931" y="260"/>
                  <a:pt x="864" y="281"/>
                  <a:pt x="801" y="313"/>
                </a:cubicBezTo>
                <a:cubicBezTo>
                  <a:pt x="777" y="325"/>
                  <a:pt x="762" y="348"/>
                  <a:pt x="738" y="361"/>
                </a:cubicBezTo>
                <a:cubicBezTo>
                  <a:pt x="708" y="378"/>
                  <a:pt x="672" y="393"/>
                  <a:pt x="648" y="417"/>
                </a:cubicBezTo>
                <a:cubicBezTo>
                  <a:pt x="600" y="465"/>
                  <a:pt x="623" y="448"/>
                  <a:pt x="586" y="472"/>
                </a:cubicBezTo>
                <a:cubicBezTo>
                  <a:pt x="569" y="522"/>
                  <a:pt x="593" y="462"/>
                  <a:pt x="558" y="514"/>
                </a:cubicBezTo>
                <a:cubicBezTo>
                  <a:pt x="554" y="520"/>
                  <a:pt x="556" y="530"/>
                  <a:pt x="551" y="535"/>
                </a:cubicBezTo>
                <a:cubicBezTo>
                  <a:pt x="539" y="547"/>
                  <a:pt x="523" y="554"/>
                  <a:pt x="509" y="563"/>
                </a:cubicBezTo>
                <a:cubicBezTo>
                  <a:pt x="502" y="567"/>
                  <a:pt x="488" y="576"/>
                  <a:pt x="488" y="576"/>
                </a:cubicBezTo>
                <a:cubicBezTo>
                  <a:pt x="379" y="572"/>
                  <a:pt x="283" y="560"/>
                  <a:pt x="176" y="549"/>
                </a:cubicBezTo>
                <a:cubicBezTo>
                  <a:pt x="168" y="550"/>
                  <a:pt x="26" y="560"/>
                  <a:pt x="3" y="583"/>
                </a:cubicBezTo>
                <a:cubicBezTo>
                  <a:pt x="0" y="586"/>
                  <a:pt x="12" y="583"/>
                  <a:pt x="16" y="583"/>
                </a:cubicBezTo>
              </a:path>
            </a:pathLst>
          </a:custGeom>
          <a:noFill/>
          <a:ln w="9525">
            <a:solidFill>
              <a:srgbClr val="FF9900"/>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102508" name="AutoShape 108"/>
          <p:cNvSpPr>
            <a:spLocks noChangeArrowheads="1"/>
          </p:cNvSpPr>
          <p:nvPr/>
        </p:nvSpPr>
        <p:spPr bwMode="auto">
          <a:xfrm rot="880212">
            <a:off x="5521325" y="2968625"/>
            <a:ext cx="609600" cy="152400"/>
          </a:xfrm>
          <a:prstGeom prst="rightArrow">
            <a:avLst>
              <a:gd name="adj1" fmla="val 50000"/>
              <a:gd name="adj2" fmla="val 100000"/>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02509" name="AutoShape 109"/>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sp>
        <p:nvSpPr>
          <p:cNvPr id="102510" name="Freeform 110"/>
          <p:cNvSpPr>
            <a:spLocks/>
          </p:cNvSpPr>
          <p:nvPr/>
        </p:nvSpPr>
        <p:spPr bwMode="auto">
          <a:xfrm>
            <a:off x="5567363" y="3140076"/>
            <a:ext cx="3403600" cy="2632075"/>
          </a:xfrm>
          <a:custGeom>
            <a:avLst/>
            <a:gdLst>
              <a:gd name="T0" fmla="*/ 2147483647 w 2144"/>
              <a:gd name="T1" fmla="*/ 2147483647 h 1658"/>
              <a:gd name="T2" fmla="*/ 2147483647 w 2144"/>
              <a:gd name="T3" fmla="*/ 2147483647 h 1658"/>
              <a:gd name="T4" fmla="*/ 2147483647 w 2144"/>
              <a:gd name="T5" fmla="*/ 2147483647 h 1658"/>
              <a:gd name="T6" fmla="*/ 2147483647 w 2144"/>
              <a:gd name="T7" fmla="*/ 2147483647 h 1658"/>
              <a:gd name="T8" fmla="*/ 2147483647 w 2144"/>
              <a:gd name="T9" fmla="*/ 2147483647 h 1658"/>
              <a:gd name="T10" fmla="*/ 2147483647 w 2144"/>
              <a:gd name="T11" fmla="*/ 2147483647 h 1658"/>
              <a:gd name="T12" fmla="*/ 2147483647 w 2144"/>
              <a:gd name="T13" fmla="*/ 2147483647 h 1658"/>
              <a:gd name="T14" fmla="*/ 2147483647 w 2144"/>
              <a:gd name="T15" fmla="*/ 2147483647 h 1658"/>
              <a:gd name="T16" fmla="*/ 2147483647 w 2144"/>
              <a:gd name="T17" fmla="*/ 2147483647 h 1658"/>
              <a:gd name="T18" fmla="*/ 2147483647 w 2144"/>
              <a:gd name="T19" fmla="*/ 2147483647 h 1658"/>
              <a:gd name="T20" fmla="*/ 2147483647 w 2144"/>
              <a:gd name="T21" fmla="*/ 2147483647 h 1658"/>
              <a:gd name="T22" fmla="*/ 2147483647 w 2144"/>
              <a:gd name="T23" fmla="*/ 2147483647 h 1658"/>
              <a:gd name="T24" fmla="*/ 2147483647 w 2144"/>
              <a:gd name="T25" fmla="*/ 2147483647 h 1658"/>
              <a:gd name="T26" fmla="*/ 2147483647 w 2144"/>
              <a:gd name="T27" fmla="*/ 2147483647 h 1658"/>
              <a:gd name="T28" fmla="*/ 2147483647 w 2144"/>
              <a:gd name="T29" fmla="*/ 2147483647 h 1658"/>
              <a:gd name="T30" fmla="*/ 2147483647 w 2144"/>
              <a:gd name="T31" fmla="*/ 2147483647 h 1658"/>
              <a:gd name="T32" fmla="*/ 2147483647 w 2144"/>
              <a:gd name="T33" fmla="*/ 2147483647 h 1658"/>
              <a:gd name="T34" fmla="*/ 2147483647 w 2144"/>
              <a:gd name="T35" fmla="*/ 2147483647 h 1658"/>
              <a:gd name="T36" fmla="*/ 2147483647 w 2144"/>
              <a:gd name="T37" fmla="*/ 2147483647 h 1658"/>
              <a:gd name="T38" fmla="*/ 2147483647 w 2144"/>
              <a:gd name="T39" fmla="*/ 2147483647 h 1658"/>
              <a:gd name="T40" fmla="*/ 2147483647 w 2144"/>
              <a:gd name="T41" fmla="*/ 2147483647 h 1658"/>
              <a:gd name="T42" fmla="*/ 2147483647 w 2144"/>
              <a:gd name="T43" fmla="*/ 2147483647 h 1658"/>
              <a:gd name="T44" fmla="*/ 2147483647 w 2144"/>
              <a:gd name="T45" fmla="*/ 2147483647 h 1658"/>
              <a:gd name="T46" fmla="*/ 2147483647 w 2144"/>
              <a:gd name="T47" fmla="*/ 2147483647 h 1658"/>
              <a:gd name="T48" fmla="*/ 0 w 2144"/>
              <a:gd name="T49" fmla="*/ 2147483647 h 1658"/>
              <a:gd name="T50" fmla="*/ 2147483647 w 2144"/>
              <a:gd name="T51" fmla="*/ 2147483647 h 1658"/>
              <a:gd name="T52" fmla="*/ 2147483647 w 2144"/>
              <a:gd name="T53" fmla="*/ 2147483647 h 1658"/>
              <a:gd name="T54" fmla="*/ 2147483647 w 2144"/>
              <a:gd name="T55" fmla="*/ 0 h 16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44"/>
              <a:gd name="T85" fmla="*/ 0 h 1658"/>
              <a:gd name="T86" fmla="*/ 2144 w 2144"/>
              <a:gd name="T87" fmla="*/ 1658 h 16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44" h="1658">
                <a:moveTo>
                  <a:pt x="2144" y="1658"/>
                </a:moveTo>
                <a:cubicBezTo>
                  <a:pt x="2101" y="1644"/>
                  <a:pt x="2079" y="1621"/>
                  <a:pt x="2033" y="1610"/>
                </a:cubicBezTo>
                <a:cubicBezTo>
                  <a:pt x="1970" y="1563"/>
                  <a:pt x="2038" y="1608"/>
                  <a:pt x="1978" y="1582"/>
                </a:cubicBezTo>
                <a:cubicBezTo>
                  <a:pt x="1954" y="1571"/>
                  <a:pt x="1937" y="1548"/>
                  <a:pt x="1915" y="1534"/>
                </a:cubicBezTo>
                <a:cubicBezTo>
                  <a:pt x="1905" y="1519"/>
                  <a:pt x="1891" y="1507"/>
                  <a:pt x="1881" y="1492"/>
                </a:cubicBezTo>
                <a:cubicBezTo>
                  <a:pt x="1845" y="1435"/>
                  <a:pt x="1915" y="1512"/>
                  <a:pt x="1853" y="1450"/>
                </a:cubicBezTo>
                <a:cubicBezTo>
                  <a:pt x="1844" y="1422"/>
                  <a:pt x="1835" y="1411"/>
                  <a:pt x="1811" y="1395"/>
                </a:cubicBezTo>
                <a:cubicBezTo>
                  <a:pt x="1769" y="1269"/>
                  <a:pt x="1577" y="1294"/>
                  <a:pt x="1485" y="1291"/>
                </a:cubicBezTo>
                <a:cubicBezTo>
                  <a:pt x="1455" y="1281"/>
                  <a:pt x="1432" y="1266"/>
                  <a:pt x="1402" y="1256"/>
                </a:cubicBezTo>
                <a:cubicBezTo>
                  <a:pt x="1395" y="1254"/>
                  <a:pt x="1381" y="1249"/>
                  <a:pt x="1381" y="1249"/>
                </a:cubicBezTo>
                <a:cubicBezTo>
                  <a:pt x="1333" y="1201"/>
                  <a:pt x="1355" y="1218"/>
                  <a:pt x="1318" y="1193"/>
                </a:cubicBezTo>
                <a:cubicBezTo>
                  <a:pt x="1284" y="1141"/>
                  <a:pt x="1329" y="1204"/>
                  <a:pt x="1284" y="1159"/>
                </a:cubicBezTo>
                <a:cubicBezTo>
                  <a:pt x="1266" y="1141"/>
                  <a:pt x="1265" y="1116"/>
                  <a:pt x="1249" y="1096"/>
                </a:cubicBezTo>
                <a:cubicBezTo>
                  <a:pt x="1227" y="1070"/>
                  <a:pt x="1193" y="1053"/>
                  <a:pt x="1166" y="1034"/>
                </a:cubicBezTo>
                <a:cubicBezTo>
                  <a:pt x="1156" y="1027"/>
                  <a:pt x="1143" y="1028"/>
                  <a:pt x="1131" y="1027"/>
                </a:cubicBezTo>
                <a:cubicBezTo>
                  <a:pt x="1080" y="1023"/>
                  <a:pt x="1029" y="1022"/>
                  <a:pt x="978" y="1020"/>
                </a:cubicBezTo>
                <a:cubicBezTo>
                  <a:pt x="881" y="1003"/>
                  <a:pt x="810" y="950"/>
                  <a:pt x="749" y="874"/>
                </a:cubicBezTo>
                <a:cubicBezTo>
                  <a:pt x="731" y="852"/>
                  <a:pt x="711" y="842"/>
                  <a:pt x="701" y="812"/>
                </a:cubicBezTo>
                <a:cubicBezTo>
                  <a:pt x="690" y="779"/>
                  <a:pt x="679" y="753"/>
                  <a:pt x="666" y="722"/>
                </a:cubicBezTo>
                <a:cubicBezTo>
                  <a:pt x="651" y="685"/>
                  <a:pt x="646" y="650"/>
                  <a:pt x="624" y="617"/>
                </a:cubicBezTo>
                <a:cubicBezTo>
                  <a:pt x="612" y="578"/>
                  <a:pt x="598" y="572"/>
                  <a:pt x="562" y="548"/>
                </a:cubicBezTo>
                <a:cubicBezTo>
                  <a:pt x="554" y="543"/>
                  <a:pt x="550" y="532"/>
                  <a:pt x="541" y="527"/>
                </a:cubicBezTo>
                <a:cubicBezTo>
                  <a:pt x="478" y="491"/>
                  <a:pt x="381" y="480"/>
                  <a:pt x="312" y="472"/>
                </a:cubicBezTo>
                <a:cubicBezTo>
                  <a:pt x="227" y="444"/>
                  <a:pt x="125" y="430"/>
                  <a:pt x="48" y="382"/>
                </a:cubicBezTo>
                <a:cubicBezTo>
                  <a:pt x="30" y="353"/>
                  <a:pt x="18" y="325"/>
                  <a:pt x="0" y="298"/>
                </a:cubicBezTo>
                <a:cubicBezTo>
                  <a:pt x="7" y="224"/>
                  <a:pt x="6" y="167"/>
                  <a:pt x="69" y="125"/>
                </a:cubicBezTo>
                <a:cubicBezTo>
                  <a:pt x="83" y="103"/>
                  <a:pt x="121" y="77"/>
                  <a:pt x="146" y="69"/>
                </a:cubicBezTo>
                <a:cubicBezTo>
                  <a:pt x="164" y="42"/>
                  <a:pt x="187" y="36"/>
                  <a:pt x="187" y="0"/>
                </a:cubicBezTo>
              </a:path>
            </a:pathLst>
          </a:custGeom>
          <a:noFill/>
          <a:ln w="9525">
            <a:solidFill>
              <a:schemeClr val="tx1"/>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1847" name="Rectangle 112"/>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1848"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3781871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2/3*#ppt_w"/>
                                          </p:val>
                                        </p:tav>
                                        <p:tav tm="100000">
                                          <p:val>
                                            <p:strVal val="#ppt_w"/>
                                          </p:val>
                                        </p:tav>
                                      </p:tavLst>
                                    </p:anim>
                                    <p:anim calcmode="lin" valueType="num">
                                      <p:cBhvr>
                                        <p:cTn id="8" dur="500" fill="hold"/>
                                        <p:tgtEl>
                                          <p:spTgt spid="2"/>
                                        </p:tgtEl>
                                        <p:attrNameLst>
                                          <p:attrName>ppt_h</p:attrName>
                                        </p:attrNameLst>
                                      </p:cBhvr>
                                      <p:tavLst>
                                        <p:tav tm="0">
                                          <p:val>
                                            <p:strVal val="2/3*#ppt_h"/>
                                          </p:val>
                                        </p:tav>
                                        <p:tav tm="100000">
                                          <p:val>
                                            <p:strVal val="#ppt_h"/>
                                          </p:val>
                                        </p:tav>
                                      </p:tavLst>
                                    </p:anim>
                                  </p:childTnLst>
                                </p:cTn>
                              </p:par>
                              <p:par>
                                <p:cTn id="9" presetID="1" presetClass="entr" presetSubtype="0" fill="hold" grpId="0" nodeType="withEffect">
                                  <p:stCondLst>
                                    <p:cond delay="0"/>
                                  </p:stCondLst>
                                  <p:childTnLst>
                                    <p:set>
                                      <p:cBhvr>
                                        <p:cTn id="10" dur="1" fill="hold">
                                          <p:stCondLst>
                                            <p:cond delay="0"/>
                                          </p:stCondLst>
                                        </p:cTn>
                                        <p:tgtEl>
                                          <p:spTgt spid="102504"/>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02505"/>
                                        </p:tgtEl>
                                        <p:attrNameLst>
                                          <p:attrName>style.visibility</p:attrName>
                                        </p:attrNameLst>
                                      </p:cBhvr>
                                      <p:to>
                                        <p:strVal val="visible"/>
                                      </p:to>
                                    </p:set>
                                    <p:animEffect transition="in" filter="wipe(up)">
                                      <p:cBhvr>
                                        <p:cTn id="14" dur="500"/>
                                        <p:tgtEl>
                                          <p:spTgt spid="102505"/>
                                        </p:tgtEl>
                                      </p:cBhvr>
                                    </p:animEffect>
                                  </p:childTnLst>
                                </p:cTn>
                              </p:par>
                            </p:childTnLst>
                          </p:cTn>
                        </p:par>
                        <p:par>
                          <p:cTn id="15" fill="hold" nodeType="afterGroup">
                            <p:stCondLst>
                              <p:cond delay="1000"/>
                            </p:stCondLst>
                            <p:childTnLst>
                              <p:par>
                                <p:cTn id="16" presetID="1" presetClass="exit" presetSubtype="0" fill="hold" grpId="1" nodeType="afterEffect">
                                  <p:stCondLst>
                                    <p:cond delay="5000"/>
                                  </p:stCondLst>
                                  <p:childTnLst>
                                    <p:set>
                                      <p:cBhvr>
                                        <p:cTn id="17" dur="1" fill="hold">
                                          <p:stCondLst>
                                            <p:cond delay="0"/>
                                          </p:stCondLst>
                                        </p:cTn>
                                        <p:tgtEl>
                                          <p:spTgt spid="10250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strVal val="4*#ppt_w"/>
                                          </p:val>
                                        </p:tav>
                                        <p:tav tm="100000">
                                          <p:val>
                                            <p:strVal val="#ppt_w"/>
                                          </p:val>
                                        </p:tav>
                                      </p:tavLst>
                                    </p:anim>
                                    <p:anim calcmode="lin" valueType="num">
                                      <p:cBhvr>
                                        <p:cTn id="23" dur="500" fill="hold"/>
                                        <p:tgtEl>
                                          <p:spTgt spid="4"/>
                                        </p:tgtEl>
                                        <p:attrNameLst>
                                          <p:attrName>ppt_h</p:attrName>
                                        </p:attrNameLst>
                                      </p:cBhvr>
                                      <p:tavLst>
                                        <p:tav tm="0">
                                          <p:val>
                                            <p:strVal val="4*#ppt_h"/>
                                          </p:val>
                                        </p:tav>
                                        <p:tav tm="100000">
                                          <p:val>
                                            <p:strVal val="#ppt_h"/>
                                          </p:val>
                                        </p:tav>
                                      </p:tavLst>
                                    </p:anim>
                                  </p:childTnLst>
                                </p:cTn>
                              </p:par>
                              <p:par>
                                <p:cTn id="24" presetID="1" presetClass="entr" presetSubtype="0" fill="hold" grpId="0" nodeType="withEffect">
                                  <p:stCondLst>
                                    <p:cond delay="0"/>
                                  </p:stCondLst>
                                  <p:childTnLst>
                                    <p:set>
                                      <p:cBhvr>
                                        <p:cTn id="25" dur="1" fill="hold">
                                          <p:stCondLst>
                                            <p:cond delay="0"/>
                                          </p:stCondLst>
                                        </p:cTn>
                                        <p:tgtEl>
                                          <p:spTgt spid="102506"/>
                                        </p:tgtEl>
                                        <p:attrNameLst>
                                          <p:attrName>style.visibility</p:attrName>
                                        </p:attrNameLst>
                                      </p:cBhvr>
                                      <p:to>
                                        <p:strVal val="visible"/>
                                      </p:to>
                                    </p:set>
                                  </p:childTnLst>
                                </p:cTn>
                              </p:par>
                            </p:childTnLst>
                          </p:cTn>
                        </p:par>
                        <p:par>
                          <p:cTn id="26" fill="hold" nodeType="afterGroup">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02507"/>
                                        </p:tgtEl>
                                        <p:attrNameLst>
                                          <p:attrName>style.visibility</p:attrName>
                                        </p:attrNameLst>
                                      </p:cBhvr>
                                      <p:to>
                                        <p:strVal val="visible"/>
                                      </p:to>
                                    </p:set>
                                    <p:animEffect transition="in" filter="wipe(up)">
                                      <p:cBhvr>
                                        <p:cTn id="29" dur="500"/>
                                        <p:tgtEl>
                                          <p:spTgt spid="102507"/>
                                        </p:tgtEl>
                                      </p:cBhvr>
                                    </p:animEffect>
                                  </p:childTnLst>
                                </p:cTn>
                              </p:par>
                            </p:childTnLst>
                          </p:cTn>
                        </p:par>
                        <p:par>
                          <p:cTn id="30" fill="hold" nodeType="afterGroup">
                            <p:stCondLst>
                              <p:cond delay="1000"/>
                            </p:stCondLst>
                            <p:childTnLst>
                              <p:par>
                                <p:cTn id="31" presetID="1" presetClass="exit" presetSubtype="0" fill="hold" grpId="1" nodeType="afterEffect">
                                  <p:stCondLst>
                                    <p:cond delay="5000"/>
                                  </p:stCondLst>
                                  <p:childTnLst>
                                    <p:set>
                                      <p:cBhvr>
                                        <p:cTn id="32" dur="1" fill="hold">
                                          <p:stCondLst>
                                            <p:cond delay="0"/>
                                          </p:stCondLst>
                                        </p:cTn>
                                        <p:tgtEl>
                                          <p:spTgt spid="102507"/>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2508"/>
                                        </p:tgtEl>
                                        <p:attrNameLst>
                                          <p:attrName>style.visibility</p:attrName>
                                        </p:attrNameLst>
                                      </p:cBhvr>
                                      <p:to>
                                        <p:strVal val="visible"/>
                                      </p:to>
                                    </p:set>
                                    <p:animEffect transition="in" filter="wipe(left)">
                                      <p:cBhvr>
                                        <p:cTn id="37" dur="500"/>
                                        <p:tgtEl>
                                          <p:spTgt spid="102508"/>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02509"/>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grpId="1" nodeType="afterEffect">
                                  <p:stCondLst>
                                    <p:cond delay="0"/>
                                  </p:stCondLst>
                                  <p:childTnLst>
                                    <p:set>
                                      <p:cBhvr>
                                        <p:cTn id="42" dur="1" fill="hold">
                                          <p:stCondLst>
                                            <p:cond delay="0"/>
                                          </p:stCondLst>
                                        </p:cTn>
                                        <p:tgtEl>
                                          <p:spTgt spid="102509"/>
                                        </p:tgtEl>
                                        <p:attrNameLst>
                                          <p:attrName>style.visibility</p:attrName>
                                        </p:attrNameLst>
                                      </p:cBhvr>
                                      <p:to>
                                        <p:strVal val="visible"/>
                                      </p:to>
                                    </p:set>
                                  </p:childTnLst>
                                </p:cTn>
                              </p:par>
                            </p:childTnLst>
                          </p:cTn>
                        </p:par>
                        <p:par>
                          <p:cTn id="43" fill="hold" nodeType="afterGroup">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102510"/>
                                        </p:tgtEl>
                                        <p:attrNameLst>
                                          <p:attrName>style.visibility</p:attrName>
                                        </p:attrNameLst>
                                      </p:cBhvr>
                                      <p:to>
                                        <p:strVal val="visible"/>
                                      </p:to>
                                    </p:set>
                                    <p:animEffect transition="in" filter="wipe(down)">
                                      <p:cBhvr>
                                        <p:cTn id="46" dur="500"/>
                                        <p:tgtEl>
                                          <p:spTgt spid="102510"/>
                                        </p:tgtEl>
                                      </p:cBhvr>
                                    </p:animEffect>
                                  </p:childTnLst>
                                </p:cTn>
                              </p:par>
                            </p:childTnLst>
                          </p:cTn>
                        </p:par>
                        <p:par>
                          <p:cTn id="47" fill="hold" nodeType="afterGroup">
                            <p:stCondLst>
                              <p:cond delay="1000"/>
                            </p:stCondLst>
                            <p:childTnLst>
                              <p:par>
                                <p:cTn id="48" presetID="1" presetClass="exit" presetSubtype="0" fill="hold" grpId="1" nodeType="afterEffect">
                                  <p:stCondLst>
                                    <p:cond delay="3000"/>
                                  </p:stCondLst>
                                  <p:childTnLst>
                                    <p:set>
                                      <p:cBhvr>
                                        <p:cTn id="49" dur="1" fill="hold">
                                          <p:stCondLst>
                                            <p:cond delay="0"/>
                                          </p:stCondLst>
                                        </p:cTn>
                                        <p:tgtEl>
                                          <p:spTgt spid="1025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4" grpId="0" animBg="1"/>
      <p:bldP spid="102505" grpId="0" animBg="1"/>
      <p:bldP spid="102505" grpId="1" animBg="1"/>
      <p:bldP spid="102506" grpId="0" animBg="1"/>
      <p:bldP spid="102507" grpId="0" animBg="1"/>
      <p:bldP spid="102507" grpId="1" animBg="1"/>
      <p:bldP spid="102508" grpId="0" animBg="1"/>
      <p:bldP spid="102509" grpId="0" animBg="1"/>
      <p:bldP spid="102509" grpId="1" animBg="1"/>
      <p:bldP spid="102510" grpId="0" animBg="1"/>
      <p:bldP spid="102510" grpId="1"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1"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2"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3"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4"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5"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6"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7"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8"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9"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0"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1"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2"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3"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4"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5"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6"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7"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8"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9"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0"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1"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2"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3"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4"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5"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6"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7"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8"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9"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0"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1"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2"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3"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4"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5"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6"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7"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8"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9"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0"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1"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2"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3"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4"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5"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6"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7"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8"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9"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0"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1"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2"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3"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4"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5"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6"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7"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8"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9"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0"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1"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2"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3"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4"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5"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6"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7"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8"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9"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0"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1"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2"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3"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4"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5"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6"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7"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8"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9"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0"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1"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2"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3"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4"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5"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6"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7"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8"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9"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60"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61"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4114800" y="1524000"/>
            <a:ext cx="2819400" cy="2895600"/>
            <a:chOff x="3744" y="4464"/>
            <a:chExt cx="1776" cy="1824"/>
          </a:xfrm>
        </p:grpSpPr>
        <p:sp>
          <p:nvSpPr>
            <p:cNvPr id="32872"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2873" name="Group 96"/>
            <p:cNvGrpSpPr>
              <a:grpSpLocks/>
            </p:cNvGrpSpPr>
            <p:nvPr/>
          </p:nvGrpSpPr>
          <p:grpSpPr bwMode="auto">
            <a:xfrm>
              <a:off x="4491" y="5231"/>
              <a:ext cx="288" cy="288"/>
              <a:chOff x="4486" y="3484"/>
              <a:chExt cx="288" cy="288"/>
            </a:xfrm>
          </p:grpSpPr>
          <p:sp>
            <p:nvSpPr>
              <p:cNvPr id="32874"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75"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2876"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grpSp>
        <p:nvGrpSpPr>
          <p:cNvPr id="4" name="Group 100"/>
          <p:cNvGrpSpPr>
            <a:grpSpLocks/>
          </p:cNvGrpSpPr>
          <p:nvPr/>
        </p:nvGrpSpPr>
        <p:grpSpPr bwMode="auto">
          <a:xfrm>
            <a:off x="5867400" y="2895600"/>
            <a:ext cx="457200" cy="457200"/>
            <a:chOff x="4486" y="3484"/>
            <a:chExt cx="288" cy="288"/>
          </a:xfrm>
        </p:grpSpPr>
        <p:sp>
          <p:nvSpPr>
            <p:cNvPr id="32869" name="Oval 101"/>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70" name="Line 102"/>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2871" name="Line 103"/>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2864" name="AutoShape 104"/>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2865" name="AutoShape 105"/>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2866" name="AutoShape 106"/>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sp>
        <p:nvSpPr>
          <p:cNvPr id="32867" name="Rectangle 108"/>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2868"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569636569"/>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417 -2.61624E-6 L 0.0625 0.02221 " pathEditMode="relative" rAng="0" ptsTypes="AA">
                                      <p:cBhvr>
                                        <p:cTn id="6" dur="2000" fill="hold"/>
                                        <p:tgtEl>
                                          <p:spTgt spid="2"/>
                                        </p:tgtEl>
                                        <p:attrNameLst>
                                          <p:attrName>ppt_x</p:attrName>
                                          <p:attrName>ppt_y</p:attrName>
                                        </p:attrNameLst>
                                      </p:cBhvr>
                                      <p:rCtr x="2917" y="1110"/>
                                    </p:animMotion>
                                  </p:childTnLst>
                                </p:cTn>
                              </p:par>
                            </p:childTnLst>
                          </p:cTn>
                        </p:par>
                        <p:par>
                          <p:cTn id="7" fill="hold" nodeType="afterGroup">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5"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6"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7"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8"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9"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0"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1"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2"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3"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4"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5"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6"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7"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8"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9"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0"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1"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2"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3"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4"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5"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6"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7"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8"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9"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0"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1"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2"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3"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4"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5"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6"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7"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8"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9"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0"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1"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2"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3"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4"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5"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6"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7"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8"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9"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0"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1"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2"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3"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4"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5"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6"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7"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8"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9"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0"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1"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2"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3"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4"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5"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6"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7"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8"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9"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0"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1"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2"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3"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4"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5"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6"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7"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8"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9"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0"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1"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2"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3"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4"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5"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6"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7"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8"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9"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0"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1"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2"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3"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4"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5"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3886" name="Group 94"/>
          <p:cNvGrpSpPr>
            <a:grpSpLocks/>
          </p:cNvGrpSpPr>
          <p:nvPr/>
        </p:nvGrpSpPr>
        <p:grpSpPr bwMode="auto">
          <a:xfrm>
            <a:off x="4691063" y="1676400"/>
            <a:ext cx="2819400" cy="2895600"/>
            <a:chOff x="3744" y="4464"/>
            <a:chExt cx="1776" cy="1824"/>
          </a:xfrm>
        </p:grpSpPr>
        <p:sp>
          <p:nvSpPr>
            <p:cNvPr id="33898"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3899" name="Group 96"/>
            <p:cNvGrpSpPr>
              <a:grpSpLocks/>
            </p:cNvGrpSpPr>
            <p:nvPr/>
          </p:nvGrpSpPr>
          <p:grpSpPr bwMode="auto">
            <a:xfrm>
              <a:off x="4491" y="5231"/>
              <a:ext cx="288" cy="288"/>
              <a:chOff x="4486" y="3484"/>
              <a:chExt cx="288" cy="288"/>
            </a:xfrm>
          </p:grpSpPr>
          <p:sp>
            <p:nvSpPr>
              <p:cNvPr id="33900"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901"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3902"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3887"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3888"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3889" name="AutoShape 102"/>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6553200" y="3200400"/>
            <a:ext cx="457200" cy="457200"/>
            <a:chOff x="4486" y="3484"/>
            <a:chExt cx="288" cy="288"/>
          </a:xfrm>
        </p:grpSpPr>
        <p:sp>
          <p:nvSpPr>
            <p:cNvPr id="33895"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96"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3897"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106603" name="AutoShape 107"/>
          <p:cNvSpPr>
            <a:spLocks noChangeArrowheads="1"/>
          </p:cNvSpPr>
          <p:nvPr/>
        </p:nvSpPr>
        <p:spPr bwMode="auto">
          <a:xfrm rot="1324470">
            <a:off x="6089650" y="3200400"/>
            <a:ext cx="685800" cy="152400"/>
          </a:xfrm>
          <a:prstGeom prst="rightArrow">
            <a:avLst>
              <a:gd name="adj1" fmla="val 50000"/>
              <a:gd name="adj2" fmla="val 112500"/>
            </a:avLst>
          </a:prstGeom>
          <a:solidFill>
            <a:srgbClr val="FFFF00"/>
          </a:solidFill>
          <a:ln w="9525">
            <a:solidFill>
              <a:schemeClr val="tx1"/>
            </a:solidFill>
            <a:miter lim="800000"/>
            <a:headEnd/>
            <a:tailEnd/>
          </a:ln>
        </p:spPr>
        <p:txBody>
          <a:bodyPr wrap="none" anchor="b" anchorCtr="1"/>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92" name="Rectangle 109"/>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3893" name="Title 110"/>
          <p:cNvSpPr>
            <a:spLocks noGrp="1"/>
          </p:cNvSpPr>
          <p:nvPr>
            <p:ph type="title"/>
          </p:nvPr>
        </p:nvSpPr>
        <p:spPr/>
        <p:txBody>
          <a:bodyPr/>
          <a:lstStyle/>
          <a:p>
            <a:r>
              <a:rPr lang="en-US" altLang="en-US"/>
              <a:t>Mean shift</a:t>
            </a:r>
          </a:p>
        </p:txBody>
      </p:sp>
      <p:sp>
        <p:nvSpPr>
          <p:cNvPr id="33894" name="Content Placeholder 111"/>
          <p:cNvSpPr>
            <a:spLocks noGrp="1"/>
          </p:cNvSpPr>
          <p:nvPr>
            <p:ph idx="1"/>
          </p:nvPr>
        </p:nvSpPr>
        <p:spPr/>
        <p:txBody>
          <a:bodyPr/>
          <a:lstStyle/>
          <a:p>
            <a:endParaRPr lang="en-US" altLang="en-US"/>
          </a:p>
        </p:txBody>
      </p:sp>
    </p:spTree>
    <p:extLst>
      <p:ext uri="{BB962C8B-B14F-4D97-AF65-F5344CB8AC3E}">
        <p14:creationId xmlns:p14="http://schemas.microsoft.com/office/powerpoint/2010/main" val="30831321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2" presetClass="entr" presetSubtype="8" fill="hold" grpId="0" nodeType="afterEffect">
                                  <p:stCondLst>
                                    <p:cond delay="5000"/>
                                  </p:stCondLst>
                                  <p:childTnLst>
                                    <p:set>
                                      <p:cBhvr>
                                        <p:cTn id="11" dur="1" fill="hold">
                                          <p:stCondLst>
                                            <p:cond delay="0"/>
                                          </p:stCondLst>
                                        </p:cTn>
                                        <p:tgtEl>
                                          <p:spTgt spid="106603"/>
                                        </p:tgtEl>
                                        <p:attrNameLst>
                                          <p:attrName>style.visibility</p:attrName>
                                        </p:attrNameLst>
                                      </p:cBhvr>
                                      <p:to>
                                        <p:strVal val="visible"/>
                                      </p:to>
                                    </p:set>
                                    <p:animEffect transition="in" filter="wipe(left)">
                                      <p:cBhvr>
                                        <p:cTn id="12" dur="500"/>
                                        <p:tgtEl>
                                          <p:spTgt spid="106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603"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19"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0"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1"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2"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3"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4"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5"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6"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7"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8"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9"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0"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1"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2"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3"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4"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5"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6"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7"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8"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9"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0"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1"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2"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3"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4"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5"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6"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7"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8"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9"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0"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1"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2"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3"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4"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5"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6"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7"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8"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9"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0"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1"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2"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3"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4"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5"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6"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7"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8"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9"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0"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1"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2"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3"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4"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5"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6"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7"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8"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9"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0"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1"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2"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3"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4"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5"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6"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7"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8"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9"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0"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1"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2"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3"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4"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5"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6"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7"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8"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9"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0"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1"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2"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3"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4"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5"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6"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7"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8"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9"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4691063" y="1676400"/>
            <a:ext cx="2819400" cy="2895600"/>
            <a:chOff x="3744" y="4464"/>
            <a:chExt cx="1776" cy="1824"/>
          </a:xfrm>
        </p:grpSpPr>
        <p:sp>
          <p:nvSpPr>
            <p:cNvPr id="34920"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4921" name="Group 96"/>
            <p:cNvGrpSpPr>
              <a:grpSpLocks/>
            </p:cNvGrpSpPr>
            <p:nvPr/>
          </p:nvGrpSpPr>
          <p:grpSpPr bwMode="auto">
            <a:xfrm>
              <a:off x="4491" y="5231"/>
              <a:ext cx="288" cy="288"/>
              <a:chOff x="4486" y="3484"/>
              <a:chExt cx="288" cy="288"/>
            </a:xfrm>
          </p:grpSpPr>
          <p:sp>
            <p:nvSpPr>
              <p:cNvPr id="34922"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23"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4924"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4911"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4912"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4913" name="AutoShape 102"/>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6553200" y="3200400"/>
            <a:ext cx="457200" cy="457200"/>
            <a:chOff x="4486" y="3484"/>
            <a:chExt cx="288" cy="288"/>
          </a:xfrm>
        </p:grpSpPr>
        <p:sp>
          <p:nvSpPr>
            <p:cNvPr id="34917"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18"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4919"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4915" name="Rectangle 107"/>
          <p:cNvSpPr>
            <a:spLocks noGrp="1" noChangeArrowheads="1"/>
          </p:cNvSpPr>
          <p:nvPr>
            <p:ph type="title"/>
          </p:nvPr>
        </p:nvSpPr>
        <p:spPr/>
        <p:txBody>
          <a:bodyPr/>
          <a:lstStyle/>
          <a:p>
            <a:pPr eaLnBrk="1" hangingPunct="1"/>
            <a:r>
              <a:rPr lang="en-US" altLang="en-US"/>
              <a:t>Mean shift</a:t>
            </a:r>
          </a:p>
        </p:txBody>
      </p:sp>
      <p:sp>
        <p:nvSpPr>
          <p:cNvPr id="34916" name="Rectangle 108"/>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Tree>
    <p:extLst>
      <p:ext uri="{BB962C8B-B14F-4D97-AF65-F5344CB8AC3E}">
        <p14:creationId xmlns:p14="http://schemas.microsoft.com/office/powerpoint/2010/main" val="2639737847"/>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 5.82929E-7 L 0.075 0.04441 " pathEditMode="relative" rAng="0" ptsTypes="AA">
                                      <p:cBhvr>
                                        <p:cTn id="6" dur="2000" fill="hold"/>
                                        <p:tgtEl>
                                          <p:spTgt spid="2"/>
                                        </p:tgtEl>
                                        <p:attrNameLst>
                                          <p:attrName>ppt_x</p:attrName>
                                          <p:attrName>ppt_y</p:attrName>
                                        </p:attrNameLst>
                                      </p:cBhvr>
                                      <p:rCtr x="3750" y="2221"/>
                                    </p:animMotion>
                                  </p:childTnLst>
                                </p:cTn>
                              </p:par>
                            </p:childTnLst>
                          </p:cTn>
                        </p:par>
                        <p:par>
                          <p:cTn id="7" fill="hold" nodeType="afterGroup">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3"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4"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5"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6"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7"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8"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9"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0"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1"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2"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3"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4"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5"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6"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7"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8"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9"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0"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1"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2"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3"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4"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5"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6"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7"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8"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9"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0"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1"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2"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3"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4"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5"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6"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7"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8"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9"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0"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1"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2"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3"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4"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5"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6"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7"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8"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9"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0"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1"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2"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3"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4"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5"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6"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7"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8"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9"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0"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1"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2"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3"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4"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5"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6"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7"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8"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9"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0"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1"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2"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3"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4"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5"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6"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7"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8"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9"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0"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1"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2"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3"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4"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5"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6"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7"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8"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9"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30"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31"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32"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33"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5934" name="Group 94"/>
          <p:cNvGrpSpPr>
            <a:grpSpLocks/>
          </p:cNvGrpSpPr>
          <p:nvPr/>
        </p:nvGrpSpPr>
        <p:grpSpPr bwMode="auto">
          <a:xfrm>
            <a:off x="5365750" y="1981200"/>
            <a:ext cx="2819400" cy="2895600"/>
            <a:chOff x="3744" y="4464"/>
            <a:chExt cx="1776" cy="1824"/>
          </a:xfrm>
        </p:grpSpPr>
        <p:sp>
          <p:nvSpPr>
            <p:cNvPr id="35945"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5946" name="Group 96"/>
            <p:cNvGrpSpPr>
              <a:grpSpLocks/>
            </p:cNvGrpSpPr>
            <p:nvPr/>
          </p:nvGrpSpPr>
          <p:grpSpPr bwMode="auto">
            <a:xfrm>
              <a:off x="4491" y="5231"/>
              <a:ext cx="288" cy="288"/>
              <a:chOff x="4486" y="3484"/>
              <a:chExt cx="288" cy="288"/>
            </a:xfrm>
          </p:grpSpPr>
          <p:sp>
            <p:nvSpPr>
              <p:cNvPr id="35947"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48"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5949"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5935"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5936"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5937" name="AutoShape 102"/>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6913563" y="3265488"/>
            <a:ext cx="457200" cy="457200"/>
            <a:chOff x="4486" y="3484"/>
            <a:chExt cx="288" cy="288"/>
          </a:xfrm>
        </p:grpSpPr>
        <p:sp>
          <p:nvSpPr>
            <p:cNvPr id="35942"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43"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5944"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110699" name="AutoShape 107"/>
          <p:cNvSpPr>
            <a:spLocks noChangeArrowheads="1"/>
          </p:cNvSpPr>
          <p:nvPr/>
        </p:nvSpPr>
        <p:spPr bwMode="auto">
          <a:xfrm rot="618372">
            <a:off x="6804025" y="3375025"/>
            <a:ext cx="381000" cy="152400"/>
          </a:xfrm>
          <a:prstGeom prst="rightArrow">
            <a:avLst>
              <a:gd name="adj1" fmla="val 50000"/>
              <a:gd name="adj2" fmla="val 62500"/>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40" name="Rectangle 109"/>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5941"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28824508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2" presetClass="entr" presetSubtype="8" fill="hold" grpId="0" nodeType="afterEffect">
                                  <p:stCondLst>
                                    <p:cond delay="3000"/>
                                  </p:stCondLst>
                                  <p:childTnLst>
                                    <p:set>
                                      <p:cBhvr>
                                        <p:cTn id="11" dur="1" fill="hold">
                                          <p:stCondLst>
                                            <p:cond delay="0"/>
                                          </p:stCondLst>
                                        </p:cTn>
                                        <p:tgtEl>
                                          <p:spTgt spid="110699"/>
                                        </p:tgtEl>
                                        <p:attrNameLst>
                                          <p:attrName>style.visibility</p:attrName>
                                        </p:attrNameLst>
                                      </p:cBhvr>
                                      <p:to>
                                        <p:strVal val="visible"/>
                                      </p:to>
                                    </p:set>
                                    <p:animEffect transition="in" filter="wipe(left)">
                                      <p:cBhvr>
                                        <p:cTn id="12" dur="500"/>
                                        <p:tgtEl>
                                          <p:spTgt spid="110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99"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67"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68"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69"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0"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1"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2"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3"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4"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5"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6"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7"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8"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9"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0"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1"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2"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3"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4"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5"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6"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7"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8"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9"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0"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1"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2"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3"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4"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5"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6"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7"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8"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9"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0"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1"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2"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3"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4"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5"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6"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7"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8"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9"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0"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1"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2"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3"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4"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5"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6"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7"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8"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9"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0"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1"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2"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3"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4"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5"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6"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7"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8"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9"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0"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1"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2"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3"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4"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5"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6"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7"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8"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9"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0"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1"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2"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3"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4"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5"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6"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7"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8"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9"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0"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1"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2"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3"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4"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5"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6"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7"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5365750" y="1981200"/>
            <a:ext cx="2819400" cy="2895600"/>
            <a:chOff x="3744" y="4464"/>
            <a:chExt cx="1776" cy="1824"/>
          </a:xfrm>
        </p:grpSpPr>
        <p:sp>
          <p:nvSpPr>
            <p:cNvPr id="36968"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6969" name="Group 96"/>
            <p:cNvGrpSpPr>
              <a:grpSpLocks/>
            </p:cNvGrpSpPr>
            <p:nvPr/>
          </p:nvGrpSpPr>
          <p:grpSpPr bwMode="auto">
            <a:xfrm>
              <a:off x="4491" y="5231"/>
              <a:ext cx="288" cy="288"/>
              <a:chOff x="4486" y="3484"/>
              <a:chExt cx="288" cy="288"/>
            </a:xfrm>
          </p:grpSpPr>
          <p:sp>
            <p:nvSpPr>
              <p:cNvPr id="36970"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71"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6972"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6959"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6960"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6961" name="AutoShape 102"/>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6913563" y="3265488"/>
            <a:ext cx="457200" cy="457200"/>
            <a:chOff x="4486" y="3484"/>
            <a:chExt cx="288" cy="288"/>
          </a:xfrm>
        </p:grpSpPr>
        <p:sp>
          <p:nvSpPr>
            <p:cNvPr id="36965"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66"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6967"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6963" name="Rectangle 108"/>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6964"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586678765"/>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88889E-6 -3.01874E-6 L 0.03993 0.01111 " pathEditMode="relative" rAng="0" ptsTypes="AA">
                                      <p:cBhvr>
                                        <p:cTn id="6" dur="2000" fill="hold"/>
                                        <p:tgtEl>
                                          <p:spTgt spid="2"/>
                                        </p:tgtEl>
                                        <p:attrNameLst>
                                          <p:attrName>ppt_x</p:attrName>
                                          <p:attrName>ppt_y</p:attrName>
                                        </p:attrNameLst>
                                      </p:cBhvr>
                                      <p:rCtr x="1997" y="555"/>
                                    </p:animMotion>
                                  </p:childTnLst>
                                </p:cTn>
                              </p:par>
                            </p:childTnLst>
                          </p:cTn>
                        </p:par>
                        <p:par>
                          <p:cTn id="7" fill="hold" nodeType="afterGroup">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endParaRPr lang="en-US" altLang="en-US"/>
          </a:p>
        </p:txBody>
      </p:sp>
      <p:sp>
        <p:nvSpPr>
          <p:cNvPr id="26627" name="Content Placeholder 2"/>
          <p:cNvSpPr>
            <a:spLocks noGrp="1"/>
          </p:cNvSpPr>
          <p:nvPr>
            <p:ph idx="1"/>
          </p:nvPr>
        </p:nvSpPr>
        <p:spPr/>
        <p:txBody>
          <a:bodyPr/>
          <a:lstStyle/>
          <a:p>
            <a:pPr eaLnBrk="1" hangingPunct="1"/>
            <a:endParaRPr lang="en-US" altLang="en-US"/>
          </a:p>
        </p:txBody>
      </p:sp>
      <p:pic>
        <p:nvPicPr>
          <p:cNvPr id="26628" name="Picture 2" descr="C:\Users\hays\Desktop\143 Computer Vision\slides\07\machine_learning_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ame 1"/>
          <p:cNvSpPr/>
          <p:nvPr/>
        </p:nvSpPr>
        <p:spPr>
          <a:xfrm>
            <a:off x="6781800" y="4648200"/>
            <a:ext cx="3048000" cy="12954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black"/>
              </a:solidFill>
            </a:endParaRPr>
          </a:p>
        </p:txBody>
      </p:sp>
    </p:spTree>
    <p:extLst>
      <p:ext uri="{BB962C8B-B14F-4D97-AF65-F5344CB8AC3E}">
        <p14:creationId xmlns:p14="http://schemas.microsoft.com/office/powerpoint/2010/main" val="11617162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1"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2"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3"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4"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5"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6"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7"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8"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9"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0"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1"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2"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3"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4"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5"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6"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7"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8"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9"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0"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1"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2"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3"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4"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5"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6"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7"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8"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9"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0"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1"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2"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3"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4"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5"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6"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7"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8"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9"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0"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1"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2"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3"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4"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5"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6"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7"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8"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9"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0"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1"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2"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3"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4"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5"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6"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7"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8"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9"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0"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1"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2"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3"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4"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5"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6"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7"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8"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9"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0"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1"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2"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3"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4"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5"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6"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7"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8"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9"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0"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1"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2"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3"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4"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5"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6"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7"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8"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9"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80"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81"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7982" name="Group 94"/>
          <p:cNvGrpSpPr>
            <a:grpSpLocks/>
          </p:cNvGrpSpPr>
          <p:nvPr/>
        </p:nvGrpSpPr>
        <p:grpSpPr bwMode="auto">
          <a:xfrm>
            <a:off x="5735638" y="2047875"/>
            <a:ext cx="2819400" cy="2895600"/>
            <a:chOff x="3744" y="4464"/>
            <a:chExt cx="1776" cy="1824"/>
          </a:xfrm>
        </p:grpSpPr>
        <p:sp>
          <p:nvSpPr>
            <p:cNvPr id="37992"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7993" name="Group 96"/>
            <p:cNvGrpSpPr>
              <a:grpSpLocks/>
            </p:cNvGrpSpPr>
            <p:nvPr/>
          </p:nvGrpSpPr>
          <p:grpSpPr bwMode="auto">
            <a:xfrm>
              <a:off x="4491" y="5231"/>
              <a:ext cx="288" cy="288"/>
              <a:chOff x="4486" y="3484"/>
              <a:chExt cx="288" cy="288"/>
            </a:xfrm>
          </p:grpSpPr>
          <p:sp>
            <p:nvSpPr>
              <p:cNvPr id="37994"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95"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7996"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7983"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7984"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grpSp>
        <p:nvGrpSpPr>
          <p:cNvPr id="4" name="Group 102"/>
          <p:cNvGrpSpPr>
            <a:grpSpLocks/>
          </p:cNvGrpSpPr>
          <p:nvPr/>
        </p:nvGrpSpPr>
        <p:grpSpPr bwMode="auto">
          <a:xfrm>
            <a:off x="6913563" y="3265488"/>
            <a:ext cx="457200" cy="457200"/>
            <a:chOff x="4486" y="3484"/>
            <a:chExt cx="288" cy="288"/>
          </a:xfrm>
        </p:grpSpPr>
        <p:sp>
          <p:nvSpPr>
            <p:cNvPr id="37989" name="Oval 103"/>
            <p:cNvSpPr>
              <a:spLocks noChangeArrowheads="1"/>
            </p:cNvSpPr>
            <p:nvPr/>
          </p:nvSpPr>
          <p:spPr bwMode="auto">
            <a:xfrm>
              <a:off x="4560" y="3552"/>
              <a:ext cx="144" cy="144"/>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90" name="Line 104"/>
            <p:cNvSpPr>
              <a:spLocks noChangeShapeType="1"/>
            </p:cNvSpPr>
            <p:nvPr/>
          </p:nvSpPr>
          <p:spPr bwMode="auto">
            <a:xfrm>
              <a:off x="4632" y="3484"/>
              <a:ext cx="0" cy="288"/>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7991" name="Line 105"/>
            <p:cNvSpPr>
              <a:spLocks noChangeShapeType="1"/>
            </p:cNvSpPr>
            <p:nvPr/>
          </p:nvSpPr>
          <p:spPr bwMode="auto">
            <a:xfrm rot="-5400000">
              <a:off x="4630" y="3482"/>
              <a:ext cx="0" cy="288"/>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7986" name="Rectangle 107"/>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7987" name="Content Placeholder 107"/>
          <p:cNvSpPr>
            <a:spLocks noGrp="1"/>
          </p:cNvSpPr>
          <p:nvPr>
            <p:ph idx="1"/>
          </p:nvPr>
        </p:nvSpPr>
        <p:spPr/>
        <p:txBody>
          <a:bodyPr/>
          <a:lstStyle/>
          <a:p>
            <a:endParaRPr lang="en-US" altLang="en-US"/>
          </a:p>
        </p:txBody>
      </p:sp>
      <p:sp>
        <p:nvSpPr>
          <p:cNvPr id="37988"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2566890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Oval 9"/>
          <p:cNvSpPr>
            <a:spLocks noChangeArrowheads="1"/>
          </p:cNvSpPr>
          <p:nvPr/>
        </p:nvSpPr>
        <p:spPr bwMode="auto">
          <a:xfrm>
            <a:off x="9144000" y="5584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5" name="Oval 10"/>
          <p:cNvSpPr>
            <a:spLocks noChangeArrowheads="1"/>
          </p:cNvSpPr>
          <p:nvPr/>
        </p:nvSpPr>
        <p:spPr bwMode="auto">
          <a:xfrm>
            <a:off x="8915400" y="5334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6" name="Oval 11"/>
          <p:cNvSpPr>
            <a:spLocks noChangeArrowheads="1"/>
          </p:cNvSpPr>
          <p:nvPr/>
        </p:nvSpPr>
        <p:spPr bwMode="auto">
          <a:xfrm>
            <a:off x="9144000" y="510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7" name="Oval 12"/>
          <p:cNvSpPr>
            <a:spLocks noChangeArrowheads="1"/>
          </p:cNvSpPr>
          <p:nvPr/>
        </p:nvSpPr>
        <p:spPr bwMode="auto">
          <a:xfrm>
            <a:off x="8991600" y="586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8" name="Oval 13"/>
          <p:cNvSpPr>
            <a:spLocks noChangeArrowheads="1"/>
          </p:cNvSpPr>
          <p:nvPr/>
        </p:nvSpPr>
        <p:spPr bwMode="auto">
          <a:xfrm>
            <a:off x="8610600" y="556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9" name="Oval 14"/>
          <p:cNvSpPr>
            <a:spLocks noChangeArrowheads="1"/>
          </p:cNvSpPr>
          <p:nvPr/>
        </p:nvSpPr>
        <p:spPr bwMode="auto">
          <a:xfrm>
            <a:off x="85344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0" name="Oval 15"/>
          <p:cNvSpPr>
            <a:spLocks noChangeArrowheads="1"/>
          </p:cNvSpPr>
          <p:nvPr/>
        </p:nvSpPr>
        <p:spPr bwMode="auto">
          <a:xfrm>
            <a:off x="8915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1" name="Oval 16"/>
          <p:cNvSpPr>
            <a:spLocks noChangeArrowheads="1"/>
          </p:cNvSpPr>
          <p:nvPr/>
        </p:nvSpPr>
        <p:spPr bwMode="auto">
          <a:xfrm>
            <a:off x="86868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2" name="Oval 17"/>
          <p:cNvSpPr>
            <a:spLocks noChangeArrowheads="1"/>
          </p:cNvSpPr>
          <p:nvPr/>
        </p:nvSpPr>
        <p:spPr bwMode="auto">
          <a:xfrm>
            <a:off x="9067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3" name="Oval 18"/>
          <p:cNvSpPr>
            <a:spLocks noChangeArrowheads="1"/>
          </p:cNvSpPr>
          <p:nvPr/>
        </p:nvSpPr>
        <p:spPr bwMode="auto">
          <a:xfrm>
            <a:off x="91440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4" name="Oval 19"/>
          <p:cNvSpPr>
            <a:spLocks noChangeArrowheads="1"/>
          </p:cNvSpPr>
          <p:nvPr/>
        </p:nvSpPr>
        <p:spPr bwMode="auto">
          <a:xfrm>
            <a:off x="8001000" y="586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5" name="Oval 20"/>
          <p:cNvSpPr>
            <a:spLocks noChangeArrowheads="1"/>
          </p:cNvSpPr>
          <p:nvPr/>
        </p:nvSpPr>
        <p:spPr bwMode="auto">
          <a:xfrm>
            <a:off x="8229600" y="5334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6" name="Oval 21"/>
          <p:cNvSpPr>
            <a:spLocks noChangeArrowheads="1"/>
          </p:cNvSpPr>
          <p:nvPr/>
        </p:nvSpPr>
        <p:spPr bwMode="auto">
          <a:xfrm>
            <a:off x="76962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7" name="Oval 22"/>
          <p:cNvSpPr>
            <a:spLocks noChangeArrowheads="1"/>
          </p:cNvSpPr>
          <p:nvPr/>
        </p:nvSpPr>
        <p:spPr bwMode="auto">
          <a:xfrm>
            <a:off x="82296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8" name="Oval 23"/>
          <p:cNvSpPr>
            <a:spLocks noChangeArrowheads="1"/>
          </p:cNvSpPr>
          <p:nvPr/>
        </p:nvSpPr>
        <p:spPr bwMode="auto">
          <a:xfrm>
            <a:off x="8686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9" name="Oval 24"/>
          <p:cNvSpPr>
            <a:spLocks noChangeArrowheads="1"/>
          </p:cNvSpPr>
          <p:nvPr/>
        </p:nvSpPr>
        <p:spPr bwMode="auto">
          <a:xfrm>
            <a:off x="8305800" y="3733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0" name="Oval 27"/>
          <p:cNvSpPr>
            <a:spLocks noChangeArrowheads="1"/>
          </p:cNvSpPr>
          <p:nvPr/>
        </p:nvSpPr>
        <p:spPr bwMode="auto">
          <a:xfrm>
            <a:off x="76200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1" name="Oval 28"/>
          <p:cNvSpPr>
            <a:spLocks noChangeArrowheads="1"/>
          </p:cNvSpPr>
          <p:nvPr/>
        </p:nvSpPr>
        <p:spPr bwMode="auto">
          <a:xfrm>
            <a:off x="7239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2" name="Oval 29"/>
          <p:cNvSpPr>
            <a:spLocks noChangeArrowheads="1"/>
          </p:cNvSpPr>
          <p:nvPr/>
        </p:nvSpPr>
        <p:spPr bwMode="auto">
          <a:xfrm>
            <a:off x="7620000" y="541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3" name="Oval 30"/>
          <p:cNvSpPr>
            <a:spLocks noChangeArrowheads="1"/>
          </p:cNvSpPr>
          <p:nvPr/>
        </p:nvSpPr>
        <p:spPr bwMode="auto">
          <a:xfrm>
            <a:off x="6858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4" name="Oval 31"/>
          <p:cNvSpPr>
            <a:spLocks noChangeArrowheads="1"/>
          </p:cNvSpPr>
          <p:nvPr/>
        </p:nvSpPr>
        <p:spPr bwMode="auto">
          <a:xfrm>
            <a:off x="6477000" y="4648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5" name="Oval 32"/>
          <p:cNvSpPr>
            <a:spLocks noChangeArrowheads="1"/>
          </p:cNvSpPr>
          <p:nvPr/>
        </p:nvSpPr>
        <p:spPr bwMode="auto">
          <a:xfrm>
            <a:off x="68580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8936" name="Group 33"/>
          <p:cNvGrpSpPr>
            <a:grpSpLocks/>
          </p:cNvGrpSpPr>
          <p:nvPr/>
        </p:nvGrpSpPr>
        <p:grpSpPr bwMode="auto">
          <a:xfrm>
            <a:off x="6553200" y="3429000"/>
            <a:ext cx="2819400" cy="2895600"/>
            <a:chOff x="3744" y="4464"/>
            <a:chExt cx="1776" cy="1824"/>
          </a:xfrm>
        </p:grpSpPr>
        <p:sp>
          <p:nvSpPr>
            <p:cNvPr id="38953" name="Oval 34"/>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8954" name="Group 35"/>
            <p:cNvGrpSpPr>
              <a:grpSpLocks/>
            </p:cNvGrpSpPr>
            <p:nvPr/>
          </p:nvGrpSpPr>
          <p:grpSpPr bwMode="auto">
            <a:xfrm>
              <a:off x="4491" y="5231"/>
              <a:ext cx="288" cy="288"/>
              <a:chOff x="4486" y="3484"/>
              <a:chExt cx="288" cy="288"/>
            </a:xfrm>
          </p:grpSpPr>
          <p:sp>
            <p:nvSpPr>
              <p:cNvPr id="38955" name="Oval 36"/>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56" name="Line 37"/>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8957" name="Line 38"/>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grpSp>
        <p:nvGrpSpPr>
          <p:cNvPr id="38937" name="Group 39"/>
          <p:cNvGrpSpPr>
            <a:grpSpLocks/>
          </p:cNvGrpSpPr>
          <p:nvPr/>
        </p:nvGrpSpPr>
        <p:grpSpPr bwMode="auto">
          <a:xfrm>
            <a:off x="8305800" y="4800600"/>
            <a:ext cx="457200" cy="457200"/>
            <a:chOff x="4486" y="3484"/>
            <a:chExt cx="288" cy="288"/>
          </a:xfrm>
        </p:grpSpPr>
        <p:sp>
          <p:nvSpPr>
            <p:cNvPr id="38950" name="Oval 40"/>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51" name="Line 41"/>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8952" name="Line 42"/>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132140" name="Line 44"/>
          <p:cNvSpPr>
            <a:spLocks noChangeShapeType="1"/>
          </p:cNvSpPr>
          <p:nvPr/>
        </p:nvSpPr>
        <p:spPr bwMode="auto">
          <a:xfrm flipV="1">
            <a:off x="6172200" y="4800600"/>
            <a:ext cx="1828800" cy="152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8939" name="AutoShape 47"/>
          <p:cNvSpPr>
            <a:spLocks noChangeArrowheads="1"/>
          </p:cNvSpPr>
          <p:nvPr/>
        </p:nvSpPr>
        <p:spPr bwMode="auto">
          <a:xfrm rot="1015650">
            <a:off x="7972425" y="4876800"/>
            <a:ext cx="533400" cy="152400"/>
          </a:xfrm>
          <a:prstGeom prst="rightArrow">
            <a:avLst>
              <a:gd name="adj1" fmla="val 50000"/>
              <a:gd name="adj2" fmla="val 87500"/>
            </a:avLst>
          </a:prstGeom>
          <a:solidFill>
            <a:srgbClr val="33CCFF"/>
          </a:solidFill>
          <a:ln w="28575">
            <a:solidFill>
              <a:srgbClr val="FF9900"/>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40" name="Text Box 48"/>
          <p:cNvSpPr txBox="1">
            <a:spLocks noChangeArrowheads="1"/>
          </p:cNvSpPr>
          <p:nvPr/>
        </p:nvSpPr>
        <p:spPr bwMode="auto">
          <a:xfrm>
            <a:off x="1905000" y="1676400"/>
            <a:ext cx="5562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u="sng">
                <a:solidFill>
                  <a:srgbClr val="000000"/>
                </a:solidFill>
                <a:latin typeface="Arial" panose="020B0604020202020204" pitchFamily="34" charset="0"/>
                <a:cs typeface="Arial" panose="020B0604020202020204" pitchFamily="34" charset="0"/>
              </a:rPr>
              <a:t>Simple Mean Shift procedure</a:t>
            </a:r>
            <a:r>
              <a:rPr lang="en-US" altLang="en-US" sz="2400">
                <a:solidFill>
                  <a:srgbClr val="000000"/>
                </a:solidFill>
                <a:latin typeface="Arial" panose="020B0604020202020204" pitchFamily="34" charset="0"/>
                <a:cs typeface="Arial" panose="020B0604020202020204" pitchFamily="34" charset="0"/>
              </a:rPr>
              <a:t>:</a:t>
            </a:r>
          </a:p>
          <a:p>
            <a:pPr eaLnBrk="1" hangingPunct="1">
              <a:spcBef>
                <a:spcPct val="0"/>
              </a:spcBef>
              <a:buFontTx/>
              <a:buChar char="•"/>
            </a:pPr>
            <a:r>
              <a:rPr lang="en-US" altLang="en-US" sz="2400">
                <a:solidFill>
                  <a:srgbClr val="000000"/>
                </a:solidFill>
                <a:latin typeface="Arial" panose="020B0604020202020204" pitchFamily="34" charset="0"/>
                <a:cs typeface="Arial" panose="020B0604020202020204" pitchFamily="34" charset="0"/>
              </a:rPr>
              <a:t> Compute mean shift vector</a:t>
            </a:r>
          </a:p>
          <a:p>
            <a:pPr eaLnBrk="1" hangingPunct="1">
              <a:spcBef>
                <a:spcPct val="0"/>
              </a:spcBef>
              <a:buFontTx/>
              <a:buChar char="•"/>
            </a:pPr>
            <a:endParaRPr lang="en-US" altLang="en-US" sz="2400">
              <a:solidFill>
                <a:srgbClr val="000000"/>
              </a:solidFill>
              <a:latin typeface="Arial" panose="020B0604020202020204" pitchFamily="34" charset="0"/>
              <a:cs typeface="Arial" panose="020B0604020202020204" pitchFamily="34" charset="0"/>
            </a:endParaRPr>
          </a:p>
          <a:p>
            <a:pPr eaLnBrk="1" hangingPunct="1">
              <a:spcBef>
                <a:spcPct val="0"/>
              </a:spcBef>
              <a:buFontTx/>
              <a:buChar char="•"/>
            </a:pPr>
            <a:r>
              <a:rPr lang="en-US" altLang="en-US" sz="2400">
                <a:solidFill>
                  <a:srgbClr val="000000"/>
                </a:solidFill>
                <a:latin typeface="Arial" panose="020B0604020202020204" pitchFamily="34" charset="0"/>
                <a:cs typeface="Arial" panose="020B0604020202020204" pitchFamily="34" charset="0"/>
              </a:rPr>
              <a:t>Translate the Kernel window by </a:t>
            </a:r>
            <a:r>
              <a:rPr lang="en-US" altLang="en-US" sz="2400" b="1">
                <a:solidFill>
                  <a:srgbClr val="000000"/>
                </a:solidFill>
                <a:latin typeface="Arial" panose="020B0604020202020204" pitchFamily="34" charset="0"/>
                <a:cs typeface="Arial" panose="020B0604020202020204" pitchFamily="34" charset="0"/>
              </a:rPr>
              <a:t>m(x)</a:t>
            </a:r>
            <a:endParaRPr lang="en-US" altLang="en-US" sz="2400">
              <a:solidFill>
                <a:srgbClr val="000000"/>
              </a:solidFill>
              <a:latin typeface="Arial" panose="020B0604020202020204" pitchFamily="34" charset="0"/>
              <a:cs typeface="Arial" panose="020B0604020202020204" pitchFamily="34" charset="0"/>
            </a:endParaRPr>
          </a:p>
        </p:txBody>
      </p:sp>
      <p:graphicFrame>
        <p:nvGraphicFramePr>
          <p:cNvPr id="38941" name="Object 49"/>
          <p:cNvGraphicFramePr>
            <a:graphicFrameLocks noChangeAspect="1"/>
          </p:cNvGraphicFramePr>
          <p:nvPr/>
        </p:nvGraphicFramePr>
        <p:xfrm>
          <a:off x="1981200" y="3657600"/>
          <a:ext cx="4343400" cy="2471738"/>
        </p:xfrm>
        <a:graphic>
          <a:graphicData uri="http://schemas.openxmlformats.org/presentationml/2006/ole">
            <mc:AlternateContent xmlns:mc="http://schemas.openxmlformats.org/markup-compatibility/2006">
              <mc:Choice xmlns:v="urn:schemas-microsoft-com:vml" Requires="v">
                <p:oleObj spid="_x0000_s364590" name="Equation" r:id="rId4" imgW="1916868" imgH="1091726" progId="Equation.DSMT4">
                  <p:embed/>
                </p:oleObj>
              </mc:Choice>
              <mc:Fallback>
                <p:oleObj name="Equation" r:id="rId4" imgW="1916868" imgH="1091726"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3657600"/>
                        <a:ext cx="4343400" cy="24717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42" name="Object 52"/>
          <p:cNvGraphicFramePr>
            <a:graphicFrameLocks noChangeAspect="1"/>
          </p:cNvGraphicFramePr>
          <p:nvPr/>
        </p:nvGraphicFramePr>
        <p:xfrm>
          <a:off x="8869364" y="6400801"/>
          <a:ext cx="1531937" cy="322263"/>
        </p:xfrm>
        <a:graphic>
          <a:graphicData uri="http://schemas.openxmlformats.org/presentationml/2006/ole">
            <mc:AlternateContent xmlns:mc="http://schemas.openxmlformats.org/markup-compatibility/2006">
              <mc:Choice xmlns:v="urn:schemas-microsoft-com:vml" Requires="v">
                <p:oleObj spid="_x0000_s364591" name="Equation" r:id="rId6" imgW="965200" imgH="203200" progId="Equation.DSMT4">
                  <p:embed/>
                </p:oleObj>
              </mc:Choice>
              <mc:Fallback>
                <p:oleObj name="Equation" r:id="rId6" imgW="965200" imgH="203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9364" y="6400801"/>
                        <a:ext cx="1531937" cy="32226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43" name="Rectangle 53"/>
          <p:cNvSpPr>
            <a:spLocks noChangeArrowheads="1"/>
          </p:cNvSpPr>
          <p:nvPr/>
        </p:nvSpPr>
        <p:spPr bwMode="auto">
          <a:xfrm>
            <a:off x="8686800" y="6324600"/>
            <a:ext cx="1981200" cy="533400"/>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32142" name="Line 46"/>
          <p:cNvSpPr>
            <a:spLocks noChangeShapeType="1"/>
          </p:cNvSpPr>
          <p:nvPr/>
        </p:nvSpPr>
        <p:spPr bwMode="auto">
          <a:xfrm flipV="1">
            <a:off x="5638800" y="5029200"/>
            <a:ext cx="28956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132151" name="Rectangle 55"/>
          <p:cNvSpPr>
            <a:spLocks noChangeArrowheads="1"/>
          </p:cNvSpPr>
          <p:nvPr/>
        </p:nvSpPr>
        <p:spPr bwMode="auto">
          <a:xfrm>
            <a:off x="3200400" y="3429000"/>
            <a:ext cx="2438400" cy="2819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32152" name="Rectangle 56"/>
          <p:cNvSpPr>
            <a:spLocks noChangeArrowheads="1"/>
          </p:cNvSpPr>
          <p:nvPr/>
        </p:nvSpPr>
        <p:spPr bwMode="auto">
          <a:xfrm>
            <a:off x="5867400" y="4572000"/>
            <a:ext cx="381000" cy="609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47" name="Content Placeholder 45"/>
          <p:cNvSpPr>
            <a:spLocks noGrp="1"/>
          </p:cNvSpPr>
          <p:nvPr>
            <p:ph idx="1"/>
          </p:nvPr>
        </p:nvSpPr>
        <p:spPr/>
        <p:txBody>
          <a:bodyPr/>
          <a:lstStyle/>
          <a:p>
            <a:endParaRPr lang="en-US" altLang="en-US"/>
          </a:p>
        </p:txBody>
      </p:sp>
      <p:sp>
        <p:nvSpPr>
          <p:cNvPr id="38948" name="Title 117"/>
          <p:cNvSpPr>
            <a:spLocks noGrp="1"/>
          </p:cNvSpPr>
          <p:nvPr>
            <p:ph type="title"/>
          </p:nvPr>
        </p:nvSpPr>
        <p:spPr/>
        <p:txBody>
          <a:bodyPr/>
          <a:lstStyle/>
          <a:p>
            <a:r>
              <a:rPr lang="en-US" altLang="he-IL"/>
              <a:t>Computing the Mean Shift</a:t>
            </a:r>
            <a:endParaRPr lang="en-US" altLang="en-US"/>
          </a:p>
        </p:txBody>
      </p:sp>
      <p:sp>
        <p:nvSpPr>
          <p:cNvPr id="38949" name="Rectangle 107"/>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Tree>
    <p:extLst>
      <p:ext uri="{BB962C8B-B14F-4D97-AF65-F5344CB8AC3E}">
        <p14:creationId xmlns:p14="http://schemas.microsoft.com/office/powerpoint/2010/main" val="31025831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1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14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21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2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40" grpId="0" animBg="1"/>
      <p:bldP spid="132142" grpId="0" animBg="1"/>
      <p:bldP spid="132151" grpId="0" animBg="1"/>
      <p:bldP spid="132152"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2209800" y="1295400"/>
            <a:ext cx="7772400" cy="4114800"/>
          </a:xfrm>
        </p:spPr>
        <p:txBody>
          <a:bodyPr/>
          <a:lstStyle/>
          <a:p>
            <a:pPr eaLnBrk="1" hangingPunct="1"/>
            <a:r>
              <a:rPr lang="en-US" altLang="en-US">
                <a:solidFill>
                  <a:srgbClr val="FF3300"/>
                </a:solidFill>
              </a:rPr>
              <a:t>Attraction basin:</a:t>
            </a:r>
            <a:r>
              <a:rPr lang="en-US" altLang="en-US"/>
              <a:t> the region for which all trajectories lead to the same mode</a:t>
            </a:r>
          </a:p>
          <a:p>
            <a:pPr eaLnBrk="1" hangingPunct="1"/>
            <a:r>
              <a:rPr lang="en-US" altLang="en-US">
                <a:solidFill>
                  <a:srgbClr val="FF3300"/>
                </a:solidFill>
              </a:rPr>
              <a:t>Cluster:</a:t>
            </a:r>
            <a:r>
              <a:rPr lang="en-US" altLang="en-US"/>
              <a:t> all data points in the attraction basin of a mode</a:t>
            </a:r>
          </a:p>
          <a:p>
            <a:pPr eaLnBrk="1" hangingPunct="1"/>
            <a:endParaRPr lang="en-US" altLang="en-US"/>
          </a:p>
        </p:txBody>
      </p:sp>
      <p:grpSp>
        <p:nvGrpSpPr>
          <p:cNvPr id="39939" name="Group 3"/>
          <p:cNvGrpSpPr>
            <a:grpSpLocks/>
          </p:cNvGrpSpPr>
          <p:nvPr/>
        </p:nvGrpSpPr>
        <p:grpSpPr bwMode="auto">
          <a:xfrm>
            <a:off x="3505200" y="3343276"/>
            <a:ext cx="5257800" cy="3057525"/>
            <a:chOff x="1776" y="1965"/>
            <a:chExt cx="2064" cy="1200"/>
          </a:xfrm>
        </p:grpSpPr>
        <p:grpSp>
          <p:nvGrpSpPr>
            <p:cNvPr id="39942" name="Group 4"/>
            <p:cNvGrpSpPr>
              <a:grpSpLocks/>
            </p:cNvGrpSpPr>
            <p:nvPr/>
          </p:nvGrpSpPr>
          <p:grpSpPr bwMode="auto">
            <a:xfrm>
              <a:off x="1776" y="1965"/>
              <a:ext cx="1152" cy="1200"/>
              <a:chOff x="432" y="2256"/>
              <a:chExt cx="672" cy="672"/>
            </a:xfrm>
          </p:grpSpPr>
          <p:sp>
            <p:nvSpPr>
              <p:cNvPr id="39963" name="Rectangle 5"/>
              <p:cNvSpPr>
                <a:spLocks noChangeArrowheads="1"/>
              </p:cNvSpPr>
              <p:nvPr/>
            </p:nvSpPr>
            <p:spPr bwMode="auto">
              <a:xfrm>
                <a:off x="432" y="2256"/>
                <a:ext cx="67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pic>
            <p:nvPicPr>
              <p:cNvPr id="39964" name="Picture 6" descr="Random Distrib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2312"/>
                <a:ext cx="576"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43" name="Group 7"/>
            <p:cNvGrpSpPr>
              <a:grpSpLocks/>
            </p:cNvGrpSpPr>
            <p:nvPr/>
          </p:nvGrpSpPr>
          <p:grpSpPr bwMode="auto">
            <a:xfrm>
              <a:off x="2688" y="1965"/>
              <a:ext cx="1152" cy="1200"/>
              <a:chOff x="432" y="2256"/>
              <a:chExt cx="672" cy="672"/>
            </a:xfrm>
          </p:grpSpPr>
          <p:sp>
            <p:nvSpPr>
              <p:cNvPr id="39961" name="Rectangle 8"/>
              <p:cNvSpPr>
                <a:spLocks noChangeArrowheads="1"/>
              </p:cNvSpPr>
              <p:nvPr/>
            </p:nvSpPr>
            <p:spPr bwMode="auto">
              <a:xfrm>
                <a:off x="432" y="2256"/>
                <a:ext cx="67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pic>
            <p:nvPicPr>
              <p:cNvPr id="39962" name="Picture 9" descr="Random Distrib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2312"/>
                <a:ext cx="576"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44" name="Freeform 10"/>
            <p:cNvSpPr>
              <a:spLocks/>
            </p:cNvSpPr>
            <p:nvPr/>
          </p:nvSpPr>
          <p:spPr bwMode="auto">
            <a:xfrm>
              <a:off x="1796" y="2043"/>
              <a:ext cx="1036" cy="1091"/>
            </a:xfrm>
            <a:custGeom>
              <a:avLst/>
              <a:gdLst>
                <a:gd name="T0" fmla="*/ 564 w 1036"/>
                <a:gd name="T1" fmla="*/ 66 h 1091"/>
                <a:gd name="T2" fmla="*/ 220 w 1036"/>
                <a:gd name="T3" fmla="*/ 2 h 1091"/>
                <a:gd name="T4" fmla="*/ 60 w 1036"/>
                <a:gd name="T5" fmla="*/ 34 h 1091"/>
                <a:gd name="T6" fmla="*/ 60 w 1036"/>
                <a:gd name="T7" fmla="*/ 354 h 1091"/>
                <a:gd name="T8" fmla="*/ 36 w 1036"/>
                <a:gd name="T9" fmla="*/ 626 h 1091"/>
                <a:gd name="T10" fmla="*/ 52 w 1036"/>
                <a:gd name="T11" fmla="*/ 858 h 1091"/>
                <a:gd name="T12" fmla="*/ 76 w 1036"/>
                <a:gd name="T13" fmla="*/ 970 h 1091"/>
                <a:gd name="T14" fmla="*/ 140 w 1036"/>
                <a:gd name="T15" fmla="*/ 1042 h 1091"/>
                <a:gd name="T16" fmla="*/ 228 w 1036"/>
                <a:gd name="T17" fmla="*/ 1082 h 1091"/>
                <a:gd name="T18" fmla="*/ 348 w 1036"/>
                <a:gd name="T19" fmla="*/ 1074 h 1091"/>
                <a:gd name="T20" fmla="*/ 396 w 1036"/>
                <a:gd name="T21" fmla="*/ 1058 h 1091"/>
                <a:gd name="T22" fmla="*/ 420 w 1036"/>
                <a:gd name="T23" fmla="*/ 1050 h 1091"/>
                <a:gd name="T24" fmla="*/ 516 w 1036"/>
                <a:gd name="T25" fmla="*/ 994 h 1091"/>
                <a:gd name="T26" fmla="*/ 692 w 1036"/>
                <a:gd name="T27" fmla="*/ 1034 h 1091"/>
                <a:gd name="T28" fmla="*/ 860 w 1036"/>
                <a:gd name="T29" fmla="*/ 1090 h 1091"/>
                <a:gd name="T30" fmla="*/ 972 w 1036"/>
                <a:gd name="T31" fmla="*/ 1082 h 1091"/>
                <a:gd name="T32" fmla="*/ 1036 w 1036"/>
                <a:gd name="T33" fmla="*/ 954 h 1091"/>
                <a:gd name="T34" fmla="*/ 1028 w 1036"/>
                <a:gd name="T35" fmla="*/ 858 h 1091"/>
                <a:gd name="T36" fmla="*/ 1012 w 1036"/>
                <a:gd name="T37" fmla="*/ 714 h 1091"/>
                <a:gd name="T38" fmla="*/ 884 w 1036"/>
                <a:gd name="T39" fmla="*/ 114 h 1091"/>
                <a:gd name="T40" fmla="*/ 700 w 1036"/>
                <a:gd name="T41" fmla="*/ 42 h 1091"/>
                <a:gd name="T42" fmla="*/ 564 w 1036"/>
                <a:gd name="T43" fmla="*/ 66 h 10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6"/>
                <a:gd name="T67" fmla="*/ 0 h 1091"/>
                <a:gd name="T68" fmla="*/ 1036 w 1036"/>
                <a:gd name="T69" fmla="*/ 1091 h 10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6" h="1091">
                  <a:moveTo>
                    <a:pt x="564" y="66"/>
                  </a:moveTo>
                  <a:cubicBezTo>
                    <a:pt x="470" y="4"/>
                    <a:pt x="330" y="18"/>
                    <a:pt x="220" y="2"/>
                  </a:cubicBezTo>
                  <a:cubicBezTo>
                    <a:pt x="155" y="7"/>
                    <a:pt x="111" y="0"/>
                    <a:pt x="60" y="34"/>
                  </a:cubicBezTo>
                  <a:cubicBezTo>
                    <a:pt x="0" y="124"/>
                    <a:pt x="40" y="253"/>
                    <a:pt x="60" y="354"/>
                  </a:cubicBezTo>
                  <a:cubicBezTo>
                    <a:pt x="55" y="446"/>
                    <a:pt x="47" y="535"/>
                    <a:pt x="36" y="626"/>
                  </a:cubicBezTo>
                  <a:cubicBezTo>
                    <a:pt x="44" y="783"/>
                    <a:pt x="39" y="745"/>
                    <a:pt x="52" y="858"/>
                  </a:cubicBezTo>
                  <a:cubicBezTo>
                    <a:pt x="55" y="885"/>
                    <a:pt x="59" y="944"/>
                    <a:pt x="76" y="970"/>
                  </a:cubicBezTo>
                  <a:cubicBezTo>
                    <a:pt x="105" y="1013"/>
                    <a:pt x="85" y="987"/>
                    <a:pt x="140" y="1042"/>
                  </a:cubicBezTo>
                  <a:cubicBezTo>
                    <a:pt x="157" y="1059"/>
                    <a:pt x="206" y="1071"/>
                    <a:pt x="228" y="1082"/>
                  </a:cubicBezTo>
                  <a:cubicBezTo>
                    <a:pt x="268" y="1079"/>
                    <a:pt x="308" y="1080"/>
                    <a:pt x="348" y="1074"/>
                  </a:cubicBezTo>
                  <a:cubicBezTo>
                    <a:pt x="365" y="1072"/>
                    <a:pt x="380" y="1063"/>
                    <a:pt x="396" y="1058"/>
                  </a:cubicBezTo>
                  <a:cubicBezTo>
                    <a:pt x="404" y="1055"/>
                    <a:pt x="420" y="1050"/>
                    <a:pt x="420" y="1050"/>
                  </a:cubicBezTo>
                  <a:cubicBezTo>
                    <a:pt x="446" y="1024"/>
                    <a:pt x="480" y="1006"/>
                    <a:pt x="516" y="994"/>
                  </a:cubicBezTo>
                  <a:cubicBezTo>
                    <a:pt x="575" y="1001"/>
                    <a:pt x="638" y="1007"/>
                    <a:pt x="692" y="1034"/>
                  </a:cubicBezTo>
                  <a:cubicBezTo>
                    <a:pt x="751" y="1063"/>
                    <a:pt x="795" y="1079"/>
                    <a:pt x="860" y="1090"/>
                  </a:cubicBezTo>
                  <a:cubicBezTo>
                    <a:pt x="897" y="1087"/>
                    <a:pt x="936" y="1091"/>
                    <a:pt x="972" y="1082"/>
                  </a:cubicBezTo>
                  <a:cubicBezTo>
                    <a:pt x="1008" y="1074"/>
                    <a:pt x="1028" y="986"/>
                    <a:pt x="1036" y="954"/>
                  </a:cubicBezTo>
                  <a:cubicBezTo>
                    <a:pt x="1033" y="922"/>
                    <a:pt x="1031" y="890"/>
                    <a:pt x="1028" y="858"/>
                  </a:cubicBezTo>
                  <a:cubicBezTo>
                    <a:pt x="1023" y="810"/>
                    <a:pt x="1012" y="714"/>
                    <a:pt x="1012" y="714"/>
                  </a:cubicBezTo>
                  <a:cubicBezTo>
                    <a:pt x="1003" y="515"/>
                    <a:pt x="999" y="286"/>
                    <a:pt x="884" y="114"/>
                  </a:cubicBezTo>
                  <a:cubicBezTo>
                    <a:pt x="851" y="65"/>
                    <a:pt x="750" y="49"/>
                    <a:pt x="700" y="42"/>
                  </a:cubicBezTo>
                  <a:cubicBezTo>
                    <a:pt x="640" y="47"/>
                    <a:pt x="611" y="43"/>
                    <a:pt x="564" y="66"/>
                  </a:cubicBezTo>
                  <a:close/>
                </a:path>
              </a:pathLst>
            </a:cu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5" name="Freeform 11"/>
            <p:cNvSpPr>
              <a:spLocks/>
            </p:cNvSpPr>
            <p:nvPr/>
          </p:nvSpPr>
          <p:spPr bwMode="auto">
            <a:xfrm>
              <a:off x="2752" y="2060"/>
              <a:ext cx="1040" cy="1065"/>
            </a:xfrm>
            <a:custGeom>
              <a:avLst/>
              <a:gdLst>
                <a:gd name="T0" fmla="*/ 80 w 1040"/>
                <a:gd name="T1" fmla="*/ 33 h 1065"/>
                <a:gd name="T2" fmla="*/ 56 w 1040"/>
                <a:gd name="T3" fmla="*/ 41 h 1065"/>
                <a:gd name="T4" fmla="*/ 40 w 1040"/>
                <a:gd name="T5" fmla="*/ 89 h 1065"/>
                <a:gd name="T6" fmla="*/ 24 w 1040"/>
                <a:gd name="T7" fmla="*/ 113 h 1065"/>
                <a:gd name="T8" fmla="*/ 0 w 1040"/>
                <a:gd name="T9" fmla="*/ 201 h 1065"/>
                <a:gd name="T10" fmla="*/ 32 w 1040"/>
                <a:gd name="T11" fmla="*/ 305 h 1065"/>
                <a:gd name="T12" fmla="*/ 64 w 1040"/>
                <a:gd name="T13" fmla="*/ 617 h 1065"/>
                <a:gd name="T14" fmla="*/ 64 w 1040"/>
                <a:gd name="T15" fmla="*/ 865 h 1065"/>
                <a:gd name="T16" fmla="*/ 80 w 1040"/>
                <a:gd name="T17" fmla="*/ 913 h 1065"/>
                <a:gd name="T18" fmla="*/ 88 w 1040"/>
                <a:gd name="T19" fmla="*/ 937 h 1065"/>
                <a:gd name="T20" fmla="*/ 88 w 1040"/>
                <a:gd name="T21" fmla="*/ 1049 h 1065"/>
                <a:gd name="T22" fmla="*/ 136 w 1040"/>
                <a:gd name="T23" fmla="*/ 1065 h 1065"/>
                <a:gd name="T24" fmla="*/ 216 w 1040"/>
                <a:gd name="T25" fmla="*/ 1041 h 1065"/>
                <a:gd name="T26" fmla="*/ 240 w 1040"/>
                <a:gd name="T27" fmla="*/ 1033 h 1065"/>
                <a:gd name="T28" fmla="*/ 448 w 1040"/>
                <a:gd name="T29" fmla="*/ 1033 h 1065"/>
                <a:gd name="T30" fmla="*/ 512 w 1040"/>
                <a:gd name="T31" fmla="*/ 977 h 1065"/>
                <a:gd name="T32" fmla="*/ 608 w 1040"/>
                <a:gd name="T33" fmla="*/ 985 h 1065"/>
                <a:gd name="T34" fmla="*/ 784 w 1040"/>
                <a:gd name="T35" fmla="*/ 1033 h 1065"/>
                <a:gd name="T36" fmla="*/ 904 w 1040"/>
                <a:gd name="T37" fmla="*/ 1025 h 1065"/>
                <a:gd name="T38" fmla="*/ 944 w 1040"/>
                <a:gd name="T39" fmla="*/ 985 h 1065"/>
                <a:gd name="T40" fmla="*/ 1008 w 1040"/>
                <a:gd name="T41" fmla="*/ 833 h 1065"/>
                <a:gd name="T42" fmla="*/ 1040 w 1040"/>
                <a:gd name="T43" fmla="*/ 585 h 1065"/>
                <a:gd name="T44" fmla="*/ 1024 w 1040"/>
                <a:gd name="T45" fmla="*/ 473 h 1065"/>
                <a:gd name="T46" fmla="*/ 1008 w 1040"/>
                <a:gd name="T47" fmla="*/ 441 h 1065"/>
                <a:gd name="T48" fmla="*/ 992 w 1040"/>
                <a:gd name="T49" fmla="*/ 393 h 1065"/>
                <a:gd name="T50" fmla="*/ 904 w 1040"/>
                <a:gd name="T51" fmla="*/ 161 h 1065"/>
                <a:gd name="T52" fmla="*/ 880 w 1040"/>
                <a:gd name="T53" fmla="*/ 137 h 1065"/>
                <a:gd name="T54" fmla="*/ 832 w 1040"/>
                <a:gd name="T55" fmla="*/ 105 h 1065"/>
                <a:gd name="T56" fmla="*/ 736 w 1040"/>
                <a:gd name="T57" fmla="*/ 57 h 1065"/>
                <a:gd name="T58" fmla="*/ 488 w 1040"/>
                <a:gd name="T59" fmla="*/ 65 h 1065"/>
                <a:gd name="T60" fmla="*/ 328 w 1040"/>
                <a:gd name="T61" fmla="*/ 25 h 1065"/>
                <a:gd name="T62" fmla="*/ 160 w 1040"/>
                <a:gd name="T63" fmla="*/ 1 h 1065"/>
                <a:gd name="T64" fmla="*/ 72 w 1040"/>
                <a:gd name="T65" fmla="*/ 9 h 1065"/>
                <a:gd name="T66" fmla="*/ 64 w 1040"/>
                <a:gd name="T67" fmla="*/ 33 h 1065"/>
                <a:gd name="T68" fmla="*/ 80 w 1040"/>
                <a:gd name="T69" fmla="*/ 33 h 10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40"/>
                <a:gd name="T106" fmla="*/ 0 h 1065"/>
                <a:gd name="T107" fmla="*/ 1040 w 1040"/>
                <a:gd name="T108" fmla="*/ 1065 h 10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40" h="1065">
                  <a:moveTo>
                    <a:pt x="80" y="33"/>
                  </a:moveTo>
                  <a:cubicBezTo>
                    <a:pt x="72" y="36"/>
                    <a:pt x="61" y="34"/>
                    <a:pt x="56" y="41"/>
                  </a:cubicBezTo>
                  <a:cubicBezTo>
                    <a:pt x="46" y="55"/>
                    <a:pt x="45" y="73"/>
                    <a:pt x="40" y="89"/>
                  </a:cubicBezTo>
                  <a:cubicBezTo>
                    <a:pt x="37" y="98"/>
                    <a:pt x="28" y="104"/>
                    <a:pt x="24" y="113"/>
                  </a:cubicBezTo>
                  <a:cubicBezTo>
                    <a:pt x="9" y="146"/>
                    <a:pt x="7" y="167"/>
                    <a:pt x="0" y="201"/>
                  </a:cubicBezTo>
                  <a:cubicBezTo>
                    <a:pt x="7" y="247"/>
                    <a:pt x="7" y="268"/>
                    <a:pt x="32" y="305"/>
                  </a:cubicBezTo>
                  <a:cubicBezTo>
                    <a:pt x="56" y="402"/>
                    <a:pt x="54" y="516"/>
                    <a:pt x="64" y="617"/>
                  </a:cubicBezTo>
                  <a:cubicBezTo>
                    <a:pt x="59" y="713"/>
                    <a:pt x="49" y="774"/>
                    <a:pt x="64" y="865"/>
                  </a:cubicBezTo>
                  <a:cubicBezTo>
                    <a:pt x="67" y="882"/>
                    <a:pt x="75" y="897"/>
                    <a:pt x="80" y="913"/>
                  </a:cubicBezTo>
                  <a:cubicBezTo>
                    <a:pt x="83" y="921"/>
                    <a:pt x="88" y="937"/>
                    <a:pt x="88" y="937"/>
                  </a:cubicBezTo>
                  <a:cubicBezTo>
                    <a:pt x="86" y="952"/>
                    <a:pt x="70" y="1029"/>
                    <a:pt x="88" y="1049"/>
                  </a:cubicBezTo>
                  <a:cubicBezTo>
                    <a:pt x="99" y="1062"/>
                    <a:pt x="136" y="1065"/>
                    <a:pt x="136" y="1065"/>
                  </a:cubicBezTo>
                  <a:cubicBezTo>
                    <a:pt x="184" y="1053"/>
                    <a:pt x="158" y="1060"/>
                    <a:pt x="216" y="1041"/>
                  </a:cubicBezTo>
                  <a:cubicBezTo>
                    <a:pt x="224" y="1038"/>
                    <a:pt x="240" y="1033"/>
                    <a:pt x="240" y="1033"/>
                  </a:cubicBezTo>
                  <a:cubicBezTo>
                    <a:pt x="313" y="1040"/>
                    <a:pt x="373" y="1050"/>
                    <a:pt x="448" y="1033"/>
                  </a:cubicBezTo>
                  <a:cubicBezTo>
                    <a:pt x="471" y="1028"/>
                    <a:pt x="478" y="988"/>
                    <a:pt x="512" y="977"/>
                  </a:cubicBezTo>
                  <a:cubicBezTo>
                    <a:pt x="544" y="980"/>
                    <a:pt x="576" y="980"/>
                    <a:pt x="608" y="985"/>
                  </a:cubicBezTo>
                  <a:cubicBezTo>
                    <a:pt x="668" y="994"/>
                    <a:pt x="724" y="1021"/>
                    <a:pt x="784" y="1033"/>
                  </a:cubicBezTo>
                  <a:cubicBezTo>
                    <a:pt x="824" y="1030"/>
                    <a:pt x="864" y="1032"/>
                    <a:pt x="904" y="1025"/>
                  </a:cubicBezTo>
                  <a:cubicBezTo>
                    <a:pt x="921" y="1022"/>
                    <a:pt x="938" y="998"/>
                    <a:pt x="944" y="985"/>
                  </a:cubicBezTo>
                  <a:cubicBezTo>
                    <a:pt x="966" y="934"/>
                    <a:pt x="983" y="883"/>
                    <a:pt x="1008" y="833"/>
                  </a:cubicBezTo>
                  <a:cubicBezTo>
                    <a:pt x="1022" y="750"/>
                    <a:pt x="1032" y="669"/>
                    <a:pt x="1040" y="585"/>
                  </a:cubicBezTo>
                  <a:cubicBezTo>
                    <a:pt x="1036" y="540"/>
                    <a:pt x="1040" y="510"/>
                    <a:pt x="1024" y="473"/>
                  </a:cubicBezTo>
                  <a:cubicBezTo>
                    <a:pt x="1019" y="462"/>
                    <a:pt x="1012" y="452"/>
                    <a:pt x="1008" y="441"/>
                  </a:cubicBezTo>
                  <a:cubicBezTo>
                    <a:pt x="1002" y="425"/>
                    <a:pt x="992" y="393"/>
                    <a:pt x="992" y="393"/>
                  </a:cubicBezTo>
                  <a:cubicBezTo>
                    <a:pt x="1001" y="296"/>
                    <a:pt x="1012" y="197"/>
                    <a:pt x="904" y="161"/>
                  </a:cubicBezTo>
                  <a:cubicBezTo>
                    <a:pt x="896" y="153"/>
                    <a:pt x="889" y="144"/>
                    <a:pt x="880" y="137"/>
                  </a:cubicBezTo>
                  <a:cubicBezTo>
                    <a:pt x="865" y="125"/>
                    <a:pt x="832" y="105"/>
                    <a:pt x="832" y="105"/>
                  </a:cubicBezTo>
                  <a:cubicBezTo>
                    <a:pt x="806" y="66"/>
                    <a:pt x="778" y="71"/>
                    <a:pt x="736" y="57"/>
                  </a:cubicBezTo>
                  <a:cubicBezTo>
                    <a:pt x="630" y="78"/>
                    <a:pt x="654" y="72"/>
                    <a:pt x="488" y="65"/>
                  </a:cubicBezTo>
                  <a:cubicBezTo>
                    <a:pt x="412" y="57"/>
                    <a:pt x="391" y="46"/>
                    <a:pt x="328" y="25"/>
                  </a:cubicBezTo>
                  <a:cubicBezTo>
                    <a:pt x="277" y="8"/>
                    <a:pt x="213" y="6"/>
                    <a:pt x="160" y="1"/>
                  </a:cubicBezTo>
                  <a:cubicBezTo>
                    <a:pt x="131" y="4"/>
                    <a:pt x="100" y="0"/>
                    <a:pt x="72" y="9"/>
                  </a:cubicBezTo>
                  <a:cubicBezTo>
                    <a:pt x="64" y="12"/>
                    <a:pt x="61" y="25"/>
                    <a:pt x="64" y="33"/>
                  </a:cubicBezTo>
                  <a:cubicBezTo>
                    <a:pt x="66" y="38"/>
                    <a:pt x="75" y="33"/>
                    <a:pt x="80" y="33"/>
                  </a:cubicBezTo>
                  <a:close/>
                </a:path>
              </a:pathLst>
            </a:custGeom>
            <a:noFill/>
            <a:ln w="285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6" name="Freeform 12"/>
            <p:cNvSpPr>
              <a:spLocks/>
            </p:cNvSpPr>
            <p:nvPr/>
          </p:nvSpPr>
          <p:spPr bwMode="auto">
            <a:xfrm>
              <a:off x="2000" y="2605"/>
              <a:ext cx="264" cy="416"/>
            </a:xfrm>
            <a:custGeom>
              <a:avLst/>
              <a:gdLst>
                <a:gd name="T0" fmla="*/ 0 w 264"/>
                <a:gd name="T1" fmla="*/ 416 h 416"/>
                <a:gd name="T2" fmla="*/ 120 w 264"/>
                <a:gd name="T3" fmla="*/ 336 h 416"/>
                <a:gd name="T4" fmla="*/ 152 w 264"/>
                <a:gd name="T5" fmla="*/ 232 h 416"/>
                <a:gd name="T6" fmla="*/ 232 w 264"/>
                <a:gd name="T7" fmla="*/ 40 h 416"/>
                <a:gd name="T8" fmla="*/ 264 w 264"/>
                <a:gd name="T9" fmla="*/ 0 h 416"/>
                <a:gd name="T10" fmla="*/ 0 60000 65536"/>
                <a:gd name="T11" fmla="*/ 0 60000 65536"/>
                <a:gd name="T12" fmla="*/ 0 60000 65536"/>
                <a:gd name="T13" fmla="*/ 0 60000 65536"/>
                <a:gd name="T14" fmla="*/ 0 60000 65536"/>
                <a:gd name="T15" fmla="*/ 0 w 264"/>
                <a:gd name="T16" fmla="*/ 0 h 416"/>
                <a:gd name="T17" fmla="*/ 264 w 264"/>
                <a:gd name="T18" fmla="*/ 416 h 416"/>
              </a:gdLst>
              <a:ahLst/>
              <a:cxnLst>
                <a:cxn ang="T10">
                  <a:pos x="T0" y="T1"/>
                </a:cxn>
                <a:cxn ang="T11">
                  <a:pos x="T2" y="T3"/>
                </a:cxn>
                <a:cxn ang="T12">
                  <a:pos x="T4" y="T5"/>
                </a:cxn>
                <a:cxn ang="T13">
                  <a:pos x="T6" y="T7"/>
                </a:cxn>
                <a:cxn ang="T14">
                  <a:pos x="T8" y="T9"/>
                </a:cxn>
              </a:cxnLst>
              <a:rect l="T15" t="T16" r="T17" b="T18"/>
              <a:pathLst>
                <a:path w="264" h="416">
                  <a:moveTo>
                    <a:pt x="0" y="416"/>
                  </a:moveTo>
                  <a:cubicBezTo>
                    <a:pt x="46" y="401"/>
                    <a:pt x="86" y="370"/>
                    <a:pt x="120" y="336"/>
                  </a:cubicBezTo>
                  <a:cubicBezTo>
                    <a:pt x="134" y="294"/>
                    <a:pt x="147" y="282"/>
                    <a:pt x="152" y="232"/>
                  </a:cubicBezTo>
                  <a:cubicBezTo>
                    <a:pt x="159" y="157"/>
                    <a:pt x="146" y="69"/>
                    <a:pt x="232" y="40"/>
                  </a:cubicBezTo>
                  <a:cubicBezTo>
                    <a:pt x="260" y="12"/>
                    <a:pt x="251" y="26"/>
                    <a:pt x="264"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7" name="Freeform 13"/>
            <p:cNvSpPr>
              <a:spLocks/>
            </p:cNvSpPr>
            <p:nvPr/>
          </p:nvSpPr>
          <p:spPr bwMode="auto">
            <a:xfrm>
              <a:off x="1920" y="2581"/>
              <a:ext cx="336" cy="96"/>
            </a:xfrm>
            <a:custGeom>
              <a:avLst/>
              <a:gdLst>
                <a:gd name="T0" fmla="*/ 0 w 336"/>
                <a:gd name="T1" fmla="*/ 96 h 96"/>
                <a:gd name="T2" fmla="*/ 144 w 336"/>
                <a:gd name="T3" fmla="*/ 72 h 96"/>
                <a:gd name="T4" fmla="*/ 312 w 336"/>
                <a:gd name="T5" fmla="*/ 24 h 96"/>
                <a:gd name="T6" fmla="*/ 336 w 336"/>
                <a:gd name="T7" fmla="*/ 0 h 96"/>
                <a:gd name="T8" fmla="*/ 0 60000 65536"/>
                <a:gd name="T9" fmla="*/ 0 60000 65536"/>
                <a:gd name="T10" fmla="*/ 0 60000 65536"/>
                <a:gd name="T11" fmla="*/ 0 60000 65536"/>
                <a:gd name="T12" fmla="*/ 0 w 336"/>
                <a:gd name="T13" fmla="*/ 0 h 96"/>
                <a:gd name="T14" fmla="*/ 336 w 336"/>
                <a:gd name="T15" fmla="*/ 96 h 96"/>
              </a:gdLst>
              <a:ahLst/>
              <a:cxnLst>
                <a:cxn ang="T8">
                  <a:pos x="T0" y="T1"/>
                </a:cxn>
                <a:cxn ang="T9">
                  <a:pos x="T2" y="T3"/>
                </a:cxn>
                <a:cxn ang="T10">
                  <a:pos x="T4" y="T5"/>
                </a:cxn>
                <a:cxn ang="T11">
                  <a:pos x="T6" y="T7"/>
                </a:cxn>
              </a:cxnLst>
              <a:rect l="T12" t="T13" r="T14" b="T15"/>
              <a:pathLst>
                <a:path w="336" h="96">
                  <a:moveTo>
                    <a:pt x="0" y="96"/>
                  </a:moveTo>
                  <a:cubicBezTo>
                    <a:pt x="48" y="84"/>
                    <a:pt x="97" y="85"/>
                    <a:pt x="144" y="72"/>
                  </a:cubicBezTo>
                  <a:cubicBezTo>
                    <a:pt x="201" y="56"/>
                    <a:pt x="253" y="36"/>
                    <a:pt x="312" y="24"/>
                  </a:cubicBezTo>
                  <a:cubicBezTo>
                    <a:pt x="320" y="16"/>
                    <a:pt x="336" y="0"/>
                    <a:pt x="336"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8" name="Freeform 14"/>
            <p:cNvSpPr>
              <a:spLocks/>
            </p:cNvSpPr>
            <p:nvPr/>
          </p:nvSpPr>
          <p:spPr bwMode="auto">
            <a:xfrm>
              <a:off x="1912" y="2177"/>
              <a:ext cx="344" cy="388"/>
            </a:xfrm>
            <a:custGeom>
              <a:avLst/>
              <a:gdLst>
                <a:gd name="T0" fmla="*/ 32 w 344"/>
                <a:gd name="T1" fmla="*/ 44 h 388"/>
                <a:gd name="T2" fmla="*/ 16 w 344"/>
                <a:gd name="T3" fmla="*/ 100 h 388"/>
                <a:gd name="T4" fmla="*/ 0 w 344"/>
                <a:gd name="T5" fmla="*/ 148 h 388"/>
                <a:gd name="T6" fmla="*/ 8 w 344"/>
                <a:gd name="T7" fmla="*/ 244 h 388"/>
                <a:gd name="T8" fmla="*/ 232 w 344"/>
                <a:gd name="T9" fmla="*/ 308 h 388"/>
                <a:gd name="T10" fmla="*/ 344 w 344"/>
                <a:gd name="T11" fmla="*/ 388 h 388"/>
                <a:gd name="T12" fmla="*/ 0 60000 65536"/>
                <a:gd name="T13" fmla="*/ 0 60000 65536"/>
                <a:gd name="T14" fmla="*/ 0 60000 65536"/>
                <a:gd name="T15" fmla="*/ 0 60000 65536"/>
                <a:gd name="T16" fmla="*/ 0 60000 65536"/>
                <a:gd name="T17" fmla="*/ 0 60000 65536"/>
                <a:gd name="T18" fmla="*/ 0 w 344"/>
                <a:gd name="T19" fmla="*/ 0 h 388"/>
                <a:gd name="T20" fmla="*/ 344 w 344"/>
                <a:gd name="T21" fmla="*/ 388 h 388"/>
              </a:gdLst>
              <a:ahLst/>
              <a:cxnLst>
                <a:cxn ang="T12">
                  <a:pos x="T0" y="T1"/>
                </a:cxn>
                <a:cxn ang="T13">
                  <a:pos x="T2" y="T3"/>
                </a:cxn>
                <a:cxn ang="T14">
                  <a:pos x="T4" y="T5"/>
                </a:cxn>
                <a:cxn ang="T15">
                  <a:pos x="T6" y="T7"/>
                </a:cxn>
                <a:cxn ang="T16">
                  <a:pos x="T8" y="T9"/>
                </a:cxn>
                <a:cxn ang="T17">
                  <a:pos x="T10" y="T11"/>
                </a:cxn>
              </a:cxnLst>
              <a:rect l="T18" t="T19" r="T20" b="T21"/>
              <a:pathLst>
                <a:path w="344" h="388">
                  <a:moveTo>
                    <a:pt x="32" y="44"/>
                  </a:moveTo>
                  <a:cubicBezTo>
                    <a:pt x="5" y="125"/>
                    <a:pt x="46" y="0"/>
                    <a:pt x="16" y="100"/>
                  </a:cubicBezTo>
                  <a:cubicBezTo>
                    <a:pt x="11" y="116"/>
                    <a:pt x="0" y="148"/>
                    <a:pt x="0" y="148"/>
                  </a:cubicBezTo>
                  <a:cubicBezTo>
                    <a:pt x="3" y="180"/>
                    <a:pt x="2" y="213"/>
                    <a:pt x="8" y="244"/>
                  </a:cubicBezTo>
                  <a:cubicBezTo>
                    <a:pt x="25" y="331"/>
                    <a:pt x="203" y="307"/>
                    <a:pt x="232" y="308"/>
                  </a:cubicBezTo>
                  <a:cubicBezTo>
                    <a:pt x="280" y="324"/>
                    <a:pt x="310" y="354"/>
                    <a:pt x="344" y="388"/>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9" name="Freeform 15"/>
            <p:cNvSpPr>
              <a:spLocks/>
            </p:cNvSpPr>
            <p:nvPr/>
          </p:nvSpPr>
          <p:spPr bwMode="auto">
            <a:xfrm>
              <a:off x="2146" y="2181"/>
              <a:ext cx="158" cy="376"/>
            </a:xfrm>
            <a:custGeom>
              <a:avLst/>
              <a:gdLst>
                <a:gd name="T0" fmla="*/ 22 w 158"/>
                <a:gd name="T1" fmla="*/ 0 h 376"/>
                <a:gd name="T2" fmla="*/ 30 w 158"/>
                <a:gd name="T3" fmla="*/ 168 h 376"/>
                <a:gd name="T4" fmla="*/ 102 w 158"/>
                <a:gd name="T5" fmla="*/ 224 h 376"/>
                <a:gd name="T6" fmla="*/ 126 w 158"/>
                <a:gd name="T7" fmla="*/ 240 h 376"/>
                <a:gd name="T8" fmla="*/ 142 w 158"/>
                <a:gd name="T9" fmla="*/ 264 h 376"/>
                <a:gd name="T10" fmla="*/ 158 w 158"/>
                <a:gd name="T11" fmla="*/ 312 h 376"/>
                <a:gd name="T12" fmla="*/ 150 w 158"/>
                <a:gd name="T13" fmla="*/ 376 h 376"/>
                <a:gd name="T14" fmla="*/ 0 60000 65536"/>
                <a:gd name="T15" fmla="*/ 0 60000 65536"/>
                <a:gd name="T16" fmla="*/ 0 60000 65536"/>
                <a:gd name="T17" fmla="*/ 0 60000 65536"/>
                <a:gd name="T18" fmla="*/ 0 60000 65536"/>
                <a:gd name="T19" fmla="*/ 0 60000 65536"/>
                <a:gd name="T20" fmla="*/ 0 60000 65536"/>
                <a:gd name="T21" fmla="*/ 0 w 158"/>
                <a:gd name="T22" fmla="*/ 0 h 376"/>
                <a:gd name="T23" fmla="*/ 158 w 15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376">
                  <a:moveTo>
                    <a:pt x="22" y="0"/>
                  </a:moveTo>
                  <a:cubicBezTo>
                    <a:pt x="16" y="49"/>
                    <a:pt x="0" y="123"/>
                    <a:pt x="30" y="168"/>
                  </a:cubicBezTo>
                  <a:cubicBezTo>
                    <a:pt x="45" y="191"/>
                    <a:pt x="83" y="211"/>
                    <a:pt x="102" y="224"/>
                  </a:cubicBezTo>
                  <a:cubicBezTo>
                    <a:pt x="110" y="229"/>
                    <a:pt x="126" y="240"/>
                    <a:pt x="126" y="240"/>
                  </a:cubicBezTo>
                  <a:cubicBezTo>
                    <a:pt x="131" y="248"/>
                    <a:pt x="138" y="255"/>
                    <a:pt x="142" y="264"/>
                  </a:cubicBezTo>
                  <a:cubicBezTo>
                    <a:pt x="149" y="279"/>
                    <a:pt x="158" y="312"/>
                    <a:pt x="158" y="312"/>
                  </a:cubicBezTo>
                  <a:cubicBezTo>
                    <a:pt x="155" y="333"/>
                    <a:pt x="150" y="376"/>
                    <a:pt x="150" y="376"/>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0" name="Freeform 16"/>
            <p:cNvSpPr>
              <a:spLocks/>
            </p:cNvSpPr>
            <p:nvPr/>
          </p:nvSpPr>
          <p:spPr bwMode="auto">
            <a:xfrm>
              <a:off x="2336" y="2197"/>
              <a:ext cx="296" cy="352"/>
            </a:xfrm>
            <a:custGeom>
              <a:avLst/>
              <a:gdLst>
                <a:gd name="T0" fmla="*/ 296 w 296"/>
                <a:gd name="T1" fmla="*/ 0 h 352"/>
                <a:gd name="T2" fmla="*/ 200 w 296"/>
                <a:gd name="T3" fmla="*/ 56 h 352"/>
                <a:gd name="T4" fmla="*/ 8 w 296"/>
                <a:gd name="T5" fmla="*/ 104 h 352"/>
                <a:gd name="T6" fmla="*/ 32 w 296"/>
                <a:gd name="T7" fmla="*/ 200 h 352"/>
                <a:gd name="T8" fmla="*/ 40 w 296"/>
                <a:gd name="T9" fmla="*/ 224 h 352"/>
                <a:gd name="T10" fmla="*/ 0 w 296"/>
                <a:gd name="T11" fmla="*/ 352 h 352"/>
                <a:gd name="T12" fmla="*/ 0 60000 65536"/>
                <a:gd name="T13" fmla="*/ 0 60000 65536"/>
                <a:gd name="T14" fmla="*/ 0 60000 65536"/>
                <a:gd name="T15" fmla="*/ 0 60000 65536"/>
                <a:gd name="T16" fmla="*/ 0 60000 65536"/>
                <a:gd name="T17" fmla="*/ 0 60000 65536"/>
                <a:gd name="T18" fmla="*/ 0 w 296"/>
                <a:gd name="T19" fmla="*/ 0 h 352"/>
                <a:gd name="T20" fmla="*/ 296 w 296"/>
                <a:gd name="T21" fmla="*/ 352 h 352"/>
              </a:gdLst>
              <a:ahLst/>
              <a:cxnLst>
                <a:cxn ang="T12">
                  <a:pos x="T0" y="T1"/>
                </a:cxn>
                <a:cxn ang="T13">
                  <a:pos x="T2" y="T3"/>
                </a:cxn>
                <a:cxn ang="T14">
                  <a:pos x="T4" y="T5"/>
                </a:cxn>
                <a:cxn ang="T15">
                  <a:pos x="T6" y="T7"/>
                </a:cxn>
                <a:cxn ang="T16">
                  <a:pos x="T8" y="T9"/>
                </a:cxn>
                <a:cxn ang="T17">
                  <a:pos x="T10" y="T11"/>
                </a:cxn>
              </a:cxnLst>
              <a:rect l="T18" t="T19" r="T20" b="T21"/>
              <a:pathLst>
                <a:path w="296" h="352">
                  <a:moveTo>
                    <a:pt x="296" y="0"/>
                  </a:moveTo>
                  <a:cubicBezTo>
                    <a:pt x="237" y="59"/>
                    <a:pt x="270" y="44"/>
                    <a:pt x="200" y="56"/>
                  </a:cubicBezTo>
                  <a:cubicBezTo>
                    <a:pt x="121" y="50"/>
                    <a:pt x="38" y="15"/>
                    <a:pt x="8" y="104"/>
                  </a:cubicBezTo>
                  <a:cubicBezTo>
                    <a:pt x="19" y="169"/>
                    <a:pt x="11" y="137"/>
                    <a:pt x="32" y="200"/>
                  </a:cubicBezTo>
                  <a:cubicBezTo>
                    <a:pt x="35" y="208"/>
                    <a:pt x="40" y="224"/>
                    <a:pt x="40" y="224"/>
                  </a:cubicBezTo>
                  <a:cubicBezTo>
                    <a:pt x="32" y="323"/>
                    <a:pt x="49" y="303"/>
                    <a:pt x="0" y="352"/>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1" name="Freeform 17"/>
            <p:cNvSpPr>
              <a:spLocks/>
            </p:cNvSpPr>
            <p:nvPr/>
          </p:nvSpPr>
          <p:spPr bwMode="auto">
            <a:xfrm>
              <a:off x="2328" y="2349"/>
              <a:ext cx="392" cy="242"/>
            </a:xfrm>
            <a:custGeom>
              <a:avLst/>
              <a:gdLst>
                <a:gd name="T0" fmla="*/ 392 w 392"/>
                <a:gd name="T1" fmla="*/ 0 h 242"/>
                <a:gd name="T2" fmla="*/ 272 w 392"/>
                <a:gd name="T3" fmla="*/ 24 h 242"/>
                <a:gd name="T4" fmla="*/ 208 w 392"/>
                <a:gd name="T5" fmla="*/ 88 h 242"/>
                <a:gd name="T6" fmla="*/ 104 w 392"/>
                <a:gd name="T7" fmla="*/ 240 h 242"/>
                <a:gd name="T8" fmla="*/ 0 w 392"/>
                <a:gd name="T9" fmla="*/ 240 h 242"/>
                <a:gd name="T10" fmla="*/ 0 60000 65536"/>
                <a:gd name="T11" fmla="*/ 0 60000 65536"/>
                <a:gd name="T12" fmla="*/ 0 60000 65536"/>
                <a:gd name="T13" fmla="*/ 0 60000 65536"/>
                <a:gd name="T14" fmla="*/ 0 60000 65536"/>
                <a:gd name="T15" fmla="*/ 0 w 392"/>
                <a:gd name="T16" fmla="*/ 0 h 242"/>
                <a:gd name="T17" fmla="*/ 392 w 392"/>
                <a:gd name="T18" fmla="*/ 242 h 242"/>
              </a:gdLst>
              <a:ahLst/>
              <a:cxnLst>
                <a:cxn ang="T10">
                  <a:pos x="T0" y="T1"/>
                </a:cxn>
                <a:cxn ang="T11">
                  <a:pos x="T2" y="T3"/>
                </a:cxn>
                <a:cxn ang="T12">
                  <a:pos x="T4" y="T5"/>
                </a:cxn>
                <a:cxn ang="T13">
                  <a:pos x="T6" y="T7"/>
                </a:cxn>
                <a:cxn ang="T14">
                  <a:pos x="T8" y="T9"/>
                </a:cxn>
              </a:cxnLst>
              <a:rect l="T15" t="T16" r="T17" b="T18"/>
              <a:pathLst>
                <a:path w="392" h="242">
                  <a:moveTo>
                    <a:pt x="392" y="0"/>
                  </a:moveTo>
                  <a:cubicBezTo>
                    <a:pt x="353" y="13"/>
                    <a:pt x="313" y="18"/>
                    <a:pt x="272" y="24"/>
                  </a:cubicBezTo>
                  <a:cubicBezTo>
                    <a:pt x="247" y="41"/>
                    <a:pt x="221" y="59"/>
                    <a:pt x="208" y="88"/>
                  </a:cubicBezTo>
                  <a:cubicBezTo>
                    <a:pt x="188" y="134"/>
                    <a:pt x="171" y="236"/>
                    <a:pt x="104" y="240"/>
                  </a:cubicBezTo>
                  <a:cubicBezTo>
                    <a:pt x="69" y="242"/>
                    <a:pt x="35" y="240"/>
                    <a:pt x="0" y="24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2" name="Freeform 18"/>
            <p:cNvSpPr>
              <a:spLocks/>
            </p:cNvSpPr>
            <p:nvPr/>
          </p:nvSpPr>
          <p:spPr bwMode="auto">
            <a:xfrm>
              <a:off x="2328" y="2629"/>
              <a:ext cx="416" cy="248"/>
            </a:xfrm>
            <a:custGeom>
              <a:avLst/>
              <a:gdLst>
                <a:gd name="T0" fmla="*/ 416 w 416"/>
                <a:gd name="T1" fmla="*/ 248 h 248"/>
                <a:gd name="T2" fmla="*/ 376 w 416"/>
                <a:gd name="T3" fmla="*/ 136 h 248"/>
                <a:gd name="T4" fmla="*/ 336 w 416"/>
                <a:gd name="T5" fmla="*/ 40 h 248"/>
                <a:gd name="T6" fmla="*/ 312 w 416"/>
                <a:gd name="T7" fmla="*/ 16 h 248"/>
                <a:gd name="T8" fmla="*/ 264 w 416"/>
                <a:gd name="T9" fmla="*/ 0 h 248"/>
                <a:gd name="T10" fmla="*/ 184 w 416"/>
                <a:gd name="T11" fmla="*/ 16 h 248"/>
                <a:gd name="T12" fmla="*/ 136 w 416"/>
                <a:gd name="T13" fmla="*/ 32 h 248"/>
                <a:gd name="T14" fmla="*/ 112 w 416"/>
                <a:gd name="T15" fmla="*/ 40 h 248"/>
                <a:gd name="T16" fmla="*/ 0 w 416"/>
                <a:gd name="T17" fmla="*/ 0 h 2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6"/>
                <a:gd name="T28" fmla="*/ 0 h 248"/>
                <a:gd name="T29" fmla="*/ 416 w 416"/>
                <a:gd name="T30" fmla="*/ 248 h 2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6" h="248">
                  <a:moveTo>
                    <a:pt x="416" y="248"/>
                  </a:moveTo>
                  <a:cubicBezTo>
                    <a:pt x="407" y="205"/>
                    <a:pt x="393" y="174"/>
                    <a:pt x="376" y="136"/>
                  </a:cubicBezTo>
                  <a:cubicBezTo>
                    <a:pt x="361" y="102"/>
                    <a:pt x="360" y="69"/>
                    <a:pt x="336" y="40"/>
                  </a:cubicBezTo>
                  <a:cubicBezTo>
                    <a:pt x="329" y="31"/>
                    <a:pt x="322" y="21"/>
                    <a:pt x="312" y="16"/>
                  </a:cubicBezTo>
                  <a:cubicBezTo>
                    <a:pt x="297" y="8"/>
                    <a:pt x="264" y="0"/>
                    <a:pt x="264" y="0"/>
                  </a:cubicBezTo>
                  <a:cubicBezTo>
                    <a:pt x="232" y="5"/>
                    <a:pt x="214" y="7"/>
                    <a:pt x="184" y="16"/>
                  </a:cubicBezTo>
                  <a:cubicBezTo>
                    <a:pt x="168" y="21"/>
                    <a:pt x="152" y="27"/>
                    <a:pt x="136" y="32"/>
                  </a:cubicBezTo>
                  <a:cubicBezTo>
                    <a:pt x="128" y="35"/>
                    <a:pt x="112" y="40"/>
                    <a:pt x="112" y="40"/>
                  </a:cubicBezTo>
                  <a:cubicBezTo>
                    <a:pt x="96" y="39"/>
                    <a:pt x="0" y="50"/>
                    <a:pt x="0"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3" name="Freeform 19"/>
            <p:cNvSpPr>
              <a:spLocks/>
            </p:cNvSpPr>
            <p:nvPr/>
          </p:nvSpPr>
          <p:spPr bwMode="auto">
            <a:xfrm>
              <a:off x="2296" y="2637"/>
              <a:ext cx="368" cy="328"/>
            </a:xfrm>
            <a:custGeom>
              <a:avLst/>
              <a:gdLst>
                <a:gd name="T0" fmla="*/ 368 w 368"/>
                <a:gd name="T1" fmla="*/ 328 h 328"/>
                <a:gd name="T2" fmla="*/ 0 w 368"/>
                <a:gd name="T3" fmla="*/ 0 h 328"/>
                <a:gd name="T4" fmla="*/ 0 60000 65536"/>
                <a:gd name="T5" fmla="*/ 0 60000 65536"/>
                <a:gd name="T6" fmla="*/ 0 w 368"/>
                <a:gd name="T7" fmla="*/ 0 h 328"/>
                <a:gd name="T8" fmla="*/ 368 w 368"/>
                <a:gd name="T9" fmla="*/ 328 h 328"/>
              </a:gdLst>
              <a:ahLst/>
              <a:cxnLst>
                <a:cxn ang="T4">
                  <a:pos x="T0" y="T1"/>
                </a:cxn>
                <a:cxn ang="T5">
                  <a:pos x="T2" y="T3"/>
                </a:cxn>
              </a:cxnLst>
              <a:rect l="T6" t="T7" r="T8" b="T9"/>
              <a:pathLst>
                <a:path w="368" h="328">
                  <a:moveTo>
                    <a:pt x="368" y="328"/>
                  </a:moveTo>
                  <a:cubicBezTo>
                    <a:pt x="198" y="300"/>
                    <a:pt x="0" y="194"/>
                    <a:pt x="0"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4" name="Freeform 20"/>
            <p:cNvSpPr>
              <a:spLocks/>
            </p:cNvSpPr>
            <p:nvPr/>
          </p:nvSpPr>
          <p:spPr bwMode="auto">
            <a:xfrm>
              <a:off x="2880" y="2216"/>
              <a:ext cx="344" cy="333"/>
            </a:xfrm>
            <a:custGeom>
              <a:avLst/>
              <a:gdLst>
                <a:gd name="T0" fmla="*/ 0 w 344"/>
                <a:gd name="T1" fmla="*/ 13 h 333"/>
                <a:gd name="T2" fmla="*/ 104 w 344"/>
                <a:gd name="T3" fmla="*/ 29 h 333"/>
                <a:gd name="T4" fmla="*/ 296 w 344"/>
                <a:gd name="T5" fmla="*/ 189 h 333"/>
                <a:gd name="T6" fmla="*/ 336 w 344"/>
                <a:gd name="T7" fmla="*/ 285 h 333"/>
                <a:gd name="T8" fmla="*/ 344 w 344"/>
                <a:gd name="T9" fmla="*/ 333 h 333"/>
                <a:gd name="T10" fmla="*/ 0 60000 65536"/>
                <a:gd name="T11" fmla="*/ 0 60000 65536"/>
                <a:gd name="T12" fmla="*/ 0 60000 65536"/>
                <a:gd name="T13" fmla="*/ 0 60000 65536"/>
                <a:gd name="T14" fmla="*/ 0 60000 65536"/>
                <a:gd name="T15" fmla="*/ 0 w 344"/>
                <a:gd name="T16" fmla="*/ 0 h 333"/>
                <a:gd name="T17" fmla="*/ 344 w 344"/>
                <a:gd name="T18" fmla="*/ 333 h 333"/>
              </a:gdLst>
              <a:ahLst/>
              <a:cxnLst>
                <a:cxn ang="T10">
                  <a:pos x="T0" y="T1"/>
                </a:cxn>
                <a:cxn ang="T11">
                  <a:pos x="T2" y="T3"/>
                </a:cxn>
                <a:cxn ang="T12">
                  <a:pos x="T4" y="T5"/>
                </a:cxn>
                <a:cxn ang="T13">
                  <a:pos x="T6" y="T7"/>
                </a:cxn>
                <a:cxn ang="T14">
                  <a:pos x="T8" y="T9"/>
                </a:cxn>
              </a:cxnLst>
              <a:rect l="T15" t="T16" r="T17" b="T18"/>
              <a:pathLst>
                <a:path w="344" h="333">
                  <a:moveTo>
                    <a:pt x="0" y="13"/>
                  </a:moveTo>
                  <a:cubicBezTo>
                    <a:pt x="39" y="0"/>
                    <a:pt x="65" y="16"/>
                    <a:pt x="104" y="29"/>
                  </a:cubicBezTo>
                  <a:cubicBezTo>
                    <a:pt x="184" y="56"/>
                    <a:pt x="238" y="131"/>
                    <a:pt x="296" y="189"/>
                  </a:cubicBezTo>
                  <a:cubicBezTo>
                    <a:pt x="321" y="214"/>
                    <a:pt x="325" y="253"/>
                    <a:pt x="336" y="285"/>
                  </a:cubicBezTo>
                  <a:cubicBezTo>
                    <a:pt x="341" y="300"/>
                    <a:pt x="344" y="333"/>
                    <a:pt x="344" y="333"/>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5" name="Freeform 21"/>
            <p:cNvSpPr>
              <a:spLocks/>
            </p:cNvSpPr>
            <p:nvPr/>
          </p:nvSpPr>
          <p:spPr bwMode="auto">
            <a:xfrm>
              <a:off x="2992" y="2157"/>
              <a:ext cx="358" cy="400"/>
            </a:xfrm>
            <a:custGeom>
              <a:avLst/>
              <a:gdLst>
                <a:gd name="T0" fmla="*/ 0 w 358"/>
                <a:gd name="T1" fmla="*/ 0 h 400"/>
                <a:gd name="T2" fmla="*/ 168 w 358"/>
                <a:gd name="T3" fmla="*/ 88 h 400"/>
                <a:gd name="T4" fmla="*/ 216 w 358"/>
                <a:gd name="T5" fmla="*/ 112 h 400"/>
                <a:gd name="T6" fmla="*/ 264 w 358"/>
                <a:gd name="T7" fmla="*/ 152 h 400"/>
                <a:gd name="T8" fmla="*/ 336 w 358"/>
                <a:gd name="T9" fmla="*/ 272 h 400"/>
                <a:gd name="T10" fmla="*/ 272 w 358"/>
                <a:gd name="T11" fmla="*/ 400 h 400"/>
                <a:gd name="T12" fmla="*/ 0 60000 65536"/>
                <a:gd name="T13" fmla="*/ 0 60000 65536"/>
                <a:gd name="T14" fmla="*/ 0 60000 65536"/>
                <a:gd name="T15" fmla="*/ 0 60000 65536"/>
                <a:gd name="T16" fmla="*/ 0 60000 65536"/>
                <a:gd name="T17" fmla="*/ 0 60000 65536"/>
                <a:gd name="T18" fmla="*/ 0 w 358"/>
                <a:gd name="T19" fmla="*/ 0 h 400"/>
                <a:gd name="T20" fmla="*/ 358 w 358"/>
                <a:gd name="T21" fmla="*/ 400 h 400"/>
              </a:gdLst>
              <a:ahLst/>
              <a:cxnLst>
                <a:cxn ang="T12">
                  <a:pos x="T0" y="T1"/>
                </a:cxn>
                <a:cxn ang="T13">
                  <a:pos x="T2" y="T3"/>
                </a:cxn>
                <a:cxn ang="T14">
                  <a:pos x="T4" y="T5"/>
                </a:cxn>
                <a:cxn ang="T15">
                  <a:pos x="T6" y="T7"/>
                </a:cxn>
                <a:cxn ang="T16">
                  <a:pos x="T8" y="T9"/>
                </a:cxn>
                <a:cxn ang="T17">
                  <a:pos x="T10" y="T11"/>
                </a:cxn>
              </a:cxnLst>
              <a:rect l="T18" t="T19" r="T20" b="T21"/>
              <a:pathLst>
                <a:path w="358" h="400">
                  <a:moveTo>
                    <a:pt x="0" y="0"/>
                  </a:moveTo>
                  <a:cubicBezTo>
                    <a:pt x="54" y="40"/>
                    <a:pt x="109" y="58"/>
                    <a:pt x="168" y="88"/>
                  </a:cubicBezTo>
                  <a:cubicBezTo>
                    <a:pt x="230" y="119"/>
                    <a:pt x="156" y="92"/>
                    <a:pt x="216" y="112"/>
                  </a:cubicBezTo>
                  <a:cubicBezTo>
                    <a:pt x="231" y="127"/>
                    <a:pt x="250" y="136"/>
                    <a:pt x="264" y="152"/>
                  </a:cubicBezTo>
                  <a:cubicBezTo>
                    <a:pt x="297" y="190"/>
                    <a:pt x="309" y="232"/>
                    <a:pt x="336" y="272"/>
                  </a:cubicBezTo>
                  <a:cubicBezTo>
                    <a:pt x="358" y="358"/>
                    <a:pt x="337" y="367"/>
                    <a:pt x="272" y="40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6" name="Freeform 22"/>
            <p:cNvSpPr>
              <a:spLocks/>
            </p:cNvSpPr>
            <p:nvPr/>
          </p:nvSpPr>
          <p:spPr bwMode="auto">
            <a:xfrm>
              <a:off x="3232" y="2205"/>
              <a:ext cx="312" cy="368"/>
            </a:xfrm>
            <a:custGeom>
              <a:avLst/>
              <a:gdLst>
                <a:gd name="T0" fmla="*/ 312 w 312"/>
                <a:gd name="T1" fmla="*/ 0 h 368"/>
                <a:gd name="T2" fmla="*/ 216 w 312"/>
                <a:gd name="T3" fmla="*/ 208 h 368"/>
                <a:gd name="T4" fmla="*/ 168 w 312"/>
                <a:gd name="T5" fmla="*/ 304 h 368"/>
                <a:gd name="T6" fmla="*/ 0 w 312"/>
                <a:gd name="T7" fmla="*/ 368 h 368"/>
                <a:gd name="T8" fmla="*/ 0 60000 65536"/>
                <a:gd name="T9" fmla="*/ 0 60000 65536"/>
                <a:gd name="T10" fmla="*/ 0 60000 65536"/>
                <a:gd name="T11" fmla="*/ 0 60000 65536"/>
                <a:gd name="T12" fmla="*/ 0 w 312"/>
                <a:gd name="T13" fmla="*/ 0 h 368"/>
                <a:gd name="T14" fmla="*/ 312 w 312"/>
                <a:gd name="T15" fmla="*/ 368 h 368"/>
              </a:gdLst>
              <a:ahLst/>
              <a:cxnLst>
                <a:cxn ang="T8">
                  <a:pos x="T0" y="T1"/>
                </a:cxn>
                <a:cxn ang="T9">
                  <a:pos x="T2" y="T3"/>
                </a:cxn>
                <a:cxn ang="T10">
                  <a:pos x="T4" y="T5"/>
                </a:cxn>
                <a:cxn ang="T11">
                  <a:pos x="T6" y="T7"/>
                </a:cxn>
              </a:cxnLst>
              <a:rect l="T12" t="T13" r="T14" b="T15"/>
              <a:pathLst>
                <a:path w="312" h="368">
                  <a:moveTo>
                    <a:pt x="312" y="0"/>
                  </a:moveTo>
                  <a:cubicBezTo>
                    <a:pt x="298" y="82"/>
                    <a:pt x="269" y="145"/>
                    <a:pt x="216" y="208"/>
                  </a:cubicBezTo>
                  <a:cubicBezTo>
                    <a:pt x="192" y="236"/>
                    <a:pt x="196" y="279"/>
                    <a:pt x="168" y="304"/>
                  </a:cubicBezTo>
                  <a:cubicBezTo>
                    <a:pt x="130" y="337"/>
                    <a:pt x="49" y="368"/>
                    <a:pt x="0" y="368"/>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7" name="Freeform 23"/>
            <p:cNvSpPr>
              <a:spLocks/>
            </p:cNvSpPr>
            <p:nvPr/>
          </p:nvSpPr>
          <p:spPr bwMode="auto">
            <a:xfrm>
              <a:off x="3224" y="2592"/>
              <a:ext cx="512" cy="181"/>
            </a:xfrm>
            <a:custGeom>
              <a:avLst/>
              <a:gdLst>
                <a:gd name="T0" fmla="*/ 512 w 512"/>
                <a:gd name="T1" fmla="*/ 181 h 181"/>
                <a:gd name="T2" fmla="*/ 408 w 512"/>
                <a:gd name="T3" fmla="*/ 69 h 181"/>
                <a:gd name="T4" fmla="*/ 312 w 512"/>
                <a:gd name="T5" fmla="*/ 29 h 181"/>
                <a:gd name="T6" fmla="*/ 0 w 512"/>
                <a:gd name="T7" fmla="*/ 5 h 181"/>
                <a:gd name="T8" fmla="*/ 0 60000 65536"/>
                <a:gd name="T9" fmla="*/ 0 60000 65536"/>
                <a:gd name="T10" fmla="*/ 0 60000 65536"/>
                <a:gd name="T11" fmla="*/ 0 60000 65536"/>
                <a:gd name="T12" fmla="*/ 0 w 512"/>
                <a:gd name="T13" fmla="*/ 0 h 181"/>
                <a:gd name="T14" fmla="*/ 512 w 512"/>
                <a:gd name="T15" fmla="*/ 181 h 181"/>
              </a:gdLst>
              <a:ahLst/>
              <a:cxnLst>
                <a:cxn ang="T8">
                  <a:pos x="T0" y="T1"/>
                </a:cxn>
                <a:cxn ang="T9">
                  <a:pos x="T2" y="T3"/>
                </a:cxn>
                <a:cxn ang="T10">
                  <a:pos x="T4" y="T5"/>
                </a:cxn>
                <a:cxn ang="T11">
                  <a:pos x="T6" y="T7"/>
                </a:cxn>
              </a:cxnLst>
              <a:rect l="T12" t="T13" r="T14" b="T15"/>
              <a:pathLst>
                <a:path w="512" h="181">
                  <a:moveTo>
                    <a:pt x="512" y="181"/>
                  </a:moveTo>
                  <a:cubicBezTo>
                    <a:pt x="475" y="156"/>
                    <a:pt x="452" y="84"/>
                    <a:pt x="408" y="69"/>
                  </a:cubicBezTo>
                  <a:cubicBezTo>
                    <a:pt x="374" y="58"/>
                    <a:pt x="347" y="41"/>
                    <a:pt x="312" y="29"/>
                  </a:cubicBezTo>
                  <a:cubicBezTo>
                    <a:pt x="224" y="0"/>
                    <a:pt x="92" y="5"/>
                    <a:pt x="0" y="5"/>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8" name="Freeform 24"/>
            <p:cNvSpPr>
              <a:spLocks/>
            </p:cNvSpPr>
            <p:nvPr/>
          </p:nvSpPr>
          <p:spPr bwMode="auto">
            <a:xfrm>
              <a:off x="3184" y="2612"/>
              <a:ext cx="480" cy="449"/>
            </a:xfrm>
            <a:custGeom>
              <a:avLst/>
              <a:gdLst>
                <a:gd name="T0" fmla="*/ 464 w 480"/>
                <a:gd name="T1" fmla="*/ 449 h 449"/>
                <a:gd name="T2" fmla="*/ 400 w 480"/>
                <a:gd name="T3" fmla="*/ 353 h 449"/>
                <a:gd name="T4" fmla="*/ 160 w 480"/>
                <a:gd name="T5" fmla="*/ 169 h 449"/>
                <a:gd name="T6" fmla="*/ 144 w 480"/>
                <a:gd name="T7" fmla="*/ 105 h 449"/>
                <a:gd name="T8" fmla="*/ 0 w 480"/>
                <a:gd name="T9" fmla="*/ 17 h 449"/>
                <a:gd name="T10" fmla="*/ 32 w 480"/>
                <a:gd name="T11" fmla="*/ 1 h 449"/>
                <a:gd name="T12" fmla="*/ 0 60000 65536"/>
                <a:gd name="T13" fmla="*/ 0 60000 65536"/>
                <a:gd name="T14" fmla="*/ 0 60000 65536"/>
                <a:gd name="T15" fmla="*/ 0 60000 65536"/>
                <a:gd name="T16" fmla="*/ 0 60000 65536"/>
                <a:gd name="T17" fmla="*/ 0 60000 65536"/>
                <a:gd name="T18" fmla="*/ 0 w 480"/>
                <a:gd name="T19" fmla="*/ 0 h 449"/>
                <a:gd name="T20" fmla="*/ 480 w 480"/>
                <a:gd name="T21" fmla="*/ 449 h 449"/>
              </a:gdLst>
              <a:ahLst/>
              <a:cxnLst>
                <a:cxn ang="T12">
                  <a:pos x="T0" y="T1"/>
                </a:cxn>
                <a:cxn ang="T13">
                  <a:pos x="T2" y="T3"/>
                </a:cxn>
                <a:cxn ang="T14">
                  <a:pos x="T4" y="T5"/>
                </a:cxn>
                <a:cxn ang="T15">
                  <a:pos x="T6" y="T7"/>
                </a:cxn>
                <a:cxn ang="T16">
                  <a:pos x="T8" y="T9"/>
                </a:cxn>
                <a:cxn ang="T17">
                  <a:pos x="T10" y="T11"/>
                </a:cxn>
              </a:cxnLst>
              <a:rect l="T18" t="T19" r="T20" b="T21"/>
              <a:pathLst>
                <a:path w="480" h="449">
                  <a:moveTo>
                    <a:pt x="464" y="449"/>
                  </a:moveTo>
                  <a:cubicBezTo>
                    <a:pt x="480" y="402"/>
                    <a:pt x="436" y="378"/>
                    <a:pt x="400" y="353"/>
                  </a:cubicBezTo>
                  <a:cubicBezTo>
                    <a:pt x="316" y="294"/>
                    <a:pt x="220" y="259"/>
                    <a:pt x="160" y="169"/>
                  </a:cubicBezTo>
                  <a:cubicBezTo>
                    <a:pt x="159" y="163"/>
                    <a:pt x="151" y="116"/>
                    <a:pt x="144" y="105"/>
                  </a:cubicBezTo>
                  <a:cubicBezTo>
                    <a:pt x="113" y="58"/>
                    <a:pt x="44" y="47"/>
                    <a:pt x="0" y="17"/>
                  </a:cubicBezTo>
                  <a:cubicBezTo>
                    <a:pt x="26" y="0"/>
                    <a:pt x="14" y="1"/>
                    <a:pt x="32" y="1"/>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9" name="Freeform 25"/>
            <p:cNvSpPr>
              <a:spLocks/>
            </p:cNvSpPr>
            <p:nvPr/>
          </p:nvSpPr>
          <p:spPr bwMode="auto">
            <a:xfrm>
              <a:off x="2896" y="2597"/>
              <a:ext cx="280" cy="488"/>
            </a:xfrm>
            <a:custGeom>
              <a:avLst/>
              <a:gdLst>
                <a:gd name="T0" fmla="*/ 0 w 280"/>
                <a:gd name="T1" fmla="*/ 488 h 488"/>
                <a:gd name="T2" fmla="*/ 112 w 280"/>
                <a:gd name="T3" fmla="*/ 256 h 488"/>
                <a:gd name="T4" fmla="*/ 112 w 280"/>
                <a:gd name="T5" fmla="*/ 168 h 488"/>
                <a:gd name="T6" fmla="*/ 256 w 280"/>
                <a:gd name="T7" fmla="*/ 40 h 488"/>
                <a:gd name="T8" fmla="*/ 280 w 280"/>
                <a:gd name="T9" fmla="*/ 0 h 488"/>
                <a:gd name="T10" fmla="*/ 0 60000 65536"/>
                <a:gd name="T11" fmla="*/ 0 60000 65536"/>
                <a:gd name="T12" fmla="*/ 0 60000 65536"/>
                <a:gd name="T13" fmla="*/ 0 60000 65536"/>
                <a:gd name="T14" fmla="*/ 0 60000 65536"/>
                <a:gd name="T15" fmla="*/ 0 w 280"/>
                <a:gd name="T16" fmla="*/ 0 h 488"/>
                <a:gd name="T17" fmla="*/ 280 w 280"/>
                <a:gd name="T18" fmla="*/ 488 h 488"/>
              </a:gdLst>
              <a:ahLst/>
              <a:cxnLst>
                <a:cxn ang="T10">
                  <a:pos x="T0" y="T1"/>
                </a:cxn>
                <a:cxn ang="T11">
                  <a:pos x="T2" y="T3"/>
                </a:cxn>
                <a:cxn ang="T12">
                  <a:pos x="T4" y="T5"/>
                </a:cxn>
                <a:cxn ang="T13">
                  <a:pos x="T6" y="T7"/>
                </a:cxn>
                <a:cxn ang="T14">
                  <a:pos x="T8" y="T9"/>
                </a:cxn>
              </a:cxnLst>
              <a:rect l="T15" t="T16" r="T17" b="T18"/>
              <a:pathLst>
                <a:path w="280" h="488">
                  <a:moveTo>
                    <a:pt x="0" y="488"/>
                  </a:moveTo>
                  <a:cubicBezTo>
                    <a:pt x="74" y="414"/>
                    <a:pt x="99" y="362"/>
                    <a:pt x="112" y="256"/>
                  </a:cubicBezTo>
                  <a:cubicBezTo>
                    <a:pt x="105" y="216"/>
                    <a:pt x="98" y="206"/>
                    <a:pt x="112" y="168"/>
                  </a:cubicBezTo>
                  <a:cubicBezTo>
                    <a:pt x="127" y="127"/>
                    <a:pt x="219" y="65"/>
                    <a:pt x="256" y="40"/>
                  </a:cubicBezTo>
                  <a:cubicBezTo>
                    <a:pt x="275" y="11"/>
                    <a:pt x="268" y="25"/>
                    <a:pt x="280"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60" name="Freeform 26"/>
            <p:cNvSpPr>
              <a:spLocks/>
            </p:cNvSpPr>
            <p:nvPr/>
          </p:nvSpPr>
          <p:spPr bwMode="auto">
            <a:xfrm>
              <a:off x="2835" y="2581"/>
              <a:ext cx="341" cy="19"/>
            </a:xfrm>
            <a:custGeom>
              <a:avLst/>
              <a:gdLst>
                <a:gd name="T0" fmla="*/ 37 w 341"/>
                <a:gd name="T1" fmla="*/ 0 h 19"/>
                <a:gd name="T2" fmla="*/ 189 w 341"/>
                <a:gd name="T3" fmla="*/ 0 h 19"/>
                <a:gd name="T4" fmla="*/ 341 w 341"/>
                <a:gd name="T5" fmla="*/ 8 h 19"/>
                <a:gd name="T6" fmla="*/ 0 60000 65536"/>
                <a:gd name="T7" fmla="*/ 0 60000 65536"/>
                <a:gd name="T8" fmla="*/ 0 60000 65536"/>
                <a:gd name="T9" fmla="*/ 0 w 341"/>
                <a:gd name="T10" fmla="*/ 0 h 19"/>
                <a:gd name="T11" fmla="*/ 341 w 341"/>
                <a:gd name="T12" fmla="*/ 19 h 19"/>
              </a:gdLst>
              <a:ahLst/>
              <a:cxnLst>
                <a:cxn ang="T6">
                  <a:pos x="T0" y="T1"/>
                </a:cxn>
                <a:cxn ang="T7">
                  <a:pos x="T2" y="T3"/>
                </a:cxn>
                <a:cxn ang="T8">
                  <a:pos x="T4" y="T5"/>
                </a:cxn>
              </a:cxnLst>
              <a:rect l="T9" t="T10" r="T11" b="T12"/>
              <a:pathLst>
                <a:path w="341" h="19">
                  <a:moveTo>
                    <a:pt x="37" y="0"/>
                  </a:moveTo>
                  <a:cubicBezTo>
                    <a:pt x="188" y="19"/>
                    <a:pt x="0" y="0"/>
                    <a:pt x="189" y="0"/>
                  </a:cubicBezTo>
                  <a:cubicBezTo>
                    <a:pt x="240" y="0"/>
                    <a:pt x="290" y="8"/>
                    <a:pt x="341" y="8"/>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9940" name="Rectangle 28"/>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9941" name="Rectangle 30"/>
          <p:cNvSpPr>
            <a:spLocks noGrp="1" noChangeArrowheads="1"/>
          </p:cNvSpPr>
          <p:nvPr>
            <p:ph type="title"/>
          </p:nvPr>
        </p:nvSpPr>
        <p:spPr>
          <a:xfrm>
            <a:off x="2209800" y="-76200"/>
            <a:ext cx="7772400" cy="1143000"/>
          </a:xfrm>
          <a:noFill/>
        </p:spPr>
        <p:txBody>
          <a:bodyPr/>
          <a:lstStyle/>
          <a:p>
            <a:pPr eaLnBrk="1" hangingPunct="1"/>
            <a:r>
              <a:rPr lang="en-US" altLang="en-US"/>
              <a:t>Attraction basin</a:t>
            </a:r>
          </a:p>
        </p:txBody>
      </p:sp>
    </p:spTree>
    <p:extLst>
      <p:ext uri="{BB962C8B-B14F-4D97-AF65-F5344CB8AC3E}">
        <p14:creationId xmlns:p14="http://schemas.microsoft.com/office/powerpoint/2010/main" val="434399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8"/>
          <p:cNvSpPr>
            <a:spLocks noGrp="1" noChangeArrowheads="1"/>
          </p:cNvSpPr>
          <p:nvPr>
            <p:ph type="title"/>
          </p:nvPr>
        </p:nvSpPr>
        <p:spPr>
          <a:xfrm>
            <a:off x="2209800" y="-76200"/>
            <a:ext cx="7772400" cy="1143000"/>
          </a:xfrm>
          <a:noFill/>
        </p:spPr>
        <p:txBody>
          <a:bodyPr/>
          <a:lstStyle/>
          <a:p>
            <a:pPr eaLnBrk="1" hangingPunct="1"/>
            <a:r>
              <a:rPr lang="en-US" altLang="en-US"/>
              <a:t>Attraction basin</a:t>
            </a:r>
          </a:p>
        </p:txBody>
      </p:sp>
      <p:pic>
        <p:nvPicPr>
          <p:cNvPr id="40963" name="Picture 30"/>
          <p:cNvPicPr>
            <a:picLocks noChangeAspect="1" noChangeArrowheads="1"/>
          </p:cNvPicPr>
          <p:nvPr/>
        </p:nvPicPr>
        <p:blipFill>
          <a:blip r:embed="rId3">
            <a:extLst>
              <a:ext uri="{28A0092B-C50C-407E-A947-70E740481C1C}">
                <a14:useLocalDpi xmlns:a14="http://schemas.microsoft.com/office/drawing/2010/main" val="0"/>
              </a:ext>
            </a:extLst>
          </a:blip>
          <a:srcRect b="5257"/>
          <a:stretch>
            <a:fillRect/>
          </a:stretch>
        </p:blipFill>
        <p:spPr bwMode="auto">
          <a:xfrm>
            <a:off x="2971800" y="1136650"/>
            <a:ext cx="63246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6484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le 3"/>
          <p:cNvSpPr>
            <a:spLocks noGrp="1"/>
          </p:cNvSpPr>
          <p:nvPr>
            <p:ph type="title"/>
          </p:nvPr>
        </p:nvSpPr>
        <p:spPr/>
        <p:txBody>
          <a:bodyPr/>
          <a:lstStyle/>
          <a:p>
            <a:r>
              <a:rPr lang="en-US" altLang="en-US"/>
              <a:t>Mean shift clustering</a:t>
            </a:r>
          </a:p>
        </p:txBody>
      </p:sp>
      <p:sp>
        <p:nvSpPr>
          <p:cNvPr id="45059" name="Rectangle 2"/>
          <p:cNvSpPr>
            <a:spLocks noGrp="1" noChangeArrowheads="1"/>
          </p:cNvSpPr>
          <p:nvPr>
            <p:ph idx="1"/>
          </p:nvPr>
        </p:nvSpPr>
        <p:spPr/>
        <p:txBody>
          <a:bodyPr/>
          <a:lstStyle/>
          <a:p>
            <a:pPr marL="533400" indent="-533400" eaLnBrk="1" hangingPunct="1"/>
            <a:r>
              <a:rPr lang="en-US" altLang="en-US"/>
              <a:t>The mean shift algorithm seeks </a:t>
            </a:r>
            <a:r>
              <a:rPr lang="en-US" altLang="en-US" i="1"/>
              <a:t>modes</a:t>
            </a:r>
            <a:r>
              <a:rPr lang="en-US" altLang="en-US"/>
              <a:t> of the given set of points</a:t>
            </a:r>
          </a:p>
          <a:p>
            <a:pPr marL="971550" lvl="1" indent="-514350" eaLnBrk="1" hangingPunct="1">
              <a:buFont typeface="Calibri" panose="020F0502020204030204" pitchFamily="34" charset="0"/>
              <a:buAutoNum type="arabicPeriod"/>
            </a:pPr>
            <a:r>
              <a:rPr lang="en-US" altLang="en-US"/>
              <a:t>Choose kernel and bandwidth</a:t>
            </a:r>
          </a:p>
          <a:p>
            <a:pPr marL="971550" lvl="1" indent="-514350" eaLnBrk="1" hangingPunct="1">
              <a:buFont typeface="Calibri" panose="020F0502020204030204" pitchFamily="34" charset="0"/>
              <a:buAutoNum type="arabicPeriod"/>
            </a:pPr>
            <a:r>
              <a:rPr lang="en-US" altLang="en-US"/>
              <a:t>For each point:</a:t>
            </a:r>
          </a:p>
          <a:p>
            <a:pPr marL="1314450" lvl="2" indent="-457200" eaLnBrk="1" hangingPunct="1">
              <a:buFont typeface="Calibri" panose="020F0502020204030204" pitchFamily="34" charset="0"/>
              <a:buAutoNum type="alphaLcParenR"/>
            </a:pPr>
            <a:r>
              <a:rPr lang="en-US" altLang="en-US"/>
              <a:t>Center a window on that point</a:t>
            </a:r>
          </a:p>
          <a:p>
            <a:pPr marL="1314450" lvl="2" indent="-457200" eaLnBrk="1" hangingPunct="1">
              <a:buFont typeface="Calibri" panose="020F0502020204030204" pitchFamily="34" charset="0"/>
              <a:buAutoNum type="alphaLcParenR"/>
            </a:pPr>
            <a:r>
              <a:rPr lang="en-US" altLang="en-US"/>
              <a:t>Compute the mean of the data in the search window</a:t>
            </a:r>
          </a:p>
          <a:p>
            <a:pPr marL="1314450" lvl="2" indent="-457200" eaLnBrk="1" hangingPunct="1">
              <a:buFont typeface="Calibri" panose="020F0502020204030204" pitchFamily="34" charset="0"/>
              <a:buAutoNum type="alphaLcParenR"/>
            </a:pPr>
            <a:r>
              <a:rPr lang="en-US" altLang="en-US"/>
              <a:t>Center the search window at the new mean location</a:t>
            </a:r>
          </a:p>
          <a:p>
            <a:pPr marL="1314450" lvl="2" indent="-457200" eaLnBrk="1" hangingPunct="1">
              <a:buFont typeface="Calibri" panose="020F0502020204030204" pitchFamily="34" charset="0"/>
              <a:buAutoNum type="alphaLcParenR"/>
            </a:pPr>
            <a:r>
              <a:rPr lang="en-US" altLang="en-US"/>
              <a:t>Repeat (b,c) until convergence</a:t>
            </a:r>
          </a:p>
          <a:p>
            <a:pPr marL="971550" lvl="1" indent="-514350" eaLnBrk="1" hangingPunct="1">
              <a:buFont typeface="Calibri" panose="020F0502020204030204" pitchFamily="34" charset="0"/>
              <a:buAutoNum type="arabicPeriod"/>
            </a:pPr>
            <a:r>
              <a:rPr lang="en-US" altLang="en-US"/>
              <a:t>Assign points that lead to nearby modes to the same cluster</a:t>
            </a:r>
          </a:p>
          <a:p>
            <a:pPr marL="533400" indent="-533400" eaLnBrk="1" hangingPunct="1"/>
            <a:endParaRPr lang="en-US" altLang="en-US"/>
          </a:p>
        </p:txBody>
      </p:sp>
    </p:spTree>
    <p:extLst>
      <p:ext uri="{BB962C8B-B14F-4D97-AF65-F5344CB8AC3E}">
        <p14:creationId xmlns:p14="http://schemas.microsoft.com/office/powerpoint/2010/main" val="2966051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05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05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05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05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50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xfrm>
            <a:off x="1676400" y="990600"/>
            <a:ext cx="8763000" cy="2590800"/>
          </a:xfrm>
        </p:spPr>
        <p:txBody>
          <a:bodyPr/>
          <a:lstStyle/>
          <a:p>
            <a:pPr marL="533400" indent="-533400" eaLnBrk="1" hangingPunct="1"/>
            <a:r>
              <a:rPr lang="en-US" altLang="en-US" sz="2000"/>
              <a:t>Compute features for each pixel (color, gradients, texture, etc)</a:t>
            </a:r>
          </a:p>
          <a:p>
            <a:pPr marL="533400" indent="-533400" eaLnBrk="1" hangingPunct="1"/>
            <a:r>
              <a:rPr lang="en-US" altLang="en-US" sz="2000"/>
              <a:t>Set kernel size for features K</a:t>
            </a:r>
            <a:r>
              <a:rPr lang="en-US" altLang="en-US" sz="2000" baseline="-25000"/>
              <a:t>f </a:t>
            </a:r>
            <a:r>
              <a:rPr lang="en-US" altLang="en-US" sz="2000"/>
              <a:t> and position K</a:t>
            </a:r>
            <a:r>
              <a:rPr lang="en-US" altLang="en-US" sz="2000" baseline="-25000"/>
              <a:t>s</a:t>
            </a:r>
            <a:endParaRPr lang="en-US" altLang="en-US" sz="2000"/>
          </a:p>
          <a:p>
            <a:pPr marL="533400" indent="-533400" eaLnBrk="1" hangingPunct="1"/>
            <a:r>
              <a:rPr lang="en-US" altLang="en-US" sz="2000"/>
              <a:t>Initialize windows at individual pixel locations</a:t>
            </a:r>
          </a:p>
          <a:p>
            <a:pPr marL="533400" indent="-533400" eaLnBrk="1" hangingPunct="1"/>
            <a:r>
              <a:rPr lang="en-US" altLang="en-US" sz="2000"/>
              <a:t>Perform mean shift for each window until convergence</a:t>
            </a:r>
          </a:p>
          <a:p>
            <a:pPr marL="533400" indent="-533400" eaLnBrk="1" hangingPunct="1"/>
            <a:r>
              <a:rPr lang="en-US" altLang="en-US" sz="2000"/>
              <a:t>Merge windows that are within width of K</a:t>
            </a:r>
            <a:r>
              <a:rPr lang="en-US" altLang="en-US" sz="2000" baseline="-25000"/>
              <a:t>f </a:t>
            </a:r>
            <a:r>
              <a:rPr lang="en-US" altLang="en-US" sz="2000"/>
              <a:t> and K</a:t>
            </a:r>
            <a:r>
              <a:rPr lang="en-US" altLang="en-US" sz="2000" baseline="-25000"/>
              <a:t>s</a:t>
            </a:r>
            <a:endParaRPr lang="en-US" altLang="en-US" sz="2000"/>
          </a:p>
        </p:txBody>
      </p:sp>
      <p:sp>
        <p:nvSpPr>
          <p:cNvPr id="43011" name="Rectangle 3"/>
          <p:cNvSpPr>
            <a:spLocks noGrp="1" noChangeArrowheads="1"/>
          </p:cNvSpPr>
          <p:nvPr>
            <p:ph type="title"/>
          </p:nvPr>
        </p:nvSpPr>
        <p:spPr>
          <a:xfrm>
            <a:off x="2209800" y="-76200"/>
            <a:ext cx="7772400" cy="1143000"/>
          </a:xfrm>
        </p:spPr>
        <p:txBody>
          <a:bodyPr/>
          <a:lstStyle/>
          <a:p>
            <a:pPr eaLnBrk="1" hangingPunct="1"/>
            <a:r>
              <a:rPr lang="en-US" altLang="en-US"/>
              <a:t>Segmentation by Mean Shift</a:t>
            </a: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086100"/>
            <a:ext cx="41148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408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4" name="Picture 2" descr="negoiu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950" y="3752850"/>
            <a:ext cx="37274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camp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2013" y="1177925"/>
            <a:ext cx="3733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campus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075" y="1143000"/>
            <a:ext cx="3733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negoi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6300" y="3752850"/>
            <a:ext cx="3729038"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Rectangle 7"/>
          <p:cNvSpPr>
            <a:spLocks noGrp="1" noChangeArrowheads="1"/>
          </p:cNvSpPr>
          <p:nvPr>
            <p:ph type="title"/>
          </p:nvPr>
        </p:nvSpPr>
        <p:spPr>
          <a:xfrm>
            <a:off x="2362200" y="-76200"/>
            <a:ext cx="7772400" cy="1143000"/>
          </a:xfrm>
        </p:spPr>
        <p:txBody>
          <a:bodyPr/>
          <a:lstStyle/>
          <a:p>
            <a:pPr eaLnBrk="1" hangingPunct="1"/>
            <a:r>
              <a:rPr lang="en-US" altLang="en-US"/>
              <a:t>Mean shift segmentation results</a:t>
            </a:r>
          </a:p>
        </p:txBody>
      </p:sp>
      <p:sp>
        <p:nvSpPr>
          <p:cNvPr id="2" name="TextBox 1"/>
          <p:cNvSpPr txBox="1"/>
          <p:nvPr/>
        </p:nvSpPr>
        <p:spPr>
          <a:xfrm>
            <a:off x="7772401" y="6477000"/>
            <a:ext cx="3218353" cy="369332"/>
          </a:xfrm>
          <a:prstGeom prst="rect">
            <a:avLst/>
          </a:prstGeom>
          <a:noFill/>
        </p:spPr>
        <p:txBody>
          <a:bodyPr wrap="square" rtlCol="0">
            <a:spAutoFit/>
          </a:bodyPr>
          <a:lstStyle/>
          <a:p>
            <a:pPr eaLnBrk="1" hangingPunct="1"/>
            <a:r>
              <a:rPr lang="en-US" sz="1800" dirty="0" err="1">
                <a:solidFill>
                  <a:prstClr val="black"/>
                </a:solidFill>
                <a:latin typeface="Arial" panose="020B0604020202020204" pitchFamily="34" charset="0"/>
                <a:cs typeface="Arial" panose="020B0604020202020204" pitchFamily="34" charset="0"/>
              </a:rPr>
              <a:t>Comaniciu</a:t>
            </a:r>
            <a:r>
              <a:rPr lang="en-US" sz="1800" dirty="0">
                <a:solidFill>
                  <a:prstClr val="black"/>
                </a:solidFill>
                <a:latin typeface="Arial" panose="020B0604020202020204" pitchFamily="34" charset="0"/>
                <a:cs typeface="Arial" panose="020B0604020202020204" pitchFamily="34" charset="0"/>
              </a:rPr>
              <a:t> and Meer 2002</a:t>
            </a:r>
          </a:p>
        </p:txBody>
      </p:sp>
    </p:spTree>
    <p:extLst>
      <p:ext uri="{BB962C8B-B14F-4D97-AF65-F5344CB8AC3E}">
        <p14:creationId xmlns:p14="http://schemas.microsoft.com/office/powerpoint/2010/main" val="2642050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p:txBody>
          <a:bodyPr/>
          <a:lstStyle/>
          <a:p>
            <a:pPr eaLnBrk="1" hangingPunct="1"/>
            <a:endParaRPr lang="en-US" altLang="en-US"/>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33400"/>
            <a:ext cx="75438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772401" y="6477000"/>
            <a:ext cx="3218353" cy="369332"/>
          </a:xfrm>
          <a:prstGeom prst="rect">
            <a:avLst/>
          </a:prstGeom>
          <a:noFill/>
        </p:spPr>
        <p:txBody>
          <a:bodyPr wrap="square" rtlCol="0">
            <a:spAutoFit/>
          </a:bodyPr>
          <a:lstStyle/>
          <a:p>
            <a:pPr eaLnBrk="1" hangingPunct="1"/>
            <a:r>
              <a:rPr lang="en-US" sz="1800" dirty="0" err="1">
                <a:solidFill>
                  <a:prstClr val="black"/>
                </a:solidFill>
                <a:latin typeface="Arial" panose="020B0604020202020204" pitchFamily="34" charset="0"/>
                <a:cs typeface="Arial" panose="020B0604020202020204" pitchFamily="34" charset="0"/>
              </a:rPr>
              <a:t>Comaniciu</a:t>
            </a:r>
            <a:r>
              <a:rPr lang="en-US" sz="1800" dirty="0">
                <a:solidFill>
                  <a:prstClr val="black"/>
                </a:solidFill>
                <a:latin typeface="Arial" panose="020B0604020202020204" pitchFamily="34" charset="0"/>
                <a:cs typeface="Arial" panose="020B0604020202020204" pitchFamily="34" charset="0"/>
              </a:rPr>
              <a:t> and Meer 2002</a:t>
            </a:r>
          </a:p>
        </p:txBody>
      </p:sp>
    </p:spTree>
    <p:extLst>
      <p:ext uri="{BB962C8B-B14F-4D97-AF65-F5344CB8AC3E}">
        <p14:creationId xmlns:p14="http://schemas.microsoft.com/office/powerpoint/2010/main" val="1396897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a:t>Mean-shift: other issues</a:t>
            </a:r>
          </a:p>
        </p:txBody>
      </p:sp>
      <p:sp>
        <p:nvSpPr>
          <p:cNvPr id="49155" name="Content Placeholder 2"/>
          <p:cNvSpPr>
            <a:spLocks noGrp="1"/>
          </p:cNvSpPr>
          <p:nvPr>
            <p:ph idx="1"/>
          </p:nvPr>
        </p:nvSpPr>
        <p:spPr/>
        <p:txBody>
          <a:bodyPr>
            <a:normAutofit fontScale="92500" lnSpcReduction="10000"/>
          </a:bodyPr>
          <a:lstStyle/>
          <a:p>
            <a:pPr>
              <a:defRPr/>
            </a:pPr>
            <a:r>
              <a:rPr lang="en-US" dirty="0"/>
              <a:t>Speedups</a:t>
            </a:r>
          </a:p>
          <a:p>
            <a:pPr lvl="1">
              <a:defRPr/>
            </a:pPr>
            <a:r>
              <a:rPr lang="en-US" dirty="0"/>
              <a:t>Binned estimation</a:t>
            </a:r>
          </a:p>
          <a:p>
            <a:pPr lvl="1">
              <a:defRPr/>
            </a:pPr>
            <a:r>
              <a:rPr lang="en-US" dirty="0"/>
              <a:t>Fast search of neighbors</a:t>
            </a:r>
          </a:p>
          <a:p>
            <a:pPr lvl="1">
              <a:defRPr/>
            </a:pPr>
            <a:r>
              <a:rPr lang="en-US" dirty="0"/>
              <a:t>Update each window in each iteration (faster convergence)</a:t>
            </a:r>
          </a:p>
          <a:p>
            <a:pPr>
              <a:defRPr/>
            </a:pPr>
            <a:endParaRPr lang="en-US" dirty="0"/>
          </a:p>
          <a:p>
            <a:pPr>
              <a:defRPr/>
            </a:pPr>
            <a:r>
              <a:rPr lang="en-US" dirty="0"/>
              <a:t>Other tricks</a:t>
            </a:r>
          </a:p>
          <a:p>
            <a:pPr lvl="1">
              <a:defRPr/>
            </a:pPr>
            <a:r>
              <a:rPr lang="en-US" dirty="0"/>
              <a:t>Use </a:t>
            </a:r>
            <a:r>
              <a:rPr lang="en-US" dirty="0" err="1"/>
              <a:t>kNN</a:t>
            </a:r>
            <a:r>
              <a:rPr lang="en-US" dirty="0"/>
              <a:t> to determine window sizes adaptively</a:t>
            </a:r>
          </a:p>
          <a:p>
            <a:pPr lvl="1">
              <a:buFont typeface="Arial" panose="020B0604020202020204" pitchFamily="34" charset="0"/>
              <a:buNone/>
              <a:defRPr/>
            </a:pPr>
            <a:endParaRPr lang="en-US" dirty="0"/>
          </a:p>
          <a:p>
            <a:pPr>
              <a:defRPr/>
            </a:pPr>
            <a:r>
              <a:rPr lang="en-US" dirty="0"/>
              <a:t>Lots of theoretical support</a:t>
            </a:r>
          </a:p>
          <a:p>
            <a:pPr lvl="1">
              <a:buFont typeface="Arial" panose="020B0604020202020204" pitchFamily="34" charset="0"/>
              <a:buNone/>
              <a:defRPr/>
            </a:pPr>
            <a:r>
              <a:rPr lang="en-US" dirty="0">
                <a:cs typeface="Arial" pitchFamily="34" charset="0"/>
              </a:rPr>
              <a:t>	</a:t>
            </a:r>
            <a:r>
              <a:rPr lang="en-US" sz="2400" dirty="0">
                <a:cs typeface="Arial" pitchFamily="34" charset="0"/>
              </a:rPr>
              <a:t>D. </a:t>
            </a:r>
            <a:r>
              <a:rPr lang="en-US" sz="2400" dirty="0" err="1">
                <a:cs typeface="Arial" pitchFamily="34" charset="0"/>
              </a:rPr>
              <a:t>Comaniciu</a:t>
            </a:r>
            <a:r>
              <a:rPr lang="en-US" sz="2400" dirty="0">
                <a:cs typeface="Arial" pitchFamily="34" charset="0"/>
              </a:rPr>
              <a:t> and P. Meer, Mean Shift: A Robust Approach toward Feature Space Analysis, PAMI 2002. </a:t>
            </a:r>
          </a:p>
          <a:p>
            <a:pPr lvl="1">
              <a:buFont typeface="Arial" panose="020B0604020202020204" pitchFamily="34" charset="0"/>
              <a:buNone/>
              <a:defRPr/>
            </a:pPr>
            <a:endParaRPr lang="en-US" dirty="0">
              <a:cs typeface="Arial" pitchFamily="34" charset="0"/>
            </a:endParaRPr>
          </a:p>
          <a:p>
            <a:pPr lvl="1">
              <a:defRPr/>
            </a:pPr>
            <a:endParaRPr lang="en-US" dirty="0"/>
          </a:p>
        </p:txBody>
      </p:sp>
    </p:spTree>
    <p:extLst>
      <p:ext uri="{BB962C8B-B14F-4D97-AF65-F5344CB8AC3E}">
        <p14:creationId xmlns:p14="http://schemas.microsoft.com/office/powerpoint/2010/main" val="679774203"/>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524000" y="0"/>
            <a:ext cx="7772400" cy="1143000"/>
          </a:xfrm>
        </p:spPr>
        <p:txBody>
          <a:bodyPr/>
          <a:lstStyle/>
          <a:p>
            <a:pPr eaLnBrk="1" hangingPunct="1"/>
            <a:r>
              <a:rPr lang="en-US" altLang="en-US"/>
              <a:t>Mean shift pros and cons</a:t>
            </a:r>
          </a:p>
        </p:txBody>
      </p:sp>
      <p:sp>
        <p:nvSpPr>
          <p:cNvPr id="63491" name="Rectangle 3"/>
          <p:cNvSpPr>
            <a:spLocks noGrp="1" noChangeArrowheads="1"/>
          </p:cNvSpPr>
          <p:nvPr>
            <p:ph type="body" idx="1"/>
          </p:nvPr>
        </p:nvSpPr>
        <p:spPr>
          <a:xfrm>
            <a:off x="2133600" y="1295400"/>
            <a:ext cx="7772400" cy="5105400"/>
          </a:xfrm>
        </p:spPr>
        <p:txBody>
          <a:bodyPr/>
          <a:lstStyle/>
          <a:p>
            <a:pPr eaLnBrk="1" hangingPunct="1"/>
            <a:r>
              <a:rPr lang="en-US" altLang="en-US" sz="2800"/>
              <a:t>Pros</a:t>
            </a:r>
          </a:p>
          <a:p>
            <a:pPr lvl="1" eaLnBrk="1" hangingPunct="1"/>
            <a:r>
              <a:rPr lang="en-US" altLang="en-US" sz="2400"/>
              <a:t>Good general-practice segmentation</a:t>
            </a:r>
          </a:p>
          <a:p>
            <a:pPr lvl="1" eaLnBrk="1" hangingPunct="1"/>
            <a:r>
              <a:rPr lang="en-US" altLang="en-US" sz="2400"/>
              <a:t>Flexible in number and shape of regions</a:t>
            </a:r>
          </a:p>
          <a:p>
            <a:pPr lvl="1" eaLnBrk="1" hangingPunct="1"/>
            <a:r>
              <a:rPr lang="en-US" altLang="en-US" sz="2400"/>
              <a:t>Robust to outliers</a:t>
            </a:r>
          </a:p>
          <a:p>
            <a:pPr eaLnBrk="1" hangingPunct="1"/>
            <a:r>
              <a:rPr lang="en-US" altLang="en-US" sz="2800"/>
              <a:t>Cons</a:t>
            </a:r>
          </a:p>
          <a:p>
            <a:pPr lvl="1" eaLnBrk="1" hangingPunct="1"/>
            <a:r>
              <a:rPr lang="en-US" altLang="en-US" sz="2400"/>
              <a:t>Have to choose kernel size in advance</a:t>
            </a:r>
          </a:p>
          <a:p>
            <a:pPr lvl="1" eaLnBrk="1" hangingPunct="1"/>
            <a:r>
              <a:rPr lang="en-US" altLang="en-US" sz="2400"/>
              <a:t>Not suitable for high-dimensional features</a:t>
            </a:r>
          </a:p>
          <a:p>
            <a:pPr eaLnBrk="1" hangingPunct="1"/>
            <a:r>
              <a:rPr lang="en-US" altLang="en-US" sz="2800"/>
              <a:t>When to use it</a:t>
            </a:r>
          </a:p>
          <a:p>
            <a:pPr lvl="1" eaLnBrk="1" hangingPunct="1"/>
            <a:r>
              <a:rPr lang="en-US" altLang="en-US" sz="2400"/>
              <a:t>Oversegmentatoin</a:t>
            </a:r>
          </a:p>
          <a:p>
            <a:pPr lvl="1" eaLnBrk="1" hangingPunct="1"/>
            <a:r>
              <a:rPr lang="en-US" altLang="en-US" sz="2400"/>
              <a:t>Multiple segmentations</a:t>
            </a:r>
          </a:p>
          <a:p>
            <a:pPr lvl="1" eaLnBrk="1" hangingPunct="1"/>
            <a:r>
              <a:rPr lang="en-US" altLang="en-US" sz="2400"/>
              <a:t>Tracking, clustering, filtering applications</a:t>
            </a:r>
          </a:p>
        </p:txBody>
      </p:sp>
    </p:spTree>
    <p:extLst>
      <p:ext uri="{BB962C8B-B14F-4D97-AF65-F5344CB8AC3E}">
        <p14:creationId xmlns:p14="http://schemas.microsoft.com/office/powerpoint/2010/main" val="4046747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49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491">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491">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491">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491">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4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hays\Desktop\143 Computer Vision\slides\07\639px-GaussianScatterPCA.png"/>
          <p:cNvPicPr>
            <a:picLocks noChangeAspect="1" noChangeArrowheads="1"/>
          </p:cNvPicPr>
          <p:nvPr/>
        </p:nvPicPr>
        <p:blipFill>
          <a:blip r:embed="rId2">
            <a:extLst>
              <a:ext uri="{28A0092B-C50C-407E-A947-70E740481C1C}">
                <a14:useLocalDpi xmlns:a14="http://schemas.microsoft.com/office/drawing/2010/main" val="0"/>
              </a:ext>
            </a:extLst>
          </a:blip>
          <a:srcRect l="8012" t="5688" r="7857" b="6126"/>
          <a:stretch>
            <a:fillRect/>
          </a:stretch>
        </p:blipFill>
        <p:spPr bwMode="auto">
          <a:xfrm>
            <a:off x="6332538" y="1600200"/>
            <a:ext cx="425926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p:cNvSpPr>
            <a:spLocks noGrp="1"/>
          </p:cNvSpPr>
          <p:nvPr>
            <p:ph type="title"/>
          </p:nvPr>
        </p:nvSpPr>
        <p:spPr/>
        <p:txBody>
          <a:bodyPr/>
          <a:lstStyle/>
          <a:p>
            <a:pPr eaLnBrk="1" hangingPunct="1"/>
            <a:r>
              <a:rPr lang="en-US" altLang="en-US"/>
              <a:t>Dimensionality Reduction</a:t>
            </a:r>
          </a:p>
        </p:txBody>
      </p:sp>
      <p:sp>
        <p:nvSpPr>
          <p:cNvPr id="27652" name="Content Placeholder 2"/>
          <p:cNvSpPr>
            <a:spLocks noGrp="1"/>
          </p:cNvSpPr>
          <p:nvPr>
            <p:ph idx="1"/>
          </p:nvPr>
        </p:nvSpPr>
        <p:spPr>
          <a:xfrm>
            <a:off x="1676400" y="1600201"/>
            <a:ext cx="4876800" cy="4525963"/>
          </a:xfrm>
        </p:spPr>
        <p:txBody>
          <a:bodyPr/>
          <a:lstStyle/>
          <a:p>
            <a:pPr eaLnBrk="1" hangingPunct="1"/>
            <a:r>
              <a:rPr lang="en-US" altLang="en-US" b="1" dirty="0"/>
              <a:t>PCA</a:t>
            </a:r>
            <a:r>
              <a:rPr lang="en-US" altLang="en-US" dirty="0"/>
              <a:t>, ICA, LLE, </a:t>
            </a:r>
            <a:r>
              <a:rPr lang="en-US" altLang="en-US" dirty="0" err="1"/>
              <a:t>Isomap</a:t>
            </a:r>
            <a:r>
              <a:rPr lang="en-US" altLang="en-US" dirty="0"/>
              <a:t>, </a:t>
            </a:r>
            <a:r>
              <a:rPr lang="en-US" altLang="en-US" i="1" dirty="0" err="1"/>
              <a:t>Autoencoder</a:t>
            </a:r>
            <a:endParaRPr lang="en-US" altLang="en-US" i="1" dirty="0"/>
          </a:p>
          <a:p>
            <a:pPr eaLnBrk="1" hangingPunct="1"/>
            <a:r>
              <a:rPr lang="en-US" altLang="en-US" sz="1800" dirty="0"/>
              <a:t>PCA is the most important technique to know.  It takes advantage of correlations in data dimensions to produce the best possible lower dimensional representation based on linear projections (minimizes reconstruction error).</a:t>
            </a:r>
            <a:br>
              <a:rPr lang="en-US" altLang="en-US" sz="1800" dirty="0"/>
            </a:br>
            <a:endParaRPr lang="en-US" altLang="en-US" sz="1800" dirty="0"/>
          </a:p>
          <a:p>
            <a:pPr eaLnBrk="1" hangingPunct="1"/>
            <a:r>
              <a:rPr lang="en-US" altLang="en-US" sz="1800" dirty="0"/>
              <a:t>PCA should be used for dimensionality reduction, not for discovering patterns or making predictions. Don't try to assign semantic meaning to the bases.</a:t>
            </a:r>
          </a:p>
        </p:txBody>
      </p:sp>
    </p:spTree>
    <p:extLst>
      <p:ext uri="{BB962C8B-B14F-4D97-AF65-F5344CB8AC3E}">
        <p14:creationId xmlns:p14="http://schemas.microsoft.com/office/powerpoint/2010/main" val="30639764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a:t>Spectral clustering</a:t>
            </a:r>
          </a:p>
        </p:txBody>
      </p:sp>
      <p:sp>
        <p:nvSpPr>
          <p:cNvPr id="48131" name="Content Placeholder 2"/>
          <p:cNvSpPr>
            <a:spLocks noGrp="1"/>
          </p:cNvSpPr>
          <p:nvPr>
            <p:ph idx="1"/>
          </p:nvPr>
        </p:nvSpPr>
        <p:spPr/>
        <p:txBody>
          <a:bodyPr/>
          <a:lstStyle/>
          <a:p>
            <a:pPr>
              <a:buFont typeface="Arial" panose="020B0604020202020204" pitchFamily="34" charset="0"/>
              <a:buNone/>
            </a:pPr>
            <a:r>
              <a:rPr lang="en-US" altLang="en-US"/>
              <a:t>		Group points based on links in a graph</a:t>
            </a:r>
          </a:p>
        </p:txBody>
      </p:sp>
      <p:pic>
        <p:nvPicPr>
          <p:cNvPr id="481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971800"/>
            <a:ext cx="321468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Oval 4"/>
          <p:cNvSpPr>
            <a:spLocks noChangeArrowheads="1"/>
          </p:cNvSpPr>
          <p:nvPr/>
        </p:nvSpPr>
        <p:spPr bwMode="auto">
          <a:xfrm>
            <a:off x="2647950" y="37512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4" name="Oval 5"/>
          <p:cNvSpPr>
            <a:spLocks noChangeArrowheads="1"/>
          </p:cNvSpPr>
          <p:nvPr/>
        </p:nvSpPr>
        <p:spPr bwMode="auto">
          <a:xfrm>
            <a:off x="3078163" y="3636963"/>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5" name="Oval 6"/>
          <p:cNvSpPr>
            <a:spLocks noChangeArrowheads="1"/>
          </p:cNvSpPr>
          <p:nvPr/>
        </p:nvSpPr>
        <p:spPr bwMode="auto">
          <a:xfrm>
            <a:off x="2541588" y="4208463"/>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6" name="Oval 7"/>
          <p:cNvSpPr>
            <a:spLocks noChangeArrowheads="1"/>
          </p:cNvSpPr>
          <p:nvPr/>
        </p:nvSpPr>
        <p:spPr bwMode="auto">
          <a:xfrm>
            <a:off x="3184525" y="43227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7" name="Oval 8"/>
          <p:cNvSpPr>
            <a:spLocks noChangeArrowheads="1"/>
          </p:cNvSpPr>
          <p:nvPr/>
        </p:nvSpPr>
        <p:spPr bwMode="auto">
          <a:xfrm>
            <a:off x="3613150" y="39798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8" name="Oval 9"/>
          <p:cNvSpPr>
            <a:spLocks noChangeArrowheads="1"/>
          </p:cNvSpPr>
          <p:nvPr/>
        </p:nvSpPr>
        <p:spPr bwMode="auto">
          <a:xfrm>
            <a:off x="4578350" y="38655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9" name="Oval 10"/>
          <p:cNvSpPr>
            <a:spLocks noChangeArrowheads="1"/>
          </p:cNvSpPr>
          <p:nvPr/>
        </p:nvSpPr>
        <p:spPr bwMode="auto">
          <a:xfrm>
            <a:off x="5114925" y="43227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0" name="Oval 11"/>
          <p:cNvSpPr>
            <a:spLocks noChangeArrowheads="1"/>
          </p:cNvSpPr>
          <p:nvPr/>
        </p:nvSpPr>
        <p:spPr bwMode="auto">
          <a:xfrm>
            <a:off x="2863851" y="4437063"/>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1" name="Oval 12"/>
          <p:cNvSpPr>
            <a:spLocks noChangeArrowheads="1"/>
          </p:cNvSpPr>
          <p:nvPr/>
        </p:nvSpPr>
        <p:spPr bwMode="auto">
          <a:xfrm>
            <a:off x="2970213" y="34083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2" name="Oval 13"/>
          <p:cNvSpPr>
            <a:spLocks noChangeArrowheads="1"/>
          </p:cNvSpPr>
          <p:nvPr/>
        </p:nvSpPr>
        <p:spPr bwMode="auto">
          <a:xfrm>
            <a:off x="5330826" y="3865563"/>
            <a:ext cx="106363"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3" name="Oval 14"/>
          <p:cNvSpPr>
            <a:spLocks noChangeArrowheads="1"/>
          </p:cNvSpPr>
          <p:nvPr/>
        </p:nvSpPr>
        <p:spPr bwMode="auto">
          <a:xfrm>
            <a:off x="2863851" y="3979863"/>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4" name="Oval 15"/>
          <p:cNvSpPr>
            <a:spLocks noChangeArrowheads="1"/>
          </p:cNvSpPr>
          <p:nvPr/>
        </p:nvSpPr>
        <p:spPr bwMode="auto">
          <a:xfrm>
            <a:off x="4900613" y="36369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5" name="Oval 16"/>
          <p:cNvSpPr>
            <a:spLocks noChangeArrowheads="1"/>
          </p:cNvSpPr>
          <p:nvPr/>
        </p:nvSpPr>
        <p:spPr bwMode="auto">
          <a:xfrm>
            <a:off x="4471988" y="4322763"/>
            <a:ext cx="106362"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6" name="Oval 17"/>
          <p:cNvSpPr>
            <a:spLocks noChangeArrowheads="1"/>
          </p:cNvSpPr>
          <p:nvPr/>
        </p:nvSpPr>
        <p:spPr bwMode="auto">
          <a:xfrm>
            <a:off x="5222875" y="46656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cxnSp>
        <p:nvCxnSpPr>
          <p:cNvPr id="48147" name="AutoShape 18"/>
          <p:cNvCxnSpPr>
            <a:cxnSpLocks noChangeShapeType="1"/>
            <a:stCxn id="48133" idx="5"/>
            <a:endCxn id="48143" idx="1"/>
          </p:cNvCxnSpPr>
          <p:nvPr/>
        </p:nvCxnSpPr>
        <p:spPr bwMode="auto">
          <a:xfrm>
            <a:off x="2740026" y="3848101"/>
            <a:ext cx="138113"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48" name="AutoShape 19"/>
          <p:cNvCxnSpPr>
            <a:cxnSpLocks noChangeShapeType="1"/>
            <a:stCxn id="48135" idx="6"/>
            <a:endCxn id="48143" idx="3"/>
          </p:cNvCxnSpPr>
          <p:nvPr/>
        </p:nvCxnSpPr>
        <p:spPr bwMode="auto">
          <a:xfrm flipV="1">
            <a:off x="2647950" y="4076701"/>
            <a:ext cx="230188" cy="1889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49" name="AutoShape 20"/>
          <p:cNvCxnSpPr>
            <a:cxnSpLocks noChangeShapeType="1"/>
            <a:stCxn id="48135" idx="5"/>
            <a:endCxn id="48140" idx="1"/>
          </p:cNvCxnSpPr>
          <p:nvPr/>
        </p:nvCxnSpPr>
        <p:spPr bwMode="auto">
          <a:xfrm>
            <a:off x="2633664" y="4305301"/>
            <a:ext cx="244475"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0" name="AutoShape 21"/>
          <p:cNvCxnSpPr>
            <a:cxnSpLocks noChangeShapeType="1"/>
            <a:stCxn id="48133" idx="3"/>
            <a:endCxn id="48135" idx="0"/>
          </p:cNvCxnSpPr>
          <p:nvPr/>
        </p:nvCxnSpPr>
        <p:spPr bwMode="auto">
          <a:xfrm flipH="1">
            <a:off x="2595563" y="3848101"/>
            <a:ext cx="69850" cy="3603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1" name="AutoShape 22"/>
          <p:cNvCxnSpPr>
            <a:cxnSpLocks noChangeShapeType="1"/>
            <a:stCxn id="48143" idx="4"/>
            <a:endCxn id="48140" idx="0"/>
          </p:cNvCxnSpPr>
          <p:nvPr/>
        </p:nvCxnSpPr>
        <p:spPr bwMode="auto">
          <a:xfrm>
            <a:off x="2917825" y="4094163"/>
            <a:ext cx="0"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2" name="AutoShape 23"/>
          <p:cNvCxnSpPr>
            <a:cxnSpLocks noChangeShapeType="1"/>
            <a:stCxn id="48143" idx="7"/>
            <a:endCxn id="48134" idx="4"/>
          </p:cNvCxnSpPr>
          <p:nvPr/>
        </p:nvCxnSpPr>
        <p:spPr bwMode="auto">
          <a:xfrm flipV="1">
            <a:off x="2954338" y="3751263"/>
            <a:ext cx="177800" cy="2460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3" name="AutoShape 24"/>
          <p:cNvCxnSpPr>
            <a:cxnSpLocks noChangeShapeType="1"/>
            <a:stCxn id="48143" idx="5"/>
            <a:endCxn id="48136" idx="1"/>
          </p:cNvCxnSpPr>
          <p:nvPr/>
        </p:nvCxnSpPr>
        <p:spPr bwMode="auto">
          <a:xfrm>
            <a:off x="2954338" y="4076701"/>
            <a:ext cx="246062"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4" name="AutoShape 25"/>
          <p:cNvCxnSpPr>
            <a:cxnSpLocks noChangeShapeType="1"/>
            <a:stCxn id="48140" idx="6"/>
            <a:endCxn id="48136" idx="3"/>
          </p:cNvCxnSpPr>
          <p:nvPr/>
        </p:nvCxnSpPr>
        <p:spPr bwMode="auto">
          <a:xfrm flipV="1">
            <a:off x="2970214" y="4419601"/>
            <a:ext cx="230187" cy="746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5" name="AutoShape 26"/>
          <p:cNvCxnSpPr>
            <a:cxnSpLocks noChangeShapeType="1"/>
            <a:stCxn id="48133" idx="7"/>
            <a:endCxn id="48141" idx="3"/>
          </p:cNvCxnSpPr>
          <p:nvPr/>
        </p:nvCxnSpPr>
        <p:spPr bwMode="auto">
          <a:xfrm flipV="1">
            <a:off x="2740026" y="3505201"/>
            <a:ext cx="246063"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6" name="AutoShape 27"/>
          <p:cNvCxnSpPr>
            <a:cxnSpLocks noChangeShapeType="1"/>
            <a:stCxn id="48141" idx="5"/>
            <a:endCxn id="48134" idx="0"/>
          </p:cNvCxnSpPr>
          <p:nvPr/>
        </p:nvCxnSpPr>
        <p:spPr bwMode="auto">
          <a:xfrm>
            <a:off x="3062288" y="3505201"/>
            <a:ext cx="69850" cy="1317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7" name="AutoShape 28"/>
          <p:cNvCxnSpPr>
            <a:cxnSpLocks noChangeShapeType="1"/>
            <a:stCxn id="48136" idx="7"/>
            <a:endCxn id="48137" idx="3"/>
          </p:cNvCxnSpPr>
          <p:nvPr/>
        </p:nvCxnSpPr>
        <p:spPr bwMode="auto">
          <a:xfrm flipV="1">
            <a:off x="3276601" y="4076701"/>
            <a:ext cx="354013"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8" name="AutoShape 29"/>
          <p:cNvCxnSpPr>
            <a:cxnSpLocks noChangeShapeType="1"/>
            <a:stCxn id="48141" idx="6"/>
            <a:endCxn id="48137" idx="1"/>
          </p:cNvCxnSpPr>
          <p:nvPr/>
        </p:nvCxnSpPr>
        <p:spPr bwMode="auto">
          <a:xfrm>
            <a:off x="3078163" y="3465513"/>
            <a:ext cx="552450" cy="5318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9" name="AutoShape 30"/>
          <p:cNvCxnSpPr>
            <a:cxnSpLocks noChangeShapeType="1"/>
            <a:stCxn id="48143" idx="6"/>
            <a:endCxn id="48137" idx="2"/>
          </p:cNvCxnSpPr>
          <p:nvPr/>
        </p:nvCxnSpPr>
        <p:spPr bwMode="auto">
          <a:xfrm>
            <a:off x="2970214" y="4037013"/>
            <a:ext cx="642937"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0" name="AutoShape 31"/>
          <p:cNvCxnSpPr>
            <a:cxnSpLocks noChangeShapeType="1"/>
            <a:stCxn id="48138" idx="4"/>
            <a:endCxn id="48145" idx="0"/>
          </p:cNvCxnSpPr>
          <p:nvPr/>
        </p:nvCxnSpPr>
        <p:spPr bwMode="auto">
          <a:xfrm flipH="1">
            <a:off x="4525963" y="3979863"/>
            <a:ext cx="106362"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1" name="AutoShape 32"/>
          <p:cNvCxnSpPr>
            <a:cxnSpLocks noChangeShapeType="1"/>
            <a:stCxn id="48138" idx="7"/>
            <a:endCxn id="48144" idx="3"/>
          </p:cNvCxnSpPr>
          <p:nvPr/>
        </p:nvCxnSpPr>
        <p:spPr bwMode="auto">
          <a:xfrm flipV="1">
            <a:off x="4670426" y="3733801"/>
            <a:ext cx="246063"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2" name="AutoShape 33"/>
          <p:cNvCxnSpPr>
            <a:cxnSpLocks noChangeShapeType="1"/>
            <a:stCxn id="48144" idx="4"/>
            <a:endCxn id="48139" idx="1"/>
          </p:cNvCxnSpPr>
          <p:nvPr/>
        </p:nvCxnSpPr>
        <p:spPr bwMode="auto">
          <a:xfrm>
            <a:off x="4954588" y="3751263"/>
            <a:ext cx="176212" cy="5889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3" name="AutoShape 34"/>
          <p:cNvCxnSpPr>
            <a:cxnSpLocks noChangeShapeType="1"/>
            <a:stCxn id="48145" idx="6"/>
            <a:endCxn id="48139" idx="2"/>
          </p:cNvCxnSpPr>
          <p:nvPr/>
        </p:nvCxnSpPr>
        <p:spPr bwMode="auto">
          <a:xfrm>
            <a:off x="4578351" y="4379913"/>
            <a:ext cx="536575"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4" name="AutoShape 35"/>
          <p:cNvCxnSpPr>
            <a:cxnSpLocks noChangeShapeType="1"/>
            <a:stCxn id="48144" idx="5"/>
            <a:endCxn id="48142" idx="2"/>
          </p:cNvCxnSpPr>
          <p:nvPr/>
        </p:nvCxnSpPr>
        <p:spPr bwMode="auto">
          <a:xfrm>
            <a:off x="4992689" y="3733801"/>
            <a:ext cx="338137" cy="1889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5" name="AutoShape 36"/>
          <p:cNvCxnSpPr>
            <a:cxnSpLocks noChangeShapeType="1"/>
            <a:stCxn id="48138" idx="5"/>
            <a:endCxn id="48139" idx="1"/>
          </p:cNvCxnSpPr>
          <p:nvPr/>
        </p:nvCxnSpPr>
        <p:spPr bwMode="auto">
          <a:xfrm>
            <a:off x="4670426" y="3962401"/>
            <a:ext cx="460375"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6" name="AutoShape 37"/>
          <p:cNvCxnSpPr>
            <a:cxnSpLocks noChangeShapeType="1"/>
            <a:stCxn id="48142" idx="3"/>
            <a:endCxn id="48145" idx="7"/>
          </p:cNvCxnSpPr>
          <p:nvPr/>
        </p:nvCxnSpPr>
        <p:spPr bwMode="auto">
          <a:xfrm flipH="1">
            <a:off x="4564063" y="3962401"/>
            <a:ext cx="781050"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7" name="AutoShape 38"/>
          <p:cNvCxnSpPr>
            <a:cxnSpLocks noChangeShapeType="1"/>
            <a:stCxn id="48142" idx="4"/>
            <a:endCxn id="48146" idx="0"/>
          </p:cNvCxnSpPr>
          <p:nvPr/>
        </p:nvCxnSpPr>
        <p:spPr bwMode="auto">
          <a:xfrm flipH="1">
            <a:off x="5276850" y="3979863"/>
            <a:ext cx="107950" cy="6858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8" name="AutoShape 39"/>
          <p:cNvCxnSpPr>
            <a:cxnSpLocks noChangeShapeType="1"/>
            <a:stCxn id="48145" idx="5"/>
            <a:endCxn id="48146" idx="2"/>
          </p:cNvCxnSpPr>
          <p:nvPr/>
        </p:nvCxnSpPr>
        <p:spPr bwMode="auto">
          <a:xfrm>
            <a:off x="4564063" y="4419601"/>
            <a:ext cx="658812" cy="3032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9" name="AutoShape 40"/>
          <p:cNvCxnSpPr>
            <a:cxnSpLocks noChangeShapeType="1"/>
            <a:stCxn id="48137" idx="6"/>
            <a:endCxn id="48138" idx="2"/>
          </p:cNvCxnSpPr>
          <p:nvPr/>
        </p:nvCxnSpPr>
        <p:spPr bwMode="auto">
          <a:xfrm flipV="1">
            <a:off x="3721100" y="3922713"/>
            <a:ext cx="857250" cy="1143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8170" name="AutoShape 41"/>
          <p:cNvCxnSpPr>
            <a:cxnSpLocks noChangeShapeType="1"/>
            <a:stCxn id="48136" idx="5"/>
            <a:endCxn id="48146" idx="3"/>
          </p:cNvCxnSpPr>
          <p:nvPr/>
        </p:nvCxnSpPr>
        <p:spPr bwMode="auto">
          <a:xfrm>
            <a:off x="3276600" y="4419600"/>
            <a:ext cx="1962150" cy="3429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8171" name="AutoShape 42"/>
          <p:cNvCxnSpPr>
            <a:cxnSpLocks noChangeShapeType="1"/>
            <a:stCxn id="48141" idx="7"/>
            <a:endCxn id="48138" idx="1"/>
          </p:cNvCxnSpPr>
          <p:nvPr/>
        </p:nvCxnSpPr>
        <p:spPr bwMode="auto">
          <a:xfrm>
            <a:off x="3062289" y="3425825"/>
            <a:ext cx="1533525" cy="4572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8172" name="AutoShape 43"/>
          <p:cNvCxnSpPr>
            <a:cxnSpLocks noChangeShapeType="1"/>
            <a:stCxn id="48137" idx="5"/>
            <a:endCxn id="48145" idx="2"/>
          </p:cNvCxnSpPr>
          <p:nvPr/>
        </p:nvCxnSpPr>
        <p:spPr bwMode="auto">
          <a:xfrm>
            <a:off x="3705226" y="4076701"/>
            <a:ext cx="766763" cy="303213"/>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48173" name="Text Box 44"/>
          <p:cNvSpPr txBox="1">
            <a:spLocks noChangeArrowheads="1"/>
          </p:cNvSpPr>
          <p:nvPr/>
        </p:nvSpPr>
        <p:spPr bwMode="auto">
          <a:xfrm>
            <a:off x="2465388" y="4398963"/>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C0504D"/>
                </a:solidFill>
                <a:latin typeface="Arial" panose="020B0604020202020204" pitchFamily="34" charset="0"/>
                <a:cs typeface="Arial" panose="020B0604020202020204" pitchFamily="34" charset="0"/>
              </a:rPr>
              <a:t>A</a:t>
            </a:r>
          </a:p>
        </p:txBody>
      </p:sp>
      <p:sp>
        <p:nvSpPr>
          <p:cNvPr id="48174" name="Text Box 45"/>
          <p:cNvSpPr txBox="1">
            <a:spLocks noChangeArrowheads="1"/>
          </p:cNvSpPr>
          <p:nvPr/>
        </p:nvSpPr>
        <p:spPr bwMode="auto">
          <a:xfrm>
            <a:off x="5360988" y="4246563"/>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EEECE1"/>
                </a:solidFill>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8688387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Cuts in a graph</a:t>
            </a:r>
          </a:p>
        </p:txBody>
      </p:sp>
      <p:sp>
        <p:nvSpPr>
          <p:cNvPr id="49155" name="Oval 4"/>
          <p:cNvSpPr>
            <a:spLocks noChangeArrowheads="1"/>
          </p:cNvSpPr>
          <p:nvPr/>
        </p:nvSpPr>
        <p:spPr bwMode="auto">
          <a:xfrm>
            <a:off x="4373563" y="14097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56" name="Oval 5"/>
          <p:cNvSpPr>
            <a:spLocks noChangeArrowheads="1"/>
          </p:cNvSpPr>
          <p:nvPr/>
        </p:nvSpPr>
        <p:spPr bwMode="auto">
          <a:xfrm>
            <a:off x="4803776" y="1295400"/>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57" name="Oval 6"/>
          <p:cNvSpPr>
            <a:spLocks noChangeArrowheads="1"/>
          </p:cNvSpPr>
          <p:nvPr/>
        </p:nvSpPr>
        <p:spPr bwMode="auto">
          <a:xfrm>
            <a:off x="4267201" y="1866900"/>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58" name="Oval 7"/>
          <p:cNvSpPr>
            <a:spLocks noChangeArrowheads="1"/>
          </p:cNvSpPr>
          <p:nvPr/>
        </p:nvSpPr>
        <p:spPr bwMode="auto">
          <a:xfrm>
            <a:off x="4910138" y="19812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59" name="Oval 8"/>
          <p:cNvSpPr>
            <a:spLocks noChangeArrowheads="1"/>
          </p:cNvSpPr>
          <p:nvPr/>
        </p:nvSpPr>
        <p:spPr bwMode="auto">
          <a:xfrm>
            <a:off x="5338763" y="16383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0" name="Oval 9"/>
          <p:cNvSpPr>
            <a:spLocks noChangeArrowheads="1"/>
          </p:cNvSpPr>
          <p:nvPr/>
        </p:nvSpPr>
        <p:spPr bwMode="auto">
          <a:xfrm>
            <a:off x="6303963" y="15240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1" name="Oval 10"/>
          <p:cNvSpPr>
            <a:spLocks noChangeArrowheads="1"/>
          </p:cNvSpPr>
          <p:nvPr/>
        </p:nvSpPr>
        <p:spPr bwMode="auto">
          <a:xfrm>
            <a:off x="6840538" y="19812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2" name="Oval 11"/>
          <p:cNvSpPr>
            <a:spLocks noChangeArrowheads="1"/>
          </p:cNvSpPr>
          <p:nvPr/>
        </p:nvSpPr>
        <p:spPr bwMode="auto">
          <a:xfrm>
            <a:off x="4589463" y="2095500"/>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3" name="Oval 12"/>
          <p:cNvSpPr>
            <a:spLocks noChangeArrowheads="1"/>
          </p:cNvSpPr>
          <p:nvPr/>
        </p:nvSpPr>
        <p:spPr bwMode="auto">
          <a:xfrm>
            <a:off x="4695825" y="10668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4" name="Oval 13"/>
          <p:cNvSpPr>
            <a:spLocks noChangeArrowheads="1"/>
          </p:cNvSpPr>
          <p:nvPr/>
        </p:nvSpPr>
        <p:spPr bwMode="auto">
          <a:xfrm>
            <a:off x="7056438" y="1524000"/>
            <a:ext cx="106362"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5" name="Oval 14"/>
          <p:cNvSpPr>
            <a:spLocks noChangeArrowheads="1"/>
          </p:cNvSpPr>
          <p:nvPr/>
        </p:nvSpPr>
        <p:spPr bwMode="auto">
          <a:xfrm>
            <a:off x="4589463" y="1638300"/>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6" name="Oval 15"/>
          <p:cNvSpPr>
            <a:spLocks noChangeArrowheads="1"/>
          </p:cNvSpPr>
          <p:nvPr/>
        </p:nvSpPr>
        <p:spPr bwMode="auto">
          <a:xfrm>
            <a:off x="6626225" y="12954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7" name="Oval 16"/>
          <p:cNvSpPr>
            <a:spLocks noChangeArrowheads="1"/>
          </p:cNvSpPr>
          <p:nvPr/>
        </p:nvSpPr>
        <p:spPr bwMode="auto">
          <a:xfrm>
            <a:off x="6197601" y="1981200"/>
            <a:ext cx="106363"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8" name="Oval 17"/>
          <p:cNvSpPr>
            <a:spLocks noChangeArrowheads="1"/>
          </p:cNvSpPr>
          <p:nvPr/>
        </p:nvSpPr>
        <p:spPr bwMode="auto">
          <a:xfrm>
            <a:off x="6948488" y="23241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cxnSp>
        <p:nvCxnSpPr>
          <p:cNvPr id="49169" name="AutoShape 18"/>
          <p:cNvCxnSpPr>
            <a:cxnSpLocks noChangeShapeType="1"/>
            <a:stCxn id="49155" idx="5"/>
            <a:endCxn id="49165" idx="1"/>
          </p:cNvCxnSpPr>
          <p:nvPr/>
        </p:nvCxnSpPr>
        <p:spPr bwMode="auto">
          <a:xfrm>
            <a:off x="4465638" y="1506539"/>
            <a:ext cx="138112"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0" name="AutoShape 19"/>
          <p:cNvCxnSpPr>
            <a:cxnSpLocks noChangeShapeType="1"/>
            <a:stCxn id="49157" idx="6"/>
            <a:endCxn id="49165" idx="3"/>
          </p:cNvCxnSpPr>
          <p:nvPr/>
        </p:nvCxnSpPr>
        <p:spPr bwMode="auto">
          <a:xfrm flipV="1">
            <a:off x="4373564" y="1735138"/>
            <a:ext cx="230187" cy="1889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1" name="AutoShape 20"/>
          <p:cNvCxnSpPr>
            <a:cxnSpLocks noChangeShapeType="1"/>
            <a:stCxn id="49157" idx="5"/>
            <a:endCxn id="49162" idx="1"/>
          </p:cNvCxnSpPr>
          <p:nvPr/>
        </p:nvCxnSpPr>
        <p:spPr bwMode="auto">
          <a:xfrm>
            <a:off x="4359276" y="1963739"/>
            <a:ext cx="244475"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2" name="AutoShape 21"/>
          <p:cNvCxnSpPr>
            <a:cxnSpLocks noChangeShapeType="1"/>
            <a:stCxn id="49155" idx="3"/>
            <a:endCxn id="49157" idx="0"/>
          </p:cNvCxnSpPr>
          <p:nvPr/>
        </p:nvCxnSpPr>
        <p:spPr bwMode="auto">
          <a:xfrm flipH="1">
            <a:off x="4321175" y="1506538"/>
            <a:ext cx="69850" cy="3603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3" name="AutoShape 22"/>
          <p:cNvCxnSpPr>
            <a:cxnSpLocks noChangeShapeType="1"/>
            <a:stCxn id="49165" idx="4"/>
            <a:endCxn id="49162" idx="0"/>
          </p:cNvCxnSpPr>
          <p:nvPr/>
        </p:nvCxnSpPr>
        <p:spPr bwMode="auto">
          <a:xfrm>
            <a:off x="4643438" y="1752600"/>
            <a:ext cx="0"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4" name="AutoShape 23"/>
          <p:cNvCxnSpPr>
            <a:cxnSpLocks noChangeShapeType="1"/>
            <a:stCxn id="49165" idx="7"/>
            <a:endCxn id="49156" idx="4"/>
          </p:cNvCxnSpPr>
          <p:nvPr/>
        </p:nvCxnSpPr>
        <p:spPr bwMode="auto">
          <a:xfrm flipV="1">
            <a:off x="4679950" y="1409701"/>
            <a:ext cx="177800" cy="2460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5" name="AutoShape 24"/>
          <p:cNvCxnSpPr>
            <a:cxnSpLocks noChangeShapeType="1"/>
            <a:stCxn id="49165" idx="5"/>
            <a:endCxn id="49158" idx="1"/>
          </p:cNvCxnSpPr>
          <p:nvPr/>
        </p:nvCxnSpPr>
        <p:spPr bwMode="auto">
          <a:xfrm>
            <a:off x="4679951" y="1735139"/>
            <a:ext cx="246063"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6" name="AutoShape 25"/>
          <p:cNvCxnSpPr>
            <a:cxnSpLocks noChangeShapeType="1"/>
            <a:stCxn id="49162" idx="6"/>
            <a:endCxn id="49158" idx="3"/>
          </p:cNvCxnSpPr>
          <p:nvPr/>
        </p:nvCxnSpPr>
        <p:spPr bwMode="auto">
          <a:xfrm flipV="1">
            <a:off x="4695825" y="2078038"/>
            <a:ext cx="230188" cy="746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7" name="AutoShape 26"/>
          <p:cNvCxnSpPr>
            <a:cxnSpLocks noChangeShapeType="1"/>
            <a:stCxn id="49155" idx="7"/>
            <a:endCxn id="49163" idx="3"/>
          </p:cNvCxnSpPr>
          <p:nvPr/>
        </p:nvCxnSpPr>
        <p:spPr bwMode="auto">
          <a:xfrm flipV="1">
            <a:off x="4465638" y="1163639"/>
            <a:ext cx="246062"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8" name="AutoShape 27"/>
          <p:cNvCxnSpPr>
            <a:cxnSpLocks noChangeShapeType="1"/>
            <a:stCxn id="49163" idx="5"/>
            <a:endCxn id="49156" idx="0"/>
          </p:cNvCxnSpPr>
          <p:nvPr/>
        </p:nvCxnSpPr>
        <p:spPr bwMode="auto">
          <a:xfrm>
            <a:off x="4787900" y="1163638"/>
            <a:ext cx="69850" cy="1317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9" name="AutoShape 28"/>
          <p:cNvCxnSpPr>
            <a:cxnSpLocks noChangeShapeType="1"/>
            <a:stCxn id="49158" idx="7"/>
            <a:endCxn id="49159" idx="3"/>
          </p:cNvCxnSpPr>
          <p:nvPr/>
        </p:nvCxnSpPr>
        <p:spPr bwMode="auto">
          <a:xfrm flipV="1">
            <a:off x="5002213" y="1735139"/>
            <a:ext cx="354012"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0" name="AutoShape 29"/>
          <p:cNvCxnSpPr>
            <a:cxnSpLocks noChangeShapeType="1"/>
            <a:stCxn id="49163" idx="6"/>
            <a:endCxn id="49159" idx="1"/>
          </p:cNvCxnSpPr>
          <p:nvPr/>
        </p:nvCxnSpPr>
        <p:spPr bwMode="auto">
          <a:xfrm>
            <a:off x="4803775" y="1123951"/>
            <a:ext cx="552450" cy="5318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1" name="AutoShape 30"/>
          <p:cNvCxnSpPr>
            <a:cxnSpLocks noChangeShapeType="1"/>
            <a:stCxn id="49165" idx="6"/>
            <a:endCxn id="49159" idx="2"/>
          </p:cNvCxnSpPr>
          <p:nvPr/>
        </p:nvCxnSpPr>
        <p:spPr bwMode="auto">
          <a:xfrm>
            <a:off x="4695825" y="1695450"/>
            <a:ext cx="642938"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2" name="AutoShape 31"/>
          <p:cNvCxnSpPr>
            <a:cxnSpLocks noChangeShapeType="1"/>
            <a:stCxn id="49160" idx="4"/>
            <a:endCxn id="49167" idx="0"/>
          </p:cNvCxnSpPr>
          <p:nvPr/>
        </p:nvCxnSpPr>
        <p:spPr bwMode="auto">
          <a:xfrm flipH="1">
            <a:off x="6251576" y="1638300"/>
            <a:ext cx="106363"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3" name="AutoShape 32"/>
          <p:cNvCxnSpPr>
            <a:cxnSpLocks noChangeShapeType="1"/>
            <a:stCxn id="49160" idx="7"/>
            <a:endCxn id="49166" idx="3"/>
          </p:cNvCxnSpPr>
          <p:nvPr/>
        </p:nvCxnSpPr>
        <p:spPr bwMode="auto">
          <a:xfrm flipV="1">
            <a:off x="6396038" y="1392239"/>
            <a:ext cx="246062"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4" name="AutoShape 33"/>
          <p:cNvCxnSpPr>
            <a:cxnSpLocks noChangeShapeType="1"/>
            <a:stCxn id="49166" idx="4"/>
            <a:endCxn id="49161" idx="1"/>
          </p:cNvCxnSpPr>
          <p:nvPr/>
        </p:nvCxnSpPr>
        <p:spPr bwMode="auto">
          <a:xfrm>
            <a:off x="6680201" y="1409701"/>
            <a:ext cx="176213" cy="5889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5" name="AutoShape 34"/>
          <p:cNvCxnSpPr>
            <a:cxnSpLocks noChangeShapeType="1"/>
            <a:stCxn id="49167" idx="6"/>
            <a:endCxn id="49161" idx="2"/>
          </p:cNvCxnSpPr>
          <p:nvPr/>
        </p:nvCxnSpPr>
        <p:spPr bwMode="auto">
          <a:xfrm>
            <a:off x="6303964" y="2038350"/>
            <a:ext cx="536575"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6" name="AutoShape 35"/>
          <p:cNvCxnSpPr>
            <a:cxnSpLocks noChangeShapeType="1"/>
            <a:stCxn id="49166" idx="5"/>
            <a:endCxn id="49164" idx="2"/>
          </p:cNvCxnSpPr>
          <p:nvPr/>
        </p:nvCxnSpPr>
        <p:spPr bwMode="auto">
          <a:xfrm>
            <a:off x="6718300" y="1392238"/>
            <a:ext cx="338138" cy="1889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7" name="AutoShape 36"/>
          <p:cNvCxnSpPr>
            <a:cxnSpLocks noChangeShapeType="1"/>
            <a:stCxn id="49160" idx="5"/>
            <a:endCxn id="49161" idx="1"/>
          </p:cNvCxnSpPr>
          <p:nvPr/>
        </p:nvCxnSpPr>
        <p:spPr bwMode="auto">
          <a:xfrm>
            <a:off x="6396039" y="1620839"/>
            <a:ext cx="460375"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8" name="AutoShape 37"/>
          <p:cNvCxnSpPr>
            <a:cxnSpLocks noChangeShapeType="1"/>
            <a:stCxn id="49164" idx="3"/>
            <a:endCxn id="49167" idx="7"/>
          </p:cNvCxnSpPr>
          <p:nvPr/>
        </p:nvCxnSpPr>
        <p:spPr bwMode="auto">
          <a:xfrm flipH="1">
            <a:off x="6289675" y="1620839"/>
            <a:ext cx="781050"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9" name="AutoShape 38"/>
          <p:cNvCxnSpPr>
            <a:cxnSpLocks noChangeShapeType="1"/>
            <a:stCxn id="49164" idx="4"/>
            <a:endCxn id="49168" idx="0"/>
          </p:cNvCxnSpPr>
          <p:nvPr/>
        </p:nvCxnSpPr>
        <p:spPr bwMode="auto">
          <a:xfrm flipH="1">
            <a:off x="7002463" y="1638300"/>
            <a:ext cx="107950" cy="6858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90" name="AutoShape 39"/>
          <p:cNvCxnSpPr>
            <a:cxnSpLocks noChangeShapeType="1"/>
            <a:stCxn id="49167" idx="5"/>
            <a:endCxn id="49168" idx="2"/>
          </p:cNvCxnSpPr>
          <p:nvPr/>
        </p:nvCxnSpPr>
        <p:spPr bwMode="auto">
          <a:xfrm>
            <a:off x="6289676" y="2078038"/>
            <a:ext cx="658813" cy="3032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91" name="AutoShape 40"/>
          <p:cNvCxnSpPr>
            <a:cxnSpLocks noChangeShapeType="1"/>
            <a:stCxn id="49159" idx="6"/>
            <a:endCxn id="49160" idx="2"/>
          </p:cNvCxnSpPr>
          <p:nvPr/>
        </p:nvCxnSpPr>
        <p:spPr bwMode="auto">
          <a:xfrm flipV="1">
            <a:off x="5446713" y="1581150"/>
            <a:ext cx="857250" cy="1143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9192" name="AutoShape 41"/>
          <p:cNvCxnSpPr>
            <a:cxnSpLocks noChangeShapeType="1"/>
            <a:stCxn id="49158" idx="5"/>
            <a:endCxn id="49168" idx="3"/>
          </p:cNvCxnSpPr>
          <p:nvPr/>
        </p:nvCxnSpPr>
        <p:spPr bwMode="auto">
          <a:xfrm>
            <a:off x="5002213" y="2078038"/>
            <a:ext cx="1962150" cy="3429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9193" name="AutoShape 42"/>
          <p:cNvCxnSpPr>
            <a:cxnSpLocks noChangeShapeType="1"/>
            <a:stCxn id="49163" idx="7"/>
            <a:endCxn id="49160" idx="1"/>
          </p:cNvCxnSpPr>
          <p:nvPr/>
        </p:nvCxnSpPr>
        <p:spPr bwMode="auto">
          <a:xfrm>
            <a:off x="4787901" y="1084263"/>
            <a:ext cx="1533525" cy="4572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9194" name="AutoShape 43"/>
          <p:cNvCxnSpPr>
            <a:cxnSpLocks noChangeShapeType="1"/>
            <a:stCxn id="49159" idx="5"/>
            <a:endCxn id="49167" idx="2"/>
          </p:cNvCxnSpPr>
          <p:nvPr/>
        </p:nvCxnSpPr>
        <p:spPr bwMode="auto">
          <a:xfrm>
            <a:off x="5430838" y="1735138"/>
            <a:ext cx="766762" cy="303212"/>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49195" name="Text Box 44"/>
          <p:cNvSpPr txBox="1">
            <a:spLocks noChangeArrowheads="1"/>
          </p:cNvSpPr>
          <p:nvPr/>
        </p:nvSpPr>
        <p:spPr bwMode="auto">
          <a:xfrm>
            <a:off x="4191000" y="2057400"/>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C0504D"/>
                </a:solidFill>
                <a:latin typeface="Arial" panose="020B0604020202020204" pitchFamily="34" charset="0"/>
                <a:cs typeface="Arial" panose="020B0604020202020204" pitchFamily="34" charset="0"/>
              </a:rPr>
              <a:t>A</a:t>
            </a:r>
          </a:p>
        </p:txBody>
      </p:sp>
      <p:sp>
        <p:nvSpPr>
          <p:cNvPr id="49196" name="Text Box 45"/>
          <p:cNvSpPr txBox="1">
            <a:spLocks noChangeArrowheads="1"/>
          </p:cNvSpPr>
          <p:nvPr/>
        </p:nvSpPr>
        <p:spPr bwMode="auto">
          <a:xfrm>
            <a:off x="7086600" y="1905000"/>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EEECE1"/>
                </a:solidFill>
                <a:latin typeface="Arial" panose="020B0604020202020204" pitchFamily="34" charset="0"/>
                <a:cs typeface="Arial" panose="020B0604020202020204" pitchFamily="34" charset="0"/>
              </a:rPr>
              <a:t>B</a:t>
            </a:r>
          </a:p>
        </p:txBody>
      </p:sp>
      <p:sp>
        <p:nvSpPr>
          <p:cNvPr id="49197" name="Rectangle 47"/>
          <p:cNvSpPr>
            <a:spLocks noChangeArrowheads="1"/>
          </p:cNvSpPr>
          <p:nvPr/>
        </p:nvSpPr>
        <p:spPr bwMode="auto">
          <a:xfrm>
            <a:off x="2209800" y="32004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FontTx/>
              <a:buNone/>
            </a:pPr>
            <a:r>
              <a:rPr lang="en-US" altLang="en-US" sz="1800">
                <a:solidFill>
                  <a:srgbClr val="000000"/>
                </a:solidFill>
                <a:latin typeface="Arial" panose="020B0604020202020204" pitchFamily="34" charset="0"/>
                <a:cs typeface="Arial" panose="020B0604020202020204" pitchFamily="34" charset="0"/>
              </a:rPr>
              <a:t>Normalized Cut</a:t>
            </a:r>
          </a:p>
          <a:p>
            <a:pPr lvl="1" eaLnBrk="1" hangingPunct="1">
              <a:lnSpc>
                <a:spcPct val="90000"/>
              </a:lnSpc>
              <a:buFontTx/>
              <a:buChar char="•"/>
            </a:pPr>
            <a:r>
              <a:rPr lang="en-US" altLang="en-US" sz="2000">
                <a:solidFill>
                  <a:srgbClr val="000000"/>
                </a:solidFill>
                <a:latin typeface="Arial" panose="020B0604020202020204" pitchFamily="34" charset="0"/>
                <a:cs typeface="Arial" panose="020B0604020202020204" pitchFamily="34" charset="0"/>
              </a:rPr>
              <a:t>a cut penalizes large segments</a:t>
            </a:r>
          </a:p>
          <a:p>
            <a:pPr lvl="1" eaLnBrk="1" hangingPunct="1">
              <a:lnSpc>
                <a:spcPct val="90000"/>
              </a:lnSpc>
              <a:buFontTx/>
              <a:buChar char="•"/>
            </a:pPr>
            <a:r>
              <a:rPr lang="en-US" altLang="en-US" sz="2000">
                <a:solidFill>
                  <a:srgbClr val="000000"/>
                </a:solidFill>
                <a:latin typeface="Arial" panose="020B0604020202020204" pitchFamily="34" charset="0"/>
                <a:cs typeface="Arial" panose="020B0604020202020204" pitchFamily="34" charset="0"/>
              </a:rPr>
              <a:t>fix by normalizing for size of segments</a:t>
            </a:r>
          </a:p>
          <a:p>
            <a:pPr lvl="1" eaLnBrk="1" hangingPunct="1">
              <a:lnSpc>
                <a:spcPct val="90000"/>
              </a:lnSpc>
              <a:buFontTx/>
              <a:buChar char="•"/>
            </a:pPr>
            <a:endParaRPr lang="en-US" altLang="en-US" sz="2000">
              <a:solidFill>
                <a:srgbClr val="000000"/>
              </a:solidFill>
              <a:latin typeface="Arial" panose="020B0604020202020204" pitchFamily="34" charset="0"/>
              <a:cs typeface="Arial" panose="020B0604020202020204" pitchFamily="34" charset="0"/>
            </a:endParaRPr>
          </a:p>
          <a:p>
            <a:pPr lvl="1" eaLnBrk="1" hangingPunct="1">
              <a:lnSpc>
                <a:spcPct val="90000"/>
              </a:lnSpc>
              <a:buFontTx/>
              <a:buChar char="•"/>
            </a:pPr>
            <a:endParaRPr lang="en-US" altLang="en-US" sz="2000">
              <a:solidFill>
                <a:srgbClr val="000000"/>
              </a:solidFill>
              <a:latin typeface="Arial" panose="020B0604020202020204" pitchFamily="34" charset="0"/>
              <a:cs typeface="Arial" panose="020B0604020202020204" pitchFamily="34" charset="0"/>
            </a:endParaRPr>
          </a:p>
          <a:p>
            <a:pPr lvl="1" eaLnBrk="1" hangingPunct="1">
              <a:lnSpc>
                <a:spcPct val="90000"/>
              </a:lnSpc>
              <a:buFontTx/>
              <a:buChar char="•"/>
            </a:pPr>
            <a:endParaRPr lang="en-US" altLang="en-US" sz="2000">
              <a:solidFill>
                <a:srgbClr val="000000"/>
              </a:solidFill>
              <a:latin typeface="Arial" panose="020B0604020202020204" pitchFamily="34" charset="0"/>
              <a:cs typeface="Arial" panose="020B0604020202020204" pitchFamily="34" charset="0"/>
            </a:endParaRPr>
          </a:p>
          <a:p>
            <a:pPr lvl="1" eaLnBrk="1" hangingPunct="1">
              <a:lnSpc>
                <a:spcPct val="90000"/>
              </a:lnSpc>
              <a:buFontTx/>
              <a:buChar char="•"/>
            </a:pPr>
            <a:r>
              <a:rPr lang="en-US" altLang="en-US" sz="2000">
                <a:solidFill>
                  <a:srgbClr val="000000"/>
                </a:solidFill>
                <a:latin typeface="Arial" panose="020B0604020202020204" pitchFamily="34" charset="0"/>
                <a:cs typeface="Arial" panose="020B0604020202020204" pitchFamily="34" charset="0"/>
              </a:rPr>
              <a:t>volume(A) = sum of costs of all edges that touch A</a:t>
            </a:r>
          </a:p>
        </p:txBody>
      </p:sp>
      <p:pic>
        <p:nvPicPr>
          <p:cNvPr id="49198" name="Picture 56" descr="Edittex"/>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3186114" y="4525964"/>
            <a:ext cx="4498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99" name="TextBox 46"/>
          <p:cNvSpPr txBox="1">
            <a:spLocks noChangeArrowheads="1"/>
          </p:cNvSpPr>
          <p:nvPr/>
        </p:nvSpPr>
        <p:spPr bwMode="auto">
          <a:xfrm>
            <a:off x="9110664" y="6488114"/>
            <a:ext cx="1557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Source: Seitz</a:t>
            </a:r>
          </a:p>
        </p:txBody>
      </p:sp>
    </p:spTree>
    <p:extLst>
      <p:ext uri="{BB962C8B-B14F-4D97-AF65-F5344CB8AC3E}">
        <p14:creationId xmlns:p14="http://schemas.microsoft.com/office/powerpoint/2010/main" val="21558635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a:t>Normalized cuts for segmentation</a:t>
            </a:r>
          </a:p>
        </p:txBody>
      </p:sp>
      <p:pic>
        <p:nvPicPr>
          <p:cNvPr id="501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371601"/>
            <a:ext cx="69342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3203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a:t>Visual PageRank</a:t>
            </a:r>
          </a:p>
        </p:txBody>
      </p:sp>
      <p:sp>
        <p:nvSpPr>
          <p:cNvPr id="51203" name="Content Placeholder 2"/>
          <p:cNvSpPr>
            <a:spLocks noGrp="1"/>
          </p:cNvSpPr>
          <p:nvPr>
            <p:ph idx="1"/>
          </p:nvPr>
        </p:nvSpPr>
        <p:spPr/>
        <p:txBody>
          <a:bodyPr/>
          <a:lstStyle/>
          <a:p>
            <a:r>
              <a:rPr lang="en-US" altLang="en-US"/>
              <a:t>Determining importance by random walk</a:t>
            </a:r>
          </a:p>
          <a:p>
            <a:pPr lvl="1"/>
            <a:r>
              <a:rPr lang="en-US" altLang="en-US"/>
              <a:t>What’s the probability that you will randomly walk to a given node?</a:t>
            </a:r>
          </a:p>
          <a:p>
            <a:pPr lvl="2"/>
            <a:r>
              <a:rPr lang="en-US" altLang="en-US"/>
              <a:t>Create adjacency matrix based on visual similarity</a:t>
            </a:r>
          </a:p>
          <a:p>
            <a:pPr lvl="2"/>
            <a:r>
              <a:rPr lang="en-US" altLang="en-US"/>
              <a:t>Edge weights determine probability of transition</a:t>
            </a:r>
          </a:p>
          <a:p>
            <a:pPr>
              <a:buFont typeface="Arial" panose="020B0604020202020204" pitchFamily="34" charset="0"/>
              <a:buNone/>
            </a:pPr>
            <a:endParaRPr lang="en-US" altLang="en-US"/>
          </a:p>
        </p:txBody>
      </p:sp>
      <p:pic>
        <p:nvPicPr>
          <p:cNvPr id="512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429000"/>
            <a:ext cx="4648200" cy="3359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5" name="TextBox 5"/>
          <p:cNvSpPr txBox="1">
            <a:spLocks noChangeArrowheads="1"/>
          </p:cNvSpPr>
          <p:nvPr/>
        </p:nvSpPr>
        <p:spPr bwMode="auto">
          <a:xfrm>
            <a:off x="8777288" y="6488114"/>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Jing Baluja 2008</a:t>
            </a:r>
          </a:p>
        </p:txBody>
      </p:sp>
    </p:spTree>
    <p:extLst>
      <p:ext uri="{BB962C8B-B14F-4D97-AF65-F5344CB8AC3E}">
        <p14:creationId xmlns:p14="http://schemas.microsoft.com/office/powerpoint/2010/main" val="311671936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dirty="0"/>
              <a:t>Which algorithm to try first?</a:t>
            </a:r>
          </a:p>
        </p:txBody>
      </p:sp>
      <p:sp>
        <p:nvSpPr>
          <p:cNvPr id="52227" name="Content Placeholder 2"/>
          <p:cNvSpPr>
            <a:spLocks noGrp="1"/>
          </p:cNvSpPr>
          <p:nvPr>
            <p:ph idx="1"/>
          </p:nvPr>
        </p:nvSpPr>
        <p:spPr/>
        <p:txBody>
          <a:bodyPr/>
          <a:lstStyle/>
          <a:p>
            <a:r>
              <a:rPr lang="en-US" altLang="en-US"/>
              <a:t>Quantization/Summarization: K-means</a:t>
            </a:r>
          </a:p>
          <a:p>
            <a:pPr lvl="1"/>
            <a:r>
              <a:rPr lang="en-US" altLang="en-US"/>
              <a:t>Aims to preserve variance of original data</a:t>
            </a:r>
          </a:p>
          <a:p>
            <a:pPr lvl="1"/>
            <a:r>
              <a:rPr lang="en-US" altLang="en-US"/>
              <a:t>Can easily assign new point to a cluster</a:t>
            </a:r>
          </a:p>
        </p:txBody>
      </p:sp>
      <p:pic>
        <p:nvPicPr>
          <p:cNvPr id="52228" name="Picture 2" descr="http://www.cvc.uab.cat/~aldavert/plor/images/vocabulary_tre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2766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11"/>
          <p:cNvSpPr txBox="1">
            <a:spLocks noChangeArrowheads="1"/>
          </p:cNvSpPr>
          <p:nvPr/>
        </p:nvSpPr>
        <p:spPr bwMode="auto">
          <a:xfrm>
            <a:off x="1828800" y="5943601"/>
            <a:ext cx="251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Quantization for computing histograms</a:t>
            </a:r>
          </a:p>
        </p:txBody>
      </p:sp>
      <p:pic>
        <p:nvPicPr>
          <p:cNvPr id="522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200400"/>
            <a:ext cx="5430838"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Box 13"/>
          <p:cNvSpPr txBox="1">
            <a:spLocks noChangeArrowheads="1"/>
          </p:cNvSpPr>
          <p:nvPr/>
        </p:nvSpPr>
        <p:spPr bwMode="auto">
          <a:xfrm>
            <a:off x="4953000" y="5791201"/>
            <a:ext cx="5257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Summary of 20,000 photos of Rome using “greedy k-means”</a:t>
            </a:r>
          </a:p>
          <a:p>
            <a:pPr algn="ct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hlinkClick r:id="rId4"/>
              </a:rPr>
              <a:t>http://grail.cs.washington.edu/projects/canonview/</a:t>
            </a:r>
            <a:endParaRPr lang="en-US" altLang="en-US" sz="18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2193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a:t>Which algorithm to use?</a:t>
            </a:r>
          </a:p>
        </p:txBody>
      </p:sp>
      <p:sp>
        <p:nvSpPr>
          <p:cNvPr id="53251" name="Content Placeholder 2"/>
          <p:cNvSpPr>
            <a:spLocks noGrp="1"/>
          </p:cNvSpPr>
          <p:nvPr>
            <p:ph idx="1"/>
          </p:nvPr>
        </p:nvSpPr>
        <p:spPr/>
        <p:txBody>
          <a:bodyPr/>
          <a:lstStyle/>
          <a:p>
            <a:r>
              <a:rPr lang="en-US" altLang="en-US"/>
              <a:t>Image segmentation: agglomerative clustering</a:t>
            </a:r>
          </a:p>
          <a:p>
            <a:pPr lvl="1"/>
            <a:r>
              <a:rPr lang="en-US" altLang="en-US"/>
              <a:t>More flexible with distance measures (e.g., can be based on boundary prediction)</a:t>
            </a:r>
          </a:p>
          <a:p>
            <a:pPr lvl="1"/>
            <a:r>
              <a:rPr lang="en-US" altLang="en-US"/>
              <a:t>Adapts better to specific data</a:t>
            </a:r>
          </a:p>
          <a:p>
            <a:pPr lvl="1"/>
            <a:r>
              <a:rPr lang="en-US" altLang="en-US"/>
              <a:t>Hierarchy can be useful</a:t>
            </a:r>
          </a:p>
          <a:p>
            <a:pPr lvl="1"/>
            <a:endParaRPr lang="en-US" altLang="en-US"/>
          </a:p>
        </p:txBody>
      </p:sp>
      <p:grpSp>
        <p:nvGrpSpPr>
          <p:cNvPr id="53252" name="Group 8"/>
          <p:cNvGrpSpPr>
            <a:grpSpLocks noChangeAspect="1"/>
          </p:cNvGrpSpPr>
          <p:nvPr/>
        </p:nvGrpSpPr>
        <p:grpSpPr bwMode="auto">
          <a:xfrm>
            <a:off x="1752600" y="3749676"/>
            <a:ext cx="8686800" cy="2574925"/>
            <a:chOff x="228600" y="3048000"/>
            <a:chExt cx="9639300" cy="2857500"/>
          </a:xfrm>
        </p:grpSpPr>
        <p:pic>
          <p:nvPicPr>
            <p:cNvPr id="53254" name="Picture 2" descr="http://www.cs.berkeley.edu/~arbelaez/images/hier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048000"/>
              <a:ext cx="2476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4" descr="http://www.cs.berkeley.edu/~arbelaez/images/183055.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814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6" descr="http://www.cs.berkeley.edu/~arbelaez/images/arrow.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3434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8" descr="http://www.cs.berkeley.edu/~arbelaez/images/ucm.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5052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6" descr="http://www.cs.berkeley.edu/~arbelaez/images/arrow.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2672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253" name="TextBox 9"/>
          <p:cNvSpPr txBox="1">
            <a:spLocks noChangeArrowheads="1"/>
          </p:cNvSpPr>
          <p:nvPr/>
        </p:nvSpPr>
        <p:spPr bwMode="auto">
          <a:xfrm>
            <a:off x="3048000" y="6488114"/>
            <a:ext cx="508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000000"/>
                </a:solidFill>
                <a:latin typeface="Arial" panose="020B0604020202020204" pitchFamily="34" charset="0"/>
                <a:cs typeface="Arial" panose="020B0604020202020204" pitchFamily="34" charset="0"/>
                <a:hlinkClick r:id="rId6"/>
              </a:rPr>
              <a:t>http://www.cs.berkeley.edu/~arbelaez/UCM.html</a:t>
            </a:r>
            <a:endParaRPr lang="en-US" altLang="en-US" sz="1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29843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a:t>Things to remember</a:t>
            </a:r>
          </a:p>
        </p:txBody>
      </p:sp>
      <p:sp>
        <p:nvSpPr>
          <p:cNvPr id="3" name="Content Placeholder 2"/>
          <p:cNvSpPr>
            <a:spLocks noGrp="1"/>
          </p:cNvSpPr>
          <p:nvPr>
            <p:ph idx="1"/>
          </p:nvPr>
        </p:nvSpPr>
        <p:spPr>
          <a:xfrm>
            <a:off x="1981200" y="990601"/>
            <a:ext cx="6248400" cy="5135563"/>
          </a:xfrm>
        </p:spPr>
        <p:txBody>
          <a:bodyPr>
            <a:normAutofit fontScale="92500"/>
          </a:bodyPr>
          <a:lstStyle/>
          <a:p>
            <a:pPr>
              <a:buFont typeface="Arial" charset="0"/>
              <a:buChar char="•"/>
              <a:defRPr/>
            </a:pPr>
            <a:r>
              <a:rPr lang="en-US" dirty="0"/>
              <a:t>K-means useful for summarization, building dictionaries of patches, general clustering</a:t>
            </a:r>
          </a:p>
          <a:p>
            <a:pPr>
              <a:buFont typeface="Arial" charset="0"/>
              <a:buChar char="•"/>
              <a:defRPr/>
            </a:pPr>
            <a:endParaRPr lang="en-US" dirty="0"/>
          </a:p>
          <a:p>
            <a:pPr>
              <a:buFont typeface="Arial" charset="0"/>
              <a:buChar char="•"/>
              <a:defRPr/>
            </a:pPr>
            <a:r>
              <a:rPr lang="en-US" dirty="0"/>
              <a:t>Agglomerative clustering useful for segmentation, general clustering</a:t>
            </a:r>
          </a:p>
          <a:p>
            <a:pPr>
              <a:buFont typeface="Arial" charset="0"/>
              <a:buChar char="•"/>
              <a:defRPr/>
            </a:pPr>
            <a:endParaRPr lang="en-US" dirty="0"/>
          </a:p>
          <a:p>
            <a:pPr>
              <a:buFont typeface="Arial" charset="0"/>
              <a:buChar char="•"/>
              <a:defRPr/>
            </a:pPr>
            <a:r>
              <a:rPr lang="en-US" dirty="0"/>
              <a:t>Spectral clustering useful for determining relevance, summarization, segmentation</a:t>
            </a:r>
          </a:p>
        </p:txBody>
      </p:sp>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914400"/>
            <a:ext cx="21859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8" descr="http://www.cs.berkeley.edu/~arbelaez/images/ucm.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6925" y="2971800"/>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4678364"/>
            <a:ext cx="1752600" cy="1874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929123"/>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Clustering</a:t>
            </a:r>
          </a:p>
        </p:txBody>
      </p:sp>
      <p:sp>
        <p:nvSpPr>
          <p:cNvPr id="55299" name="Content Placeholder 4"/>
          <p:cNvSpPr>
            <a:spLocks noGrp="1"/>
          </p:cNvSpPr>
          <p:nvPr>
            <p:ph idx="1"/>
          </p:nvPr>
        </p:nvSpPr>
        <p:spPr/>
        <p:txBody>
          <a:bodyPr/>
          <a:lstStyle/>
          <a:p>
            <a:pPr>
              <a:buFont typeface="Arial" panose="020B0604020202020204" pitchFamily="34" charset="0"/>
              <a:buNone/>
            </a:pPr>
            <a:r>
              <a:rPr lang="en-US" altLang="en-US"/>
              <a:t>Key algorithm</a:t>
            </a:r>
          </a:p>
          <a:p>
            <a:r>
              <a:rPr lang="en-US" altLang="en-US"/>
              <a:t>K-means</a:t>
            </a:r>
          </a:p>
        </p:txBody>
      </p:sp>
      <p:pic>
        <p:nvPicPr>
          <p:cNvPr id="553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590801"/>
            <a:ext cx="53340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3027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endParaRPr lang="en-US" altLang="en-US"/>
          </a:p>
        </p:txBody>
      </p:sp>
      <p:sp>
        <p:nvSpPr>
          <p:cNvPr id="56323" name="Content Placeholder 2"/>
          <p:cNvSpPr>
            <a:spLocks noGrp="1"/>
          </p:cNvSpPr>
          <p:nvPr>
            <p:ph idx="1"/>
          </p:nvPr>
        </p:nvSpPr>
        <p:spPr/>
        <p:txBody>
          <a:bodyPr/>
          <a:lstStyle/>
          <a:p>
            <a:pPr eaLnBrk="1" hangingPunct="1"/>
            <a:endParaRPr lang="en-US" altLang="en-US"/>
          </a:p>
        </p:txBody>
      </p:sp>
      <p:pic>
        <p:nvPicPr>
          <p:cNvPr id="56324" name="Picture 2" descr="C:\Users\hays\Desktop\143 Computer Vision\slides\07\machine_learning_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ame 1"/>
          <p:cNvSpPr/>
          <p:nvPr/>
        </p:nvSpPr>
        <p:spPr>
          <a:xfrm>
            <a:off x="2667000" y="2514600"/>
            <a:ext cx="3276600" cy="3505200"/>
          </a:xfrm>
          <a:prstGeom prst="frame">
            <a:avLst>
              <a:gd name="adj1" fmla="val 939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black"/>
              </a:solidFill>
            </a:endParaRPr>
          </a:p>
        </p:txBody>
      </p:sp>
    </p:spTree>
    <p:extLst>
      <p:ext uri="{BB962C8B-B14F-4D97-AF65-F5344CB8AC3E}">
        <p14:creationId xmlns:p14="http://schemas.microsoft.com/office/powerpoint/2010/main" val="28033070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a:t>The machine learning framework</a:t>
            </a:r>
          </a:p>
        </p:txBody>
      </p:sp>
      <p:sp>
        <p:nvSpPr>
          <p:cNvPr id="52227" name="Content Placeholder 2"/>
          <p:cNvSpPr>
            <a:spLocks noGrp="1"/>
          </p:cNvSpPr>
          <p:nvPr>
            <p:ph idx="1"/>
          </p:nvPr>
        </p:nvSpPr>
        <p:spPr>
          <a:xfrm>
            <a:off x="1981200" y="1981201"/>
            <a:ext cx="8229600" cy="4144963"/>
          </a:xfrm>
        </p:spPr>
        <p:txBody>
          <a:bodyPr/>
          <a:lstStyle/>
          <a:p>
            <a:r>
              <a:rPr lang="en-US" altLang="en-US" sz="2400"/>
              <a:t>Apply a prediction function to a feature representation of the image to get the desired output:</a:t>
            </a:r>
            <a:br>
              <a:rPr lang="en-US" altLang="en-US" sz="2400"/>
            </a:br>
            <a:endParaRPr lang="en-US" altLang="en-US" sz="2400"/>
          </a:p>
          <a:p>
            <a:pPr>
              <a:buFontTx/>
              <a:buNone/>
            </a:pPr>
            <a:r>
              <a:rPr lang="en-US" altLang="en-US" sz="2400">
                <a:solidFill>
                  <a:srgbClr val="0000FF"/>
                </a:solidFill>
              </a:rPr>
              <a:t>			</a:t>
            </a:r>
            <a:r>
              <a:rPr lang="en-US" altLang="en-US" sz="6000">
                <a:solidFill>
                  <a:srgbClr val="0000FF"/>
                </a:solidFill>
              </a:rPr>
              <a:t>f(    ) = “apple”</a:t>
            </a:r>
          </a:p>
          <a:p>
            <a:pPr>
              <a:buFontTx/>
              <a:buNone/>
            </a:pPr>
            <a:r>
              <a:rPr lang="en-US" altLang="en-US" sz="6000">
                <a:solidFill>
                  <a:srgbClr val="0000FF"/>
                </a:solidFill>
              </a:rPr>
              <a:t>			f(    ) = “tomato”</a:t>
            </a:r>
          </a:p>
          <a:p>
            <a:pPr>
              <a:buFontTx/>
              <a:buNone/>
            </a:pPr>
            <a:r>
              <a:rPr lang="en-US" altLang="en-US" sz="6000">
                <a:solidFill>
                  <a:srgbClr val="0000FF"/>
                </a:solidFill>
              </a:rPr>
              <a:t>			f(    ) = “cow”</a:t>
            </a:r>
          </a:p>
          <a:p>
            <a:pPr>
              <a:buFontTx/>
              <a:buNone/>
            </a:pPr>
            <a:endParaRPr lang="en-US" altLang="en-US"/>
          </a:p>
          <a:p>
            <a:pPr>
              <a:buFontTx/>
              <a:buNone/>
            </a:pPr>
            <a:endParaRPr lang="en-US" altLang="en-US"/>
          </a:p>
          <a:p>
            <a:pPr>
              <a:buFontTx/>
              <a:buNone/>
            </a:pPr>
            <a:endParaRPr lang="en-US" altLang="en-US"/>
          </a:p>
        </p:txBody>
      </p:sp>
      <p:pic>
        <p:nvPicPr>
          <p:cNvPr id="52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505200"/>
            <a:ext cx="762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572000"/>
            <a:ext cx="7747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715000"/>
            <a:ext cx="774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839201" y="6581776"/>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3499974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en-US" altLang="en-US"/>
          </a:p>
        </p:txBody>
      </p:sp>
      <p:sp>
        <p:nvSpPr>
          <p:cNvPr id="28675" name="Content Placeholder 2"/>
          <p:cNvSpPr>
            <a:spLocks noGrp="1"/>
          </p:cNvSpPr>
          <p:nvPr>
            <p:ph idx="1"/>
          </p:nvPr>
        </p:nvSpPr>
        <p:spPr/>
        <p:txBody>
          <a:bodyPr/>
          <a:lstStyle/>
          <a:p>
            <a:pPr eaLnBrk="1" hangingPunct="1"/>
            <a:endParaRPr lang="en-US" altLang="en-US"/>
          </a:p>
        </p:txBody>
      </p:sp>
      <p:pic>
        <p:nvPicPr>
          <p:cNvPr id="28676" name="Picture 2" descr="C:\Users\hays\Desktop\143 Computer Vision\slides\07\machine_learning_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ame 1"/>
          <p:cNvSpPr/>
          <p:nvPr/>
        </p:nvSpPr>
        <p:spPr>
          <a:xfrm>
            <a:off x="6781800" y="2667000"/>
            <a:ext cx="3048000" cy="12954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black"/>
              </a:solidFill>
            </a:endParaRPr>
          </a:p>
        </p:txBody>
      </p:sp>
    </p:spTree>
    <p:extLst>
      <p:ext uri="{BB962C8B-B14F-4D97-AF65-F5344CB8AC3E}">
        <p14:creationId xmlns:p14="http://schemas.microsoft.com/office/powerpoint/2010/main" val="15610337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a:t>The machine learning framework</a:t>
            </a:r>
          </a:p>
        </p:txBody>
      </p:sp>
      <p:sp>
        <p:nvSpPr>
          <p:cNvPr id="3" name="Content Placeholder 2"/>
          <p:cNvSpPr>
            <a:spLocks noGrp="1"/>
          </p:cNvSpPr>
          <p:nvPr>
            <p:ph idx="1"/>
          </p:nvPr>
        </p:nvSpPr>
        <p:spPr>
          <a:xfrm>
            <a:off x="1828800" y="1600201"/>
            <a:ext cx="8610600" cy="4525963"/>
          </a:xfrm>
        </p:spPr>
        <p:txBody>
          <a:bodyPr/>
          <a:lstStyle/>
          <a:p>
            <a:pPr algn="ctr">
              <a:buFontTx/>
              <a:buNone/>
            </a:pPr>
            <a:r>
              <a:rPr lang="en-US" altLang="en-US" sz="6000">
                <a:solidFill>
                  <a:srgbClr val="0000FF"/>
                </a:solidFill>
              </a:rPr>
              <a:t>y = f(</a:t>
            </a:r>
            <a:r>
              <a:rPr lang="en-US" altLang="en-US" sz="6000" b="1">
                <a:solidFill>
                  <a:srgbClr val="0000FF"/>
                </a:solidFill>
              </a:rPr>
              <a:t>x</a:t>
            </a:r>
            <a:r>
              <a:rPr lang="en-US" altLang="en-US" sz="6000">
                <a:solidFill>
                  <a:srgbClr val="0000FF"/>
                </a:solidFill>
              </a:rPr>
              <a:t>)</a:t>
            </a:r>
          </a:p>
          <a:p>
            <a:pPr>
              <a:buFontTx/>
              <a:buNone/>
            </a:pPr>
            <a:endParaRPr lang="en-US" altLang="en-US"/>
          </a:p>
          <a:p>
            <a:pPr>
              <a:buFontTx/>
              <a:buNone/>
            </a:pPr>
            <a:endParaRPr lang="en-US" altLang="en-US"/>
          </a:p>
          <a:p>
            <a:pPr>
              <a:buFontTx/>
              <a:buNone/>
            </a:pPr>
            <a:br>
              <a:rPr lang="en-US" altLang="en-US"/>
            </a:br>
            <a:endParaRPr lang="en-US" altLang="en-US"/>
          </a:p>
          <a:p>
            <a:r>
              <a:rPr lang="en-US" altLang="en-US" sz="2400" b="1"/>
              <a:t>Training: </a:t>
            </a:r>
            <a:r>
              <a:rPr lang="en-US" altLang="en-US" sz="2400"/>
              <a:t>given a </a:t>
            </a:r>
            <a:r>
              <a:rPr lang="en-US" altLang="en-US" sz="2400" i="1"/>
              <a:t>training set </a:t>
            </a:r>
            <a:r>
              <a:rPr lang="en-US" altLang="en-US" sz="2400"/>
              <a:t>of labeled examples</a:t>
            </a:r>
            <a:r>
              <a:rPr lang="en-US" altLang="en-US" sz="2400" i="1"/>
              <a:t> </a:t>
            </a:r>
            <a:r>
              <a:rPr lang="en-US" altLang="en-US" sz="2400">
                <a:solidFill>
                  <a:srgbClr val="0000FF"/>
                </a:solidFill>
              </a:rPr>
              <a:t>{(</a:t>
            </a:r>
            <a:r>
              <a:rPr lang="en-US" altLang="en-US" sz="2400" b="1">
                <a:solidFill>
                  <a:srgbClr val="0000FF"/>
                </a:solidFill>
              </a:rPr>
              <a:t>x</a:t>
            </a:r>
            <a:r>
              <a:rPr lang="en-US" altLang="en-US" sz="2400" baseline="-25000">
                <a:solidFill>
                  <a:srgbClr val="0000FF"/>
                </a:solidFill>
              </a:rPr>
              <a:t>1</a:t>
            </a:r>
            <a:r>
              <a:rPr lang="en-US" altLang="en-US" sz="2400">
                <a:solidFill>
                  <a:srgbClr val="0000FF"/>
                </a:solidFill>
              </a:rPr>
              <a:t>,y</a:t>
            </a:r>
            <a:r>
              <a:rPr lang="en-US" altLang="en-US" sz="2400" baseline="-25000">
                <a:solidFill>
                  <a:srgbClr val="0000FF"/>
                </a:solidFill>
              </a:rPr>
              <a:t>1</a:t>
            </a:r>
            <a:r>
              <a:rPr lang="en-US" altLang="en-US" sz="2400">
                <a:solidFill>
                  <a:srgbClr val="0000FF"/>
                </a:solidFill>
              </a:rPr>
              <a:t>), …, (</a:t>
            </a:r>
            <a:r>
              <a:rPr lang="en-US" altLang="en-US" sz="2400" b="1">
                <a:solidFill>
                  <a:srgbClr val="0000FF"/>
                </a:solidFill>
              </a:rPr>
              <a:t>x</a:t>
            </a:r>
            <a:r>
              <a:rPr lang="en-US" altLang="en-US" sz="2400" baseline="-25000">
                <a:solidFill>
                  <a:srgbClr val="0000FF"/>
                </a:solidFill>
              </a:rPr>
              <a:t>N</a:t>
            </a:r>
            <a:r>
              <a:rPr lang="en-US" altLang="en-US" sz="2400">
                <a:solidFill>
                  <a:srgbClr val="0000FF"/>
                </a:solidFill>
              </a:rPr>
              <a:t>,y</a:t>
            </a:r>
            <a:r>
              <a:rPr lang="en-US" altLang="en-US" sz="2400" baseline="-25000">
                <a:solidFill>
                  <a:srgbClr val="0000FF"/>
                </a:solidFill>
              </a:rPr>
              <a:t>N</a:t>
            </a:r>
            <a:r>
              <a:rPr lang="en-US" altLang="en-US" sz="2400">
                <a:solidFill>
                  <a:srgbClr val="0000FF"/>
                </a:solidFill>
              </a:rPr>
              <a:t>)}</a:t>
            </a:r>
            <a:r>
              <a:rPr lang="en-US" altLang="en-US" sz="2400"/>
              <a:t>, estimate the prediction function </a:t>
            </a:r>
            <a:r>
              <a:rPr lang="en-US" altLang="en-US" sz="2400">
                <a:solidFill>
                  <a:srgbClr val="0000FF"/>
                </a:solidFill>
              </a:rPr>
              <a:t>f </a:t>
            </a:r>
            <a:r>
              <a:rPr lang="en-US" altLang="en-US" sz="2400"/>
              <a:t>by minimizing the prediction error on the training set</a:t>
            </a:r>
          </a:p>
          <a:p>
            <a:r>
              <a:rPr lang="en-US" altLang="en-US" sz="2400" b="1"/>
              <a:t>Testing:</a:t>
            </a:r>
            <a:r>
              <a:rPr lang="en-US" altLang="en-US" sz="2400"/>
              <a:t> apply </a:t>
            </a:r>
            <a:r>
              <a:rPr lang="en-US" altLang="en-US" sz="2400">
                <a:solidFill>
                  <a:srgbClr val="0000FF"/>
                </a:solidFill>
              </a:rPr>
              <a:t>f</a:t>
            </a:r>
            <a:r>
              <a:rPr lang="en-US" altLang="en-US" sz="2400"/>
              <a:t> to a never before seen </a:t>
            </a:r>
            <a:r>
              <a:rPr lang="en-US" altLang="en-US" sz="2400" i="1"/>
              <a:t>test example</a:t>
            </a:r>
            <a:r>
              <a:rPr lang="en-US" altLang="en-US" sz="2400"/>
              <a:t> </a:t>
            </a:r>
            <a:r>
              <a:rPr lang="en-US" altLang="en-US" sz="2400" b="1">
                <a:solidFill>
                  <a:srgbClr val="0000FF"/>
                </a:solidFill>
              </a:rPr>
              <a:t>x</a:t>
            </a:r>
            <a:r>
              <a:rPr lang="en-US" altLang="en-US" sz="2400"/>
              <a:t> and output the predicted value </a:t>
            </a:r>
            <a:r>
              <a:rPr lang="en-US" altLang="en-US" sz="2400">
                <a:solidFill>
                  <a:srgbClr val="0000FF"/>
                </a:solidFill>
              </a:rPr>
              <a:t>y = f(</a:t>
            </a:r>
            <a:r>
              <a:rPr lang="en-US" altLang="en-US" sz="2400" b="1">
                <a:solidFill>
                  <a:srgbClr val="0000FF"/>
                </a:solidFill>
              </a:rPr>
              <a:t>x</a:t>
            </a:r>
            <a:r>
              <a:rPr lang="en-US" altLang="en-US" sz="2400">
                <a:solidFill>
                  <a:srgbClr val="0000FF"/>
                </a:solidFill>
              </a:rPr>
              <a:t>)</a:t>
            </a:r>
          </a:p>
        </p:txBody>
      </p:sp>
      <p:cxnSp>
        <p:nvCxnSpPr>
          <p:cNvPr id="5" name="Straight Arrow Connector 4"/>
          <p:cNvCxnSpPr/>
          <p:nvPr/>
        </p:nvCxnSpPr>
        <p:spPr>
          <a:xfrm rot="5400000" flipH="1" flipV="1">
            <a:off x="4764088" y="2933700"/>
            <a:ext cx="684212"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5905501" y="2933701"/>
            <a:ext cx="685800" cy="31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6858000" y="2590800"/>
            <a:ext cx="9144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255" name="TextBox 8"/>
          <p:cNvSpPr txBox="1">
            <a:spLocks noChangeArrowheads="1"/>
          </p:cNvSpPr>
          <p:nvPr/>
        </p:nvSpPr>
        <p:spPr bwMode="auto">
          <a:xfrm>
            <a:off x="4737100" y="327660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cs typeface="Arial" panose="020B0604020202020204" pitchFamily="34" charset="0"/>
              </a:rPr>
              <a:t>output</a:t>
            </a:r>
          </a:p>
        </p:txBody>
      </p:sp>
      <p:sp>
        <p:nvSpPr>
          <p:cNvPr id="53256" name="TextBox 9"/>
          <p:cNvSpPr txBox="1">
            <a:spLocks noChangeArrowheads="1"/>
          </p:cNvSpPr>
          <p:nvPr/>
        </p:nvSpPr>
        <p:spPr bwMode="auto">
          <a:xfrm>
            <a:off x="5346700" y="3276601"/>
            <a:ext cx="1892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prediction function</a:t>
            </a:r>
          </a:p>
        </p:txBody>
      </p:sp>
      <p:sp>
        <p:nvSpPr>
          <p:cNvPr id="53257" name="TextBox 10"/>
          <p:cNvSpPr txBox="1">
            <a:spLocks noChangeArrowheads="1"/>
          </p:cNvSpPr>
          <p:nvPr/>
        </p:nvSpPr>
        <p:spPr bwMode="auto">
          <a:xfrm>
            <a:off x="7023100" y="3276601"/>
            <a:ext cx="1511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Image feature</a:t>
            </a:r>
          </a:p>
        </p:txBody>
      </p:sp>
      <p:sp>
        <p:nvSpPr>
          <p:cNvPr id="12" name="TextBox 11"/>
          <p:cNvSpPr txBox="1"/>
          <p:nvPr/>
        </p:nvSpPr>
        <p:spPr>
          <a:xfrm>
            <a:off x="8839201" y="6581776"/>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3553111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a:t>Image Categorization</a:t>
            </a:r>
          </a:p>
        </p:txBody>
      </p:sp>
      <p:sp>
        <p:nvSpPr>
          <p:cNvPr id="10" name="Rounded Rectangle 9"/>
          <p:cNvSpPr/>
          <p:nvPr/>
        </p:nvSpPr>
        <p:spPr>
          <a:xfrm>
            <a:off x="7208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Training Labels</a:t>
            </a:r>
          </a:p>
        </p:txBody>
      </p:sp>
      <p:grpSp>
        <p:nvGrpSpPr>
          <p:cNvPr id="15364" name="Group 12"/>
          <p:cNvGrpSpPr>
            <a:grpSpLocks/>
          </p:cNvGrpSpPr>
          <p:nvPr/>
        </p:nvGrpSpPr>
        <p:grpSpPr bwMode="auto">
          <a:xfrm>
            <a:off x="1600200" y="1874838"/>
            <a:ext cx="2438400" cy="2849562"/>
            <a:chOff x="228600" y="1417320"/>
            <a:chExt cx="2438400" cy="2849880"/>
          </a:xfrm>
        </p:grpSpPr>
        <p:pic>
          <p:nvPicPr>
            <p:cNvPr id="153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7"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black"/>
                </a:solidFill>
              </a:endParaRPr>
            </a:p>
          </p:txBody>
        </p:sp>
      </p:grpSp>
      <p:sp>
        <p:nvSpPr>
          <p:cNvPr id="12" name="Rounded Rectangle 11"/>
          <p:cNvSpPr/>
          <p:nvPr/>
        </p:nvSpPr>
        <p:spPr>
          <a:xfrm>
            <a:off x="7162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Classifier Training</a:t>
            </a:r>
          </a:p>
        </p:txBody>
      </p:sp>
      <p:sp>
        <p:nvSpPr>
          <p:cNvPr id="15366" name="TextBox 13"/>
          <p:cNvSpPr txBox="1">
            <a:spLocks noChangeArrowheads="1"/>
          </p:cNvSpPr>
          <p:nvPr/>
        </p:nvSpPr>
        <p:spPr bwMode="auto">
          <a:xfrm>
            <a:off x="5156200" y="1295401"/>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000000"/>
                </a:solidFill>
                <a:latin typeface="Arial" panose="020B0604020202020204" pitchFamily="34" charset="0"/>
                <a:cs typeface="Arial" panose="020B0604020202020204" pitchFamily="34" charset="0"/>
              </a:rPr>
              <a:t>Training</a:t>
            </a:r>
          </a:p>
        </p:txBody>
      </p:sp>
      <p:sp>
        <p:nvSpPr>
          <p:cNvPr id="15" name="Rounded Rectangle 14"/>
          <p:cNvSpPr/>
          <p:nvPr/>
        </p:nvSpPr>
        <p:spPr>
          <a:xfrm>
            <a:off x="4724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Image Features</a:t>
            </a:r>
          </a:p>
        </p:txBody>
      </p:sp>
      <p:sp>
        <p:nvSpPr>
          <p:cNvPr id="16" name="Right Arrow 15"/>
          <p:cNvSpPr/>
          <p:nvPr/>
        </p:nvSpPr>
        <p:spPr>
          <a:xfrm>
            <a:off x="4114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Right Arrow 16"/>
          <p:cNvSpPr/>
          <p:nvPr/>
        </p:nvSpPr>
        <p:spPr>
          <a:xfrm>
            <a:off x="6553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8" name="Right Arrow 17"/>
          <p:cNvSpPr/>
          <p:nvPr/>
        </p:nvSpPr>
        <p:spPr>
          <a:xfrm rot="5400000">
            <a:off x="7772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 name="Right Arrow 22"/>
          <p:cNvSpPr/>
          <p:nvPr/>
        </p:nvSpPr>
        <p:spPr>
          <a:xfrm>
            <a:off x="883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4" name="Rounded Rectangle 23"/>
          <p:cNvSpPr/>
          <p:nvPr/>
        </p:nvSpPr>
        <p:spPr>
          <a:xfrm>
            <a:off x="9448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prstClr val="black"/>
                </a:solidFill>
              </a:rPr>
              <a:t>Trained Classifier</a:t>
            </a:r>
          </a:p>
        </p:txBody>
      </p:sp>
    </p:spTree>
    <p:extLst>
      <p:ext uri="{BB962C8B-B14F-4D97-AF65-F5344CB8AC3E}">
        <p14:creationId xmlns:p14="http://schemas.microsoft.com/office/powerpoint/2010/main" val="188585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6" grpId="0" animBg="1"/>
      <p:bldP spid="17" grpId="0" animBg="1"/>
      <p:bldP spid="18" grpId="0" animBg="1"/>
      <p:bldP spid="23" grpId="0" animBg="1"/>
      <p:bldP spid="24"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a:t>Image Categorization</a:t>
            </a:r>
          </a:p>
        </p:txBody>
      </p:sp>
      <p:sp>
        <p:nvSpPr>
          <p:cNvPr id="10" name="Rounded Rectangle 9"/>
          <p:cNvSpPr/>
          <p:nvPr/>
        </p:nvSpPr>
        <p:spPr>
          <a:xfrm>
            <a:off x="7208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Training Labels</a:t>
            </a:r>
          </a:p>
        </p:txBody>
      </p:sp>
      <p:grpSp>
        <p:nvGrpSpPr>
          <p:cNvPr id="16388" name="Group 12"/>
          <p:cNvGrpSpPr>
            <a:grpSpLocks/>
          </p:cNvGrpSpPr>
          <p:nvPr/>
        </p:nvGrpSpPr>
        <p:grpSpPr bwMode="auto">
          <a:xfrm>
            <a:off x="1600200" y="1874838"/>
            <a:ext cx="2438400" cy="2849562"/>
            <a:chOff x="228600" y="1417320"/>
            <a:chExt cx="2438400" cy="2849880"/>
          </a:xfrm>
        </p:grpSpPr>
        <p:pic>
          <p:nvPicPr>
            <p:cNvPr id="164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2"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black"/>
                </a:solidFill>
              </a:endParaRPr>
            </a:p>
          </p:txBody>
        </p:sp>
      </p:grpSp>
      <p:sp>
        <p:nvSpPr>
          <p:cNvPr id="12" name="Rounded Rectangle 11"/>
          <p:cNvSpPr/>
          <p:nvPr/>
        </p:nvSpPr>
        <p:spPr>
          <a:xfrm>
            <a:off x="7162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Classifier Training</a:t>
            </a:r>
          </a:p>
        </p:txBody>
      </p:sp>
      <p:sp>
        <p:nvSpPr>
          <p:cNvPr id="16390" name="TextBox 13"/>
          <p:cNvSpPr txBox="1">
            <a:spLocks noChangeArrowheads="1"/>
          </p:cNvSpPr>
          <p:nvPr/>
        </p:nvSpPr>
        <p:spPr bwMode="auto">
          <a:xfrm>
            <a:off x="5156200" y="1295401"/>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000000"/>
                </a:solidFill>
                <a:latin typeface="Arial" panose="020B0604020202020204" pitchFamily="34" charset="0"/>
                <a:cs typeface="Arial" panose="020B0604020202020204" pitchFamily="34" charset="0"/>
              </a:rPr>
              <a:t>Training</a:t>
            </a:r>
          </a:p>
        </p:txBody>
      </p:sp>
      <p:sp>
        <p:nvSpPr>
          <p:cNvPr id="15" name="Rounded Rectangle 14"/>
          <p:cNvSpPr/>
          <p:nvPr/>
        </p:nvSpPr>
        <p:spPr>
          <a:xfrm>
            <a:off x="4724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Image Features</a:t>
            </a:r>
          </a:p>
        </p:txBody>
      </p:sp>
      <p:sp>
        <p:nvSpPr>
          <p:cNvPr id="16" name="Right Arrow 15"/>
          <p:cNvSpPr/>
          <p:nvPr/>
        </p:nvSpPr>
        <p:spPr>
          <a:xfrm>
            <a:off x="4114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Right Arrow 16"/>
          <p:cNvSpPr/>
          <p:nvPr/>
        </p:nvSpPr>
        <p:spPr>
          <a:xfrm>
            <a:off x="6553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8" name="Right Arrow 17"/>
          <p:cNvSpPr/>
          <p:nvPr/>
        </p:nvSpPr>
        <p:spPr>
          <a:xfrm rot="5400000">
            <a:off x="7772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pic>
        <p:nvPicPr>
          <p:cNvPr id="1639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5324476"/>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42672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Image Features</a:t>
            </a:r>
          </a:p>
        </p:txBody>
      </p:sp>
      <p:sp>
        <p:nvSpPr>
          <p:cNvPr id="20" name="Right Arrow 19"/>
          <p:cNvSpPr/>
          <p:nvPr/>
        </p:nvSpPr>
        <p:spPr>
          <a:xfrm>
            <a:off x="36576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6398" name="TextBox 20"/>
          <p:cNvSpPr txBox="1">
            <a:spLocks noChangeArrowheads="1"/>
          </p:cNvSpPr>
          <p:nvPr/>
        </p:nvSpPr>
        <p:spPr bwMode="auto">
          <a:xfrm>
            <a:off x="5334001" y="4648201"/>
            <a:ext cx="1323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000000"/>
                </a:solidFill>
                <a:latin typeface="Arial" panose="020B0604020202020204" pitchFamily="34" charset="0"/>
                <a:cs typeface="Arial" panose="020B0604020202020204" pitchFamily="34" charset="0"/>
              </a:rPr>
              <a:t>Testing</a:t>
            </a:r>
          </a:p>
        </p:txBody>
      </p:sp>
      <p:sp>
        <p:nvSpPr>
          <p:cNvPr id="16399" name="TextBox 21"/>
          <p:cNvSpPr txBox="1">
            <a:spLocks noChangeArrowheads="1"/>
          </p:cNvSpPr>
          <p:nvPr/>
        </p:nvSpPr>
        <p:spPr bwMode="auto">
          <a:xfrm>
            <a:off x="1981200" y="6365876"/>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Test Image</a:t>
            </a:r>
          </a:p>
        </p:txBody>
      </p:sp>
      <p:sp>
        <p:nvSpPr>
          <p:cNvPr id="23" name="Right Arrow 22"/>
          <p:cNvSpPr/>
          <p:nvPr/>
        </p:nvSpPr>
        <p:spPr>
          <a:xfrm>
            <a:off x="883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4" name="Rounded Rectangle 23"/>
          <p:cNvSpPr/>
          <p:nvPr/>
        </p:nvSpPr>
        <p:spPr>
          <a:xfrm>
            <a:off x="9448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prstClr val="black"/>
                </a:solidFill>
              </a:rPr>
              <a:t>Trained Classifier</a:t>
            </a:r>
          </a:p>
        </p:txBody>
      </p:sp>
      <p:sp>
        <p:nvSpPr>
          <p:cNvPr id="25" name="Rounded Rectangle 24"/>
          <p:cNvSpPr/>
          <p:nvPr/>
        </p:nvSpPr>
        <p:spPr>
          <a:xfrm>
            <a:off x="67056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Trained Classifier</a:t>
            </a:r>
          </a:p>
        </p:txBody>
      </p:sp>
      <p:sp>
        <p:nvSpPr>
          <p:cNvPr id="26" name="Right Arrow 25"/>
          <p:cNvSpPr/>
          <p:nvPr/>
        </p:nvSpPr>
        <p:spPr>
          <a:xfrm>
            <a:off x="60960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7" name="Right Arrow 26"/>
          <p:cNvSpPr/>
          <p:nvPr/>
        </p:nvSpPr>
        <p:spPr>
          <a:xfrm>
            <a:off x="85344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8" name="TextBox 27"/>
          <p:cNvSpPr txBox="1">
            <a:spLocks noChangeArrowheads="1"/>
          </p:cNvSpPr>
          <p:nvPr/>
        </p:nvSpPr>
        <p:spPr bwMode="auto">
          <a:xfrm>
            <a:off x="9144000" y="5897563"/>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FF0000"/>
                </a:solidFill>
                <a:latin typeface="Arial" panose="020B0604020202020204" pitchFamily="34" charset="0"/>
                <a:cs typeface="Arial" panose="020B0604020202020204" pitchFamily="34" charset="0"/>
              </a:rPr>
              <a:t>Outdoor</a:t>
            </a:r>
          </a:p>
        </p:txBody>
      </p:sp>
      <p:sp>
        <p:nvSpPr>
          <p:cNvPr id="29" name="TextBox 28"/>
          <p:cNvSpPr txBox="1">
            <a:spLocks noChangeArrowheads="1"/>
          </p:cNvSpPr>
          <p:nvPr/>
        </p:nvSpPr>
        <p:spPr bwMode="auto">
          <a:xfrm>
            <a:off x="9112250" y="5364163"/>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Prediction</a:t>
            </a:r>
          </a:p>
        </p:txBody>
      </p:sp>
      <p:sp>
        <p:nvSpPr>
          <p:cNvPr id="30" name="Rounded Rectangle 29"/>
          <p:cNvSpPr/>
          <p:nvPr/>
        </p:nvSpPr>
        <p:spPr>
          <a:xfrm>
            <a:off x="9159875" y="5227638"/>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black"/>
              </a:solidFill>
            </a:endParaRPr>
          </a:p>
        </p:txBody>
      </p:sp>
    </p:spTree>
    <p:extLst>
      <p:ext uri="{BB962C8B-B14F-4D97-AF65-F5344CB8AC3E}">
        <p14:creationId xmlns:p14="http://schemas.microsoft.com/office/powerpoint/2010/main" val="2999756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P spid="26" grpId="0" animBg="1"/>
      <p:bldP spid="27" grpId="0" animBg="1"/>
      <p:bldP spid="28" grpId="0"/>
      <p:bldP spid="29" grpId="0"/>
      <p:bldP spid="30"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Example: Scene Categorization</a:t>
            </a:r>
          </a:p>
        </p:txBody>
      </p:sp>
      <p:sp>
        <p:nvSpPr>
          <p:cNvPr id="17411" name="Content Placeholder 2"/>
          <p:cNvSpPr>
            <a:spLocks noGrp="1"/>
          </p:cNvSpPr>
          <p:nvPr>
            <p:ph idx="1"/>
          </p:nvPr>
        </p:nvSpPr>
        <p:spPr>
          <a:xfrm>
            <a:off x="1981200" y="1828800"/>
            <a:ext cx="8229600" cy="838200"/>
          </a:xfrm>
        </p:spPr>
        <p:txBody>
          <a:bodyPr/>
          <a:lstStyle/>
          <a:p>
            <a:pPr eaLnBrk="1" hangingPunct="1"/>
            <a:r>
              <a:rPr lang="en-US" altLang="en-US"/>
              <a:t>Is this a kitchen?</a:t>
            </a:r>
          </a:p>
        </p:txBody>
      </p:sp>
      <p:pic>
        <p:nvPicPr>
          <p:cNvPr id="17412" name="Picture 7" descr="C:\Users\James\Dropbox\cs143 fall 2013\cs143 fall 2013 slides\15\sun_bzyznfhiwysfif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28194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descr="C:\Users\James\Dropbox\cs143 fall 2013\cs143 fall 2013 slides\15\sun_angrmjwcbqlakjj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44800"/>
            <a:ext cx="297973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descr="C:\Users\James\Dropbox\cs143 fall 2013\cs143 fall 2013 slides\15\sun_bgnbqqrvawnchmem.jpg"/>
          <p:cNvPicPr>
            <a:picLocks noChangeAspect="1" noChangeArrowheads="1"/>
          </p:cNvPicPr>
          <p:nvPr/>
        </p:nvPicPr>
        <p:blipFill>
          <a:blip r:embed="rId4">
            <a:extLst>
              <a:ext uri="{28A0092B-C50C-407E-A947-70E740481C1C}">
                <a14:useLocalDpi xmlns:a14="http://schemas.microsoft.com/office/drawing/2010/main" val="0"/>
              </a:ext>
            </a:extLst>
          </a:blip>
          <a:srcRect r="25926"/>
          <a:stretch>
            <a:fillRect/>
          </a:stretch>
        </p:blipFill>
        <p:spPr bwMode="auto">
          <a:xfrm>
            <a:off x="4792663" y="2819400"/>
            <a:ext cx="2540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1764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a:t>Image features</a:t>
            </a:r>
          </a:p>
        </p:txBody>
      </p:sp>
      <p:sp>
        <p:nvSpPr>
          <p:cNvPr id="10" name="Rounded Rectangle 9"/>
          <p:cNvSpPr/>
          <p:nvPr/>
        </p:nvSpPr>
        <p:spPr>
          <a:xfrm>
            <a:off x="7208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Training Labels</a:t>
            </a:r>
          </a:p>
        </p:txBody>
      </p:sp>
      <p:grpSp>
        <p:nvGrpSpPr>
          <p:cNvPr id="18436" name="Group 12"/>
          <p:cNvGrpSpPr>
            <a:grpSpLocks/>
          </p:cNvGrpSpPr>
          <p:nvPr/>
        </p:nvGrpSpPr>
        <p:grpSpPr bwMode="auto">
          <a:xfrm>
            <a:off x="1600200" y="1874838"/>
            <a:ext cx="2438400" cy="2849562"/>
            <a:chOff x="228600" y="1417320"/>
            <a:chExt cx="2438400" cy="2849880"/>
          </a:xfrm>
        </p:grpSpPr>
        <p:pic>
          <p:nvPicPr>
            <p:cNvPr id="184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0"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black"/>
                </a:solidFill>
              </a:endParaRPr>
            </a:p>
          </p:txBody>
        </p:sp>
      </p:grpSp>
      <p:sp>
        <p:nvSpPr>
          <p:cNvPr id="12" name="Rounded Rectangle 11"/>
          <p:cNvSpPr/>
          <p:nvPr/>
        </p:nvSpPr>
        <p:spPr>
          <a:xfrm>
            <a:off x="7162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Classifier Training</a:t>
            </a:r>
          </a:p>
        </p:txBody>
      </p:sp>
      <p:sp>
        <p:nvSpPr>
          <p:cNvPr id="18438" name="TextBox 13"/>
          <p:cNvSpPr txBox="1">
            <a:spLocks noChangeArrowheads="1"/>
          </p:cNvSpPr>
          <p:nvPr/>
        </p:nvSpPr>
        <p:spPr bwMode="auto">
          <a:xfrm>
            <a:off x="5156200" y="1295401"/>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000000"/>
                </a:solidFill>
                <a:latin typeface="Arial" panose="020B0604020202020204" pitchFamily="34" charset="0"/>
                <a:cs typeface="Arial" panose="020B0604020202020204" pitchFamily="34" charset="0"/>
              </a:rPr>
              <a:t>Training</a:t>
            </a:r>
          </a:p>
        </p:txBody>
      </p:sp>
      <p:sp>
        <p:nvSpPr>
          <p:cNvPr id="15" name="Rounded Rectangle 14"/>
          <p:cNvSpPr/>
          <p:nvPr/>
        </p:nvSpPr>
        <p:spPr>
          <a:xfrm>
            <a:off x="4724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Image Features</a:t>
            </a:r>
          </a:p>
        </p:txBody>
      </p:sp>
      <p:sp>
        <p:nvSpPr>
          <p:cNvPr id="16" name="Right Arrow 15"/>
          <p:cNvSpPr/>
          <p:nvPr/>
        </p:nvSpPr>
        <p:spPr>
          <a:xfrm>
            <a:off x="4114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Right Arrow 16"/>
          <p:cNvSpPr/>
          <p:nvPr/>
        </p:nvSpPr>
        <p:spPr>
          <a:xfrm>
            <a:off x="6553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8" name="Right Arrow 17"/>
          <p:cNvSpPr/>
          <p:nvPr/>
        </p:nvSpPr>
        <p:spPr>
          <a:xfrm rot="5400000">
            <a:off x="7772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 name="Right Arrow 22"/>
          <p:cNvSpPr/>
          <p:nvPr/>
        </p:nvSpPr>
        <p:spPr>
          <a:xfrm>
            <a:off x="883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4" name="Rounded Rectangle 23"/>
          <p:cNvSpPr/>
          <p:nvPr/>
        </p:nvSpPr>
        <p:spPr>
          <a:xfrm>
            <a:off x="9448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prstClr val="black"/>
                </a:solidFill>
              </a:rPr>
              <a:t>Trained Classifier</a:t>
            </a:r>
          </a:p>
        </p:txBody>
      </p:sp>
      <p:sp>
        <p:nvSpPr>
          <p:cNvPr id="31" name="Oval 30"/>
          <p:cNvSpPr/>
          <p:nvPr/>
        </p:nvSpPr>
        <p:spPr>
          <a:xfrm>
            <a:off x="4572000" y="2209800"/>
            <a:ext cx="2133600" cy="1905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23138821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tLang="en-US"/>
              <a:t>General Principles of Representation</a:t>
            </a:r>
          </a:p>
        </p:txBody>
      </p:sp>
      <p:sp>
        <p:nvSpPr>
          <p:cNvPr id="3" name="Content Placeholder 2"/>
          <p:cNvSpPr>
            <a:spLocks noGrp="1"/>
          </p:cNvSpPr>
          <p:nvPr>
            <p:ph idx="1"/>
          </p:nvPr>
        </p:nvSpPr>
        <p:spPr>
          <a:xfrm>
            <a:off x="1981200" y="990601"/>
            <a:ext cx="5867400" cy="5135563"/>
          </a:xfrm>
        </p:spPr>
        <p:txBody>
          <a:bodyPr rtlCol="0">
            <a:normAutofit fontScale="92500" lnSpcReduction="10000"/>
          </a:bodyPr>
          <a:lstStyle/>
          <a:p>
            <a:pPr eaLnBrk="1" fontAlgn="auto" hangingPunct="1">
              <a:spcAft>
                <a:spcPts val="0"/>
              </a:spcAft>
              <a:defRPr/>
            </a:pPr>
            <a:r>
              <a:rPr lang="en-US" dirty="0"/>
              <a:t>Coverage</a:t>
            </a:r>
          </a:p>
          <a:p>
            <a:pPr lvl="1" eaLnBrk="1" fontAlgn="auto" hangingPunct="1">
              <a:spcAft>
                <a:spcPts val="0"/>
              </a:spcAft>
              <a:defRPr/>
            </a:pPr>
            <a:r>
              <a:rPr lang="en-US" dirty="0"/>
              <a:t>Ensure that all relevant info is captured</a:t>
            </a:r>
          </a:p>
          <a:p>
            <a:pPr lvl="1" eaLnBrk="1" fontAlgn="auto" hangingPunct="1">
              <a:spcAft>
                <a:spcPts val="0"/>
              </a:spcAft>
              <a:defRPr/>
            </a:pPr>
            <a:endParaRPr lang="en-US" dirty="0"/>
          </a:p>
          <a:p>
            <a:pPr eaLnBrk="1" fontAlgn="auto" hangingPunct="1">
              <a:spcAft>
                <a:spcPts val="0"/>
              </a:spcAft>
              <a:defRPr/>
            </a:pPr>
            <a:r>
              <a:rPr lang="en-US" dirty="0"/>
              <a:t>Concision</a:t>
            </a:r>
          </a:p>
          <a:p>
            <a:pPr lvl="1" eaLnBrk="1" fontAlgn="auto" hangingPunct="1">
              <a:spcAft>
                <a:spcPts val="0"/>
              </a:spcAft>
              <a:defRPr/>
            </a:pPr>
            <a:r>
              <a:rPr lang="en-US" dirty="0"/>
              <a:t>Minimize number of features without sacrificing coverage</a:t>
            </a:r>
          </a:p>
          <a:p>
            <a:pPr eaLnBrk="1" fontAlgn="auto" hangingPunct="1">
              <a:spcAft>
                <a:spcPts val="0"/>
              </a:spcAft>
              <a:defRPr/>
            </a:pPr>
            <a:endParaRPr lang="en-US" dirty="0"/>
          </a:p>
          <a:p>
            <a:pPr eaLnBrk="1" fontAlgn="auto" hangingPunct="1">
              <a:spcAft>
                <a:spcPts val="0"/>
              </a:spcAft>
              <a:defRPr/>
            </a:pPr>
            <a:r>
              <a:rPr lang="en-US" dirty="0"/>
              <a:t>Directness</a:t>
            </a:r>
          </a:p>
          <a:p>
            <a:pPr lvl="1" eaLnBrk="1" fontAlgn="auto" hangingPunct="1">
              <a:spcAft>
                <a:spcPts val="0"/>
              </a:spcAft>
              <a:defRPr/>
            </a:pPr>
            <a:r>
              <a:rPr lang="en-US" dirty="0"/>
              <a:t>Ideal features are independently useful for prediction</a:t>
            </a:r>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p:txBody>
      </p:sp>
    </p:spTree>
    <p:extLst>
      <p:ext uri="{BB962C8B-B14F-4D97-AF65-F5344CB8AC3E}">
        <p14:creationId xmlns:p14="http://schemas.microsoft.com/office/powerpoint/2010/main" val="35976703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Image representations</a:t>
            </a:r>
          </a:p>
        </p:txBody>
      </p:sp>
      <p:sp>
        <p:nvSpPr>
          <p:cNvPr id="20483" name="Content Placeholder 2"/>
          <p:cNvSpPr>
            <a:spLocks noGrp="1"/>
          </p:cNvSpPr>
          <p:nvPr>
            <p:ph idx="1"/>
          </p:nvPr>
        </p:nvSpPr>
        <p:spPr>
          <a:xfrm>
            <a:off x="1981200" y="1143000"/>
            <a:ext cx="8229600" cy="5486400"/>
          </a:xfrm>
        </p:spPr>
        <p:txBody>
          <a:bodyPr/>
          <a:lstStyle/>
          <a:p>
            <a:endParaRPr lang="en-US" altLang="en-US"/>
          </a:p>
          <a:p>
            <a:r>
              <a:rPr lang="en-US" altLang="en-US"/>
              <a:t>Templates</a:t>
            </a:r>
          </a:p>
          <a:p>
            <a:pPr lvl="1"/>
            <a:r>
              <a:rPr lang="en-US" altLang="en-US"/>
              <a:t>Intensity, gradients, etc.</a:t>
            </a:r>
          </a:p>
          <a:p>
            <a:endParaRPr lang="en-US" altLang="en-US"/>
          </a:p>
          <a:p>
            <a:endParaRPr lang="en-US" altLang="en-US"/>
          </a:p>
          <a:p>
            <a:r>
              <a:rPr lang="en-US" altLang="en-US"/>
              <a:t>Histograms</a:t>
            </a:r>
          </a:p>
          <a:p>
            <a:pPr lvl="1"/>
            <a:r>
              <a:rPr lang="en-US" altLang="en-US"/>
              <a:t>Color, texture, SIFT descriptors, etc.</a:t>
            </a:r>
          </a:p>
          <a:p>
            <a:endParaRPr lang="en-US" altLang="en-US"/>
          </a:p>
        </p:txBody>
      </p:sp>
      <p:pic>
        <p:nvPicPr>
          <p:cNvPr id="20484" name="Picture 11" descr="training_faces"/>
          <p:cNvPicPr>
            <a:picLocks noChangeAspect="1" noChangeArrowheads="1"/>
          </p:cNvPicPr>
          <p:nvPr/>
        </p:nvPicPr>
        <p:blipFill>
          <a:blip r:embed="rId2">
            <a:extLst>
              <a:ext uri="{28A0092B-C50C-407E-A947-70E740481C1C}">
                <a14:useLocalDpi xmlns:a14="http://schemas.microsoft.com/office/drawing/2010/main" val="0"/>
              </a:ext>
            </a:extLst>
          </a:blip>
          <a:srcRect t="10564" r="90845" b="80986"/>
          <a:stretch>
            <a:fillRect/>
          </a:stretch>
        </p:blipFill>
        <p:spPr bwMode="auto">
          <a:xfrm>
            <a:off x="6934200" y="1600200"/>
            <a:ext cx="12192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270557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z="4400"/>
              <a:t>Classifiers</a:t>
            </a:r>
          </a:p>
        </p:txBody>
      </p:sp>
      <p:sp>
        <p:nvSpPr>
          <p:cNvPr id="10" name="Rounded Rectangle 9"/>
          <p:cNvSpPr/>
          <p:nvPr/>
        </p:nvSpPr>
        <p:spPr>
          <a:xfrm>
            <a:off x="7208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Training Labels</a:t>
            </a:r>
          </a:p>
        </p:txBody>
      </p:sp>
      <p:grpSp>
        <p:nvGrpSpPr>
          <p:cNvPr id="21508" name="Group 12"/>
          <p:cNvGrpSpPr>
            <a:grpSpLocks/>
          </p:cNvGrpSpPr>
          <p:nvPr/>
        </p:nvGrpSpPr>
        <p:grpSpPr bwMode="auto">
          <a:xfrm>
            <a:off x="1600200" y="1874838"/>
            <a:ext cx="2438400" cy="2849562"/>
            <a:chOff x="228600" y="1417320"/>
            <a:chExt cx="2438400" cy="2849880"/>
          </a:xfrm>
        </p:grpSpPr>
        <p:pic>
          <p:nvPicPr>
            <p:cNvPr id="215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2"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black"/>
                </a:solidFill>
              </a:endParaRPr>
            </a:p>
          </p:txBody>
        </p:sp>
      </p:grpSp>
      <p:sp>
        <p:nvSpPr>
          <p:cNvPr id="12" name="Rounded Rectangle 11"/>
          <p:cNvSpPr/>
          <p:nvPr/>
        </p:nvSpPr>
        <p:spPr>
          <a:xfrm>
            <a:off x="7162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Classifier Training</a:t>
            </a:r>
          </a:p>
        </p:txBody>
      </p:sp>
      <p:sp>
        <p:nvSpPr>
          <p:cNvPr id="21510" name="TextBox 13"/>
          <p:cNvSpPr txBox="1">
            <a:spLocks noChangeArrowheads="1"/>
          </p:cNvSpPr>
          <p:nvPr/>
        </p:nvSpPr>
        <p:spPr bwMode="auto">
          <a:xfrm>
            <a:off x="5156200" y="1295401"/>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000000"/>
                </a:solidFill>
                <a:latin typeface="Arial" panose="020B0604020202020204" pitchFamily="34" charset="0"/>
                <a:cs typeface="Arial" panose="020B0604020202020204" pitchFamily="34" charset="0"/>
              </a:rPr>
              <a:t>Training</a:t>
            </a:r>
          </a:p>
        </p:txBody>
      </p:sp>
      <p:sp>
        <p:nvSpPr>
          <p:cNvPr id="15" name="Rounded Rectangle 14"/>
          <p:cNvSpPr/>
          <p:nvPr/>
        </p:nvSpPr>
        <p:spPr>
          <a:xfrm>
            <a:off x="4724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Image Features</a:t>
            </a:r>
          </a:p>
        </p:txBody>
      </p:sp>
      <p:sp>
        <p:nvSpPr>
          <p:cNvPr id="16" name="Right Arrow 15"/>
          <p:cNvSpPr/>
          <p:nvPr/>
        </p:nvSpPr>
        <p:spPr>
          <a:xfrm>
            <a:off x="4114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Right Arrow 16"/>
          <p:cNvSpPr/>
          <p:nvPr/>
        </p:nvSpPr>
        <p:spPr>
          <a:xfrm>
            <a:off x="6553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8" name="Right Arrow 17"/>
          <p:cNvSpPr/>
          <p:nvPr/>
        </p:nvSpPr>
        <p:spPr>
          <a:xfrm rot="5400000">
            <a:off x="7772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 name="Right Arrow 22"/>
          <p:cNvSpPr/>
          <p:nvPr/>
        </p:nvSpPr>
        <p:spPr>
          <a:xfrm>
            <a:off x="883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4" name="Rounded Rectangle 23"/>
          <p:cNvSpPr/>
          <p:nvPr/>
        </p:nvSpPr>
        <p:spPr>
          <a:xfrm>
            <a:off x="9448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prstClr val="black"/>
                </a:solidFill>
              </a:rPr>
              <a:t>Trained Classifier</a:t>
            </a:r>
          </a:p>
        </p:txBody>
      </p:sp>
      <p:sp>
        <p:nvSpPr>
          <p:cNvPr id="31" name="Oval 30"/>
          <p:cNvSpPr/>
          <p:nvPr/>
        </p:nvSpPr>
        <p:spPr>
          <a:xfrm>
            <a:off x="6858000" y="2286000"/>
            <a:ext cx="2133600" cy="1905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20467713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a:t>Learning a classifier</a:t>
            </a:r>
          </a:p>
        </p:txBody>
      </p:sp>
      <p:sp>
        <p:nvSpPr>
          <p:cNvPr id="22531" name="Content Placeholder 2"/>
          <p:cNvSpPr>
            <a:spLocks noGrp="1"/>
          </p:cNvSpPr>
          <p:nvPr>
            <p:ph idx="1"/>
          </p:nvPr>
        </p:nvSpPr>
        <p:spPr/>
        <p:txBody>
          <a:bodyPr/>
          <a:lstStyle/>
          <a:p>
            <a:pPr>
              <a:buFont typeface="Arial" panose="020B0604020202020204" pitchFamily="34" charset="0"/>
              <a:buNone/>
            </a:pPr>
            <a:r>
              <a:rPr lang="en-US" altLang="en-US"/>
              <a:t>	Given some set of features with corresponding labels, learn a function to predict the labels from the features</a:t>
            </a:r>
          </a:p>
        </p:txBody>
      </p:sp>
      <p:grpSp>
        <p:nvGrpSpPr>
          <p:cNvPr id="22532" name="Group 14"/>
          <p:cNvGrpSpPr>
            <a:grpSpLocks/>
          </p:cNvGrpSpPr>
          <p:nvPr/>
        </p:nvGrpSpPr>
        <p:grpSpPr bwMode="auto">
          <a:xfrm>
            <a:off x="3657600" y="3200400"/>
            <a:ext cx="4038600" cy="3417888"/>
            <a:chOff x="4267200" y="2667000"/>
            <a:chExt cx="4038600" cy="3417332"/>
          </a:xfrm>
        </p:grpSpPr>
        <p:sp>
          <p:nvSpPr>
            <p:cNvPr id="22536"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cs typeface="Arial" panose="020B0604020202020204" pitchFamily="34" charset="0"/>
                </a:rPr>
                <a:t>x</a:t>
              </a:r>
            </a:p>
          </p:txBody>
        </p:sp>
        <p:sp>
          <p:nvSpPr>
            <p:cNvPr id="22537"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cs typeface="Arial" panose="020B0604020202020204" pitchFamily="34" charset="0"/>
                </a:rPr>
                <a:t>x</a:t>
              </a:r>
            </a:p>
          </p:txBody>
        </p:sp>
        <p:sp>
          <p:nvSpPr>
            <p:cNvPr id="22538"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cs typeface="Arial" panose="020B0604020202020204" pitchFamily="34" charset="0"/>
                </a:rPr>
                <a:t>x</a:t>
              </a:r>
            </a:p>
          </p:txBody>
        </p:sp>
        <p:sp>
          <p:nvSpPr>
            <p:cNvPr id="22539"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cs typeface="Arial" panose="020B0604020202020204" pitchFamily="34" charset="0"/>
                </a:rPr>
                <a:t>x</a:t>
              </a:r>
            </a:p>
          </p:txBody>
        </p:sp>
        <p:sp>
          <p:nvSpPr>
            <p:cNvPr id="22540"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cs typeface="Arial" panose="020B0604020202020204" pitchFamily="34" charset="0"/>
                </a:rPr>
                <a:t>x</a:t>
              </a:r>
            </a:p>
          </p:txBody>
        </p:sp>
        <p:sp>
          <p:nvSpPr>
            <p:cNvPr id="22541"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cs typeface="Arial" panose="020B0604020202020204" pitchFamily="34" charset="0"/>
                </a:rPr>
                <a:t>x</a:t>
              </a:r>
            </a:p>
          </p:txBody>
        </p:sp>
        <p:sp>
          <p:nvSpPr>
            <p:cNvPr id="22542" name="TextBox 10"/>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cs typeface="Arial" panose="020B0604020202020204" pitchFamily="34" charset="0"/>
                </a:rPr>
                <a:t>x</a:t>
              </a:r>
            </a:p>
          </p:txBody>
        </p:sp>
        <p:sp>
          <p:nvSpPr>
            <p:cNvPr id="22543" name="TextBox 11"/>
            <p:cNvSpPr txBox="1">
              <a:spLocks noChangeArrowheads="1"/>
            </p:cNvSpPr>
            <p:nvPr/>
          </p:nvSpPr>
          <p:spPr bwMode="auto">
            <a:xfrm>
              <a:off x="5715000" y="368046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cs typeface="Arial" panose="020B0604020202020204" pitchFamily="34" charset="0"/>
                </a:rPr>
                <a:t>x</a:t>
              </a:r>
            </a:p>
          </p:txBody>
        </p:sp>
        <p:sp>
          <p:nvSpPr>
            <p:cNvPr id="22544" name="TextBox 12"/>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50"/>
                  </a:solidFill>
                  <a:latin typeface="Arial" panose="020B0604020202020204" pitchFamily="34" charset="0"/>
                  <a:cs typeface="Arial" panose="020B0604020202020204" pitchFamily="34" charset="0"/>
                </a:rPr>
                <a:t>o</a:t>
              </a:r>
            </a:p>
          </p:txBody>
        </p:sp>
        <p:sp>
          <p:nvSpPr>
            <p:cNvPr id="22545" name="TextBox 13"/>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50"/>
                  </a:solidFill>
                  <a:latin typeface="Arial" panose="020B0604020202020204" pitchFamily="34" charset="0"/>
                  <a:cs typeface="Arial" panose="020B0604020202020204" pitchFamily="34" charset="0"/>
                </a:rPr>
                <a:t>o</a:t>
              </a:r>
            </a:p>
          </p:txBody>
        </p:sp>
        <p:sp>
          <p:nvSpPr>
            <p:cNvPr id="22546" name="TextBox 14"/>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50"/>
                  </a:solidFill>
                  <a:latin typeface="Arial" panose="020B0604020202020204" pitchFamily="34" charset="0"/>
                  <a:cs typeface="Arial" panose="020B0604020202020204" pitchFamily="34" charset="0"/>
                </a:rPr>
                <a:t>o</a:t>
              </a:r>
            </a:p>
          </p:txBody>
        </p:sp>
        <p:sp>
          <p:nvSpPr>
            <p:cNvPr id="22547" name="TextBox 15"/>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50"/>
                  </a:solidFill>
                  <a:latin typeface="Arial" panose="020B0604020202020204" pitchFamily="34" charset="0"/>
                  <a:cs typeface="Arial" panose="020B0604020202020204" pitchFamily="34" charset="0"/>
                </a:rPr>
                <a:t>o</a:t>
              </a:r>
            </a:p>
          </p:txBody>
        </p:sp>
        <p:sp>
          <p:nvSpPr>
            <p:cNvPr id="22548" name="TextBox 16"/>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50"/>
                  </a:solidFill>
                  <a:latin typeface="Arial" panose="020B0604020202020204" pitchFamily="34" charset="0"/>
                  <a:cs typeface="Arial" panose="020B0604020202020204" pitchFamily="34" charset="0"/>
                </a:rPr>
                <a:t>o</a:t>
              </a:r>
            </a:p>
          </p:txBody>
        </p:sp>
        <p:cxnSp>
          <p:nvCxnSpPr>
            <p:cNvPr id="18" name="Straight Arrow Connector 17"/>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551" name="TextBox 19"/>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x2</a:t>
              </a:r>
            </a:p>
          </p:txBody>
        </p:sp>
        <p:sp>
          <p:nvSpPr>
            <p:cNvPr id="22552" name="TextBox 20"/>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x1</a:t>
              </a:r>
            </a:p>
          </p:txBody>
        </p:sp>
      </p:grpSp>
      <p:cxnSp>
        <p:nvCxnSpPr>
          <p:cNvPr id="23" name="Straight Connector 22"/>
          <p:cNvCxnSpPr/>
          <p:nvPr/>
        </p:nvCxnSpPr>
        <p:spPr>
          <a:xfrm>
            <a:off x="3657600" y="4038600"/>
            <a:ext cx="5943600" cy="21336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 name="Right Arrow 23"/>
          <p:cNvSpPr/>
          <p:nvPr/>
        </p:nvSpPr>
        <p:spPr>
          <a:xfrm rot="17425660">
            <a:off x="7142163" y="4838700"/>
            <a:ext cx="639762" cy="3444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5" name="Right Arrow 24"/>
          <p:cNvSpPr/>
          <p:nvPr/>
        </p:nvSpPr>
        <p:spPr>
          <a:xfrm rot="6546465">
            <a:off x="6880226" y="5564189"/>
            <a:ext cx="638175" cy="34607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3354937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88392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Prediction</a:t>
            </a:r>
          </a:p>
        </p:txBody>
      </p:sp>
      <p:sp>
        <p:nvSpPr>
          <p:cNvPr id="54275" name="Title 1"/>
          <p:cNvSpPr>
            <a:spLocks noGrp="1"/>
          </p:cNvSpPr>
          <p:nvPr>
            <p:ph type="title"/>
          </p:nvPr>
        </p:nvSpPr>
        <p:spPr>
          <a:xfrm>
            <a:off x="1981200" y="1"/>
            <a:ext cx="8229600" cy="792163"/>
          </a:xfrm>
        </p:spPr>
        <p:txBody>
          <a:bodyPr/>
          <a:lstStyle/>
          <a:p>
            <a:r>
              <a:rPr lang="en-US" altLang="en-US"/>
              <a:t>Steps</a:t>
            </a:r>
          </a:p>
        </p:txBody>
      </p:sp>
      <p:sp>
        <p:nvSpPr>
          <p:cNvPr id="10" name="Rounded Rectangle 9"/>
          <p:cNvSpPr/>
          <p:nvPr/>
        </p:nvSpPr>
        <p:spPr>
          <a:xfrm>
            <a:off x="6781800" y="990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Training Labels</a:t>
            </a:r>
          </a:p>
        </p:txBody>
      </p:sp>
      <p:grpSp>
        <p:nvGrpSpPr>
          <p:cNvPr id="54277" name="Group 12"/>
          <p:cNvGrpSpPr>
            <a:grpSpLocks/>
          </p:cNvGrpSpPr>
          <p:nvPr/>
        </p:nvGrpSpPr>
        <p:grpSpPr bwMode="auto">
          <a:xfrm>
            <a:off x="1600200" y="1570038"/>
            <a:ext cx="2438400" cy="3078162"/>
            <a:chOff x="228600" y="1417320"/>
            <a:chExt cx="2438400" cy="2849880"/>
          </a:xfrm>
        </p:grpSpPr>
        <p:sp>
          <p:nvSpPr>
            <p:cNvPr id="54296" name="TextBox 7"/>
            <p:cNvSpPr txBox="1">
              <a:spLocks noChangeArrowheads="1"/>
            </p:cNvSpPr>
            <p:nvPr/>
          </p:nvSpPr>
          <p:spPr bwMode="auto">
            <a:xfrm>
              <a:off x="533400" y="1417320"/>
              <a:ext cx="1828800" cy="76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000000"/>
                  </a:solidFill>
                  <a:cs typeface="Arial" panose="020B0604020202020204" pitchFamily="34" charset="0"/>
                </a:rPr>
                <a:t>Training Images</a:t>
              </a:r>
            </a:p>
          </p:txBody>
        </p:sp>
        <p:sp>
          <p:nvSpPr>
            <p:cNvPr id="11" name="Rounded Rectangle 10"/>
            <p:cNvSpPr/>
            <p:nvPr/>
          </p:nvSpPr>
          <p:spPr>
            <a:xfrm>
              <a:off x="228600" y="1448185"/>
              <a:ext cx="2438400" cy="2819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000000"/>
                </a:solidFill>
              </a:endParaRPr>
            </a:p>
          </p:txBody>
        </p:sp>
      </p:grpSp>
      <p:sp>
        <p:nvSpPr>
          <p:cNvPr id="12" name="Rounded Rectangle 11"/>
          <p:cNvSpPr/>
          <p:nvPr/>
        </p:nvSpPr>
        <p:spPr>
          <a:xfrm>
            <a:off x="6934200" y="2438400"/>
            <a:ext cx="1371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Training</a:t>
            </a:r>
          </a:p>
        </p:txBody>
      </p:sp>
      <p:sp>
        <p:nvSpPr>
          <p:cNvPr id="54279" name="TextBox 13"/>
          <p:cNvSpPr txBox="1">
            <a:spLocks noChangeArrowheads="1"/>
          </p:cNvSpPr>
          <p:nvPr/>
        </p:nvSpPr>
        <p:spPr bwMode="auto">
          <a:xfrm>
            <a:off x="2076450" y="838201"/>
            <a:ext cx="1581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000000"/>
                </a:solidFill>
                <a:cs typeface="Arial" panose="020B0604020202020204" pitchFamily="34" charset="0"/>
              </a:rPr>
              <a:t>Training</a:t>
            </a:r>
          </a:p>
        </p:txBody>
      </p:sp>
      <p:sp>
        <p:nvSpPr>
          <p:cNvPr id="15" name="Rounded Rectangle 14"/>
          <p:cNvSpPr/>
          <p:nvPr/>
        </p:nvSpPr>
        <p:spPr>
          <a:xfrm>
            <a:off x="47244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Image Features</a:t>
            </a:r>
          </a:p>
        </p:txBody>
      </p:sp>
      <p:sp>
        <p:nvSpPr>
          <p:cNvPr id="16" name="Right Arrow 15"/>
          <p:cNvSpPr/>
          <p:nvPr/>
        </p:nvSpPr>
        <p:spPr>
          <a:xfrm>
            <a:off x="41148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7" name="Right Arrow 16"/>
          <p:cNvSpPr/>
          <p:nvPr/>
        </p:nvSpPr>
        <p:spPr>
          <a:xfrm>
            <a:off x="63246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8" name="Right Arrow 17"/>
          <p:cNvSpPr/>
          <p:nvPr/>
        </p:nvSpPr>
        <p:spPr>
          <a:xfrm rot="5400000">
            <a:off x="7345363" y="1981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9" name="Rounded Rectangle 18"/>
          <p:cNvSpPr/>
          <p:nvPr/>
        </p:nvSpPr>
        <p:spPr>
          <a:xfrm>
            <a:off x="42672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Image Features</a:t>
            </a:r>
          </a:p>
        </p:txBody>
      </p:sp>
      <p:sp>
        <p:nvSpPr>
          <p:cNvPr id="20" name="Right Arrow 19"/>
          <p:cNvSpPr/>
          <p:nvPr/>
        </p:nvSpPr>
        <p:spPr>
          <a:xfrm>
            <a:off x="3657600"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0254" name="TextBox 20"/>
          <p:cNvSpPr txBox="1">
            <a:spLocks noChangeArrowheads="1"/>
          </p:cNvSpPr>
          <p:nvPr/>
        </p:nvSpPr>
        <p:spPr bwMode="auto">
          <a:xfrm>
            <a:off x="2144714" y="4800601"/>
            <a:ext cx="1436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000000"/>
                </a:solidFill>
                <a:cs typeface="Arial" panose="020B0604020202020204" pitchFamily="34" charset="0"/>
              </a:rPr>
              <a:t>Testing</a:t>
            </a:r>
          </a:p>
        </p:txBody>
      </p:sp>
      <p:sp>
        <p:nvSpPr>
          <p:cNvPr id="10255" name="TextBox 21"/>
          <p:cNvSpPr txBox="1">
            <a:spLocks noChangeArrowheads="1"/>
          </p:cNvSpPr>
          <p:nvPr/>
        </p:nvSpPr>
        <p:spPr bwMode="auto">
          <a:xfrm>
            <a:off x="1981200" y="6396038"/>
            <a:ext cx="168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cs typeface="Arial" panose="020B0604020202020204" pitchFamily="34" charset="0"/>
              </a:rPr>
              <a:t>Test Image</a:t>
            </a:r>
          </a:p>
        </p:txBody>
      </p:sp>
      <p:sp>
        <p:nvSpPr>
          <p:cNvPr id="23" name="Right Arrow 22"/>
          <p:cNvSpPr/>
          <p:nvPr/>
        </p:nvSpPr>
        <p:spPr>
          <a:xfrm>
            <a:off x="83820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24" name="Rounded Rectangle 23"/>
          <p:cNvSpPr/>
          <p:nvPr/>
        </p:nvSpPr>
        <p:spPr>
          <a:xfrm>
            <a:off x="90678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Learned model</a:t>
            </a:r>
          </a:p>
        </p:txBody>
      </p:sp>
      <p:sp>
        <p:nvSpPr>
          <p:cNvPr id="25" name="Rounded Rectangle 24"/>
          <p:cNvSpPr/>
          <p:nvPr/>
        </p:nvSpPr>
        <p:spPr>
          <a:xfrm>
            <a:off x="67056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Learned model</a:t>
            </a:r>
          </a:p>
        </p:txBody>
      </p:sp>
      <p:sp>
        <p:nvSpPr>
          <p:cNvPr id="26" name="Right Arrow 25"/>
          <p:cNvSpPr/>
          <p:nvPr/>
        </p:nvSpPr>
        <p:spPr>
          <a:xfrm>
            <a:off x="6096000"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31" name="TextBox 30"/>
          <p:cNvSpPr txBox="1"/>
          <p:nvPr/>
        </p:nvSpPr>
        <p:spPr>
          <a:xfrm>
            <a:off x="7848600" y="6581776"/>
            <a:ext cx="2819400" cy="276225"/>
          </a:xfrm>
          <a:prstGeom prst="rect">
            <a:avLst/>
          </a:prstGeom>
          <a:noFill/>
        </p:spPr>
        <p:txBody>
          <a:bodyPr>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D. </a:t>
            </a:r>
            <a:r>
              <a:rPr lang="en-US" sz="1200" dirty="0" err="1">
                <a:solidFill>
                  <a:srgbClr val="FFFFFF">
                    <a:lumMod val="65000"/>
                  </a:srgbClr>
                </a:solidFill>
                <a:latin typeface="Arial" charset="0"/>
                <a:cs typeface="Arial" panose="020B0604020202020204" pitchFamily="34" charset="0"/>
              </a:rPr>
              <a:t>Hoiem</a:t>
            </a:r>
            <a:r>
              <a:rPr lang="en-US" sz="1200" dirty="0">
                <a:solidFill>
                  <a:srgbClr val="FFFFFF">
                    <a:lumMod val="65000"/>
                  </a:srgbClr>
                </a:solidFill>
                <a:latin typeface="Arial" charset="0"/>
                <a:cs typeface="Arial" panose="020B0604020202020204" pitchFamily="34" charset="0"/>
              </a:rPr>
              <a:t> and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
        <p:nvSpPr>
          <p:cNvPr id="32" name="Right Arrow 31"/>
          <p:cNvSpPr/>
          <p:nvPr/>
        </p:nvSpPr>
        <p:spPr>
          <a:xfrm>
            <a:off x="8458200" y="58674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pic>
        <p:nvPicPr>
          <p:cNvPr id="542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2438400"/>
            <a:ext cx="22383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5638800"/>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407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2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72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0" grpId="0" animBg="1"/>
      <p:bldP spid="12" grpId="0" animBg="1"/>
      <p:bldP spid="15" grpId="0" animBg="1"/>
      <p:bldP spid="16" grpId="0" animBg="1"/>
      <p:bldP spid="17" grpId="0" animBg="1"/>
      <p:bldP spid="18" grpId="0" animBg="1"/>
      <p:bldP spid="19" grpId="0" animBg="1"/>
      <p:bldP spid="20" grpId="0" animBg="1"/>
      <p:bldP spid="10254" grpId="0"/>
      <p:bldP spid="10255" grpId="0"/>
      <p:bldP spid="23" grpId="0" animBg="1"/>
      <p:bldP spid="24" grpId="0" animBg="1"/>
      <p:bldP spid="25" grpId="0" animBg="1"/>
      <p:bldP spid="26"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hays\Desktop\143 Computer Vision\slides\08\800px-Map_of_USA_with_state_names_2.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990601"/>
            <a:ext cx="714375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5646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Features</a:t>
            </a:r>
          </a:p>
        </p:txBody>
      </p:sp>
      <p:sp>
        <p:nvSpPr>
          <p:cNvPr id="3" name="Content Placeholder 2"/>
          <p:cNvSpPr>
            <a:spLocks noGrp="1"/>
          </p:cNvSpPr>
          <p:nvPr>
            <p:ph idx="1"/>
          </p:nvPr>
        </p:nvSpPr>
        <p:spPr/>
        <p:txBody>
          <a:bodyPr/>
          <a:lstStyle/>
          <a:p>
            <a:r>
              <a:rPr lang="en-US" altLang="en-US"/>
              <a:t>Raw pixels</a:t>
            </a:r>
          </a:p>
          <a:p>
            <a:pPr>
              <a:buFontTx/>
              <a:buNone/>
            </a:pPr>
            <a:endParaRPr lang="en-US" altLang="en-US"/>
          </a:p>
          <a:p>
            <a:pPr>
              <a:buFontTx/>
              <a:buNone/>
            </a:pPr>
            <a:endParaRPr lang="en-US" altLang="en-US"/>
          </a:p>
          <a:p>
            <a:r>
              <a:rPr lang="en-US" altLang="en-US"/>
              <a:t>Histograms</a:t>
            </a:r>
          </a:p>
          <a:p>
            <a:endParaRPr lang="en-US" altLang="en-US"/>
          </a:p>
          <a:p>
            <a:endParaRPr lang="en-US" altLang="en-US"/>
          </a:p>
          <a:p>
            <a:r>
              <a:rPr lang="en-US" altLang="en-US"/>
              <a:t>GIST descriptors</a:t>
            </a:r>
          </a:p>
          <a:p>
            <a:pPr>
              <a:buFontTx/>
              <a:buNone/>
            </a:pPr>
            <a:endParaRPr lang="en-US" altLang="en-US"/>
          </a:p>
          <a:p>
            <a:pPr>
              <a:buFontTx/>
              <a:buNone/>
            </a:pPr>
            <a:endParaRPr lang="en-US" altLang="en-US"/>
          </a:p>
          <a:p>
            <a:r>
              <a:rPr lang="en-US" altLang="en-US"/>
              <a:t>…</a:t>
            </a:r>
          </a:p>
        </p:txBody>
      </p:sp>
      <p:pic>
        <p:nvPicPr>
          <p:cNvPr id="4" name="Picture 2" descr="C:\Documents and Settings\Derek Hoiem\My Documents\Classes\Spring10 - Computer Vision\figs\child_in_fie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064" y="2043114"/>
            <a:ext cx="2446337"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l="32222" t="12444" r="33333" b="43111"/>
          <a:stretch>
            <a:fillRect/>
          </a:stretch>
        </p:blipFill>
        <p:spPr bwMode="auto">
          <a:xfrm>
            <a:off x="8305801" y="1981200"/>
            <a:ext cx="20796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2" descr="0681_gist_photoshopp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5800" y="4038600"/>
            <a:ext cx="22415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038600"/>
            <a:ext cx="23891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839201" y="6581776"/>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1852054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a:t>One way to think about it…</a:t>
            </a:r>
          </a:p>
        </p:txBody>
      </p:sp>
      <p:sp>
        <p:nvSpPr>
          <p:cNvPr id="3" name="Content Placeholder 2"/>
          <p:cNvSpPr>
            <a:spLocks noGrp="1"/>
          </p:cNvSpPr>
          <p:nvPr>
            <p:ph idx="1"/>
          </p:nvPr>
        </p:nvSpPr>
        <p:spPr/>
        <p:txBody>
          <a:bodyPr>
            <a:normAutofit/>
          </a:bodyPr>
          <a:lstStyle/>
          <a:p>
            <a:pPr>
              <a:buFont typeface="Arial" charset="0"/>
              <a:buChar char="•"/>
              <a:defRPr/>
            </a:pPr>
            <a:endParaRPr lang="en-US" dirty="0"/>
          </a:p>
          <a:p>
            <a:pPr>
              <a:buFont typeface="Arial" charset="0"/>
              <a:buChar char="•"/>
              <a:defRPr/>
            </a:pPr>
            <a:r>
              <a:rPr lang="en-US" dirty="0"/>
              <a:t>Training labels dictate that two examples are the same or different, in some sense</a:t>
            </a:r>
          </a:p>
          <a:p>
            <a:pPr>
              <a:buFont typeface="Arial" charset="0"/>
              <a:buChar char="•"/>
              <a:defRPr/>
            </a:pPr>
            <a:endParaRPr lang="en-US" dirty="0"/>
          </a:p>
          <a:p>
            <a:pPr>
              <a:buFont typeface="Arial" charset="0"/>
              <a:buChar char="•"/>
              <a:defRPr/>
            </a:pPr>
            <a:r>
              <a:rPr lang="en-US" dirty="0"/>
              <a:t>Features and distance measures define visual similarity</a:t>
            </a:r>
          </a:p>
          <a:p>
            <a:pPr>
              <a:buFont typeface="Arial" charset="0"/>
              <a:buChar char="•"/>
              <a:defRPr/>
            </a:pPr>
            <a:endParaRPr lang="en-US" dirty="0"/>
          </a:p>
          <a:p>
            <a:pPr>
              <a:buFont typeface="Arial" charset="0"/>
              <a:buChar char="•"/>
              <a:defRPr/>
            </a:pPr>
            <a:r>
              <a:rPr lang="en-US" dirty="0"/>
              <a:t>Classifiers try to learn weights or parameters for features and distance measures so that visual similarity predicts label similarity</a:t>
            </a:r>
          </a:p>
        </p:txBody>
      </p:sp>
    </p:spTree>
    <p:extLst>
      <p:ext uri="{BB962C8B-B14F-4D97-AF65-F5344CB8AC3E}">
        <p14:creationId xmlns:p14="http://schemas.microsoft.com/office/powerpoint/2010/main" val="21342890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en-US"/>
              <a:t>Many classifiers to choose from</a:t>
            </a:r>
          </a:p>
        </p:txBody>
      </p:sp>
      <p:sp>
        <p:nvSpPr>
          <p:cNvPr id="29699" name="Content Placeholder 2"/>
          <p:cNvSpPr>
            <a:spLocks noGrp="1"/>
          </p:cNvSpPr>
          <p:nvPr>
            <p:ph idx="1"/>
          </p:nvPr>
        </p:nvSpPr>
        <p:spPr>
          <a:xfrm>
            <a:off x="1981200" y="990600"/>
            <a:ext cx="8229600" cy="5638800"/>
          </a:xfrm>
        </p:spPr>
        <p:txBody>
          <a:bodyPr rtlCol="0">
            <a:normAutofit/>
          </a:bodyPr>
          <a:lstStyle/>
          <a:p>
            <a:pPr eaLnBrk="1" fontAlgn="auto" hangingPunct="1">
              <a:spcAft>
                <a:spcPts val="0"/>
              </a:spcAft>
              <a:defRPr/>
            </a:pPr>
            <a:r>
              <a:rPr lang="en-US" sz="2800" dirty="0"/>
              <a:t>SVM</a:t>
            </a:r>
          </a:p>
          <a:p>
            <a:pPr eaLnBrk="1" fontAlgn="auto" hangingPunct="1">
              <a:spcAft>
                <a:spcPts val="0"/>
              </a:spcAft>
              <a:defRPr/>
            </a:pPr>
            <a:r>
              <a:rPr lang="en-US" sz="2800" dirty="0"/>
              <a:t>Neural networks</a:t>
            </a:r>
          </a:p>
          <a:p>
            <a:pPr eaLnBrk="1" fontAlgn="auto" hangingPunct="1">
              <a:spcAft>
                <a:spcPts val="0"/>
              </a:spcAft>
              <a:defRPr/>
            </a:pPr>
            <a:r>
              <a:rPr lang="en-US" sz="2800" dirty="0"/>
              <a:t>Naïve Bayes</a:t>
            </a:r>
          </a:p>
          <a:p>
            <a:pPr eaLnBrk="1" fontAlgn="auto" hangingPunct="1">
              <a:spcAft>
                <a:spcPts val="0"/>
              </a:spcAft>
              <a:defRPr/>
            </a:pPr>
            <a:r>
              <a:rPr lang="en-US" sz="2800" dirty="0"/>
              <a:t>Bayesian network</a:t>
            </a:r>
          </a:p>
          <a:p>
            <a:pPr eaLnBrk="1" fontAlgn="auto" hangingPunct="1">
              <a:spcAft>
                <a:spcPts val="0"/>
              </a:spcAft>
              <a:defRPr/>
            </a:pPr>
            <a:r>
              <a:rPr lang="en-US" sz="2800" dirty="0"/>
              <a:t>Logistic regression</a:t>
            </a:r>
          </a:p>
          <a:p>
            <a:pPr eaLnBrk="1" fontAlgn="auto" hangingPunct="1">
              <a:spcAft>
                <a:spcPts val="0"/>
              </a:spcAft>
              <a:defRPr/>
            </a:pPr>
            <a:r>
              <a:rPr lang="en-US" sz="2800" dirty="0"/>
              <a:t>Randomized Forests</a:t>
            </a:r>
          </a:p>
          <a:p>
            <a:pPr eaLnBrk="1" fontAlgn="auto" hangingPunct="1">
              <a:spcAft>
                <a:spcPts val="0"/>
              </a:spcAft>
              <a:defRPr/>
            </a:pPr>
            <a:r>
              <a:rPr lang="en-US" sz="2800" dirty="0"/>
              <a:t>Boosted Decision Trees</a:t>
            </a:r>
          </a:p>
          <a:p>
            <a:pPr eaLnBrk="1" fontAlgn="auto" hangingPunct="1">
              <a:spcAft>
                <a:spcPts val="0"/>
              </a:spcAft>
              <a:defRPr/>
            </a:pPr>
            <a:r>
              <a:rPr lang="en-US" sz="2800" dirty="0"/>
              <a:t>K-nearest neighbor</a:t>
            </a:r>
          </a:p>
          <a:p>
            <a:pPr eaLnBrk="1" fontAlgn="auto" hangingPunct="1">
              <a:spcAft>
                <a:spcPts val="0"/>
              </a:spcAft>
              <a:defRPr/>
            </a:pPr>
            <a:r>
              <a:rPr lang="en-US" sz="2800" dirty="0"/>
              <a:t>RBMs</a:t>
            </a:r>
          </a:p>
          <a:p>
            <a:pPr eaLnBrk="1" fontAlgn="auto" hangingPunct="1">
              <a:spcAft>
                <a:spcPts val="0"/>
              </a:spcAft>
              <a:defRPr/>
            </a:pPr>
            <a:r>
              <a:rPr lang="en-US" sz="2800" dirty="0"/>
              <a:t>Deep Convolutional Network</a:t>
            </a:r>
          </a:p>
          <a:p>
            <a:pPr eaLnBrk="1" fontAlgn="auto" hangingPunct="1">
              <a:spcAft>
                <a:spcPts val="0"/>
              </a:spcAft>
              <a:defRPr/>
            </a:pPr>
            <a:r>
              <a:rPr lang="en-US" sz="2800" dirty="0"/>
              <a:t>Etc.</a:t>
            </a:r>
          </a:p>
          <a:p>
            <a:pPr eaLnBrk="1" fontAlgn="auto" hangingPunct="1">
              <a:spcAft>
                <a:spcPts val="0"/>
              </a:spcAft>
              <a:buNone/>
              <a:defRPr/>
            </a:pPr>
            <a:endParaRPr lang="en-US" sz="2800" dirty="0"/>
          </a:p>
          <a:p>
            <a:pPr eaLnBrk="1" fontAlgn="auto" hangingPunct="1">
              <a:spcAft>
                <a:spcPts val="0"/>
              </a:spcAft>
              <a:defRPr/>
            </a:pPr>
            <a:endParaRPr lang="en-US" sz="2800" dirty="0"/>
          </a:p>
          <a:p>
            <a:pPr eaLnBrk="1" fontAlgn="auto" hangingPunct="1">
              <a:spcAft>
                <a:spcPts val="0"/>
              </a:spcAft>
              <a:defRPr/>
            </a:pPr>
            <a:endParaRPr lang="en-US" sz="2800" dirty="0"/>
          </a:p>
          <a:p>
            <a:pPr eaLnBrk="1" fontAlgn="auto" hangingPunct="1">
              <a:spcAft>
                <a:spcPts val="0"/>
              </a:spcAft>
              <a:defRPr/>
            </a:pPr>
            <a:endParaRPr lang="en-US" sz="2800" dirty="0"/>
          </a:p>
        </p:txBody>
      </p:sp>
      <p:sp>
        <p:nvSpPr>
          <p:cNvPr id="4" name="TextBox 3"/>
          <p:cNvSpPr txBox="1">
            <a:spLocks noChangeArrowheads="1"/>
          </p:cNvSpPr>
          <p:nvPr/>
        </p:nvSpPr>
        <p:spPr bwMode="auto">
          <a:xfrm>
            <a:off x="6248401" y="1676401"/>
            <a:ext cx="3821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latin typeface="Arial" panose="020B0604020202020204" pitchFamily="34" charset="0"/>
                <a:cs typeface="Arial" panose="020B0604020202020204" pitchFamily="34" charset="0"/>
              </a:rPr>
              <a:t>Which is the best one?</a:t>
            </a:r>
          </a:p>
        </p:txBody>
      </p:sp>
    </p:spTree>
    <p:extLst>
      <p:ext uri="{BB962C8B-B14F-4D97-AF65-F5344CB8AC3E}">
        <p14:creationId xmlns:p14="http://schemas.microsoft.com/office/powerpoint/2010/main" val="15033412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990601"/>
            <a:ext cx="8229600" cy="3352800"/>
          </a:xfrm>
        </p:spPr>
        <p:txBody>
          <a:bodyPr rtlCol="0">
            <a:normAutofit/>
          </a:bodyPr>
          <a:lstStyle/>
          <a:p>
            <a:pPr eaLnBrk="1" fontAlgn="auto" hangingPunct="1">
              <a:spcAft>
                <a:spcPts val="0"/>
              </a:spcAft>
              <a:buNone/>
              <a:defRPr/>
            </a:pPr>
            <a:r>
              <a:rPr lang="en-US" sz="3900" dirty="0"/>
              <a:t>    Claim:</a:t>
            </a:r>
          </a:p>
          <a:p>
            <a:pPr eaLnBrk="1" fontAlgn="auto" hangingPunct="1">
              <a:spcAft>
                <a:spcPts val="0"/>
              </a:spcAft>
              <a:buNone/>
              <a:defRPr/>
            </a:pPr>
            <a:r>
              <a:rPr lang="en-US" sz="3900" dirty="0"/>
              <a:t>   The decision to </a:t>
            </a:r>
            <a:r>
              <a:rPr lang="en-US" sz="3900" i="1" dirty="0"/>
              <a:t>use</a:t>
            </a:r>
            <a:r>
              <a:rPr lang="en-US" sz="3900" dirty="0"/>
              <a:t> machine learning is more important than the choice of a </a:t>
            </a:r>
            <a:r>
              <a:rPr lang="en-US" sz="3900" i="1" dirty="0"/>
              <a:t>particular</a:t>
            </a:r>
            <a:r>
              <a:rPr lang="en-US" sz="3900" dirty="0"/>
              <a:t> learning method.</a:t>
            </a:r>
            <a:endParaRPr lang="en-US" dirty="0"/>
          </a:p>
        </p:txBody>
      </p:sp>
      <p:sp>
        <p:nvSpPr>
          <p:cNvPr id="4" name="Content Placeholder 2"/>
          <p:cNvSpPr txBox="1">
            <a:spLocks/>
          </p:cNvSpPr>
          <p:nvPr/>
        </p:nvSpPr>
        <p:spPr bwMode="auto">
          <a:xfrm>
            <a:off x="1981200" y="5181600"/>
            <a:ext cx="8229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None/>
              <a:defRPr/>
            </a:pPr>
            <a:r>
              <a:rPr lang="en-US" sz="2800" dirty="0">
                <a:solidFill>
                  <a:prstClr val="black"/>
                </a:solidFill>
              </a:rPr>
              <a:t>    *Deep learning seems to be an exception to this, at </a:t>
            </a:r>
            <a:br>
              <a:rPr lang="en-US" sz="2800" dirty="0">
                <a:solidFill>
                  <a:prstClr val="black"/>
                </a:solidFill>
              </a:rPr>
            </a:br>
            <a:r>
              <a:rPr lang="en-US" sz="2800" dirty="0">
                <a:solidFill>
                  <a:prstClr val="black"/>
                </a:solidFill>
              </a:rPr>
              <a:t>  the moment, probably because it is learning the</a:t>
            </a:r>
            <a:br>
              <a:rPr lang="en-US" sz="2800" dirty="0">
                <a:solidFill>
                  <a:prstClr val="black"/>
                </a:solidFill>
              </a:rPr>
            </a:br>
            <a:r>
              <a:rPr lang="en-US" sz="2800" dirty="0">
                <a:solidFill>
                  <a:prstClr val="black"/>
                </a:solidFill>
              </a:rPr>
              <a:t>  feature representation.</a:t>
            </a:r>
            <a:endParaRPr lang="en-US" sz="2400" dirty="0">
              <a:solidFill>
                <a:prstClr val="black"/>
              </a:solidFill>
            </a:endParaRPr>
          </a:p>
        </p:txBody>
      </p:sp>
    </p:spTree>
    <p:extLst>
      <p:ext uri="{BB962C8B-B14F-4D97-AF65-F5344CB8AC3E}">
        <p14:creationId xmlns:p14="http://schemas.microsoft.com/office/powerpoint/2010/main" val="12192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a:t>Classifiers: Nearest neighbor</a:t>
            </a:r>
          </a:p>
        </p:txBody>
      </p:sp>
      <p:sp>
        <p:nvSpPr>
          <p:cNvPr id="3" name="Content Placeholder 2"/>
          <p:cNvSpPr>
            <a:spLocks noGrp="1"/>
          </p:cNvSpPr>
          <p:nvPr>
            <p:ph idx="1"/>
          </p:nvPr>
        </p:nvSpPr>
        <p:spPr>
          <a:xfrm>
            <a:off x="1752600" y="4495801"/>
            <a:ext cx="8686800" cy="1325563"/>
          </a:xfrm>
        </p:spPr>
        <p:txBody>
          <a:bodyPr/>
          <a:lstStyle/>
          <a:p>
            <a:pPr>
              <a:buFontTx/>
              <a:buNone/>
            </a:pPr>
            <a:r>
              <a:rPr lang="en-US" altLang="en-US">
                <a:solidFill>
                  <a:srgbClr val="0000FF"/>
                </a:solidFill>
              </a:rPr>
              <a:t>f(</a:t>
            </a:r>
            <a:r>
              <a:rPr lang="en-US" altLang="en-US" b="1">
                <a:solidFill>
                  <a:srgbClr val="0000FF"/>
                </a:solidFill>
              </a:rPr>
              <a:t>x</a:t>
            </a:r>
            <a:r>
              <a:rPr lang="en-US" altLang="en-US">
                <a:solidFill>
                  <a:srgbClr val="0000FF"/>
                </a:solidFill>
              </a:rPr>
              <a:t>) = label of the training example nearest to </a:t>
            </a:r>
            <a:r>
              <a:rPr lang="en-US" altLang="en-US" b="1">
                <a:solidFill>
                  <a:srgbClr val="0000FF"/>
                </a:solidFill>
              </a:rPr>
              <a:t>x</a:t>
            </a:r>
          </a:p>
          <a:p>
            <a:endParaRPr lang="en-US" altLang="en-US" sz="2400"/>
          </a:p>
          <a:p>
            <a:r>
              <a:rPr lang="en-US" altLang="en-US" sz="2400"/>
              <a:t>All we need is a distance function for our inputs</a:t>
            </a:r>
          </a:p>
          <a:p>
            <a:r>
              <a:rPr lang="en-US" altLang="en-US" sz="2400"/>
              <a:t>No training required!</a:t>
            </a:r>
          </a:p>
        </p:txBody>
      </p:sp>
      <p:sp>
        <p:nvSpPr>
          <p:cNvPr id="4" name="Rectangle 3"/>
          <p:cNvSpPr/>
          <p:nvPr/>
        </p:nvSpPr>
        <p:spPr>
          <a:xfrm>
            <a:off x="3733800" y="1828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5" name="Rectangle 4"/>
          <p:cNvSpPr/>
          <p:nvPr/>
        </p:nvSpPr>
        <p:spPr>
          <a:xfrm>
            <a:off x="4267200" y="2514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6" name="Rectangle 5"/>
          <p:cNvSpPr/>
          <p:nvPr/>
        </p:nvSpPr>
        <p:spPr>
          <a:xfrm>
            <a:off x="4800600" y="1752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7" name="Rectangle 6"/>
          <p:cNvSpPr/>
          <p:nvPr/>
        </p:nvSpPr>
        <p:spPr>
          <a:xfrm>
            <a:off x="3886200" y="3276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8" name="Rectangle 7"/>
          <p:cNvSpPr/>
          <p:nvPr/>
        </p:nvSpPr>
        <p:spPr>
          <a:xfrm>
            <a:off x="5257800" y="2971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9" name="Rectangle 8"/>
          <p:cNvSpPr/>
          <p:nvPr/>
        </p:nvSpPr>
        <p:spPr>
          <a:xfrm>
            <a:off x="5105400" y="3733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0" name="Oval 9"/>
          <p:cNvSpPr/>
          <p:nvPr/>
        </p:nvSpPr>
        <p:spPr>
          <a:xfrm>
            <a:off x="7315200" y="2057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1" name="Oval 10"/>
          <p:cNvSpPr/>
          <p:nvPr/>
        </p:nvSpPr>
        <p:spPr>
          <a:xfrm>
            <a:off x="6553200" y="2743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2" name="Oval 11"/>
          <p:cNvSpPr/>
          <p:nvPr/>
        </p:nvSpPr>
        <p:spPr>
          <a:xfrm>
            <a:off x="7315200" y="3124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3" name="Oval 12"/>
          <p:cNvSpPr/>
          <p:nvPr/>
        </p:nvSpPr>
        <p:spPr>
          <a:xfrm>
            <a:off x="6400800" y="1676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4" name="Oval 13"/>
          <p:cNvSpPr/>
          <p:nvPr/>
        </p:nvSpPr>
        <p:spPr>
          <a:xfrm>
            <a:off x="6781800" y="2286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5" name="Oval 14"/>
          <p:cNvSpPr/>
          <p:nvPr/>
        </p:nvSpPr>
        <p:spPr>
          <a:xfrm>
            <a:off x="6400800" y="3581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8" name="TextBox 17"/>
          <p:cNvSpPr txBox="1">
            <a:spLocks noChangeArrowheads="1"/>
          </p:cNvSpPr>
          <p:nvPr/>
        </p:nvSpPr>
        <p:spPr bwMode="auto">
          <a:xfrm>
            <a:off x="5181600" y="2235200"/>
            <a:ext cx="106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000000"/>
                </a:solidFill>
                <a:cs typeface="Arial" panose="020B0604020202020204" pitchFamily="34" charset="0"/>
              </a:rPr>
              <a:t>Test example</a:t>
            </a:r>
          </a:p>
        </p:txBody>
      </p:sp>
      <p:sp>
        <p:nvSpPr>
          <p:cNvPr id="56337" name="TextBox 18"/>
          <p:cNvSpPr txBox="1">
            <a:spLocks noChangeArrowheads="1"/>
          </p:cNvSpPr>
          <p:nvPr/>
        </p:nvSpPr>
        <p:spPr bwMode="auto">
          <a:xfrm>
            <a:off x="2514600" y="2286001"/>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0000FF"/>
                </a:solidFill>
                <a:cs typeface="Arial" panose="020B0604020202020204" pitchFamily="34" charset="0"/>
              </a:rPr>
              <a:t>Training examples from class 1</a:t>
            </a:r>
          </a:p>
        </p:txBody>
      </p:sp>
      <p:sp>
        <p:nvSpPr>
          <p:cNvPr id="56338" name="TextBox 19"/>
          <p:cNvSpPr txBox="1">
            <a:spLocks noChangeArrowheads="1"/>
          </p:cNvSpPr>
          <p:nvPr/>
        </p:nvSpPr>
        <p:spPr bwMode="auto">
          <a:xfrm>
            <a:off x="7772400" y="2133601"/>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FF0000"/>
                </a:solidFill>
                <a:cs typeface="Arial" panose="020B0604020202020204" pitchFamily="34" charset="0"/>
              </a:rPr>
              <a:t>Training examples from class 2</a:t>
            </a:r>
          </a:p>
        </p:txBody>
      </p:sp>
      <p:cxnSp>
        <p:nvCxnSpPr>
          <p:cNvPr id="23" name="Straight Arrow Connector 22"/>
          <p:cNvCxnSpPr/>
          <p:nvPr/>
        </p:nvCxnSpPr>
        <p:spPr>
          <a:xfrm rot="16200000" flipV="1">
            <a:off x="4876800" y="2057400"/>
            <a:ext cx="381000" cy="228600"/>
          </a:xfrm>
          <a:prstGeom prst="straightConnector1">
            <a:avLst/>
          </a:prstGeom>
          <a:ln w="254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1" name="Diamond 20"/>
          <p:cNvSpPr/>
          <p:nvPr/>
        </p:nvSpPr>
        <p:spPr>
          <a:xfrm>
            <a:off x="5029200" y="2209800"/>
            <a:ext cx="304800" cy="304800"/>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22" name="TextBox 21"/>
          <p:cNvSpPr txBox="1"/>
          <p:nvPr/>
        </p:nvSpPr>
        <p:spPr>
          <a:xfrm>
            <a:off x="8839201" y="6581776"/>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2082776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P spid="2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Classifiers: Linear</a:t>
            </a:r>
          </a:p>
        </p:txBody>
      </p:sp>
      <p:sp>
        <p:nvSpPr>
          <p:cNvPr id="3" name="Content Placeholder 2"/>
          <p:cNvSpPr>
            <a:spLocks noGrp="1"/>
          </p:cNvSpPr>
          <p:nvPr>
            <p:ph idx="1"/>
          </p:nvPr>
        </p:nvSpPr>
        <p:spPr>
          <a:xfrm>
            <a:off x="1752600" y="4800601"/>
            <a:ext cx="8686800" cy="1325563"/>
          </a:xfrm>
        </p:spPr>
        <p:txBody>
          <a:bodyPr/>
          <a:lstStyle/>
          <a:p>
            <a:r>
              <a:rPr lang="en-US" altLang="en-US"/>
              <a:t>Find a </a:t>
            </a:r>
            <a:r>
              <a:rPr lang="en-US" altLang="en-US" i="1"/>
              <a:t>linear function </a:t>
            </a:r>
            <a:r>
              <a:rPr lang="en-US" altLang="en-US"/>
              <a:t>to separate the classes:</a:t>
            </a:r>
          </a:p>
          <a:p>
            <a:endParaRPr lang="en-US" altLang="en-US" sz="1200"/>
          </a:p>
          <a:p>
            <a:pPr algn="ctr">
              <a:buFontTx/>
              <a:buNone/>
            </a:pPr>
            <a:r>
              <a:rPr lang="en-US" altLang="en-US">
                <a:solidFill>
                  <a:srgbClr val="0000FF"/>
                </a:solidFill>
              </a:rPr>
              <a:t>	f(</a:t>
            </a:r>
            <a:r>
              <a:rPr lang="en-US" altLang="en-US" b="1">
                <a:solidFill>
                  <a:srgbClr val="0000FF"/>
                </a:solidFill>
              </a:rPr>
              <a:t>x</a:t>
            </a:r>
            <a:r>
              <a:rPr lang="en-US" altLang="en-US">
                <a:solidFill>
                  <a:srgbClr val="0000FF"/>
                </a:solidFill>
              </a:rPr>
              <a:t>) = sgn(</a:t>
            </a:r>
            <a:r>
              <a:rPr lang="en-US" altLang="en-US" b="1">
                <a:solidFill>
                  <a:srgbClr val="0000FF"/>
                </a:solidFill>
              </a:rPr>
              <a:t>w </a:t>
            </a:r>
            <a:r>
              <a:rPr lang="en-US" altLang="en-US">
                <a:solidFill>
                  <a:srgbClr val="0000FF"/>
                </a:solidFill>
                <a:sym typeface="Symbol" panose="05050102010706020507" pitchFamily="18" charset="2"/>
              </a:rPr>
              <a:t> </a:t>
            </a:r>
            <a:r>
              <a:rPr lang="en-US" altLang="en-US" b="1">
                <a:solidFill>
                  <a:srgbClr val="0000FF"/>
                </a:solidFill>
              </a:rPr>
              <a:t>x </a:t>
            </a:r>
            <a:r>
              <a:rPr lang="en-US" altLang="en-US">
                <a:solidFill>
                  <a:srgbClr val="0000FF"/>
                </a:solidFill>
              </a:rPr>
              <a:t>+ b)</a:t>
            </a:r>
          </a:p>
        </p:txBody>
      </p:sp>
      <p:sp>
        <p:nvSpPr>
          <p:cNvPr id="4" name="Rectangle 3"/>
          <p:cNvSpPr/>
          <p:nvPr/>
        </p:nvSpPr>
        <p:spPr>
          <a:xfrm>
            <a:off x="3733800" y="1828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5" name="Rectangle 4"/>
          <p:cNvSpPr/>
          <p:nvPr/>
        </p:nvSpPr>
        <p:spPr>
          <a:xfrm>
            <a:off x="4267200" y="2514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6" name="Rectangle 5"/>
          <p:cNvSpPr/>
          <p:nvPr/>
        </p:nvSpPr>
        <p:spPr>
          <a:xfrm>
            <a:off x="4800600" y="1752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7" name="Rectangle 6"/>
          <p:cNvSpPr/>
          <p:nvPr/>
        </p:nvSpPr>
        <p:spPr>
          <a:xfrm>
            <a:off x="3886200" y="3276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8" name="Rectangle 7"/>
          <p:cNvSpPr/>
          <p:nvPr/>
        </p:nvSpPr>
        <p:spPr>
          <a:xfrm>
            <a:off x="5257800" y="2971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9" name="Rectangle 8"/>
          <p:cNvSpPr/>
          <p:nvPr/>
        </p:nvSpPr>
        <p:spPr>
          <a:xfrm>
            <a:off x="5105400" y="3733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0" name="Oval 9"/>
          <p:cNvSpPr/>
          <p:nvPr/>
        </p:nvSpPr>
        <p:spPr>
          <a:xfrm>
            <a:off x="7315200" y="2057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1" name="Oval 10"/>
          <p:cNvSpPr/>
          <p:nvPr/>
        </p:nvSpPr>
        <p:spPr>
          <a:xfrm>
            <a:off x="6553200" y="2743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2" name="Oval 11"/>
          <p:cNvSpPr/>
          <p:nvPr/>
        </p:nvSpPr>
        <p:spPr>
          <a:xfrm>
            <a:off x="7315200" y="3124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3" name="Oval 12"/>
          <p:cNvSpPr/>
          <p:nvPr/>
        </p:nvSpPr>
        <p:spPr>
          <a:xfrm>
            <a:off x="6400800" y="1676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4" name="Oval 13"/>
          <p:cNvSpPr/>
          <p:nvPr/>
        </p:nvSpPr>
        <p:spPr>
          <a:xfrm>
            <a:off x="6781800" y="2286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5" name="Oval 14"/>
          <p:cNvSpPr/>
          <p:nvPr/>
        </p:nvSpPr>
        <p:spPr>
          <a:xfrm>
            <a:off x="6400800" y="3581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cxnSp>
        <p:nvCxnSpPr>
          <p:cNvPr id="22" name="Straight Connector 21"/>
          <p:cNvCxnSpPr/>
          <p:nvPr/>
        </p:nvCxnSpPr>
        <p:spPr>
          <a:xfrm rot="16200000" flipH="1">
            <a:off x="4191000" y="2590800"/>
            <a:ext cx="3276600" cy="533400"/>
          </a:xfrm>
          <a:prstGeom prst="line">
            <a:avLst/>
          </a:prstGeom>
          <a:ln w="38100">
            <a:solidFill>
              <a:srgbClr val="CC0099"/>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839201" y="6581776"/>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2539034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16"/>
          <p:cNvSpPr>
            <a:spLocks noGrp="1"/>
          </p:cNvSpPr>
          <p:nvPr>
            <p:ph idx="1"/>
          </p:nvPr>
        </p:nvSpPr>
        <p:spPr>
          <a:xfrm>
            <a:off x="1981200" y="838201"/>
            <a:ext cx="8229600" cy="5287963"/>
          </a:xfrm>
        </p:spPr>
        <p:txBody>
          <a:bodyPr/>
          <a:lstStyle/>
          <a:p>
            <a:r>
              <a:rPr lang="en-US" altLang="en-US" sz="2400"/>
              <a:t>Images in the training set must be annotated with the “correct answer” that the model is expected to produce</a:t>
            </a:r>
          </a:p>
        </p:txBody>
      </p:sp>
      <p:pic>
        <p:nvPicPr>
          <p:cNvPr id="59395" name="Picture 4" descr="0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2426" y="2389188"/>
            <a:ext cx="6175375" cy="431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7" name="Text Box 5"/>
          <p:cNvSpPr txBox="1">
            <a:spLocks noChangeArrowheads="1"/>
          </p:cNvSpPr>
          <p:nvPr/>
        </p:nvSpPr>
        <p:spPr bwMode="auto">
          <a:xfrm>
            <a:off x="4572001" y="1885950"/>
            <a:ext cx="2606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solidFill>
                  <a:srgbClr val="000000"/>
                </a:solidFill>
                <a:cs typeface="Arial" panose="020B0604020202020204" pitchFamily="34" charset="0"/>
              </a:rPr>
              <a:t>Contains a motorbike</a:t>
            </a:r>
            <a:endParaRPr lang="en-US" altLang="en-US" sz="2000">
              <a:solidFill>
                <a:srgbClr val="000000"/>
              </a:solidFill>
              <a:cs typeface="Arial" panose="020B0604020202020204" pitchFamily="34" charset="0"/>
            </a:endParaRPr>
          </a:p>
        </p:txBody>
      </p:sp>
      <p:sp>
        <p:nvSpPr>
          <p:cNvPr id="443398" name="Rectangle 6"/>
          <p:cNvSpPr>
            <a:spLocks noChangeArrowheads="1"/>
          </p:cNvSpPr>
          <p:nvPr/>
        </p:nvSpPr>
        <p:spPr bwMode="auto">
          <a:xfrm>
            <a:off x="3867151" y="3363913"/>
            <a:ext cx="4062413" cy="2925762"/>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sp>
        <p:nvSpPr>
          <p:cNvPr id="443399" name="Freeform 7"/>
          <p:cNvSpPr>
            <a:spLocks/>
          </p:cNvSpPr>
          <p:nvPr/>
        </p:nvSpPr>
        <p:spPr bwMode="auto">
          <a:xfrm>
            <a:off x="3863976" y="3503613"/>
            <a:ext cx="4100513" cy="2798762"/>
          </a:xfrm>
          <a:custGeom>
            <a:avLst/>
            <a:gdLst>
              <a:gd name="T0" fmla="*/ 2147483647 w 1211"/>
              <a:gd name="T1" fmla="*/ 2147483647 h 827"/>
              <a:gd name="T2" fmla="*/ 2147483647 w 1211"/>
              <a:gd name="T3" fmla="*/ 2147483647 h 827"/>
              <a:gd name="T4" fmla="*/ 2147483647 w 1211"/>
              <a:gd name="T5" fmla="*/ 2147483647 h 827"/>
              <a:gd name="T6" fmla="*/ 2147483647 w 1211"/>
              <a:gd name="T7" fmla="*/ 2147483647 h 827"/>
              <a:gd name="T8" fmla="*/ 2147483647 w 1211"/>
              <a:gd name="T9" fmla="*/ 2147483647 h 827"/>
              <a:gd name="T10" fmla="*/ 2147483647 w 1211"/>
              <a:gd name="T11" fmla="*/ 2147483647 h 827"/>
              <a:gd name="T12" fmla="*/ 2147483647 w 1211"/>
              <a:gd name="T13" fmla="*/ 2147483647 h 827"/>
              <a:gd name="T14" fmla="*/ 2147483647 w 1211"/>
              <a:gd name="T15" fmla="*/ 2147483647 h 827"/>
              <a:gd name="T16" fmla="*/ 2147483647 w 1211"/>
              <a:gd name="T17" fmla="*/ 2147483647 h 827"/>
              <a:gd name="T18" fmla="*/ 2147483647 w 1211"/>
              <a:gd name="T19" fmla="*/ 2147483647 h 827"/>
              <a:gd name="T20" fmla="*/ 2147483647 w 1211"/>
              <a:gd name="T21" fmla="*/ 2147483647 h 827"/>
              <a:gd name="T22" fmla="*/ 2147483647 w 1211"/>
              <a:gd name="T23" fmla="*/ 2147483647 h 827"/>
              <a:gd name="T24" fmla="*/ 2147483647 w 1211"/>
              <a:gd name="T25" fmla="*/ 2147483647 h 827"/>
              <a:gd name="T26" fmla="*/ 2147483647 w 1211"/>
              <a:gd name="T27" fmla="*/ 2147483647 h 827"/>
              <a:gd name="T28" fmla="*/ 2147483647 w 1211"/>
              <a:gd name="T29" fmla="*/ 2147483647 h 827"/>
              <a:gd name="T30" fmla="*/ 2147483647 w 1211"/>
              <a:gd name="T31" fmla="*/ 2147483647 h 827"/>
              <a:gd name="T32" fmla="*/ 2147483647 w 1211"/>
              <a:gd name="T33" fmla="*/ 2147483647 h 827"/>
              <a:gd name="T34" fmla="*/ 2147483647 w 1211"/>
              <a:gd name="T35" fmla="*/ 2147483647 h 827"/>
              <a:gd name="T36" fmla="*/ 2147483647 w 1211"/>
              <a:gd name="T37" fmla="*/ 2147483647 h 827"/>
              <a:gd name="T38" fmla="*/ 2147483647 w 1211"/>
              <a:gd name="T39" fmla="*/ 2147483647 h 827"/>
              <a:gd name="T40" fmla="*/ 2147483647 w 1211"/>
              <a:gd name="T41" fmla="*/ 2147483647 h 827"/>
              <a:gd name="T42" fmla="*/ 2147483647 w 1211"/>
              <a:gd name="T43" fmla="*/ 2147483647 h 827"/>
              <a:gd name="T44" fmla="*/ 2147483647 w 1211"/>
              <a:gd name="T45" fmla="*/ 2147483647 h 827"/>
              <a:gd name="T46" fmla="*/ 2147483647 w 1211"/>
              <a:gd name="T47" fmla="*/ 2147483647 h 827"/>
              <a:gd name="T48" fmla="*/ 2147483647 w 1211"/>
              <a:gd name="T49" fmla="*/ 2147483647 h 827"/>
              <a:gd name="T50" fmla="*/ 2147483647 w 1211"/>
              <a:gd name="T51" fmla="*/ 2147483647 h 827"/>
              <a:gd name="T52" fmla="*/ 2147483647 w 1211"/>
              <a:gd name="T53" fmla="*/ 2147483647 h 827"/>
              <a:gd name="T54" fmla="*/ 2147483647 w 1211"/>
              <a:gd name="T55" fmla="*/ 2147483647 h 827"/>
              <a:gd name="T56" fmla="*/ 2147483647 w 1211"/>
              <a:gd name="T57" fmla="*/ 2147483647 h 827"/>
              <a:gd name="T58" fmla="*/ 2147483647 w 1211"/>
              <a:gd name="T59" fmla="*/ 2147483647 h 827"/>
              <a:gd name="T60" fmla="*/ 2147483647 w 1211"/>
              <a:gd name="T61" fmla="*/ 2147483647 h 827"/>
              <a:gd name="T62" fmla="*/ 2147483647 w 1211"/>
              <a:gd name="T63" fmla="*/ 2147483647 h 827"/>
              <a:gd name="T64" fmla="*/ 2147483647 w 1211"/>
              <a:gd name="T65" fmla="*/ 2147483647 h 827"/>
              <a:gd name="T66" fmla="*/ 2147483647 w 1211"/>
              <a:gd name="T67" fmla="*/ 2147483647 h 827"/>
              <a:gd name="T68" fmla="*/ 2147483647 w 1211"/>
              <a:gd name="T69" fmla="*/ 2147483647 h 827"/>
              <a:gd name="T70" fmla="*/ 2147483647 w 1211"/>
              <a:gd name="T71" fmla="*/ 2147483647 h 827"/>
              <a:gd name="T72" fmla="*/ 2147483647 w 1211"/>
              <a:gd name="T73" fmla="*/ 2147483647 h 827"/>
              <a:gd name="T74" fmla="*/ 2147483647 w 1211"/>
              <a:gd name="T75" fmla="*/ 2147483647 h 827"/>
              <a:gd name="T76" fmla="*/ 2147483647 w 1211"/>
              <a:gd name="T77" fmla="*/ 2147483647 h 827"/>
              <a:gd name="T78" fmla="*/ 2147483647 w 1211"/>
              <a:gd name="T79" fmla="*/ 2147483647 h 827"/>
              <a:gd name="T80" fmla="*/ 2147483647 w 1211"/>
              <a:gd name="T81" fmla="*/ 2147483647 h 827"/>
              <a:gd name="T82" fmla="*/ 2147483647 w 1211"/>
              <a:gd name="T83" fmla="*/ 2147483647 h 8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1"/>
              <a:gd name="T127" fmla="*/ 0 h 827"/>
              <a:gd name="T128" fmla="*/ 1211 w 1211"/>
              <a:gd name="T129" fmla="*/ 827 h 8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1" h="827">
                <a:moveTo>
                  <a:pt x="99" y="138"/>
                </a:moveTo>
                <a:cubicBezTo>
                  <a:pt x="121" y="139"/>
                  <a:pt x="133" y="142"/>
                  <a:pt x="156" y="144"/>
                </a:cubicBezTo>
                <a:cubicBezTo>
                  <a:pt x="163" y="149"/>
                  <a:pt x="169" y="150"/>
                  <a:pt x="177" y="153"/>
                </a:cubicBezTo>
                <a:cubicBezTo>
                  <a:pt x="184" y="158"/>
                  <a:pt x="192" y="158"/>
                  <a:pt x="201" y="159"/>
                </a:cubicBezTo>
                <a:cubicBezTo>
                  <a:pt x="209" y="163"/>
                  <a:pt x="216" y="167"/>
                  <a:pt x="225" y="169"/>
                </a:cubicBezTo>
                <a:cubicBezTo>
                  <a:pt x="243" y="183"/>
                  <a:pt x="269" y="171"/>
                  <a:pt x="291" y="175"/>
                </a:cubicBezTo>
                <a:cubicBezTo>
                  <a:pt x="304" y="191"/>
                  <a:pt x="331" y="187"/>
                  <a:pt x="349" y="187"/>
                </a:cubicBezTo>
                <a:cubicBezTo>
                  <a:pt x="360" y="192"/>
                  <a:pt x="369" y="192"/>
                  <a:pt x="382" y="193"/>
                </a:cubicBezTo>
                <a:cubicBezTo>
                  <a:pt x="390" y="196"/>
                  <a:pt x="389" y="201"/>
                  <a:pt x="393" y="208"/>
                </a:cubicBezTo>
                <a:cubicBezTo>
                  <a:pt x="396" y="223"/>
                  <a:pt x="404" y="229"/>
                  <a:pt x="418" y="231"/>
                </a:cubicBezTo>
                <a:cubicBezTo>
                  <a:pt x="424" y="235"/>
                  <a:pt x="425" y="238"/>
                  <a:pt x="432" y="240"/>
                </a:cubicBezTo>
                <a:cubicBezTo>
                  <a:pt x="438" y="246"/>
                  <a:pt x="447" y="252"/>
                  <a:pt x="456" y="253"/>
                </a:cubicBezTo>
                <a:cubicBezTo>
                  <a:pt x="461" y="255"/>
                  <a:pt x="466" y="256"/>
                  <a:pt x="471" y="258"/>
                </a:cubicBezTo>
                <a:cubicBezTo>
                  <a:pt x="489" y="257"/>
                  <a:pt x="508" y="259"/>
                  <a:pt x="526" y="256"/>
                </a:cubicBezTo>
                <a:cubicBezTo>
                  <a:pt x="528" y="256"/>
                  <a:pt x="525" y="252"/>
                  <a:pt x="525" y="250"/>
                </a:cubicBezTo>
                <a:cubicBezTo>
                  <a:pt x="525" y="243"/>
                  <a:pt x="526" y="244"/>
                  <a:pt x="532" y="240"/>
                </a:cubicBezTo>
                <a:cubicBezTo>
                  <a:pt x="536" y="234"/>
                  <a:pt x="541" y="228"/>
                  <a:pt x="546" y="222"/>
                </a:cubicBezTo>
                <a:cubicBezTo>
                  <a:pt x="550" y="201"/>
                  <a:pt x="570" y="170"/>
                  <a:pt x="588" y="159"/>
                </a:cubicBezTo>
                <a:cubicBezTo>
                  <a:pt x="595" y="148"/>
                  <a:pt x="603" y="146"/>
                  <a:pt x="616" y="144"/>
                </a:cubicBezTo>
                <a:cubicBezTo>
                  <a:pt x="624" y="141"/>
                  <a:pt x="629" y="139"/>
                  <a:pt x="636" y="135"/>
                </a:cubicBezTo>
                <a:cubicBezTo>
                  <a:pt x="641" y="128"/>
                  <a:pt x="648" y="125"/>
                  <a:pt x="655" y="120"/>
                </a:cubicBezTo>
                <a:cubicBezTo>
                  <a:pt x="659" y="114"/>
                  <a:pt x="661" y="115"/>
                  <a:pt x="667" y="111"/>
                </a:cubicBezTo>
                <a:cubicBezTo>
                  <a:pt x="682" y="86"/>
                  <a:pt x="726" y="95"/>
                  <a:pt x="748" y="94"/>
                </a:cubicBezTo>
                <a:cubicBezTo>
                  <a:pt x="756" y="93"/>
                  <a:pt x="754" y="90"/>
                  <a:pt x="759" y="84"/>
                </a:cubicBezTo>
                <a:cubicBezTo>
                  <a:pt x="761" y="72"/>
                  <a:pt x="764" y="62"/>
                  <a:pt x="765" y="49"/>
                </a:cubicBezTo>
                <a:cubicBezTo>
                  <a:pt x="765" y="40"/>
                  <a:pt x="761" y="15"/>
                  <a:pt x="774" y="12"/>
                </a:cubicBezTo>
                <a:cubicBezTo>
                  <a:pt x="779" y="9"/>
                  <a:pt x="783" y="7"/>
                  <a:pt x="789" y="6"/>
                </a:cubicBezTo>
                <a:cubicBezTo>
                  <a:pt x="797" y="0"/>
                  <a:pt x="800" y="1"/>
                  <a:pt x="811" y="0"/>
                </a:cubicBezTo>
                <a:cubicBezTo>
                  <a:pt x="837" y="1"/>
                  <a:pt x="855" y="4"/>
                  <a:pt x="879" y="9"/>
                </a:cubicBezTo>
                <a:cubicBezTo>
                  <a:pt x="881" y="50"/>
                  <a:pt x="900" y="27"/>
                  <a:pt x="927" y="24"/>
                </a:cubicBezTo>
                <a:cubicBezTo>
                  <a:pt x="938" y="21"/>
                  <a:pt x="949" y="20"/>
                  <a:pt x="960" y="18"/>
                </a:cubicBezTo>
                <a:cubicBezTo>
                  <a:pt x="964" y="18"/>
                  <a:pt x="969" y="17"/>
                  <a:pt x="972" y="19"/>
                </a:cubicBezTo>
                <a:cubicBezTo>
                  <a:pt x="979" y="25"/>
                  <a:pt x="968" y="31"/>
                  <a:pt x="981" y="34"/>
                </a:cubicBezTo>
                <a:cubicBezTo>
                  <a:pt x="991" y="33"/>
                  <a:pt x="1000" y="32"/>
                  <a:pt x="1006" y="24"/>
                </a:cubicBezTo>
                <a:cubicBezTo>
                  <a:pt x="1014" y="14"/>
                  <a:pt x="1008" y="6"/>
                  <a:pt x="1023" y="3"/>
                </a:cubicBezTo>
                <a:cubicBezTo>
                  <a:pt x="1036" y="4"/>
                  <a:pt x="1031" y="8"/>
                  <a:pt x="1041" y="10"/>
                </a:cubicBezTo>
                <a:cubicBezTo>
                  <a:pt x="1048" y="16"/>
                  <a:pt x="1049" y="17"/>
                  <a:pt x="1053" y="25"/>
                </a:cubicBezTo>
                <a:cubicBezTo>
                  <a:pt x="1055" y="34"/>
                  <a:pt x="1059" y="40"/>
                  <a:pt x="1062" y="48"/>
                </a:cubicBezTo>
                <a:cubicBezTo>
                  <a:pt x="1064" y="58"/>
                  <a:pt x="1063" y="76"/>
                  <a:pt x="1053" y="81"/>
                </a:cubicBezTo>
                <a:cubicBezTo>
                  <a:pt x="1039" y="109"/>
                  <a:pt x="1061" y="147"/>
                  <a:pt x="1042" y="172"/>
                </a:cubicBezTo>
                <a:cubicBezTo>
                  <a:pt x="1045" y="182"/>
                  <a:pt x="1044" y="185"/>
                  <a:pt x="1053" y="190"/>
                </a:cubicBezTo>
                <a:cubicBezTo>
                  <a:pt x="1057" y="198"/>
                  <a:pt x="1058" y="205"/>
                  <a:pt x="1062" y="213"/>
                </a:cubicBezTo>
                <a:cubicBezTo>
                  <a:pt x="1063" y="224"/>
                  <a:pt x="1065" y="230"/>
                  <a:pt x="1071" y="238"/>
                </a:cubicBezTo>
                <a:cubicBezTo>
                  <a:pt x="1071" y="252"/>
                  <a:pt x="1070" y="275"/>
                  <a:pt x="1077" y="289"/>
                </a:cubicBezTo>
                <a:cubicBezTo>
                  <a:pt x="1073" y="333"/>
                  <a:pt x="1056" y="324"/>
                  <a:pt x="1015" y="328"/>
                </a:cubicBezTo>
                <a:cubicBezTo>
                  <a:pt x="1011" y="330"/>
                  <a:pt x="1006" y="331"/>
                  <a:pt x="1002" y="333"/>
                </a:cubicBezTo>
                <a:cubicBezTo>
                  <a:pt x="995" y="343"/>
                  <a:pt x="984" y="344"/>
                  <a:pt x="973" y="348"/>
                </a:cubicBezTo>
                <a:cubicBezTo>
                  <a:pt x="967" y="357"/>
                  <a:pt x="975" y="365"/>
                  <a:pt x="984" y="367"/>
                </a:cubicBezTo>
                <a:cubicBezTo>
                  <a:pt x="993" y="372"/>
                  <a:pt x="985" y="366"/>
                  <a:pt x="990" y="384"/>
                </a:cubicBezTo>
                <a:cubicBezTo>
                  <a:pt x="993" y="394"/>
                  <a:pt x="1010" y="396"/>
                  <a:pt x="1018" y="397"/>
                </a:cubicBezTo>
                <a:cubicBezTo>
                  <a:pt x="1031" y="402"/>
                  <a:pt x="1053" y="402"/>
                  <a:pt x="1068" y="403"/>
                </a:cubicBezTo>
                <a:cubicBezTo>
                  <a:pt x="1075" y="406"/>
                  <a:pt x="1083" y="408"/>
                  <a:pt x="1090" y="409"/>
                </a:cubicBezTo>
                <a:cubicBezTo>
                  <a:pt x="1101" y="414"/>
                  <a:pt x="1092" y="409"/>
                  <a:pt x="1101" y="417"/>
                </a:cubicBezTo>
                <a:cubicBezTo>
                  <a:pt x="1104" y="419"/>
                  <a:pt x="1110" y="424"/>
                  <a:pt x="1110" y="424"/>
                </a:cubicBezTo>
                <a:cubicBezTo>
                  <a:pt x="1117" y="436"/>
                  <a:pt x="1128" y="438"/>
                  <a:pt x="1135" y="450"/>
                </a:cubicBezTo>
                <a:cubicBezTo>
                  <a:pt x="1146" y="445"/>
                  <a:pt x="1149" y="449"/>
                  <a:pt x="1155" y="459"/>
                </a:cubicBezTo>
                <a:cubicBezTo>
                  <a:pt x="1157" y="471"/>
                  <a:pt x="1153" y="481"/>
                  <a:pt x="1167" y="484"/>
                </a:cubicBezTo>
                <a:cubicBezTo>
                  <a:pt x="1173" y="487"/>
                  <a:pt x="1178" y="489"/>
                  <a:pt x="1185" y="490"/>
                </a:cubicBezTo>
                <a:cubicBezTo>
                  <a:pt x="1182" y="497"/>
                  <a:pt x="1185" y="497"/>
                  <a:pt x="1188" y="504"/>
                </a:cubicBezTo>
                <a:cubicBezTo>
                  <a:pt x="1193" y="536"/>
                  <a:pt x="1199" y="568"/>
                  <a:pt x="1204" y="600"/>
                </a:cubicBezTo>
                <a:cubicBezTo>
                  <a:pt x="1204" y="613"/>
                  <a:pt x="1211" y="694"/>
                  <a:pt x="1191" y="709"/>
                </a:cubicBezTo>
                <a:cubicBezTo>
                  <a:pt x="1188" y="718"/>
                  <a:pt x="1182" y="723"/>
                  <a:pt x="1177" y="730"/>
                </a:cubicBezTo>
                <a:cubicBezTo>
                  <a:pt x="1176" y="737"/>
                  <a:pt x="1171" y="743"/>
                  <a:pt x="1165" y="747"/>
                </a:cubicBezTo>
                <a:cubicBezTo>
                  <a:pt x="1161" y="753"/>
                  <a:pt x="1158" y="755"/>
                  <a:pt x="1152" y="759"/>
                </a:cubicBezTo>
                <a:cubicBezTo>
                  <a:pt x="1147" y="768"/>
                  <a:pt x="1141" y="776"/>
                  <a:pt x="1132" y="781"/>
                </a:cubicBezTo>
                <a:cubicBezTo>
                  <a:pt x="1129" y="795"/>
                  <a:pt x="1116" y="797"/>
                  <a:pt x="1104" y="799"/>
                </a:cubicBezTo>
                <a:cubicBezTo>
                  <a:pt x="1096" y="802"/>
                  <a:pt x="1089" y="803"/>
                  <a:pt x="1080" y="804"/>
                </a:cubicBezTo>
                <a:cubicBezTo>
                  <a:pt x="1034" y="827"/>
                  <a:pt x="987" y="819"/>
                  <a:pt x="951" y="792"/>
                </a:cubicBezTo>
                <a:cubicBezTo>
                  <a:pt x="948" y="784"/>
                  <a:pt x="941" y="782"/>
                  <a:pt x="934" y="778"/>
                </a:cubicBezTo>
                <a:cubicBezTo>
                  <a:pt x="927" y="769"/>
                  <a:pt x="918" y="761"/>
                  <a:pt x="907" y="759"/>
                </a:cubicBezTo>
                <a:cubicBezTo>
                  <a:pt x="900" y="748"/>
                  <a:pt x="887" y="744"/>
                  <a:pt x="880" y="733"/>
                </a:cubicBezTo>
                <a:cubicBezTo>
                  <a:pt x="876" y="726"/>
                  <a:pt x="871" y="720"/>
                  <a:pt x="867" y="714"/>
                </a:cubicBezTo>
                <a:cubicBezTo>
                  <a:pt x="862" y="707"/>
                  <a:pt x="856" y="691"/>
                  <a:pt x="856" y="691"/>
                </a:cubicBezTo>
                <a:cubicBezTo>
                  <a:pt x="855" y="686"/>
                  <a:pt x="853" y="681"/>
                  <a:pt x="852" y="676"/>
                </a:cubicBezTo>
                <a:cubicBezTo>
                  <a:pt x="851" y="663"/>
                  <a:pt x="850" y="650"/>
                  <a:pt x="850" y="637"/>
                </a:cubicBezTo>
                <a:cubicBezTo>
                  <a:pt x="848" y="586"/>
                  <a:pt x="850" y="583"/>
                  <a:pt x="835" y="613"/>
                </a:cubicBezTo>
                <a:cubicBezTo>
                  <a:pt x="834" y="617"/>
                  <a:pt x="821" y="638"/>
                  <a:pt x="816" y="639"/>
                </a:cubicBezTo>
                <a:cubicBezTo>
                  <a:pt x="812" y="640"/>
                  <a:pt x="808" y="640"/>
                  <a:pt x="804" y="640"/>
                </a:cubicBezTo>
                <a:cubicBezTo>
                  <a:pt x="798" y="642"/>
                  <a:pt x="794" y="644"/>
                  <a:pt x="790" y="649"/>
                </a:cubicBezTo>
                <a:cubicBezTo>
                  <a:pt x="787" y="663"/>
                  <a:pt x="792" y="645"/>
                  <a:pt x="784" y="657"/>
                </a:cubicBezTo>
                <a:cubicBezTo>
                  <a:pt x="783" y="659"/>
                  <a:pt x="784" y="661"/>
                  <a:pt x="783" y="663"/>
                </a:cubicBezTo>
                <a:cubicBezTo>
                  <a:pt x="779" y="672"/>
                  <a:pt x="766" y="680"/>
                  <a:pt x="757" y="682"/>
                </a:cubicBezTo>
                <a:cubicBezTo>
                  <a:pt x="733" y="694"/>
                  <a:pt x="669" y="689"/>
                  <a:pt x="639" y="691"/>
                </a:cubicBezTo>
                <a:cubicBezTo>
                  <a:pt x="626" y="696"/>
                  <a:pt x="611" y="695"/>
                  <a:pt x="598" y="696"/>
                </a:cubicBezTo>
                <a:cubicBezTo>
                  <a:pt x="598" y="698"/>
                  <a:pt x="590" y="742"/>
                  <a:pt x="606" y="745"/>
                </a:cubicBezTo>
                <a:cubicBezTo>
                  <a:pt x="613" y="748"/>
                  <a:pt x="612" y="754"/>
                  <a:pt x="615" y="760"/>
                </a:cubicBezTo>
                <a:cubicBezTo>
                  <a:pt x="617" y="777"/>
                  <a:pt x="612" y="784"/>
                  <a:pt x="607" y="799"/>
                </a:cubicBezTo>
                <a:cubicBezTo>
                  <a:pt x="583" y="798"/>
                  <a:pt x="568" y="802"/>
                  <a:pt x="546" y="805"/>
                </a:cubicBezTo>
                <a:cubicBezTo>
                  <a:pt x="534" y="809"/>
                  <a:pt x="520" y="803"/>
                  <a:pt x="508" y="801"/>
                </a:cubicBezTo>
                <a:cubicBezTo>
                  <a:pt x="499" y="794"/>
                  <a:pt x="489" y="791"/>
                  <a:pt x="478" y="789"/>
                </a:cubicBezTo>
                <a:cubicBezTo>
                  <a:pt x="475" y="787"/>
                  <a:pt x="472" y="786"/>
                  <a:pt x="469" y="783"/>
                </a:cubicBezTo>
                <a:cubicBezTo>
                  <a:pt x="466" y="780"/>
                  <a:pt x="462" y="774"/>
                  <a:pt x="462" y="774"/>
                </a:cubicBezTo>
                <a:cubicBezTo>
                  <a:pt x="464" y="765"/>
                  <a:pt x="482" y="766"/>
                  <a:pt x="490" y="765"/>
                </a:cubicBezTo>
                <a:cubicBezTo>
                  <a:pt x="495" y="764"/>
                  <a:pt x="500" y="765"/>
                  <a:pt x="504" y="762"/>
                </a:cubicBezTo>
                <a:cubicBezTo>
                  <a:pt x="514" y="754"/>
                  <a:pt x="495" y="759"/>
                  <a:pt x="510" y="756"/>
                </a:cubicBezTo>
                <a:cubicBezTo>
                  <a:pt x="518" y="752"/>
                  <a:pt x="527" y="742"/>
                  <a:pt x="531" y="733"/>
                </a:cubicBezTo>
                <a:cubicBezTo>
                  <a:pt x="537" y="695"/>
                  <a:pt x="536" y="663"/>
                  <a:pt x="496" y="660"/>
                </a:cubicBezTo>
                <a:cubicBezTo>
                  <a:pt x="487" y="653"/>
                  <a:pt x="482" y="654"/>
                  <a:pt x="469" y="652"/>
                </a:cubicBezTo>
                <a:cubicBezTo>
                  <a:pt x="459" y="653"/>
                  <a:pt x="432" y="647"/>
                  <a:pt x="424" y="660"/>
                </a:cubicBezTo>
                <a:cubicBezTo>
                  <a:pt x="422" y="671"/>
                  <a:pt x="411" y="690"/>
                  <a:pt x="402" y="697"/>
                </a:cubicBezTo>
                <a:cubicBezTo>
                  <a:pt x="390" y="717"/>
                  <a:pt x="373" y="732"/>
                  <a:pt x="357" y="748"/>
                </a:cubicBezTo>
                <a:cubicBezTo>
                  <a:pt x="351" y="754"/>
                  <a:pt x="342" y="764"/>
                  <a:pt x="334" y="766"/>
                </a:cubicBezTo>
                <a:cubicBezTo>
                  <a:pt x="329" y="769"/>
                  <a:pt x="323" y="768"/>
                  <a:pt x="318" y="771"/>
                </a:cubicBezTo>
                <a:cubicBezTo>
                  <a:pt x="269" y="770"/>
                  <a:pt x="256" y="766"/>
                  <a:pt x="219" y="762"/>
                </a:cubicBezTo>
                <a:cubicBezTo>
                  <a:pt x="214" y="760"/>
                  <a:pt x="211" y="757"/>
                  <a:pt x="205" y="756"/>
                </a:cubicBezTo>
                <a:cubicBezTo>
                  <a:pt x="197" y="752"/>
                  <a:pt x="189" y="747"/>
                  <a:pt x="181" y="742"/>
                </a:cubicBezTo>
                <a:cubicBezTo>
                  <a:pt x="175" y="734"/>
                  <a:pt x="163" y="727"/>
                  <a:pt x="156" y="720"/>
                </a:cubicBezTo>
                <a:cubicBezTo>
                  <a:pt x="153" y="717"/>
                  <a:pt x="145" y="711"/>
                  <a:pt x="145" y="711"/>
                </a:cubicBezTo>
                <a:cubicBezTo>
                  <a:pt x="143" y="703"/>
                  <a:pt x="121" y="674"/>
                  <a:pt x="114" y="669"/>
                </a:cubicBezTo>
                <a:cubicBezTo>
                  <a:pt x="111" y="662"/>
                  <a:pt x="109" y="659"/>
                  <a:pt x="103" y="655"/>
                </a:cubicBezTo>
                <a:cubicBezTo>
                  <a:pt x="99" y="634"/>
                  <a:pt x="106" y="664"/>
                  <a:pt x="97" y="645"/>
                </a:cubicBezTo>
                <a:cubicBezTo>
                  <a:pt x="92" y="634"/>
                  <a:pt x="96" y="620"/>
                  <a:pt x="91" y="609"/>
                </a:cubicBezTo>
                <a:cubicBezTo>
                  <a:pt x="90" y="602"/>
                  <a:pt x="88" y="594"/>
                  <a:pt x="85" y="588"/>
                </a:cubicBezTo>
                <a:cubicBezTo>
                  <a:pt x="82" y="552"/>
                  <a:pt x="85" y="518"/>
                  <a:pt x="93" y="483"/>
                </a:cubicBezTo>
                <a:cubicBezTo>
                  <a:pt x="90" y="465"/>
                  <a:pt x="83" y="463"/>
                  <a:pt x="66" y="460"/>
                </a:cubicBezTo>
                <a:cubicBezTo>
                  <a:pt x="57" y="455"/>
                  <a:pt x="47" y="449"/>
                  <a:pt x="37" y="445"/>
                </a:cubicBezTo>
                <a:cubicBezTo>
                  <a:pt x="32" y="438"/>
                  <a:pt x="27" y="431"/>
                  <a:pt x="19" y="426"/>
                </a:cubicBezTo>
                <a:cubicBezTo>
                  <a:pt x="14" y="417"/>
                  <a:pt x="12" y="408"/>
                  <a:pt x="6" y="400"/>
                </a:cubicBezTo>
                <a:cubicBezTo>
                  <a:pt x="4" y="394"/>
                  <a:pt x="1" y="391"/>
                  <a:pt x="0" y="385"/>
                </a:cubicBezTo>
                <a:cubicBezTo>
                  <a:pt x="1" y="378"/>
                  <a:pt x="2" y="376"/>
                  <a:pt x="9" y="373"/>
                </a:cubicBezTo>
                <a:cubicBezTo>
                  <a:pt x="20" y="358"/>
                  <a:pt x="70" y="364"/>
                  <a:pt x="73" y="364"/>
                </a:cubicBezTo>
                <a:cubicBezTo>
                  <a:pt x="91" y="362"/>
                  <a:pt x="82" y="360"/>
                  <a:pt x="93" y="351"/>
                </a:cubicBezTo>
                <a:cubicBezTo>
                  <a:pt x="97" y="324"/>
                  <a:pt x="103" y="294"/>
                  <a:pt x="91" y="270"/>
                </a:cubicBezTo>
                <a:cubicBezTo>
                  <a:pt x="90" y="264"/>
                  <a:pt x="89" y="262"/>
                  <a:pt x="84" y="258"/>
                </a:cubicBezTo>
                <a:cubicBezTo>
                  <a:pt x="83" y="228"/>
                  <a:pt x="82" y="198"/>
                  <a:pt x="82" y="168"/>
                </a:cubicBezTo>
                <a:cubicBezTo>
                  <a:pt x="82" y="157"/>
                  <a:pt x="81" y="143"/>
                  <a:pt x="93" y="141"/>
                </a:cubicBezTo>
                <a:cubicBezTo>
                  <a:pt x="94" y="134"/>
                  <a:pt x="95" y="132"/>
                  <a:pt x="102" y="133"/>
                </a:cubicBezTo>
                <a:cubicBezTo>
                  <a:pt x="100" y="143"/>
                  <a:pt x="101" y="145"/>
                  <a:pt x="99" y="138"/>
                </a:cubicBezTo>
                <a:close/>
              </a:path>
            </a:pathLst>
          </a:custGeom>
          <a:noFill/>
          <a:ln w="317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srgbClr val="000000"/>
              </a:solidFill>
              <a:latin typeface="Arial" panose="020B0604020202020204" pitchFamily="34" charset="0"/>
              <a:cs typeface="Arial" panose="020B0604020202020204" pitchFamily="34" charset="0"/>
            </a:endParaRPr>
          </a:p>
        </p:txBody>
      </p:sp>
      <p:sp>
        <p:nvSpPr>
          <p:cNvPr id="443401" name="AutoShape 9"/>
          <p:cNvSpPr>
            <a:spLocks noChangeArrowheads="1"/>
          </p:cNvSpPr>
          <p:nvPr/>
        </p:nvSpPr>
        <p:spPr bwMode="auto">
          <a:xfrm>
            <a:off x="4518026" y="5313363"/>
            <a:ext cx="487363" cy="488950"/>
          </a:xfrm>
          <a:prstGeom prst="plus">
            <a:avLst>
              <a:gd name="adj" fmla="val 25000"/>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sp>
        <p:nvSpPr>
          <p:cNvPr id="443402" name="AutoShape 10"/>
          <p:cNvSpPr>
            <a:spLocks noChangeArrowheads="1"/>
          </p:cNvSpPr>
          <p:nvPr/>
        </p:nvSpPr>
        <p:spPr bwMode="auto">
          <a:xfrm>
            <a:off x="7118351" y="5313363"/>
            <a:ext cx="487363" cy="488950"/>
          </a:xfrm>
          <a:prstGeom prst="plus">
            <a:avLst>
              <a:gd name="adj" fmla="val 25000"/>
            </a:avLst>
          </a:prstGeom>
          <a:solidFill>
            <a:srgbClr val="00FF00"/>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sp>
        <p:nvSpPr>
          <p:cNvPr id="443403" name="AutoShape 11"/>
          <p:cNvSpPr>
            <a:spLocks noChangeArrowheads="1"/>
          </p:cNvSpPr>
          <p:nvPr/>
        </p:nvSpPr>
        <p:spPr bwMode="auto">
          <a:xfrm>
            <a:off x="4192588" y="4014788"/>
            <a:ext cx="487362" cy="487362"/>
          </a:xfrm>
          <a:prstGeom prst="plus">
            <a:avLst>
              <a:gd name="adj" fmla="val 25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sp>
        <p:nvSpPr>
          <p:cNvPr id="443404" name="AutoShape 12"/>
          <p:cNvSpPr>
            <a:spLocks noChangeArrowheads="1"/>
          </p:cNvSpPr>
          <p:nvPr/>
        </p:nvSpPr>
        <p:spPr bwMode="auto">
          <a:xfrm>
            <a:off x="6792913" y="3851276"/>
            <a:ext cx="487362" cy="487363"/>
          </a:xfrm>
          <a:prstGeom prst="plus">
            <a:avLst>
              <a:gd name="adj" fmla="val 25000"/>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sp>
        <p:nvSpPr>
          <p:cNvPr id="443405" name="AutoShape 13"/>
          <p:cNvSpPr>
            <a:spLocks noChangeArrowheads="1"/>
          </p:cNvSpPr>
          <p:nvPr/>
        </p:nvSpPr>
        <p:spPr bwMode="auto">
          <a:xfrm>
            <a:off x="5654676" y="4989513"/>
            <a:ext cx="487363" cy="487362"/>
          </a:xfrm>
          <a:prstGeom prst="plus">
            <a:avLst>
              <a:gd name="adj" fmla="val 25000"/>
            </a:avLst>
          </a:prstGeom>
          <a:solidFill>
            <a:srgbClr val="FF00FF"/>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sp>
        <p:nvSpPr>
          <p:cNvPr id="59404" name="Title 15"/>
          <p:cNvSpPr>
            <a:spLocks noGrp="1"/>
          </p:cNvSpPr>
          <p:nvPr>
            <p:ph type="title"/>
          </p:nvPr>
        </p:nvSpPr>
        <p:spPr>
          <a:xfrm>
            <a:off x="1676400" y="76201"/>
            <a:ext cx="8686800" cy="715963"/>
          </a:xfrm>
        </p:spPr>
        <p:txBody>
          <a:bodyPr/>
          <a:lstStyle/>
          <a:p>
            <a:r>
              <a:rPr lang="en-US" altLang="en-US"/>
              <a:t>Recognition task and supervision</a:t>
            </a:r>
          </a:p>
        </p:txBody>
      </p:sp>
      <p:sp>
        <p:nvSpPr>
          <p:cNvPr id="13" name="TextBox 12"/>
          <p:cNvSpPr txBox="1"/>
          <p:nvPr/>
        </p:nvSpPr>
        <p:spPr>
          <a:xfrm>
            <a:off x="8839201" y="6581776"/>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1568491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3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33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33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34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34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34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34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3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7" grpId="0"/>
      <p:bldP spid="443398" grpId="0" animBg="1"/>
      <p:bldP spid="443399" grpId="0" animBg="1"/>
      <p:bldP spid="443401" grpId="0" animBg="1"/>
      <p:bldP spid="443402" grpId="0" animBg="1"/>
      <p:bldP spid="443403" grpId="0" animBg="1"/>
      <p:bldP spid="443404" grpId="0" animBg="1"/>
      <p:bldP spid="44340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Grp="1" noChangeArrowheads="1"/>
          </p:cNvSpPr>
          <p:nvPr>
            <p:ph type="title"/>
          </p:nvPr>
        </p:nvSpPr>
        <p:spPr/>
        <p:txBody>
          <a:bodyPr/>
          <a:lstStyle/>
          <a:p>
            <a:pPr eaLnBrk="1" hangingPunct="1"/>
            <a:endParaRPr lang="en-US" altLang="en-US"/>
          </a:p>
        </p:txBody>
      </p:sp>
      <p:graphicFrame>
        <p:nvGraphicFramePr>
          <p:cNvPr id="60419" name="Object 4"/>
          <p:cNvGraphicFramePr>
            <a:graphicFrameLocks noGrp="1" noChangeAspect="1"/>
          </p:cNvGraphicFramePr>
          <p:nvPr>
            <p:ph idx="1"/>
          </p:nvPr>
        </p:nvGraphicFramePr>
        <p:xfrm>
          <a:off x="2033588" y="304800"/>
          <a:ext cx="8177212" cy="5105400"/>
        </p:xfrm>
        <a:graphic>
          <a:graphicData uri="http://schemas.openxmlformats.org/presentationml/2006/ole">
            <mc:AlternateContent xmlns:mc="http://schemas.openxmlformats.org/markup-compatibility/2006">
              <mc:Choice xmlns:v="urn:schemas-microsoft-com:vml" Requires="v">
                <p:oleObj spid="_x0000_s365581" name="Image" r:id="rId4" imgW="11733333" imgH="7326984" progId="">
                  <p:embed/>
                </p:oleObj>
              </mc:Choice>
              <mc:Fallback>
                <p:oleObj name="Image" r:id="rId4" imgW="11733333" imgH="732698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3588" y="304800"/>
                        <a:ext cx="8177212"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420" name="Text Box 7"/>
          <p:cNvSpPr txBox="1">
            <a:spLocks noChangeArrowheads="1"/>
          </p:cNvSpPr>
          <p:nvPr/>
        </p:nvSpPr>
        <p:spPr bwMode="auto">
          <a:xfrm>
            <a:off x="2803525" y="52181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cs typeface="Arial" panose="020B0604020202020204" pitchFamily="34" charset="0"/>
              </a:rPr>
              <a:t>Unsupervised</a:t>
            </a:r>
          </a:p>
        </p:txBody>
      </p:sp>
      <p:sp>
        <p:nvSpPr>
          <p:cNvPr id="60421" name="Text Box 8"/>
          <p:cNvSpPr txBox="1">
            <a:spLocks noChangeArrowheads="1"/>
          </p:cNvSpPr>
          <p:nvPr/>
        </p:nvSpPr>
        <p:spPr bwMode="auto">
          <a:xfrm>
            <a:off x="5029200" y="5195888"/>
            <a:ext cx="225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cs typeface="Arial" panose="020B0604020202020204" pitchFamily="34" charset="0"/>
              </a:rPr>
              <a:t>“Weakly” supervised</a:t>
            </a:r>
          </a:p>
        </p:txBody>
      </p:sp>
      <p:sp>
        <p:nvSpPr>
          <p:cNvPr id="60422" name="Text Box 9"/>
          <p:cNvSpPr txBox="1">
            <a:spLocks noChangeArrowheads="1"/>
          </p:cNvSpPr>
          <p:nvPr/>
        </p:nvSpPr>
        <p:spPr bwMode="auto">
          <a:xfrm>
            <a:off x="7902576" y="5181600"/>
            <a:ext cx="1851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cs typeface="Arial" panose="020B0604020202020204" pitchFamily="34" charset="0"/>
              </a:rPr>
              <a:t>Fully supervised</a:t>
            </a:r>
          </a:p>
        </p:txBody>
      </p:sp>
      <p:sp>
        <p:nvSpPr>
          <p:cNvPr id="727050" name="AutoShape 10"/>
          <p:cNvSpPr>
            <a:spLocks/>
          </p:cNvSpPr>
          <p:nvPr/>
        </p:nvSpPr>
        <p:spPr bwMode="auto">
          <a:xfrm rot="5400000">
            <a:off x="7239000" y="3810000"/>
            <a:ext cx="381000" cy="4038600"/>
          </a:xfrm>
          <a:prstGeom prst="rightBrace">
            <a:avLst>
              <a:gd name="adj1" fmla="val 8833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sp>
        <p:nvSpPr>
          <p:cNvPr id="727051" name="Text Box 11"/>
          <p:cNvSpPr txBox="1">
            <a:spLocks noChangeArrowheads="1"/>
          </p:cNvSpPr>
          <p:nvPr/>
        </p:nvSpPr>
        <p:spPr bwMode="auto">
          <a:xfrm>
            <a:off x="6019800" y="6056313"/>
            <a:ext cx="287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cs typeface="Arial" panose="020B0604020202020204" pitchFamily="34" charset="0"/>
              </a:rPr>
              <a:t>Definition depends on task</a:t>
            </a:r>
          </a:p>
        </p:txBody>
      </p:sp>
      <p:sp>
        <p:nvSpPr>
          <p:cNvPr id="9" name="TextBox 8"/>
          <p:cNvSpPr txBox="1"/>
          <p:nvPr/>
        </p:nvSpPr>
        <p:spPr>
          <a:xfrm>
            <a:off x="8839201" y="6581776"/>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2418344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7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50" grpId="0" animBg="1"/>
      <p:bldP spid="72705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981200" y="76201"/>
            <a:ext cx="8229600" cy="868363"/>
          </a:xfrm>
        </p:spPr>
        <p:txBody>
          <a:bodyPr/>
          <a:lstStyle/>
          <a:p>
            <a:r>
              <a:rPr lang="en-US" altLang="en-US"/>
              <a:t>Generalization</a:t>
            </a:r>
          </a:p>
        </p:txBody>
      </p:sp>
      <p:sp>
        <p:nvSpPr>
          <p:cNvPr id="61443" name="Content Placeholder 2"/>
          <p:cNvSpPr>
            <a:spLocks noGrp="1"/>
          </p:cNvSpPr>
          <p:nvPr>
            <p:ph idx="1"/>
          </p:nvPr>
        </p:nvSpPr>
        <p:spPr>
          <a:xfrm>
            <a:off x="1905000" y="5486400"/>
            <a:ext cx="8458200" cy="914400"/>
          </a:xfrm>
        </p:spPr>
        <p:txBody>
          <a:bodyPr/>
          <a:lstStyle/>
          <a:p>
            <a:pPr eaLnBrk="1" hangingPunct="1"/>
            <a:r>
              <a:rPr lang="en-US" altLang="en-US"/>
              <a:t>How well does a learned model generalize from the data it was trained on to a new test set?</a:t>
            </a:r>
          </a:p>
        </p:txBody>
      </p:sp>
      <p:pic>
        <p:nvPicPr>
          <p:cNvPr id="614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066800"/>
            <a:ext cx="42291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1066800"/>
            <a:ext cx="6096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6"/>
          <p:cNvSpPr txBox="1">
            <a:spLocks noChangeArrowheads="1"/>
          </p:cNvSpPr>
          <p:nvPr/>
        </p:nvSpPr>
        <p:spPr bwMode="auto">
          <a:xfrm>
            <a:off x="3352800" y="4724400"/>
            <a:ext cx="2933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cs typeface="Arial" panose="020B0604020202020204" pitchFamily="34" charset="0"/>
              </a:rPr>
              <a:t>Training set (labels known)</a:t>
            </a:r>
          </a:p>
        </p:txBody>
      </p:sp>
      <p:sp>
        <p:nvSpPr>
          <p:cNvPr id="61447" name="TextBox 7"/>
          <p:cNvSpPr txBox="1">
            <a:spLocks noChangeArrowheads="1"/>
          </p:cNvSpPr>
          <p:nvPr/>
        </p:nvSpPr>
        <p:spPr bwMode="auto">
          <a:xfrm>
            <a:off x="7469188" y="4724401"/>
            <a:ext cx="26654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Test set (labels unknown)</a:t>
            </a:r>
          </a:p>
        </p:txBody>
      </p:sp>
      <p:sp>
        <p:nvSpPr>
          <p:cNvPr id="9" name="TextBox 8"/>
          <p:cNvSpPr txBox="1"/>
          <p:nvPr/>
        </p:nvSpPr>
        <p:spPr>
          <a:xfrm>
            <a:off x="8839201" y="6581776"/>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42225545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4"/>
          <p:cNvSpPr>
            <a:spLocks noGrp="1"/>
          </p:cNvSpPr>
          <p:nvPr>
            <p:ph type="title"/>
          </p:nvPr>
        </p:nvSpPr>
        <p:spPr>
          <a:xfrm>
            <a:off x="1981200" y="76201"/>
            <a:ext cx="8229600" cy="639763"/>
          </a:xfrm>
        </p:spPr>
        <p:txBody>
          <a:bodyPr/>
          <a:lstStyle/>
          <a:p>
            <a:pPr eaLnBrk="1" hangingPunct="1"/>
            <a:r>
              <a:rPr lang="en-US" altLang="en-US"/>
              <a:t>Generalization</a:t>
            </a:r>
          </a:p>
        </p:txBody>
      </p:sp>
      <p:sp>
        <p:nvSpPr>
          <p:cNvPr id="13315" name="Content Placeholder 5"/>
          <p:cNvSpPr>
            <a:spLocks noGrp="1"/>
          </p:cNvSpPr>
          <p:nvPr>
            <p:ph idx="1"/>
          </p:nvPr>
        </p:nvSpPr>
        <p:spPr>
          <a:xfrm>
            <a:off x="1981200" y="838201"/>
            <a:ext cx="8305800" cy="5287963"/>
          </a:xfrm>
        </p:spPr>
        <p:txBody>
          <a:bodyPr/>
          <a:lstStyle/>
          <a:p>
            <a:pPr eaLnBrk="1" hangingPunct="1"/>
            <a:r>
              <a:rPr lang="en-US" altLang="en-US" sz="2400" dirty="0"/>
              <a:t>Components of generalization error </a:t>
            </a:r>
          </a:p>
          <a:p>
            <a:pPr lvl="1" eaLnBrk="1" hangingPunct="1"/>
            <a:r>
              <a:rPr lang="en-US" altLang="en-US" sz="2000" b="1" dirty="0"/>
              <a:t>Bias:</a:t>
            </a:r>
            <a:r>
              <a:rPr lang="en-US" altLang="en-US" sz="2000" dirty="0"/>
              <a:t> how much the average model over all training sets differ from the true model?</a:t>
            </a:r>
          </a:p>
          <a:p>
            <a:pPr lvl="2" eaLnBrk="1" hangingPunct="1"/>
            <a:r>
              <a:rPr lang="en-US" altLang="en-US" sz="2000" dirty="0"/>
              <a:t>Error due to inaccurate assumptions/simplifications made by the model. “Bias” sounds negative. “Regularization” sounds nicer.</a:t>
            </a:r>
          </a:p>
          <a:p>
            <a:pPr lvl="1" eaLnBrk="1" hangingPunct="1"/>
            <a:r>
              <a:rPr lang="en-US" altLang="en-US" sz="2000" b="1" dirty="0"/>
              <a:t>Variance:</a:t>
            </a:r>
            <a:r>
              <a:rPr lang="en-US" altLang="en-US" sz="2000" dirty="0"/>
              <a:t> how much models estimated from different training sets differ from each other.</a:t>
            </a:r>
          </a:p>
          <a:p>
            <a:pPr eaLnBrk="1" hangingPunct="1"/>
            <a:r>
              <a:rPr lang="en-US" altLang="en-US" sz="2400" b="1" dirty="0" err="1"/>
              <a:t>Underfitting</a:t>
            </a:r>
            <a:r>
              <a:rPr lang="en-US" altLang="en-US" sz="2400" b="1" dirty="0"/>
              <a:t>:</a:t>
            </a:r>
            <a:r>
              <a:rPr lang="en-US" altLang="en-US" sz="2400" dirty="0"/>
              <a:t> model is too “simple” to represent all the relevant class characteristics</a:t>
            </a:r>
          </a:p>
          <a:p>
            <a:pPr lvl="1" eaLnBrk="1" hangingPunct="1"/>
            <a:r>
              <a:rPr lang="en-US" altLang="en-US" sz="2000" dirty="0"/>
              <a:t>High bias (few degrees of freedom) and low variance</a:t>
            </a:r>
          </a:p>
          <a:p>
            <a:pPr lvl="1" eaLnBrk="1" hangingPunct="1"/>
            <a:r>
              <a:rPr lang="en-US" altLang="en-US" sz="2000" dirty="0"/>
              <a:t>High training error and high test error</a:t>
            </a:r>
          </a:p>
          <a:p>
            <a:pPr eaLnBrk="1" hangingPunct="1"/>
            <a:r>
              <a:rPr lang="en-US" altLang="en-US" sz="2400" b="1" dirty="0"/>
              <a:t>Overfitting:</a:t>
            </a:r>
            <a:r>
              <a:rPr lang="en-US" altLang="en-US" sz="2400" dirty="0"/>
              <a:t> model is too “complex” and fits irrelevant characteristics (noise) in the data</a:t>
            </a:r>
          </a:p>
          <a:p>
            <a:pPr lvl="1" eaLnBrk="1" hangingPunct="1"/>
            <a:r>
              <a:rPr lang="en-US" altLang="en-US" sz="2000" dirty="0"/>
              <a:t>Low bias (many degrees of freedom) and high variance</a:t>
            </a:r>
          </a:p>
          <a:p>
            <a:pPr lvl="1" eaLnBrk="1" hangingPunct="1"/>
            <a:r>
              <a:rPr lang="en-US" altLang="en-US" sz="2000" dirty="0"/>
              <a:t>Low training error and high test error</a:t>
            </a:r>
          </a:p>
        </p:txBody>
      </p:sp>
      <p:sp>
        <p:nvSpPr>
          <p:cNvPr id="4" name="TextBox 3"/>
          <p:cNvSpPr txBox="1"/>
          <p:nvPr/>
        </p:nvSpPr>
        <p:spPr>
          <a:xfrm>
            <a:off x="8839201" y="6581776"/>
            <a:ext cx="1812925"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L.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Lazebnik</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3404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31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315">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3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1981200" y="6142038"/>
            <a:ext cx="8229600" cy="639762"/>
          </a:xfrm>
        </p:spPr>
        <p:txBody>
          <a:bodyPr/>
          <a:lstStyle/>
          <a:p>
            <a:r>
              <a:rPr lang="en-US" altLang="en-US"/>
              <a:t>http://fakeisthenewreal.org/reform/</a:t>
            </a:r>
          </a:p>
        </p:txBody>
      </p:sp>
      <p:pic>
        <p:nvPicPr>
          <p:cNvPr id="30723" name="Picture 2" descr="C:\Users\hays\Desktop\143 Computer Vision\slides\08\electoralreform_h1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4" y="942976"/>
            <a:ext cx="8929687"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6463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a:t>No Free Lunch Theorem</a:t>
            </a:r>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1" y="1828800"/>
            <a:ext cx="53435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839201" y="6581776"/>
            <a:ext cx="1668463"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8547077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a:t>Bias-Variance Trade-off</a:t>
            </a:r>
          </a:p>
        </p:txBody>
      </p:sp>
      <p:sp>
        <p:nvSpPr>
          <p:cNvPr id="3" name="Content Placeholder 2"/>
          <p:cNvSpPr>
            <a:spLocks noGrp="1"/>
          </p:cNvSpPr>
          <p:nvPr>
            <p:ph idx="1"/>
          </p:nvPr>
        </p:nvSpPr>
        <p:spPr>
          <a:xfrm>
            <a:off x="5715000" y="1524000"/>
            <a:ext cx="4572000" cy="4495800"/>
          </a:xfrm>
        </p:spPr>
        <p:txBody>
          <a:bodyPr>
            <a:normAutofit fontScale="92500" lnSpcReduction="20000"/>
          </a:bodyPr>
          <a:lstStyle/>
          <a:p>
            <a:pPr>
              <a:buFont typeface="Arial" charset="0"/>
              <a:buChar char="•"/>
              <a:defRPr/>
            </a:pPr>
            <a:r>
              <a:rPr lang="en-US" dirty="0"/>
              <a:t>Models with too few parameters are inaccurate because of a large bias (not enough flexibility).</a:t>
            </a:r>
          </a:p>
          <a:p>
            <a:pPr>
              <a:buFont typeface="Arial" charset="0"/>
              <a:buChar char="•"/>
              <a:defRPr/>
            </a:pPr>
            <a:endParaRPr lang="en-US" dirty="0"/>
          </a:p>
          <a:p>
            <a:pPr>
              <a:buFont typeface="Arial" charset="0"/>
              <a:buChar char="•"/>
              <a:defRPr/>
            </a:pPr>
            <a:r>
              <a:rPr lang="en-US" dirty="0"/>
              <a:t>Models with too many parameters are inaccurate because of a large variance (too much sensitivity to the sample).</a:t>
            </a:r>
          </a:p>
        </p:txBody>
      </p:sp>
      <p:pic>
        <p:nvPicPr>
          <p:cNvPr id="64516" name="Picture 2" descr="C:\Users\hays\Desktop\143 Computer Vision\slides\09\bias_variance_bias_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485900"/>
            <a:ext cx="35718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3" descr="C:\Users\hays\Desktop\143 Computer Vision\slides\09\bias_variance_var_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3840164"/>
            <a:ext cx="3571875"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839201" y="6581776"/>
            <a:ext cx="1668463"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0015685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a:t>Bias-Variance Trade-off</a:t>
            </a:r>
          </a:p>
        </p:txBody>
      </p:sp>
      <p:sp>
        <p:nvSpPr>
          <p:cNvPr id="65539" name="TextBox 17"/>
          <p:cNvSpPr txBox="1">
            <a:spLocks noChangeArrowheads="1"/>
          </p:cNvSpPr>
          <p:nvPr/>
        </p:nvSpPr>
        <p:spPr bwMode="auto">
          <a:xfrm>
            <a:off x="3124200" y="1600201"/>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E(MSE) = noise</a:t>
            </a:r>
            <a:r>
              <a:rPr kumimoji="0" lang="en-US" altLang="en-US" sz="24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2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bias</a:t>
            </a:r>
            <a:r>
              <a:rPr kumimoji="0" lang="en-US" altLang="en-US" sz="24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variance</a:t>
            </a:r>
          </a:p>
        </p:txBody>
      </p:sp>
      <p:sp>
        <p:nvSpPr>
          <p:cNvPr id="65540" name="TextBox 4"/>
          <p:cNvSpPr txBox="1">
            <a:spLocks noChangeArrowheads="1"/>
          </p:cNvSpPr>
          <p:nvPr/>
        </p:nvSpPr>
        <p:spPr bwMode="auto">
          <a:xfrm>
            <a:off x="1828800" y="4210051"/>
            <a:ext cx="853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See the following for explanations of bias-variance (also Bishop’s “Neural Networks” book):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3"/>
              </a:rPr>
              <a:t>http://www.inf.ed.ac.uk/teaching/courses/mlsc/Notes/Lecture4/BiasVariance.pdf</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541" name="TextBox 5"/>
          <p:cNvSpPr txBox="1">
            <a:spLocks noChangeArrowheads="1"/>
          </p:cNvSpPr>
          <p:nvPr/>
        </p:nvSpPr>
        <p:spPr bwMode="auto">
          <a:xfrm>
            <a:off x="3505200" y="2590801"/>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Unavoidable error</a:t>
            </a:r>
          </a:p>
        </p:txBody>
      </p:sp>
      <p:cxnSp>
        <p:nvCxnSpPr>
          <p:cNvPr id="8" name="Straight Arrow Connector 7"/>
          <p:cNvCxnSpPr/>
          <p:nvPr/>
        </p:nvCxnSpPr>
        <p:spPr>
          <a:xfrm flipV="1">
            <a:off x="4419600" y="2057400"/>
            <a:ext cx="533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3" name="TextBox 8"/>
          <p:cNvSpPr txBox="1">
            <a:spLocks noChangeArrowheads="1"/>
          </p:cNvSpPr>
          <p:nvPr/>
        </p:nvSpPr>
        <p:spPr bwMode="auto">
          <a:xfrm>
            <a:off x="5791200" y="2590801"/>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Error due to incorrect assumptions</a:t>
            </a:r>
          </a:p>
        </p:txBody>
      </p:sp>
      <p:cxnSp>
        <p:nvCxnSpPr>
          <p:cNvPr id="10" name="Straight Arrow Connector 9"/>
          <p:cNvCxnSpPr/>
          <p:nvPr/>
        </p:nvCxnSpPr>
        <p:spPr>
          <a:xfrm rot="10800000">
            <a:off x="6134100" y="2062164"/>
            <a:ext cx="571500" cy="528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5" name="TextBox 11"/>
          <p:cNvSpPr txBox="1">
            <a:spLocks noChangeArrowheads="1"/>
          </p:cNvSpPr>
          <p:nvPr/>
        </p:nvSpPr>
        <p:spPr bwMode="auto">
          <a:xfrm>
            <a:off x="7696200" y="2362201"/>
            <a:ext cx="213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Error due to variance of training samples</a:t>
            </a:r>
          </a:p>
        </p:txBody>
      </p:sp>
      <p:cxnSp>
        <p:nvCxnSpPr>
          <p:cNvPr id="13" name="Straight Arrow Connector 12"/>
          <p:cNvCxnSpPr/>
          <p:nvPr/>
        </p:nvCxnSpPr>
        <p:spPr>
          <a:xfrm rot="10800000">
            <a:off x="7543800" y="2057400"/>
            <a:ext cx="571500" cy="5286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42081256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a:t>Bias-variance tradeoff</a:t>
            </a:r>
          </a:p>
        </p:txBody>
      </p:sp>
      <p:sp>
        <p:nvSpPr>
          <p:cNvPr id="6" name="TextBox 5"/>
          <p:cNvSpPr txBox="1">
            <a:spLocks noChangeArrowheads="1"/>
          </p:cNvSpPr>
          <p:nvPr/>
        </p:nvSpPr>
        <p:spPr bwMode="auto">
          <a:xfrm>
            <a:off x="6934201" y="5410200"/>
            <a:ext cx="168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Training error</a:t>
            </a:r>
          </a:p>
        </p:txBody>
      </p:sp>
      <p:sp>
        <p:nvSpPr>
          <p:cNvPr id="7" name="TextBox 6"/>
          <p:cNvSpPr txBox="1">
            <a:spLocks noChangeArrowheads="1"/>
          </p:cNvSpPr>
          <p:nvPr/>
        </p:nvSpPr>
        <p:spPr bwMode="auto">
          <a:xfrm>
            <a:off x="7010400" y="4343400"/>
            <a:ext cx="124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Test error</a:t>
            </a:r>
          </a:p>
        </p:txBody>
      </p:sp>
      <p:sp>
        <p:nvSpPr>
          <p:cNvPr id="18" name="Freeform 17"/>
          <p:cNvSpPr/>
          <p:nvPr/>
        </p:nvSpPr>
        <p:spPr>
          <a:xfrm>
            <a:off x="3340101" y="4791075"/>
            <a:ext cx="4284663" cy="1155700"/>
          </a:xfrm>
          <a:custGeom>
            <a:avLst/>
            <a:gdLst>
              <a:gd name="connsiteX0" fmla="*/ 0 w 4283901"/>
              <a:gd name="connsiteY0" fmla="*/ 0 h 1156249"/>
              <a:gd name="connsiteX1" fmla="*/ 313151 w 4283901"/>
              <a:gd name="connsiteY1" fmla="*/ 162839 h 1156249"/>
              <a:gd name="connsiteX2" fmla="*/ 375781 w 4283901"/>
              <a:gd name="connsiteY2" fmla="*/ 200417 h 1156249"/>
              <a:gd name="connsiteX3" fmla="*/ 413359 w 4283901"/>
              <a:gd name="connsiteY3" fmla="*/ 212943 h 1156249"/>
              <a:gd name="connsiteX4" fmla="*/ 488515 w 4283901"/>
              <a:gd name="connsiteY4" fmla="*/ 263047 h 1156249"/>
              <a:gd name="connsiteX5" fmla="*/ 563671 w 4283901"/>
              <a:gd name="connsiteY5" fmla="*/ 300625 h 1156249"/>
              <a:gd name="connsiteX6" fmla="*/ 601249 w 4283901"/>
              <a:gd name="connsiteY6" fmla="*/ 325677 h 1156249"/>
              <a:gd name="connsiteX7" fmla="*/ 701458 w 4283901"/>
              <a:gd name="connsiteY7" fmla="*/ 363255 h 1156249"/>
              <a:gd name="connsiteX8" fmla="*/ 751562 w 4283901"/>
              <a:gd name="connsiteY8" fmla="*/ 375781 h 1156249"/>
              <a:gd name="connsiteX9" fmla="*/ 789140 w 4283901"/>
              <a:gd name="connsiteY9" fmla="*/ 388307 h 1156249"/>
              <a:gd name="connsiteX10" fmla="*/ 1027134 w 4283901"/>
              <a:gd name="connsiteY10" fmla="*/ 413359 h 1156249"/>
              <a:gd name="connsiteX11" fmla="*/ 1114816 w 4283901"/>
              <a:gd name="connsiteY11" fmla="*/ 450937 h 1156249"/>
              <a:gd name="connsiteX12" fmla="*/ 1189973 w 4283901"/>
              <a:gd name="connsiteY12" fmla="*/ 501042 h 1156249"/>
              <a:gd name="connsiteX13" fmla="*/ 1227551 w 4283901"/>
              <a:gd name="connsiteY13" fmla="*/ 526094 h 1156249"/>
              <a:gd name="connsiteX14" fmla="*/ 1265129 w 4283901"/>
              <a:gd name="connsiteY14" fmla="*/ 538620 h 1156249"/>
              <a:gd name="connsiteX15" fmla="*/ 1302707 w 4283901"/>
              <a:gd name="connsiteY15" fmla="*/ 563672 h 1156249"/>
              <a:gd name="connsiteX16" fmla="*/ 1427967 w 4283901"/>
              <a:gd name="connsiteY16" fmla="*/ 601250 h 1156249"/>
              <a:gd name="connsiteX17" fmla="*/ 1515649 w 4283901"/>
              <a:gd name="connsiteY17" fmla="*/ 613776 h 1156249"/>
              <a:gd name="connsiteX18" fmla="*/ 1590805 w 4283901"/>
              <a:gd name="connsiteY18" fmla="*/ 626302 h 1156249"/>
              <a:gd name="connsiteX19" fmla="*/ 1703540 w 4283901"/>
              <a:gd name="connsiteY19" fmla="*/ 651354 h 1156249"/>
              <a:gd name="connsiteX20" fmla="*/ 1816274 w 4283901"/>
              <a:gd name="connsiteY20" fmla="*/ 688932 h 1156249"/>
              <a:gd name="connsiteX21" fmla="*/ 1903956 w 4283901"/>
              <a:gd name="connsiteY21" fmla="*/ 713984 h 1156249"/>
              <a:gd name="connsiteX22" fmla="*/ 1929008 w 4283901"/>
              <a:gd name="connsiteY22" fmla="*/ 751562 h 1156249"/>
              <a:gd name="connsiteX23" fmla="*/ 2016690 w 4283901"/>
              <a:gd name="connsiteY23" fmla="*/ 789140 h 1156249"/>
              <a:gd name="connsiteX24" fmla="*/ 2066794 w 4283901"/>
              <a:gd name="connsiteY24" fmla="*/ 801666 h 1156249"/>
              <a:gd name="connsiteX25" fmla="*/ 2104373 w 4283901"/>
              <a:gd name="connsiteY25" fmla="*/ 814192 h 1156249"/>
              <a:gd name="connsiteX26" fmla="*/ 2229633 w 4283901"/>
              <a:gd name="connsiteY26" fmla="*/ 826718 h 1156249"/>
              <a:gd name="connsiteX27" fmla="*/ 2342367 w 4283901"/>
              <a:gd name="connsiteY27" fmla="*/ 839244 h 1156249"/>
              <a:gd name="connsiteX28" fmla="*/ 2430049 w 4283901"/>
              <a:gd name="connsiteY28" fmla="*/ 864296 h 1156249"/>
              <a:gd name="connsiteX29" fmla="*/ 2505205 w 4283901"/>
              <a:gd name="connsiteY29" fmla="*/ 889348 h 1156249"/>
              <a:gd name="connsiteX30" fmla="*/ 2580362 w 4283901"/>
              <a:gd name="connsiteY30" fmla="*/ 914400 h 1156249"/>
              <a:gd name="connsiteX31" fmla="*/ 2617940 w 4283901"/>
              <a:gd name="connsiteY31" fmla="*/ 926927 h 1156249"/>
              <a:gd name="connsiteX32" fmla="*/ 2668044 w 4283901"/>
              <a:gd name="connsiteY32" fmla="*/ 939453 h 1156249"/>
              <a:gd name="connsiteX33" fmla="*/ 2743200 w 4283901"/>
              <a:gd name="connsiteY33" fmla="*/ 964505 h 1156249"/>
              <a:gd name="connsiteX34" fmla="*/ 2793304 w 4283901"/>
              <a:gd name="connsiteY34" fmla="*/ 977031 h 1156249"/>
              <a:gd name="connsiteX35" fmla="*/ 2830882 w 4283901"/>
              <a:gd name="connsiteY35" fmla="*/ 1002083 h 1156249"/>
              <a:gd name="connsiteX36" fmla="*/ 2956142 w 4283901"/>
              <a:gd name="connsiteY36" fmla="*/ 1039661 h 1156249"/>
              <a:gd name="connsiteX37" fmla="*/ 3031299 w 4283901"/>
              <a:gd name="connsiteY37" fmla="*/ 1052187 h 1156249"/>
              <a:gd name="connsiteX38" fmla="*/ 3219189 w 4283901"/>
              <a:gd name="connsiteY38" fmla="*/ 1114817 h 1156249"/>
              <a:gd name="connsiteX39" fmla="*/ 3306871 w 4283901"/>
              <a:gd name="connsiteY39" fmla="*/ 1139869 h 1156249"/>
              <a:gd name="connsiteX40" fmla="*/ 3382027 w 4283901"/>
              <a:gd name="connsiteY40" fmla="*/ 1152395 h 1156249"/>
              <a:gd name="connsiteX41" fmla="*/ 4283901 w 4283901"/>
              <a:gd name="connsiteY41" fmla="*/ 1152395 h 115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83901" h="1156249">
                <a:moveTo>
                  <a:pt x="0" y="0"/>
                </a:moveTo>
                <a:cubicBezTo>
                  <a:pt x="135194" y="45068"/>
                  <a:pt x="39042" y="10556"/>
                  <a:pt x="313151" y="162839"/>
                </a:cubicBezTo>
                <a:cubicBezTo>
                  <a:pt x="334433" y="174663"/>
                  <a:pt x="354005" y="189529"/>
                  <a:pt x="375781" y="200417"/>
                </a:cubicBezTo>
                <a:cubicBezTo>
                  <a:pt x="387591" y="206322"/>
                  <a:pt x="401817" y="206531"/>
                  <a:pt x="413359" y="212943"/>
                </a:cubicBezTo>
                <a:cubicBezTo>
                  <a:pt x="439679" y="227565"/>
                  <a:pt x="461585" y="249582"/>
                  <a:pt x="488515" y="263047"/>
                </a:cubicBezTo>
                <a:cubicBezTo>
                  <a:pt x="513567" y="275573"/>
                  <a:pt x="539187" y="287023"/>
                  <a:pt x="563671" y="300625"/>
                </a:cubicBezTo>
                <a:cubicBezTo>
                  <a:pt x="576831" y="307936"/>
                  <a:pt x="587784" y="318944"/>
                  <a:pt x="601249" y="325677"/>
                </a:cubicBezTo>
                <a:cubicBezTo>
                  <a:pt x="618901" y="334503"/>
                  <a:pt x="676160" y="356027"/>
                  <a:pt x="701458" y="363255"/>
                </a:cubicBezTo>
                <a:cubicBezTo>
                  <a:pt x="718011" y="367984"/>
                  <a:pt x="735009" y="371052"/>
                  <a:pt x="751562" y="375781"/>
                </a:cubicBezTo>
                <a:cubicBezTo>
                  <a:pt x="764258" y="379408"/>
                  <a:pt x="776193" y="385718"/>
                  <a:pt x="789140" y="388307"/>
                </a:cubicBezTo>
                <a:cubicBezTo>
                  <a:pt x="859270" y="402333"/>
                  <a:pt x="962050" y="407935"/>
                  <a:pt x="1027134" y="413359"/>
                </a:cubicBezTo>
                <a:cubicBezTo>
                  <a:pt x="1066009" y="426317"/>
                  <a:pt x="1076120" y="427720"/>
                  <a:pt x="1114816" y="450937"/>
                </a:cubicBezTo>
                <a:cubicBezTo>
                  <a:pt x="1140634" y="466428"/>
                  <a:pt x="1164921" y="484340"/>
                  <a:pt x="1189973" y="501042"/>
                </a:cubicBezTo>
                <a:cubicBezTo>
                  <a:pt x="1202499" y="509393"/>
                  <a:pt x="1213269" y="521333"/>
                  <a:pt x="1227551" y="526094"/>
                </a:cubicBezTo>
                <a:cubicBezTo>
                  <a:pt x="1240077" y="530269"/>
                  <a:pt x="1253319" y="532715"/>
                  <a:pt x="1265129" y="538620"/>
                </a:cubicBezTo>
                <a:cubicBezTo>
                  <a:pt x="1278594" y="545353"/>
                  <a:pt x="1288950" y="557558"/>
                  <a:pt x="1302707" y="563672"/>
                </a:cubicBezTo>
                <a:cubicBezTo>
                  <a:pt x="1325333" y="573728"/>
                  <a:pt x="1397137" y="595644"/>
                  <a:pt x="1427967" y="601250"/>
                </a:cubicBezTo>
                <a:cubicBezTo>
                  <a:pt x="1457015" y="606531"/>
                  <a:pt x="1486468" y="609287"/>
                  <a:pt x="1515649" y="613776"/>
                </a:cubicBezTo>
                <a:cubicBezTo>
                  <a:pt x="1540751" y="617638"/>
                  <a:pt x="1565817" y="621759"/>
                  <a:pt x="1590805" y="626302"/>
                </a:cubicBezTo>
                <a:cubicBezTo>
                  <a:pt x="1618726" y="631378"/>
                  <a:pt x="1674498" y="642418"/>
                  <a:pt x="1703540" y="651354"/>
                </a:cubicBezTo>
                <a:cubicBezTo>
                  <a:pt x="1741399" y="663003"/>
                  <a:pt x="1777846" y="679325"/>
                  <a:pt x="1816274" y="688932"/>
                </a:cubicBezTo>
                <a:cubicBezTo>
                  <a:pt x="1879187" y="704660"/>
                  <a:pt x="1850046" y="696014"/>
                  <a:pt x="1903956" y="713984"/>
                </a:cubicBezTo>
                <a:cubicBezTo>
                  <a:pt x="1912307" y="726510"/>
                  <a:pt x="1917443" y="741924"/>
                  <a:pt x="1929008" y="751562"/>
                </a:cubicBezTo>
                <a:cubicBezTo>
                  <a:pt x="1946435" y="766085"/>
                  <a:pt x="1992854" y="782330"/>
                  <a:pt x="2016690" y="789140"/>
                </a:cubicBezTo>
                <a:cubicBezTo>
                  <a:pt x="2033243" y="793869"/>
                  <a:pt x="2050241" y="796937"/>
                  <a:pt x="2066794" y="801666"/>
                </a:cubicBezTo>
                <a:cubicBezTo>
                  <a:pt x="2079490" y="805293"/>
                  <a:pt x="2091323" y="812184"/>
                  <a:pt x="2104373" y="814192"/>
                </a:cubicBezTo>
                <a:cubicBezTo>
                  <a:pt x="2145847" y="820573"/>
                  <a:pt x="2187902" y="822325"/>
                  <a:pt x="2229633" y="826718"/>
                </a:cubicBezTo>
                <a:lnTo>
                  <a:pt x="2342367" y="839244"/>
                </a:lnTo>
                <a:cubicBezTo>
                  <a:pt x="2468655" y="881340"/>
                  <a:pt x="2272766" y="817111"/>
                  <a:pt x="2430049" y="864296"/>
                </a:cubicBezTo>
                <a:cubicBezTo>
                  <a:pt x="2455342" y="871884"/>
                  <a:pt x="2480153" y="880997"/>
                  <a:pt x="2505205" y="889348"/>
                </a:cubicBezTo>
                <a:lnTo>
                  <a:pt x="2580362" y="914400"/>
                </a:lnTo>
                <a:cubicBezTo>
                  <a:pt x="2592888" y="918576"/>
                  <a:pt x="2605131" y="923725"/>
                  <a:pt x="2617940" y="926927"/>
                </a:cubicBezTo>
                <a:cubicBezTo>
                  <a:pt x="2634641" y="931102"/>
                  <a:pt x="2651555" y="934506"/>
                  <a:pt x="2668044" y="939453"/>
                </a:cubicBezTo>
                <a:cubicBezTo>
                  <a:pt x="2693337" y="947041"/>
                  <a:pt x="2717581" y="958100"/>
                  <a:pt x="2743200" y="964505"/>
                </a:cubicBezTo>
                <a:lnTo>
                  <a:pt x="2793304" y="977031"/>
                </a:lnTo>
                <a:cubicBezTo>
                  <a:pt x="2805830" y="985382"/>
                  <a:pt x="2817125" y="995969"/>
                  <a:pt x="2830882" y="1002083"/>
                </a:cubicBezTo>
                <a:cubicBezTo>
                  <a:pt x="2857026" y="1013702"/>
                  <a:pt x="2923019" y="1033036"/>
                  <a:pt x="2956142" y="1039661"/>
                </a:cubicBezTo>
                <a:cubicBezTo>
                  <a:pt x="2981047" y="1044642"/>
                  <a:pt x="3006247" y="1048012"/>
                  <a:pt x="3031299" y="1052187"/>
                </a:cubicBezTo>
                <a:lnTo>
                  <a:pt x="3219189" y="1114817"/>
                </a:lnTo>
                <a:cubicBezTo>
                  <a:pt x="3255004" y="1126755"/>
                  <a:pt x="3267550" y="1132005"/>
                  <a:pt x="3306871" y="1139869"/>
                </a:cubicBezTo>
                <a:cubicBezTo>
                  <a:pt x="3331775" y="1144850"/>
                  <a:pt x="3356632" y="1152069"/>
                  <a:pt x="3382027" y="1152395"/>
                </a:cubicBezTo>
                <a:cubicBezTo>
                  <a:pt x="3682627" y="1156249"/>
                  <a:pt x="3983276" y="1152395"/>
                  <a:pt x="4283901" y="1152395"/>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Arial"/>
              <a:ea typeface="+mn-ea"/>
              <a:cs typeface="+mn-cs"/>
            </a:endParaRPr>
          </a:p>
        </p:txBody>
      </p:sp>
      <p:sp>
        <p:nvSpPr>
          <p:cNvPr id="20" name="Freeform 19"/>
          <p:cNvSpPr/>
          <p:nvPr/>
        </p:nvSpPr>
        <p:spPr>
          <a:xfrm>
            <a:off x="3352801" y="2987675"/>
            <a:ext cx="4422775" cy="1252538"/>
          </a:xfrm>
          <a:custGeom>
            <a:avLst/>
            <a:gdLst>
              <a:gd name="connsiteX0" fmla="*/ 0 w 4423249"/>
              <a:gd name="connsiteY0" fmla="*/ 0 h 1252602"/>
              <a:gd name="connsiteX1" fmla="*/ 62630 w 4423249"/>
              <a:gd name="connsiteY1" fmla="*/ 12526 h 1252602"/>
              <a:gd name="connsiteX2" fmla="*/ 162838 w 4423249"/>
              <a:gd name="connsiteY2" fmla="*/ 25052 h 1252602"/>
              <a:gd name="connsiteX3" fmla="*/ 237995 w 4423249"/>
              <a:gd name="connsiteY3" fmla="*/ 50104 h 1252602"/>
              <a:gd name="connsiteX4" fmla="*/ 275573 w 4423249"/>
              <a:gd name="connsiteY4" fmla="*/ 75156 h 1252602"/>
              <a:gd name="connsiteX5" fmla="*/ 313151 w 4423249"/>
              <a:gd name="connsiteY5" fmla="*/ 87682 h 1252602"/>
              <a:gd name="connsiteX6" fmla="*/ 713984 w 4423249"/>
              <a:gd name="connsiteY6" fmla="*/ 100208 h 1252602"/>
              <a:gd name="connsiteX7" fmla="*/ 789140 w 4423249"/>
              <a:gd name="connsiteY7" fmla="*/ 125260 h 1252602"/>
              <a:gd name="connsiteX8" fmla="*/ 926926 w 4423249"/>
              <a:gd name="connsiteY8" fmla="*/ 150312 h 1252602"/>
              <a:gd name="connsiteX9" fmla="*/ 989556 w 4423249"/>
              <a:gd name="connsiteY9" fmla="*/ 187890 h 1252602"/>
              <a:gd name="connsiteX10" fmla="*/ 1027134 w 4423249"/>
              <a:gd name="connsiteY10" fmla="*/ 200416 h 1252602"/>
              <a:gd name="connsiteX11" fmla="*/ 1102290 w 4423249"/>
              <a:gd name="connsiteY11" fmla="*/ 237994 h 1252602"/>
              <a:gd name="connsiteX12" fmla="*/ 1277655 w 4423249"/>
              <a:gd name="connsiteY12" fmla="*/ 250520 h 1252602"/>
              <a:gd name="connsiteX13" fmla="*/ 1352811 w 4423249"/>
              <a:gd name="connsiteY13" fmla="*/ 275572 h 1252602"/>
              <a:gd name="connsiteX14" fmla="*/ 1427967 w 4423249"/>
              <a:gd name="connsiteY14" fmla="*/ 350728 h 1252602"/>
              <a:gd name="connsiteX15" fmla="*/ 1503123 w 4423249"/>
              <a:gd name="connsiteY15" fmla="*/ 413358 h 1252602"/>
              <a:gd name="connsiteX16" fmla="*/ 1678488 w 4423249"/>
              <a:gd name="connsiteY16" fmla="*/ 450937 h 1252602"/>
              <a:gd name="connsiteX17" fmla="*/ 1778696 w 4423249"/>
              <a:gd name="connsiteY17" fmla="*/ 463463 h 1252602"/>
              <a:gd name="connsiteX18" fmla="*/ 1954060 w 4423249"/>
              <a:gd name="connsiteY18" fmla="*/ 488515 h 1252602"/>
              <a:gd name="connsiteX19" fmla="*/ 2029216 w 4423249"/>
              <a:gd name="connsiteY19" fmla="*/ 526093 h 1252602"/>
              <a:gd name="connsiteX20" fmla="*/ 2054268 w 4423249"/>
              <a:gd name="connsiteY20" fmla="*/ 563671 h 1252602"/>
              <a:gd name="connsiteX21" fmla="*/ 2091847 w 4423249"/>
              <a:gd name="connsiteY21" fmla="*/ 588723 h 1252602"/>
              <a:gd name="connsiteX22" fmla="*/ 2141951 w 4423249"/>
              <a:gd name="connsiteY22" fmla="*/ 626301 h 1252602"/>
              <a:gd name="connsiteX23" fmla="*/ 2179529 w 4423249"/>
              <a:gd name="connsiteY23" fmla="*/ 651353 h 1252602"/>
              <a:gd name="connsiteX24" fmla="*/ 2217107 w 4423249"/>
              <a:gd name="connsiteY24" fmla="*/ 688931 h 1252602"/>
              <a:gd name="connsiteX25" fmla="*/ 2292263 w 4423249"/>
              <a:gd name="connsiteY25" fmla="*/ 713983 h 1252602"/>
              <a:gd name="connsiteX26" fmla="*/ 2329841 w 4423249"/>
              <a:gd name="connsiteY26" fmla="*/ 739035 h 1252602"/>
              <a:gd name="connsiteX27" fmla="*/ 2505205 w 4423249"/>
              <a:gd name="connsiteY27" fmla="*/ 764087 h 1252602"/>
              <a:gd name="connsiteX28" fmla="*/ 2605414 w 4423249"/>
              <a:gd name="connsiteY28" fmla="*/ 814191 h 1252602"/>
              <a:gd name="connsiteX29" fmla="*/ 2655518 w 4423249"/>
              <a:gd name="connsiteY29" fmla="*/ 826717 h 1252602"/>
              <a:gd name="connsiteX30" fmla="*/ 2730674 w 4423249"/>
              <a:gd name="connsiteY30" fmla="*/ 851769 h 1252602"/>
              <a:gd name="connsiteX31" fmla="*/ 2793304 w 4423249"/>
              <a:gd name="connsiteY31" fmla="*/ 864295 h 1252602"/>
              <a:gd name="connsiteX32" fmla="*/ 2830882 w 4423249"/>
              <a:gd name="connsiteY32" fmla="*/ 889347 h 1252602"/>
              <a:gd name="connsiteX33" fmla="*/ 2880986 w 4423249"/>
              <a:gd name="connsiteY33" fmla="*/ 901874 h 1252602"/>
              <a:gd name="connsiteX34" fmla="*/ 2918564 w 4423249"/>
              <a:gd name="connsiteY34" fmla="*/ 914400 h 1252602"/>
              <a:gd name="connsiteX35" fmla="*/ 3006247 w 4423249"/>
              <a:gd name="connsiteY35" fmla="*/ 939452 h 1252602"/>
              <a:gd name="connsiteX36" fmla="*/ 3118981 w 4423249"/>
              <a:gd name="connsiteY36" fmla="*/ 989556 h 1252602"/>
              <a:gd name="connsiteX37" fmla="*/ 3156559 w 4423249"/>
              <a:gd name="connsiteY37" fmla="*/ 1002082 h 1252602"/>
              <a:gd name="connsiteX38" fmla="*/ 3194137 w 4423249"/>
              <a:gd name="connsiteY38" fmla="*/ 1014608 h 1252602"/>
              <a:gd name="connsiteX39" fmla="*/ 3231715 w 4423249"/>
              <a:gd name="connsiteY39" fmla="*/ 1039660 h 1252602"/>
              <a:gd name="connsiteX40" fmla="*/ 3306871 w 4423249"/>
              <a:gd name="connsiteY40" fmla="*/ 1064712 h 1252602"/>
              <a:gd name="connsiteX41" fmla="*/ 3294345 w 4423249"/>
              <a:gd name="connsiteY41" fmla="*/ 1027134 h 1252602"/>
              <a:gd name="connsiteX42" fmla="*/ 3344449 w 4423249"/>
              <a:gd name="connsiteY42" fmla="*/ 1039660 h 1252602"/>
              <a:gd name="connsiteX43" fmla="*/ 3419605 w 4423249"/>
              <a:gd name="connsiteY43" fmla="*/ 1052186 h 1252602"/>
              <a:gd name="connsiteX44" fmla="*/ 3544866 w 4423249"/>
              <a:gd name="connsiteY44" fmla="*/ 1152394 h 1252602"/>
              <a:gd name="connsiteX45" fmla="*/ 3582444 w 4423249"/>
              <a:gd name="connsiteY45" fmla="*/ 1177446 h 1252602"/>
              <a:gd name="connsiteX46" fmla="*/ 3695178 w 4423249"/>
              <a:gd name="connsiteY46" fmla="*/ 1215024 h 1252602"/>
              <a:gd name="connsiteX47" fmla="*/ 3732756 w 4423249"/>
              <a:gd name="connsiteY47" fmla="*/ 1227550 h 1252602"/>
              <a:gd name="connsiteX48" fmla="*/ 3770334 w 4423249"/>
              <a:gd name="connsiteY48" fmla="*/ 1252602 h 1252602"/>
              <a:gd name="connsiteX49" fmla="*/ 4058433 w 4423249"/>
              <a:gd name="connsiteY49" fmla="*/ 1240076 h 1252602"/>
              <a:gd name="connsiteX50" fmla="*/ 4096011 w 4423249"/>
              <a:gd name="connsiteY50" fmla="*/ 1215024 h 1252602"/>
              <a:gd name="connsiteX51" fmla="*/ 4171167 w 4423249"/>
              <a:gd name="connsiteY51" fmla="*/ 1189972 h 1252602"/>
              <a:gd name="connsiteX52" fmla="*/ 4271375 w 4423249"/>
              <a:gd name="connsiteY52" fmla="*/ 1152394 h 1252602"/>
              <a:gd name="connsiteX53" fmla="*/ 4296427 w 4423249"/>
              <a:gd name="connsiteY53" fmla="*/ 1114816 h 1252602"/>
              <a:gd name="connsiteX54" fmla="*/ 4334005 w 4423249"/>
              <a:gd name="connsiteY54" fmla="*/ 1089764 h 1252602"/>
              <a:gd name="connsiteX55" fmla="*/ 4396636 w 4423249"/>
              <a:gd name="connsiteY55" fmla="*/ 1039660 h 1252602"/>
              <a:gd name="connsiteX56" fmla="*/ 4421688 w 4423249"/>
              <a:gd name="connsiteY56" fmla="*/ 1002082 h 1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423249" h="1252602">
                <a:moveTo>
                  <a:pt x="0" y="0"/>
                </a:moveTo>
                <a:cubicBezTo>
                  <a:pt x="20877" y="4175"/>
                  <a:pt x="41587" y="9289"/>
                  <a:pt x="62630" y="12526"/>
                </a:cubicBezTo>
                <a:cubicBezTo>
                  <a:pt x="95901" y="17645"/>
                  <a:pt x="129923" y="17999"/>
                  <a:pt x="162838" y="25052"/>
                </a:cubicBezTo>
                <a:cubicBezTo>
                  <a:pt x="188659" y="30585"/>
                  <a:pt x="237995" y="50104"/>
                  <a:pt x="237995" y="50104"/>
                </a:cubicBezTo>
                <a:cubicBezTo>
                  <a:pt x="250521" y="58455"/>
                  <a:pt x="262108" y="68423"/>
                  <a:pt x="275573" y="75156"/>
                </a:cubicBezTo>
                <a:cubicBezTo>
                  <a:pt x="287383" y="81061"/>
                  <a:pt x="299969" y="86929"/>
                  <a:pt x="313151" y="87682"/>
                </a:cubicBezTo>
                <a:cubicBezTo>
                  <a:pt x="446610" y="95308"/>
                  <a:pt x="580373" y="96033"/>
                  <a:pt x="713984" y="100208"/>
                </a:cubicBezTo>
                <a:cubicBezTo>
                  <a:pt x="739036" y="108559"/>
                  <a:pt x="763092" y="120919"/>
                  <a:pt x="789140" y="125260"/>
                </a:cubicBezTo>
                <a:cubicBezTo>
                  <a:pt x="885296" y="141286"/>
                  <a:pt x="839392" y="132805"/>
                  <a:pt x="926926" y="150312"/>
                </a:cubicBezTo>
                <a:cubicBezTo>
                  <a:pt x="947803" y="162838"/>
                  <a:pt x="967780" y="177002"/>
                  <a:pt x="989556" y="187890"/>
                </a:cubicBezTo>
                <a:cubicBezTo>
                  <a:pt x="1001366" y="193795"/>
                  <a:pt x="1015324" y="194511"/>
                  <a:pt x="1027134" y="200416"/>
                </a:cubicBezTo>
                <a:cubicBezTo>
                  <a:pt x="1063512" y="218605"/>
                  <a:pt x="1061118" y="233150"/>
                  <a:pt x="1102290" y="237994"/>
                </a:cubicBezTo>
                <a:cubicBezTo>
                  <a:pt x="1160493" y="244841"/>
                  <a:pt x="1219200" y="246345"/>
                  <a:pt x="1277655" y="250520"/>
                </a:cubicBezTo>
                <a:cubicBezTo>
                  <a:pt x="1302707" y="258871"/>
                  <a:pt x="1334138" y="256899"/>
                  <a:pt x="1352811" y="275572"/>
                </a:cubicBezTo>
                <a:lnTo>
                  <a:pt x="1427967" y="350728"/>
                </a:lnTo>
                <a:cubicBezTo>
                  <a:pt x="1446875" y="369636"/>
                  <a:pt x="1475719" y="403393"/>
                  <a:pt x="1503123" y="413358"/>
                </a:cubicBezTo>
                <a:cubicBezTo>
                  <a:pt x="1547750" y="429586"/>
                  <a:pt x="1628544" y="443802"/>
                  <a:pt x="1678488" y="450937"/>
                </a:cubicBezTo>
                <a:cubicBezTo>
                  <a:pt x="1711812" y="455698"/>
                  <a:pt x="1745342" y="458915"/>
                  <a:pt x="1778696" y="463463"/>
                </a:cubicBezTo>
                <a:lnTo>
                  <a:pt x="1954060" y="488515"/>
                </a:lnTo>
                <a:cubicBezTo>
                  <a:pt x="1984623" y="498703"/>
                  <a:pt x="2004934" y="501811"/>
                  <a:pt x="2029216" y="526093"/>
                </a:cubicBezTo>
                <a:cubicBezTo>
                  <a:pt x="2039861" y="536738"/>
                  <a:pt x="2043623" y="553026"/>
                  <a:pt x="2054268" y="563671"/>
                </a:cubicBezTo>
                <a:cubicBezTo>
                  <a:pt x="2064913" y="574316"/>
                  <a:pt x="2079596" y="579973"/>
                  <a:pt x="2091847" y="588723"/>
                </a:cubicBezTo>
                <a:cubicBezTo>
                  <a:pt x="2108835" y="600857"/>
                  <a:pt x="2124963" y="614167"/>
                  <a:pt x="2141951" y="626301"/>
                </a:cubicBezTo>
                <a:cubicBezTo>
                  <a:pt x="2154201" y="635051"/>
                  <a:pt x="2167964" y="641715"/>
                  <a:pt x="2179529" y="651353"/>
                </a:cubicBezTo>
                <a:cubicBezTo>
                  <a:pt x="2193138" y="662694"/>
                  <a:pt x="2201622" y="680328"/>
                  <a:pt x="2217107" y="688931"/>
                </a:cubicBezTo>
                <a:cubicBezTo>
                  <a:pt x="2240191" y="701755"/>
                  <a:pt x="2270291" y="699335"/>
                  <a:pt x="2292263" y="713983"/>
                </a:cubicBezTo>
                <a:cubicBezTo>
                  <a:pt x="2304789" y="722334"/>
                  <a:pt x="2316376" y="732302"/>
                  <a:pt x="2329841" y="739035"/>
                </a:cubicBezTo>
                <a:cubicBezTo>
                  <a:pt x="2378036" y="763133"/>
                  <a:pt x="2470002" y="760887"/>
                  <a:pt x="2505205" y="764087"/>
                </a:cubicBezTo>
                <a:cubicBezTo>
                  <a:pt x="2538608" y="780788"/>
                  <a:pt x="2569183" y="805133"/>
                  <a:pt x="2605414" y="814191"/>
                </a:cubicBezTo>
                <a:cubicBezTo>
                  <a:pt x="2622115" y="818366"/>
                  <a:pt x="2639029" y="821770"/>
                  <a:pt x="2655518" y="826717"/>
                </a:cubicBezTo>
                <a:cubicBezTo>
                  <a:pt x="2680811" y="834305"/>
                  <a:pt x="2704780" y="846590"/>
                  <a:pt x="2730674" y="851769"/>
                </a:cubicBezTo>
                <a:lnTo>
                  <a:pt x="2793304" y="864295"/>
                </a:lnTo>
                <a:cubicBezTo>
                  <a:pt x="2805830" y="872646"/>
                  <a:pt x="2817045" y="883417"/>
                  <a:pt x="2830882" y="889347"/>
                </a:cubicBezTo>
                <a:cubicBezTo>
                  <a:pt x="2846705" y="896129"/>
                  <a:pt x="2864433" y="897144"/>
                  <a:pt x="2880986" y="901874"/>
                </a:cubicBezTo>
                <a:cubicBezTo>
                  <a:pt x="2893682" y="905501"/>
                  <a:pt x="2905868" y="910773"/>
                  <a:pt x="2918564" y="914400"/>
                </a:cubicBezTo>
                <a:cubicBezTo>
                  <a:pt x="3028672" y="945859"/>
                  <a:pt x="2916139" y="909417"/>
                  <a:pt x="3006247" y="939452"/>
                </a:cubicBezTo>
                <a:cubicBezTo>
                  <a:pt x="3065797" y="979152"/>
                  <a:pt x="3029543" y="959743"/>
                  <a:pt x="3118981" y="989556"/>
                </a:cubicBezTo>
                <a:lnTo>
                  <a:pt x="3156559" y="1002082"/>
                </a:lnTo>
                <a:cubicBezTo>
                  <a:pt x="3169085" y="1006257"/>
                  <a:pt x="3183151" y="1007284"/>
                  <a:pt x="3194137" y="1014608"/>
                </a:cubicBezTo>
                <a:cubicBezTo>
                  <a:pt x="3206663" y="1022959"/>
                  <a:pt x="3217958" y="1033546"/>
                  <a:pt x="3231715" y="1039660"/>
                </a:cubicBezTo>
                <a:cubicBezTo>
                  <a:pt x="3255846" y="1050385"/>
                  <a:pt x="3306871" y="1064712"/>
                  <a:pt x="3306871" y="1064712"/>
                </a:cubicBezTo>
                <a:cubicBezTo>
                  <a:pt x="3302696" y="1052186"/>
                  <a:pt x="3283359" y="1034458"/>
                  <a:pt x="3294345" y="1027134"/>
                </a:cubicBezTo>
                <a:cubicBezTo>
                  <a:pt x="3308669" y="1017585"/>
                  <a:pt x="3327568" y="1036284"/>
                  <a:pt x="3344449" y="1039660"/>
                </a:cubicBezTo>
                <a:cubicBezTo>
                  <a:pt x="3369353" y="1044641"/>
                  <a:pt x="3394553" y="1048011"/>
                  <a:pt x="3419605" y="1052186"/>
                </a:cubicBezTo>
                <a:cubicBezTo>
                  <a:pt x="3491000" y="1123580"/>
                  <a:pt x="3450057" y="1089188"/>
                  <a:pt x="3544866" y="1152394"/>
                </a:cubicBezTo>
                <a:cubicBezTo>
                  <a:pt x="3557392" y="1160745"/>
                  <a:pt x="3568162" y="1172685"/>
                  <a:pt x="3582444" y="1177446"/>
                </a:cubicBezTo>
                <a:lnTo>
                  <a:pt x="3695178" y="1215024"/>
                </a:lnTo>
                <a:cubicBezTo>
                  <a:pt x="3707704" y="1219199"/>
                  <a:pt x="3721770" y="1220226"/>
                  <a:pt x="3732756" y="1227550"/>
                </a:cubicBezTo>
                <a:lnTo>
                  <a:pt x="3770334" y="1252602"/>
                </a:lnTo>
                <a:cubicBezTo>
                  <a:pt x="3866367" y="1248427"/>
                  <a:pt x="3962943" y="1251094"/>
                  <a:pt x="4058433" y="1240076"/>
                </a:cubicBezTo>
                <a:cubicBezTo>
                  <a:pt x="4073388" y="1238350"/>
                  <a:pt x="4082254" y="1221138"/>
                  <a:pt x="4096011" y="1215024"/>
                </a:cubicBezTo>
                <a:cubicBezTo>
                  <a:pt x="4120142" y="1204299"/>
                  <a:pt x="4149195" y="1204620"/>
                  <a:pt x="4171167" y="1189972"/>
                </a:cubicBezTo>
                <a:cubicBezTo>
                  <a:pt x="4226459" y="1153110"/>
                  <a:pt x="4193983" y="1167872"/>
                  <a:pt x="4271375" y="1152394"/>
                </a:cubicBezTo>
                <a:cubicBezTo>
                  <a:pt x="4279726" y="1139868"/>
                  <a:pt x="4285782" y="1125461"/>
                  <a:pt x="4296427" y="1114816"/>
                </a:cubicBezTo>
                <a:cubicBezTo>
                  <a:pt x="4307072" y="1104171"/>
                  <a:pt x="4322249" y="1099168"/>
                  <a:pt x="4334005" y="1089764"/>
                </a:cubicBezTo>
                <a:cubicBezTo>
                  <a:pt x="4423249" y="1018370"/>
                  <a:pt x="4280976" y="1116767"/>
                  <a:pt x="4396636" y="1039660"/>
                </a:cubicBezTo>
                <a:lnTo>
                  <a:pt x="4421688" y="1002082"/>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TextBox 20"/>
          <p:cNvSpPr txBox="1">
            <a:spLocks noChangeArrowheads="1"/>
          </p:cNvSpPr>
          <p:nvPr/>
        </p:nvSpPr>
        <p:spPr bwMode="auto">
          <a:xfrm>
            <a:off x="3124200" y="2133600"/>
            <a:ext cx="149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Underfitting</a:t>
            </a:r>
          </a:p>
        </p:txBody>
      </p:sp>
      <p:sp>
        <p:nvSpPr>
          <p:cNvPr id="22" name="TextBox 21"/>
          <p:cNvSpPr txBox="1">
            <a:spLocks noChangeArrowheads="1"/>
          </p:cNvSpPr>
          <p:nvPr/>
        </p:nvSpPr>
        <p:spPr bwMode="auto">
          <a:xfrm>
            <a:off x="7086601" y="213360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Overfitting</a:t>
            </a:r>
          </a:p>
        </p:txBody>
      </p:sp>
      <p:cxnSp>
        <p:nvCxnSpPr>
          <p:cNvPr id="26" name="Straight Arrow Connector 25"/>
          <p:cNvCxnSpPr/>
          <p:nvPr/>
        </p:nvCxnSpPr>
        <p:spPr>
          <a:xfrm rot="5400000">
            <a:off x="3620294" y="2780506"/>
            <a:ext cx="5334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7123907" y="3239295"/>
            <a:ext cx="1295400" cy="15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200400" y="2514600"/>
            <a:ext cx="53340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3276600" y="4038600"/>
            <a:ext cx="57531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6573" name="Group 12"/>
          <p:cNvGrpSpPr>
            <a:grpSpLocks/>
          </p:cNvGrpSpPr>
          <p:nvPr/>
        </p:nvGrpSpPr>
        <p:grpSpPr bwMode="auto">
          <a:xfrm>
            <a:off x="2944814" y="2771776"/>
            <a:ext cx="5329237" cy="3629025"/>
            <a:chOff x="1535668" y="2667794"/>
            <a:chExt cx="5328262" cy="3630493"/>
          </a:xfrm>
        </p:grpSpPr>
        <p:cxnSp>
          <p:nvCxnSpPr>
            <p:cNvPr id="11" name="Straight Arrow Connector 10"/>
            <p:cNvCxnSpPr/>
            <p:nvPr/>
          </p:nvCxnSpPr>
          <p:spPr>
            <a:xfrm rot="5400000" flipH="1" flipV="1">
              <a:off x="304640" y="4267054"/>
              <a:ext cx="3200107"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905487" y="5867901"/>
              <a:ext cx="441879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577" name="TextBox 7"/>
            <p:cNvSpPr txBox="1">
              <a:spLocks noChangeArrowheads="1"/>
            </p:cNvSpPr>
            <p:nvPr/>
          </p:nvSpPr>
          <p:spPr bwMode="auto">
            <a:xfrm>
              <a:off x="3550796" y="5867400"/>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Complexity</a:t>
              </a:r>
            </a:p>
          </p:txBody>
        </p:sp>
        <p:sp>
          <p:nvSpPr>
            <p:cNvPr id="66578" name="TextBox 8"/>
            <p:cNvSpPr txBox="1">
              <a:spLocks noChangeArrowheads="1"/>
            </p:cNvSpPr>
            <p:nvPr/>
          </p:nvSpPr>
          <p:spPr bwMode="auto">
            <a:xfrm>
              <a:off x="5791200" y="5867400"/>
              <a:ext cx="10727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Low Bias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High Variance</a:t>
              </a:r>
            </a:p>
          </p:txBody>
        </p:sp>
        <p:sp>
          <p:nvSpPr>
            <p:cNvPr id="66579" name="TextBox 9"/>
            <p:cNvSpPr txBox="1">
              <a:spLocks noChangeArrowheads="1"/>
            </p:cNvSpPr>
            <p:nvPr/>
          </p:nvSpPr>
          <p:spPr bwMode="auto">
            <a:xfrm>
              <a:off x="1676400" y="5867400"/>
              <a:ext cx="104067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High Bias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Low Variance</a:t>
              </a:r>
            </a:p>
          </p:txBody>
        </p:sp>
        <p:sp>
          <p:nvSpPr>
            <p:cNvPr id="66580" name="TextBox 10"/>
            <p:cNvSpPr txBox="1">
              <a:spLocks noChangeArrowheads="1"/>
            </p:cNvSpPr>
            <p:nvPr/>
          </p:nvSpPr>
          <p:spPr bwMode="auto">
            <a:xfrm rot="-5400000">
              <a:off x="1371520" y="4141636"/>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Error</a:t>
              </a:r>
            </a:p>
          </p:txBody>
        </p:sp>
      </p:grpSp>
      <p:sp>
        <p:nvSpPr>
          <p:cNvPr id="23" name="TextBox 22"/>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987318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9"/>
                                        </p:tgtEl>
                                        <p:attrNameLst>
                                          <p:attrName>ppt_x</p:attrName>
                                        </p:attrNameLst>
                                      </p:cBhvr>
                                      <p:tavLst>
                                        <p:tav tm="0">
                                          <p:val>
                                            <p:strVal val="ppt_x"/>
                                          </p:val>
                                        </p:tav>
                                        <p:tav tm="100000">
                                          <p:val>
                                            <p:strVal val="1+ppt_w/2"/>
                                          </p:val>
                                        </p:tav>
                                      </p:tavLst>
                                    </p:anim>
                                    <p:anim calcmode="lin" valueType="num">
                                      <p:cBhvr additive="base">
                                        <p:cTn id="9" dur="1000"/>
                                        <p:tgtEl>
                                          <p:spTgt spid="9"/>
                                        </p:tgtEl>
                                        <p:attrNameLst>
                                          <p:attrName>ppt_y</p:attrName>
                                        </p:attrNameLst>
                                      </p:cBhvr>
                                      <p:tavLst>
                                        <p:tav tm="0">
                                          <p:val>
                                            <p:strVal val="ppt_y"/>
                                          </p:val>
                                        </p:tav>
                                        <p:tav tm="100000">
                                          <p:val>
                                            <p:strVal val="ppt_y"/>
                                          </p:val>
                                        </p:tav>
                                      </p:tavLst>
                                    </p:anim>
                                    <p:set>
                                      <p:cBhvr>
                                        <p:cTn id="10" dur="1" fill="hold">
                                          <p:stCondLst>
                                            <p:cond delay="999"/>
                                          </p:stCondLst>
                                        </p:cTn>
                                        <p:tgtEl>
                                          <p:spTgt spid="9"/>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8"/>
                                        </p:tgtEl>
                                        <p:attrNameLst>
                                          <p:attrName>ppt_x</p:attrName>
                                        </p:attrNameLst>
                                      </p:cBhvr>
                                      <p:tavLst>
                                        <p:tav tm="0">
                                          <p:val>
                                            <p:strVal val="ppt_x"/>
                                          </p:val>
                                        </p:tav>
                                        <p:tav tm="100000">
                                          <p:val>
                                            <p:strVal val="1+ppt_w/2"/>
                                          </p:val>
                                        </p:tav>
                                      </p:tavLst>
                                    </p:anim>
                                    <p:anim calcmode="lin" valueType="num">
                                      <p:cBhvr additive="base">
                                        <p:cTn id="20" dur="1000"/>
                                        <p:tgtEl>
                                          <p:spTgt spid="8"/>
                                        </p:tgtEl>
                                        <p:attrNameLst>
                                          <p:attrName>ppt_y</p:attrName>
                                        </p:attrNameLst>
                                      </p:cBhvr>
                                      <p:tavLst>
                                        <p:tav tm="0">
                                          <p:val>
                                            <p:strVal val="ppt_y"/>
                                          </p:val>
                                        </p:tav>
                                        <p:tav tm="100000">
                                          <p:val>
                                            <p:strVal val="ppt_y"/>
                                          </p:val>
                                        </p:tav>
                                      </p:tavLst>
                                    </p:anim>
                                    <p:set>
                                      <p:cBhvr>
                                        <p:cTn id="21" dur="1" fill="hold">
                                          <p:stCondLst>
                                            <p:cond delay="999"/>
                                          </p:stCondLst>
                                        </p:cTn>
                                        <p:tgtEl>
                                          <p:spTgt spid="8"/>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1" grpId="0"/>
      <p:bldP spid="22" grpId="0"/>
      <p:bldP spid="8" grpId="0" animBg="1"/>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a:t>Bias-variance tradeoff</a:t>
            </a:r>
          </a:p>
        </p:txBody>
      </p:sp>
      <p:sp>
        <p:nvSpPr>
          <p:cNvPr id="10" name="Freeform 9"/>
          <p:cNvSpPr/>
          <p:nvPr/>
        </p:nvSpPr>
        <p:spPr>
          <a:xfrm>
            <a:off x="3465514" y="3957638"/>
            <a:ext cx="4359275" cy="1827212"/>
          </a:xfrm>
          <a:custGeom>
            <a:avLst/>
            <a:gdLst>
              <a:gd name="connsiteX0" fmla="*/ 0 w 4359058"/>
              <a:gd name="connsiteY0" fmla="*/ 0 h 1826490"/>
              <a:gd name="connsiteX1" fmla="*/ 413359 w 4359058"/>
              <a:gd name="connsiteY1" fmla="*/ 12526 h 1826490"/>
              <a:gd name="connsiteX2" fmla="*/ 450937 w 4359058"/>
              <a:gd name="connsiteY2" fmla="*/ 25052 h 1826490"/>
              <a:gd name="connsiteX3" fmla="*/ 488515 w 4359058"/>
              <a:gd name="connsiteY3" fmla="*/ 50104 h 1826490"/>
              <a:gd name="connsiteX4" fmla="*/ 551145 w 4359058"/>
              <a:gd name="connsiteY4" fmla="*/ 62630 h 1826490"/>
              <a:gd name="connsiteX5" fmla="*/ 601250 w 4359058"/>
              <a:gd name="connsiteY5" fmla="*/ 75156 h 1826490"/>
              <a:gd name="connsiteX6" fmla="*/ 676406 w 4359058"/>
              <a:gd name="connsiteY6" fmla="*/ 100208 h 1826490"/>
              <a:gd name="connsiteX7" fmla="*/ 713984 w 4359058"/>
              <a:gd name="connsiteY7" fmla="*/ 137786 h 1826490"/>
              <a:gd name="connsiteX8" fmla="*/ 764088 w 4359058"/>
              <a:gd name="connsiteY8" fmla="*/ 150312 h 1826490"/>
              <a:gd name="connsiteX9" fmla="*/ 876822 w 4359058"/>
              <a:gd name="connsiteY9" fmla="*/ 187890 h 1826490"/>
              <a:gd name="connsiteX10" fmla="*/ 914400 w 4359058"/>
              <a:gd name="connsiteY10" fmla="*/ 200416 h 1826490"/>
              <a:gd name="connsiteX11" fmla="*/ 977030 w 4359058"/>
              <a:gd name="connsiteY11" fmla="*/ 212942 h 1826490"/>
              <a:gd name="connsiteX12" fmla="*/ 1052187 w 4359058"/>
              <a:gd name="connsiteY12" fmla="*/ 237994 h 1826490"/>
              <a:gd name="connsiteX13" fmla="*/ 1089765 w 4359058"/>
              <a:gd name="connsiteY13" fmla="*/ 250520 h 1826490"/>
              <a:gd name="connsiteX14" fmla="*/ 1127343 w 4359058"/>
              <a:gd name="connsiteY14" fmla="*/ 288098 h 1826490"/>
              <a:gd name="connsiteX15" fmla="*/ 1164921 w 4359058"/>
              <a:gd name="connsiteY15" fmla="*/ 300624 h 1826490"/>
              <a:gd name="connsiteX16" fmla="*/ 1202499 w 4359058"/>
              <a:gd name="connsiteY16" fmla="*/ 325676 h 1826490"/>
              <a:gd name="connsiteX17" fmla="*/ 1215025 w 4359058"/>
              <a:gd name="connsiteY17" fmla="*/ 363254 h 1826490"/>
              <a:gd name="connsiteX18" fmla="*/ 1240077 w 4359058"/>
              <a:gd name="connsiteY18" fmla="*/ 388307 h 1826490"/>
              <a:gd name="connsiteX19" fmla="*/ 1277655 w 4359058"/>
              <a:gd name="connsiteY19" fmla="*/ 413359 h 1826490"/>
              <a:gd name="connsiteX20" fmla="*/ 1390389 w 4359058"/>
              <a:gd name="connsiteY20" fmla="*/ 438411 h 1826490"/>
              <a:gd name="connsiteX21" fmla="*/ 1465545 w 4359058"/>
              <a:gd name="connsiteY21" fmla="*/ 463463 h 1826490"/>
              <a:gd name="connsiteX22" fmla="*/ 1503124 w 4359058"/>
              <a:gd name="connsiteY22" fmla="*/ 475989 h 1826490"/>
              <a:gd name="connsiteX23" fmla="*/ 1590806 w 4359058"/>
              <a:gd name="connsiteY23" fmla="*/ 576197 h 1826490"/>
              <a:gd name="connsiteX24" fmla="*/ 1665962 w 4359058"/>
              <a:gd name="connsiteY24" fmla="*/ 663879 h 1826490"/>
              <a:gd name="connsiteX25" fmla="*/ 1703540 w 4359058"/>
              <a:gd name="connsiteY25" fmla="*/ 739035 h 1826490"/>
              <a:gd name="connsiteX26" fmla="*/ 1816274 w 4359058"/>
              <a:gd name="connsiteY26" fmla="*/ 801665 h 1826490"/>
              <a:gd name="connsiteX27" fmla="*/ 1891430 w 4359058"/>
              <a:gd name="connsiteY27" fmla="*/ 839243 h 1826490"/>
              <a:gd name="connsiteX28" fmla="*/ 1916482 w 4359058"/>
              <a:gd name="connsiteY28" fmla="*/ 864296 h 1826490"/>
              <a:gd name="connsiteX29" fmla="*/ 1954061 w 4359058"/>
              <a:gd name="connsiteY29" fmla="*/ 889348 h 1826490"/>
              <a:gd name="connsiteX30" fmla="*/ 1979113 w 4359058"/>
              <a:gd name="connsiteY30" fmla="*/ 926926 h 1826490"/>
              <a:gd name="connsiteX31" fmla="*/ 2016691 w 4359058"/>
              <a:gd name="connsiteY31" fmla="*/ 964504 h 1826490"/>
              <a:gd name="connsiteX32" fmla="*/ 2041743 w 4359058"/>
              <a:gd name="connsiteY32" fmla="*/ 1002082 h 1826490"/>
              <a:gd name="connsiteX33" fmla="*/ 2079321 w 4359058"/>
              <a:gd name="connsiteY33" fmla="*/ 1027134 h 1826490"/>
              <a:gd name="connsiteX34" fmla="*/ 2141951 w 4359058"/>
              <a:gd name="connsiteY34" fmla="*/ 1089764 h 1826490"/>
              <a:gd name="connsiteX35" fmla="*/ 2204581 w 4359058"/>
              <a:gd name="connsiteY35" fmla="*/ 1202498 h 1826490"/>
              <a:gd name="connsiteX36" fmla="*/ 2229633 w 4359058"/>
              <a:gd name="connsiteY36" fmla="*/ 1240076 h 1826490"/>
              <a:gd name="connsiteX37" fmla="*/ 2329841 w 4359058"/>
              <a:gd name="connsiteY37" fmla="*/ 1327759 h 1826490"/>
              <a:gd name="connsiteX38" fmla="*/ 2404998 w 4359058"/>
              <a:gd name="connsiteY38" fmla="*/ 1352811 h 1826490"/>
              <a:gd name="connsiteX39" fmla="*/ 2442576 w 4359058"/>
              <a:gd name="connsiteY39" fmla="*/ 1365337 h 1826490"/>
              <a:gd name="connsiteX40" fmla="*/ 2467628 w 4359058"/>
              <a:gd name="connsiteY40" fmla="*/ 1402915 h 1826490"/>
              <a:gd name="connsiteX41" fmla="*/ 2592888 w 4359058"/>
              <a:gd name="connsiteY41" fmla="*/ 1440493 h 1826490"/>
              <a:gd name="connsiteX42" fmla="*/ 2668044 w 4359058"/>
              <a:gd name="connsiteY42" fmla="*/ 1465545 h 1826490"/>
              <a:gd name="connsiteX43" fmla="*/ 2743200 w 4359058"/>
              <a:gd name="connsiteY43" fmla="*/ 1503123 h 1826490"/>
              <a:gd name="connsiteX44" fmla="*/ 2931091 w 4359058"/>
              <a:gd name="connsiteY44" fmla="*/ 1515649 h 1826490"/>
              <a:gd name="connsiteX45" fmla="*/ 3118981 w 4359058"/>
              <a:gd name="connsiteY45" fmla="*/ 1553227 h 1826490"/>
              <a:gd name="connsiteX46" fmla="*/ 3206663 w 4359058"/>
              <a:gd name="connsiteY46" fmla="*/ 1615857 h 1826490"/>
              <a:gd name="connsiteX47" fmla="*/ 3306871 w 4359058"/>
              <a:gd name="connsiteY47" fmla="*/ 1640909 h 1826490"/>
              <a:gd name="connsiteX48" fmla="*/ 3369502 w 4359058"/>
              <a:gd name="connsiteY48" fmla="*/ 1665961 h 1826490"/>
              <a:gd name="connsiteX49" fmla="*/ 3933173 w 4359058"/>
              <a:gd name="connsiteY49" fmla="*/ 1691013 h 1826490"/>
              <a:gd name="connsiteX50" fmla="*/ 4008329 w 4359058"/>
              <a:gd name="connsiteY50" fmla="*/ 1653435 h 1826490"/>
              <a:gd name="connsiteX51" fmla="*/ 4083485 w 4359058"/>
              <a:gd name="connsiteY51" fmla="*/ 1628383 h 1826490"/>
              <a:gd name="connsiteX52" fmla="*/ 4121063 w 4359058"/>
              <a:gd name="connsiteY52" fmla="*/ 1603331 h 1826490"/>
              <a:gd name="connsiteX53" fmla="*/ 4196219 w 4359058"/>
              <a:gd name="connsiteY53" fmla="*/ 1578279 h 1826490"/>
              <a:gd name="connsiteX54" fmla="*/ 4271376 w 4359058"/>
              <a:gd name="connsiteY54" fmla="*/ 1540701 h 1826490"/>
              <a:gd name="connsiteX55" fmla="*/ 4308954 w 4359058"/>
              <a:gd name="connsiteY55" fmla="*/ 1515649 h 1826490"/>
              <a:gd name="connsiteX56" fmla="*/ 4359058 w 4359058"/>
              <a:gd name="connsiteY56" fmla="*/ 1465545 h 182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59058" h="1826490">
                <a:moveTo>
                  <a:pt x="0" y="0"/>
                </a:moveTo>
                <a:cubicBezTo>
                  <a:pt x="137786" y="4175"/>
                  <a:pt x="275722" y="4879"/>
                  <a:pt x="413359" y="12526"/>
                </a:cubicBezTo>
                <a:cubicBezTo>
                  <a:pt x="426542" y="13258"/>
                  <a:pt x="439127" y="19147"/>
                  <a:pt x="450937" y="25052"/>
                </a:cubicBezTo>
                <a:cubicBezTo>
                  <a:pt x="464402" y="31785"/>
                  <a:pt x="474419" y="44818"/>
                  <a:pt x="488515" y="50104"/>
                </a:cubicBezTo>
                <a:cubicBezTo>
                  <a:pt x="508450" y="57579"/>
                  <a:pt x="530362" y="58012"/>
                  <a:pt x="551145" y="62630"/>
                </a:cubicBezTo>
                <a:cubicBezTo>
                  <a:pt x="567951" y="66365"/>
                  <a:pt x="584760" y="70209"/>
                  <a:pt x="601250" y="75156"/>
                </a:cubicBezTo>
                <a:cubicBezTo>
                  <a:pt x="626543" y="82744"/>
                  <a:pt x="676406" y="100208"/>
                  <a:pt x="676406" y="100208"/>
                </a:cubicBezTo>
                <a:cubicBezTo>
                  <a:pt x="688932" y="112734"/>
                  <a:pt x="698604" y="128997"/>
                  <a:pt x="713984" y="137786"/>
                </a:cubicBezTo>
                <a:cubicBezTo>
                  <a:pt x="728931" y="146327"/>
                  <a:pt x="747599" y="145365"/>
                  <a:pt x="764088" y="150312"/>
                </a:cubicBezTo>
                <a:lnTo>
                  <a:pt x="876822" y="187890"/>
                </a:lnTo>
                <a:cubicBezTo>
                  <a:pt x="889348" y="192065"/>
                  <a:pt x="901453" y="197827"/>
                  <a:pt x="914400" y="200416"/>
                </a:cubicBezTo>
                <a:cubicBezTo>
                  <a:pt x="935277" y="204591"/>
                  <a:pt x="956490" y="207340"/>
                  <a:pt x="977030" y="212942"/>
                </a:cubicBezTo>
                <a:cubicBezTo>
                  <a:pt x="1002507" y="219890"/>
                  <a:pt x="1027135" y="229643"/>
                  <a:pt x="1052187" y="237994"/>
                </a:cubicBezTo>
                <a:lnTo>
                  <a:pt x="1089765" y="250520"/>
                </a:lnTo>
                <a:cubicBezTo>
                  <a:pt x="1102291" y="263046"/>
                  <a:pt x="1112604" y="278272"/>
                  <a:pt x="1127343" y="288098"/>
                </a:cubicBezTo>
                <a:cubicBezTo>
                  <a:pt x="1138329" y="295422"/>
                  <a:pt x="1153111" y="294719"/>
                  <a:pt x="1164921" y="300624"/>
                </a:cubicBezTo>
                <a:cubicBezTo>
                  <a:pt x="1178386" y="307357"/>
                  <a:pt x="1189973" y="317325"/>
                  <a:pt x="1202499" y="325676"/>
                </a:cubicBezTo>
                <a:cubicBezTo>
                  <a:pt x="1206674" y="338202"/>
                  <a:pt x="1208232" y="351932"/>
                  <a:pt x="1215025" y="363254"/>
                </a:cubicBezTo>
                <a:cubicBezTo>
                  <a:pt x="1221101" y="373381"/>
                  <a:pt x="1230855" y="380929"/>
                  <a:pt x="1240077" y="388307"/>
                </a:cubicBezTo>
                <a:cubicBezTo>
                  <a:pt x="1251832" y="397712"/>
                  <a:pt x="1264190" y="406626"/>
                  <a:pt x="1277655" y="413359"/>
                </a:cubicBezTo>
                <a:cubicBezTo>
                  <a:pt x="1313493" y="431278"/>
                  <a:pt x="1351902" y="428789"/>
                  <a:pt x="1390389" y="438411"/>
                </a:cubicBezTo>
                <a:cubicBezTo>
                  <a:pt x="1416008" y="444816"/>
                  <a:pt x="1440493" y="455112"/>
                  <a:pt x="1465545" y="463463"/>
                </a:cubicBezTo>
                <a:lnTo>
                  <a:pt x="1503124" y="475989"/>
                </a:lnTo>
                <a:cubicBezTo>
                  <a:pt x="1609595" y="546970"/>
                  <a:pt x="1444669" y="430060"/>
                  <a:pt x="1590806" y="576197"/>
                </a:cubicBezTo>
                <a:cubicBezTo>
                  <a:pt x="1643146" y="628537"/>
                  <a:pt x="1617755" y="599603"/>
                  <a:pt x="1665962" y="663879"/>
                </a:cubicBezTo>
                <a:cubicBezTo>
                  <a:pt x="1674897" y="690684"/>
                  <a:pt x="1680686" y="719038"/>
                  <a:pt x="1703540" y="739035"/>
                </a:cubicBezTo>
                <a:cubicBezTo>
                  <a:pt x="1808859" y="831189"/>
                  <a:pt x="1741723" y="764389"/>
                  <a:pt x="1816274" y="801665"/>
                </a:cubicBezTo>
                <a:cubicBezTo>
                  <a:pt x="1913402" y="850229"/>
                  <a:pt x="1796977" y="807759"/>
                  <a:pt x="1891430" y="839243"/>
                </a:cubicBezTo>
                <a:cubicBezTo>
                  <a:pt x="1899781" y="847594"/>
                  <a:pt x="1907260" y="856918"/>
                  <a:pt x="1916482" y="864296"/>
                </a:cubicBezTo>
                <a:cubicBezTo>
                  <a:pt x="1928238" y="873701"/>
                  <a:pt x="1943416" y="878703"/>
                  <a:pt x="1954061" y="889348"/>
                </a:cubicBezTo>
                <a:cubicBezTo>
                  <a:pt x="1964706" y="899993"/>
                  <a:pt x="1969475" y="915361"/>
                  <a:pt x="1979113" y="926926"/>
                </a:cubicBezTo>
                <a:cubicBezTo>
                  <a:pt x="1990454" y="940535"/>
                  <a:pt x="2005350" y="950895"/>
                  <a:pt x="2016691" y="964504"/>
                </a:cubicBezTo>
                <a:cubicBezTo>
                  <a:pt x="2026329" y="976069"/>
                  <a:pt x="2031098" y="991437"/>
                  <a:pt x="2041743" y="1002082"/>
                </a:cubicBezTo>
                <a:cubicBezTo>
                  <a:pt x="2052388" y="1012727"/>
                  <a:pt x="2067991" y="1017221"/>
                  <a:pt x="2079321" y="1027134"/>
                </a:cubicBezTo>
                <a:cubicBezTo>
                  <a:pt x="2101540" y="1046576"/>
                  <a:pt x="2121074" y="1068887"/>
                  <a:pt x="2141951" y="1089764"/>
                </a:cubicBezTo>
                <a:cubicBezTo>
                  <a:pt x="2163998" y="1155906"/>
                  <a:pt x="2147153" y="1116356"/>
                  <a:pt x="2204581" y="1202498"/>
                </a:cubicBezTo>
                <a:lnTo>
                  <a:pt x="2229633" y="1240076"/>
                </a:lnTo>
                <a:cubicBezTo>
                  <a:pt x="2258860" y="1283916"/>
                  <a:pt x="2267212" y="1306883"/>
                  <a:pt x="2329841" y="1327759"/>
                </a:cubicBezTo>
                <a:lnTo>
                  <a:pt x="2404998" y="1352811"/>
                </a:lnTo>
                <a:lnTo>
                  <a:pt x="2442576" y="1365337"/>
                </a:lnTo>
                <a:cubicBezTo>
                  <a:pt x="2450927" y="1377863"/>
                  <a:pt x="2454862" y="1394936"/>
                  <a:pt x="2467628" y="1402915"/>
                </a:cubicBezTo>
                <a:cubicBezTo>
                  <a:pt x="2494881" y="1419948"/>
                  <a:pt x="2559041" y="1430339"/>
                  <a:pt x="2592888" y="1440493"/>
                </a:cubicBezTo>
                <a:cubicBezTo>
                  <a:pt x="2618181" y="1448081"/>
                  <a:pt x="2646072" y="1450897"/>
                  <a:pt x="2668044" y="1465545"/>
                </a:cubicBezTo>
                <a:cubicBezTo>
                  <a:pt x="2692956" y="1482153"/>
                  <a:pt x="2712084" y="1499666"/>
                  <a:pt x="2743200" y="1503123"/>
                </a:cubicBezTo>
                <a:cubicBezTo>
                  <a:pt x="2805585" y="1510055"/>
                  <a:pt x="2868461" y="1511474"/>
                  <a:pt x="2931091" y="1515649"/>
                </a:cubicBezTo>
                <a:cubicBezTo>
                  <a:pt x="3042116" y="1552657"/>
                  <a:pt x="2980001" y="1537785"/>
                  <a:pt x="3118981" y="1553227"/>
                </a:cubicBezTo>
                <a:cubicBezTo>
                  <a:pt x="3291986" y="1639730"/>
                  <a:pt x="3054318" y="1514294"/>
                  <a:pt x="3206663" y="1615857"/>
                </a:cubicBezTo>
                <a:cubicBezTo>
                  <a:pt x="3224698" y="1627881"/>
                  <a:pt x="3295373" y="1637460"/>
                  <a:pt x="3306871" y="1640909"/>
                </a:cubicBezTo>
                <a:cubicBezTo>
                  <a:pt x="3328408" y="1647370"/>
                  <a:pt x="3348625" y="1657610"/>
                  <a:pt x="3369502" y="1665961"/>
                </a:cubicBezTo>
                <a:cubicBezTo>
                  <a:pt x="3530031" y="1826490"/>
                  <a:pt x="3400114" y="1714704"/>
                  <a:pt x="3933173" y="1691013"/>
                </a:cubicBezTo>
                <a:cubicBezTo>
                  <a:pt x="3971242" y="1689321"/>
                  <a:pt x="3975489" y="1668030"/>
                  <a:pt x="4008329" y="1653435"/>
                </a:cubicBezTo>
                <a:cubicBezTo>
                  <a:pt x="4032460" y="1642710"/>
                  <a:pt x="4061513" y="1643031"/>
                  <a:pt x="4083485" y="1628383"/>
                </a:cubicBezTo>
                <a:cubicBezTo>
                  <a:pt x="4096011" y="1620032"/>
                  <a:pt x="4107306" y="1609445"/>
                  <a:pt x="4121063" y="1603331"/>
                </a:cubicBezTo>
                <a:cubicBezTo>
                  <a:pt x="4145194" y="1592606"/>
                  <a:pt x="4174247" y="1592927"/>
                  <a:pt x="4196219" y="1578279"/>
                </a:cubicBezTo>
                <a:cubicBezTo>
                  <a:pt x="4303921" y="1506480"/>
                  <a:pt x="4167650" y="1592564"/>
                  <a:pt x="4271376" y="1540701"/>
                </a:cubicBezTo>
                <a:cubicBezTo>
                  <a:pt x="4284841" y="1533968"/>
                  <a:pt x="4296428" y="1524000"/>
                  <a:pt x="4308954" y="1515649"/>
                </a:cubicBezTo>
                <a:cubicBezTo>
                  <a:pt x="4339185" y="1470303"/>
                  <a:pt x="4320541" y="1484804"/>
                  <a:pt x="4359058" y="1465545"/>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p:cNvSpPr/>
          <p:nvPr/>
        </p:nvSpPr>
        <p:spPr>
          <a:xfrm>
            <a:off x="3478214" y="2379663"/>
            <a:ext cx="4359275" cy="1257300"/>
          </a:xfrm>
          <a:custGeom>
            <a:avLst/>
            <a:gdLst>
              <a:gd name="connsiteX0" fmla="*/ 0 w 4359058"/>
              <a:gd name="connsiteY0" fmla="*/ 989556 h 1257062"/>
              <a:gd name="connsiteX1" fmla="*/ 100208 w 4359058"/>
              <a:gd name="connsiteY1" fmla="*/ 1039660 h 1257062"/>
              <a:gd name="connsiteX2" fmla="*/ 137787 w 4359058"/>
              <a:gd name="connsiteY2" fmla="*/ 1052187 h 1257062"/>
              <a:gd name="connsiteX3" fmla="*/ 338203 w 4359058"/>
              <a:gd name="connsiteY3" fmla="*/ 1077239 h 1257062"/>
              <a:gd name="connsiteX4" fmla="*/ 413359 w 4359058"/>
              <a:gd name="connsiteY4" fmla="*/ 1102291 h 1257062"/>
              <a:gd name="connsiteX5" fmla="*/ 450937 w 4359058"/>
              <a:gd name="connsiteY5" fmla="*/ 1114817 h 1257062"/>
              <a:gd name="connsiteX6" fmla="*/ 526093 w 4359058"/>
              <a:gd name="connsiteY6" fmla="*/ 1164921 h 1257062"/>
              <a:gd name="connsiteX7" fmla="*/ 739036 w 4359058"/>
              <a:gd name="connsiteY7" fmla="*/ 1215025 h 1257062"/>
              <a:gd name="connsiteX8" fmla="*/ 776614 w 4359058"/>
              <a:gd name="connsiteY8" fmla="*/ 1227551 h 1257062"/>
              <a:gd name="connsiteX9" fmla="*/ 876822 w 4359058"/>
              <a:gd name="connsiteY9" fmla="*/ 1252603 h 1257062"/>
              <a:gd name="connsiteX10" fmla="*/ 1252603 w 4359058"/>
              <a:gd name="connsiteY10" fmla="*/ 1240077 h 1257062"/>
              <a:gd name="connsiteX11" fmla="*/ 1327759 w 4359058"/>
              <a:gd name="connsiteY11" fmla="*/ 1177447 h 1257062"/>
              <a:gd name="connsiteX12" fmla="*/ 1402915 w 4359058"/>
              <a:gd name="connsiteY12" fmla="*/ 1152395 h 1257062"/>
              <a:gd name="connsiteX13" fmla="*/ 1453019 w 4359058"/>
              <a:gd name="connsiteY13" fmla="*/ 1139869 h 1257062"/>
              <a:gd name="connsiteX14" fmla="*/ 1565754 w 4359058"/>
              <a:gd name="connsiteY14" fmla="*/ 1127343 h 1257062"/>
              <a:gd name="connsiteX15" fmla="*/ 1653436 w 4359058"/>
              <a:gd name="connsiteY15" fmla="*/ 1114817 h 1257062"/>
              <a:gd name="connsiteX16" fmla="*/ 1766170 w 4359058"/>
              <a:gd name="connsiteY16" fmla="*/ 1077239 h 1257062"/>
              <a:gd name="connsiteX17" fmla="*/ 1803748 w 4359058"/>
              <a:gd name="connsiteY17" fmla="*/ 1064713 h 1257062"/>
              <a:gd name="connsiteX18" fmla="*/ 1891430 w 4359058"/>
              <a:gd name="connsiteY18" fmla="*/ 1052187 h 1257062"/>
              <a:gd name="connsiteX19" fmla="*/ 1916482 w 4359058"/>
              <a:gd name="connsiteY19" fmla="*/ 1027134 h 1257062"/>
              <a:gd name="connsiteX20" fmla="*/ 1979113 w 4359058"/>
              <a:gd name="connsiteY20" fmla="*/ 1014608 h 1257062"/>
              <a:gd name="connsiteX21" fmla="*/ 2091847 w 4359058"/>
              <a:gd name="connsiteY21" fmla="*/ 989556 h 1257062"/>
              <a:gd name="connsiteX22" fmla="*/ 2167003 w 4359058"/>
              <a:gd name="connsiteY22" fmla="*/ 939452 h 1257062"/>
              <a:gd name="connsiteX23" fmla="*/ 2204581 w 4359058"/>
              <a:gd name="connsiteY23" fmla="*/ 914400 h 1257062"/>
              <a:gd name="connsiteX24" fmla="*/ 2279737 w 4359058"/>
              <a:gd name="connsiteY24" fmla="*/ 889348 h 1257062"/>
              <a:gd name="connsiteX25" fmla="*/ 2317315 w 4359058"/>
              <a:gd name="connsiteY25" fmla="*/ 876822 h 1257062"/>
              <a:gd name="connsiteX26" fmla="*/ 2354893 w 4359058"/>
              <a:gd name="connsiteY26" fmla="*/ 851770 h 1257062"/>
              <a:gd name="connsiteX27" fmla="*/ 2480154 w 4359058"/>
              <a:gd name="connsiteY27" fmla="*/ 814192 h 1257062"/>
              <a:gd name="connsiteX28" fmla="*/ 2592888 w 4359058"/>
              <a:gd name="connsiteY28" fmla="*/ 789140 h 1257062"/>
              <a:gd name="connsiteX29" fmla="*/ 2668044 w 4359058"/>
              <a:gd name="connsiteY29" fmla="*/ 751562 h 1257062"/>
              <a:gd name="connsiteX30" fmla="*/ 2718148 w 4359058"/>
              <a:gd name="connsiteY30" fmla="*/ 739036 h 1257062"/>
              <a:gd name="connsiteX31" fmla="*/ 2768252 w 4359058"/>
              <a:gd name="connsiteY31" fmla="*/ 713984 h 1257062"/>
              <a:gd name="connsiteX32" fmla="*/ 2918565 w 4359058"/>
              <a:gd name="connsiteY32" fmla="*/ 688932 h 1257062"/>
              <a:gd name="connsiteX33" fmla="*/ 3043825 w 4359058"/>
              <a:gd name="connsiteY33" fmla="*/ 663880 h 1257062"/>
              <a:gd name="connsiteX34" fmla="*/ 3093929 w 4359058"/>
              <a:gd name="connsiteY34" fmla="*/ 651354 h 1257062"/>
              <a:gd name="connsiteX35" fmla="*/ 3169085 w 4359058"/>
              <a:gd name="connsiteY35" fmla="*/ 626302 h 1257062"/>
              <a:gd name="connsiteX36" fmla="*/ 3206663 w 4359058"/>
              <a:gd name="connsiteY36" fmla="*/ 613776 h 1257062"/>
              <a:gd name="connsiteX37" fmla="*/ 3256767 w 4359058"/>
              <a:gd name="connsiteY37" fmla="*/ 601250 h 1257062"/>
              <a:gd name="connsiteX38" fmla="*/ 3331924 w 4359058"/>
              <a:gd name="connsiteY38" fmla="*/ 576197 h 1257062"/>
              <a:gd name="connsiteX39" fmla="*/ 3369502 w 4359058"/>
              <a:gd name="connsiteY39" fmla="*/ 563671 h 1257062"/>
              <a:gd name="connsiteX40" fmla="*/ 3432132 w 4359058"/>
              <a:gd name="connsiteY40" fmla="*/ 551145 h 1257062"/>
              <a:gd name="connsiteX41" fmla="*/ 3507288 w 4359058"/>
              <a:gd name="connsiteY41" fmla="*/ 526093 h 1257062"/>
              <a:gd name="connsiteX42" fmla="*/ 3594970 w 4359058"/>
              <a:gd name="connsiteY42" fmla="*/ 501041 h 1257062"/>
              <a:gd name="connsiteX43" fmla="*/ 3645074 w 4359058"/>
              <a:gd name="connsiteY43" fmla="*/ 475989 h 1257062"/>
              <a:gd name="connsiteX44" fmla="*/ 3682652 w 4359058"/>
              <a:gd name="connsiteY44" fmla="*/ 463463 h 1257062"/>
              <a:gd name="connsiteX45" fmla="*/ 3770335 w 4359058"/>
              <a:gd name="connsiteY45" fmla="*/ 413359 h 1257062"/>
              <a:gd name="connsiteX46" fmla="*/ 3807913 w 4359058"/>
              <a:gd name="connsiteY46" fmla="*/ 400833 h 1257062"/>
              <a:gd name="connsiteX47" fmla="*/ 3983277 w 4359058"/>
              <a:gd name="connsiteY47" fmla="*/ 300625 h 1257062"/>
              <a:gd name="connsiteX48" fmla="*/ 4020855 w 4359058"/>
              <a:gd name="connsiteY48" fmla="*/ 275573 h 1257062"/>
              <a:gd name="connsiteX49" fmla="*/ 4058433 w 4359058"/>
              <a:gd name="connsiteY49" fmla="*/ 250521 h 1257062"/>
              <a:gd name="connsiteX50" fmla="*/ 4096011 w 4359058"/>
              <a:gd name="connsiteY50" fmla="*/ 237995 h 1257062"/>
              <a:gd name="connsiteX51" fmla="*/ 4133589 w 4359058"/>
              <a:gd name="connsiteY51" fmla="*/ 212943 h 1257062"/>
              <a:gd name="connsiteX52" fmla="*/ 4208745 w 4359058"/>
              <a:gd name="connsiteY52" fmla="*/ 187891 h 1257062"/>
              <a:gd name="connsiteX53" fmla="*/ 4233798 w 4359058"/>
              <a:gd name="connsiteY53" fmla="*/ 162839 h 1257062"/>
              <a:gd name="connsiteX54" fmla="*/ 4283902 w 4359058"/>
              <a:gd name="connsiteY54" fmla="*/ 87682 h 1257062"/>
              <a:gd name="connsiteX55" fmla="*/ 4321480 w 4359058"/>
              <a:gd name="connsiteY55" fmla="*/ 62630 h 1257062"/>
              <a:gd name="connsiteX56" fmla="*/ 4359058 w 4359058"/>
              <a:gd name="connsiteY56" fmla="*/ 0 h 125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59058" h="1257062">
                <a:moveTo>
                  <a:pt x="0" y="989556"/>
                </a:moveTo>
                <a:cubicBezTo>
                  <a:pt x="162987" y="1016720"/>
                  <a:pt x="17808" y="973740"/>
                  <a:pt x="100208" y="1039660"/>
                </a:cubicBezTo>
                <a:cubicBezTo>
                  <a:pt x="110519" y="1047908"/>
                  <a:pt x="124977" y="1048984"/>
                  <a:pt x="137787" y="1052187"/>
                </a:cubicBezTo>
                <a:cubicBezTo>
                  <a:pt x="211740" y="1070676"/>
                  <a:pt x="252648" y="1069461"/>
                  <a:pt x="338203" y="1077239"/>
                </a:cubicBezTo>
                <a:lnTo>
                  <a:pt x="413359" y="1102291"/>
                </a:lnTo>
                <a:cubicBezTo>
                  <a:pt x="425885" y="1106466"/>
                  <a:pt x="439951" y="1107493"/>
                  <a:pt x="450937" y="1114817"/>
                </a:cubicBezTo>
                <a:lnTo>
                  <a:pt x="526093" y="1164921"/>
                </a:lnTo>
                <a:cubicBezTo>
                  <a:pt x="587520" y="1257062"/>
                  <a:pt x="529631" y="1191758"/>
                  <a:pt x="739036" y="1215025"/>
                </a:cubicBezTo>
                <a:cubicBezTo>
                  <a:pt x="752159" y="1216483"/>
                  <a:pt x="763805" y="1224349"/>
                  <a:pt x="776614" y="1227551"/>
                </a:cubicBezTo>
                <a:lnTo>
                  <a:pt x="876822" y="1252603"/>
                </a:lnTo>
                <a:cubicBezTo>
                  <a:pt x="1002082" y="1248428"/>
                  <a:pt x="1127788" y="1251424"/>
                  <a:pt x="1252603" y="1240077"/>
                </a:cubicBezTo>
                <a:cubicBezTo>
                  <a:pt x="1279292" y="1237651"/>
                  <a:pt x="1309692" y="1187484"/>
                  <a:pt x="1327759" y="1177447"/>
                </a:cubicBezTo>
                <a:cubicBezTo>
                  <a:pt x="1350843" y="1164623"/>
                  <a:pt x="1377296" y="1158800"/>
                  <a:pt x="1402915" y="1152395"/>
                </a:cubicBezTo>
                <a:cubicBezTo>
                  <a:pt x="1419616" y="1148220"/>
                  <a:pt x="1436004" y="1142487"/>
                  <a:pt x="1453019" y="1139869"/>
                </a:cubicBezTo>
                <a:cubicBezTo>
                  <a:pt x="1490389" y="1134120"/>
                  <a:pt x="1528236" y="1132033"/>
                  <a:pt x="1565754" y="1127343"/>
                </a:cubicBezTo>
                <a:cubicBezTo>
                  <a:pt x="1595050" y="1123681"/>
                  <a:pt x="1624209" y="1118992"/>
                  <a:pt x="1653436" y="1114817"/>
                </a:cubicBezTo>
                <a:lnTo>
                  <a:pt x="1766170" y="1077239"/>
                </a:lnTo>
                <a:cubicBezTo>
                  <a:pt x="1778696" y="1073064"/>
                  <a:pt x="1790677" y="1066580"/>
                  <a:pt x="1803748" y="1064713"/>
                </a:cubicBezTo>
                <a:lnTo>
                  <a:pt x="1891430" y="1052187"/>
                </a:lnTo>
                <a:cubicBezTo>
                  <a:pt x="1899781" y="1043836"/>
                  <a:pt x="1905627" y="1031786"/>
                  <a:pt x="1916482" y="1027134"/>
                </a:cubicBezTo>
                <a:cubicBezTo>
                  <a:pt x="1936051" y="1018747"/>
                  <a:pt x="1958166" y="1018417"/>
                  <a:pt x="1979113" y="1014608"/>
                </a:cubicBezTo>
                <a:cubicBezTo>
                  <a:pt x="2000332" y="1010750"/>
                  <a:pt x="2064986" y="1004479"/>
                  <a:pt x="2091847" y="989556"/>
                </a:cubicBezTo>
                <a:cubicBezTo>
                  <a:pt x="2118167" y="974934"/>
                  <a:pt x="2141951" y="956153"/>
                  <a:pt x="2167003" y="939452"/>
                </a:cubicBezTo>
                <a:cubicBezTo>
                  <a:pt x="2179529" y="931101"/>
                  <a:pt x="2190299" y="919161"/>
                  <a:pt x="2204581" y="914400"/>
                </a:cubicBezTo>
                <a:lnTo>
                  <a:pt x="2279737" y="889348"/>
                </a:lnTo>
                <a:cubicBezTo>
                  <a:pt x="2292263" y="885173"/>
                  <a:pt x="2306329" y="884146"/>
                  <a:pt x="2317315" y="876822"/>
                </a:cubicBezTo>
                <a:cubicBezTo>
                  <a:pt x="2329841" y="868471"/>
                  <a:pt x="2341136" y="857884"/>
                  <a:pt x="2354893" y="851770"/>
                </a:cubicBezTo>
                <a:cubicBezTo>
                  <a:pt x="2386117" y="837893"/>
                  <a:pt x="2443719" y="822289"/>
                  <a:pt x="2480154" y="814192"/>
                </a:cubicBezTo>
                <a:cubicBezTo>
                  <a:pt x="2538271" y="801277"/>
                  <a:pt x="2539429" y="804414"/>
                  <a:pt x="2592888" y="789140"/>
                </a:cubicBezTo>
                <a:cubicBezTo>
                  <a:pt x="2698450" y="758979"/>
                  <a:pt x="2558250" y="798617"/>
                  <a:pt x="2668044" y="751562"/>
                </a:cubicBezTo>
                <a:cubicBezTo>
                  <a:pt x="2683867" y="744781"/>
                  <a:pt x="2702029" y="745081"/>
                  <a:pt x="2718148" y="739036"/>
                </a:cubicBezTo>
                <a:cubicBezTo>
                  <a:pt x="2735632" y="732480"/>
                  <a:pt x="2750768" y="720540"/>
                  <a:pt x="2768252" y="713984"/>
                </a:cubicBezTo>
                <a:cubicBezTo>
                  <a:pt x="2813354" y="697071"/>
                  <a:pt x="2874914" y="696207"/>
                  <a:pt x="2918565" y="688932"/>
                </a:cubicBezTo>
                <a:cubicBezTo>
                  <a:pt x="2960566" y="681932"/>
                  <a:pt x="3002516" y="674207"/>
                  <a:pt x="3043825" y="663880"/>
                </a:cubicBezTo>
                <a:cubicBezTo>
                  <a:pt x="3060526" y="659705"/>
                  <a:pt x="3077440" y="656301"/>
                  <a:pt x="3093929" y="651354"/>
                </a:cubicBezTo>
                <a:cubicBezTo>
                  <a:pt x="3119222" y="643766"/>
                  <a:pt x="3144033" y="634653"/>
                  <a:pt x="3169085" y="626302"/>
                </a:cubicBezTo>
                <a:cubicBezTo>
                  <a:pt x="3181611" y="622127"/>
                  <a:pt x="3193854" y="616978"/>
                  <a:pt x="3206663" y="613776"/>
                </a:cubicBezTo>
                <a:cubicBezTo>
                  <a:pt x="3223364" y="609601"/>
                  <a:pt x="3240278" y="606197"/>
                  <a:pt x="3256767" y="601250"/>
                </a:cubicBezTo>
                <a:cubicBezTo>
                  <a:pt x="3282061" y="593662"/>
                  <a:pt x="3306872" y="584548"/>
                  <a:pt x="3331924" y="576197"/>
                </a:cubicBezTo>
                <a:cubicBezTo>
                  <a:pt x="3344450" y="572022"/>
                  <a:pt x="3356555" y="566260"/>
                  <a:pt x="3369502" y="563671"/>
                </a:cubicBezTo>
                <a:cubicBezTo>
                  <a:pt x="3390379" y="559496"/>
                  <a:pt x="3411592" y="556747"/>
                  <a:pt x="3432132" y="551145"/>
                </a:cubicBezTo>
                <a:cubicBezTo>
                  <a:pt x="3457609" y="544197"/>
                  <a:pt x="3481669" y="532498"/>
                  <a:pt x="3507288" y="526093"/>
                </a:cubicBezTo>
                <a:cubicBezTo>
                  <a:pt x="3532713" y="519737"/>
                  <a:pt x="3569812" y="511823"/>
                  <a:pt x="3594970" y="501041"/>
                </a:cubicBezTo>
                <a:cubicBezTo>
                  <a:pt x="3612133" y="493685"/>
                  <a:pt x="3627911" y="483345"/>
                  <a:pt x="3645074" y="475989"/>
                </a:cubicBezTo>
                <a:cubicBezTo>
                  <a:pt x="3657210" y="470788"/>
                  <a:pt x="3670842" y="469368"/>
                  <a:pt x="3682652" y="463463"/>
                </a:cubicBezTo>
                <a:cubicBezTo>
                  <a:pt x="3808449" y="400564"/>
                  <a:pt x="3616612" y="479239"/>
                  <a:pt x="3770335" y="413359"/>
                </a:cubicBezTo>
                <a:cubicBezTo>
                  <a:pt x="3782471" y="408158"/>
                  <a:pt x="3795893" y="406297"/>
                  <a:pt x="3807913" y="400833"/>
                </a:cubicBezTo>
                <a:cubicBezTo>
                  <a:pt x="3907807" y="355427"/>
                  <a:pt x="3899013" y="356801"/>
                  <a:pt x="3983277" y="300625"/>
                </a:cubicBezTo>
                <a:lnTo>
                  <a:pt x="4020855" y="275573"/>
                </a:lnTo>
                <a:cubicBezTo>
                  <a:pt x="4033381" y="267222"/>
                  <a:pt x="4044151" y="255282"/>
                  <a:pt x="4058433" y="250521"/>
                </a:cubicBezTo>
                <a:cubicBezTo>
                  <a:pt x="4070959" y="246346"/>
                  <a:pt x="4084201" y="243900"/>
                  <a:pt x="4096011" y="237995"/>
                </a:cubicBezTo>
                <a:cubicBezTo>
                  <a:pt x="4109476" y="231262"/>
                  <a:pt x="4119832" y="219057"/>
                  <a:pt x="4133589" y="212943"/>
                </a:cubicBezTo>
                <a:cubicBezTo>
                  <a:pt x="4157720" y="202218"/>
                  <a:pt x="4208745" y="187891"/>
                  <a:pt x="4208745" y="187891"/>
                </a:cubicBezTo>
                <a:cubicBezTo>
                  <a:pt x="4217096" y="179540"/>
                  <a:pt x="4226712" y="172287"/>
                  <a:pt x="4233798" y="162839"/>
                </a:cubicBezTo>
                <a:cubicBezTo>
                  <a:pt x="4251863" y="138752"/>
                  <a:pt x="4258850" y="104383"/>
                  <a:pt x="4283902" y="87682"/>
                </a:cubicBezTo>
                <a:lnTo>
                  <a:pt x="4321480" y="62630"/>
                </a:lnTo>
                <a:cubicBezTo>
                  <a:pt x="4351711" y="17284"/>
                  <a:pt x="4339799" y="38517"/>
                  <a:pt x="4359058" y="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TextBox 12"/>
          <p:cNvSpPr txBox="1">
            <a:spLocks noChangeArrowheads="1"/>
          </p:cNvSpPr>
          <p:nvPr/>
        </p:nvSpPr>
        <p:spPr bwMode="auto">
          <a:xfrm>
            <a:off x="5410200" y="4495800"/>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Many training examples</a:t>
            </a:r>
          </a:p>
        </p:txBody>
      </p:sp>
      <p:sp>
        <p:nvSpPr>
          <p:cNvPr id="14" name="TextBox 13"/>
          <p:cNvSpPr txBox="1">
            <a:spLocks noChangeArrowheads="1"/>
          </p:cNvSpPr>
          <p:nvPr/>
        </p:nvSpPr>
        <p:spPr bwMode="auto">
          <a:xfrm>
            <a:off x="6553201" y="3048000"/>
            <a:ext cx="2659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Few training examples</a:t>
            </a:r>
          </a:p>
        </p:txBody>
      </p:sp>
      <p:sp>
        <p:nvSpPr>
          <p:cNvPr id="16" name="Rectangle 15"/>
          <p:cNvSpPr/>
          <p:nvPr/>
        </p:nvSpPr>
        <p:spPr>
          <a:xfrm>
            <a:off x="3467100" y="1905000"/>
            <a:ext cx="57531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7592" name="Group 12"/>
          <p:cNvGrpSpPr>
            <a:grpSpLocks/>
          </p:cNvGrpSpPr>
          <p:nvPr/>
        </p:nvGrpSpPr>
        <p:grpSpPr bwMode="auto">
          <a:xfrm>
            <a:off x="3059114" y="2668589"/>
            <a:ext cx="5329237" cy="3629025"/>
            <a:chOff x="1535703" y="2667794"/>
            <a:chExt cx="5328227" cy="3630493"/>
          </a:xfrm>
        </p:grpSpPr>
        <p:cxnSp>
          <p:nvCxnSpPr>
            <p:cNvPr id="5" name="Straight Arrow Connector 4"/>
            <p:cNvCxnSpPr/>
            <p:nvPr/>
          </p:nvCxnSpPr>
          <p:spPr>
            <a:xfrm rot="5400000" flipH="1" flipV="1">
              <a:off x="304674" y="4267053"/>
              <a:ext cx="320010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905520" y="5867900"/>
              <a:ext cx="44187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597" name="TextBox 7"/>
            <p:cNvSpPr txBox="1">
              <a:spLocks noChangeArrowheads="1"/>
            </p:cNvSpPr>
            <p:nvPr/>
          </p:nvSpPr>
          <p:spPr bwMode="auto">
            <a:xfrm>
              <a:off x="3550796" y="5867400"/>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Complexity</a:t>
              </a:r>
            </a:p>
          </p:txBody>
        </p:sp>
        <p:sp>
          <p:nvSpPr>
            <p:cNvPr id="67598" name="TextBox 8"/>
            <p:cNvSpPr txBox="1">
              <a:spLocks noChangeArrowheads="1"/>
            </p:cNvSpPr>
            <p:nvPr/>
          </p:nvSpPr>
          <p:spPr bwMode="auto">
            <a:xfrm>
              <a:off x="5791200" y="5867400"/>
              <a:ext cx="10727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Low Bias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High Variance</a:t>
              </a:r>
            </a:p>
          </p:txBody>
        </p:sp>
        <p:sp>
          <p:nvSpPr>
            <p:cNvPr id="67599" name="TextBox 9"/>
            <p:cNvSpPr txBox="1">
              <a:spLocks noChangeArrowheads="1"/>
            </p:cNvSpPr>
            <p:nvPr/>
          </p:nvSpPr>
          <p:spPr bwMode="auto">
            <a:xfrm>
              <a:off x="1676400" y="5867400"/>
              <a:ext cx="104067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High Bias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Low Variance</a:t>
              </a:r>
            </a:p>
          </p:txBody>
        </p:sp>
        <p:sp>
          <p:nvSpPr>
            <p:cNvPr id="67600" name="TextBox 10"/>
            <p:cNvSpPr txBox="1">
              <a:spLocks noChangeArrowheads="1"/>
            </p:cNvSpPr>
            <p:nvPr/>
          </p:nvSpPr>
          <p:spPr bwMode="auto">
            <a:xfrm rot="-5400000">
              <a:off x="1127593" y="4141670"/>
              <a:ext cx="1185483" cy="3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Test Error</a:t>
              </a:r>
            </a:p>
          </p:txBody>
        </p:sp>
      </p:grpSp>
      <p:sp>
        <p:nvSpPr>
          <p:cNvPr id="15" name="Rectangle 14"/>
          <p:cNvSpPr/>
          <p:nvPr/>
        </p:nvSpPr>
        <p:spPr>
          <a:xfrm>
            <a:off x="3467100" y="3810000"/>
            <a:ext cx="47625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17"/>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547198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15"/>
                                        </p:tgtEl>
                                        <p:attrNameLst>
                                          <p:attrName>ppt_x</p:attrName>
                                        </p:attrNameLst>
                                      </p:cBhvr>
                                      <p:tavLst>
                                        <p:tav tm="0">
                                          <p:val>
                                            <p:strVal val="ppt_x"/>
                                          </p:val>
                                        </p:tav>
                                        <p:tav tm="100000">
                                          <p:val>
                                            <p:strVal val="1+ppt_w/2"/>
                                          </p:val>
                                        </p:tav>
                                      </p:tavLst>
                                    </p:anim>
                                    <p:anim calcmode="lin" valueType="num">
                                      <p:cBhvr additive="base">
                                        <p:cTn id="9" dur="1000"/>
                                        <p:tgtEl>
                                          <p:spTgt spid="15"/>
                                        </p:tgtEl>
                                        <p:attrNameLst>
                                          <p:attrName>ppt_y</p:attrName>
                                        </p:attrNameLst>
                                      </p:cBhvr>
                                      <p:tavLst>
                                        <p:tav tm="0">
                                          <p:val>
                                            <p:strVal val="ppt_y"/>
                                          </p:val>
                                        </p:tav>
                                        <p:tav tm="100000">
                                          <p:val>
                                            <p:strVal val="ppt_y"/>
                                          </p:val>
                                        </p:tav>
                                      </p:tavLst>
                                    </p:anim>
                                    <p:set>
                                      <p:cBhvr>
                                        <p:cTn id="10" dur="1" fill="hold">
                                          <p:stCondLst>
                                            <p:cond delay="999"/>
                                          </p:stCondLst>
                                        </p:cTn>
                                        <p:tgtEl>
                                          <p:spTgt spid="15"/>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16"/>
                                        </p:tgtEl>
                                        <p:attrNameLst>
                                          <p:attrName>ppt_x</p:attrName>
                                        </p:attrNameLst>
                                      </p:cBhvr>
                                      <p:tavLst>
                                        <p:tav tm="0">
                                          <p:val>
                                            <p:strVal val="ppt_x"/>
                                          </p:val>
                                        </p:tav>
                                        <p:tav tm="100000">
                                          <p:val>
                                            <p:strVal val="1+ppt_w/2"/>
                                          </p:val>
                                        </p:tav>
                                      </p:tavLst>
                                    </p:anim>
                                    <p:anim calcmode="lin" valueType="num">
                                      <p:cBhvr additive="base">
                                        <p:cTn id="20" dur="1000"/>
                                        <p:tgtEl>
                                          <p:spTgt spid="16"/>
                                        </p:tgtEl>
                                        <p:attrNameLst>
                                          <p:attrName>ppt_y</p:attrName>
                                        </p:attrNameLst>
                                      </p:cBhvr>
                                      <p:tavLst>
                                        <p:tav tm="0">
                                          <p:val>
                                            <p:strVal val="ppt_y"/>
                                          </p:val>
                                        </p:tav>
                                        <p:tav tm="100000">
                                          <p:val>
                                            <p:strVal val="ppt_y"/>
                                          </p:val>
                                        </p:tav>
                                      </p:tavLst>
                                    </p:anim>
                                    <p:set>
                                      <p:cBhvr>
                                        <p:cTn id="21" dur="1" fill="hold">
                                          <p:stCondLst>
                                            <p:cond delay="999"/>
                                          </p:stCondLst>
                                        </p:cTn>
                                        <p:tgtEl>
                                          <p:spTgt spid="16"/>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P spid="1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a:t>Effect of Training Size</a:t>
            </a:r>
          </a:p>
        </p:txBody>
      </p:sp>
      <p:sp>
        <p:nvSpPr>
          <p:cNvPr id="10" name="Freeform 9"/>
          <p:cNvSpPr/>
          <p:nvPr/>
        </p:nvSpPr>
        <p:spPr>
          <a:xfrm>
            <a:off x="3452814" y="3644901"/>
            <a:ext cx="4384675" cy="1349375"/>
          </a:xfrm>
          <a:custGeom>
            <a:avLst/>
            <a:gdLst>
              <a:gd name="connsiteX0" fmla="*/ 0 w 4384110"/>
              <a:gd name="connsiteY0" fmla="*/ 0 h 1349049"/>
              <a:gd name="connsiteX1" fmla="*/ 25052 w 4384110"/>
              <a:gd name="connsiteY1" fmla="*/ 112734 h 1349049"/>
              <a:gd name="connsiteX2" fmla="*/ 75156 w 4384110"/>
              <a:gd name="connsiteY2" fmla="*/ 187890 h 1349049"/>
              <a:gd name="connsiteX3" fmla="*/ 112734 w 4384110"/>
              <a:gd name="connsiteY3" fmla="*/ 212942 h 1349049"/>
              <a:gd name="connsiteX4" fmla="*/ 137787 w 4384110"/>
              <a:gd name="connsiteY4" fmla="*/ 237994 h 1349049"/>
              <a:gd name="connsiteX5" fmla="*/ 212943 w 4384110"/>
              <a:gd name="connsiteY5" fmla="*/ 263047 h 1349049"/>
              <a:gd name="connsiteX6" fmla="*/ 250521 w 4384110"/>
              <a:gd name="connsiteY6" fmla="*/ 275573 h 1349049"/>
              <a:gd name="connsiteX7" fmla="*/ 275573 w 4384110"/>
              <a:gd name="connsiteY7" fmla="*/ 313151 h 1349049"/>
              <a:gd name="connsiteX8" fmla="*/ 313151 w 4384110"/>
              <a:gd name="connsiteY8" fmla="*/ 325677 h 1349049"/>
              <a:gd name="connsiteX9" fmla="*/ 350729 w 4384110"/>
              <a:gd name="connsiteY9" fmla="*/ 350729 h 1349049"/>
              <a:gd name="connsiteX10" fmla="*/ 425885 w 4384110"/>
              <a:gd name="connsiteY10" fmla="*/ 375781 h 1349049"/>
              <a:gd name="connsiteX11" fmla="*/ 463463 w 4384110"/>
              <a:gd name="connsiteY11" fmla="*/ 388307 h 1349049"/>
              <a:gd name="connsiteX12" fmla="*/ 513567 w 4384110"/>
              <a:gd name="connsiteY12" fmla="*/ 400833 h 1349049"/>
              <a:gd name="connsiteX13" fmla="*/ 563671 w 4384110"/>
              <a:gd name="connsiteY13" fmla="*/ 425885 h 1349049"/>
              <a:gd name="connsiteX14" fmla="*/ 651354 w 4384110"/>
              <a:gd name="connsiteY14" fmla="*/ 450937 h 1349049"/>
              <a:gd name="connsiteX15" fmla="*/ 688932 w 4384110"/>
              <a:gd name="connsiteY15" fmla="*/ 475989 h 1349049"/>
              <a:gd name="connsiteX16" fmla="*/ 776614 w 4384110"/>
              <a:gd name="connsiteY16" fmla="*/ 501041 h 1349049"/>
              <a:gd name="connsiteX17" fmla="*/ 814192 w 4384110"/>
              <a:gd name="connsiteY17" fmla="*/ 526093 h 1349049"/>
              <a:gd name="connsiteX18" fmla="*/ 939452 w 4384110"/>
              <a:gd name="connsiteY18" fmla="*/ 563671 h 1349049"/>
              <a:gd name="connsiteX19" fmla="*/ 977030 w 4384110"/>
              <a:gd name="connsiteY19" fmla="*/ 588723 h 1349049"/>
              <a:gd name="connsiteX20" fmla="*/ 1064713 w 4384110"/>
              <a:gd name="connsiteY20" fmla="*/ 613775 h 1349049"/>
              <a:gd name="connsiteX21" fmla="*/ 1139869 w 4384110"/>
              <a:gd name="connsiteY21" fmla="*/ 638827 h 1349049"/>
              <a:gd name="connsiteX22" fmla="*/ 1177447 w 4384110"/>
              <a:gd name="connsiteY22" fmla="*/ 651353 h 1349049"/>
              <a:gd name="connsiteX23" fmla="*/ 1215025 w 4384110"/>
              <a:gd name="connsiteY23" fmla="*/ 676405 h 1349049"/>
              <a:gd name="connsiteX24" fmla="*/ 1277655 w 4384110"/>
              <a:gd name="connsiteY24" fmla="*/ 688931 h 1349049"/>
              <a:gd name="connsiteX25" fmla="*/ 1315233 w 4384110"/>
              <a:gd name="connsiteY25" fmla="*/ 713984 h 1349049"/>
              <a:gd name="connsiteX26" fmla="*/ 1402915 w 4384110"/>
              <a:gd name="connsiteY26" fmla="*/ 739036 h 1349049"/>
              <a:gd name="connsiteX27" fmla="*/ 1478071 w 4384110"/>
              <a:gd name="connsiteY27" fmla="*/ 789140 h 1349049"/>
              <a:gd name="connsiteX28" fmla="*/ 1515650 w 4384110"/>
              <a:gd name="connsiteY28" fmla="*/ 814192 h 1349049"/>
              <a:gd name="connsiteX29" fmla="*/ 1665962 w 4384110"/>
              <a:gd name="connsiteY29" fmla="*/ 864296 h 1349049"/>
              <a:gd name="connsiteX30" fmla="*/ 1703540 w 4384110"/>
              <a:gd name="connsiteY30" fmla="*/ 876822 h 1349049"/>
              <a:gd name="connsiteX31" fmla="*/ 1741118 w 4384110"/>
              <a:gd name="connsiteY31" fmla="*/ 889348 h 1349049"/>
              <a:gd name="connsiteX32" fmla="*/ 1853852 w 4384110"/>
              <a:gd name="connsiteY32" fmla="*/ 951978 h 1349049"/>
              <a:gd name="connsiteX33" fmla="*/ 1891430 w 4384110"/>
              <a:gd name="connsiteY33" fmla="*/ 977030 h 1349049"/>
              <a:gd name="connsiteX34" fmla="*/ 1929008 w 4384110"/>
              <a:gd name="connsiteY34" fmla="*/ 1014608 h 1349049"/>
              <a:gd name="connsiteX35" fmla="*/ 2004165 w 4384110"/>
              <a:gd name="connsiteY35" fmla="*/ 1039660 h 1349049"/>
              <a:gd name="connsiteX36" fmla="*/ 2041743 w 4384110"/>
              <a:gd name="connsiteY36" fmla="*/ 1052186 h 1349049"/>
              <a:gd name="connsiteX37" fmla="*/ 2718148 w 4384110"/>
              <a:gd name="connsiteY37" fmla="*/ 1077238 h 1349049"/>
              <a:gd name="connsiteX38" fmla="*/ 2956143 w 4384110"/>
              <a:gd name="connsiteY38" fmla="*/ 1102290 h 1349049"/>
              <a:gd name="connsiteX39" fmla="*/ 3018773 w 4384110"/>
              <a:gd name="connsiteY39" fmla="*/ 1114816 h 1349049"/>
              <a:gd name="connsiteX40" fmla="*/ 3081403 w 4384110"/>
              <a:gd name="connsiteY40" fmla="*/ 1152394 h 1349049"/>
              <a:gd name="connsiteX41" fmla="*/ 3331924 w 4384110"/>
              <a:gd name="connsiteY41" fmla="*/ 1189973 h 1349049"/>
              <a:gd name="connsiteX42" fmla="*/ 3457184 w 4384110"/>
              <a:gd name="connsiteY42" fmla="*/ 1215025 h 1349049"/>
              <a:gd name="connsiteX43" fmla="*/ 3507288 w 4384110"/>
              <a:gd name="connsiteY43" fmla="*/ 1227551 h 1349049"/>
              <a:gd name="connsiteX44" fmla="*/ 3620022 w 4384110"/>
              <a:gd name="connsiteY44" fmla="*/ 1240077 h 1349049"/>
              <a:gd name="connsiteX45" fmla="*/ 3657600 w 4384110"/>
              <a:gd name="connsiteY45" fmla="*/ 1252603 h 1349049"/>
              <a:gd name="connsiteX46" fmla="*/ 4296428 w 4384110"/>
              <a:gd name="connsiteY46" fmla="*/ 1277655 h 1349049"/>
              <a:gd name="connsiteX47" fmla="*/ 4384110 w 4384110"/>
              <a:gd name="connsiteY47" fmla="*/ 1315233 h 134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4110" h="1349049">
                <a:moveTo>
                  <a:pt x="0" y="0"/>
                </a:moveTo>
                <a:cubicBezTo>
                  <a:pt x="3399" y="20392"/>
                  <a:pt x="10368" y="86303"/>
                  <a:pt x="25052" y="112734"/>
                </a:cubicBezTo>
                <a:cubicBezTo>
                  <a:pt x="39674" y="139054"/>
                  <a:pt x="50104" y="171189"/>
                  <a:pt x="75156" y="187890"/>
                </a:cubicBezTo>
                <a:cubicBezTo>
                  <a:pt x="87682" y="196241"/>
                  <a:pt x="100978" y="203538"/>
                  <a:pt x="112734" y="212942"/>
                </a:cubicBezTo>
                <a:cubicBezTo>
                  <a:pt x="121956" y="220319"/>
                  <a:pt x="127224" y="232712"/>
                  <a:pt x="137787" y="237994"/>
                </a:cubicBezTo>
                <a:cubicBezTo>
                  <a:pt x="161406" y="249804"/>
                  <a:pt x="187891" y="254696"/>
                  <a:pt x="212943" y="263047"/>
                </a:cubicBezTo>
                <a:lnTo>
                  <a:pt x="250521" y="275573"/>
                </a:lnTo>
                <a:cubicBezTo>
                  <a:pt x="258872" y="288099"/>
                  <a:pt x="263818" y="303747"/>
                  <a:pt x="275573" y="313151"/>
                </a:cubicBezTo>
                <a:cubicBezTo>
                  <a:pt x="285883" y="321399"/>
                  <a:pt x="301341" y="319772"/>
                  <a:pt x="313151" y="325677"/>
                </a:cubicBezTo>
                <a:cubicBezTo>
                  <a:pt x="326616" y="332410"/>
                  <a:pt x="336972" y="344615"/>
                  <a:pt x="350729" y="350729"/>
                </a:cubicBezTo>
                <a:cubicBezTo>
                  <a:pt x="374860" y="361454"/>
                  <a:pt x="400833" y="367430"/>
                  <a:pt x="425885" y="375781"/>
                </a:cubicBezTo>
                <a:cubicBezTo>
                  <a:pt x="438411" y="379956"/>
                  <a:pt x="450654" y="385105"/>
                  <a:pt x="463463" y="388307"/>
                </a:cubicBezTo>
                <a:cubicBezTo>
                  <a:pt x="480164" y="392482"/>
                  <a:pt x="497448" y="394788"/>
                  <a:pt x="513567" y="400833"/>
                </a:cubicBezTo>
                <a:cubicBezTo>
                  <a:pt x="531051" y="407389"/>
                  <a:pt x="546508" y="418530"/>
                  <a:pt x="563671" y="425885"/>
                </a:cubicBezTo>
                <a:cubicBezTo>
                  <a:pt x="588827" y="436666"/>
                  <a:pt x="625931" y="444581"/>
                  <a:pt x="651354" y="450937"/>
                </a:cubicBezTo>
                <a:cubicBezTo>
                  <a:pt x="663880" y="459288"/>
                  <a:pt x="675467" y="469256"/>
                  <a:pt x="688932" y="475989"/>
                </a:cubicBezTo>
                <a:cubicBezTo>
                  <a:pt x="706902" y="484974"/>
                  <a:pt x="760561" y="497028"/>
                  <a:pt x="776614" y="501041"/>
                </a:cubicBezTo>
                <a:cubicBezTo>
                  <a:pt x="789140" y="509392"/>
                  <a:pt x="800355" y="520163"/>
                  <a:pt x="814192" y="526093"/>
                </a:cubicBezTo>
                <a:cubicBezTo>
                  <a:pt x="863207" y="547099"/>
                  <a:pt x="888932" y="529991"/>
                  <a:pt x="939452" y="563671"/>
                </a:cubicBezTo>
                <a:cubicBezTo>
                  <a:pt x="951978" y="572022"/>
                  <a:pt x="963565" y="581990"/>
                  <a:pt x="977030" y="588723"/>
                </a:cubicBezTo>
                <a:cubicBezTo>
                  <a:pt x="998079" y="599248"/>
                  <a:pt x="1044645" y="607755"/>
                  <a:pt x="1064713" y="613775"/>
                </a:cubicBezTo>
                <a:cubicBezTo>
                  <a:pt x="1090006" y="621363"/>
                  <a:pt x="1114817" y="630476"/>
                  <a:pt x="1139869" y="638827"/>
                </a:cubicBezTo>
                <a:cubicBezTo>
                  <a:pt x="1152395" y="643002"/>
                  <a:pt x="1166461" y="644029"/>
                  <a:pt x="1177447" y="651353"/>
                </a:cubicBezTo>
                <a:cubicBezTo>
                  <a:pt x="1189973" y="659704"/>
                  <a:pt x="1200929" y="671119"/>
                  <a:pt x="1215025" y="676405"/>
                </a:cubicBezTo>
                <a:cubicBezTo>
                  <a:pt x="1234960" y="683880"/>
                  <a:pt x="1256778" y="684756"/>
                  <a:pt x="1277655" y="688931"/>
                </a:cubicBezTo>
                <a:cubicBezTo>
                  <a:pt x="1290181" y="697282"/>
                  <a:pt x="1301396" y="708054"/>
                  <a:pt x="1315233" y="713984"/>
                </a:cubicBezTo>
                <a:cubicBezTo>
                  <a:pt x="1343613" y="726147"/>
                  <a:pt x="1375491" y="723800"/>
                  <a:pt x="1402915" y="739036"/>
                </a:cubicBezTo>
                <a:cubicBezTo>
                  <a:pt x="1429235" y="753658"/>
                  <a:pt x="1453019" y="772439"/>
                  <a:pt x="1478071" y="789140"/>
                </a:cubicBezTo>
                <a:cubicBezTo>
                  <a:pt x="1490597" y="797491"/>
                  <a:pt x="1501368" y="809431"/>
                  <a:pt x="1515650" y="814192"/>
                </a:cubicBezTo>
                <a:lnTo>
                  <a:pt x="1665962" y="864296"/>
                </a:lnTo>
                <a:lnTo>
                  <a:pt x="1703540" y="876822"/>
                </a:lnTo>
                <a:cubicBezTo>
                  <a:pt x="1716066" y="880997"/>
                  <a:pt x="1730132" y="882024"/>
                  <a:pt x="1741118" y="889348"/>
                </a:cubicBezTo>
                <a:cubicBezTo>
                  <a:pt x="1825817" y="945814"/>
                  <a:pt x="1720920" y="878127"/>
                  <a:pt x="1853852" y="951978"/>
                </a:cubicBezTo>
                <a:cubicBezTo>
                  <a:pt x="1867012" y="959289"/>
                  <a:pt x="1879865" y="967392"/>
                  <a:pt x="1891430" y="977030"/>
                </a:cubicBezTo>
                <a:cubicBezTo>
                  <a:pt x="1905039" y="988371"/>
                  <a:pt x="1913523" y="1006005"/>
                  <a:pt x="1929008" y="1014608"/>
                </a:cubicBezTo>
                <a:cubicBezTo>
                  <a:pt x="1952092" y="1027433"/>
                  <a:pt x="1979113" y="1031309"/>
                  <a:pt x="2004165" y="1039660"/>
                </a:cubicBezTo>
                <a:cubicBezTo>
                  <a:pt x="2016691" y="1043835"/>
                  <a:pt x="2028545" y="1051809"/>
                  <a:pt x="2041743" y="1052186"/>
                </a:cubicBezTo>
                <a:cubicBezTo>
                  <a:pt x="2559563" y="1066981"/>
                  <a:pt x="2334159" y="1057028"/>
                  <a:pt x="2718148" y="1077238"/>
                </a:cubicBezTo>
                <a:cubicBezTo>
                  <a:pt x="2825020" y="1112862"/>
                  <a:pt x="2713179" y="1079151"/>
                  <a:pt x="2956143" y="1102290"/>
                </a:cubicBezTo>
                <a:cubicBezTo>
                  <a:pt x="2977337" y="1104308"/>
                  <a:pt x="2997896" y="1110641"/>
                  <a:pt x="3018773" y="1114816"/>
                </a:cubicBezTo>
                <a:cubicBezTo>
                  <a:pt x="3039650" y="1127342"/>
                  <a:pt x="3059239" y="1142319"/>
                  <a:pt x="3081403" y="1152394"/>
                </a:cubicBezTo>
                <a:cubicBezTo>
                  <a:pt x="3170790" y="1193025"/>
                  <a:pt x="3222018" y="1182123"/>
                  <a:pt x="3331924" y="1189973"/>
                </a:cubicBezTo>
                <a:cubicBezTo>
                  <a:pt x="3373677" y="1198324"/>
                  <a:pt x="3415875" y="1204698"/>
                  <a:pt x="3457184" y="1215025"/>
                </a:cubicBezTo>
                <a:cubicBezTo>
                  <a:pt x="3473885" y="1219200"/>
                  <a:pt x="3490273" y="1224933"/>
                  <a:pt x="3507288" y="1227551"/>
                </a:cubicBezTo>
                <a:cubicBezTo>
                  <a:pt x="3544658" y="1233300"/>
                  <a:pt x="3582444" y="1235902"/>
                  <a:pt x="3620022" y="1240077"/>
                </a:cubicBezTo>
                <a:cubicBezTo>
                  <a:pt x="3632548" y="1244252"/>
                  <a:pt x="3644417" y="1251871"/>
                  <a:pt x="3657600" y="1252603"/>
                </a:cubicBezTo>
                <a:cubicBezTo>
                  <a:pt x="3870378" y="1264424"/>
                  <a:pt x="4296428" y="1277655"/>
                  <a:pt x="4296428" y="1277655"/>
                </a:cubicBezTo>
                <a:cubicBezTo>
                  <a:pt x="4376497" y="1331034"/>
                  <a:pt x="4350294" y="1349049"/>
                  <a:pt x="4384110" y="1315233"/>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p:cNvSpPr/>
          <p:nvPr/>
        </p:nvSpPr>
        <p:spPr>
          <a:xfrm>
            <a:off x="3440114" y="5308600"/>
            <a:ext cx="4371975" cy="541338"/>
          </a:xfrm>
          <a:custGeom>
            <a:avLst/>
            <a:gdLst>
              <a:gd name="connsiteX0" fmla="*/ 0 w 4371584"/>
              <a:gd name="connsiteY0" fmla="*/ 541208 h 541208"/>
              <a:gd name="connsiteX1" fmla="*/ 450937 w 4371584"/>
              <a:gd name="connsiteY1" fmla="*/ 528682 h 541208"/>
              <a:gd name="connsiteX2" fmla="*/ 563671 w 4371584"/>
              <a:gd name="connsiteY2" fmla="*/ 491104 h 541208"/>
              <a:gd name="connsiteX3" fmla="*/ 626302 w 4371584"/>
              <a:gd name="connsiteY3" fmla="*/ 478578 h 541208"/>
              <a:gd name="connsiteX4" fmla="*/ 776614 w 4371584"/>
              <a:gd name="connsiteY4" fmla="*/ 453526 h 541208"/>
              <a:gd name="connsiteX5" fmla="*/ 851770 w 4371584"/>
              <a:gd name="connsiteY5" fmla="*/ 415948 h 541208"/>
              <a:gd name="connsiteX6" fmla="*/ 889348 w 4371584"/>
              <a:gd name="connsiteY6" fmla="*/ 403421 h 541208"/>
              <a:gd name="connsiteX7" fmla="*/ 914400 w 4371584"/>
              <a:gd name="connsiteY7" fmla="*/ 365843 h 541208"/>
              <a:gd name="connsiteX8" fmla="*/ 951978 w 4371584"/>
              <a:gd name="connsiteY8" fmla="*/ 353317 h 541208"/>
              <a:gd name="connsiteX9" fmla="*/ 1052186 w 4371584"/>
              <a:gd name="connsiteY9" fmla="*/ 328265 h 541208"/>
              <a:gd name="connsiteX10" fmla="*/ 1177447 w 4371584"/>
              <a:gd name="connsiteY10" fmla="*/ 303213 h 541208"/>
              <a:gd name="connsiteX11" fmla="*/ 1778696 w 4371584"/>
              <a:gd name="connsiteY11" fmla="*/ 278161 h 541208"/>
              <a:gd name="connsiteX12" fmla="*/ 2167003 w 4371584"/>
              <a:gd name="connsiteY12" fmla="*/ 253109 h 541208"/>
              <a:gd name="connsiteX13" fmla="*/ 2217107 w 4371584"/>
              <a:gd name="connsiteY13" fmla="*/ 240583 h 541208"/>
              <a:gd name="connsiteX14" fmla="*/ 2342367 w 4371584"/>
              <a:gd name="connsiteY14" fmla="*/ 215531 h 541208"/>
              <a:gd name="connsiteX15" fmla="*/ 2392471 w 4371584"/>
              <a:gd name="connsiteY15" fmla="*/ 203005 h 541208"/>
              <a:gd name="connsiteX16" fmla="*/ 2592888 w 4371584"/>
              <a:gd name="connsiteY16" fmla="*/ 190479 h 541208"/>
              <a:gd name="connsiteX17" fmla="*/ 2680570 w 4371584"/>
              <a:gd name="connsiteY17" fmla="*/ 165427 h 541208"/>
              <a:gd name="connsiteX18" fmla="*/ 2743200 w 4371584"/>
              <a:gd name="connsiteY18" fmla="*/ 152901 h 541208"/>
              <a:gd name="connsiteX19" fmla="*/ 2793304 w 4371584"/>
              <a:gd name="connsiteY19" fmla="*/ 140375 h 541208"/>
              <a:gd name="connsiteX20" fmla="*/ 3068877 w 4371584"/>
              <a:gd name="connsiteY20" fmla="*/ 127849 h 541208"/>
              <a:gd name="connsiteX21" fmla="*/ 3519814 w 4371584"/>
              <a:gd name="connsiteY21" fmla="*/ 102797 h 541208"/>
              <a:gd name="connsiteX22" fmla="*/ 3807913 w 4371584"/>
              <a:gd name="connsiteY22" fmla="*/ 90271 h 541208"/>
              <a:gd name="connsiteX23" fmla="*/ 3945699 w 4371584"/>
              <a:gd name="connsiteY23" fmla="*/ 52693 h 541208"/>
              <a:gd name="connsiteX24" fmla="*/ 3983277 w 4371584"/>
              <a:gd name="connsiteY24" fmla="*/ 40167 h 541208"/>
              <a:gd name="connsiteX25" fmla="*/ 4221271 w 4371584"/>
              <a:gd name="connsiteY25" fmla="*/ 27641 h 541208"/>
              <a:gd name="connsiteX26" fmla="*/ 4271376 w 4371584"/>
              <a:gd name="connsiteY26" fmla="*/ 15115 h 541208"/>
              <a:gd name="connsiteX27" fmla="*/ 4308954 w 4371584"/>
              <a:gd name="connsiteY27" fmla="*/ 2589 h 541208"/>
              <a:gd name="connsiteX28" fmla="*/ 4371584 w 4371584"/>
              <a:gd name="connsiteY28" fmla="*/ 2589 h 54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71584" h="541208">
                <a:moveTo>
                  <a:pt x="0" y="541208"/>
                </a:moveTo>
                <a:cubicBezTo>
                  <a:pt x="150312" y="537033"/>
                  <a:pt x="300949" y="539395"/>
                  <a:pt x="450937" y="528682"/>
                </a:cubicBezTo>
                <a:cubicBezTo>
                  <a:pt x="489909" y="525898"/>
                  <a:pt x="525396" y="498759"/>
                  <a:pt x="563671" y="491104"/>
                </a:cubicBezTo>
                <a:cubicBezTo>
                  <a:pt x="584548" y="486929"/>
                  <a:pt x="605301" y="482078"/>
                  <a:pt x="626302" y="478578"/>
                </a:cubicBezTo>
                <a:cubicBezTo>
                  <a:pt x="689933" y="467973"/>
                  <a:pt x="717575" y="468286"/>
                  <a:pt x="776614" y="453526"/>
                </a:cubicBezTo>
                <a:cubicBezTo>
                  <a:pt x="839580" y="437784"/>
                  <a:pt x="790543" y="446562"/>
                  <a:pt x="851770" y="415948"/>
                </a:cubicBezTo>
                <a:cubicBezTo>
                  <a:pt x="863580" y="410043"/>
                  <a:pt x="876822" y="407597"/>
                  <a:pt x="889348" y="403421"/>
                </a:cubicBezTo>
                <a:cubicBezTo>
                  <a:pt x="897699" y="390895"/>
                  <a:pt x="902645" y="375247"/>
                  <a:pt x="914400" y="365843"/>
                </a:cubicBezTo>
                <a:cubicBezTo>
                  <a:pt x="924710" y="357595"/>
                  <a:pt x="939240" y="356791"/>
                  <a:pt x="951978" y="353317"/>
                </a:cubicBezTo>
                <a:cubicBezTo>
                  <a:pt x="985195" y="344258"/>
                  <a:pt x="1018424" y="335017"/>
                  <a:pt x="1052186" y="328265"/>
                </a:cubicBezTo>
                <a:lnTo>
                  <a:pt x="1177447" y="303213"/>
                </a:lnTo>
                <a:cubicBezTo>
                  <a:pt x="1416179" y="255467"/>
                  <a:pt x="1218781" y="291182"/>
                  <a:pt x="1778696" y="278161"/>
                </a:cubicBezTo>
                <a:cubicBezTo>
                  <a:pt x="1931317" y="227287"/>
                  <a:pt x="1767086" y="278104"/>
                  <a:pt x="2167003" y="253109"/>
                </a:cubicBezTo>
                <a:cubicBezTo>
                  <a:pt x="2184185" y="252035"/>
                  <a:pt x="2200274" y="244190"/>
                  <a:pt x="2217107" y="240583"/>
                </a:cubicBezTo>
                <a:cubicBezTo>
                  <a:pt x="2258742" y="231661"/>
                  <a:pt x="2301058" y="225858"/>
                  <a:pt x="2342367" y="215531"/>
                </a:cubicBezTo>
                <a:cubicBezTo>
                  <a:pt x="2359068" y="211356"/>
                  <a:pt x="2375341" y="204718"/>
                  <a:pt x="2392471" y="203005"/>
                </a:cubicBezTo>
                <a:cubicBezTo>
                  <a:pt x="2459075" y="196345"/>
                  <a:pt x="2526082" y="194654"/>
                  <a:pt x="2592888" y="190479"/>
                </a:cubicBezTo>
                <a:cubicBezTo>
                  <a:pt x="2634735" y="176530"/>
                  <a:pt x="2633385" y="175913"/>
                  <a:pt x="2680570" y="165427"/>
                </a:cubicBezTo>
                <a:cubicBezTo>
                  <a:pt x="2701353" y="160809"/>
                  <a:pt x="2722417" y="157519"/>
                  <a:pt x="2743200" y="152901"/>
                </a:cubicBezTo>
                <a:cubicBezTo>
                  <a:pt x="2760005" y="149166"/>
                  <a:pt x="2776139" y="141695"/>
                  <a:pt x="2793304" y="140375"/>
                </a:cubicBezTo>
                <a:cubicBezTo>
                  <a:pt x="2884986" y="133323"/>
                  <a:pt x="2977019" y="132024"/>
                  <a:pt x="3068877" y="127849"/>
                </a:cubicBezTo>
                <a:cubicBezTo>
                  <a:pt x="3237973" y="71484"/>
                  <a:pt x="3085502" y="118308"/>
                  <a:pt x="3519814" y="102797"/>
                </a:cubicBezTo>
                <a:lnTo>
                  <a:pt x="3807913" y="90271"/>
                </a:lnTo>
                <a:cubicBezTo>
                  <a:pt x="3896437" y="72566"/>
                  <a:pt x="3850345" y="84478"/>
                  <a:pt x="3945699" y="52693"/>
                </a:cubicBezTo>
                <a:cubicBezTo>
                  <a:pt x="3958225" y="48518"/>
                  <a:pt x="3970092" y="40861"/>
                  <a:pt x="3983277" y="40167"/>
                </a:cubicBezTo>
                <a:lnTo>
                  <a:pt x="4221271" y="27641"/>
                </a:lnTo>
                <a:cubicBezTo>
                  <a:pt x="4237973" y="23466"/>
                  <a:pt x="4254823" y="19844"/>
                  <a:pt x="4271376" y="15115"/>
                </a:cubicBezTo>
                <a:cubicBezTo>
                  <a:pt x="4284072" y="11488"/>
                  <a:pt x="4295852" y="4227"/>
                  <a:pt x="4308954" y="2589"/>
                </a:cubicBezTo>
                <a:cubicBezTo>
                  <a:pt x="4329669" y="0"/>
                  <a:pt x="4350707" y="2589"/>
                  <a:pt x="4371584" y="2589"/>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TextBox 11"/>
          <p:cNvSpPr txBox="1">
            <a:spLocks noChangeArrowheads="1"/>
          </p:cNvSpPr>
          <p:nvPr/>
        </p:nvSpPr>
        <p:spPr bwMode="auto">
          <a:xfrm>
            <a:off x="6781801" y="4354514"/>
            <a:ext cx="989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Testing</a:t>
            </a:r>
          </a:p>
        </p:txBody>
      </p:sp>
      <p:sp>
        <p:nvSpPr>
          <p:cNvPr id="13" name="TextBox 12"/>
          <p:cNvSpPr txBox="1">
            <a:spLocks noChangeArrowheads="1"/>
          </p:cNvSpPr>
          <p:nvPr/>
        </p:nvSpPr>
        <p:spPr bwMode="auto">
          <a:xfrm>
            <a:off x="6629401" y="5497514"/>
            <a:ext cx="108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Training</a:t>
            </a:r>
          </a:p>
        </p:txBody>
      </p:sp>
      <p:cxnSp>
        <p:nvCxnSpPr>
          <p:cNvPr id="19" name="Straight Arrow Connector 18"/>
          <p:cNvCxnSpPr/>
          <p:nvPr/>
        </p:nvCxnSpPr>
        <p:spPr>
          <a:xfrm rot="5400000" flipH="1" flipV="1">
            <a:off x="3544094" y="4990306"/>
            <a:ext cx="1295400" cy="1588"/>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4267200" y="4800600"/>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Generalization Error</a:t>
            </a:r>
          </a:p>
        </p:txBody>
      </p:sp>
      <p:sp>
        <p:nvSpPr>
          <p:cNvPr id="15" name="Rectangle 14"/>
          <p:cNvSpPr/>
          <p:nvPr/>
        </p:nvSpPr>
        <p:spPr>
          <a:xfrm>
            <a:off x="3441700" y="5257800"/>
            <a:ext cx="6235700" cy="63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p:cNvSpPr/>
          <p:nvPr/>
        </p:nvSpPr>
        <p:spPr>
          <a:xfrm>
            <a:off x="3443288" y="3009900"/>
            <a:ext cx="62357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8619" name="Group 3"/>
          <p:cNvGrpSpPr>
            <a:grpSpLocks/>
          </p:cNvGrpSpPr>
          <p:nvPr/>
        </p:nvGrpSpPr>
        <p:grpSpPr bwMode="auto">
          <a:xfrm>
            <a:off x="3059114" y="2668588"/>
            <a:ext cx="4789487" cy="3568700"/>
            <a:chOff x="1535668" y="2667794"/>
            <a:chExt cx="4788932" cy="3568938"/>
          </a:xfrm>
        </p:grpSpPr>
        <p:cxnSp>
          <p:nvCxnSpPr>
            <p:cNvPr id="6" name="Straight Arrow Connector 5"/>
            <p:cNvCxnSpPr/>
            <p:nvPr/>
          </p:nvCxnSpPr>
          <p:spPr>
            <a:xfrm flipV="1">
              <a:off x="1905512" y="5866819"/>
              <a:ext cx="441908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623" name="TextBox 6"/>
            <p:cNvSpPr txBox="1">
              <a:spLocks noChangeArrowheads="1"/>
            </p:cNvSpPr>
            <p:nvPr/>
          </p:nvSpPr>
          <p:spPr bwMode="auto">
            <a:xfrm>
              <a:off x="2743200" y="5867400"/>
              <a:ext cx="3224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Number of Training Examples</a:t>
              </a:r>
            </a:p>
          </p:txBody>
        </p:sp>
        <p:sp>
          <p:nvSpPr>
            <p:cNvPr id="68624" name="TextBox 9"/>
            <p:cNvSpPr txBox="1">
              <a:spLocks noChangeArrowheads="1"/>
            </p:cNvSpPr>
            <p:nvPr/>
          </p:nvSpPr>
          <p:spPr bwMode="auto">
            <a:xfrm rot="-5400000">
              <a:off x="1371520" y="4141636"/>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Error</a:t>
              </a:r>
            </a:p>
          </p:txBody>
        </p:sp>
        <p:cxnSp>
          <p:nvCxnSpPr>
            <p:cNvPr id="5" name="Straight Arrow Connector 4"/>
            <p:cNvCxnSpPr/>
            <p:nvPr/>
          </p:nvCxnSpPr>
          <p:spPr>
            <a:xfrm rot="5400000" flipH="1" flipV="1">
              <a:off x="304413" y="4267307"/>
              <a:ext cx="3200613"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8620" name="Rectangle 19"/>
          <p:cNvSpPr>
            <a:spLocks noChangeArrowheads="1"/>
          </p:cNvSpPr>
          <p:nvPr/>
        </p:nvSpPr>
        <p:spPr bwMode="auto">
          <a:xfrm>
            <a:off x="4572001" y="1981200"/>
            <a:ext cx="2505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Fixed prediction model</a:t>
            </a:r>
          </a:p>
        </p:txBody>
      </p:sp>
      <p:sp>
        <p:nvSpPr>
          <p:cNvPr id="22" name="TextBox 21"/>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461604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15"/>
                                        </p:tgtEl>
                                        <p:attrNameLst>
                                          <p:attrName>ppt_x</p:attrName>
                                        </p:attrNameLst>
                                      </p:cBhvr>
                                      <p:tavLst>
                                        <p:tav tm="0">
                                          <p:val>
                                            <p:strVal val="ppt_x"/>
                                          </p:val>
                                        </p:tav>
                                        <p:tav tm="100000">
                                          <p:val>
                                            <p:strVal val="1+ppt_w/2"/>
                                          </p:val>
                                        </p:tav>
                                      </p:tavLst>
                                    </p:anim>
                                    <p:anim calcmode="lin" valueType="num">
                                      <p:cBhvr additive="base">
                                        <p:cTn id="9" dur="1000"/>
                                        <p:tgtEl>
                                          <p:spTgt spid="15"/>
                                        </p:tgtEl>
                                        <p:attrNameLst>
                                          <p:attrName>ppt_y</p:attrName>
                                        </p:attrNameLst>
                                      </p:cBhvr>
                                      <p:tavLst>
                                        <p:tav tm="0">
                                          <p:val>
                                            <p:strVal val="ppt_y"/>
                                          </p:val>
                                        </p:tav>
                                        <p:tav tm="100000">
                                          <p:val>
                                            <p:strVal val="ppt_y"/>
                                          </p:val>
                                        </p:tav>
                                      </p:tavLst>
                                    </p:anim>
                                    <p:set>
                                      <p:cBhvr>
                                        <p:cTn id="10" dur="1" fill="hold">
                                          <p:stCondLst>
                                            <p:cond delay="999"/>
                                          </p:stCondLst>
                                        </p:cTn>
                                        <p:tgtEl>
                                          <p:spTgt spid="15"/>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17"/>
                                        </p:tgtEl>
                                        <p:attrNameLst>
                                          <p:attrName>ppt_x</p:attrName>
                                        </p:attrNameLst>
                                      </p:cBhvr>
                                      <p:tavLst>
                                        <p:tav tm="0">
                                          <p:val>
                                            <p:strVal val="ppt_x"/>
                                          </p:val>
                                        </p:tav>
                                        <p:tav tm="100000">
                                          <p:val>
                                            <p:strVal val="1+ppt_w/2"/>
                                          </p:val>
                                        </p:tav>
                                      </p:tavLst>
                                    </p:anim>
                                    <p:anim calcmode="lin" valueType="num">
                                      <p:cBhvr additive="base">
                                        <p:cTn id="20" dur="1000"/>
                                        <p:tgtEl>
                                          <p:spTgt spid="17"/>
                                        </p:tgtEl>
                                        <p:attrNameLst>
                                          <p:attrName>ppt_y</p:attrName>
                                        </p:attrNameLst>
                                      </p:cBhvr>
                                      <p:tavLst>
                                        <p:tav tm="0">
                                          <p:val>
                                            <p:strVal val="ppt_y"/>
                                          </p:val>
                                        </p:tav>
                                        <p:tav tm="100000">
                                          <p:val>
                                            <p:strVal val="ppt_y"/>
                                          </p:val>
                                        </p:tav>
                                      </p:tavLst>
                                    </p:anim>
                                    <p:set>
                                      <p:cBhvr>
                                        <p:cTn id="21" dur="1" fill="hold">
                                          <p:stCondLst>
                                            <p:cond delay="999"/>
                                          </p:stCondLst>
                                        </p:cTn>
                                        <p:tgtEl>
                                          <p:spTgt spid="17"/>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P spid="15" grpId="0" animBg="1"/>
      <p:bldP spid="17"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The perfect classification algorithm</a:t>
            </a:r>
          </a:p>
        </p:txBody>
      </p:sp>
      <p:sp>
        <p:nvSpPr>
          <p:cNvPr id="14339" name="Content Placeholder 2"/>
          <p:cNvSpPr>
            <a:spLocks noGrp="1"/>
          </p:cNvSpPr>
          <p:nvPr>
            <p:ph idx="1"/>
          </p:nvPr>
        </p:nvSpPr>
        <p:spPr>
          <a:xfrm>
            <a:off x="1981200" y="990600"/>
            <a:ext cx="8229600" cy="5638800"/>
          </a:xfrm>
        </p:spPr>
        <p:txBody>
          <a:bodyPr>
            <a:normAutofit fontScale="77500" lnSpcReduction="20000"/>
          </a:bodyPr>
          <a:lstStyle/>
          <a:p>
            <a:pPr>
              <a:defRPr/>
            </a:pPr>
            <a:endParaRPr lang="en-US" dirty="0"/>
          </a:p>
          <a:p>
            <a:pPr>
              <a:defRPr/>
            </a:pPr>
            <a:r>
              <a:rPr lang="en-US" dirty="0"/>
              <a:t>Objective function: encodes the right loss for the problem</a:t>
            </a:r>
          </a:p>
          <a:p>
            <a:pPr>
              <a:defRPr/>
            </a:pPr>
            <a:endParaRPr lang="en-US" dirty="0"/>
          </a:p>
          <a:p>
            <a:pPr>
              <a:defRPr/>
            </a:pPr>
            <a:r>
              <a:rPr lang="en-US" dirty="0"/>
              <a:t>Parameterization: makes assumptions that fit the problem</a:t>
            </a:r>
          </a:p>
          <a:p>
            <a:pPr>
              <a:defRPr/>
            </a:pPr>
            <a:endParaRPr lang="en-US" dirty="0"/>
          </a:p>
          <a:p>
            <a:pPr>
              <a:defRPr/>
            </a:pPr>
            <a:r>
              <a:rPr lang="en-US" dirty="0"/>
              <a:t>Regularization: right level of regularization for amount of training data</a:t>
            </a:r>
          </a:p>
          <a:p>
            <a:pPr>
              <a:defRPr/>
            </a:pPr>
            <a:endParaRPr lang="en-US" dirty="0"/>
          </a:p>
          <a:p>
            <a:pPr>
              <a:defRPr/>
            </a:pPr>
            <a:r>
              <a:rPr lang="en-US" dirty="0"/>
              <a:t>Training algorithm: can find parameters that maximize objective on training set</a:t>
            </a:r>
          </a:p>
          <a:p>
            <a:pPr>
              <a:defRPr/>
            </a:pPr>
            <a:endParaRPr lang="en-US" dirty="0"/>
          </a:p>
          <a:p>
            <a:pPr>
              <a:defRPr/>
            </a:pPr>
            <a:r>
              <a:rPr lang="en-US" dirty="0"/>
              <a:t>Inference algorithm: can solve for objective function in evaluation</a:t>
            </a:r>
          </a:p>
        </p:txBody>
      </p:sp>
      <p:sp>
        <p:nvSpPr>
          <p:cNvPr id="4" name="TextBox 3"/>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42345651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a:t>Remember…</a:t>
            </a:r>
          </a:p>
        </p:txBody>
      </p:sp>
      <p:sp>
        <p:nvSpPr>
          <p:cNvPr id="3" name="Content Placeholder 2"/>
          <p:cNvSpPr>
            <a:spLocks noGrp="1"/>
          </p:cNvSpPr>
          <p:nvPr>
            <p:ph idx="1"/>
          </p:nvPr>
        </p:nvSpPr>
        <p:spPr>
          <a:xfrm>
            <a:off x="1981200" y="990601"/>
            <a:ext cx="5638800" cy="5135563"/>
          </a:xfrm>
        </p:spPr>
        <p:txBody>
          <a:bodyPr>
            <a:normAutofit lnSpcReduction="10000"/>
          </a:bodyPr>
          <a:lstStyle/>
          <a:p>
            <a:pPr>
              <a:buFont typeface="Arial" charset="0"/>
              <a:buChar char="•"/>
              <a:defRPr/>
            </a:pPr>
            <a:r>
              <a:rPr lang="en-US" dirty="0"/>
              <a:t>No classifier is inherently better than any other: you need to make assumptions to generalize</a:t>
            </a:r>
          </a:p>
          <a:p>
            <a:pPr>
              <a:buFont typeface="Arial" charset="0"/>
              <a:buChar char="•"/>
              <a:defRPr/>
            </a:pPr>
            <a:endParaRPr lang="en-US" dirty="0"/>
          </a:p>
          <a:p>
            <a:pPr>
              <a:buFont typeface="Arial" charset="0"/>
              <a:buChar char="•"/>
              <a:defRPr/>
            </a:pPr>
            <a:r>
              <a:rPr lang="en-US" dirty="0"/>
              <a:t>Three kinds of error</a:t>
            </a:r>
          </a:p>
          <a:p>
            <a:pPr lvl="1">
              <a:buFont typeface="Arial" charset="0"/>
              <a:buChar char="–"/>
              <a:defRPr/>
            </a:pPr>
            <a:r>
              <a:rPr lang="en-US" dirty="0"/>
              <a:t>Inherent: unavoidable</a:t>
            </a:r>
          </a:p>
          <a:p>
            <a:pPr lvl="1">
              <a:buFont typeface="Arial" charset="0"/>
              <a:buChar char="–"/>
              <a:defRPr/>
            </a:pPr>
            <a:r>
              <a:rPr lang="en-US" dirty="0"/>
              <a:t>Bias: due to over-simplifications</a:t>
            </a:r>
          </a:p>
          <a:p>
            <a:pPr lvl="1">
              <a:buFont typeface="Arial" charset="0"/>
              <a:buChar char="–"/>
              <a:defRPr/>
            </a:pPr>
            <a:r>
              <a:rPr lang="en-US" dirty="0"/>
              <a:t>Variance: due to inability to perfectly estimate parameters from limited data</a:t>
            </a:r>
          </a:p>
        </p:txBody>
      </p:sp>
      <p:pic>
        <p:nvPicPr>
          <p:cNvPr id="706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685800"/>
            <a:ext cx="32004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61377493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altLang="en-US" dirty="0"/>
          </a:p>
        </p:txBody>
      </p:sp>
      <p:sp>
        <p:nvSpPr>
          <p:cNvPr id="71683" name="Content Placeholder 2"/>
          <p:cNvSpPr>
            <a:spLocks noGrp="1"/>
          </p:cNvSpPr>
          <p:nvPr>
            <p:ph idx="1"/>
          </p:nvPr>
        </p:nvSpPr>
        <p:spPr/>
        <p:txBody>
          <a:bodyPr/>
          <a:lstStyle/>
          <a:p>
            <a:r>
              <a:rPr lang="en-US" altLang="en-US" dirty="0"/>
              <a:t>How to reduce variance?</a:t>
            </a:r>
          </a:p>
          <a:p>
            <a:pPr lvl="1"/>
            <a:r>
              <a:rPr lang="en-US" altLang="en-US" dirty="0"/>
              <a:t>Choose a simpler classifier</a:t>
            </a:r>
          </a:p>
          <a:p>
            <a:pPr lvl="1"/>
            <a:r>
              <a:rPr lang="en-US" altLang="en-US" dirty="0"/>
              <a:t>Regularize the parameters</a:t>
            </a:r>
          </a:p>
          <a:p>
            <a:pPr lvl="1"/>
            <a:r>
              <a:rPr lang="en-US" altLang="en-US" dirty="0"/>
              <a:t>Get more training data</a:t>
            </a:r>
          </a:p>
          <a:p>
            <a:r>
              <a:rPr lang="en-US" altLang="en-US" dirty="0"/>
              <a:t>How to reduce bias?</a:t>
            </a:r>
          </a:p>
          <a:p>
            <a:pPr lvl="1"/>
            <a:r>
              <a:rPr lang="en-US" altLang="en-US" dirty="0"/>
              <a:t>Choose a more complex, more expressive classifier</a:t>
            </a:r>
          </a:p>
          <a:p>
            <a:pPr lvl="1"/>
            <a:r>
              <a:rPr lang="en-US" altLang="en-US" dirty="0"/>
              <a:t>Remove regularization</a:t>
            </a:r>
          </a:p>
          <a:p>
            <a:pPr lvl="1"/>
            <a:r>
              <a:rPr lang="en-US" altLang="en-US" dirty="0"/>
              <a:t>(These might not be safe to do unless you get more training data)</a:t>
            </a:r>
          </a:p>
        </p:txBody>
      </p:sp>
      <p:sp>
        <p:nvSpPr>
          <p:cNvPr id="4" name="TextBox 3"/>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9810823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be continued…</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650967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eft[&#10;\begin{array}{cc}&#10;\sum I_x I_x &amp; \sum I_x I_y \\&#10;\sum I_x I_y &amp; \sum I_y I_y&#10;\end{array}&#10;\right]&#10;\left[&#10;\begin{array}{c}&#10;u \\&#10;v&#10;\end{array}&#10;\right]&#10;=&#10;-\left[&#10;\begin{array}{c}&#10;\sum I_x I_t \\&#10;\sum I_y I_t&#10;\end{array}&#10;\right]&#10;\]&#10;\end{document}&#10;"/>
  <p:tag name="EXTERNALNAME" val="Edittex"/>
  <p:tag name="BLEND" val="False"/>
  <p:tag name="TRANSPARENT" val="False"/>
  <p:tag name="BITMAPFORMAT" val="bmp256"/>
  <p:tag name="DEBUGINTERACTIVE" val="True"/>
  <p:tag name="ORIGWIDTH" val="1350"/>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TA$&#10;\end{document}&#10;"/>
  <p:tag name="EXTERNALNAME" val="Edittex"/>
  <p:tag name="BLEND" val="False"/>
  <p:tag name="TRANSPARENT" val="False"/>
  <p:tag name="BITMAPFORMAT" val="bmpmono"/>
  <p:tag name="DEBUGINTERACTIVE" val="True"/>
  <p:tag name="ORIGWIDTH" val="164.7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Tb$&#10;\end{document}&#10;"/>
  <p:tag name="EXTERNALNAME" val="Edittex"/>
  <p:tag name="BLEND" val="False"/>
  <p:tag name="TRANSPARENT" val="False"/>
  <p:tag name="BITMAPFORMAT" val="bmpmono"/>
  <p:tag name="DEBUGINTERACTIVE" val="True"/>
  <p:tag name="ORIGWIDTH" val="138.62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cut(A,B) = \frac{cut(A,B)}{volume(A)} + \frac{cut(A,B)}{volume(B)} &#10;\]&#10;\end{document}&#10;"/>
  <p:tag name="EXTERNALNAME" val="Edittex"/>
  <p:tag name="BLEND" val="False"/>
  <p:tag name="TRANSPARENT" val="False"/>
  <p:tag name="BITMAPFORMAT" val="bmpmono"/>
  <p:tag name="DEBUGINTERACTIVE" val="True"/>
  <p:tag name="ORIGWIDTH" val="1424.75"/>
</p:tagLst>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AFB CV slides">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1.xml><?xml version="1.0" encoding="utf-8"?>
<a:theme xmlns:a="http://schemas.openxmlformats.org/drawingml/2006/main" name="10_Office Them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FB CV slides">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20632</TotalTime>
  <Words>3481</Words>
  <Application>Microsoft Office PowerPoint</Application>
  <PresentationFormat>Widescreen</PresentationFormat>
  <Paragraphs>699</Paragraphs>
  <Slides>99</Slides>
  <Notes>43</Notes>
  <HiddenSlides>48</HiddenSlides>
  <MMClips>0</MMClips>
  <ScaleCrop>false</ScaleCrop>
  <HeadingPairs>
    <vt:vector size="8" baseType="variant">
      <vt:variant>
        <vt:lpstr>Fonts Used</vt:lpstr>
      </vt:variant>
      <vt:variant>
        <vt:i4>4</vt:i4>
      </vt:variant>
      <vt:variant>
        <vt:lpstr>Theme</vt:lpstr>
      </vt:variant>
      <vt:variant>
        <vt:i4>12</vt:i4>
      </vt:variant>
      <vt:variant>
        <vt:lpstr>Embedded OLE Servers</vt:lpstr>
      </vt:variant>
      <vt:variant>
        <vt:i4>2</vt:i4>
      </vt:variant>
      <vt:variant>
        <vt:lpstr>Slide Titles</vt:lpstr>
      </vt:variant>
      <vt:variant>
        <vt:i4>99</vt:i4>
      </vt:variant>
    </vt:vector>
  </HeadingPairs>
  <TitlesOfParts>
    <vt:vector size="117" baseType="lpstr">
      <vt:lpstr>Arial</vt:lpstr>
      <vt:lpstr>Calibri</vt:lpstr>
      <vt:lpstr>Times</vt:lpstr>
      <vt:lpstr>Times New Roman</vt:lpstr>
      <vt:lpstr>Office Theme</vt:lpstr>
      <vt:lpstr>1_Office Theme</vt:lpstr>
      <vt:lpstr>4_Office Theme</vt:lpstr>
      <vt:lpstr>5_Office Theme</vt:lpstr>
      <vt:lpstr>6_Office Theme</vt:lpstr>
      <vt:lpstr>7_Office Theme</vt:lpstr>
      <vt:lpstr>8_Office Theme</vt:lpstr>
      <vt:lpstr>Default Design</vt:lpstr>
      <vt:lpstr>AFB CV slides</vt:lpstr>
      <vt:lpstr>1_AFB CV slides</vt:lpstr>
      <vt:lpstr>10_Office Theme</vt:lpstr>
      <vt:lpstr>11_Office Theme</vt:lpstr>
      <vt:lpstr>Equation</vt:lpstr>
      <vt:lpstr>Image</vt:lpstr>
      <vt:lpstr>PowerPoint Presentation</vt:lpstr>
      <vt:lpstr>Recap: Optical Flow</vt:lpstr>
      <vt:lpstr>Recap: Conditions for solvability</vt:lpstr>
      <vt:lpstr>Machine Learning Crash Course</vt:lpstr>
      <vt:lpstr>PowerPoint Presentation</vt:lpstr>
      <vt:lpstr>Dimensionality Reduction</vt:lpstr>
      <vt:lpstr>PowerPoint Presentation</vt:lpstr>
      <vt:lpstr>PowerPoint Presentation</vt:lpstr>
      <vt:lpstr>PowerPoint Presentation</vt:lpstr>
      <vt:lpstr>PowerPoint Presentation</vt:lpstr>
      <vt:lpstr>Clustering example: image segmentation</vt:lpstr>
      <vt:lpstr>Segmentation for feature support or efficiency</vt:lpstr>
      <vt:lpstr>Segmentation as a result</vt:lpstr>
      <vt:lpstr>Types of segmentations</vt:lpstr>
      <vt:lpstr>Major processes for segmentation</vt:lpstr>
      <vt:lpstr>PowerPoint Presentation</vt:lpstr>
      <vt:lpstr>Why do we cluster?</vt:lpstr>
      <vt:lpstr>How do we cluster?</vt:lpstr>
      <vt:lpstr>Clustering for Summarization</vt:lpstr>
      <vt:lpstr>K-means algorithm</vt:lpstr>
      <vt:lpstr>K-means algorithm</vt:lpstr>
      <vt:lpstr>K-means</vt:lpstr>
      <vt:lpstr>K-means converges to a local minimum</vt:lpstr>
      <vt:lpstr>K-means: design choices</vt:lpstr>
      <vt:lpstr>K-means clustering using intensity or color</vt:lpstr>
      <vt:lpstr>How to choose the number of clusters?</vt:lpstr>
      <vt:lpstr>How to evaluate clusters?</vt:lpstr>
      <vt:lpstr>How to choose the number of clusters?</vt:lpstr>
      <vt:lpstr>K-means demos</vt:lpstr>
      <vt:lpstr>K-Means pros and cons</vt:lpstr>
      <vt:lpstr>Building Visual Dictionaries</vt:lpstr>
      <vt:lpstr>Examples of learned codewords</vt:lpstr>
      <vt:lpstr>Agglomerative clustering</vt:lpstr>
      <vt:lpstr>Agglomerative clustering</vt:lpstr>
      <vt:lpstr>Agglomerative clustering</vt:lpstr>
      <vt:lpstr>Agglomerative clustering</vt:lpstr>
      <vt:lpstr>Agglomerative clustering</vt:lpstr>
      <vt:lpstr>Agglomerative clustering</vt:lpstr>
      <vt:lpstr>Agglomerative clustering demo</vt:lpstr>
      <vt:lpstr>Conclusions: Agglomerative Clustering</vt:lpstr>
      <vt:lpstr>Mean shift segmentation</vt:lpstr>
      <vt:lpstr>Mean shift algorithm</vt:lpstr>
      <vt:lpstr>Kernel density estimation</vt:lpstr>
      <vt:lpstr>Mean shift</vt:lpstr>
      <vt:lpstr>Mean shift</vt:lpstr>
      <vt:lpstr>Mean shift</vt:lpstr>
      <vt:lpstr>Mean shift</vt:lpstr>
      <vt:lpstr>Mean shift</vt:lpstr>
      <vt:lpstr>Mean shift</vt:lpstr>
      <vt:lpstr>Mean shift</vt:lpstr>
      <vt:lpstr>Computing the Mean Shift</vt:lpstr>
      <vt:lpstr>Attraction basin</vt:lpstr>
      <vt:lpstr>Attraction basin</vt:lpstr>
      <vt:lpstr>Mean shift clustering</vt:lpstr>
      <vt:lpstr>Segmentation by Mean Shift</vt:lpstr>
      <vt:lpstr>Mean shift segmentation results</vt:lpstr>
      <vt:lpstr>PowerPoint Presentation</vt:lpstr>
      <vt:lpstr>Mean-shift: other issues</vt:lpstr>
      <vt:lpstr>Mean shift pros and cons</vt:lpstr>
      <vt:lpstr>Spectral clustering</vt:lpstr>
      <vt:lpstr>Cuts in a graph</vt:lpstr>
      <vt:lpstr>Normalized cuts for segmentation</vt:lpstr>
      <vt:lpstr>Visual PageRank</vt:lpstr>
      <vt:lpstr>Which algorithm to try first?</vt:lpstr>
      <vt:lpstr>Which algorithm to use?</vt:lpstr>
      <vt:lpstr>Things to remember</vt:lpstr>
      <vt:lpstr>Clustering</vt:lpstr>
      <vt:lpstr>PowerPoint Presentation</vt:lpstr>
      <vt:lpstr>The machine learning framework</vt:lpstr>
      <vt:lpstr>The machine learning framework</vt:lpstr>
      <vt:lpstr>Image Categorization</vt:lpstr>
      <vt:lpstr>Image Categorization</vt:lpstr>
      <vt:lpstr>Example: Scene Categorization</vt:lpstr>
      <vt:lpstr>Image features</vt:lpstr>
      <vt:lpstr>General Principles of Representation</vt:lpstr>
      <vt:lpstr>Image representations</vt:lpstr>
      <vt:lpstr>Classifiers</vt:lpstr>
      <vt:lpstr>Learning a classifier</vt:lpstr>
      <vt:lpstr>Steps</vt:lpstr>
      <vt:lpstr>Features</vt:lpstr>
      <vt:lpstr>One way to think about it…</vt:lpstr>
      <vt:lpstr>Many classifiers to choose from</vt:lpstr>
      <vt:lpstr>PowerPoint Presentation</vt:lpstr>
      <vt:lpstr>Classifiers: Nearest neighbor</vt:lpstr>
      <vt:lpstr>Classifiers: Linear</vt:lpstr>
      <vt:lpstr>Recognition task and supervision</vt:lpstr>
      <vt:lpstr>PowerPoint Presentation</vt:lpstr>
      <vt:lpstr>Generalization</vt:lpstr>
      <vt:lpstr>Generalization</vt:lpstr>
      <vt:lpstr>No Free Lunch Theorem</vt:lpstr>
      <vt:lpstr>Bias-Variance Trade-off</vt:lpstr>
      <vt:lpstr>Bias-Variance Trade-off</vt:lpstr>
      <vt:lpstr>Bias-variance tradeoff</vt:lpstr>
      <vt:lpstr>Bias-variance tradeoff</vt:lpstr>
      <vt:lpstr>Effect of Training Size</vt:lpstr>
      <vt:lpstr>The perfect classification algorithm</vt:lpstr>
      <vt:lpstr>Remember…</vt:lpstr>
      <vt:lpstr>PowerPoint Presentation</vt:lpstr>
      <vt:lpstr>To be continued…</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dc:title>
  <dc:creator>Aaron Bobick</dc:creator>
  <cp:lastModifiedBy>Hays, James H</cp:lastModifiedBy>
  <cp:revision>414</cp:revision>
  <dcterms:created xsi:type="dcterms:W3CDTF">2002-05-13T23:53:31Z</dcterms:created>
  <dcterms:modified xsi:type="dcterms:W3CDTF">2021-10-13T16:25:42Z</dcterms:modified>
</cp:coreProperties>
</file>