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84"/>
  </p:notesMasterIdLst>
  <p:sldIdLst>
    <p:sldId id="710" r:id="rId5"/>
    <p:sldId id="711" r:id="rId6"/>
    <p:sldId id="589" r:id="rId7"/>
    <p:sldId id="603" r:id="rId8"/>
    <p:sldId id="590" r:id="rId9"/>
    <p:sldId id="591" r:id="rId10"/>
    <p:sldId id="602" r:id="rId11"/>
    <p:sldId id="583" r:id="rId12"/>
    <p:sldId id="548" r:id="rId13"/>
    <p:sldId id="549" r:id="rId14"/>
    <p:sldId id="550" r:id="rId15"/>
    <p:sldId id="551" r:id="rId16"/>
    <p:sldId id="552" r:id="rId17"/>
    <p:sldId id="555" r:id="rId18"/>
    <p:sldId id="556" r:id="rId19"/>
    <p:sldId id="557" r:id="rId20"/>
    <p:sldId id="558" r:id="rId21"/>
    <p:sldId id="637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571" r:id="rId35"/>
    <p:sldId id="572" r:id="rId36"/>
    <p:sldId id="573" r:id="rId37"/>
    <p:sldId id="611" r:id="rId38"/>
    <p:sldId id="665" r:id="rId39"/>
    <p:sldId id="666" r:id="rId40"/>
    <p:sldId id="667" r:id="rId41"/>
    <p:sldId id="668" r:id="rId42"/>
    <p:sldId id="669" r:id="rId43"/>
    <p:sldId id="670" r:id="rId44"/>
    <p:sldId id="671" r:id="rId45"/>
    <p:sldId id="672" r:id="rId46"/>
    <p:sldId id="673" r:id="rId47"/>
    <p:sldId id="674" r:id="rId48"/>
    <p:sldId id="675" r:id="rId49"/>
    <p:sldId id="676" r:id="rId50"/>
    <p:sldId id="677" r:id="rId51"/>
    <p:sldId id="678" r:id="rId52"/>
    <p:sldId id="679" r:id="rId53"/>
    <p:sldId id="680" r:id="rId54"/>
    <p:sldId id="681" r:id="rId55"/>
    <p:sldId id="682" r:id="rId56"/>
    <p:sldId id="683" r:id="rId57"/>
    <p:sldId id="684" r:id="rId58"/>
    <p:sldId id="685" r:id="rId59"/>
    <p:sldId id="686" r:id="rId60"/>
    <p:sldId id="687" r:id="rId61"/>
    <p:sldId id="688" r:id="rId62"/>
    <p:sldId id="689" r:id="rId63"/>
    <p:sldId id="690" r:id="rId64"/>
    <p:sldId id="691" r:id="rId65"/>
    <p:sldId id="692" r:id="rId66"/>
    <p:sldId id="693" r:id="rId67"/>
    <p:sldId id="694" r:id="rId68"/>
    <p:sldId id="695" r:id="rId69"/>
    <p:sldId id="696" r:id="rId70"/>
    <p:sldId id="697" r:id="rId71"/>
    <p:sldId id="698" r:id="rId72"/>
    <p:sldId id="699" r:id="rId73"/>
    <p:sldId id="700" r:id="rId74"/>
    <p:sldId id="701" r:id="rId75"/>
    <p:sldId id="702" r:id="rId76"/>
    <p:sldId id="703" r:id="rId77"/>
    <p:sldId id="704" r:id="rId78"/>
    <p:sldId id="705" r:id="rId79"/>
    <p:sldId id="706" r:id="rId80"/>
    <p:sldId id="707" r:id="rId81"/>
    <p:sldId id="708" r:id="rId82"/>
    <p:sldId id="709" r:id="rId8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105" d="100"/>
          <a:sy n="105" d="100"/>
        </p:scale>
        <p:origin x="78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2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5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0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Being a little loose</a:t>
            </a:r>
            <a:r>
              <a:rPr lang="en-US" baseline="0" dirty="0"/>
              <a:t> about coordinates vs lengths</a:t>
            </a:r>
          </a:p>
          <a:p>
            <a:r>
              <a:rPr lang="en-US" baseline="0" dirty="0"/>
              <a:t>u and v prime because they are in the same coordinate system as x, y, and z but in later slides u and v will be –u’ and –v’ because they are in their own coordinate system which is mirrored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1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80FE3-9AC0-4B39-A7B2-F7C24CE216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89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A6D6-689B-4B46-838E-0F8061D9F0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159641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436F3-0D03-45D2-B099-377BF8E2C0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632455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E1DD7-FF0B-4A5D-8518-00EA74A02F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345697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2054-6B15-41C9-9E8D-F3547F3D9EF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57436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F101F-2B19-4FAA-9E95-F533E70DE4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26255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7F2C-1E38-4F95-965C-5A05BED0D8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0034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51B41-8DDD-491A-A25F-DCB9443C1C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261758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0801C-4353-4B1C-A021-89D58AD01B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923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F8D7-23E9-4695-B427-4D258D242D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6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96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179BA-3DF4-447D-85CA-D3D39FBFD2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750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06A51-AA08-4AB1-AF56-8A646C8572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638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85407-F358-4B5A-8B99-3C173D1392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597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45745-4F42-46BB-B71E-104EC65B52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969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C88A6-F86C-435F-ABC1-493B59C832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12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258D0-1CD3-4BA2-8B5A-7AC61B33B4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991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0585A-45D5-41B7-8D7C-4008065DEE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8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BA99E-2DF0-4DED-8163-E72D2AD79A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4330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A99CD-316D-42E0-B3BC-2583C672A6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f is image</a:t>
            </a: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0723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79727-4AF8-4073-94BB-00424CDB9E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179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28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e^0 = 1, e^-1 = .37, e^-2 = .14,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0D527-A307-4DF0-8A2D-FC748D1F56F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25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652DE-13FE-4E6D-9597-833EEB1CEB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Linear vs. quadratic in mask size</a:t>
            </a:r>
          </a:p>
        </p:txBody>
      </p:sp>
    </p:spTree>
    <p:extLst>
      <p:ext uri="{BB962C8B-B14F-4D97-AF65-F5344CB8AC3E}">
        <p14:creationId xmlns:p14="http://schemas.microsoft.com/office/powerpoint/2010/main" val="1088915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09A52-45EB-4DFA-921A-6D04CD40D05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205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88FD5-8EAA-47C4-9689-ED6DBAA272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Convolution vs filtering doesn’t matter here</a:t>
            </a:r>
            <a:r>
              <a:rPr lang="en-US" altLang="en-US" baseline="0" dirty="0"/>
              <a:t> because the filter is symmetric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65810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6805C-C197-4DA7-9B8F-D8C7ADEF7DA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287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A8045-DC80-473A-9CFD-17DF1168E7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847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246015-C3DA-4058-A31E-EE8FBFEAF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13915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4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0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3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6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9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55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32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7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5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90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17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65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5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90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42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12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B8F3-0C44-4587-B21E-CC277F8ED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3CEA2-B190-446E-988A-AE981FEDC0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25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7E897-9CCA-4650-89C9-FAE0562A6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EFBBB-9496-4689-A798-1FE0B51784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1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1D7C7-5066-48FA-AA0C-2B39BB9154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06351-61C5-46BF-9AE3-3FBF1811A7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99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B917B-204E-4F2F-80D3-9C12800F5A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FDDBF-4B84-4967-980E-EED8B883E4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31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6BFC8-0E75-4BA2-BF2D-C612EF4AAE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9683B-BFA9-4003-8396-2DCC26D0EA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436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E43F4-6FAD-49F5-9427-CBFD431BF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1EB63-D90E-4B3B-8FDE-8AFE84F9ED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364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EB79-7650-4B89-B247-F08B0E34F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0E203-517A-4EB6-847D-277D58442A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6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33FD-F194-4EDD-B575-A24E7FDF05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388BF-3C66-491E-8EA9-9B587CD98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276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A8CC3-BB52-412E-B4DE-E25DAE597D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40D8B-DAD9-42B1-AFCB-2F403B2648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5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A06A6-18BA-412A-8A9C-C1BE58B55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2C121-53EC-41B7-A049-308DE65D11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05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5884D-EF1B-44DC-A077-D312C25A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0C01E-DEA3-4B54-B84E-20F8A317AD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737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2EDF7E-F0B2-46CE-8C8B-6A27622018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342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E07BD334-9FC8-4DD2-8E17-FF81602F4C9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3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0CE1A45F-0E9F-463F-8ED1-538290CA1F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678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7CA58D8-FF85-48BF-89B9-A7AF08F788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287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87E9F93-A8E5-4579-969B-6CA0B57FCDB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199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A809E69-345E-4BE1-900F-787734F955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43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BEF107C-F523-4CB8-9CDA-7AF3077B49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77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8034EF46-BB8F-43DE-A11C-D666791AD8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3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13C3E5C7-CDA5-4345-9585-8932558883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7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B2F6F84C-DBA6-4E4C-8848-6F583E8F35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063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D969A45F-2180-43DD-9439-70B2A5D510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193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C5B5A232-7A82-4F11-8E35-5DFF31E738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6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A063CE-8F5D-440E-AAFD-C83F54B9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62FC848-B0EC-48B9-AB81-515881DF4BD9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8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ABF1F4F-4701-4EE3-B4F0-9965CE4BDF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5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3.bin"/><Relationship Id="rId2" Type="http://schemas.openxmlformats.org/officeDocument/2006/relationships/tags" Target="../tags/tag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youtube.com/watch/OlumoQ05gS8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vcl.mit.edu/hybridimage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image" Target="../media/image60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46.bin"/><Relationship Id="rId12" Type="http://schemas.openxmlformats.org/officeDocument/2006/relationships/oleObject" Target="../embeddings/oleObject48.bin"/><Relationship Id="rId2" Type="http://schemas.openxmlformats.org/officeDocument/2006/relationships/tags" Target="../tags/tag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2.wmf"/><Relationship Id="rId11" Type="http://schemas.openxmlformats.org/officeDocument/2006/relationships/image" Target="../media/image61.png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64.wmf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47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50.bin"/><Relationship Id="rId12" Type="http://schemas.openxmlformats.org/officeDocument/2006/relationships/oleObject" Target="../embeddings/oleObject52.bin"/><Relationship Id="rId2" Type="http://schemas.openxmlformats.org/officeDocument/2006/relationships/tags" Target="../tags/tag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49.bin"/><Relationship Id="rId10" Type="http://schemas.openxmlformats.org/officeDocument/2006/relationships/oleObject" Target="../embeddings/oleObject51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54.bin"/><Relationship Id="rId12" Type="http://schemas.openxmlformats.org/officeDocument/2006/relationships/oleObject" Target="../embeddings/oleObject56.bin"/><Relationship Id="rId2" Type="http://schemas.openxmlformats.org/officeDocument/2006/relationships/tags" Target="../tags/tag9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53.bin"/><Relationship Id="rId10" Type="http://schemas.openxmlformats.org/officeDocument/2006/relationships/oleObject" Target="../embeddings/oleObject55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58.bin"/><Relationship Id="rId12" Type="http://schemas.openxmlformats.org/officeDocument/2006/relationships/oleObject" Target="../embeddings/oleObject60.bin"/><Relationship Id="rId2" Type="http://schemas.openxmlformats.org/officeDocument/2006/relationships/tags" Target="../tags/tag10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57.bin"/><Relationship Id="rId10" Type="http://schemas.openxmlformats.org/officeDocument/2006/relationships/oleObject" Target="../embeddings/oleObject59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34.xml"/><Relationship Id="rId7" Type="http://schemas.openxmlformats.org/officeDocument/2006/relationships/oleObject" Target="../embeddings/oleObject62.bin"/><Relationship Id="rId12" Type="http://schemas.openxmlformats.org/officeDocument/2006/relationships/oleObject" Target="../embeddings/oleObject64.bin"/><Relationship Id="rId2" Type="http://schemas.openxmlformats.org/officeDocument/2006/relationships/tags" Target="../tags/tag1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61.bin"/><Relationship Id="rId10" Type="http://schemas.openxmlformats.org/officeDocument/2006/relationships/oleObject" Target="../embeddings/oleObject63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34.xml"/><Relationship Id="rId7" Type="http://schemas.openxmlformats.org/officeDocument/2006/relationships/oleObject" Target="../embeddings/oleObject66.bin"/><Relationship Id="rId12" Type="http://schemas.openxmlformats.org/officeDocument/2006/relationships/oleObject" Target="../embeddings/oleObject68.bin"/><Relationship Id="rId2" Type="http://schemas.openxmlformats.org/officeDocument/2006/relationships/tags" Target="../tags/tag1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65.bin"/><Relationship Id="rId10" Type="http://schemas.openxmlformats.org/officeDocument/2006/relationships/oleObject" Target="../embeddings/oleObject67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34.xml"/><Relationship Id="rId7" Type="http://schemas.openxmlformats.org/officeDocument/2006/relationships/oleObject" Target="../embeddings/oleObject70.bin"/><Relationship Id="rId12" Type="http://schemas.openxmlformats.org/officeDocument/2006/relationships/oleObject" Target="../embeddings/oleObject72.bin"/><Relationship Id="rId2" Type="http://schemas.openxmlformats.org/officeDocument/2006/relationships/tags" Target="../tags/tag1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69.bin"/><Relationship Id="rId10" Type="http://schemas.openxmlformats.org/officeDocument/2006/relationships/oleObject" Target="../embeddings/oleObject71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34.xml"/><Relationship Id="rId7" Type="http://schemas.openxmlformats.org/officeDocument/2006/relationships/oleObject" Target="../embeddings/oleObject74.bin"/><Relationship Id="rId12" Type="http://schemas.openxmlformats.org/officeDocument/2006/relationships/oleObject" Target="../embeddings/oleObject76.bin"/><Relationship Id="rId2" Type="http://schemas.openxmlformats.org/officeDocument/2006/relationships/tags" Target="../tags/tag14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73.bin"/><Relationship Id="rId10" Type="http://schemas.openxmlformats.org/officeDocument/2006/relationships/oleObject" Target="../embeddings/oleObject75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scipy.org/doc/scipy/reference/generated/scipy.signal.convolve2d.html" TargetMode="External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79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78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back!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0 will be out today</a:t>
            </a:r>
          </a:p>
          <a:p>
            <a:r>
              <a:rPr lang="en-US" dirty="0"/>
              <a:t>Project 1 will </a:t>
            </a:r>
            <a:r>
              <a:rPr lang="en-US" dirty="0" smtClean="0"/>
              <a:t>be out soon</a:t>
            </a:r>
            <a:endParaRPr lang="en-US" dirty="0"/>
          </a:p>
          <a:p>
            <a:r>
              <a:rPr lang="en-US" dirty="0"/>
              <a:t>Read </a:t>
            </a:r>
            <a:r>
              <a:rPr lang="en-US" dirty="0" err="1"/>
              <a:t>Szeliski</a:t>
            </a:r>
            <a:r>
              <a:rPr lang="en-US" dirty="0"/>
              <a:t> 2.1, especially 2.1.4 </a:t>
            </a:r>
          </a:p>
          <a:p>
            <a:r>
              <a:rPr lang="en-US" dirty="0"/>
              <a:t>Today</a:t>
            </a:r>
          </a:p>
          <a:p>
            <a:pPr lvl="1"/>
            <a:r>
              <a:rPr lang="en-US" dirty="0"/>
              <a:t>Image projection </a:t>
            </a:r>
          </a:p>
          <a:p>
            <a:pPr lvl="1"/>
            <a:r>
              <a:rPr lang="en-US" dirty="0"/>
              <a:t>Filtering</a:t>
            </a:r>
          </a:p>
        </p:txBody>
      </p:sp>
    </p:spTree>
    <p:extLst>
      <p:ext uri="{BB962C8B-B14F-4D97-AF65-F5344CB8AC3E}">
        <p14:creationId xmlns:p14="http://schemas.microsoft.com/office/powerpoint/2010/main" val="400785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Invariant to scaling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05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2971800" y="4038603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5791200" y="4038603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Cartesian Coordinates</a:t>
            </a:r>
          </a:p>
        </p:txBody>
      </p:sp>
    </p:spTree>
    <p:extLst>
      <p:ext uri="{BB962C8B-B14F-4D97-AF65-F5344CB8AC3E}">
        <p14:creationId xmlns:p14="http://schemas.microsoft.com/office/powerpoint/2010/main" val="36610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/>
              <a:t>Line equation:  ax + by + c = 0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Append 1 to pixel coordinate to get homogeneous coordinate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Line given by cross product of two points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Intersection of two lines given by cross product of the lines</a:t>
            </a:r>
          </a:p>
          <a:p>
            <a:pPr eaLnBrk="1" hangingPunct="1"/>
            <a:endParaRPr lang="en-US" b="1"/>
          </a:p>
          <a:p>
            <a:pPr eaLnBrk="1" hangingPunct="1"/>
            <a:endParaRPr lang="en-US" b="1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534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8153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848603" y="6151566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3" y="6151566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8231188" y="1046166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88" y="1046166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20173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3962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124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724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29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4267200" y="22098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1F497D"/>
                </a:solidFill>
              </a:rPr>
              <a:t>(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, 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)</a:t>
            </a:r>
          </a:p>
          <a:p>
            <a:pPr marL="0" lvl="1"/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1F497D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467600" cy="12192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>
              <a:buFont typeface="Arial" charset="0"/>
              <a:buNone/>
            </a:pPr>
            <a:r>
              <a:rPr lang="en-US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7315200" y="21336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rgbClr val="1F497D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  <p:extLst>
      <p:ext uri="{BB962C8B-B14F-4D97-AF65-F5344CB8AC3E}">
        <p14:creationId xmlns:p14="http://schemas.microsoft.com/office/powerpoint/2010/main" val="25915376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646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5943603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2954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9220200" y="1219203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8686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9220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9220200" y="26670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9144000" y="24987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8458200" y="29718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9525000" y="20574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9296400" y="11430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5791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6705600" y="990603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R,t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10432" y="1781175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6366" y="3048000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36387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Object Recognition (CVPR 2006)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3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1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3505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7543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Created</a:t>
            </a:r>
          </a:p>
        </p:txBody>
      </p:sp>
    </p:spTree>
    <p:extLst>
      <p:ext uri="{BB962C8B-B14F-4D97-AF65-F5344CB8AC3E}">
        <p14:creationId xmlns:p14="http://schemas.microsoft.com/office/powerpoint/2010/main" val="28195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Model</a:t>
            </a:r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2743203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3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6019803" y="5380040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</p:spTree>
    <p:extLst>
      <p:ext uri="{BB962C8B-B14F-4D97-AF65-F5344CB8AC3E}">
        <p14:creationId xmlns:p14="http://schemas.microsoft.com/office/powerpoint/2010/main" val="151898635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7136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8153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8534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1627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90145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known optical center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616902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7331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638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1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755" y="-1"/>
            <a:ext cx="767049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6142041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041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7272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562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68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non-skewed pixels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6167441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41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7272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486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2819403" y="6488116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4153680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8839200" y="2209803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8229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8839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8839200" y="36576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8763000" y="34893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8077200" y="39624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9144000" y="30480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8915400" y="21336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5105400" y="3425828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7467603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9567866" y="1749428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9296403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73480" y="277698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3" y="39899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26188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828803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3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5454653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3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800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5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2057403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</a:rPr>
              <a:t>Rotation around the coordinate axes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5562603" y="2276478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3" y="2276478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22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4114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1854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965328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Saverese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80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3271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25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3273428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428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4800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781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65625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 = Projection from Infinity</a:t>
            </a:r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2209800" y="1143003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143003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3379791" y="4419603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9791" y="4419603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7467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7467603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3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939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COP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826250" y="4406900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3" imgW="1587240" imgH="927000" progId="Equation.3">
                  <p:embed/>
                </p:oleObj>
              </mc:Choice>
              <mc:Fallback>
                <p:oleObj name="Equation" r:id="rId3" imgW="15872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4406900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05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Object dimensions are small compared to distance to camera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“weak perspective”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757988" y="44069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3" imgW="1650960" imgH="927000" progId="Equation.3">
                  <p:embed/>
                </p:oleObj>
              </mc:Choice>
              <mc:Fallback>
                <p:oleObj name="Equation" r:id="rId3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988" y="44069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35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1981200" y="14478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>
          <a:xfrm rot="10800000">
            <a:off x="3429000" y="21623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0" name="Rectangle 39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>
              <a:stCxn id="40" idx="0"/>
              <a:endCxn id="41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rot="10800000" flipV="1">
            <a:off x="3581400" y="2619500"/>
            <a:ext cx="2057400" cy="10586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4"/>
          <p:cNvGrpSpPr/>
          <p:nvPr/>
        </p:nvGrpSpPr>
        <p:grpSpPr>
          <a:xfrm>
            <a:off x="7543803" y="1552703"/>
            <a:ext cx="464125" cy="2336241"/>
            <a:chOff x="7162800" y="1914134"/>
            <a:chExt cx="464125" cy="2336241"/>
          </a:xfrm>
        </p:grpSpPr>
        <p:grpSp>
          <p:nvGrpSpPr>
            <p:cNvPr id="5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Freeform 33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86550" y="3076700"/>
            <a:ext cx="113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Camera Center (0, 0, 0)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113716" y="887413"/>
          <a:ext cx="1042987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4" imgW="545760" imgH="711000" progId="Equation.3">
                  <p:embed/>
                </p:oleObj>
              </mc:Choice>
              <mc:Fallback>
                <p:oleObj name="Equation" r:id="rId4" imgW="545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16" y="887413"/>
                        <a:ext cx="1042987" cy="135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67550" y="838203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2175" y="29648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1F497D"/>
                </a:solidFill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3886200" y="2619500"/>
            <a:ext cx="1752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050" y="18980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5458095" y="2114800"/>
            <a:ext cx="304800" cy="990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4400" y="227412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f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7265225" y="2112325"/>
            <a:ext cx="9906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15000" y="2619500"/>
            <a:ext cx="2057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47162" y="26434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13025" y="23147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y</a:t>
            </a: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3475038" y="4238628"/>
          <a:ext cx="969962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6" imgW="507960" imgH="457200" progId="Equation.3">
                  <p:embed/>
                </p:oleObj>
              </mc:Choice>
              <mc:Fallback>
                <p:oleObj name="Equation" r:id="rId6" imgW="507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038" y="4238628"/>
                        <a:ext cx="969962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5"/>
          <p:cNvSpPr txBox="1"/>
          <p:nvPr/>
        </p:nvSpPr>
        <p:spPr>
          <a:xfrm>
            <a:off x="5453145" y="1908640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7796150" y="154775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582988" y="3762503"/>
            <a:ext cx="18502" cy="718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3657600" y="3686300"/>
            <a:ext cx="228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52800" y="31529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94223" y="28792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v’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1399" y="362447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u’</a:t>
            </a:r>
          </a:p>
        </p:txBody>
      </p:sp>
      <p:cxnSp>
        <p:nvCxnSpPr>
          <p:cNvPr id="17" name="Straight Connector 16"/>
          <p:cNvCxnSpPr>
            <a:stCxn id="34" idx="0"/>
          </p:cNvCxnSpPr>
          <p:nvPr/>
        </p:nvCxnSpPr>
        <p:spPr>
          <a:xfrm flipH="1">
            <a:off x="5638800" y="1560840"/>
            <a:ext cx="2110530" cy="1106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6953250" y="5175253"/>
          <a:ext cx="13335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8" imgW="698400" imgH="393480" progId="Equation.3">
                  <p:embed/>
                </p:oleObj>
              </mc:Choice>
              <mc:Fallback>
                <p:oleObj name="Equation" r:id="rId8" imgW="698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0" y="5175253"/>
                        <a:ext cx="133350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/>
        </p:nvGraphicFramePr>
        <p:xfrm>
          <a:off x="6894513" y="5935666"/>
          <a:ext cx="135731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10" imgW="711000" imgH="393480" progId="Equation.3">
                  <p:embed/>
                </p:oleObj>
              </mc:Choice>
              <mc:Fallback>
                <p:oleObj name="Equation" r:id="rId10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5935666"/>
                        <a:ext cx="135731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3"/>
          <p:cNvGraphicFramePr>
            <a:graphicFrameLocks noChangeAspect="1"/>
          </p:cNvGraphicFramePr>
          <p:nvPr/>
        </p:nvGraphicFramePr>
        <p:xfrm>
          <a:off x="8837613" y="5184778"/>
          <a:ext cx="126206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12" imgW="660240" imgH="393480" progId="Equation.3">
                  <p:embed/>
                </p:oleObj>
              </mc:Choice>
              <mc:Fallback>
                <p:oleObj name="Equation" r:id="rId12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7613" y="5184778"/>
                        <a:ext cx="126206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3"/>
          <p:cNvGraphicFramePr>
            <a:graphicFrameLocks noChangeAspect="1"/>
          </p:cNvGraphicFramePr>
          <p:nvPr/>
        </p:nvGraphicFramePr>
        <p:xfrm>
          <a:off x="8864603" y="5935666"/>
          <a:ext cx="12366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14" imgW="647640" imgH="393480" progId="Equation.3">
                  <p:embed/>
                </p:oleObj>
              </mc:Choice>
              <mc:Fallback>
                <p:oleObj name="Equation" r:id="rId14" imgW="64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4603" y="5935666"/>
                        <a:ext cx="123666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Triangle 6"/>
          <p:cNvSpPr/>
          <p:nvPr/>
        </p:nvSpPr>
        <p:spPr>
          <a:xfrm flipV="1">
            <a:off x="3910792" y="2637084"/>
            <a:ext cx="1730143" cy="88411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ight Triangle 47"/>
          <p:cNvSpPr/>
          <p:nvPr/>
        </p:nvSpPr>
        <p:spPr>
          <a:xfrm rot="10800000" flipV="1">
            <a:off x="5692280" y="1588746"/>
            <a:ext cx="2043362" cy="10441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70592" y="5367677"/>
            <a:ext cx="2905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If </a:t>
            </a:r>
            <a:r>
              <a:rPr lang="en-US" sz="2400" dirty="0" smtClean="0">
                <a:solidFill>
                  <a:prstClr val="black"/>
                </a:solidFill>
              </a:rPr>
              <a:t>x </a:t>
            </a:r>
            <a:r>
              <a:rPr lang="en-US" sz="2400" dirty="0">
                <a:solidFill>
                  <a:prstClr val="black"/>
                </a:solidFill>
              </a:rPr>
              <a:t>= 2, </a:t>
            </a:r>
            <a:r>
              <a:rPr lang="en-US" sz="2400" dirty="0" smtClean="0">
                <a:solidFill>
                  <a:prstClr val="black"/>
                </a:solidFill>
              </a:rPr>
              <a:t>y </a:t>
            </a:r>
            <a:r>
              <a:rPr lang="en-US" sz="2400" dirty="0">
                <a:solidFill>
                  <a:prstClr val="black"/>
                </a:solidFill>
              </a:rPr>
              <a:t>= 3,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z </a:t>
            </a:r>
            <a:r>
              <a:rPr lang="en-US" sz="2400" dirty="0">
                <a:solidFill>
                  <a:prstClr val="black"/>
                </a:solidFill>
              </a:rPr>
              <a:t>= 5, and f = 2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What are </a:t>
            </a:r>
            <a:r>
              <a:rPr lang="en-US" sz="2400" dirty="0" smtClean="0">
                <a:solidFill>
                  <a:prstClr val="black"/>
                </a:solidFill>
              </a:rPr>
              <a:t>u’ </a:t>
            </a:r>
            <a:r>
              <a:rPr lang="en-US" sz="2400" dirty="0">
                <a:solidFill>
                  <a:prstClr val="black"/>
                </a:solidFill>
              </a:rPr>
              <a:t>and </a:t>
            </a:r>
            <a:r>
              <a:rPr lang="en-US" sz="2400" dirty="0" smtClean="0">
                <a:solidFill>
                  <a:prstClr val="black"/>
                </a:solidFill>
              </a:rPr>
              <a:t>v’?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6223" y="1918815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16045" y="2241103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50984" y="2565329"/>
            <a:ext cx="57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36973" y="2803336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?</a:t>
            </a:r>
          </a:p>
        </p:txBody>
      </p:sp>
      <p:graphicFrame>
        <p:nvGraphicFramePr>
          <p:cNvPr id="53" name="Object 3"/>
          <p:cNvGraphicFramePr>
            <a:graphicFrameLocks noChangeAspect="1"/>
          </p:cNvGraphicFramePr>
          <p:nvPr/>
        </p:nvGraphicFramePr>
        <p:xfrm>
          <a:off x="5159375" y="5911850"/>
          <a:ext cx="10668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16" imgW="558720" imgH="419040" progId="Equation.3">
                  <p:embed/>
                </p:oleObj>
              </mc:Choice>
              <mc:Fallback>
                <p:oleObj name="Equation" r:id="rId16" imgW="558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5" y="5911850"/>
                        <a:ext cx="10668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-Shape 24"/>
          <p:cNvSpPr/>
          <p:nvPr/>
        </p:nvSpPr>
        <p:spPr>
          <a:xfrm rot="5400000">
            <a:off x="7514611" y="240602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L-Shape 53"/>
          <p:cNvSpPr/>
          <p:nvPr/>
        </p:nvSpPr>
        <p:spPr>
          <a:xfrm rot="16200000">
            <a:off x="3884955" y="263501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1378401">
            <a:off x="5885995" y="2439544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Arc 54"/>
          <p:cNvSpPr/>
          <p:nvPr/>
        </p:nvSpPr>
        <p:spPr>
          <a:xfrm rot="12192160">
            <a:off x="5144077" y="2590207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21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8" grpId="0" animBg="1"/>
      <p:bldP spid="49" grpId="0"/>
      <p:bldP spid="9" grpId="0"/>
      <p:bldP spid="50" grpId="0"/>
      <p:bldP spid="51" grpId="0"/>
      <p:bldP spid="52" grpId="0"/>
      <p:bldP spid="25" grpId="0" animBg="1"/>
      <p:bldP spid="54" grpId="0" animBg="1"/>
      <p:bldP spid="26" grpId="0" animBg="1"/>
      <p:bldP spid="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(Zoom, focal length)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1676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970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48134" y="6581004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Photo credit: GazetteLive.co.uk</a:t>
            </a:r>
          </a:p>
        </p:txBody>
      </p:sp>
    </p:spTree>
    <p:extLst>
      <p:ext uri="{BB962C8B-B14F-4D97-AF65-F5344CB8AC3E}">
        <p14:creationId xmlns:p14="http://schemas.microsoft.com/office/powerpoint/2010/main" val="38942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06539" y="6596066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7543803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1451586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33600" y="1143003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Homogeneous coordinates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246816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2" name="Photo Editor Photo" r:id="rId4" imgW="9752381" imgH="7314286" progId="">
                    <p:embed/>
                  </p:oleObj>
                </mc:Choice>
                <mc:Fallback>
                  <p:oleObj name="Photo Editor Photo" r:id="rId4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7162800" y="4267203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Equation" r:id="rId7" imgW="939600" imgH="215640" progId="Equation.3">
                  <p:embed/>
                </p:oleObj>
              </mc:Choice>
              <mc:Fallback>
                <p:oleObj name="Equation" r:id="rId7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67203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8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read your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 have assigned readings</a:t>
            </a:r>
          </a:p>
          <a:p>
            <a:r>
              <a:rPr lang="en-US" dirty="0" err="1"/>
              <a:t>Szeliski</a:t>
            </a:r>
            <a:r>
              <a:rPr lang="en-US" dirty="0"/>
              <a:t> 2.1 and especially 2.1.4 cover the geometry of image formation</a:t>
            </a:r>
          </a:p>
        </p:txBody>
      </p:sp>
    </p:spTree>
    <p:extLst>
      <p:ext uri="{BB962C8B-B14F-4D97-AF65-F5344CB8AC3E}">
        <p14:creationId xmlns:p14="http://schemas.microsoft.com/office/powerpoint/2010/main" val="2554502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/>
              <a:t>Image Filtering</a:t>
            </a: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2743200" y="5791200"/>
            <a:ext cx="6400800" cy="1066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4200" y="6334128"/>
            <a:ext cx="2463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Many slides by Derek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31750" name="Picture 1" descr="C:\Users\hays\Desktop\143 Computer Vision\slides\04\IMG_1249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052516"/>
            <a:ext cx="5257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34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prstClr val="white"/>
                </a:solidFill>
                <a:latin typeface="Calibri"/>
              </a:rPr>
              <a:t>Project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327722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BBC Clip: </a:t>
            </a:r>
            <a:r>
              <a:rPr lang="en-US" dirty="0" smtClean="0">
                <a:hlinkClick r:id="rId2"/>
              </a:rPr>
              <a:t>https://www.youtube.com/watch/OlumoQ05gS8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990603"/>
            <a:ext cx="4987352" cy="2792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835106"/>
            <a:ext cx="6220842" cy="3492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60296"/>
            <a:ext cx="2320978" cy="19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2966057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9" name="Picture 2" descr="C:\comp_photo\feifei_slides\feifei_slid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415388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Picture 2" descr="C:\comp_photo\feifei_slides\feifei_slid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3072366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403854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Hybrid Images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2057400" y="5791200"/>
            <a:ext cx="7772400" cy="914400"/>
          </a:xfrm>
        </p:spPr>
        <p:txBody>
          <a:bodyPr>
            <a:normAutofit fontScale="92500" lnSpcReduction="10000"/>
          </a:bodyPr>
          <a:lstStyle/>
          <a:p>
            <a:pPr algn="ctr">
              <a:buFont typeface="Arial" charset="0"/>
              <a:buChar char="•"/>
              <a:defRPr/>
            </a:pPr>
            <a:r>
              <a:rPr lang="en-US"/>
              <a:t>A. Oliva, A. Torralba, P.G. Schyns, </a:t>
            </a:r>
            <a:br>
              <a:rPr lang="en-US"/>
            </a:br>
            <a:r>
              <a:rPr lang="en-US">
                <a:hlinkClick r:id="rId3"/>
              </a:rPr>
              <a:t>“Hybrid Images,”</a:t>
            </a:r>
            <a:r>
              <a:rPr lang="en-US"/>
              <a:t> SIGGRAPH 2006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57391"/>
            <a:ext cx="8991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375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Upcoming classes: two views of filtering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spatial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 is a mathematical operation of a grid of numbers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Smoothing, sharpening, measuring texture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the frequency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Filtering is a way to modify the frequencies of images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err="1"/>
              <a:t>Denoising</a:t>
            </a:r>
            <a:r>
              <a:rPr lang="en-US" dirty="0"/>
              <a:t>, sampling, image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3152442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410200"/>
          </a:xfrm>
        </p:spPr>
        <p:txBody>
          <a:bodyPr/>
          <a:lstStyle/>
          <a:p>
            <a:endParaRPr lang="en-US" altLang="en-US" sz="2800" dirty="0"/>
          </a:p>
          <a:p>
            <a:r>
              <a:rPr lang="en-US" altLang="en-US" sz="2800" dirty="0"/>
              <a:t>Image filtering: compute function of local neighborhood at each position</a:t>
            </a:r>
          </a:p>
          <a:p>
            <a:endParaRPr lang="en-US" altLang="en-US" sz="2800" dirty="0"/>
          </a:p>
          <a:p>
            <a:r>
              <a:rPr lang="en-US" altLang="en-US" sz="2800" dirty="0"/>
              <a:t>Really important!</a:t>
            </a:r>
          </a:p>
          <a:p>
            <a:pPr lvl="1"/>
            <a:r>
              <a:rPr lang="en-US" altLang="en-US" sz="2400" dirty="0"/>
              <a:t>Enhance images</a:t>
            </a:r>
          </a:p>
          <a:p>
            <a:pPr lvl="2"/>
            <a:r>
              <a:rPr lang="en-US" altLang="en-US" sz="2000" dirty="0" err="1"/>
              <a:t>Denoise</a:t>
            </a:r>
            <a:r>
              <a:rPr lang="en-US" altLang="en-US" sz="2000" dirty="0"/>
              <a:t>, resize, increase contrast, etc.</a:t>
            </a:r>
            <a:endParaRPr lang="en-US" altLang="en-US" sz="2800" dirty="0"/>
          </a:p>
          <a:p>
            <a:pPr lvl="1"/>
            <a:r>
              <a:rPr lang="en-US" altLang="en-US" sz="2400" dirty="0"/>
              <a:t>Extract information from images</a:t>
            </a:r>
          </a:p>
          <a:p>
            <a:pPr lvl="2"/>
            <a:r>
              <a:rPr lang="en-US" altLang="en-US" sz="2000" dirty="0"/>
              <a:t>Texture, edges, distinctive points, etc.</a:t>
            </a:r>
          </a:p>
          <a:p>
            <a:pPr lvl="1"/>
            <a:r>
              <a:rPr lang="en-US" altLang="en-US" sz="2400" dirty="0"/>
              <a:t>Detect patterns</a:t>
            </a:r>
          </a:p>
          <a:p>
            <a:pPr lvl="2"/>
            <a:r>
              <a:rPr lang="en-US" altLang="en-US" sz="2000" dirty="0"/>
              <a:t>Template matching</a:t>
            </a:r>
          </a:p>
          <a:p>
            <a:pPr lvl="1"/>
            <a:r>
              <a:rPr lang="en-US" altLang="en-US" dirty="0"/>
              <a:t>Deep Convolutional Networks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188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3482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82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4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82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34820" name="Object 26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Equation" r:id="rId5" imgW="368140" imgH="203112" progId="Equation.3">
                  <p:embed/>
                </p:oleObj>
              </mc:Choice>
              <mc:Fallback>
                <p:oleObj name="Equation" r:id="rId5" imgW="368140" imgH="203112" progId="Equation.3">
                  <p:embed/>
                  <p:pic>
                    <p:nvPicPr>
                      <p:cNvPr id="348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Example: box f</a:t>
            </a:r>
            <a:r>
              <a:rPr lang="en-US" sz="36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ilter</a:t>
            </a:r>
            <a:endParaRPr lang="en-US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6629403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2235200" y="2287591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2209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6213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6705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6215" name="Object 381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Equation" r:id="rId5" imgW="2070100" imgH="355600" progId="Equation.3">
                  <p:embed/>
                </p:oleObj>
              </mc:Choice>
              <mc:Fallback>
                <p:oleObj name="Equation" r:id="rId5" imgW="2070100" imgH="355600" progId="Equation.3">
                  <p:embed/>
                  <p:pic>
                    <p:nvPicPr>
                      <p:cNvPr id="3621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6" name="Object 3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Equation" r:id="rId7" imgW="330057" imgH="203112" progId="Equation.3">
                  <p:embed/>
                </p:oleObj>
              </mc:Choice>
              <mc:Fallback>
                <p:oleObj name="Equation" r:id="rId7" imgW="330057" imgH="203112" progId="Equation.3">
                  <p:embed/>
                  <p:pic>
                    <p:nvPicPr>
                      <p:cNvPr id="362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7" name="Object 4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Equation" r:id="rId9" imgW="355292" imgH="203024" progId="Equation.3">
                  <p:embed/>
                </p:oleObj>
              </mc:Choice>
              <mc:Fallback>
                <p:oleObj name="Equation" r:id="rId9" imgW="355292" imgH="203024" progId="Equation.3">
                  <p:embed/>
                  <p:pic>
                    <p:nvPicPr>
                      <p:cNvPr id="362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3621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622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22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22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22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Equation" r:id="rId12" imgW="368140" imgH="203112" progId="Equation.3">
                  <p:embed/>
                </p:oleObj>
              </mc:Choice>
              <mc:Fallback>
                <p:oleObj name="Equation" r:id="rId12" imgW="368140" imgH="203112" progId="Equation.3">
                  <p:embed/>
                  <p:pic>
                    <p:nvPicPr>
                      <p:cNvPr id="362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53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6934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2590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37237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372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7240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724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37241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37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9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136" name="Rectangle 251"/>
          <p:cNvSpPr>
            <a:spLocks noChangeArrowheads="1"/>
          </p:cNvSpPr>
          <p:nvPr/>
        </p:nvSpPr>
        <p:spPr bwMode="auto">
          <a:xfrm>
            <a:off x="7315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260" name="Rectangle 375"/>
          <p:cNvSpPr>
            <a:spLocks noChangeArrowheads="1"/>
          </p:cNvSpPr>
          <p:nvPr/>
        </p:nvSpPr>
        <p:spPr bwMode="auto">
          <a:xfrm>
            <a:off x="2971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8261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4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38261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62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5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382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3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8264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826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827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26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8265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6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3826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6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826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3826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1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160" name="Rectangle 251"/>
          <p:cNvSpPr>
            <a:spLocks noChangeArrowheads="1"/>
          </p:cNvSpPr>
          <p:nvPr/>
        </p:nvSpPr>
        <p:spPr bwMode="auto">
          <a:xfrm>
            <a:off x="7696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284" name="Rectangle 375"/>
          <p:cNvSpPr>
            <a:spLocks noChangeArrowheads="1"/>
          </p:cNvSpPr>
          <p:nvPr/>
        </p:nvSpPr>
        <p:spPr bwMode="auto">
          <a:xfrm>
            <a:off x="3276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9285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8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3928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86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9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39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87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928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929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929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1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29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9289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0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3928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90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929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1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392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53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061" name="Rectangle 127"/>
          <p:cNvSpPr>
            <a:spLocks noChangeArrowheads="1"/>
          </p:cNvSpPr>
          <p:nvPr/>
        </p:nvSpPr>
        <p:spPr bwMode="auto">
          <a:xfrm>
            <a:off x="8001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185" name="Rectangle 252"/>
          <p:cNvSpPr>
            <a:spLocks noChangeArrowheads="1"/>
          </p:cNvSpPr>
          <p:nvPr/>
        </p:nvSpPr>
        <p:spPr bwMode="auto">
          <a:xfrm>
            <a:off x="3657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018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4018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8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401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8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018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019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019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194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019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4019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9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019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401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0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085" name="Rectangle 127"/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209" name="Rectangle 252"/>
          <p:cNvSpPr>
            <a:spLocks noChangeArrowheads="1"/>
          </p:cNvSpPr>
          <p:nvPr/>
        </p:nvSpPr>
        <p:spPr bwMode="auto">
          <a:xfrm>
            <a:off x="3336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1210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6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4121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1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7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41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2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1213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121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122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21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214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8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4121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5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1216" name="TextBox 31"/>
          <p:cNvSpPr txBox="1">
            <a:spLocks noChangeArrowheads="1"/>
          </p:cNvSpPr>
          <p:nvPr/>
        </p:nvSpPr>
        <p:spPr bwMode="auto">
          <a:xfrm>
            <a:off x="7740650" y="4351341"/>
            <a:ext cx="32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121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412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35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Interlude: why does this matter?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2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109" name="Rectangle 127"/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233" name="Rectangle 252"/>
          <p:cNvSpPr>
            <a:spLocks noChangeArrowheads="1"/>
          </p:cNvSpPr>
          <p:nvPr/>
        </p:nvSpPr>
        <p:spPr bwMode="auto">
          <a:xfrm>
            <a:off x="4038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2234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0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42234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35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42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6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2237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224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224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6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24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2238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4223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9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2240" name="TextBox 31"/>
          <p:cNvSpPr txBox="1">
            <a:spLocks noChangeArrowheads="1"/>
          </p:cNvSpPr>
          <p:nvPr/>
        </p:nvSpPr>
        <p:spPr bwMode="auto">
          <a:xfrm>
            <a:off x="8382000" y="36576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224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422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99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6248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4325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432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3259" name="Group 4"/>
          <p:cNvGrpSpPr>
            <a:grpSpLocks/>
          </p:cNvGrpSpPr>
          <p:nvPr/>
        </p:nvGrpSpPr>
        <p:grpSpPr bwMode="auto">
          <a:xfrm>
            <a:off x="8001000" y="304800"/>
            <a:ext cx="685800" cy="584200"/>
            <a:chOff x="3799" y="2064"/>
            <a:chExt cx="1433" cy="1136"/>
          </a:xfrm>
        </p:grpSpPr>
        <p:grpSp>
          <p:nvGrpSpPr>
            <p:cNvPr id="4326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326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264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260" name="Object 26"/>
          <p:cNvGraphicFramePr>
            <a:graphicFrameLocks noChangeAspect="1"/>
          </p:cNvGraphicFramePr>
          <p:nvPr/>
        </p:nvGraphicFramePr>
        <p:xfrm>
          <a:off x="6846888" y="228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4326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228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432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9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57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prstClr val="black"/>
                </a:solidFill>
              </a:rPr>
              <a:t>What does it do?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Replaces each pixel with an average of its neighborhood</a:t>
            </a: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Achieve smoothing effect (remove sharp features)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4403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04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5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040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44037" name="Object 25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Equation" r:id="rId5" imgW="368140" imgH="203112" progId="Equation.3">
                  <p:embed/>
                </p:oleObj>
              </mc:Choice>
              <mc:Fallback>
                <p:oleObj name="Equation" r:id="rId5" imgW="368140" imgH="203112" progId="Equation.3">
                  <p:embed/>
                  <p:pic>
                    <p:nvPicPr>
                      <p:cNvPr id="4403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1369343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33191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One more on board…</a:t>
            </a:r>
          </a:p>
        </p:txBody>
      </p:sp>
    </p:spTree>
    <p:extLst>
      <p:ext uri="{BB962C8B-B14F-4D97-AF65-F5344CB8AC3E}">
        <p14:creationId xmlns:p14="http://schemas.microsoft.com/office/powerpoint/2010/main" val="1464225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711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711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108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7109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pic>
        <p:nvPicPr>
          <p:cNvPr id="4711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Text Box 2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5938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813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814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13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23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8134" name="Text Box 24"/>
          <p:cNvSpPr txBox="1">
            <a:spLocks noChangeArrowheads="1"/>
          </p:cNvSpPr>
          <p:nvPr/>
        </p:nvSpPr>
        <p:spPr bwMode="auto">
          <a:xfrm>
            <a:off x="7848600" y="4724403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Filtered 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 change)</a:t>
            </a:r>
          </a:p>
        </p:txBody>
      </p:sp>
      <p:pic>
        <p:nvPicPr>
          <p:cNvPr id="4813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8743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916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916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15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9158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49159" name="Text Box 24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892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5018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019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18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pic>
        <p:nvPicPr>
          <p:cNvPr id="5018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8001000" y="2667003"/>
            <a:ext cx="1828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4" name="Text Box 25"/>
          <p:cNvSpPr txBox="1">
            <a:spLocks noChangeArrowheads="1"/>
          </p:cNvSpPr>
          <p:nvPr/>
        </p:nvSpPr>
        <p:spPr bwMode="auto">
          <a:xfrm>
            <a:off x="8077200" y="4724403"/>
            <a:ext cx="12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Shifted left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By 1 pixel</a:t>
            </a:r>
          </a:p>
        </p:txBody>
      </p:sp>
      <p:sp>
        <p:nvSpPr>
          <p:cNvPr id="50185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7673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1228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1230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1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2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3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4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5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6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7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8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9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0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1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2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3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4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5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6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229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6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1211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2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3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4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5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1216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7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8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9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20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1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2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3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4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5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6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7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07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1208" name="Text Box 44"/>
          <p:cNvSpPr txBox="1">
            <a:spLocks noChangeArrowheads="1"/>
          </p:cNvSpPr>
          <p:nvPr/>
        </p:nvSpPr>
        <p:spPr bwMode="auto">
          <a:xfrm>
            <a:off x="8991600" y="28956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51209" name="Text Box 45"/>
          <p:cNvSpPr txBox="1">
            <a:spLocks noChangeArrowheads="1"/>
          </p:cNvSpPr>
          <p:nvPr/>
        </p:nvSpPr>
        <p:spPr bwMode="auto">
          <a:xfrm>
            <a:off x="4419600" y="4343400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(Note that filter sums to 1)</a:t>
            </a:r>
          </a:p>
        </p:txBody>
      </p:sp>
      <p:sp>
        <p:nvSpPr>
          <p:cNvPr id="51210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955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Relating multiple views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56349" r="45870" b="14667"/>
          <a:stretch/>
        </p:blipFill>
        <p:spPr bwMode="auto">
          <a:xfrm>
            <a:off x="3731172" y="1876100"/>
            <a:ext cx="4729656" cy="310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424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2252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2254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5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6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7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8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9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0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1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2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3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4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5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6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7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8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9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70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2253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0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2235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6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7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8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9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2240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1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2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3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4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5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6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7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8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9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0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1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231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2232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Sharpening filter</a:t>
            </a:r>
          </a:p>
          <a:p>
            <a:pPr lvl="1" eaLnBrk="1" hangingPunct="1">
              <a:buFontTx/>
              <a:buChar char="-"/>
            </a:pPr>
            <a:r>
              <a:rPr lang="en-US" altLang="en-US">
                <a:solidFill>
                  <a:prstClr val="black"/>
                </a:solidFill>
              </a:rPr>
              <a:t> Accentuates differences with local average</a:t>
            </a:r>
          </a:p>
        </p:txBody>
      </p:sp>
      <p:pic>
        <p:nvPicPr>
          <p:cNvPr id="52233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3" y="2514603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759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>
            <a:fillRect/>
          </a:stretch>
        </p:blipFill>
        <p:spPr bwMode="auto">
          <a:xfrm>
            <a:off x="2286003" y="1676400"/>
            <a:ext cx="758666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Sharpening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6251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0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6959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0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0" y="4659316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3685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could we synthesize motion blur?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352803"/>
            <a:ext cx="8229600" cy="27733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theta = 30; len = 20;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fil = imrotate(ones(1, len), theta, 'bilinear');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fil = fil / sum(fil(:));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figure(2), imshow(imfilter(im, fil));</a:t>
            </a:r>
          </a:p>
        </p:txBody>
      </p:sp>
    </p:spTree>
    <p:extLst>
      <p:ext uri="{BB962C8B-B14F-4D97-AF65-F5344CB8AC3E}">
        <p14:creationId xmlns:p14="http://schemas.microsoft.com/office/powerpoint/2010/main" val="2099380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Filtering vs. Convolution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/>
          <a:p>
            <a:r>
              <a:rPr lang="en-US" altLang="en-US" dirty="0"/>
              <a:t>2d </a:t>
            </a:r>
            <a:r>
              <a:rPr lang="en-US" altLang="en-US" dirty="0" smtClean="0"/>
              <a:t>filtering</a:t>
            </a:r>
            <a:endParaRPr lang="en-US" altLang="en-US" dirty="0"/>
          </a:p>
          <a:p>
            <a:pPr lvl="1"/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 smtClean="0"/>
              <a:t>2d convolution</a:t>
            </a:r>
            <a:endParaRPr lang="en-US" altLang="en-US" dirty="0"/>
          </a:p>
        </p:txBody>
      </p:sp>
      <p:graphicFrame>
        <p:nvGraphicFramePr>
          <p:cNvPr id="57348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936468"/>
              </p:ext>
            </p:extLst>
          </p:nvPr>
        </p:nvGraphicFramePr>
        <p:xfrm>
          <a:off x="3429000" y="4739765"/>
          <a:ext cx="49974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Equation" r:id="rId4" imgW="2031840" imgH="355320" progId="Equation.3">
                  <p:embed/>
                </p:oleObj>
              </mc:Choice>
              <mc:Fallback>
                <p:oleObj name="Equation" r:id="rId4" imgW="2031840" imgH="355320" progId="Equation.3">
                  <p:embed/>
                  <p:pic>
                    <p:nvPicPr>
                      <p:cNvPr id="57348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739765"/>
                        <a:ext cx="49974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6553200" y="1204692"/>
            <a:ext cx="2941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prstClr val="black"/>
                </a:solidFill>
                <a:latin typeface="Courier"/>
              </a:rPr>
              <a:t>I=image,  size m x n</a:t>
            </a:r>
            <a:endParaRPr lang="en-US" altLang="en-US" dirty="0">
              <a:solidFill>
                <a:prstClr val="black"/>
              </a:solidFill>
              <a:latin typeface="Courier"/>
            </a:endParaRP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6553200" y="794822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prstClr val="black"/>
                </a:solidFill>
                <a:latin typeface="Courier"/>
              </a:rPr>
              <a:t>f=filter, size k x l</a:t>
            </a:r>
            <a:endParaRPr lang="en-US" altLang="en-US" dirty="0">
              <a:solidFill>
                <a:prstClr val="black"/>
              </a:solidFill>
              <a:latin typeface="Courier"/>
            </a:endParaRPr>
          </a:p>
        </p:txBody>
      </p:sp>
      <p:graphicFrame>
        <p:nvGraphicFramePr>
          <p:cNvPr id="573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217445"/>
              </p:ext>
            </p:extLst>
          </p:nvPr>
        </p:nvGraphicFramePr>
        <p:xfrm>
          <a:off x="3425952" y="2353358"/>
          <a:ext cx="499745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Equation" r:id="rId6" imgW="2031840" imgH="355320" progId="Equation.3">
                  <p:embed/>
                </p:oleObj>
              </mc:Choice>
              <mc:Fallback>
                <p:oleObj name="Equation" r:id="rId6" imgW="2031840" imgH="355320" progId="Equation.3">
                  <p:embed/>
                  <p:pic>
                    <p:nvPicPr>
                      <p:cNvPr id="573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952" y="2353358"/>
                        <a:ext cx="499745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09600" y="6416455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 smtClean="0"/>
              <a:t>In Python you can use </a:t>
            </a:r>
            <a:r>
              <a:rPr lang="en-US" altLang="en-US" dirty="0">
                <a:hlinkClick r:id="rId8"/>
              </a:rPr>
              <a:t>https://</a:t>
            </a:r>
            <a:r>
              <a:rPr lang="en-US" altLang="en-US" dirty="0" smtClean="0">
                <a:hlinkClick r:id="rId8"/>
              </a:rPr>
              <a:t>docs.scipy.org/doc/scipy/reference/generated/scipy.signal.convolve2d.html</a:t>
            </a:r>
            <a:endParaRPr lang="en-US" altLang="en-US" dirty="0" smtClean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69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 properties of linear filters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914400"/>
            <a:ext cx="8153400" cy="5791200"/>
          </a:xfrm>
        </p:spPr>
        <p:txBody>
          <a:bodyPr>
            <a:normAutofit lnSpcReduction="10000"/>
          </a:bodyPr>
          <a:lstStyle/>
          <a:p>
            <a:pPr marL="0">
              <a:buNone/>
              <a:defRPr/>
            </a:pPr>
            <a:endParaRPr lang="en-US" b="1" dirty="0"/>
          </a:p>
          <a:p>
            <a:pPr marL="0">
              <a:buNone/>
              <a:defRPr/>
            </a:pPr>
            <a:r>
              <a:rPr lang="en-US" b="1" dirty="0"/>
              <a:t>Linearity:</a:t>
            </a:r>
            <a:r>
              <a:rPr lang="en-US" dirty="0"/>
              <a:t> </a:t>
            </a:r>
          </a:p>
          <a:p>
            <a:pPr marL="0">
              <a:buNone/>
              <a:defRPr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(I, 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+ 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 = </a:t>
            </a:r>
          </a:p>
          <a:p>
            <a:pPr marL="0">
              <a:buNone/>
              <a:defRPr/>
            </a:pPr>
            <a:r>
              <a:rPr lang="en-US" sz="24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(I,f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(I,f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3600" dirty="0">
              <a:latin typeface="Courier New" pitchFamily="49" charset="0"/>
              <a:cs typeface="Courier New" pitchFamily="49" charset="0"/>
            </a:endParaRPr>
          </a:p>
          <a:p>
            <a:pPr marL="0">
              <a:buNone/>
              <a:defRPr/>
            </a:pPr>
            <a:endParaRPr lang="en-US" b="1" dirty="0"/>
          </a:p>
          <a:p>
            <a:pPr marL="0">
              <a:buNone/>
              <a:defRPr/>
            </a:pPr>
            <a:r>
              <a:rPr lang="en-US" b="1" dirty="0"/>
              <a:t>Shift invariance:</a:t>
            </a:r>
            <a:r>
              <a:rPr lang="en-US" dirty="0"/>
              <a:t> same behavior regardless of pixel location</a:t>
            </a:r>
          </a:p>
          <a:p>
            <a:pPr marL="0">
              <a:buNone/>
              <a:defRPr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I,shift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(f)) = shift(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I,f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))</a:t>
            </a:r>
          </a:p>
          <a:p>
            <a:pPr marL="0">
              <a:buNone/>
              <a:defRPr/>
            </a:pPr>
            <a:endParaRPr lang="en-US" dirty="0"/>
          </a:p>
          <a:p>
            <a:pPr marL="0">
              <a:buNone/>
              <a:defRPr/>
            </a:pPr>
            <a:r>
              <a:rPr lang="en-US" dirty="0"/>
              <a:t>Any linear, shift-invariant operator can be represented as a convolution</a:t>
            </a:r>
          </a:p>
          <a:p>
            <a:pPr>
              <a:buFontTx/>
              <a:buChar char="•"/>
              <a:defRPr/>
            </a:pPr>
            <a:endParaRPr lang="en-US" dirty="0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8880478" y="6550028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3960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properties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914400"/>
            <a:ext cx="8915400" cy="5943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sz="2800" dirty="0"/>
              <a:t>Commutative: 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b</a:t>
            </a:r>
            <a:r>
              <a:rPr lang="en-US" sz="2800" dirty="0"/>
              <a:t> * </a:t>
            </a:r>
            <a:r>
              <a:rPr lang="en-US" sz="2800" i="1" dirty="0"/>
              <a:t>a</a:t>
            </a:r>
          </a:p>
          <a:p>
            <a:pPr lvl="1">
              <a:defRPr/>
            </a:pPr>
            <a:r>
              <a:rPr lang="en-US" sz="2400" dirty="0"/>
              <a:t>Conceptually no difference between filter and signal</a:t>
            </a:r>
          </a:p>
          <a:p>
            <a:pPr lvl="1">
              <a:defRPr/>
            </a:pPr>
            <a:r>
              <a:rPr lang="en-US" sz="2400" dirty="0"/>
              <a:t>But particular filtering implementations might break this equality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Associative: </a:t>
            </a:r>
            <a:r>
              <a:rPr lang="en-US" sz="2800" i="1" dirty="0"/>
              <a:t>a</a:t>
            </a:r>
            <a:r>
              <a:rPr lang="en-US" sz="2800" dirty="0"/>
              <a:t> * (</a:t>
            </a:r>
            <a:r>
              <a:rPr lang="en-US" sz="2800" i="1" dirty="0"/>
              <a:t>b</a:t>
            </a:r>
            <a:r>
              <a:rPr lang="en-US" sz="2800" dirty="0"/>
              <a:t> * </a:t>
            </a:r>
            <a:r>
              <a:rPr lang="en-US" sz="2800" i="1" dirty="0"/>
              <a:t>c</a:t>
            </a:r>
            <a:r>
              <a:rPr lang="en-US" sz="2800" dirty="0"/>
              <a:t>) = 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) * </a:t>
            </a:r>
            <a:r>
              <a:rPr lang="en-US" sz="2800" i="1" dirty="0"/>
              <a:t>c</a:t>
            </a:r>
          </a:p>
          <a:p>
            <a:pPr lvl="1">
              <a:defRPr/>
            </a:pPr>
            <a:r>
              <a:rPr lang="en-US" sz="2400" dirty="0"/>
              <a:t>Often apply several filters one after another: (((</a:t>
            </a:r>
            <a:r>
              <a:rPr lang="en-US" sz="2400" i="1" dirty="0"/>
              <a:t>a</a:t>
            </a:r>
            <a:r>
              <a:rPr lang="en-US" sz="2400" dirty="0"/>
              <a:t> * </a:t>
            </a:r>
            <a:r>
              <a:rPr lang="en-US" sz="2400" i="1" dirty="0"/>
              <a:t>b</a:t>
            </a:r>
            <a:r>
              <a:rPr lang="en-US" sz="2400" baseline="-25000" dirty="0"/>
              <a:t>1</a:t>
            </a:r>
            <a:r>
              <a:rPr lang="en-US" sz="2400" dirty="0"/>
              <a:t>) * </a:t>
            </a:r>
            <a:r>
              <a:rPr lang="en-US" sz="2400" i="1" dirty="0"/>
              <a:t>b</a:t>
            </a:r>
            <a:r>
              <a:rPr lang="en-US" sz="2400" baseline="-25000" dirty="0"/>
              <a:t>2</a:t>
            </a:r>
            <a:r>
              <a:rPr lang="en-US" sz="2400" dirty="0"/>
              <a:t>) * </a:t>
            </a:r>
            <a:r>
              <a:rPr lang="en-US" sz="2400" i="1" dirty="0"/>
              <a:t>b</a:t>
            </a:r>
            <a:r>
              <a:rPr lang="en-US" sz="2400" baseline="-25000" dirty="0"/>
              <a:t>3</a:t>
            </a:r>
            <a:r>
              <a:rPr lang="en-US" sz="2400" dirty="0"/>
              <a:t>)</a:t>
            </a:r>
          </a:p>
          <a:p>
            <a:pPr lvl="1">
              <a:defRPr/>
            </a:pPr>
            <a:r>
              <a:rPr lang="en-US" sz="2400" dirty="0"/>
              <a:t>This is equivalent to applying one filter: a * (</a:t>
            </a:r>
            <a:r>
              <a:rPr lang="en-US" sz="2400" i="1" dirty="0"/>
              <a:t>b</a:t>
            </a:r>
            <a:r>
              <a:rPr lang="en-US" sz="2400" baseline="-25000" dirty="0"/>
              <a:t>1</a:t>
            </a:r>
            <a:r>
              <a:rPr lang="en-US" sz="2400" dirty="0"/>
              <a:t> * </a:t>
            </a:r>
            <a:r>
              <a:rPr lang="en-US" sz="2400" i="1" dirty="0"/>
              <a:t>b</a:t>
            </a:r>
            <a:r>
              <a:rPr lang="en-US" sz="2400" baseline="-25000" dirty="0"/>
              <a:t>2</a:t>
            </a:r>
            <a:r>
              <a:rPr lang="en-US" sz="2400" dirty="0"/>
              <a:t> * </a:t>
            </a:r>
            <a:r>
              <a:rPr lang="en-US" sz="2400" i="1" dirty="0"/>
              <a:t>b</a:t>
            </a:r>
            <a:r>
              <a:rPr lang="en-US" sz="2400" baseline="-25000" dirty="0"/>
              <a:t>3</a:t>
            </a:r>
            <a:r>
              <a:rPr lang="en-US" sz="2400" dirty="0"/>
              <a:t>)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Distributes over addition: </a:t>
            </a:r>
            <a:r>
              <a:rPr lang="en-US" sz="2800" i="1" dirty="0"/>
              <a:t>a</a:t>
            </a:r>
            <a:r>
              <a:rPr lang="en-US" sz="2800" dirty="0"/>
              <a:t> * (</a:t>
            </a:r>
            <a:r>
              <a:rPr lang="en-US" sz="2800" i="1" dirty="0"/>
              <a:t>b</a:t>
            </a:r>
            <a:r>
              <a:rPr lang="en-US" sz="2800" dirty="0"/>
              <a:t> + </a:t>
            </a:r>
            <a:r>
              <a:rPr lang="en-US" sz="2800" i="1" dirty="0"/>
              <a:t>c</a:t>
            </a:r>
            <a:r>
              <a:rPr lang="en-US" sz="2800" dirty="0"/>
              <a:t>) = 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) + 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c</a:t>
            </a:r>
            <a:r>
              <a:rPr lang="en-US" sz="2800" dirty="0"/>
              <a:t>)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Scalars factor out: </a:t>
            </a:r>
            <a:r>
              <a:rPr lang="en-US" sz="2800" i="1" dirty="0"/>
              <a:t>ka * b = a * kb = k </a:t>
            </a:r>
            <a:r>
              <a:rPr lang="en-US" sz="2800" dirty="0"/>
              <a:t>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)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Identity: unit impulse </a:t>
            </a:r>
            <a:r>
              <a:rPr lang="en-US" sz="2800" i="1" dirty="0"/>
              <a:t>e</a:t>
            </a:r>
            <a:r>
              <a:rPr lang="en-US" sz="2800" dirty="0"/>
              <a:t> = [0, 0, 1, 0, 0],</a:t>
            </a:r>
            <a:br>
              <a:rPr lang="en-US" sz="2800" dirty="0"/>
            </a:b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e</a:t>
            </a:r>
            <a:r>
              <a:rPr lang="en-US" sz="2800" dirty="0"/>
              <a:t> = </a:t>
            </a:r>
            <a:r>
              <a:rPr lang="en-US" sz="2800" i="1" dirty="0"/>
              <a:t>a</a:t>
            </a:r>
          </a:p>
          <a:p>
            <a:pPr lvl="1">
              <a:buFontTx/>
              <a:buNone/>
              <a:defRPr/>
            </a:pPr>
            <a:endParaRPr lang="en-US" sz="2400" dirty="0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8880478" y="6550028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9092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latin typeface="Courier New" panose="02070309020205020404" pitchFamily="49" charset="0"/>
            </a:endParaRPr>
          </a:p>
        </p:txBody>
      </p:sp>
      <p:pic>
        <p:nvPicPr>
          <p:cNvPr id="60419" name="Picture 4" descr="realgau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1752603" y="2057403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3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961188" y="2343150"/>
            <a:ext cx="34782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8115300" y="3900488"/>
            <a:ext cx="1404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6934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7804150" y="6488116"/>
            <a:ext cx="286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Slide credit: Christopher Rasmussen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363509163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Gaussian filter</a:t>
            </a:r>
          </a:p>
        </p:txBody>
      </p:sp>
    </p:spTree>
    <p:extLst>
      <p:ext uri="{BB962C8B-B14F-4D97-AF65-F5344CB8AC3E}">
        <p14:creationId xmlns:p14="http://schemas.microsoft.com/office/powerpoint/2010/main" val="20067297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otoTourismPreview_640x4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420" y="3"/>
            <a:ext cx="9142580" cy="6857465"/>
          </a:xfrm>
        </p:spPr>
      </p:pic>
    </p:spTree>
    <p:extLst>
      <p:ext uri="{BB962C8B-B14F-4D97-AF65-F5344CB8AC3E}">
        <p14:creationId xmlns:p14="http://schemas.microsoft.com/office/powerpoint/2010/main" val="125051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99927169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Gaussian filters</a:t>
            </a: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Remove “high-frequency” components from the image (low-pass filter)</a:t>
            </a:r>
          </a:p>
          <a:p>
            <a:pPr lvl="1">
              <a:defRPr/>
            </a:pPr>
            <a:r>
              <a:rPr lang="en-US" dirty="0"/>
              <a:t>Images become more smooth</a:t>
            </a:r>
          </a:p>
          <a:p>
            <a:pPr>
              <a:buFontTx/>
              <a:buChar char="•"/>
              <a:defRPr/>
            </a:pPr>
            <a:r>
              <a:rPr lang="en-US" dirty="0"/>
              <a:t>Convolution with self is another Gaussian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So can smooth with small-width kernel, repeat, and get same result as larger-width kernel would have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Convolving two times with Gaussian kernel of width </a:t>
            </a:r>
            <a:r>
              <a:rPr lang="en-US" i="1" dirty="0"/>
              <a:t>σ</a:t>
            </a:r>
            <a:r>
              <a:rPr lang="en-US" dirty="0"/>
              <a:t> is same as convolving once with kernel of width  </a:t>
            </a:r>
            <a:r>
              <a:rPr lang="en-US" i="1" dirty="0"/>
              <a:t>σ</a:t>
            </a:r>
            <a:r>
              <a:rPr lang="en-US" dirty="0"/>
              <a:t>√2 </a:t>
            </a:r>
            <a:endParaRPr lang="en-US" i="1" dirty="0"/>
          </a:p>
          <a:p>
            <a:pPr>
              <a:buFontTx/>
              <a:buChar char="•"/>
              <a:defRPr/>
            </a:pPr>
            <a:r>
              <a:rPr lang="en-US" i="1" dirty="0"/>
              <a:t>Separable </a:t>
            </a:r>
            <a:r>
              <a:rPr lang="en-US" dirty="0"/>
              <a:t>kernel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Factors into product of two 1D Gaussians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8839203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Source: K.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8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762000"/>
          </a:xfrm>
        </p:spPr>
        <p:txBody>
          <a:bodyPr/>
          <a:lstStyle/>
          <a:p>
            <a:r>
              <a:rPr lang="en-US" altLang="en-US"/>
              <a:t>Separability of the Gaussian filter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"/>
          <a:stretch>
            <a:fillRect/>
          </a:stretch>
        </p:blipFill>
        <p:spPr bwMode="auto">
          <a:xfrm>
            <a:off x="2286003" y="1295400"/>
            <a:ext cx="7542213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1850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Separability example</a:t>
            </a:r>
          </a:p>
        </p:txBody>
      </p:sp>
      <p:pic>
        <p:nvPicPr>
          <p:cNvPr id="65539" name="Picture 6" descr="se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931866"/>
            <a:ext cx="482441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54600" y="3876675"/>
            <a:ext cx="4241800" cy="2590800"/>
            <a:chOff x="1216" y="2442"/>
            <a:chExt cx="2672" cy="1632"/>
          </a:xfrm>
        </p:grpSpPr>
        <p:pic>
          <p:nvPicPr>
            <p:cNvPr id="65549" name="Picture 8" descr="sep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prstClr val="black"/>
                  </a:solidFill>
                </a:rPr>
                <a:t>*</a:t>
              </a:r>
            </a:p>
          </p:txBody>
        </p:sp>
        <p:sp>
          <p:nvSpPr>
            <p:cNvPr id="6555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prstClr val="black"/>
                  </a:solidFill>
                </a:rPr>
                <a:t>*</a:t>
              </a:r>
            </a:p>
          </p:txBody>
        </p:sp>
        <p:sp>
          <p:nvSpPr>
            <p:cNvPr id="6555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prstClr val="black"/>
                  </a:solidFill>
                </a:rPr>
                <a:t>=</a:t>
              </a:r>
            </a:p>
          </p:txBody>
        </p:sp>
        <p:sp>
          <p:nvSpPr>
            <p:cNvPr id="6555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prstClr val="black"/>
                  </a:solidFill>
                </a:rPr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7848600" y="990600"/>
            <a:ext cx="2057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2438400"/>
            <a:ext cx="37052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14"/>
          <p:cNvSpPr txBox="1">
            <a:spLocks noChangeArrowheads="1"/>
          </p:cNvSpPr>
          <p:nvPr/>
        </p:nvSpPr>
        <p:spPr bwMode="auto">
          <a:xfrm>
            <a:off x="2647950" y="1408113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prstClr val="black"/>
                </a:solidFill>
              </a:rPr>
              <a:t>2D convolution</a:t>
            </a:r>
            <a:br>
              <a:rPr lang="en-US" altLang="en-US" dirty="0">
                <a:solidFill>
                  <a:prstClr val="black"/>
                </a:solidFill>
              </a:rPr>
            </a:br>
            <a:r>
              <a:rPr lang="en-US" altLang="en-US" dirty="0">
                <a:solidFill>
                  <a:prstClr val="black"/>
                </a:solidFill>
              </a:rPr>
              <a:t>(center location only)</a:t>
            </a:r>
          </a:p>
        </p:txBody>
      </p:sp>
      <p:sp>
        <p:nvSpPr>
          <p:cNvPr id="53256" name="Text Box 16"/>
          <p:cNvSpPr txBox="1">
            <a:spLocks noChangeArrowheads="1"/>
          </p:cNvSpPr>
          <p:nvPr/>
        </p:nvSpPr>
        <p:spPr bwMode="auto">
          <a:xfrm>
            <a:off x="8763003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Source: K. Grauman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2711450" y="2667000"/>
            <a:ext cx="21780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prstClr val="black"/>
                </a:solidFill>
              </a:rPr>
              <a:t>The filter factors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into a product of 1D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2679700" y="415925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prstClr val="black"/>
                </a:solidFill>
              </a:rPr>
              <a:t>Perform convolution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2279650" y="5454650"/>
            <a:ext cx="305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prstClr val="black"/>
                </a:solidFill>
              </a:rPr>
              <a:t>Followed by convolution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along the remaining column: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5562600" y="5181600"/>
            <a:ext cx="3657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Separability</a:t>
            </a:r>
          </a:p>
        </p:txBody>
      </p:sp>
      <p:sp>
        <p:nvSpPr>
          <p:cNvPr id="6656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Why is separability useful in practice?</a:t>
            </a:r>
          </a:p>
        </p:txBody>
      </p:sp>
    </p:spTree>
    <p:extLst>
      <p:ext uri="{BB962C8B-B14F-4D97-AF65-F5344CB8AC3E}">
        <p14:creationId xmlns:p14="http://schemas.microsoft.com/office/powerpoint/2010/main" val="31832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practical matters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9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762000"/>
            <a:ext cx="8229600" cy="47244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/>
              <a:t>How big should the filter be?</a:t>
            </a:r>
          </a:p>
          <a:p>
            <a:pPr eaLnBrk="1" hangingPunct="1"/>
            <a:r>
              <a:rPr lang="en-US" altLang="en-US" sz="2800"/>
              <a:t>Values at edges should be near zero</a:t>
            </a:r>
          </a:p>
          <a:p>
            <a:pPr eaLnBrk="1" hangingPunct="1"/>
            <a:r>
              <a:rPr lang="en-US" altLang="en-US" sz="2800"/>
              <a:t>Rule of thumb for Gaussian: set filter half-width to about 3 </a:t>
            </a:r>
            <a:r>
              <a:rPr lang="en-US" altLang="en-US" sz="2800" i="1"/>
              <a:t>σ</a:t>
            </a:r>
            <a:endParaRPr lang="en-US" altLang="en-US" sz="2800"/>
          </a:p>
          <a:p>
            <a:pPr eaLnBrk="1" hangingPunct="1"/>
            <a:endParaRPr lang="en-US" altLang="en-US" sz="2800"/>
          </a:p>
        </p:txBody>
      </p:sp>
      <p:sp>
        <p:nvSpPr>
          <p:cNvPr id="68611" name="Picture 4"/>
          <p:cNvSpPr>
            <a:spLocks noChangeAspect="1" noChangeArrowheads="1"/>
          </p:cNvSpPr>
          <p:nvPr/>
        </p:nvSpPr>
        <p:spPr bwMode="auto">
          <a:xfrm>
            <a:off x="3962400" y="2895600"/>
            <a:ext cx="4267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</p:spTree>
    <p:extLst>
      <p:ext uri="{BB962C8B-B14F-4D97-AF65-F5344CB8AC3E}">
        <p14:creationId xmlns:p14="http://schemas.microsoft.com/office/powerpoint/2010/main" val="281174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about near the edge?</a:t>
            </a:r>
          </a:p>
          <a:p>
            <a:pPr lvl="1"/>
            <a:r>
              <a:rPr lang="en-US" altLang="en-US"/>
              <a:t>the filter window falls off the edge of the image</a:t>
            </a:r>
          </a:p>
          <a:p>
            <a:pPr lvl="1"/>
            <a:r>
              <a:rPr lang="en-US" altLang="en-US"/>
              <a:t>need to extrapolate</a:t>
            </a:r>
          </a:p>
          <a:p>
            <a:pPr lvl="1"/>
            <a:r>
              <a:rPr lang="en-US" altLang="en-US"/>
              <a:t>methods:</a:t>
            </a:r>
          </a:p>
          <a:p>
            <a:pPr lvl="2"/>
            <a:r>
              <a:rPr lang="en-US" altLang="en-US"/>
              <a:t>clip filter (black)</a:t>
            </a:r>
          </a:p>
          <a:p>
            <a:pPr lvl="2"/>
            <a:r>
              <a:rPr lang="en-US" altLang="en-US"/>
              <a:t>wrap around</a:t>
            </a:r>
          </a:p>
          <a:p>
            <a:pPr lvl="2"/>
            <a:r>
              <a:rPr lang="en-US" altLang="en-US"/>
              <a:t>copy edge</a:t>
            </a:r>
          </a:p>
          <a:p>
            <a:pPr lvl="2"/>
            <a:r>
              <a:rPr lang="en-US" altLang="en-US"/>
              <a:t>reflect across edge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8686800" y="65532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3872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</a:t>
            </a:r>
            <a:r>
              <a:rPr lang="en-US"/>
              <a:t>be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070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Next class: Light and Color and</a:t>
            </a:r>
            <a:br>
              <a:rPr lang="en-US" altLang="en-US" dirty="0"/>
            </a:br>
            <a:r>
              <a:rPr lang="en-US" altLang="en-US" dirty="0"/>
              <a:t>                    Thinking in Frequency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8852" name="Picture 6" descr="http://www.cs.brown.edu/courses/csci1950-g/results/final/spotaszn/images/d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19400"/>
            <a:ext cx="13843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7933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Projection: world </a:t>
            </a:r>
            <a:r>
              <a:rPr lang="en-US" sz="3200" dirty="0" err="1"/>
              <a:t>coordinates</a:t>
            </a:r>
            <a:r>
              <a:rPr lang="en-US" sz="3200" dirty="0" err="1">
                <a:sym typeface="Wingdings" pitchFamily="2" charset="2"/>
              </a:rPr>
              <a:t>image</a:t>
            </a:r>
            <a:r>
              <a:rPr lang="en-US" sz="3200" dirty="0">
                <a:sym typeface="Wingdings" pitchFamily="2" charset="2"/>
              </a:rPr>
              <a:t> coordinates</a:t>
            </a:r>
            <a:endParaRPr lang="en-US" sz="3200" dirty="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13366109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2971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to </a:t>
            </a:r>
            <a:r>
              <a:rPr lang="en-US" sz="2400" i="1">
                <a:solidFill>
                  <a:prstClr val="black"/>
                </a:solidFill>
              </a:rPr>
              <a:t>homogeneous</a:t>
            </a:r>
            <a:r>
              <a:rPr lang="en-US" sz="2400">
                <a:solidFill>
                  <a:prstClr val="black"/>
                </a:solidFill>
              </a:rPr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3048003" y="3717928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image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6629400" y="3706816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scene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2895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</a:t>
            </a:r>
            <a:r>
              <a:rPr lang="en-US" sz="2400" i="1">
                <a:solidFill>
                  <a:prstClr val="black"/>
                </a:solidFill>
              </a:rPr>
              <a:t>from</a:t>
            </a:r>
            <a:r>
              <a:rPr lang="en-US" sz="2400">
                <a:solidFill>
                  <a:prstClr val="black"/>
                </a:solidFill>
              </a:rPr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8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9850" y="5235578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4178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4941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22323</TotalTime>
  <Words>3435</Words>
  <Application>Microsoft Office PowerPoint</Application>
  <PresentationFormat>Widescreen</PresentationFormat>
  <Paragraphs>1970</Paragraphs>
  <Slides>79</Slides>
  <Notes>36</Notes>
  <HiddenSlides>11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8" baseType="lpstr">
      <vt:lpstr>Arial</vt:lpstr>
      <vt:lpstr>Calibri</vt:lpstr>
      <vt:lpstr>Comic Sans MS</vt:lpstr>
      <vt:lpstr>Courier</vt:lpstr>
      <vt:lpstr>Courier New</vt:lpstr>
      <vt:lpstr>Futura Bk BT</vt:lpstr>
      <vt:lpstr>Gill Sans</vt:lpstr>
      <vt:lpstr>Helvetica</vt:lpstr>
      <vt:lpstr>Symbol</vt:lpstr>
      <vt:lpstr>Tahoma</vt:lpstr>
      <vt:lpstr>Times</vt:lpstr>
      <vt:lpstr>Times New Roman</vt:lpstr>
      <vt:lpstr>Wingdings</vt:lpstr>
      <vt:lpstr>Office Theme</vt:lpstr>
      <vt:lpstr>6_Office Theme</vt:lpstr>
      <vt:lpstr>1_Office Theme</vt:lpstr>
      <vt:lpstr>1_Blank Presentation</vt:lpstr>
      <vt:lpstr>Equation</vt:lpstr>
      <vt:lpstr>Photo Editor Photo</vt:lpstr>
      <vt:lpstr>Welcome back!</vt:lpstr>
      <vt:lpstr>PowerPoint Presentation</vt:lpstr>
      <vt:lpstr>Projection: world coordinatesimage coordinates</vt:lpstr>
      <vt:lpstr>Projection: world coordinatesimage coordinates</vt:lpstr>
      <vt:lpstr>Interlude: why does this matter?</vt:lpstr>
      <vt:lpstr>Relating multiple views</vt:lpstr>
      <vt:lpstr>PowerPoint Presentation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PowerPoint Presentation</vt:lpstr>
      <vt:lpstr>PowerPoint Presentation</vt:lpstr>
      <vt:lpstr>Pinhole Camera Model</vt:lpstr>
      <vt:lpstr>PowerPoint Presentation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Field of View (Zoom, focal length)</vt:lpstr>
      <vt:lpstr>PowerPoint Presentation</vt:lpstr>
      <vt:lpstr>Beyond Pinholes: Radial Distortion</vt:lpstr>
      <vt:lpstr>Things to remember</vt:lpstr>
      <vt:lpstr>Reminder: read your book</vt:lpstr>
      <vt:lpstr>Image Filtering</vt:lpstr>
      <vt:lpstr>PowerPoint Presentation</vt:lpstr>
      <vt:lpstr>PowerPoint Presentation</vt:lpstr>
      <vt:lpstr>PowerPoint Presentation</vt:lpstr>
      <vt:lpstr>PowerPoint Presentation</vt:lpstr>
      <vt:lpstr>Hybrid Images</vt:lpstr>
      <vt:lpstr>Upcoming classes: two views of filtering</vt:lpstr>
      <vt:lpstr>Image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more on board…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Other filters</vt:lpstr>
      <vt:lpstr>Other filters</vt:lpstr>
      <vt:lpstr>How could we synthesize motion blur?</vt:lpstr>
      <vt:lpstr>Filtering vs. Convolution</vt:lpstr>
      <vt:lpstr>Key properties of linear filters</vt:lpstr>
      <vt:lpstr>More properties</vt:lpstr>
      <vt:lpstr>PowerPoint Presentation</vt:lpstr>
      <vt:lpstr>PowerPoint Presentation</vt:lpstr>
      <vt:lpstr>PowerPoint Presentation</vt:lpstr>
      <vt:lpstr>Gaussian filters</vt:lpstr>
      <vt:lpstr>Separability of the Gaussian filter</vt:lpstr>
      <vt:lpstr>Separability example</vt:lpstr>
      <vt:lpstr>Separability</vt:lpstr>
      <vt:lpstr>Some practical matters</vt:lpstr>
      <vt:lpstr>Practical matters</vt:lpstr>
      <vt:lpstr>Practical matters</vt:lpstr>
      <vt:lpstr>To be continued…</vt:lpstr>
      <vt:lpstr>Next class: Light and Color and                     Thinking in Frequency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136</cp:revision>
  <dcterms:created xsi:type="dcterms:W3CDTF">2009-12-16T02:55:56Z</dcterms:created>
  <dcterms:modified xsi:type="dcterms:W3CDTF">2022-08-25T16:21:43Z</dcterms:modified>
</cp:coreProperties>
</file>