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665" r:id="rId3"/>
    <p:sldId id="678" r:id="rId4"/>
    <p:sldId id="679" r:id="rId5"/>
    <p:sldId id="590" r:id="rId6"/>
    <p:sldId id="674" r:id="rId7"/>
    <p:sldId id="676" r:id="rId8"/>
    <p:sldId id="612" r:id="rId9"/>
    <p:sldId id="613" r:id="rId10"/>
    <p:sldId id="614" r:id="rId11"/>
    <p:sldId id="615" r:id="rId12"/>
    <p:sldId id="616" r:id="rId13"/>
    <p:sldId id="617" r:id="rId14"/>
    <p:sldId id="618" r:id="rId15"/>
    <p:sldId id="619" r:id="rId16"/>
    <p:sldId id="620" r:id="rId17"/>
    <p:sldId id="621" r:id="rId18"/>
    <p:sldId id="622" r:id="rId19"/>
    <p:sldId id="623" r:id="rId20"/>
    <p:sldId id="624" r:id="rId21"/>
    <p:sldId id="625" r:id="rId22"/>
    <p:sldId id="626" r:id="rId23"/>
    <p:sldId id="627" r:id="rId24"/>
    <p:sldId id="628" r:id="rId25"/>
    <p:sldId id="629" r:id="rId26"/>
    <p:sldId id="630" r:id="rId27"/>
    <p:sldId id="631" r:id="rId28"/>
    <p:sldId id="632" r:id="rId29"/>
    <p:sldId id="633" r:id="rId30"/>
    <p:sldId id="634" r:id="rId31"/>
    <p:sldId id="635" r:id="rId32"/>
    <p:sldId id="636" r:id="rId33"/>
    <p:sldId id="667" r:id="rId34"/>
    <p:sldId id="668" r:id="rId35"/>
    <p:sldId id="669" r:id="rId36"/>
    <p:sldId id="670" r:id="rId37"/>
    <p:sldId id="671" r:id="rId38"/>
    <p:sldId id="672" r:id="rId39"/>
    <p:sldId id="673" r:id="rId40"/>
    <p:sldId id="687" r:id="rId41"/>
    <p:sldId id="717" r:id="rId42"/>
    <p:sldId id="688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84895" autoAdjust="0"/>
  </p:normalViewPr>
  <p:slideViewPr>
    <p:cSldViewPr>
      <p:cViewPr varScale="1">
        <p:scale>
          <a:sx n="105" d="100"/>
          <a:sy n="105" d="100"/>
        </p:scale>
        <p:origin x="78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933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7195DA-C8D4-4D1F-AF20-C12BB6DD0220}" type="datetimeFigureOut">
              <a:rPr lang="en-US"/>
              <a:pPr>
                <a:defRPr/>
              </a:pPr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BB0408-F7D0-4348-886E-24DD55A4A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45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58C5D3-4E1C-425C-8B76-D149936DFB0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5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http://en.wikipedia.org/wiki/Rolling_shutter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Even DSLRs have this problem.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3D516B-043B-4583-8E34-F22A3B4CF6AC}" type="slidenum">
              <a:rPr lang="en-US" altLang="en-US" sz="1200">
                <a:solidFill>
                  <a:prstClr val="black"/>
                </a:solidFill>
              </a:rPr>
              <a:pPr/>
              <a:t>25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98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Tapetum lucidum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E7B687-15AC-45A4-BCEC-FF91BC75BEA0}" type="slidenum">
              <a:rPr lang="en-US" altLang="en-US" sz="1200">
                <a:solidFill>
                  <a:prstClr val="black"/>
                </a:solidFill>
              </a:rPr>
              <a:pPr/>
              <a:t>32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1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Animals with Tapetum Lucidum also have RPE, just not in the same part of the eye.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19DD66-4D31-41D9-8A6C-1383686514DF}" type="slidenum">
              <a:rPr lang="en-US" altLang="en-US" sz="1200">
                <a:solidFill>
                  <a:prstClr val="black"/>
                </a:solidFill>
              </a:rPr>
              <a:pPr/>
              <a:t>33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AF3532-D9B4-4B98-AEB4-9C6F5686FB78}" type="slidenum">
              <a:rPr lang="en-US" altLang="en-US" sz="1200">
                <a:solidFill>
                  <a:prstClr val="black"/>
                </a:solidFill>
              </a:rPr>
              <a:pPr/>
              <a:t>36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93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and you can see them!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BB0408-F7D0-4348-886E-24DD55A4A6F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54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22903A-7AE4-428F-B6AD-4DA8D70035EB}" type="slidenum">
              <a:rPr lang="en-US" altLang="en-US" sz="1200">
                <a:solidFill>
                  <a:prstClr val="black"/>
                </a:solidFill>
              </a:rPr>
              <a:pPr/>
              <a:t>41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>
                <a:sym typeface="Symbol" pitchFamily="18" charset="2"/>
              </a:rPr>
              <a:t> 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At least 3 spectral bands required (e.g. R,G,B)</a:t>
            </a:r>
            <a:r>
              <a:rPr lang="en-US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027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3F4A-22E7-4867-8356-D6C974CA502A}" type="datetimeFigureOut">
              <a:rPr lang="en-US"/>
              <a:pPr>
                <a:defRPr/>
              </a:pPr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7EE5-9B1D-48EF-B619-A2DEE0A0D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7360-6A3D-47CE-A548-09EBFB85498A}" type="datetimeFigureOut">
              <a:rPr lang="en-US"/>
              <a:pPr>
                <a:defRPr/>
              </a:pPr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F3B5-752B-4349-9D9B-C9B01C764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D0CC-0C82-4AAA-B57A-F279565B300D}" type="datetimeFigureOut">
              <a:rPr lang="en-US"/>
              <a:pPr>
                <a:defRPr/>
              </a:pPr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2DC1-E254-43AF-9197-E67E86387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E07BD334-9FC8-4DD2-8E17-FF81602F4C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420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0CE1A45F-0E9F-463F-8ED1-538290CA1F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42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47CA58D8-FF85-48BF-89B9-A7AF08F788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938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487E9F93-A8E5-4579-969B-6CA0B57FCD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918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AA809E69-345E-4BE1-900F-787734F955B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598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ABEF107C-F523-4CB8-9CDA-7AF3077B499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068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8034EF46-BB8F-43DE-A11C-D666791AD8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774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13C3E5C7-CDA5-4345-9585-8932558883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32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C0C8-AF91-49D9-81BD-D7B6B91E0A25}" type="datetimeFigureOut">
              <a:rPr lang="en-US"/>
              <a:pPr>
                <a:defRPr/>
              </a:pPr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499D-3621-477C-B4CA-E43E7D78A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B2F6F84C-DBA6-4E4C-8848-6F583E8F35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952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D969A45F-2180-43DD-9439-70B2A5D510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309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C5B5A232-7A82-4F11-8E35-5DFF31E738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8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57E5-AF58-486B-A1AE-56BB4ADAE94A}" type="datetimeFigureOut">
              <a:rPr lang="en-US"/>
              <a:pPr>
                <a:defRPr/>
              </a:pPr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348A-37D4-4A78-85F8-F886D5A6E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DFB9-EFA8-45B6-9197-429CE1B09FDC}" type="datetimeFigureOut">
              <a:rPr lang="en-US"/>
              <a:pPr>
                <a:defRPr/>
              </a:pPr>
              <a:t>9/6/2022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592E-F22D-405C-9B5E-726500C88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C80F-442C-4ED8-A9E0-D8C369C96E47}" type="datetimeFigureOut">
              <a:rPr lang="en-US"/>
              <a:pPr>
                <a:defRPr/>
              </a:pPr>
              <a:t>9/6/2022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D8F9-E9BD-4B4E-9B5E-5D693304F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ACA9-DFA1-4CA8-9A25-B2A89A4B0C91}" type="datetimeFigureOut">
              <a:rPr lang="en-US"/>
              <a:pPr>
                <a:defRPr/>
              </a:pPr>
              <a:t>9/6/2022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5111-6A06-441B-B171-D84CCC4D9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A42B-3F48-445D-813A-C86C0B384E56}" type="datetimeFigureOut">
              <a:rPr lang="en-US"/>
              <a:pPr>
                <a:defRPr/>
              </a:pPr>
              <a:t>9/6/2022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1757-1FD2-48B8-B968-D0A4939D8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FB32-32D6-43D9-A2F3-25A29A2DBF26}" type="datetimeFigureOut">
              <a:rPr lang="en-US"/>
              <a:pPr>
                <a:defRPr/>
              </a:pPr>
              <a:t>9/6/2022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42B7-5FC1-43AF-B94E-1D756C549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9216-4BAF-43B7-9150-A906AA7D6FC7}" type="datetimeFigureOut">
              <a:rPr lang="en-US"/>
              <a:pPr>
                <a:defRPr/>
              </a:pPr>
              <a:t>9/6/2022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232C-3F89-4DA4-B405-8EC82EF0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2EADCD-5430-47CB-B558-01CE57ACCFDB}" type="datetimeFigureOut">
              <a:rPr lang="en-US"/>
              <a:pPr>
                <a:defRPr/>
              </a:pPr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D95D2-85AF-416D-B7C8-431D4047B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BF1F4F-4701-4EE3-B4F0-9965CE4BDF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247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lectronics.howstuffworks.com/digital-camera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xis.com/products/video/camera/progressive_scan.htm" TargetMode="Externa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is.com/products/video/camera/progressive_scan.ht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is.com/products/video/camera/progressive_scan.htm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BJU2drrtCM" TargetMode="External"/><Relationship Id="rId2" Type="http://schemas.openxmlformats.org/officeDocument/2006/relationships/hyperlink" Target="https://youtu.be/Fmg9ZOHESgQ?t=21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comp_photo\rotsnak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49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Diffuse 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553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410700" y="22066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7803356" y="2791619"/>
            <a:ext cx="1855788" cy="149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5" name="TextBox 23"/>
          <p:cNvSpPr txBox="1">
            <a:spLocks noChangeArrowheads="1"/>
          </p:cNvSpPr>
          <p:nvPr/>
        </p:nvSpPr>
        <p:spPr bwMode="auto">
          <a:xfrm>
            <a:off x="8704263" y="25638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λ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6" name="TextBox 25"/>
          <p:cNvSpPr txBox="1">
            <a:spLocks noChangeArrowheads="1"/>
          </p:cNvSpPr>
          <p:nvPr/>
        </p:nvSpPr>
        <p:spPr bwMode="auto">
          <a:xfrm>
            <a:off x="8993188" y="1828800"/>
            <a:ext cx="1370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light source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7327107" y="3813970"/>
            <a:ext cx="714375" cy="5953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7029450" y="411162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001000" y="411480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978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 err="1"/>
              <a:t>Specular</a:t>
            </a:r>
            <a:r>
              <a:rPr lang="en-US" b="1" dirty="0"/>
              <a:t> 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553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410700" y="22066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7803356" y="2791619"/>
            <a:ext cx="1855788" cy="149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9" name="TextBox 23"/>
          <p:cNvSpPr txBox="1">
            <a:spLocks noChangeArrowheads="1"/>
          </p:cNvSpPr>
          <p:nvPr/>
        </p:nvSpPr>
        <p:spPr bwMode="auto">
          <a:xfrm>
            <a:off x="8704263" y="25638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λ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920" name="TextBox 25"/>
          <p:cNvSpPr txBox="1">
            <a:spLocks noChangeArrowheads="1"/>
          </p:cNvSpPr>
          <p:nvPr/>
        </p:nvSpPr>
        <p:spPr bwMode="auto">
          <a:xfrm>
            <a:off x="8993188" y="1828800"/>
            <a:ext cx="1370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light source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7239000" y="3886201"/>
            <a:ext cx="742950" cy="5826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87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Transparency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553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410700" y="22066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7803356" y="2791619"/>
            <a:ext cx="1855788" cy="149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3" name="TextBox 23"/>
          <p:cNvSpPr txBox="1">
            <a:spLocks noChangeArrowheads="1"/>
          </p:cNvSpPr>
          <p:nvPr/>
        </p:nvSpPr>
        <p:spPr bwMode="auto">
          <a:xfrm>
            <a:off x="8704263" y="25638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λ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44" name="TextBox 25"/>
          <p:cNvSpPr txBox="1">
            <a:spLocks noChangeArrowheads="1"/>
          </p:cNvSpPr>
          <p:nvPr/>
        </p:nvSpPr>
        <p:spPr bwMode="auto">
          <a:xfrm>
            <a:off x="8993188" y="1828800"/>
            <a:ext cx="1370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light source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7327107" y="4722019"/>
            <a:ext cx="595312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06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Refraction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553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410700" y="22066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7803356" y="2791619"/>
            <a:ext cx="1855788" cy="149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7" name="TextBox 23"/>
          <p:cNvSpPr txBox="1">
            <a:spLocks noChangeArrowheads="1"/>
          </p:cNvSpPr>
          <p:nvPr/>
        </p:nvSpPr>
        <p:spPr bwMode="auto">
          <a:xfrm>
            <a:off x="8704263" y="25638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λ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68" name="TextBox 25"/>
          <p:cNvSpPr txBox="1">
            <a:spLocks noChangeArrowheads="1"/>
          </p:cNvSpPr>
          <p:nvPr/>
        </p:nvSpPr>
        <p:spPr bwMode="auto">
          <a:xfrm>
            <a:off x="8993188" y="1828800"/>
            <a:ext cx="1370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light source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7184232" y="4653757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7731125" y="4503738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57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Fluorescence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553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410700" y="22066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7803356" y="2791619"/>
            <a:ext cx="1855788" cy="14986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1" name="TextBox 23"/>
          <p:cNvSpPr txBox="1">
            <a:spLocks noChangeArrowheads="1"/>
          </p:cNvSpPr>
          <p:nvPr/>
        </p:nvSpPr>
        <p:spPr bwMode="auto">
          <a:xfrm>
            <a:off x="8704264" y="2563814"/>
            <a:ext cx="38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λ</a:t>
            </a:r>
            <a:r>
              <a:rPr lang="en-US" altLang="en-US" sz="1800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992" name="TextBox 25"/>
          <p:cNvSpPr txBox="1">
            <a:spLocks noChangeArrowheads="1"/>
          </p:cNvSpPr>
          <p:nvPr/>
        </p:nvSpPr>
        <p:spPr bwMode="auto">
          <a:xfrm>
            <a:off x="8993188" y="1828800"/>
            <a:ext cx="1370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light source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7327107" y="3813970"/>
            <a:ext cx="714375" cy="59531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7029450" y="41116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101013" y="41116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6" name="TextBox 38"/>
          <p:cNvSpPr txBox="1">
            <a:spLocks noChangeArrowheads="1"/>
          </p:cNvSpPr>
          <p:nvPr/>
        </p:nvSpPr>
        <p:spPr bwMode="auto">
          <a:xfrm>
            <a:off x="7162801" y="3352800"/>
            <a:ext cx="38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λ</a:t>
            </a:r>
            <a:r>
              <a:rPr lang="en-US" altLang="en-US" sz="18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9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Subsurface scattering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553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410700" y="22066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7803356" y="2791619"/>
            <a:ext cx="1855788" cy="149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5" name="TextBox 23"/>
          <p:cNvSpPr txBox="1">
            <a:spLocks noChangeArrowheads="1"/>
          </p:cNvSpPr>
          <p:nvPr/>
        </p:nvSpPr>
        <p:spPr bwMode="auto">
          <a:xfrm>
            <a:off x="8704263" y="25638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λ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16" name="TextBox 25"/>
          <p:cNvSpPr txBox="1">
            <a:spLocks noChangeArrowheads="1"/>
          </p:cNvSpPr>
          <p:nvPr/>
        </p:nvSpPr>
        <p:spPr bwMode="auto">
          <a:xfrm>
            <a:off x="8993188" y="1828800"/>
            <a:ext cx="1370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light source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7241382" y="3909220"/>
            <a:ext cx="714375" cy="5953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6477000" y="419100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153400" y="419100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827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Phosphorescence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553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410700" y="22066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7803356" y="2791619"/>
            <a:ext cx="1855788" cy="149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9" name="TextBox 23"/>
          <p:cNvSpPr txBox="1">
            <a:spLocks noChangeArrowheads="1"/>
          </p:cNvSpPr>
          <p:nvPr/>
        </p:nvSpPr>
        <p:spPr bwMode="auto">
          <a:xfrm>
            <a:off x="8785226" y="2563814"/>
            <a:ext cx="511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t=1</a:t>
            </a:r>
          </a:p>
        </p:txBody>
      </p:sp>
      <p:sp>
        <p:nvSpPr>
          <p:cNvPr id="44040" name="TextBox 25"/>
          <p:cNvSpPr txBox="1">
            <a:spLocks noChangeArrowheads="1"/>
          </p:cNvSpPr>
          <p:nvPr/>
        </p:nvSpPr>
        <p:spPr bwMode="auto">
          <a:xfrm>
            <a:off x="8993188" y="1828800"/>
            <a:ext cx="1370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light source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7284245" y="3848895"/>
            <a:ext cx="714375" cy="5953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6986588" y="414655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932738" y="414655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4" name="TextBox 38"/>
          <p:cNvSpPr txBox="1">
            <a:spLocks noChangeArrowheads="1"/>
          </p:cNvSpPr>
          <p:nvPr/>
        </p:nvSpPr>
        <p:spPr bwMode="auto">
          <a:xfrm>
            <a:off x="7391401" y="3429000"/>
            <a:ext cx="51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t=n</a:t>
            </a:r>
          </a:p>
        </p:txBody>
      </p:sp>
    </p:spTree>
    <p:extLst>
      <p:ext uri="{BB962C8B-B14F-4D97-AF65-F5344CB8AC3E}">
        <p14:creationId xmlns:p14="http://schemas.microsoft.com/office/powerpoint/2010/main" val="720673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 err="1"/>
              <a:t>Interreflection</a:t>
            </a:r>
            <a:endParaRPr lang="en-US" b="1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553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410700" y="22066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7803356" y="2791619"/>
            <a:ext cx="1855788" cy="149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3" name="TextBox 23"/>
          <p:cNvSpPr txBox="1">
            <a:spLocks noChangeArrowheads="1"/>
          </p:cNvSpPr>
          <p:nvPr/>
        </p:nvSpPr>
        <p:spPr bwMode="auto">
          <a:xfrm>
            <a:off x="8704263" y="25638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λ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64" name="TextBox 25"/>
          <p:cNvSpPr txBox="1">
            <a:spLocks noChangeArrowheads="1"/>
          </p:cNvSpPr>
          <p:nvPr/>
        </p:nvSpPr>
        <p:spPr bwMode="auto">
          <a:xfrm>
            <a:off x="8993188" y="1828800"/>
            <a:ext cx="1370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light source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7274720" y="3831432"/>
            <a:ext cx="714375" cy="5953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77000" y="3733800"/>
            <a:ext cx="160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6727032" y="3899694"/>
            <a:ext cx="727075" cy="46513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6447631" y="4067969"/>
            <a:ext cx="439738" cy="381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9" name="TextBox 47"/>
          <p:cNvSpPr txBox="1">
            <a:spLocks noChangeArrowheads="1"/>
          </p:cNvSpPr>
          <p:nvPr/>
        </p:nvSpPr>
        <p:spPr bwMode="auto">
          <a:xfrm>
            <a:off x="6477000" y="5029200"/>
            <a:ext cx="278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(Specular Interreflection)</a:t>
            </a:r>
          </a:p>
        </p:txBody>
      </p:sp>
    </p:spTree>
    <p:extLst>
      <p:ext uri="{BB962C8B-B14F-4D97-AF65-F5344CB8AC3E}">
        <p14:creationId xmlns:p14="http://schemas.microsoft.com/office/powerpoint/2010/main" val="2649885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Lambertian Reflectance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computer vision, the complexity of light transport is mostly ignored.</a:t>
            </a:r>
          </a:p>
          <a:p>
            <a:r>
              <a:rPr lang="en-US" altLang="en-US" dirty="0"/>
              <a:t>Surfaces are often assumed to be ideal diffuse reflectors with no dependence on viewing direction.</a:t>
            </a:r>
          </a:p>
        </p:txBody>
      </p:sp>
    </p:spTree>
    <p:extLst>
      <p:ext uri="{BB962C8B-B14F-4D97-AF65-F5344CB8AC3E}">
        <p14:creationId xmlns:p14="http://schemas.microsoft.com/office/powerpoint/2010/main" val="2234461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Digital camera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810000"/>
            <a:ext cx="8001000" cy="1905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A digital camera replaces film with a sensor array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Each cell in the array is light-sensitive diode that converts photons to electrons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Two common types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Charge Coupled Device (CCD)</a:t>
            </a:r>
            <a:r>
              <a:rPr lang="en-US" alt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CMOS</a:t>
            </a:r>
          </a:p>
          <a:p>
            <a:pPr lvl="1">
              <a:lnSpc>
                <a:spcPct val="90000"/>
              </a:lnSpc>
            </a:pPr>
            <a:r>
              <a:rPr lang="en-US" altLang="en-US" sz="1600">
                <a:hlinkClick r:id="rId2"/>
              </a:rPr>
              <a:t>http://electronics.howstuffworks.com/digital-camera.htm</a:t>
            </a:r>
            <a:r>
              <a:rPr lang="en-US" altLang="en-US" sz="1600"/>
              <a:t> </a:t>
            </a:r>
          </a:p>
          <a:p>
            <a:pPr lvl="2">
              <a:lnSpc>
                <a:spcPct val="90000"/>
              </a:lnSpc>
            </a:pPr>
            <a:endParaRPr lang="en-US" altLang="en-US" sz="1600"/>
          </a:p>
        </p:txBody>
      </p:sp>
      <p:pic>
        <p:nvPicPr>
          <p:cNvPr id="47108" name="Picture 4" descr="PowerShot SD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933450"/>
            <a:ext cx="66976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9067800" y="6583364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prstClr val="black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398351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projection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4627563" y="3679962"/>
          <a:ext cx="29368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939600" imgH="215640" progId="Equation.3">
                  <p:embed/>
                </p:oleObj>
              </mc:Choice>
              <mc:Fallback>
                <p:oleObj name="Equation" r:id="rId3" imgW="939600" imgH="215640" progId="Equation.3">
                  <p:embed/>
                  <p:pic>
                    <p:nvPicPr>
                      <p:cNvPr id="112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3679962"/>
                        <a:ext cx="2936875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3336925" y="4881562"/>
          <a:ext cx="5518150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5" imgW="2590560" imgH="927000" progId="Equation.3">
                  <p:embed/>
                </p:oleObj>
              </mc:Choice>
              <mc:Fallback>
                <p:oleObj name="Equation" r:id="rId5" imgW="2590560" imgH="927000" progId="Equation.3">
                  <p:embed/>
                  <p:pic>
                    <p:nvPicPr>
                      <p:cNvPr id="112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4881562"/>
                        <a:ext cx="5518150" cy="197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5867400" y="45720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3388" y="1141224"/>
            <a:ext cx="60563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001000" y="1615886"/>
            <a:ext cx="381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0957" y="2736767"/>
            <a:ext cx="4016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64993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295400"/>
            <a:ext cx="5197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Sensor Array</a:t>
            </a:r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066800"/>
            <a:ext cx="19097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8229601" y="3087688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</a:rPr>
              <a:t>CMOS sensor</a:t>
            </a:r>
          </a:p>
        </p:txBody>
      </p:sp>
    </p:spTree>
    <p:extLst>
      <p:ext uri="{BB962C8B-B14F-4D97-AF65-F5344CB8AC3E}">
        <p14:creationId xmlns:p14="http://schemas.microsoft.com/office/powerpoint/2010/main" val="538628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90600"/>
            <a:ext cx="503555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Sampling and Quantization</a:t>
            </a:r>
          </a:p>
        </p:txBody>
      </p:sp>
    </p:spTree>
    <p:extLst>
      <p:ext uri="{BB962C8B-B14F-4D97-AF65-F5344CB8AC3E}">
        <p14:creationId xmlns:p14="http://schemas.microsoft.com/office/powerpoint/2010/main" val="333057049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Interlace vs. progressive scan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353284" name="Picture 4" descr="dvd-benchmark-part-5-tomato-feather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1"/>
            <a:ext cx="24384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interlac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6" y="1371600"/>
            <a:ext cx="5807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86" name="Picture 6" descr="progress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73626"/>
            <a:ext cx="142875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505201" y="6583364"/>
            <a:ext cx="4689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prstClr val="black"/>
                </a:solidFill>
                <a:hlinkClick r:id="rId5"/>
              </a:rPr>
              <a:t>http://www.axis.com/products/video/camera/progressive_scan.htm</a:t>
            </a:r>
            <a:r>
              <a:rPr lang="en-US" altLang="en-US" sz="120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9067800" y="6583364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prstClr val="black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379798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Progressive scan or Global shutter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1204" name="Picture 4" descr="prog-s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1068388"/>
            <a:ext cx="7313612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505201" y="6583364"/>
            <a:ext cx="4689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prstClr val="black"/>
                </a:solidFill>
                <a:hlinkClick r:id="rId3"/>
              </a:rPr>
              <a:t>http://www.axis.com/products/video/camera/progressive_scan.htm</a:t>
            </a:r>
            <a:r>
              <a:rPr lang="en-US" altLang="en-US" sz="120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9067800" y="6583364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prstClr val="black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2120125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Interlaced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2228" name="Picture 4" descr="interlac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1008063"/>
            <a:ext cx="7085012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505201" y="6583364"/>
            <a:ext cx="4689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prstClr val="black"/>
                </a:solidFill>
                <a:hlinkClick r:id="rId3"/>
              </a:rPr>
              <a:t>http://www.axis.com/products/video/camera/progressive_scan.htm</a:t>
            </a:r>
            <a:r>
              <a:rPr lang="en-US" altLang="en-US" sz="120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9067800" y="6583364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prstClr val="black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282585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Rolling Shutter</a:t>
            </a:r>
          </a:p>
        </p:txBody>
      </p:sp>
      <p:pic>
        <p:nvPicPr>
          <p:cNvPr id="53251" name="Picture 2" descr="C:\Documents and Settings\James\Desktop\cs 129 comp_photo\hays_slides_2012\3\Turboprop_Rolling_Shu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219200"/>
            <a:ext cx="353377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3" descr="C:\Documents and Settings\James\Desktop\cs 129 comp_photo\hays_slides_2012\3\CMOS_rolling_shutter_distor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95489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046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Eye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648200"/>
            <a:ext cx="7772400" cy="1524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The human eye is a camera!</a:t>
            </a:r>
          </a:p>
          <a:p>
            <a:pPr lvl="1"/>
            <a:r>
              <a:rPr lang="en-US" altLang="en-US" b="1"/>
              <a:t>Iris</a:t>
            </a:r>
            <a:r>
              <a:rPr lang="en-US" altLang="en-US"/>
              <a:t> - </a:t>
            </a:r>
            <a:r>
              <a:rPr lang="en-US" altLang="en-US" sz="1800"/>
              <a:t>colored annulus with radial muscles</a:t>
            </a:r>
          </a:p>
          <a:p>
            <a:pPr lvl="1"/>
            <a:r>
              <a:rPr lang="en-US" altLang="en-US" b="1"/>
              <a:t>Pupil</a:t>
            </a:r>
            <a:r>
              <a:rPr lang="en-US" altLang="en-US"/>
              <a:t> - </a:t>
            </a:r>
            <a:r>
              <a:rPr lang="en-US" altLang="en-US" sz="1800"/>
              <a:t>the hole (aperture) whose size is controlled by the iris</a:t>
            </a:r>
          </a:p>
          <a:p>
            <a:pPr lvl="1"/>
            <a:r>
              <a:rPr lang="en-US" altLang="en-US" sz="1800"/>
              <a:t>What’s the “film”?</a:t>
            </a:r>
          </a:p>
        </p:txBody>
      </p:sp>
      <p:pic>
        <p:nvPicPr>
          <p:cNvPr id="55300" name="Picture 4" descr="human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1066800"/>
            <a:ext cx="5484812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22098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en-US" altLang="en-US" sz="1600">
                <a:solidFill>
                  <a:prstClr val="black"/>
                </a:solidFill>
              </a:rPr>
              <a:t>photoreceptor cells (rods and cones) in the </a:t>
            </a:r>
            <a:r>
              <a:rPr lang="en-US" altLang="en-US" sz="1600" b="1">
                <a:solidFill>
                  <a:prstClr val="black"/>
                </a:solidFill>
              </a:rPr>
              <a:t>retina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9067800" y="6583364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prstClr val="black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242799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763000" cy="1066800"/>
          </a:xfrm>
        </p:spPr>
        <p:txBody>
          <a:bodyPr/>
          <a:lstStyle/>
          <a:p>
            <a:r>
              <a:rPr lang="en-US" dirty="0"/>
              <a:t>Aside: why do we care about human vision in this class?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1371601"/>
            <a:ext cx="8229600" cy="4754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</a:rPr>
              <a:t>We don’t, necessarily.</a:t>
            </a:r>
          </a:p>
          <a:p>
            <a:pPr lvl="1" eaLnBrk="1" hangingPunct="1"/>
            <a:endParaRPr lang="en-US" dirty="0">
              <a:solidFill>
                <a:prstClr val="black"/>
              </a:solidFill>
            </a:endParaRPr>
          </a:p>
          <a:p>
            <a:pPr lvl="1" eaLnBrk="1" hangingPunct="1"/>
            <a:endParaRPr lang="en-US" dirty="0">
              <a:solidFill>
                <a:prstClr val="black"/>
              </a:solidFill>
            </a:endParaRPr>
          </a:p>
          <a:p>
            <a:pPr eaLnBrk="1" hangingPunct="1"/>
            <a:endParaRPr lang="en-US" dirty="0">
              <a:solidFill>
                <a:prstClr val="black"/>
              </a:solidFill>
            </a:endParaRPr>
          </a:p>
          <a:p>
            <a:pPr eaLnBrk="1" hangingPunct="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Ornithopters</a:t>
            </a:r>
            <a:endParaRPr lang="en-US" dirty="0"/>
          </a:p>
        </p:txBody>
      </p:sp>
      <p:pic>
        <p:nvPicPr>
          <p:cNvPr id="128004" name="Picture 4" descr="https://upload.wikimedia.org/wikipedia/commons/0/0e/Edward_Frost_ornithop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90775"/>
            <a:ext cx="3238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6" name="Picture 6" descr="https://upload.wikimedia.org/wikipedia/commons/5/50/Leonardo_da_Vinci_helicopter_and_lifting_w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8"/>
          <a:stretch/>
        </p:blipFill>
        <p:spPr bwMode="auto">
          <a:xfrm>
            <a:off x="2133600" y="2667001"/>
            <a:ext cx="34671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05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/>
          <a:lstStyle/>
          <a:p>
            <a:r>
              <a:rPr lang="en-US" dirty="0"/>
              <a:t>Why do we care about human vision?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1371601"/>
            <a:ext cx="8229600" cy="4754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</a:rPr>
              <a:t>We don’t, necessarily.</a:t>
            </a:r>
          </a:p>
          <a:p>
            <a:pPr eaLnBrk="1" hangingPunct="1"/>
            <a:r>
              <a:rPr lang="en-US" dirty="0">
                <a:solidFill>
                  <a:prstClr val="black"/>
                </a:solidFill>
              </a:rPr>
              <a:t>But cameras necessarily imitate the frequency response of the human eye, so we should know that much.</a:t>
            </a:r>
          </a:p>
          <a:p>
            <a:pPr eaLnBrk="1" hangingPunct="1"/>
            <a:r>
              <a:rPr lang="en-US" dirty="0">
                <a:solidFill>
                  <a:prstClr val="black"/>
                </a:solidFill>
              </a:rPr>
              <a:t>Also, computer vision probably wouldn’t get as much scrutiny if biological vision (especially human vision) hadn’t proved that it was possible to make important judgements from 2d images.</a:t>
            </a:r>
          </a:p>
          <a:p>
            <a:pPr lvl="1" eaLnBrk="1" hangingPunct="1"/>
            <a:endParaRPr lang="en-US" dirty="0">
              <a:solidFill>
                <a:prstClr val="black"/>
              </a:solidFill>
            </a:endParaRPr>
          </a:p>
          <a:p>
            <a:pPr lvl="1" eaLnBrk="1" hangingPunct="1"/>
            <a:endParaRPr lang="en-US" dirty="0">
              <a:solidFill>
                <a:prstClr val="black"/>
              </a:solidFill>
            </a:endParaRPr>
          </a:p>
          <a:p>
            <a:pPr eaLnBrk="1" hangingPunct="1"/>
            <a:endParaRPr lang="en-US" dirty="0">
              <a:solidFill>
                <a:prstClr val="black"/>
              </a:solidFill>
            </a:endParaRPr>
          </a:p>
          <a:p>
            <a:pPr eaLnBrk="1" hangingPunct="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8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multiple views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981200"/>
            <a:ext cx="8915400" cy="30949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6477001"/>
            <a:ext cx="883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/>
              <a:t>Figure Credit: Bundler: Structure from Motion (</a:t>
            </a:r>
            <a:r>
              <a:rPr lang="en-US" sz="1400" b="1" dirty="0" err="1"/>
              <a:t>SfM</a:t>
            </a:r>
            <a:r>
              <a:rPr lang="en-US" sz="1400" b="1" dirty="0"/>
              <a:t>) for Unordered Image Collections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1898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534400" cy="914400"/>
          </a:xfrm>
        </p:spPr>
        <p:txBody>
          <a:bodyPr/>
          <a:lstStyle/>
          <a:p>
            <a:r>
              <a:rPr lang="en-US" dirty="0"/>
              <a:t>Does computer vision “understand” images?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1371601"/>
            <a:ext cx="8229600" cy="4754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"Can machines fly?" The answer is yes, because airplanes fly.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"Can machines swim?" The answer is no, because submarines don't swim.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"Can machines think?" Is this question like the first, or like the second?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0" y="65152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prstClr val="black"/>
                </a:solidFill>
              </a:rPr>
              <a:t>Source: </a:t>
            </a:r>
            <a:r>
              <a:rPr lang="en-US" sz="1400" dirty="0" err="1">
                <a:solidFill>
                  <a:prstClr val="black"/>
                </a:solidFill>
              </a:rPr>
              <a:t>Norvig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Retina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67056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73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Retina up-close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15567"/>
          <a:stretch>
            <a:fillRect/>
          </a:stretch>
        </p:blipFill>
        <p:spPr bwMode="auto">
          <a:xfrm>
            <a:off x="2895600" y="1066800"/>
            <a:ext cx="6172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562601" y="5181600"/>
            <a:ext cx="957263" cy="914400"/>
            <a:chOff x="2544" y="3264"/>
            <a:chExt cx="603" cy="576"/>
          </a:xfrm>
        </p:grpSpPr>
        <p:sp>
          <p:nvSpPr>
            <p:cNvPr id="57349" name="Text Box 4"/>
            <p:cNvSpPr txBox="1">
              <a:spLocks noChangeArrowheads="1"/>
            </p:cNvSpPr>
            <p:nvPr/>
          </p:nvSpPr>
          <p:spPr bwMode="auto">
            <a:xfrm>
              <a:off x="2544" y="3513"/>
              <a:ext cx="6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Light</a:t>
              </a:r>
            </a:p>
          </p:txBody>
        </p:sp>
        <p:sp>
          <p:nvSpPr>
            <p:cNvPr id="57350" name="Line 5"/>
            <p:cNvSpPr>
              <a:spLocks noChangeShapeType="1"/>
            </p:cNvSpPr>
            <p:nvPr/>
          </p:nvSpPr>
          <p:spPr bwMode="auto">
            <a:xfrm flipV="1">
              <a:off x="2784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51" name="Line 6"/>
            <p:cNvSpPr>
              <a:spLocks noChangeShapeType="1"/>
            </p:cNvSpPr>
            <p:nvPr/>
          </p:nvSpPr>
          <p:spPr bwMode="auto">
            <a:xfrm flipV="1">
              <a:off x="2880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52" name="Line 7"/>
            <p:cNvSpPr>
              <a:spLocks noChangeShapeType="1"/>
            </p:cNvSpPr>
            <p:nvPr/>
          </p:nvSpPr>
          <p:spPr bwMode="auto">
            <a:xfrm flipV="1">
              <a:off x="2976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916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458200" cy="838200"/>
          </a:xfrm>
        </p:spPr>
        <p:txBody>
          <a:bodyPr/>
          <a:lstStyle/>
          <a:p>
            <a:r>
              <a:rPr lang="en-US" altLang="en-US" dirty="0"/>
              <a:t>What humans don’t have: </a:t>
            </a:r>
            <a:r>
              <a:rPr lang="en-US" altLang="en-US" dirty="0" err="1"/>
              <a:t>tapetum</a:t>
            </a:r>
            <a:r>
              <a:rPr lang="en-US" altLang="en-US" dirty="0"/>
              <a:t> </a:t>
            </a:r>
            <a:r>
              <a:rPr lang="en-US" altLang="en-US" dirty="0" err="1"/>
              <a:t>lucidum</a:t>
            </a:r>
            <a:r>
              <a:rPr lang="en-US" altLang="en-US" dirty="0"/>
              <a:t> </a:t>
            </a:r>
          </a:p>
        </p:txBody>
      </p:sp>
      <p:pic>
        <p:nvPicPr>
          <p:cNvPr id="59395" name="Picture 2" descr="C:\Documents and Settings\James\Desktop\comp_photo\hays_slides_2011\3\Lepilemur_randrianasoli_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942798"/>
            <a:ext cx="2667000" cy="349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 descr="C:\Documents and Settings\James\Desktop\comp_photo\hays_slides_2011\3\Animaleyeslight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12468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4" descr="C:\Documents and Settings\James\Desktop\comp_photo\hays_slides_2011\3\Aye-aye_(Daubentonia_madagascariensis)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60463"/>
            <a:ext cx="35369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4" t="28555" r="8606" b="40486"/>
          <a:stretch/>
        </p:blipFill>
        <p:spPr>
          <a:xfrm>
            <a:off x="2209800" y="4800600"/>
            <a:ext cx="33528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791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Human eyes can reflect a tiny bit and blood in the retina makes this reflection red.</a:t>
            </a:r>
          </a:p>
        </p:txBody>
      </p:sp>
    </p:spTree>
    <p:extLst>
      <p:ext uri="{BB962C8B-B14F-4D97-AF65-F5344CB8AC3E}">
        <p14:creationId xmlns:p14="http://schemas.microsoft.com/office/powerpoint/2010/main" val="128049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8534401" y="6384926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prstClr val="white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286001" y="1143000"/>
            <a:ext cx="31293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FF0000"/>
                </a:solidFill>
                <a:latin typeface="Helvetica" panose="020B0604020202020204" pitchFamily="34" charset="0"/>
              </a:rPr>
              <a:t>C</a:t>
            </a:r>
            <a:r>
              <a:rPr lang="en-US" altLang="en-US" sz="2400" b="1">
                <a:solidFill>
                  <a:srgbClr val="00FF00"/>
                </a:solidFill>
                <a:latin typeface="Helvetica" panose="020B0604020202020204" pitchFamily="34" charset="0"/>
              </a:rPr>
              <a:t>on</a:t>
            </a:r>
            <a:r>
              <a:rPr lang="en-US" altLang="en-US" sz="2400" b="1">
                <a:solidFill>
                  <a:srgbClr val="800080"/>
                </a:solidFill>
                <a:latin typeface="Helvetica" panose="020B0604020202020204" pitchFamily="34" charset="0"/>
              </a:rPr>
              <a:t>es</a:t>
            </a:r>
            <a:endParaRPr lang="en-US" altLang="en-US" sz="2400">
              <a:solidFill>
                <a:srgbClr val="800080"/>
              </a:solidFill>
              <a:latin typeface="Helvetica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  <a:latin typeface="Helvetica" panose="020B0604020202020204" pitchFamily="34" charset="0"/>
              </a:rPr>
              <a:t>   cone-shaped 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  <a:latin typeface="Helvetica" panose="020B0604020202020204" pitchFamily="34" charset="0"/>
              </a:rPr>
              <a:t>   less sensitive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  <a:latin typeface="Helvetica" panose="020B0604020202020204" pitchFamily="34" charset="0"/>
              </a:rPr>
              <a:t>   operate in high light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  <a:latin typeface="Helvetica" panose="020B0604020202020204" pitchFamily="34" charset="0"/>
              </a:rPr>
              <a:t>   color vision</a:t>
            </a:r>
            <a:endParaRPr lang="en-US" altLang="en-US" sz="2400" b="1">
              <a:solidFill>
                <a:prstClr val="black"/>
              </a:solidFill>
              <a:latin typeface="Helvetica" panose="020B0604020202020204" pitchFamily="34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057400" y="182564"/>
            <a:ext cx="685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solidFill>
                  <a:prstClr val="black"/>
                </a:solidFill>
                <a:latin typeface="Helvetica" panose="020B0604020202020204" pitchFamily="34" charset="0"/>
              </a:rPr>
              <a:t>Two types of light-sensitive receptors</a:t>
            </a: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143000"/>
            <a:ext cx="16605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362200" y="3352800"/>
            <a:ext cx="27350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prstClr val="black"/>
                </a:solidFill>
                <a:latin typeface="Helvetica" panose="020B0604020202020204" pitchFamily="34" charset="0"/>
              </a:rPr>
              <a:t>Rods</a:t>
            </a:r>
            <a:r>
              <a:rPr lang="en-US" altLang="en-US" sz="2400">
                <a:solidFill>
                  <a:prstClr val="black"/>
                </a:solidFill>
                <a:latin typeface="Helvetica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  <a:latin typeface="Helvetica" panose="020B0604020202020204" pitchFamily="34" charset="0"/>
              </a:rPr>
              <a:t>   rod-shaped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  <a:latin typeface="Helvetica" panose="020B0604020202020204" pitchFamily="34" charset="0"/>
              </a:rPr>
              <a:t>   highly sensitive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  <a:latin typeface="Helvetica" panose="020B0604020202020204" pitchFamily="34" charset="0"/>
              </a:rPr>
              <a:t>   operate at night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  <a:latin typeface="Helvetica" panose="020B0604020202020204" pitchFamily="34" charset="0"/>
              </a:rPr>
              <a:t>   gray-scale vision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prstClr val="black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27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Rod / Cone sensitivity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6705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836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8534401" y="6384926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prstClr val="white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209801" y="182564"/>
            <a:ext cx="5800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solidFill>
                  <a:prstClr val="black"/>
                </a:solidFill>
                <a:latin typeface="Helvetica" panose="020B0604020202020204" pitchFamily="34" charset="0"/>
              </a:rPr>
              <a:t>Distribution of Rods and Cones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990600"/>
            <a:ext cx="52959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2209801" y="5715000"/>
            <a:ext cx="8666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</a:rPr>
              <a:t>Night Sky: why are there more stars off-center?</a:t>
            </a:r>
            <a:br>
              <a:rPr lang="en-US" altLang="en-US" sz="2400">
                <a:solidFill>
                  <a:prstClr val="black"/>
                </a:solidFill>
              </a:rPr>
            </a:br>
            <a:r>
              <a:rPr lang="en-US" altLang="en-US" sz="2400">
                <a:solidFill>
                  <a:prstClr val="black"/>
                </a:solidFill>
              </a:rPr>
              <a:t>Averted vision: http://en.wikipedia.org/wiki/Averted_vision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074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524000"/>
          </a:xfrm>
        </p:spPr>
        <p:txBody>
          <a:bodyPr/>
          <a:lstStyle/>
          <a:p>
            <a:r>
              <a:rPr lang="en-US" dirty="0"/>
              <a:t>Wait, the blood vessels are in front of the photoreceptors??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4600" y="6248401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https://www.youtube.com/watch?v=L_W-IXqoxHA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882" y="1534887"/>
            <a:ext cx="4968236" cy="4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59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73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Eye Movements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2286000" y="990600"/>
            <a:ext cx="7772400" cy="5181600"/>
          </a:xfrm>
        </p:spPr>
        <p:txBody>
          <a:bodyPr/>
          <a:lstStyle/>
          <a:p>
            <a:r>
              <a:rPr lang="en-US" altLang="en-US" dirty="0"/>
              <a:t>Saccades</a:t>
            </a:r>
          </a:p>
          <a:p>
            <a:r>
              <a:rPr lang="en-US" altLang="en-US" dirty="0"/>
              <a:t>	</a:t>
            </a:r>
            <a:r>
              <a:rPr lang="en-US" altLang="en-US" sz="2000" dirty="0"/>
              <a:t>Can be consciously controlled. Related to perceptual attention.</a:t>
            </a:r>
          </a:p>
          <a:p>
            <a:r>
              <a:rPr lang="en-US" altLang="en-US" sz="2000" dirty="0"/>
              <a:t>	200ms to initiation, 20 to 200ms to carry out. Large amplitude.</a:t>
            </a:r>
            <a:endParaRPr lang="en-US" altLang="en-US" dirty="0"/>
          </a:p>
          <a:p>
            <a:r>
              <a:rPr lang="en-US" altLang="en-US" dirty="0" err="1"/>
              <a:t>Microsaccades</a:t>
            </a:r>
            <a:endParaRPr lang="en-US" altLang="en-US" dirty="0"/>
          </a:p>
          <a:p>
            <a:r>
              <a:rPr lang="en-US" altLang="en-US" dirty="0"/>
              <a:t>	</a:t>
            </a:r>
            <a:r>
              <a:rPr lang="en-US" altLang="en-US" sz="2000" dirty="0"/>
              <a:t>Involuntary. Smaller amplitude. Especially evident during prolonged fixation. Function debated.</a:t>
            </a:r>
            <a:endParaRPr lang="en-US" altLang="en-US" dirty="0"/>
          </a:p>
          <a:p>
            <a:r>
              <a:rPr lang="en-US" altLang="en-US" dirty="0"/>
              <a:t>Ocular </a:t>
            </a:r>
            <a:r>
              <a:rPr lang="en-US" altLang="en-US" dirty="0" err="1"/>
              <a:t>microtremor</a:t>
            </a:r>
            <a:r>
              <a:rPr lang="en-US" altLang="en-US" dirty="0"/>
              <a:t> (OMT)</a:t>
            </a:r>
          </a:p>
          <a:p>
            <a:r>
              <a:rPr lang="en-US" altLang="en-US" sz="2000" dirty="0"/>
              <a:t>	Involuntary. high frequency (up to 80Hz), small amplitude.</a:t>
            </a:r>
          </a:p>
          <a:p>
            <a:endParaRPr lang="en-US" altLang="en-US" sz="2000" dirty="0"/>
          </a:p>
          <a:p>
            <a:r>
              <a:rPr lang="en-US" altLang="en-US" sz="2800" dirty="0"/>
              <a:t>Smooth pursuit – tracking an object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8727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 of Filtering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5715000" cy="5638800"/>
          </a:xfrm>
        </p:spPr>
        <p:txBody>
          <a:bodyPr>
            <a:normAutofit lnSpcReduction="10000"/>
          </a:bodyPr>
          <a:lstStyle/>
          <a:p>
            <a:endParaRPr lang="en-US" altLang="en-US" sz="2800" dirty="0"/>
          </a:p>
          <a:p>
            <a:r>
              <a:rPr lang="en-US" altLang="en-US" sz="2800" dirty="0"/>
              <a:t>Linear filtering is dot product at each position</a:t>
            </a:r>
          </a:p>
          <a:p>
            <a:pPr lvl="1"/>
            <a:r>
              <a:rPr lang="en-US" altLang="en-US" sz="2400" dirty="0"/>
              <a:t>Not a matrix multiplication</a:t>
            </a:r>
          </a:p>
          <a:p>
            <a:pPr lvl="1"/>
            <a:r>
              <a:rPr lang="en-US" altLang="en-US" sz="2400" dirty="0"/>
              <a:t>Can smooth, sharpen, translate (among many other uses)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200" dirty="0"/>
          </a:p>
          <a:p>
            <a:pPr>
              <a:buFont typeface="Arial" panose="020B0604020202020204" pitchFamily="34" charset="0"/>
              <a:buNone/>
            </a:pPr>
            <a:endParaRPr lang="en-US" altLang="en-US" sz="1200" dirty="0"/>
          </a:p>
          <a:p>
            <a:r>
              <a:rPr lang="en-US" altLang="en-US" sz="2800" dirty="0"/>
              <a:t>We can use the Fourier transform to represent images in the frequency domain. </a:t>
            </a:r>
          </a:p>
          <a:p>
            <a:pPr lvl="1"/>
            <a:r>
              <a:rPr lang="en-US" altLang="en-US" sz="2400" dirty="0"/>
              <a:t>Filtering in the spatial domain is multiplication in the frequency domain.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 dirty="0"/>
          </a:p>
          <a:p>
            <a:pPr>
              <a:buFont typeface="Arial" panose="020B0604020202020204" pitchFamily="34" charset="0"/>
              <a:buNone/>
            </a:pPr>
            <a:endParaRPr lang="en-US" altLang="en-US" sz="2800" dirty="0"/>
          </a:p>
        </p:txBody>
      </p:sp>
      <p:pic>
        <p:nvPicPr>
          <p:cNvPr id="23556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52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Group 4"/>
          <p:cNvGrpSpPr>
            <a:grpSpLocks noChangeAspect="1"/>
          </p:cNvGrpSpPr>
          <p:nvPr/>
        </p:nvGrpSpPr>
        <p:grpSpPr bwMode="auto">
          <a:xfrm>
            <a:off x="8991600" y="1890714"/>
            <a:ext cx="1143000" cy="973137"/>
            <a:chOff x="3799" y="2064"/>
            <a:chExt cx="1433" cy="1136"/>
          </a:xfrm>
        </p:grpSpPr>
        <p:grpSp>
          <p:nvGrpSpPr>
            <p:cNvPr id="2355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356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7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3560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7">
            <a:extLst>
              <a:ext uri="{FF2B5EF4-FFF2-40B4-BE49-F238E27FC236}">
                <a16:creationId xmlns:a16="http://schemas.microsoft.com/office/drawing/2014/main" id="{8BBFA0D8-C9AE-4989-B0D1-B3855E80E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6476" r="9428" b="11046"/>
          <a:stretch>
            <a:fillRect/>
          </a:stretch>
        </p:blipFill>
        <p:spPr bwMode="auto">
          <a:xfrm>
            <a:off x="9740155" y="4150659"/>
            <a:ext cx="1842245" cy="145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2804EE86-FA27-483D-82D1-03E15B2AE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4158346"/>
            <a:ext cx="1896475" cy="143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16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Slow </a:t>
            </a:r>
            <a:r>
              <a:rPr lang="en-US" dirty="0" err="1"/>
              <a:t>mo</a:t>
            </a:r>
            <a:r>
              <a:rPr lang="en-US" dirty="0"/>
              <a:t> guys – Saccades and CRTs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1"/>
            <a:ext cx="8229600" cy="42973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https://youtu.be/Fmg9ZOHESgQ?t=21s</a:t>
            </a:r>
            <a:endParaRPr lang="en-US" dirty="0"/>
          </a:p>
          <a:p>
            <a:r>
              <a:rPr lang="en-US" dirty="0">
                <a:hlinkClick r:id="rId3"/>
              </a:rPr>
              <a:t>https://youtu.be/3BJU2drrtCM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30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Electromagnetic Spectrum</a:t>
            </a:r>
          </a:p>
        </p:txBody>
      </p:sp>
      <p:pic>
        <p:nvPicPr>
          <p:cNvPr id="66563" name="Picture 3" descr="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equilumin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586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7478714" y="6546850"/>
            <a:ext cx="3189287" cy="31115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>
                <a:solidFill>
                  <a:srgbClr val="4F81BD"/>
                </a:solidFill>
                <a:sym typeface="Symbol" panose="05050102010706020507" pitchFamily="18" charset="2"/>
              </a:rPr>
              <a:t>http://www.yorku.ca/eye/photopik.htm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009776" y="5181600"/>
            <a:ext cx="545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1F497D"/>
                </a:solidFill>
              </a:rPr>
              <a:t>Human Luminance Sensitivity Function</a:t>
            </a:r>
          </a:p>
        </p:txBody>
      </p:sp>
    </p:spTree>
    <p:extLst>
      <p:ext uri="{BB962C8B-B14F-4D97-AF65-F5344CB8AC3E}">
        <p14:creationId xmlns:p14="http://schemas.microsoft.com/office/powerpoint/2010/main" val="36984436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</a:t>
            </a:r>
          </a:p>
        </p:txBody>
      </p:sp>
      <p:sp>
        <p:nvSpPr>
          <p:cNvPr id="3" name="Content Placeholder 16"/>
          <p:cNvSpPr txBox="1">
            <a:spLocks/>
          </p:cNvSpPr>
          <p:nvPr/>
        </p:nvSpPr>
        <p:spPr>
          <a:xfrm>
            <a:off x="1981200" y="990601"/>
            <a:ext cx="8229600" cy="5135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Image Formation</a:t>
            </a:r>
          </a:p>
          <a:p>
            <a:pPr>
              <a:defRPr/>
            </a:pPr>
            <a:r>
              <a:rPr lang="en-US" dirty="0"/>
              <a:t>Biological Vision</a:t>
            </a:r>
          </a:p>
          <a:p>
            <a:pPr>
              <a:defRPr/>
            </a:pPr>
            <a:r>
              <a:rPr lang="en-US" dirty="0"/>
              <a:t>Light and Color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4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2000" y="-314326"/>
            <a:ext cx="10363200" cy="838200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28675" name="Picture 2" descr="C:\comp_photo\feifei_slides\feifei_slid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8534400" y="6477001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200">
                <a:solidFill>
                  <a:srgbClr val="000000"/>
                </a:solidFill>
                <a:latin typeface="Gill Sans" charset="0"/>
              </a:rPr>
              <a:t>Slide credit Fei Fei Li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BE7231-7D14-4167-95A8-05C427734CC7}"/>
              </a:ext>
            </a:extLst>
          </p:cNvPr>
          <p:cNvSpPr/>
          <p:nvPr/>
        </p:nvSpPr>
        <p:spPr bwMode="auto">
          <a:xfrm>
            <a:off x="5562600" y="4724400"/>
            <a:ext cx="44958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2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3" b="17790"/>
          <a:stretch>
            <a:fillRect/>
          </a:stretch>
        </p:blipFill>
        <p:spPr bwMode="auto">
          <a:xfrm>
            <a:off x="2057400" y="1752600"/>
            <a:ext cx="4267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Formation</a:t>
            </a:r>
          </a:p>
        </p:txBody>
      </p:sp>
      <p:pic>
        <p:nvPicPr>
          <p:cNvPr id="34820" name="Picture 5" descr="human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4" r="17021"/>
          <a:stretch>
            <a:fillRect/>
          </a:stretch>
        </p:blipFill>
        <p:spPr bwMode="auto">
          <a:xfrm>
            <a:off x="7315200" y="4114800"/>
            <a:ext cx="2438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b="18367"/>
          <a:stretch>
            <a:fillRect/>
          </a:stretch>
        </p:blipFill>
        <p:spPr bwMode="auto">
          <a:xfrm>
            <a:off x="7696200" y="1371600"/>
            <a:ext cx="1758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7467600" y="3429000"/>
            <a:ext cx="220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</a:rPr>
              <a:t>Digital Camera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7772401" y="63246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</a:rPr>
              <a:t>The Eye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5013326" y="5221288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107722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Absorption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Diffusion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Transparency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Refraction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Fluorescence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Subsurface scattering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Phosphorescence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/>
              <a:t>Interreflection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grpSp>
        <p:nvGrpSpPr>
          <p:cNvPr id="35844" name="Group 37"/>
          <p:cNvGrpSpPr>
            <a:grpSpLocks noChangeAspect="1"/>
          </p:cNvGrpSpPr>
          <p:nvPr/>
        </p:nvGrpSpPr>
        <p:grpSpPr bwMode="auto">
          <a:xfrm>
            <a:off x="6553200" y="1828800"/>
            <a:ext cx="3810000" cy="3429000"/>
            <a:chOff x="6629400" y="2882264"/>
            <a:chExt cx="2438400" cy="21945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629400" y="4619624"/>
              <a:ext cx="1600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8458200" y="3124072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 rot="5400000">
              <a:off x="7429500" y="3498468"/>
              <a:ext cx="1187704" cy="9591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48" name="TextBox 17"/>
            <p:cNvSpPr txBox="1">
              <a:spLocks noChangeArrowheads="1"/>
            </p:cNvSpPr>
            <p:nvPr/>
          </p:nvSpPr>
          <p:spPr bwMode="auto">
            <a:xfrm>
              <a:off x="8006080" y="3352672"/>
              <a:ext cx="192052" cy="236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λ</a:t>
              </a: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849" name="TextBox 18"/>
            <p:cNvSpPr txBox="1">
              <a:spLocks noChangeArrowheads="1"/>
            </p:cNvSpPr>
            <p:nvPr/>
          </p:nvSpPr>
          <p:spPr bwMode="auto">
            <a:xfrm>
              <a:off x="8190992" y="2882264"/>
              <a:ext cx="876808" cy="24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light source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V="1">
              <a:off x="7124700" y="4152773"/>
              <a:ext cx="457200" cy="3810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51" name="TextBox 24"/>
            <p:cNvSpPr txBox="1">
              <a:spLocks noChangeArrowheads="1"/>
            </p:cNvSpPr>
            <p:nvPr/>
          </p:nvSpPr>
          <p:spPr bwMode="auto">
            <a:xfrm>
              <a:off x="7458456" y="4254880"/>
              <a:ext cx="213360" cy="236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>
              <a:off x="6934200" y="4343272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7620000" y="4343272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71247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69723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>
              <a:off x="6781800" y="4419472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764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Absorption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553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410700" y="22066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rot="5400000">
            <a:off x="7803356" y="2791619"/>
            <a:ext cx="1855788" cy="149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TextBox 17"/>
          <p:cNvSpPr txBox="1">
            <a:spLocks noChangeArrowheads="1"/>
          </p:cNvSpPr>
          <p:nvPr/>
        </p:nvSpPr>
        <p:spPr bwMode="auto">
          <a:xfrm>
            <a:off x="8704263" y="25638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λ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72" name="TextBox 18"/>
          <p:cNvSpPr txBox="1">
            <a:spLocks noChangeArrowheads="1"/>
          </p:cNvSpPr>
          <p:nvPr/>
        </p:nvSpPr>
        <p:spPr bwMode="auto">
          <a:xfrm>
            <a:off x="8993188" y="1828800"/>
            <a:ext cx="1370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light source</a:t>
            </a:r>
          </a:p>
        </p:txBody>
      </p:sp>
    </p:spTree>
    <p:extLst>
      <p:ext uri="{BB962C8B-B14F-4D97-AF65-F5344CB8AC3E}">
        <p14:creationId xmlns:p14="http://schemas.microsoft.com/office/powerpoint/2010/main" val="4285226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22173</TotalTime>
  <Words>853</Words>
  <Application>Microsoft Office PowerPoint</Application>
  <PresentationFormat>Widescreen</PresentationFormat>
  <Paragraphs>268</Paragraphs>
  <Slides>41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Calibri</vt:lpstr>
      <vt:lpstr>EngraversGothic BT Regular</vt:lpstr>
      <vt:lpstr>Gill Sans</vt:lpstr>
      <vt:lpstr>Helvetica</vt:lpstr>
      <vt:lpstr>Symbol</vt:lpstr>
      <vt:lpstr>Times</vt:lpstr>
      <vt:lpstr>Times New Roman</vt:lpstr>
      <vt:lpstr>Office Theme</vt:lpstr>
      <vt:lpstr>1_Blank Presentation</vt:lpstr>
      <vt:lpstr>Equation</vt:lpstr>
      <vt:lpstr>PowerPoint Presentation</vt:lpstr>
      <vt:lpstr>Recap: projection</vt:lpstr>
      <vt:lpstr>Relating multiple views</vt:lpstr>
      <vt:lpstr>Recap of Filtering</vt:lpstr>
      <vt:lpstr>This lecture</vt:lpstr>
      <vt:lpstr>PowerPoint Presentation</vt:lpstr>
      <vt:lpstr>Image Formation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Lambertian Reflectance</vt:lpstr>
      <vt:lpstr>Digital camera</vt:lpstr>
      <vt:lpstr>Sensor Array</vt:lpstr>
      <vt:lpstr>Sampling and Quantization</vt:lpstr>
      <vt:lpstr>Interlace vs. progressive scan</vt:lpstr>
      <vt:lpstr>Progressive scan or Global shutter</vt:lpstr>
      <vt:lpstr>Interlaced</vt:lpstr>
      <vt:lpstr>Rolling Shutter</vt:lpstr>
      <vt:lpstr>The Eye</vt:lpstr>
      <vt:lpstr>Aside: why do we care about human vision in this class?</vt:lpstr>
      <vt:lpstr>Ornithopters</vt:lpstr>
      <vt:lpstr>Why do we care about human vision?</vt:lpstr>
      <vt:lpstr>Does computer vision “understand” images?</vt:lpstr>
      <vt:lpstr>The Retina</vt:lpstr>
      <vt:lpstr>Retina up-close</vt:lpstr>
      <vt:lpstr>What humans don’t have: tapetum lucidum </vt:lpstr>
      <vt:lpstr>PowerPoint Presentation</vt:lpstr>
      <vt:lpstr>Rod / Cone sensitivity</vt:lpstr>
      <vt:lpstr>PowerPoint Presentation</vt:lpstr>
      <vt:lpstr>Wait, the blood vessels are in front of the photoreceptors??</vt:lpstr>
      <vt:lpstr>PowerPoint Presentation</vt:lpstr>
      <vt:lpstr>Eye Movements</vt:lpstr>
      <vt:lpstr>Slow mo guys – Saccades and CRTs</vt:lpstr>
      <vt:lpstr>Electromagnetic Spectrum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James Hays</cp:lastModifiedBy>
  <cp:revision>144</cp:revision>
  <dcterms:created xsi:type="dcterms:W3CDTF">2009-12-16T02:55:56Z</dcterms:created>
  <dcterms:modified xsi:type="dcterms:W3CDTF">2022-09-06T07:36:04Z</dcterms:modified>
</cp:coreProperties>
</file>