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764" r:id="rId2"/>
    <p:sldId id="765" r:id="rId3"/>
    <p:sldId id="760" r:id="rId4"/>
    <p:sldId id="761" r:id="rId5"/>
    <p:sldId id="762" r:id="rId6"/>
    <p:sldId id="763" r:id="rId7"/>
    <p:sldId id="766" r:id="rId8"/>
    <p:sldId id="767" r:id="rId9"/>
    <p:sldId id="768" r:id="rId10"/>
    <p:sldId id="769" r:id="rId11"/>
    <p:sldId id="770" r:id="rId12"/>
    <p:sldId id="780" r:id="rId13"/>
    <p:sldId id="781" r:id="rId14"/>
    <p:sldId id="771" r:id="rId15"/>
    <p:sldId id="772" r:id="rId16"/>
    <p:sldId id="773" r:id="rId17"/>
    <p:sldId id="774" r:id="rId18"/>
    <p:sldId id="775" r:id="rId19"/>
    <p:sldId id="776" r:id="rId20"/>
    <p:sldId id="777" r:id="rId21"/>
    <p:sldId id="778" r:id="rId22"/>
    <p:sldId id="779" r:id="rId23"/>
    <p:sldId id="738" r:id="rId24"/>
    <p:sldId id="782" r:id="rId25"/>
    <p:sldId id="783" r:id="rId26"/>
    <p:sldId id="784" r:id="rId27"/>
    <p:sldId id="785" r:id="rId28"/>
    <p:sldId id="786" r:id="rId29"/>
    <p:sldId id="787" r:id="rId30"/>
    <p:sldId id="788" r:id="rId31"/>
    <p:sldId id="789" r:id="rId32"/>
    <p:sldId id="790" r:id="rId33"/>
    <p:sldId id="791" r:id="rId34"/>
    <p:sldId id="792" r:id="rId35"/>
    <p:sldId id="793" r:id="rId36"/>
    <p:sldId id="794" r:id="rId37"/>
    <p:sldId id="795" r:id="rId38"/>
    <p:sldId id="796" r:id="rId39"/>
    <p:sldId id="797" r:id="rId40"/>
    <p:sldId id="798" r:id="rId41"/>
    <p:sldId id="799" r:id="rId42"/>
    <p:sldId id="800" r:id="rId43"/>
    <p:sldId id="801" r:id="rId44"/>
    <p:sldId id="802" r:id="rId45"/>
    <p:sldId id="803" r:id="rId46"/>
    <p:sldId id="804" r:id="rId47"/>
    <p:sldId id="805" r:id="rId48"/>
    <p:sldId id="806" r:id="rId49"/>
    <p:sldId id="807" r:id="rId50"/>
    <p:sldId id="808" r:id="rId51"/>
    <p:sldId id="809" r:id="rId52"/>
    <p:sldId id="810" r:id="rId53"/>
    <p:sldId id="811" r:id="rId54"/>
    <p:sldId id="812" r:id="rId55"/>
    <p:sldId id="813" r:id="rId56"/>
    <p:sldId id="814" r:id="rId57"/>
    <p:sldId id="815" r:id="rId58"/>
    <p:sldId id="816" r:id="rId59"/>
    <p:sldId id="817" r:id="rId60"/>
    <p:sldId id="818" r:id="rId61"/>
    <p:sldId id="819" r:id="rId62"/>
    <p:sldId id="820" r:id="rId63"/>
    <p:sldId id="821" r:id="rId64"/>
    <p:sldId id="822" r:id="rId65"/>
    <p:sldId id="823" r:id="rId66"/>
    <p:sldId id="824" r:id="rId67"/>
    <p:sldId id="825" r:id="rId68"/>
    <p:sldId id="722" r:id="rId6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105" d="100"/>
          <a:sy n="105" d="100"/>
        </p:scale>
        <p:origin x="780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2-03T17:50:23.0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3969 3863 0</inkml:trace>
  <inkml:trace contextRef="#ctx0" brushRef="#br0" timeOffset="743.48">4511 3863 0</inkml:trace>
  <inkml:trace contextRef="#ctx0" brushRef="#br0" timeOffset="1649.1398">4974 3863 0</inkml:trace>
  <inkml:trace contextRef="#ctx0" brushRef="#br0" timeOffset="2435.06">5477 3876 0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760" units="cm"/>
          <inkml:channel name="Y" type="integer" max="1600" units="cm"/>
          <inkml:channel name="T" type="integer" max="2.14748E9" units="dev"/>
        </inkml:traceFormat>
        <inkml:channelProperties>
          <inkml:channelProperty channel="X" name="resolution" value="53.94548" units="1/cm"/>
          <inkml:channelProperty channel="Y" name="resolution" value="40.81633" units="1/cm"/>
          <inkml:channelProperty channel="T" name="resolution" value="1" units="1/dev"/>
        </inkml:channelProperties>
      </inkml:inkSource>
      <inkml:timestamp xml:id="ts0" timeString="2021-01-27T18:24:27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19076 13322 0,'14'0'78,"52"-80"-62,13-105-1,-66 159-15,54-173 16,-67 186-16,0 0 0,79-93 15,-26 80 17,13 52-17,-26 67 1,-40-80-16,39 53 16,-25-66-1,-1 0 1,27-79-1,12-133 1,-52 185-16,53-105 16,-39 119-16,12-14 15,1 27 1,-14 0 15,0 14-15,0-14-1,67-27 1,39-92 0,-106 119-16,132-66 15,-131 66 1,118 13 0,0 93-1,-119-93-15,93 133 16,-106-133-16,0 0 0,14 1 0,91 78 31,1-105-15,-93 13-16,146-146 15,-159 133-15,13 0 0,93-53 16,-26 66 15,-1 0-15,-13 66-1,13-13 1,-12-53 15,-54 0-31,79-53 16,-78 40-16,52 13 16,13 26-1,1 67 16,-41 13-15,-25-27 0,12 0-1,14-26 17,-40-39-32,66 65 15,-53-66-15,80 106 16,79 0-1,26-26 17,-185-80-32,186 40 15,-186-53-15,146 40 16,-27-1 0,-119-25-16,120 25 15,-120-39-15,0 0 16,80 27-1,-67-27 1</inkml:trace>
  <inkml:trace contextRef="#ctx0" brushRef="#br0" timeOffset="123537.67">15716 6006 0,'0'13'0,"-13"-13"16,13 13-1,0 1 48,-40 25-32,40-25-31,-39 78 16,39-79-16,-40 80 15,0-14 1,27-26 0,0-53-1,13 40 1,0-27 15,13-13-31,53 0 16,0 0-1,27-26 17,-27-40-17,-39-27 1,-14 80-16,0-119 15,-13 118-15,0-78 32,0 39-17,-13 53 17</inkml:trace>
  <inkml:trace contextRef="#ctx0" brushRef="#br0" timeOffset="124503.98">15531 6839 0,'0'14'16,"0"-1"-16,-13 106 16,-14 53 15,27-159-31,-13 159 15,13-159-15,27 93 32,39-66-17,-13-40 1,-40 0-16,53-53 16,-66 40-16,40-186 15,-40 186-15,-27-225 31,27 198-31,-39-105 16,25 79 0,14 52-1,-13 14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77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that’s where the Sun’s peak radiation was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the atmosphere is fairly transparent in that range</a:t>
            </a: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Because biology has many important markers in that range (but that’s because of the previous two reasons)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96FCAE-7EBA-4381-8606-9C83EA7AAC2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1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Metamerism can be illuminant based or observer based. Color blindness produced well known instances of metamerism.</a:t>
            </a: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0F7B6-BDBA-488C-A132-3661A1A7BF3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0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https://en.wikipedia.org/wiki/The_dress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44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86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6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231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6</a:t>
            </a:r>
            <a:r>
              <a:rPr lang="en-US" baseline="30000" dirty="0" smtClean="0"/>
              <a:t>th</a:t>
            </a:r>
            <a:r>
              <a:rPr lang="en-US" dirty="0" smtClean="0"/>
              <a:t>,</a:t>
            </a:r>
            <a:r>
              <a:rPr lang="en-US" baseline="0" dirty="0" smtClean="0"/>
              <a:t> 2021 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77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maybe some cameras don’t</a:t>
            </a:r>
            <a:r>
              <a:rPr lang="en-US" baseline="0" dirty="0" smtClean="0"/>
              <a:t> have enough dynamic range at the moment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BB0408-F7D0-4348-886E-24DD55A4A6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5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1 - D</a:t>
            </a:r>
          </a:p>
          <a:p>
            <a:r>
              <a:rPr lang="en-US" altLang="en-US"/>
              <a:t>2 – B</a:t>
            </a:r>
          </a:p>
          <a:p>
            <a:r>
              <a:rPr lang="en-US" altLang="en-US"/>
              <a:t>3 – A</a:t>
            </a:r>
          </a:p>
          <a:p>
            <a:r>
              <a:rPr lang="en-US" altLang="en-US"/>
              <a:t>4 - E</a:t>
            </a:r>
          </a:p>
          <a:p>
            <a:r>
              <a:rPr lang="en-US" altLang="en-US"/>
              <a:t>5 - C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695FF2-A0D6-4EFD-A380-A6CC863BA6E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09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E86C4-7D82-4E99-98CF-C4A3229A6A0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7570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15D0F-583E-4C3B-9A97-3D9EBC9D3A9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61698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8C4074-C375-4035-A918-0E03324C3A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87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https://www.youtube.com/watch?v=dNVtMmLlnoE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38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742C5-8745-4B8E-B1BA-A9A6AC65AA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74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56585-AC1C-400B-B1A9-42872E0A74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70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2903A-7AE4-428F-B6AD-4DA8D70035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>
                <a:sym typeface="Symbol" pitchFamily="18" charset="2"/>
              </a:rPr>
              <a:t>  </a:t>
            </a:r>
            <a:r>
              <a:rPr lang="en-US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At least 3 spectral bands required (e.g. R,G,B)</a:t>
            </a:r>
            <a:r>
              <a:rPr lang="en-US"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880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emf"/><Relationship Id="rId5" Type="http://schemas.openxmlformats.org/officeDocument/2006/relationships/customXml" Target="../ink/ink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47.e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customXml" Target="../ink/ink2.xml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en.wikipedia.org/wiki/Impossible_colors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0.jpeg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flickr.com/photos/igorms/136916757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1130300"/>
            <a:ext cx="68961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0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sine-sample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743200"/>
            <a:ext cx="719931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6"/>
          <p:cNvSpPr txBox="1">
            <a:spLocks noChangeArrowheads="1"/>
          </p:cNvSpPr>
          <p:nvPr/>
        </p:nvSpPr>
        <p:spPr bwMode="auto">
          <a:xfrm>
            <a:off x="8915400" y="6477000"/>
            <a:ext cx="16891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S. Marschner</a:t>
            </a:r>
          </a:p>
        </p:txBody>
      </p:sp>
      <p:sp>
        <p:nvSpPr>
          <p:cNvPr id="82948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1D example (sinewave):</a:t>
            </a:r>
          </a:p>
        </p:txBody>
      </p:sp>
      <p:sp>
        <p:nvSpPr>
          <p:cNvPr id="82949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Aliasing problem</a:t>
            </a:r>
          </a:p>
        </p:txBody>
      </p:sp>
    </p:spTree>
    <p:extLst>
      <p:ext uri="{BB962C8B-B14F-4D97-AF65-F5344CB8AC3E}">
        <p14:creationId xmlns:p14="http://schemas.microsoft.com/office/powerpoint/2010/main" val="110446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/>
              <a:t>Sub-sampling may be dangerous….</a:t>
            </a:r>
          </a:p>
          <a:p>
            <a:pPr eaLnBrk="1" hangingPunct="1"/>
            <a:r>
              <a:rPr lang="en-US" altLang="en-US" dirty="0"/>
              <a:t>Characteristic errors may appear: </a:t>
            </a:r>
          </a:p>
          <a:p>
            <a:pPr lvl="1" eaLnBrk="1" hangingPunct="1"/>
            <a:r>
              <a:rPr lang="en-US" altLang="en-US" dirty="0"/>
              <a:t>“car wheels rolling the wrong way in movies”</a:t>
            </a:r>
          </a:p>
          <a:p>
            <a:pPr lvl="1" eaLnBrk="1" hangingPunct="1"/>
            <a:r>
              <a:rPr lang="en-US" altLang="en-US" dirty="0"/>
              <a:t>“Checkerboards disintegrate in ray tracing”</a:t>
            </a:r>
          </a:p>
          <a:p>
            <a:pPr lvl="1" eaLnBrk="1" hangingPunct="1"/>
            <a:r>
              <a:rPr lang="en-US" altLang="en-US" dirty="0"/>
              <a:t>“Striped shirts look funny on color television”</a:t>
            </a:r>
          </a:p>
          <a:p>
            <a:pPr lvl="1" eaLnBrk="1" hangingPunct="1"/>
            <a:endParaRPr lang="en-US" altLang="en-US" dirty="0"/>
          </a:p>
        </p:txBody>
      </p:sp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8978900" y="6583364"/>
            <a:ext cx="16891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D. Forsyth</a:t>
            </a:r>
          </a:p>
        </p:txBody>
      </p:sp>
      <p:sp>
        <p:nvSpPr>
          <p:cNvPr id="8499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Aliasing problem</a:t>
            </a:r>
          </a:p>
        </p:txBody>
      </p:sp>
    </p:spTree>
    <p:extLst>
      <p:ext uri="{BB962C8B-B14F-4D97-AF65-F5344CB8AC3E}">
        <p14:creationId xmlns:p14="http://schemas.microsoft.com/office/powerpoint/2010/main" val="221298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form of spatial aliasing: </a:t>
            </a:r>
            <a:r>
              <a:rPr lang="en-US" dirty="0" err="1" smtClean="0"/>
              <a:t>Moire</a:t>
            </a:r>
            <a:r>
              <a:rPr lang="en-US" dirty="0" smtClean="0"/>
              <a:t> Pattern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62000"/>
            <a:ext cx="9074944" cy="6049963"/>
          </a:xfrm>
        </p:spPr>
      </p:pic>
      <p:sp>
        <p:nvSpPr>
          <p:cNvPr id="5" name="Rectangle 4"/>
          <p:cNvSpPr/>
          <p:nvPr/>
        </p:nvSpPr>
        <p:spPr>
          <a:xfrm>
            <a:off x="10896600" y="6224943"/>
            <a:ext cx="122216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https://en.wikipedia.org/wiki/Moir%C3%A9_pattern</a:t>
            </a:r>
          </a:p>
        </p:txBody>
      </p:sp>
    </p:spTree>
    <p:extLst>
      <p:ext uri="{BB962C8B-B14F-4D97-AF65-F5344CB8AC3E}">
        <p14:creationId xmlns:p14="http://schemas.microsoft.com/office/powerpoint/2010/main" val="869665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t5s.com-Propeller ill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-23191"/>
            <a:ext cx="3866767" cy="6858000"/>
          </a:xfrm>
        </p:spPr>
      </p:pic>
    </p:spTree>
    <p:extLst>
      <p:ext uri="{BB962C8B-B14F-4D97-AF65-F5344CB8AC3E}">
        <p14:creationId xmlns:p14="http://schemas.microsoft.com/office/powerpoint/2010/main" val="205188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Aliasing in video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8286" r="9714" b="14667"/>
          <a:stretch>
            <a:fillRect/>
          </a:stretch>
        </p:blipFill>
        <p:spPr bwMode="auto">
          <a:xfrm>
            <a:off x="1981200" y="11430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56211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52601"/>
            <a:ext cx="6096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9067801" y="6583364"/>
            <a:ext cx="12938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A. Efros</a:t>
            </a:r>
          </a:p>
        </p:txBody>
      </p:sp>
      <p:sp>
        <p:nvSpPr>
          <p:cNvPr id="880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Aliasing in graphics</a:t>
            </a:r>
          </a:p>
        </p:txBody>
      </p:sp>
    </p:spTree>
    <p:extLst>
      <p:ext uri="{BB962C8B-B14F-4D97-AF65-F5344CB8AC3E}">
        <p14:creationId xmlns:p14="http://schemas.microsoft.com/office/powerpoint/2010/main" val="256262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Sampling and aliasing</a:t>
            </a:r>
          </a:p>
        </p:txBody>
      </p:sp>
      <p:sp>
        <p:nvSpPr>
          <p:cNvPr id="90115" name="Text Box 12"/>
          <p:cNvSpPr txBox="1">
            <a:spLocks noChangeArrowheads="1"/>
          </p:cNvSpPr>
          <p:nvPr/>
        </p:nvSpPr>
        <p:spPr bwMode="auto">
          <a:xfrm>
            <a:off x="1905000" y="4800601"/>
            <a:ext cx="3505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011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1524000" y="2043114"/>
            <a:ext cx="89154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78857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 txBox="1">
            <a:spLocks/>
          </p:cNvSpPr>
          <p:nvPr/>
        </p:nvSpPr>
        <p:spPr bwMode="auto">
          <a:xfrm>
            <a:off x="1981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sz="2800"/>
              <a:t>When sampling a signal at discrete intervals, the sampling frequency must be </a:t>
            </a:r>
            <a:r>
              <a:rPr lang="en-US" altLang="en-US" sz="2800">
                <a:sym typeface="Symbol" panose="05050102010706020507" pitchFamily="18" charset="2"/>
              </a:rPr>
              <a:t></a:t>
            </a:r>
            <a:r>
              <a:rPr lang="en-US" altLang="en-US" sz="2800"/>
              <a:t> 2 </a:t>
            </a:r>
            <a:r>
              <a:rPr lang="en-US" altLang="en-US" sz="2800">
                <a:sym typeface="Symbol" panose="05050102010706020507" pitchFamily="18" charset="2"/>
              </a:rPr>
              <a:t> f</a:t>
            </a:r>
            <a:r>
              <a:rPr lang="en-US" altLang="en-US" sz="2800" baseline="-25000">
                <a:sym typeface="Symbol" panose="05050102010706020507" pitchFamily="18" charset="2"/>
              </a:rPr>
              <a:t>max</a:t>
            </a:r>
            <a:endParaRPr lang="en-US" altLang="en-US" sz="2800">
              <a:sym typeface="Symbol" panose="05050102010706020507" pitchFamily="18" charset="2"/>
            </a:endParaRP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f</a:t>
            </a:r>
            <a:r>
              <a:rPr lang="en-US" altLang="en-US" sz="2800" baseline="-25000"/>
              <a:t>max</a:t>
            </a:r>
            <a:r>
              <a:rPr lang="en-US" altLang="en-US" sz="2800"/>
              <a:t> = max frequency of the input signal</a:t>
            </a:r>
          </a:p>
          <a:p>
            <a:pPr eaLnBrk="1" hangingPunct="1"/>
            <a:r>
              <a:rPr lang="en-US" altLang="en-US" sz="2800"/>
              <a:t>This will allows to reconstruct the original perfectly from the sampled version</a:t>
            </a:r>
          </a:p>
        </p:txBody>
      </p:sp>
      <p:pic>
        <p:nvPicPr>
          <p:cNvPr id="91140" name="Picture 5" descr="sine-sample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57601"/>
            <a:ext cx="60960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6" descr="sine-sample-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0014"/>
            <a:ext cx="5913438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9128126" y="4533901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9144000" y="6034088"/>
            <a:ext cx="584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</a:t>
            </a:r>
          </a:p>
        </p:txBody>
      </p:sp>
      <p:sp>
        <p:nvSpPr>
          <p:cNvPr id="91144" name="Oval 7"/>
          <p:cNvSpPr>
            <a:spLocks noChangeArrowheads="1"/>
          </p:cNvSpPr>
          <p:nvPr/>
        </p:nvSpPr>
        <p:spPr bwMode="auto">
          <a:xfrm>
            <a:off x="30480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5" name="Oval 8"/>
          <p:cNvSpPr>
            <a:spLocks noChangeArrowheads="1"/>
          </p:cNvSpPr>
          <p:nvPr/>
        </p:nvSpPr>
        <p:spPr bwMode="auto">
          <a:xfrm>
            <a:off x="3276600" y="4114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6" name="Oval 9"/>
          <p:cNvSpPr>
            <a:spLocks noChangeArrowheads="1"/>
          </p:cNvSpPr>
          <p:nvPr/>
        </p:nvSpPr>
        <p:spPr bwMode="auto">
          <a:xfrm>
            <a:off x="34290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7" name="Oval 10"/>
          <p:cNvSpPr>
            <a:spLocks noChangeArrowheads="1"/>
          </p:cNvSpPr>
          <p:nvPr/>
        </p:nvSpPr>
        <p:spPr bwMode="auto">
          <a:xfrm>
            <a:off x="38100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1148" name="Oval 11"/>
          <p:cNvSpPr>
            <a:spLocks noChangeArrowheads="1"/>
          </p:cNvSpPr>
          <p:nvPr/>
        </p:nvSpPr>
        <p:spPr bwMode="auto">
          <a:xfrm>
            <a:off x="38862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9" name="Oval 12"/>
          <p:cNvSpPr>
            <a:spLocks noChangeArrowheads="1"/>
          </p:cNvSpPr>
          <p:nvPr/>
        </p:nvSpPr>
        <p:spPr bwMode="auto">
          <a:xfrm>
            <a:off x="4114800" y="3657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0" name="Oval 13"/>
          <p:cNvSpPr>
            <a:spLocks noChangeArrowheads="1"/>
          </p:cNvSpPr>
          <p:nvPr/>
        </p:nvSpPr>
        <p:spPr bwMode="auto">
          <a:xfrm>
            <a:off x="42672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1" name="Oval 14"/>
          <p:cNvSpPr>
            <a:spLocks noChangeArrowheads="1"/>
          </p:cNvSpPr>
          <p:nvPr/>
        </p:nvSpPr>
        <p:spPr bwMode="auto">
          <a:xfrm>
            <a:off x="44196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2" name="Oval 15"/>
          <p:cNvSpPr>
            <a:spLocks noChangeArrowheads="1"/>
          </p:cNvSpPr>
          <p:nvPr/>
        </p:nvSpPr>
        <p:spPr bwMode="auto">
          <a:xfrm>
            <a:off x="35814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3" name="Oval 16"/>
          <p:cNvSpPr>
            <a:spLocks noChangeArrowheads="1"/>
          </p:cNvSpPr>
          <p:nvPr/>
        </p:nvSpPr>
        <p:spPr bwMode="auto">
          <a:xfrm>
            <a:off x="46482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4" name="Oval 17"/>
          <p:cNvSpPr>
            <a:spLocks noChangeArrowheads="1"/>
          </p:cNvSpPr>
          <p:nvPr/>
        </p:nvSpPr>
        <p:spPr bwMode="auto">
          <a:xfrm>
            <a:off x="51054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5" name="Oval 18"/>
          <p:cNvSpPr>
            <a:spLocks noChangeArrowheads="1"/>
          </p:cNvSpPr>
          <p:nvPr/>
        </p:nvSpPr>
        <p:spPr bwMode="auto">
          <a:xfrm>
            <a:off x="5334000" y="4114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6" name="Oval 19"/>
          <p:cNvSpPr>
            <a:spLocks noChangeArrowheads="1"/>
          </p:cNvSpPr>
          <p:nvPr/>
        </p:nvSpPr>
        <p:spPr bwMode="auto">
          <a:xfrm>
            <a:off x="54864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7" name="Oval 20"/>
          <p:cNvSpPr>
            <a:spLocks noChangeArrowheads="1"/>
          </p:cNvSpPr>
          <p:nvPr/>
        </p:nvSpPr>
        <p:spPr bwMode="auto">
          <a:xfrm>
            <a:off x="57912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1158" name="Oval 21"/>
          <p:cNvSpPr>
            <a:spLocks noChangeArrowheads="1"/>
          </p:cNvSpPr>
          <p:nvPr/>
        </p:nvSpPr>
        <p:spPr bwMode="auto">
          <a:xfrm>
            <a:off x="59436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59" name="Oval 22"/>
          <p:cNvSpPr>
            <a:spLocks noChangeArrowheads="1"/>
          </p:cNvSpPr>
          <p:nvPr/>
        </p:nvSpPr>
        <p:spPr bwMode="auto">
          <a:xfrm>
            <a:off x="6096000" y="3657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0" name="Oval 23"/>
          <p:cNvSpPr>
            <a:spLocks noChangeArrowheads="1"/>
          </p:cNvSpPr>
          <p:nvPr/>
        </p:nvSpPr>
        <p:spPr bwMode="auto">
          <a:xfrm>
            <a:off x="63246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1" name="Oval 24"/>
          <p:cNvSpPr>
            <a:spLocks noChangeArrowheads="1"/>
          </p:cNvSpPr>
          <p:nvPr/>
        </p:nvSpPr>
        <p:spPr bwMode="auto">
          <a:xfrm>
            <a:off x="64770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2" name="Oval 25"/>
          <p:cNvSpPr>
            <a:spLocks noChangeArrowheads="1"/>
          </p:cNvSpPr>
          <p:nvPr/>
        </p:nvSpPr>
        <p:spPr bwMode="auto">
          <a:xfrm>
            <a:off x="55626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3" name="Oval 26"/>
          <p:cNvSpPr>
            <a:spLocks noChangeArrowheads="1"/>
          </p:cNvSpPr>
          <p:nvPr/>
        </p:nvSpPr>
        <p:spPr bwMode="auto">
          <a:xfrm>
            <a:off x="67056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4" name="Oval 27"/>
          <p:cNvSpPr>
            <a:spLocks noChangeArrowheads="1"/>
          </p:cNvSpPr>
          <p:nvPr/>
        </p:nvSpPr>
        <p:spPr bwMode="auto">
          <a:xfrm>
            <a:off x="7086600" y="3733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5" name="Oval 28"/>
          <p:cNvSpPr>
            <a:spLocks noChangeArrowheads="1"/>
          </p:cNvSpPr>
          <p:nvPr/>
        </p:nvSpPr>
        <p:spPr bwMode="auto">
          <a:xfrm>
            <a:off x="7315200" y="4114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6" name="Oval 29"/>
          <p:cNvSpPr>
            <a:spLocks noChangeArrowheads="1"/>
          </p:cNvSpPr>
          <p:nvPr/>
        </p:nvSpPr>
        <p:spPr bwMode="auto">
          <a:xfrm>
            <a:off x="74676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7" name="Oval 30"/>
          <p:cNvSpPr>
            <a:spLocks noChangeArrowheads="1"/>
          </p:cNvSpPr>
          <p:nvPr/>
        </p:nvSpPr>
        <p:spPr bwMode="auto">
          <a:xfrm>
            <a:off x="77724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</a:p>
        </p:txBody>
      </p:sp>
      <p:sp>
        <p:nvSpPr>
          <p:cNvPr id="91168" name="Oval 31"/>
          <p:cNvSpPr>
            <a:spLocks noChangeArrowheads="1"/>
          </p:cNvSpPr>
          <p:nvPr/>
        </p:nvSpPr>
        <p:spPr bwMode="auto">
          <a:xfrm>
            <a:off x="79248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69" name="Oval 32"/>
          <p:cNvSpPr>
            <a:spLocks noChangeArrowheads="1"/>
          </p:cNvSpPr>
          <p:nvPr/>
        </p:nvSpPr>
        <p:spPr bwMode="auto">
          <a:xfrm>
            <a:off x="8077200" y="3657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70" name="Oval 33"/>
          <p:cNvSpPr>
            <a:spLocks noChangeArrowheads="1"/>
          </p:cNvSpPr>
          <p:nvPr/>
        </p:nvSpPr>
        <p:spPr bwMode="auto">
          <a:xfrm>
            <a:off x="8305800" y="40386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71" name="Oval 34"/>
          <p:cNvSpPr>
            <a:spLocks noChangeArrowheads="1"/>
          </p:cNvSpPr>
          <p:nvPr/>
        </p:nvSpPr>
        <p:spPr bwMode="auto">
          <a:xfrm>
            <a:off x="8458200" y="45720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72" name="Oval 35"/>
          <p:cNvSpPr>
            <a:spLocks noChangeArrowheads="1"/>
          </p:cNvSpPr>
          <p:nvPr/>
        </p:nvSpPr>
        <p:spPr bwMode="auto">
          <a:xfrm>
            <a:off x="76200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73" name="Oval 36"/>
          <p:cNvSpPr>
            <a:spLocks noChangeArrowheads="1"/>
          </p:cNvSpPr>
          <p:nvPr/>
        </p:nvSpPr>
        <p:spPr bwMode="auto">
          <a:xfrm>
            <a:off x="8610600" y="4876800"/>
            <a:ext cx="228600" cy="228600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74" name="Title 3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Nyquist-Shannon 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28300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Anti-aliasing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None/>
              <a:defRPr/>
            </a:pPr>
            <a:endParaRPr lang="en-US" dirty="0"/>
          </a:p>
          <a:p>
            <a:pPr marL="457200" indent="-457200" eaLnBrk="1" hangingPunct="1">
              <a:buNone/>
              <a:defRPr/>
            </a:pPr>
            <a:r>
              <a:rPr lang="en-US" dirty="0"/>
              <a:t>Solutions:</a:t>
            </a:r>
          </a:p>
          <a:p>
            <a:pPr marL="457200" indent="-457200" eaLnBrk="1" hangingPunct="1">
              <a:buFont typeface="Arial" charset="0"/>
              <a:buChar char="•"/>
              <a:defRPr/>
            </a:pPr>
            <a:r>
              <a:rPr lang="en-US" dirty="0"/>
              <a:t>Sample more often</a:t>
            </a:r>
          </a:p>
          <a:p>
            <a:pPr marL="457200" indent="-457200" eaLnBrk="1" hangingPunct="1">
              <a:buFont typeface="Arial" charset="0"/>
              <a:buChar char="•"/>
              <a:defRPr/>
            </a:pPr>
            <a:endParaRPr lang="en-US" dirty="0"/>
          </a:p>
          <a:p>
            <a:pPr marL="457200" indent="-457200" eaLnBrk="1" hangingPunct="1">
              <a:buFont typeface="Arial" charset="0"/>
              <a:buChar char="•"/>
              <a:defRPr/>
            </a:pPr>
            <a:r>
              <a:rPr lang="en-US" dirty="0"/>
              <a:t>Get rid of all frequencies that are greater than half the new sampling frequency</a:t>
            </a:r>
          </a:p>
          <a:p>
            <a:pPr marL="838200" lvl="1" indent="-381000" eaLnBrk="1" hangingPunct="1">
              <a:buFont typeface="Arial" charset="0"/>
              <a:buChar char="–"/>
              <a:defRPr/>
            </a:pPr>
            <a:r>
              <a:rPr lang="en-US" dirty="0"/>
              <a:t>Will lose information</a:t>
            </a:r>
          </a:p>
          <a:p>
            <a:pPr marL="838200" lvl="1" indent="-381000" eaLnBrk="1" hangingPunct="1">
              <a:buFont typeface="Arial" charset="0"/>
              <a:buChar char="–"/>
              <a:defRPr/>
            </a:pPr>
            <a:r>
              <a:rPr lang="en-US" dirty="0"/>
              <a:t>But it’s better than aliasing</a:t>
            </a:r>
          </a:p>
          <a:p>
            <a:pPr marL="838200" lvl="1" indent="-381000" eaLnBrk="1" hangingPunct="1">
              <a:buFont typeface="Arial" charset="0"/>
              <a:buChar char="–"/>
              <a:defRPr/>
            </a:pPr>
            <a:r>
              <a:rPr lang="en-US" dirty="0"/>
              <a:t>Apply a smoothing filter</a:t>
            </a:r>
            <a:endParaRPr lang="ru-RU" dirty="0"/>
          </a:p>
          <a:p>
            <a:pPr>
              <a:buFont typeface="Arial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Algorithm for downsampling by factor of 2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/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Start with image(h, w)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Apply low-pass filter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im_blur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imfilter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(image,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fspecial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(‘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gaussian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’, 7, 1))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Sample every other pixel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im_small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im_blur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(1:2:end, 1:2:end);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25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789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49"/>
          <a:stretch>
            <a:fillRect/>
          </a:stretch>
        </p:blipFill>
        <p:spPr bwMode="auto">
          <a:xfrm>
            <a:off x="1676400" y="3810000"/>
            <a:ext cx="8686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8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800"/>
              <a:t>Anti-aliasing</a:t>
            </a:r>
            <a:endParaRPr lang="ru-RU" altLang="en-US" sz="4800"/>
          </a:p>
        </p:txBody>
      </p:sp>
      <p:pic>
        <p:nvPicPr>
          <p:cNvPr id="9523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07"/>
          <a:stretch>
            <a:fillRect/>
          </a:stretch>
        </p:blipFill>
        <p:spPr bwMode="auto">
          <a:xfrm>
            <a:off x="1524000" y="1295400"/>
            <a:ext cx="89154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8534400" y="6550026"/>
            <a:ext cx="213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Forsyth and Ponce 2002</a:t>
            </a:r>
          </a:p>
        </p:txBody>
      </p:sp>
    </p:spTree>
    <p:extLst>
      <p:ext uri="{BB962C8B-B14F-4D97-AF65-F5344CB8AC3E}">
        <p14:creationId xmlns:p14="http://schemas.microsoft.com/office/powerpoint/2010/main" val="310353542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vg-nn-hal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vg-nn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vg-nn-eigh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Subsampling without pre-filtering</a:t>
            </a: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5257801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1/4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(2x zoom)</a:t>
            </a: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8458201" y="5105400"/>
            <a:ext cx="1681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1/8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(4x zoom)</a:t>
            </a: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1/2</a:t>
            </a: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8229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by Steve Seitz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428840" y="1390680"/>
              <a:ext cx="543240" cy="5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19480" y="1381320"/>
                <a:ext cx="561960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649622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vg-gauss-eigh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vg-gauss-quar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vg-gauss-ha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Rectangle 5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r>
              <a:rPr lang="en-US" altLang="en-US"/>
              <a:t>Subsampling with Gaussian pre-filtering</a:t>
            </a:r>
          </a:p>
        </p:txBody>
      </p:sp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5791201" y="5105400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 1/4 </a:t>
            </a:r>
          </a:p>
        </p:txBody>
      </p:sp>
      <p:sp>
        <p:nvSpPr>
          <p:cNvPr id="97287" name="Text Box 7"/>
          <p:cNvSpPr txBox="1">
            <a:spLocks noChangeArrowheads="1"/>
          </p:cNvSpPr>
          <p:nvPr/>
        </p:nvSpPr>
        <p:spPr bwMode="auto">
          <a:xfrm>
            <a:off x="8901114" y="5105400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 1/8</a:t>
            </a:r>
          </a:p>
        </p:txBody>
      </p:sp>
      <p:sp>
        <p:nvSpPr>
          <p:cNvPr id="97288" name="Text Box 8"/>
          <p:cNvSpPr txBox="1">
            <a:spLocks noChangeArrowheads="1"/>
          </p:cNvSpPr>
          <p:nvPr/>
        </p:nvSpPr>
        <p:spPr bwMode="auto">
          <a:xfrm>
            <a:off x="2057400" y="510540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Gaussian 1/2</a:t>
            </a:r>
          </a:p>
        </p:txBody>
      </p:sp>
      <p:sp>
        <p:nvSpPr>
          <p:cNvPr id="97289" name="Text Box 10"/>
          <p:cNvSpPr txBox="1">
            <a:spLocks noChangeArrowheads="1"/>
          </p:cNvSpPr>
          <p:nvPr/>
        </p:nvSpPr>
        <p:spPr bwMode="auto">
          <a:xfrm>
            <a:off x="8229600" y="6477000"/>
            <a:ext cx="23749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33750059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597" y="3794271"/>
            <a:ext cx="3055674" cy="254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31" y="3781019"/>
            <a:ext cx="3408559" cy="255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94271"/>
            <a:ext cx="3428424" cy="257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"/>
            <a:ext cx="381855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7"/>
          <p:cNvGrpSpPr>
            <a:grpSpLocks noChangeAspect="1"/>
          </p:cNvGrpSpPr>
          <p:nvPr/>
        </p:nvGrpSpPr>
        <p:grpSpPr bwMode="auto">
          <a:xfrm>
            <a:off x="2624335" y="832075"/>
            <a:ext cx="3141880" cy="2368325"/>
            <a:chOff x="6629400" y="3124072"/>
            <a:chExt cx="2590570" cy="195275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629400" y="4619624"/>
              <a:ext cx="1600200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8458200" y="3124072"/>
              <a:ext cx="304800" cy="3048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 rot="5400000">
              <a:off x="7429500" y="3498468"/>
              <a:ext cx="1187704" cy="95910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8006080" y="3352672"/>
              <a:ext cx="192052" cy="236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λ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8343162" y="3502565"/>
              <a:ext cx="876808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Arial" panose="020B0604020202020204" pitchFamily="34" charset="0"/>
                </a:rPr>
                <a:t>light source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16200000" flipV="1">
              <a:off x="7124700" y="4152773"/>
              <a:ext cx="457200" cy="3810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4"/>
            <p:cNvSpPr txBox="1">
              <a:spLocks noChangeArrowheads="1"/>
            </p:cNvSpPr>
            <p:nvPr/>
          </p:nvSpPr>
          <p:spPr bwMode="auto">
            <a:xfrm>
              <a:off x="7458456" y="4254880"/>
              <a:ext cx="213360" cy="23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0800000">
              <a:off x="69342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7620000" y="43432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71247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6972300" y="4733924"/>
              <a:ext cx="381000" cy="3048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>
              <a:off x="6781800" y="4419472"/>
              <a:ext cx="609600" cy="22860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609600" y="0"/>
            <a:ext cx="2199567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dirty="0" smtClean="0"/>
              <a:t>Recap – Light, Cameras, Eyes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465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Electromagnetic Spectrum</a:t>
            </a:r>
          </a:p>
        </p:txBody>
      </p:sp>
      <p:pic>
        <p:nvPicPr>
          <p:cNvPr id="66563" name="Picture 3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4600"/>
            <a:ext cx="5867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7478714" y="6546850"/>
            <a:ext cx="3189287" cy="311150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http://www.yorku.ca/eye/photopik.htm</a:t>
            </a: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009776" y="5181600"/>
            <a:ext cx="5457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Human Luminance Sensitivity Function</a:t>
            </a:r>
          </a:p>
        </p:txBody>
      </p:sp>
    </p:spTree>
    <p:extLst>
      <p:ext uri="{BB962C8B-B14F-4D97-AF65-F5344CB8AC3E}">
        <p14:creationId xmlns:p14="http://schemas.microsoft.com/office/powerpoint/2010/main" val="188124364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1905000" y="1676400"/>
            <a:ext cx="8458200" cy="4800600"/>
          </a:xfrm>
          <a:prstGeom prst="rect">
            <a:avLst/>
          </a:prstGeom>
          <a:gradFill rotWithShape="0">
            <a:gsLst>
              <a:gs pos="0">
                <a:srgbClr val="133825"/>
              </a:gs>
              <a:gs pos="100000">
                <a:srgbClr val="28785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3" name="Text Box 12"/>
          <p:cNvSpPr txBox="1">
            <a:spLocks noChangeArrowheads="1"/>
          </p:cNvSpPr>
          <p:nvPr/>
        </p:nvSpPr>
        <p:spPr bwMode="auto">
          <a:xfrm>
            <a:off x="3048001" y="1951038"/>
            <a:ext cx="7013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Why do we see light of these wavelengths?</a:t>
            </a:r>
          </a:p>
        </p:txBody>
      </p:sp>
      <p:sp>
        <p:nvSpPr>
          <p:cNvPr id="68614" name="Rectangle 13"/>
          <p:cNvSpPr>
            <a:spLocks noChangeArrowheads="1"/>
          </p:cNvSpPr>
          <p:nvPr/>
        </p:nvSpPr>
        <p:spPr bwMode="auto">
          <a:xfrm>
            <a:off x="8458201" y="61563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+mn-cs"/>
              </a:rPr>
              <a:t>© Stephen E. Palmer, 2002</a:t>
            </a:r>
          </a:p>
        </p:txBody>
      </p:sp>
      <p:pic>
        <p:nvPicPr>
          <p:cNvPr id="686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2559050"/>
            <a:ext cx="44164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7" name="Text Box 15"/>
          <p:cNvSpPr txBox="1">
            <a:spLocks noChangeArrowheads="1"/>
          </p:cNvSpPr>
          <p:nvPr/>
        </p:nvSpPr>
        <p:spPr bwMode="auto">
          <a:xfrm>
            <a:off x="5715001" y="3048000"/>
            <a:ext cx="45005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…because that’s where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Sun radiates EM energy</a:t>
            </a:r>
          </a:p>
        </p:txBody>
      </p:sp>
      <p:sp>
        <p:nvSpPr>
          <p:cNvPr id="68617" name="Rectangle 16"/>
          <p:cNvSpPr>
            <a:spLocks noChangeArrowheads="1"/>
          </p:cNvSpPr>
          <p:nvPr/>
        </p:nvSpPr>
        <p:spPr bwMode="auto">
          <a:xfrm>
            <a:off x="2209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Visible Light</a:t>
            </a:r>
          </a:p>
        </p:txBody>
      </p:sp>
    </p:spTree>
    <p:extLst>
      <p:ext uri="{BB962C8B-B14F-4D97-AF65-F5344CB8AC3E}">
        <p14:creationId xmlns:p14="http://schemas.microsoft.com/office/powerpoint/2010/main" val="421928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44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2879725" y="1349376"/>
            <a:ext cx="7011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Any patch of light can be completely described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physically by its spectrum: the number of photons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(per time unit) at each wavelength 400 - 700 nm.</a:t>
            </a:r>
          </a:p>
        </p:txBody>
      </p:sp>
      <p:sp>
        <p:nvSpPr>
          <p:cNvPr id="70661" name="Line 5"/>
          <p:cNvSpPr>
            <a:spLocks noChangeShapeType="1"/>
          </p:cNvSpPr>
          <p:nvPr/>
        </p:nvSpPr>
        <p:spPr bwMode="auto">
          <a:xfrm flipV="1">
            <a:off x="8555038" y="4267200"/>
            <a:ext cx="0" cy="838200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V="1">
            <a:off x="8382000" y="4038600"/>
            <a:ext cx="0" cy="1066800"/>
          </a:xfrm>
          <a:prstGeom prst="line">
            <a:avLst/>
          </a:prstGeom>
          <a:noFill/>
          <a:ln w="1016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3" name="Line 7"/>
          <p:cNvSpPr>
            <a:spLocks noChangeShapeType="1"/>
          </p:cNvSpPr>
          <p:nvPr/>
        </p:nvSpPr>
        <p:spPr bwMode="auto">
          <a:xfrm flipV="1">
            <a:off x="8208963" y="3810000"/>
            <a:ext cx="0" cy="129540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4" name="Line 8"/>
          <p:cNvSpPr>
            <a:spLocks noChangeShapeType="1"/>
          </p:cNvSpPr>
          <p:nvPr/>
        </p:nvSpPr>
        <p:spPr bwMode="auto">
          <a:xfrm flipV="1">
            <a:off x="8035925" y="3886200"/>
            <a:ext cx="0" cy="12192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5" name="Line 9"/>
          <p:cNvSpPr>
            <a:spLocks noChangeShapeType="1"/>
          </p:cNvSpPr>
          <p:nvPr/>
        </p:nvSpPr>
        <p:spPr bwMode="auto">
          <a:xfrm flipH="1" flipV="1">
            <a:off x="7858126" y="4038600"/>
            <a:ext cx="4763" cy="1066800"/>
          </a:xfrm>
          <a:prstGeom prst="line">
            <a:avLst/>
          </a:prstGeom>
          <a:noFill/>
          <a:ln w="1016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6" name="Line 10"/>
          <p:cNvSpPr>
            <a:spLocks noChangeShapeType="1"/>
          </p:cNvSpPr>
          <p:nvPr/>
        </p:nvSpPr>
        <p:spPr bwMode="auto">
          <a:xfrm flipV="1">
            <a:off x="7689850" y="3886200"/>
            <a:ext cx="0" cy="121920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7" name="Line 11"/>
          <p:cNvSpPr>
            <a:spLocks noChangeShapeType="1"/>
          </p:cNvSpPr>
          <p:nvPr/>
        </p:nvSpPr>
        <p:spPr bwMode="auto">
          <a:xfrm flipV="1">
            <a:off x="7516813" y="3657600"/>
            <a:ext cx="0" cy="1447800"/>
          </a:xfrm>
          <a:prstGeom prst="line">
            <a:avLst/>
          </a:prstGeom>
          <a:noFill/>
          <a:ln w="1016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8" name="Line 12"/>
          <p:cNvSpPr>
            <a:spLocks noChangeShapeType="1"/>
          </p:cNvSpPr>
          <p:nvPr/>
        </p:nvSpPr>
        <p:spPr bwMode="auto">
          <a:xfrm flipV="1">
            <a:off x="7343775" y="3429000"/>
            <a:ext cx="0" cy="1676400"/>
          </a:xfrm>
          <a:prstGeom prst="line">
            <a:avLst/>
          </a:prstGeom>
          <a:noFill/>
          <a:ln w="101600">
            <a:solidFill>
              <a:srgbClr val="99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69" name="Line 13"/>
          <p:cNvSpPr>
            <a:spLocks noChangeShapeType="1"/>
          </p:cNvSpPr>
          <p:nvPr/>
        </p:nvSpPr>
        <p:spPr bwMode="auto">
          <a:xfrm flipV="1">
            <a:off x="7170738" y="3352800"/>
            <a:ext cx="0" cy="1752600"/>
          </a:xfrm>
          <a:prstGeom prst="line">
            <a:avLst/>
          </a:prstGeom>
          <a:noFill/>
          <a:ln w="101600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0" name="Line 14"/>
          <p:cNvSpPr>
            <a:spLocks noChangeShapeType="1"/>
          </p:cNvSpPr>
          <p:nvPr/>
        </p:nvSpPr>
        <p:spPr bwMode="auto">
          <a:xfrm flipV="1">
            <a:off x="6997700" y="3505200"/>
            <a:ext cx="0" cy="1600200"/>
          </a:xfrm>
          <a:prstGeom prst="line">
            <a:avLst/>
          </a:prstGeom>
          <a:noFill/>
          <a:ln w="1016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1" name="Line 15"/>
          <p:cNvSpPr>
            <a:spLocks noChangeShapeType="1"/>
          </p:cNvSpPr>
          <p:nvPr/>
        </p:nvSpPr>
        <p:spPr bwMode="auto">
          <a:xfrm flipV="1">
            <a:off x="6824663" y="3581400"/>
            <a:ext cx="0" cy="1524000"/>
          </a:xfrm>
          <a:prstGeom prst="line">
            <a:avLst/>
          </a:prstGeom>
          <a:noFill/>
          <a:ln w="101600">
            <a:solidFill>
              <a:srgbClr val="33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2" name="Line 16"/>
          <p:cNvSpPr>
            <a:spLocks noChangeShapeType="1"/>
          </p:cNvSpPr>
          <p:nvPr/>
        </p:nvSpPr>
        <p:spPr bwMode="auto">
          <a:xfrm flipV="1">
            <a:off x="6651625" y="3733800"/>
            <a:ext cx="0" cy="1371600"/>
          </a:xfrm>
          <a:prstGeom prst="line">
            <a:avLst/>
          </a:prstGeom>
          <a:noFill/>
          <a:ln w="101600">
            <a:solidFill>
              <a:srgbClr val="33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3" name="Line 17"/>
          <p:cNvSpPr>
            <a:spLocks noChangeShapeType="1"/>
          </p:cNvSpPr>
          <p:nvPr/>
        </p:nvSpPr>
        <p:spPr bwMode="auto">
          <a:xfrm flipV="1">
            <a:off x="6478588" y="3886200"/>
            <a:ext cx="0" cy="1219200"/>
          </a:xfrm>
          <a:prstGeom prst="line">
            <a:avLst/>
          </a:prstGeom>
          <a:noFill/>
          <a:ln w="101600">
            <a:solidFill>
              <a:srgbClr val="0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4" name="Line 18"/>
          <p:cNvSpPr>
            <a:spLocks noChangeShapeType="1"/>
          </p:cNvSpPr>
          <p:nvPr/>
        </p:nvSpPr>
        <p:spPr bwMode="auto">
          <a:xfrm flipV="1">
            <a:off x="6305550" y="4114800"/>
            <a:ext cx="0" cy="990600"/>
          </a:xfrm>
          <a:prstGeom prst="line">
            <a:avLst/>
          </a:prstGeom>
          <a:noFill/>
          <a:ln w="10160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5" name="Line 19"/>
          <p:cNvSpPr>
            <a:spLocks noChangeShapeType="1"/>
          </p:cNvSpPr>
          <p:nvPr/>
        </p:nvSpPr>
        <p:spPr bwMode="auto">
          <a:xfrm flipV="1">
            <a:off x="6132513" y="4343400"/>
            <a:ext cx="0" cy="762000"/>
          </a:xfrm>
          <a:prstGeom prst="line">
            <a:avLst/>
          </a:prstGeom>
          <a:noFill/>
          <a:ln w="1016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6" name="Line 20"/>
          <p:cNvSpPr>
            <a:spLocks noChangeShapeType="1"/>
          </p:cNvSpPr>
          <p:nvPr/>
        </p:nvSpPr>
        <p:spPr bwMode="auto">
          <a:xfrm flipV="1">
            <a:off x="5959475" y="4495800"/>
            <a:ext cx="0" cy="609600"/>
          </a:xfrm>
          <a:prstGeom prst="line">
            <a:avLst/>
          </a:prstGeom>
          <a:noFill/>
          <a:ln w="1016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7" name="Line 21"/>
          <p:cNvSpPr>
            <a:spLocks noChangeShapeType="1"/>
          </p:cNvSpPr>
          <p:nvPr/>
        </p:nvSpPr>
        <p:spPr bwMode="auto">
          <a:xfrm flipV="1">
            <a:off x="5786438" y="4267200"/>
            <a:ext cx="0" cy="838200"/>
          </a:xfrm>
          <a:prstGeom prst="line">
            <a:avLst/>
          </a:prstGeom>
          <a:noFill/>
          <a:ln w="101600">
            <a:solidFill>
              <a:srgbClr val="66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678" name="Line 22"/>
          <p:cNvSpPr>
            <a:spLocks noChangeShapeType="1"/>
          </p:cNvSpPr>
          <p:nvPr/>
        </p:nvSpPr>
        <p:spPr bwMode="auto">
          <a:xfrm flipV="1">
            <a:off x="5613400" y="4114800"/>
            <a:ext cx="0" cy="990600"/>
          </a:xfrm>
          <a:prstGeom prst="line">
            <a:avLst/>
          </a:prstGeom>
          <a:noFill/>
          <a:ln w="101600">
            <a:solidFill>
              <a:srgbClr val="99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067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2833688"/>
            <a:ext cx="5607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0" name="Rectangle 24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162961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8674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336926" y="1425575"/>
            <a:ext cx="6437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Some examples of the spectra of light sources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761922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254501" y="182564"/>
            <a:ext cx="41497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Physics of Light</a:t>
            </a:r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2833688" y="1425575"/>
            <a:ext cx="7453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Some examples of the </a:t>
            </a: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reflectance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 spectra of </a:t>
            </a:r>
            <a:r>
              <a:rPr kumimoji="0" lang="en-US" altLang="en-US" sz="2400" b="0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surfaces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334001" y="6324600"/>
            <a:ext cx="2506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Wavelength (nm)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 rot="-5400000">
            <a:off x="1150938" y="4186238"/>
            <a:ext cx="3032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% Photons Reflected</a:t>
            </a:r>
          </a:p>
        </p:txBody>
      </p:sp>
      <p:grpSp>
        <p:nvGrpSpPr>
          <p:cNvPr id="72711" name="Group 7"/>
          <p:cNvGrpSpPr>
            <a:grpSpLocks/>
          </p:cNvGrpSpPr>
          <p:nvPr/>
        </p:nvGrpSpPr>
        <p:grpSpPr bwMode="auto">
          <a:xfrm>
            <a:off x="2819400" y="3265488"/>
            <a:ext cx="2044700" cy="3046412"/>
            <a:chOff x="816" y="2057"/>
            <a:chExt cx="1288" cy="1919"/>
          </a:xfrm>
        </p:grpSpPr>
        <p:pic>
          <p:nvPicPr>
            <p:cNvPr id="7273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5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Red</a:t>
              </a:r>
            </a:p>
          </p:txBody>
        </p:sp>
        <p:sp>
          <p:nvSpPr>
            <p:cNvPr id="72736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4776788" y="3265488"/>
            <a:ext cx="2044700" cy="3046412"/>
            <a:chOff x="2049" y="2057"/>
            <a:chExt cx="1288" cy="1919"/>
          </a:xfrm>
        </p:grpSpPr>
        <p:pic>
          <p:nvPicPr>
            <p:cNvPr id="72729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30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31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Yellow</a:t>
              </a:r>
            </a:p>
          </p:txBody>
        </p:sp>
        <p:sp>
          <p:nvSpPr>
            <p:cNvPr id="72732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3" name="Group 17"/>
          <p:cNvGrpSpPr>
            <a:grpSpLocks/>
          </p:cNvGrpSpPr>
          <p:nvPr/>
        </p:nvGrpSpPr>
        <p:grpSpPr bwMode="auto">
          <a:xfrm>
            <a:off x="6732588" y="3265488"/>
            <a:ext cx="2044700" cy="3046412"/>
            <a:chOff x="3281" y="2057"/>
            <a:chExt cx="1288" cy="1919"/>
          </a:xfrm>
        </p:grpSpPr>
        <p:pic>
          <p:nvPicPr>
            <p:cNvPr id="72725" name="Picture 1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6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727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Blue</a:t>
              </a:r>
            </a:p>
          </p:txBody>
        </p:sp>
        <p:sp>
          <p:nvSpPr>
            <p:cNvPr id="72728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</p:grpSp>
      <p:grpSp>
        <p:nvGrpSpPr>
          <p:cNvPr id="72714" name="Group 22"/>
          <p:cNvGrpSpPr>
            <a:grpSpLocks/>
          </p:cNvGrpSpPr>
          <p:nvPr/>
        </p:nvGrpSpPr>
        <p:grpSpPr bwMode="auto">
          <a:xfrm>
            <a:off x="8689975" y="3263900"/>
            <a:ext cx="2044700" cy="3048000"/>
            <a:chOff x="4514" y="2056"/>
            <a:chExt cx="1288" cy="1920"/>
          </a:xfrm>
        </p:grpSpPr>
        <p:pic>
          <p:nvPicPr>
            <p:cNvPr id="72721" name="Picture 2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22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9966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Purple</a:t>
              </a:r>
            </a:p>
          </p:txBody>
        </p:sp>
        <p:sp>
          <p:nvSpPr>
            <p:cNvPr id="72723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400          700</a:t>
              </a:r>
            </a:p>
          </p:txBody>
        </p:sp>
        <p:sp>
          <p:nvSpPr>
            <p:cNvPr id="72724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2715" name="Rectangle 2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  <p:grpSp>
        <p:nvGrpSpPr>
          <p:cNvPr id="72716" name="Group 28"/>
          <p:cNvGrpSpPr>
            <a:grpSpLocks/>
          </p:cNvGrpSpPr>
          <p:nvPr/>
        </p:nvGrpSpPr>
        <p:grpSpPr bwMode="auto">
          <a:xfrm>
            <a:off x="3200400" y="2020889"/>
            <a:ext cx="7010400" cy="1068387"/>
            <a:chOff x="1056" y="1273"/>
            <a:chExt cx="4416" cy="673"/>
          </a:xfrm>
        </p:grpSpPr>
        <p:pic>
          <p:nvPicPr>
            <p:cNvPr id="72717" name="Picture 2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8" name="Picture 3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9" name="Picture 3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20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5572080" y="2157480"/>
              <a:ext cx="2824560" cy="2700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2720" y="2148120"/>
                <a:ext cx="2843280" cy="27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9652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2514600" y="1617664"/>
            <a:ext cx="80602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There is no simple functional description for the perceived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color of all lights under all viewing conditions, but …...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2514600" y="2667001"/>
            <a:ext cx="79239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 helpful constraint: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  Consider only physical spectra with normal distributions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470525" y="432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3735" name="Group 7"/>
          <p:cNvGrpSpPr>
            <a:grpSpLocks/>
          </p:cNvGrpSpPr>
          <p:nvPr/>
        </p:nvGrpSpPr>
        <p:grpSpPr bwMode="auto">
          <a:xfrm>
            <a:off x="5318126" y="4183063"/>
            <a:ext cx="2976563" cy="1314450"/>
            <a:chOff x="2390" y="2635"/>
            <a:chExt cx="1875" cy="828"/>
          </a:xfrm>
        </p:grpSpPr>
        <p:pic>
          <p:nvPicPr>
            <p:cNvPr id="7374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" y="2635"/>
              <a:ext cx="1872" cy="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745" name="Text Box 9"/>
            <p:cNvSpPr txBox="1">
              <a:spLocks noChangeArrowheads="1"/>
            </p:cNvSpPr>
            <p:nvPr/>
          </p:nvSpPr>
          <p:spPr bwMode="auto">
            <a:xfrm>
              <a:off x="2390" y="2770"/>
              <a:ext cx="5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area</a:t>
              </a:r>
            </a:p>
          </p:txBody>
        </p:sp>
      </p:grpSp>
      <p:pic>
        <p:nvPicPr>
          <p:cNvPr id="7373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64000"/>
            <a:ext cx="58483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7" name="Group 11"/>
          <p:cNvGrpSpPr>
            <a:grpSpLocks/>
          </p:cNvGrpSpPr>
          <p:nvPr/>
        </p:nvGrpSpPr>
        <p:grpSpPr bwMode="auto">
          <a:xfrm>
            <a:off x="6357939" y="3538538"/>
            <a:ext cx="947737" cy="1947862"/>
            <a:chOff x="3038" y="2229"/>
            <a:chExt cx="597" cy="1227"/>
          </a:xfrm>
        </p:grpSpPr>
        <p:sp>
          <p:nvSpPr>
            <p:cNvPr id="73742" name="Line 12"/>
            <p:cNvSpPr>
              <a:spLocks noChangeShapeType="1"/>
            </p:cNvSpPr>
            <p:nvPr/>
          </p:nvSpPr>
          <p:spPr bwMode="auto">
            <a:xfrm>
              <a:off x="3333" y="2496"/>
              <a:ext cx="0" cy="96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743" name="Text Box 13"/>
            <p:cNvSpPr txBox="1">
              <a:spLocks noChangeArrowheads="1"/>
            </p:cNvSpPr>
            <p:nvPr/>
          </p:nvSpPr>
          <p:spPr bwMode="auto">
            <a:xfrm>
              <a:off x="3038" y="2229"/>
              <a:ext cx="59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mean</a:t>
              </a:r>
            </a:p>
          </p:txBody>
        </p:sp>
      </p:grpSp>
      <p:grpSp>
        <p:nvGrpSpPr>
          <p:cNvPr id="73738" name="Group 14"/>
          <p:cNvGrpSpPr>
            <a:grpSpLocks/>
          </p:cNvGrpSpPr>
          <p:nvPr/>
        </p:nvGrpSpPr>
        <p:grpSpPr bwMode="auto">
          <a:xfrm>
            <a:off x="6411913" y="4616450"/>
            <a:ext cx="2209800" cy="457200"/>
            <a:chOff x="3072" y="2908"/>
            <a:chExt cx="1392" cy="288"/>
          </a:xfrm>
        </p:grpSpPr>
        <p:sp>
          <p:nvSpPr>
            <p:cNvPr id="73740" name="Line 15"/>
            <p:cNvSpPr>
              <a:spLocks noChangeShapeType="1"/>
            </p:cNvSpPr>
            <p:nvPr/>
          </p:nvSpPr>
          <p:spPr bwMode="auto">
            <a:xfrm>
              <a:off x="3072" y="3072"/>
              <a:ext cx="528" cy="0"/>
            </a:xfrm>
            <a:prstGeom prst="line">
              <a:avLst/>
            </a:prstGeom>
            <a:noFill/>
            <a:ln w="38100">
              <a:solidFill>
                <a:srgbClr val="FF66FF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3741" name="Text Box 16"/>
            <p:cNvSpPr txBox="1">
              <a:spLocks noChangeArrowheads="1"/>
            </p:cNvSpPr>
            <p:nvPr/>
          </p:nvSpPr>
          <p:spPr bwMode="auto">
            <a:xfrm>
              <a:off x="3621" y="2908"/>
              <a:ext cx="8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66FF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variance</a:t>
              </a:r>
            </a:p>
          </p:txBody>
        </p:sp>
      </p:grpSp>
      <p:sp>
        <p:nvSpPr>
          <p:cNvPr id="73739" name="Rectangle 17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121256090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Frequency Domain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19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840289" y="1630364"/>
            <a:ext cx="12207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Mean</a:t>
            </a:r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950912" cy="5794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Hue</a:t>
            </a:r>
          </a:p>
        </p:txBody>
      </p:sp>
      <p:sp>
        <p:nvSpPr>
          <p:cNvPr id="74758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3124200" y="2998789"/>
            <a:ext cx="6611938" cy="3317875"/>
            <a:chOff x="1008" y="1889"/>
            <a:chExt cx="4165" cy="2090"/>
          </a:xfrm>
        </p:grpSpPr>
        <p:pic>
          <p:nvPicPr>
            <p:cNvPr id="7476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889"/>
              <a:ext cx="3685" cy="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62" name="Text Box 9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  <p:sp>
          <p:nvSpPr>
            <p:cNvPr id="74763" name="Text Box 10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</p:grpSp>
      <p:sp>
        <p:nvSpPr>
          <p:cNvPr id="74760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27520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191001" y="1630364"/>
            <a:ext cx="18764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Variance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897688" y="1630364"/>
            <a:ext cx="2190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Saturation</a:t>
            </a:r>
          </a:p>
        </p:txBody>
      </p:sp>
      <p:sp>
        <p:nvSpPr>
          <p:cNvPr id="75782" name="AutoShape 6"/>
          <p:cNvSpPr>
            <a:spLocks noChangeArrowheads="1"/>
          </p:cNvSpPr>
          <p:nvPr/>
        </p:nvSpPr>
        <p:spPr bwMode="auto">
          <a:xfrm>
            <a:off x="6061075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5783" name="Group 7"/>
          <p:cNvGrpSpPr>
            <a:grpSpLocks/>
          </p:cNvGrpSpPr>
          <p:nvPr/>
        </p:nvGrpSpPr>
        <p:grpSpPr bwMode="auto">
          <a:xfrm>
            <a:off x="3048000" y="2895601"/>
            <a:ext cx="7391400" cy="3421063"/>
            <a:chOff x="960" y="1824"/>
            <a:chExt cx="4656" cy="2155"/>
          </a:xfrm>
        </p:grpSpPr>
        <p:sp>
          <p:nvSpPr>
            <p:cNvPr id="75785" name="Text Box 8"/>
            <p:cNvSpPr txBox="1">
              <a:spLocks noChangeArrowheads="1"/>
            </p:cNvSpPr>
            <p:nvPr/>
          </p:nvSpPr>
          <p:spPr bwMode="auto">
            <a:xfrm>
              <a:off x="2592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  <p:pic>
          <p:nvPicPr>
            <p:cNvPr id="75786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824"/>
              <a:ext cx="4656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5787" name="Text Box 10"/>
            <p:cNvSpPr txBox="1">
              <a:spLocks noChangeArrowheads="1"/>
            </p:cNvSpPr>
            <p:nvPr/>
          </p:nvSpPr>
          <p:spPr bwMode="auto">
            <a:xfrm rot="-5400000">
              <a:off x="609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</p:grpSp>
      <p:sp>
        <p:nvSpPr>
          <p:cNvPr id="75784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666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2630489" y="182564"/>
            <a:ext cx="7419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The Psychophysical Correspondence</a:t>
            </a:r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4343400" y="1630364"/>
            <a:ext cx="10874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6400801" y="1630364"/>
            <a:ext cx="23034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Brightness</a:t>
            </a:r>
          </a:p>
        </p:txBody>
      </p:sp>
      <p:sp>
        <p:nvSpPr>
          <p:cNvPr id="76806" name="AutoShape 6"/>
          <p:cNvSpPr>
            <a:spLocks noChangeArrowheads="1"/>
          </p:cNvSpPr>
          <p:nvPr/>
        </p:nvSpPr>
        <p:spPr bwMode="auto">
          <a:xfrm>
            <a:off x="5564188" y="1782763"/>
            <a:ext cx="762000" cy="228600"/>
          </a:xfrm>
          <a:prstGeom prst="leftRigh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6807" name="Group 7"/>
          <p:cNvGrpSpPr>
            <a:grpSpLocks/>
          </p:cNvGrpSpPr>
          <p:nvPr/>
        </p:nvGrpSpPr>
        <p:grpSpPr bwMode="auto">
          <a:xfrm>
            <a:off x="2819400" y="2693989"/>
            <a:ext cx="6858000" cy="3622675"/>
            <a:chOff x="816" y="1697"/>
            <a:chExt cx="4320" cy="2282"/>
          </a:xfrm>
        </p:grpSpPr>
        <p:sp>
          <p:nvSpPr>
            <p:cNvPr id="76809" name="Text Box 8"/>
            <p:cNvSpPr txBox="1">
              <a:spLocks noChangeArrowheads="1"/>
            </p:cNvSpPr>
            <p:nvPr/>
          </p:nvSpPr>
          <p:spPr bwMode="auto">
            <a:xfrm rot="-5400000">
              <a:off x="417" y="2548"/>
              <a:ext cx="11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# Photons</a:t>
              </a:r>
            </a:p>
          </p:txBody>
        </p:sp>
        <p:sp>
          <p:nvSpPr>
            <p:cNvPr id="76810" name="Text Box 9"/>
            <p:cNvSpPr txBox="1">
              <a:spLocks noChangeArrowheads="1"/>
            </p:cNvSpPr>
            <p:nvPr/>
          </p:nvSpPr>
          <p:spPr bwMode="auto">
            <a:xfrm>
              <a:off x="2400" y="3652"/>
              <a:ext cx="1301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Arial" panose="020B0604020202020204" pitchFamily="34" charset="0"/>
                </a:rPr>
                <a:t>Wavelength</a:t>
              </a:r>
            </a:p>
          </p:txBody>
        </p:sp>
        <p:pic>
          <p:nvPicPr>
            <p:cNvPr id="76811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697"/>
              <a:ext cx="3936" cy="1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6808" name="Rectangle 11"/>
          <p:cNvSpPr>
            <a:spLocks noChangeArrowheads="1"/>
          </p:cNvSpPr>
          <p:nvPr/>
        </p:nvSpPr>
        <p:spPr bwMode="auto">
          <a:xfrm>
            <a:off x="8855076" y="6616701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</p:spTree>
    <p:extLst>
      <p:ext uri="{BB962C8B-B14F-4D97-AF65-F5344CB8AC3E}">
        <p14:creationId xmlns:p14="http://schemas.microsoft.com/office/powerpoint/2010/main" val="39035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21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8855076" y="6613526"/>
            <a:ext cx="173637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ngraversGothic BT Regular" charset="0"/>
                <a:ea typeface="+mn-ea"/>
                <a:cs typeface="Arial" panose="020B0604020202020204" pitchFamily="34" charset="0"/>
              </a:rPr>
              <a:t>© Stephen E. Palmer, 2002</a:t>
            </a:r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9"/>
          <a:stretch>
            <a:fillRect/>
          </a:stretch>
        </p:blipFill>
        <p:spPr bwMode="auto">
          <a:xfrm>
            <a:off x="2514600" y="1595438"/>
            <a:ext cx="495300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124200" y="1371601"/>
            <a:ext cx="3589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Three kinds of cones:</a:t>
            </a:r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3687763" y="228600"/>
            <a:ext cx="53467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FF99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 panose="020B0604020202020204" pitchFamily="34" charset="0"/>
              </a:rPr>
              <a:t>Physiology of Color Vision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FF99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83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828800"/>
            <a:ext cx="326072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 Box 10"/>
          <p:cNvSpPr txBox="1">
            <a:spLocks noChangeArrowheads="1"/>
          </p:cNvSpPr>
          <p:nvPr/>
        </p:nvSpPr>
        <p:spPr bwMode="auto">
          <a:xfrm>
            <a:off x="4481514" y="5943601"/>
            <a:ext cx="50031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Why are M and L cones so close?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Why are there 3?</a:t>
            </a:r>
          </a:p>
        </p:txBody>
      </p:sp>
    </p:spTree>
    <p:extLst>
      <p:ext uri="{BB962C8B-B14F-4D97-AF65-F5344CB8AC3E}">
        <p14:creationId xmlns:p14="http://schemas.microsoft.com/office/powerpoint/2010/main" val="1851097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Impossible Colors</a:t>
            </a:r>
          </a:p>
        </p:txBody>
      </p:sp>
      <p:sp>
        <p:nvSpPr>
          <p:cNvPr id="3" name="Content Placeholder 16"/>
          <p:cNvSpPr txBox="1">
            <a:spLocks/>
          </p:cNvSpPr>
          <p:nvPr/>
        </p:nvSpPr>
        <p:spPr>
          <a:xfrm>
            <a:off x="1981200" y="990601"/>
            <a:ext cx="8229600" cy="5135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 you make the cones respond in ways that typical light spectra never would?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http://en.wikipedia.org/wiki/Impossible_colors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852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2805114"/>
            <a:ext cx="2057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2" descr="C:\Users\James\Desktop\Impossible_Colors,_Blue_and_Yellow,_for_3dT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432300"/>
            <a:ext cx="35020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9480" r="64444" b="45007"/>
          <a:stretch>
            <a:fillRect/>
          </a:stretch>
        </p:blipFill>
        <p:spPr bwMode="auto">
          <a:xfrm>
            <a:off x="3657600" y="1066800"/>
            <a:ext cx="4419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Tetrachromacy</a:t>
            </a:r>
            <a:endParaRPr lang="en-US" altLang="en-US" dirty="0"/>
          </a:p>
        </p:txBody>
      </p:sp>
      <p:sp>
        <p:nvSpPr>
          <p:cNvPr id="79876" name="Content Placeholder 2"/>
          <p:cNvSpPr>
            <a:spLocks noGrp="1"/>
          </p:cNvSpPr>
          <p:nvPr>
            <p:ph idx="1"/>
          </p:nvPr>
        </p:nvSpPr>
        <p:spPr>
          <a:xfrm>
            <a:off x="2209800" y="4495800"/>
            <a:ext cx="7772400" cy="1905000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/>
              <a:t>Most birds, and many other animals, have cones for ultraviolet light.</a:t>
            </a:r>
          </a:p>
          <a:p>
            <a:r>
              <a:rPr lang="en-US" altLang="en-US"/>
              <a:t>Some humans, mostly female, seem to have slight tetrachromatism.</a:t>
            </a:r>
          </a:p>
        </p:txBody>
      </p:sp>
      <p:sp>
        <p:nvSpPr>
          <p:cNvPr id="79877" name="TextBox 4"/>
          <p:cNvSpPr txBox="1">
            <a:spLocks noChangeArrowheads="1"/>
          </p:cNvSpPr>
          <p:nvPr/>
        </p:nvSpPr>
        <p:spPr bwMode="auto">
          <a:xfrm>
            <a:off x="7543800" y="1981201"/>
            <a:ext cx="1676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Bird cone responses</a:t>
            </a:r>
          </a:p>
        </p:txBody>
      </p:sp>
    </p:spTree>
    <p:extLst>
      <p:ext uri="{BB962C8B-B14F-4D97-AF65-F5344CB8AC3E}">
        <p14:creationId xmlns:p14="http://schemas.microsoft.com/office/powerpoint/2010/main" val="222858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44641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479" y="1752600"/>
            <a:ext cx="5950220" cy="3796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2600" y="623590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Jacobs GH. Evolution of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colour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vision in mammals.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Philos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Trans R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Soc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Lond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B </a:t>
            </a:r>
            <a:r>
              <a:rPr kumimoji="0" 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Biol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Sci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2009;364(1531):2957-2967. doi:10.1098/rstb.2009.0039</a:t>
            </a:r>
          </a:p>
        </p:txBody>
      </p:sp>
    </p:spTree>
    <p:extLst>
      <p:ext uri="{BB962C8B-B14F-4D97-AF65-F5344CB8AC3E}">
        <p14:creationId xmlns:p14="http://schemas.microsoft.com/office/powerpoint/2010/main" val="6379573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Spectra</a:t>
            </a:r>
          </a:p>
        </p:txBody>
      </p:sp>
      <p:pic>
        <p:nvPicPr>
          <p:cNvPr id="808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1143000"/>
            <a:ext cx="7010400" cy="5507038"/>
          </a:xfrm>
          <a:noFill/>
        </p:spPr>
      </p:pic>
      <p:sp>
        <p:nvSpPr>
          <p:cNvPr id="400389" name="Text Box 5"/>
          <p:cNvSpPr txBox="1">
            <a:spLocks noChangeArrowheads="1"/>
          </p:cNvSpPr>
          <p:nvPr/>
        </p:nvSpPr>
        <p:spPr bwMode="auto">
          <a:xfrm>
            <a:off x="3336926" y="2209800"/>
            <a:ext cx="1539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metamers</a:t>
            </a:r>
          </a:p>
        </p:txBody>
      </p:sp>
      <p:sp>
        <p:nvSpPr>
          <p:cNvPr id="400390" name="Line 6"/>
          <p:cNvSpPr>
            <a:spLocks noChangeShapeType="1"/>
          </p:cNvSpPr>
          <p:nvPr/>
        </p:nvSpPr>
        <p:spPr bwMode="auto">
          <a:xfrm>
            <a:off x="4343400" y="2667000"/>
            <a:ext cx="1981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0391" name="Line 7"/>
          <p:cNvSpPr>
            <a:spLocks noChangeShapeType="1"/>
          </p:cNvSpPr>
          <p:nvPr/>
        </p:nvSpPr>
        <p:spPr bwMode="auto">
          <a:xfrm>
            <a:off x="4191000" y="2667000"/>
            <a:ext cx="1676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89" grpId="0"/>
      <p:bldP spid="400390" grpId="0" animBg="1"/>
      <p:bldP spid="40039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26260984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can be ambiguous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09" y="1143000"/>
            <a:ext cx="3736181" cy="4981574"/>
          </a:xfrm>
        </p:spPr>
      </p:pic>
    </p:spTree>
    <p:extLst>
      <p:ext uri="{BB962C8B-B14F-4D97-AF65-F5344CB8AC3E}">
        <p14:creationId xmlns:p14="http://schemas.microsoft.com/office/powerpoint/2010/main" val="282287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Fourier Bases</a:t>
            </a:r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13716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6096000" y="2895600"/>
            <a:ext cx="44196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4422" name="Text Box 6"/>
          <p:cNvSpPr txBox="1">
            <a:spLocks noChangeArrowheads="1"/>
          </p:cNvSpPr>
          <p:nvPr/>
        </p:nvSpPr>
        <p:spPr bwMode="auto">
          <a:xfrm>
            <a:off x="2992438" y="6248401"/>
            <a:ext cx="6361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change of basis is the Fourier Transform</a:t>
            </a:r>
          </a:p>
        </p:txBody>
      </p:sp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819401" y="990600"/>
            <a:ext cx="6792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Teases away fast vs. slow changes in the image.</a:t>
            </a:r>
          </a:p>
        </p:txBody>
      </p:sp>
      <p:pic>
        <p:nvPicPr>
          <p:cNvPr id="6144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124200"/>
            <a:ext cx="21510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3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15800" cy="6316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1769761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333" y="0"/>
            <a:ext cx="9189333" cy="6870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4147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https://en.wikipedia.org/wiki/The_dress</a:t>
            </a:r>
          </a:p>
        </p:txBody>
      </p:sp>
    </p:spTree>
    <p:extLst>
      <p:ext uri="{BB962C8B-B14F-4D97-AF65-F5344CB8AC3E}">
        <p14:creationId xmlns:p14="http://schemas.microsoft.com/office/powerpoint/2010/main" val="2663528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Sensing in Camera (RGB)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990601"/>
            <a:ext cx="6832600" cy="3692525"/>
          </a:xfrm>
        </p:spPr>
        <p:txBody>
          <a:bodyPr/>
          <a:lstStyle/>
          <a:p>
            <a:r>
              <a:rPr lang="en-US" altLang="en-US"/>
              <a:t>3-chip vs. 1-chip: quality vs. cost</a:t>
            </a:r>
          </a:p>
          <a:p>
            <a:r>
              <a:rPr lang="en-US" altLang="en-US"/>
              <a:t>Why more green?</a:t>
            </a:r>
          </a:p>
        </p:txBody>
      </p:sp>
      <p:pic>
        <p:nvPicPr>
          <p:cNvPr id="82948" name="Picture 4" descr="ccd_prism"/>
          <p:cNvPicPr>
            <a:picLocks noChangeAspect="1" noChangeArrowheads="1"/>
          </p:cNvPicPr>
          <p:nvPr/>
        </p:nvPicPr>
        <p:blipFill>
          <a:blip r:embed="rId2">
            <a:lum bright="-36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971801"/>
            <a:ext cx="4648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4191001" y="6248400"/>
            <a:ext cx="6054725" cy="369888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http://www.cooldi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tionary.com/words/Bayer-filter.wikipedia</a:t>
            </a:r>
          </a:p>
        </p:txBody>
      </p:sp>
      <p:pic>
        <p:nvPicPr>
          <p:cNvPr id="394246" name="Picture 6" descr="digital-camera-b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47" name="Picture 7" descr="equilumin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2667000" y="5576888"/>
            <a:ext cx="2667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Why 3 colors?</a:t>
            </a:r>
          </a:p>
        </p:txBody>
      </p:sp>
      <p:sp>
        <p:nvSpPr>
          <p:cNvPr id="82953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650217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/>
      <p:bldP spid="394245" grpId="0" animBg="1"/>
      <p:bldP spid="3942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Practical Color Sensing: Bayer Grid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0" y="3962400"/>
            <a:ext cx="3048000" cy="2052638"/>
          </a:xfrm>
        </p:spPr>
        <p:txBody>
          <a:bodyPr>
            <a:normAutofit fontScale="92500"/>
          </a:bodyPr>
          <a:lstStyle/>
          <a:p>
            <a:r>
              <a:rPr lang="en-US" altLang="en-US"/>
              <a:t>Estimate RGB</a:t>
            </a:r>
            <a:br>
              <a:rPr lang="en-US" altLang="en-US"/>
            </a:br>
            <a:r>
              <a:rPr lang="en-US" altLang="en-US"/>
              <a:t>at ‘G’ cells from neighboring values</a:t>
            </a:r>
          </a:p>
        </p:txBody>
      </p:sp>
      <p:pic>
        <p:nvPicPr>
          <p:cNvPr id="36868" name="Picture 4" descr="ccd_interpo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371601"/>
            <a:ext cx="212725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 descr="BayerPatternFilt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56388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556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Image</a:t>
            </a:r>
          </a:p>
        </p:txBody>
      </p:sp>
      <p:pic>
        <p:nvPicPr>
          <p:cNvPr id="84995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3790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5" descr="C:\Users\Hoiem\Documents\Classes\Computational Photography - Fall 2010\lectures\figs\filters\im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11430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6" descr="C:\Users\Hoiem\Documents\Classes\Computational Photography - Fall 2010\lectures\figs\filters\im_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4" y="28194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Picture 7" descr="C:\Users\Hoiem\Documents\Classes\Computational Photography - Fall 2010\lectures\figs\filters\im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9" y="4419600"/>
            <a:ext cx="2674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TextBox 7"/>
          <p:cNvSpPr txBox="1">
            <a:spLocks noChangeArrowheads="1"/>
          </p:cNvSpPr>
          <p:nvPr/>
        </p:nvSpPr>
        <p:spPr bwMode="auto">
          <a:xfrm>
            <a:off x="8805863" y="7620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5000" name="TextBox 8"/>
          <p:cNvSpPr txBox="1">
            <a:spLocks noChangeArrowheads="1"/>
          </p:cNvSpPr>
          <p:nvPr/>
        </p:nvSpPr>
        <p:spPr bwMode="auto">
          <a:xfrm>
            <a:off x="9567863" y="24384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5001" name="TextBox 9"/>
          <p:cNvSpPr txBox="1">
            <a:spLocks noChangeArrowheads="1"/>
          </p:cNvSpPr>
          <p:nvPr/>
        </p:nvSpPr>
        <p:spPr bwMode="auto">
          <a:xfrm>
            <a:off x="10253663" y="396240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562600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14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Images in Matlab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(1,1,1)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(N, M, 3)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82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in </a:t>
            </a:r>
            <a:r>
              <a:rPr lang="en-US" altLang="en-US" strike="sngStrike" dirty="0" err="1"/>
              <a:t>Matlab</a:t>
            </a:r>
            <a:r>
              <a:rPr lang="en-US" altLang="en-US" dirty="0"/>
              <a:t>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23622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/>
              <a:t>Images represented as a matrix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Suppose we have a </a:t>
            </a:r>
            <a:r>
              <a:rPr lang="en-US" dirty="0" err="1"/>
              <a:t>NxM</a:t>
            </a:r>
            <a:r>
              <a:rPr lang="en-US" dirty="0"/>
              <a:t> RGB image called “</a:t>
            </a:r>
            <a:r>
              <a:rPr lang="en-US" dirty="0" err="1"/>
              <a:t>im</a:t>
            </a:r>
            <a:r>
              <a:rPr lang="en-US" dirty="0"/>
              <a:t>”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(0,0,0) = top-left pixel value in R-channel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(y, x, b) = y pixels down, x pixels to right in the </a:t>
            </a:r>
            <a:r>
              <a:rPr lang="en-US" dirty="0" err="1"/>
              <a:t>b</a:t>
            </a:r>
            <a:r>
              <a:rPr lang="en-US" baseline="30000" dirty="0" err="1"/>
              <a:t>th</a:t>
            </a:r>
            <a:r>
              <a:rPr lang="en-US" dirty="0"/>
              <a:t> channel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err="1"/>
              <a:t>im</a:t>
            </a:r>
            <a:r>
              <a:rPr lang="en-US" dirty="0"/>
              <a:t>(N-1, M-1, 2) = bottom-right pixel in B-channel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029200" y="46101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91000" y="41529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276600" y="36957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6458" name="TextBox 6"/>
          <p:cNvSpPr txBox="1">
            <a:spLocks noChangeArrowheads="1"/>
          </p:cNvSpPr>
          <p:nvPr/>
        </p:nvSpPr>
        <p:spPr bwMode="auto">
          <a:xfrm>
            <a:off x="8229600" y="34671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86459" name="TextBox 7"/>
          <p:cNvSpPr txBox="1">
            <a:spLocks noChangeArrowheads="1"/>
          </p:cNvSpPr>
          <p:nvPr/>
        </p:nvSpPr>
        <p:spPr bwMode="auto">
          <a:xfrm>
            <a:off x="9144000" y="3924301"/>
            <a:ext cx="423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86460" name="TextBox 8"/>
          <p:cNvSpPr txBox="1">
            <a:spLocks noChangeArrowheads="1"/>
          </p:cNvSpPr>
          <p:nvPr/>
        </p:nvSpPr>
        <p:spPr bwMode="auto">
          <a:xfrm>
            <a:off x="9906000" y="430530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86461" name="TextBox 9"/>
          <p:cNvSpPr txBox="1">
            <a:spLocks noChangeArrowheads="1"/>
          </p:cNvSpPr>
          <p:nvPr/>
        </p:nvSpPr>
        <p:spPr bwMode="auto">
          <a:xfrm>
            <a:off x="2528888" y="3516314"/>
            <a:ext cx="7312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row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981201" y="4838701"/>
            <a:ext cx="18288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463" name="TextBox 12"/>
          <p:cNvSpPr txBox="1">
            <a:spLocks noChangeArrowheads="1"/>
          </p:cNvSpPr>
          <p:nvPr/>
        </p:nvSpPr>
        <p:spPr bwMode="auto">
          <a:xfrm>
            <a:off x="3200400" y="3314701"/>
            <a:ext cx="12779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column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95800" y="3503614"/>
            <a:ext cx="4038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0599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How can we represent color?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7210426" y="6596064"/>
            <a:ext cx="34575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http://en.wikipedia.org/wiki/File:RGB_illumination.jpg</a:t>
            </a:r>
          </a:p>
        </p:txBody>
      </p:sp>
    </p:spTree>
    <p:extLst>
      <p:ext uri="{BB962C8B-B14F-4D97-AF65-F5344CB8AC3E}">
        <p14:creationId xmlns:p14="http://schemas.microsoft.com/office/powerpoint/2010/main" val="2000774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RGB</a:t>
            </a:r>
          </a:p>
        </p:txBody>
      </p:sp>
      <p:grpSp>
        <p:nvGrpSpPr>
          <p:cNvPr id="88067" name="Group 13"/>
          <p:cNvGrpSpPr>
            <a:grpSpLocks/>
          </p:cNvGrpSpPr>
          <p:nvPr/>
        </p:nvGrpSpPr>
        <p:grpSpPr bwMode="auto">
          <a:xfrm>
            <a:off x="2133601" y="1371600"/>
            <a:ext cx="4029075" cy="4038600"/>
            <a:chOff x="609600" y="1371600"/>
            <a:chExt cx="4724400" cy="4953000"/>
          </a:xfrm>
        </p:grpSpPr>
        <p:pic>
          <p:nvPicPr>
            <p:cNvPr id="880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" y="1371600"/>
              <a:ext cx="4686300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8079" name="Group 37"/>
            <p:cNvGrpSpPr>
              <a:grpSpLocks/>
            </p:cNvGrpSpPr>
            <p:nvPr/>
          </p:nvGrpSpPr>
          <p:grpSpPr bwMode="auto">
            <a:xfrm>
              <a:off x="609600" y="4953000"/>
              <a:ext cx="1371600" cy="1371600"/>
              <a:chOff x="5486400" y="4648200"/>
              <a:chExt cx="1371600" cy="1371600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rot="10800000" flipV="1">
                <a:off x="5486400" y="5410411"/>
                <a:ext cx="837660" cy="22779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 rot="16200000" flipV="1">
                <a:off x="5905274" y="4991625"/>
                <a:ext cx="761251" cy="76320"/>
              </a:xfrm>
              <a:prstGeom prst="straightConnector1">
                <a:avLst/>
              </a:prstGeom>
              <a:ln w="5715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6286486" y="5447985"/>
                <a:ext cx="609389" cy="534241"/>
              </a:xfrm>
              <a:prstGeom prst="straightConnector1">
                <a:avLst/>
              </a:prstGeom>
              <a:ln w="57150"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080" name="TextBox 31"/>
            <p:cNvSpPr txBox="1">
              <a:spLocks noChangeArrowheads="1"/>
            </p:cNvSpPr>
            <p:nvPr/>
          </p:nvSpPr>
          <p:spPr bwMode="auto">
            <a:xfrm>
              <a:off x="3844056" y="1468976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0,1,0</a:t>
              </a:r>
            </a:p>
          </p:txBody>
        </p:sp>
        <p:sp>
          <p:nvSpPr>
            <p:cNvPr id="88081" name="TextBox 32"/>
            <p:cNvSpPr txBox="1">
              <a:spLocks noChangeArrowheads="1"/>
            </p:cNvSpPr>
            <p:nvPr/>
          </p:nvSpPr>
          <p:spPr bwMode="auto">
            <a:xfrm>
              <a:off x="4201453" y="5487448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0,0,1</a:t>
              </a:r>
            </a:p>
          </p:txBody>
        </p:sp>
        <p:sp>
          <p:nvSpPr>
            <p:cNvPr id="88082" name="TextBox 33"/>
            <p:cNvSpPr txBox="1">
              <a:spLocks noChangeArrowheads="1"/>
            </p:cNvSpPr>
            <p:nvPr/>
          </p:nvSpPr>
          <p:spPr bwMode="auto">
            <a:xfrm>
              <a:off x="609600" y="4343400"/>
              <a:ext cx="1019144" cy="566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1,0,0</a:t>
              </a:r>
            </a:p>
          </p:txBody>
        </p:sp>
      </p:grpSp>
      <p:sp>
        <p:nvSpPr>
          <p:cNvPr id="88068" name="TextBox 38"/>
          <p:cNvSpPr txBox="1">
            <a:spLocks noChangeArrowheads="1"/>
          </p:cNvSpPr>
          <p:nvPr/>
        </p:nvSpPr>
        <p:spPr bwMode="auto">
          <a:xfrm>
            <a:off x="5630864" y="6581776"/>
            <a:ext cx="5037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 from: http://en.wikipedia.org/wiki/File:RGB_color_solid_cube.png</a:t>
            </a:r>
          </a:p>
        </p:txBody>
      </p:sp>
      <p:sp>
        <p:nvSpPr>
          <p:cNvPr id="19465" name="TextBox 39"/>
          <p:cNvSpPr txBox="1">
            <a:spLocks noChangeArrowheads="1"/>
          </p:cNvSpPr>
          <p:nvPr/>
        </p:nvSpPr>
        <p:spPr bwMode="auto">
          <a:xfrm>
            <a:off x="1752600" y="5486401"/>
            <a:ext cx="35941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Some drawbacks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Strongly correlated channels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Non-perceptual </a:t>
            </a:r>
          </a:p>
        </p:txBody>
      </p:sp>
      <p:sp>
        <p:nvSpPr>
          <p:cNvPr id="88070" name="TextBox 12"/>
          <p:cNvSpPr txBox="1">
            <a:spLocks noChangeArrowheads="1"/>
          </p:cNvSpPr>
          <p:nvPr/>
        </p:nvSpPr>
        <p:spPr bwMode="auto">
          <a:xfrm>
            <a:off x="2590800" y="838201"/>
            <a:ext cx="2820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Default color space</a:t>
            </a:r>
          </a:p>
        </p:txBody>
      </p:sp>
      <p:pic>
        <p:nvPicPr>
          <p:cNvPr id="88071" name="Picture 2" descr="C:\Users\Hoiem\Documents\Classes\Spring11 - Computer Vision\figs\color spaces\neighborhood6_rgb_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0493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3" descr="C:\Users\Hoiem\Documents\Classes\Spring11 - Computer Vision\figs\color spaces\neighborhood6_rgb_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4" descr="C:\Users\Hoiem\Documents\Classes\Spring11 - Computer Vision\figs\color spaces\neighborhood6_rgb_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35300"/>
            <a:ext cx="22860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5" name="TextBox 18"/>
          <p:cNvSpPr txBox="1">
            <a:spLocks noChangeArrowheads="1"/>
          </p:cNvSpPr>
          <p:nvPr/>
        </p:nvSpPr>
        <p:spPr bwMode="auto">
          <a:xfrm>
            <a:off x="9220201" y="2068513"/>
            <a:ext cx="8402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(G=0,B=0)</a:t>
            </a:r>
          </a:p>
        </p:txBody>
      </p:sp>
      <p:sp>
        <p:nvSpPr>
          <p:cNvPr id="88076" name="TextBox 19"/>
          <p:cNvSpPr txBox="1">
            <a:spLocks noChangeArrowheads="1"/>
          </p:cNvSpPr>
          <p:nvPr/>
        </p:nvSpPr>
        <p:spPr bwMode="auto">
          <a:xfrm>
            <a:off x="9220201" y="3657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(R=0,B=0)</a:t>
            </a:r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077" name="TextBox 20"/>
          <p:cNvSpPr txBox="1">
            <a:spLocks noChangeArrowheads="1"/>
          </p:cNvSpPr>
          <p:nvPr/>
        </p:nvSpPr>
        <p:spPr bwMode="auto">
          <a:xfrm>
            <a:off x="9220201" y="5257800"/>
            <a:ext cx="84830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(R=0,G=0)</a:t>
            </a:r>
          </a:p>
        </p:txBody>
      </p:sp>
    </p:spTree>
    <p:extLst>
      <p:ext uri="{BB962C8B-B14F-4D97-AF65-F5344CB8AC3E}">
        <p14:creationId xmlns:p14="http://schemas.microsoft.com/office/powerpoint/2010/main" val="3412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HSV</a:t>
            </a:r>
          </a:p>
        </p:txBody>
      </p:sp>
      <p:pic>
        <p:nvPicPr>
          <p:cNvPr id="8909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4953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2667001" y="1143001"/>
            <a:ext cx="3363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Intuitive color space</a:t>
            </a:r>
          </a:p>
        </p:txBody>
      </p:sp>
      <p:pic>
        <p:nvPicPr>
          <p:cNvPr id="89093" name="Picture 2" descr="C:\Users\Hoiem\Documents\Classes\Spring11 - Computer Vision\figs\color spaces\neighborhood6_hsv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3" descr="C:\Users\Hoiem\Documents\Classes\Spring11 - Computer Vision\figs\color spaces\neighborhood6_hsv_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62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4" descr="C:\Users\Hoiem\Documents\Classes\Spring11 - Computer Vision\figs\color spaces\neighborhood6_hsv_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385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82586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(S=1,V=1)</a:t>
            </a:r>
          </a:p>
        </p:txBody>
      </p:sp>
      <p:sp>
        <p:nvSpPr>
          <p:cNvPr id="89098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(H=1,V=1)</a:t>
            </a:r>
          </a:p>
        </p:txBody>
      </p:sp>
      <p:sp>
        <p:nvSpPr>
          <p:cNvPr id="89099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3388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(H=1,S=0)</a:t>
            </a:r>
          </a:p>
        </p:txBody>
      </p:sp>
    </p:spTree>
    <p:extLst>
      <p:ext uri="{BB962C8B-B14F-4D97-AF65-F5344CB8AC3E}">
        <p14:creationId xmlns:p14="http://schemas.microsoft.com/office/powerpoint/2010/main" val="2261428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Fourier Bases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8" t="19524" r="7715" b="18698"/>
          <a:stretch>
            <a:fillRect/>
          </a:stretch>
        </p:blipFill>
        <p:spPr bwMode="auto">
          <a:xfrm>
            <a:off x="1752600" y="1371601"/>
            <a:ext cx="86868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081214" y="6211888"/>
            <a:ext cx="775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Matlab, check out: imagesc(log(abs(fftshift(fft2(im)))));</a:t>
            </a:r>
          </a:p>
        </p:txBody>
      </p:sp>
    </p:spTree>
    <p:extLst>
      <p:ext uri="{BB962C8B-B14F-4D97-AF65-F5344CB8AC3E}">
        <p14:creationId xmlns:p14="http://schemas.microsoft.com/office/powerpoint/2010/main" val="4213267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YCbCr</a:t>
            </a:r>
          </a:p>
        </p:txBody>
      </p:sp>
      <p:pic>
        <p:nvPicPr>
          <p:cNvPr id="90115" name="Picture 3" descr="C:\Users\Hoiem\Documents\Classes\Spring11 - Computer Vision\figs\color spaces\neighborhood6_ycbcr_c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623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C:\Users\Hoiem\Documents\Classes\Spring11 - Computer Vision\figs\color spaces\neighborhood6_ycbcr_c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8387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5" descr="C:\Users\Hoiem\Documents\Classes\Spring11 - Computer Vision\figs\color spaces\neighborhood6_ycbcr_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4859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Box 7"/>
          <p:cNvSpPr txBox="1">
            <a:spLocks noChangeArrowheads="1"/>
          </p:cNvSpPr>
          <p:nvPr/>
        </p:nvSpPr>
        <p:spPr bwMode="auto">
          <a:xfrm>
            <a:off x="9431338" y="2057400"/>
            <a:ext cx="120097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(Cb=0.5,Cr=0.5)</a:t>
            </a:r>
          </a:p>
        </p:txBody>
      </p:sp>
      <p:sp>
        <p:nvSpPr>
          <p:cNvPr id="90119" name="TextBox 8"/>
          <p:cNvSpPr txBox="1">
            <a:spLocks noChangeArrowheads="1"/>
          </p:cNvSpPr>
          <p:nvPr/>
        </p:nvSpPr>
        <p:spPr bwMode="auto">
          <a:xfrm>
            <a:off x="9472613" y="3733800"/>
            <a:ext cx="111440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(Y=0.5,Cr=0.5)</a:t>
            </a:r>
          </a:p>
        </p:txBody>
      </p:sp>
      <p:sp>
        <p:nvSpPr>
          <p:cNvPr id="90120" name="TextBox 9"/>
          <p:cNvSpPr txBox="1">
            <a:spLocks noChangeArrowheads="1"/>
          </p:cNvSpPr>
          <p:nvPr/>
        </p:nvSpPr>
        <p:spPr bwMode="auto">
          <a:xfrm>
            <a:off x="9448800" y="5410200"/>
            <a:ext cx="110799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(Y=0.5,Cb=05)</a:t>
            </a:r>
          </a:p>
        </p:txBody>
      </p:sp>
      <p:pic>
        <p:nvPicPr>
          <p:cNvPr id="90121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7" descr="http://upload.wikimedia.org/wikipedia/commons/thumb/5/53/YCbCr-CbCr_Y0.png/120px-YCbCr-CbCr_Y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9" descr="http://upload.wikimedia.org/wikipedia/commons/thumb/9/91/YCbCr-CbCr_Y50.png/120px-YCbCr-CbCr_Y5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1" descr="http://upload.wikimedia.org/wikipedia/commons/thumb/0/08/YCbCr-CbCr_Y100.png/120px-YCbCr-CbCr_Y10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48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TextBox 14"/>
          <p:cNvSpPr txBox="1">
            <a:spLocks noChangeArrowheads="1"/>
          </p:cNvSpPr>
          <p:nvPr/>
        </p:nvSpPr>
        <p:spPr bwMode="auto">
          <a:xfrm>
            <a:off x="2827338" y="16764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Y=0</a:t>
            </a:r>
          </a:p>
        </p:txBody>
      </p:sp>
      <p:sp>
        <p:nvSpPr>
          <p:cNvPr id="90126" name="TextBox 15"/>
          <p:cNvSpPr txBox="1">
            <a:spLocks noChangeArrowheads="1"/>
          </p:cNvSpPr>
          <p:nvPr/>
        </p:nvSpPr>
        <p:spPr bwMode="auto">
          <a:xfrm>
            <a:off x="4876801" y="1676401"/>
            <a:ext cx="9973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Y=0.5</a:t>
            </a:r>
          </a:p>
        </p:txBody>
      </p:sp>
      <p:sp>
        <p:nvSpPr>
          <p:cNvPr id="90127" name="TextBox 16"/>
          <p:cNvSpPr txBox="1">
            <a:spLocks noChangeArrowheads="1"/>
          </p:cNvSpPr>
          <p:nvPr/>
        </p:nvSpPr>
        <p:spPr bwMode="auto">
          <a:xfrm>
            <a:off x="3886200" y="4267201"/>
            <a:ext cx="7409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Y=1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09800" y="4038600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9" name="TextBox 19"/>
          <p:cNvSpPr txBox="1">
            <a:spLocks noChangeArrowheads="1"/>
          </p:cNvSpPr>
          <p:nvPr/>
        </p:nvSpPr>
        <p:spPr bwMode="auto">
          <a:xfrm>
            <a:off x="2819401" y="4038601"/>
            <a:ext cx="579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1181894" y="2934494"/>
            <a:ext cx="1752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31" name="TextBox 22"/>
          <p:cNvSpPr txBox="1">
            <a:spLocks noChangeArrowheads="1"/>
          </p:cNvSpPr>
          <p:nvPr/>
        </p:nvSpPr>
        <p:spPr bwMode="auto">
          <a:xfrm>
            <a:off x="1628775" y="2819401"/>
            <a:ext cx="5100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</a:t>
            </a:r>
          </a:p>
        </p:txBody>
      </p:sp>
      <p:sp>
        <p:nvSpPr>
          <p:cNvPr id="90132" name="TextBox 23"/>
          <p:cNvSpPr txBox="1">
            <a:spLocks noChangeArrowheads="1"/>
          </p:cNvSpPr>
          <p:nvPr/>
        </p:nvSpPr>
        <p:spPr bwMode="auto">
          <a:xfrm>
            <a:off x="2133600" y="838201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Fast to compute, good for compression, used by TV</a:t>
            </a:r>
          </a:p>
        </p:txBody>
      </p:sp>
    </p:spTree>
    <p:extLst>
      <p:ext uri="{BB962C8B-B14F-4D97-AF65-F5344CB8AC3E}">
        <p14:creationId xmlns:p14="http://schemas.microsoft.com/office/powerpoint/2010/main" val="2409377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spaces: L*a*b*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2971801" y="990601"/>
            <a:ext cx="5783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“Perceptually uniform”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color space</a:t>
            </a:r>
          </a:p>
        </p:txBody>
      </p:sp>
      <p:pic>
        <p:nvPicPr>
          <p:cNvPr id="911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33601"/>
            <a:ext cx="373380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" descr="C:\Users\Hoiem\Documents\Classes\Spring11 - Computer Vision\figs\color spaces\neighborhood6_lab_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991100"/>
            <a:ext cx="2286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2" descr="C:\Users\Hoiem\Documents\Classes\Spring11 - Computer Vision\figs\color spaces\neighborhood6_lab_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525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3" descr="C:\Users\Hoiem\Documents\Classes\Spring11 - Computer Vision\figs\color spaces\neighborhood6_lab_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28989"/>
            <a:ext cx="2286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5" descr="C:\Users\Hoiem\Documents\Classes\Spring10 - Computer Vision\figs\nieghborhood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"/>
            <a:ext cx="1676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Box 8"/>
          <p:cNvSpPr txBox="1">
            <a:spLocks noChangeArrowheads="1"/>
          </p:cNvSpPr>
          <p:nvPr/>
        </p:nvSpPr>
        <p:spPr bwMode="auto">
          <a:xfrm>
            <a:off x="9431339" y="2057400"/>
            <a:ext cx="7938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(a=0,b=0)</a:t>
            </a:r>
          </a:p>
        </p:txBody>
      </p:sp>
      <p:sp>
        <p:nvSpPr>
          <p:cNvPr id="91146" name="TextBox 9"/>
          <p:cNvSpPr txBox="1">
            <a:spLocks noChangeArrowheads="1"/>
          </p:cNvSpPr>
          <p:nvPr/>
        </p:nvSpPr>
        <p:spPr bwMode="auto">
          <a:xfrm>
            <a:off x="9472614" y="37338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(L=65,b=0)</a:t>
            </a:r>
          </a:p>
        </p:txBody>
      </p:sp>
      <p:sp>
        <p:nvSpPr>
          <p:cNvPr id="91147" name="TextBox 10"/>
          <p:cNvSpPr txBox="1">
            <a:spLocks noChangeArrowheads="1"/>
          </p:cNvSpPr>
          <p:nvPr/>
        </p:nvSpPr>
        <p:spPr bwMode="auto">
          <a:xfrm>
            <a:off x="9448801" y="5562600"/>
            <a:ext cx="87235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(L=65,a=0)</a:t>
            </a:r>
          </a:p>
        </p:txBody>
      </p:sp>
    </p:spTree>
    <p:extLst>
      <p:ext uri="{BB962C8B-B14F-4D97-AF65-F5344CB8AC3E}">
        <p14:creationId xmlns:p14="http://schemas.microsoft.com/office/powerpoint/2010/main" val="3493389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If you had to choose, would you rather go without luminance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245109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CB6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971800"/>
            <a:ext cx="8229600" cy="914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4A7E"/>
                </a:solidFill>
              </a:rPr>
              <a:t>If you had to choose, would you rather go without </a:t>
            </a:r>
            <a:r>
              <a:rPr lang="en-US" dirty="0">
                <a:solidFill>
                  <a:srgbClr val="32000C"/>
                </a:solidFill>
              </a:rPr>
              <a:t>luminance</a:t>
            </a:r>
            <a:r>
              <a:rPr lang="en-US" dirty="0">
                <a:solidFill>
                  <a:srgbClr val="FF4A7E"/>
                </a:solidFill>
              </a:rPr>
              <a:t> or chrominance?</a:t>
            </a:r>
          </a:p>
        </p:txBody>
      </p:sp>
    </p:spTree>
    <p:extLst>
      <p:ext uri="{BB962C8B-B14F-4D97-AF65-F5344CB8AC3E}">
        <p14:creationId xmlns:p14="http://schemas.microsoft.com/office/powerpoint/2010/main" val="4130794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pic>
        <p:nvPicPr>
          <p:cNvPr id="94211" name="Picture 2" descr="C:\Documents and Settings\Derek Hoiem\My Documents\Classes\Spring09 - Visual Scene Understanding\material\figs\neighborhood6_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600200"/>
            <a:ext cx="60182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/>
          <p:cNvSpPr txBox="1">
            <a:spLocks noChangeArrowheads="1"/>
          </p:cNvSpPr>
          <p:nvPr/>
        </p:nvSpPr>
        <p:spPr bwMode="auto">
          <a:xfrm>
            <a:off x="3648076" y="59436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color shown – constant intensity</a:t>
            </a:r>
          </a:p>
        </p:txBody>
      </p:sp>
    </p:spTree>
    <p:extLst>
      <p:ext uri="{BB962C8B-B14F-4D97-AF65-F5344CB8AC3E}">
        <p14:creationId xmlns:p14="http://schemas.microsoft.com/office/powerpoint/2010/main" val="39462375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3581401" y="6019801"/>
            <a:ext cx="39934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intensity shown – constant color</a:t>
            </a:r>
          </a:p>
        </p:txBody>
      </p:sp>
      <p:pic>
        <p:nvPicPr>
          <p:cNvPr id="95236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1778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Most information in intensity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4876800" y="6096001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Original image</a:t>
            </a:r>
          </a:p>
        </p:txBody>
      </p:sp>
      <p:pic>
        <p:nvPicPr>
          <p:cNvPr id="96260" name="Picture 2" descr="C:\Documents and Settings\Derek Hoiem\My Documents\Classes\Spring09 - Visual Scene Understanding\material\figs\nieghborhoo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812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grayscale intensity</a:t>
            </a:r>
          </a:p>
        </p:txBody>
      </p:sp>
      <p:pic>
        <p:nvPicPr>
          <p:cNvPr id="97283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668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4267200" y="32766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2171700" y="43053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703638" y="25288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62400" y="25146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029200" y="40386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486400" y="9906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3733800" y="22860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553200" y="31242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8426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Wrap up: Why do we care about cameras and eyes?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175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31" y="1066800"/>
            <a:ext cx="10326137" cy="54212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34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Review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en-US" altLang="en-US"/>
              <a:t>Match the spatial domain image to the Fourier magnitude image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45232" r="61539" b="12923"/>
          <a:stretch>
            <a:fillRect/>
          </a:stretch>
        </p:blipFill>
        <p:spPr bwMode="auto">
          <a:xfrm>
            <a:off x="2209800" y="5257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3" t="52437" r="24097" b="18646"/>
          <a:stretch>
            <a:fillRect/>
          </a:stretch>
        </p:blipFill>
        <p:spPr bwMode="auto">
          <a:xfrm>
            <a:off x="5105400" y="2590800"/>
            <a:ext cx="14478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7175" r="61354" b="6760"/>
          <a:stretch>
            <a:fillRect/>
          </a:stretch>
        </p:blipFill>
        <p:spPr bwMode="auto">
          <a:xfrm>
            <a:off x="3124200" y="4267200"/>
            <a:ext cx="175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C:\Users\Hoiem\Documents\Classes\Computational Photography - Fall 2010\lectures\demos\fftims\flowers_fft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8333" r="26042" b="12500"/>
          <a:stretch>
            <a:fillRect/>
          </a:stretch>
        </p:blipFill>
        <p:spPr bwMode="auto">
          <a:xfrm>
            <a:off x="3352800" y="2514600"/>
            <a:ext cx="1447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3" t="65628" r="43102" b="6952"/>
          <a:stretch>
            <a:fillRect/>
          </a:stretch>
        </p:blipFill>
        <p:spPr bwMode="auto">
          <a:xfrm>
            <a:off x="1828800" y="25146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6" t="14526" r="37196" b="49263"/>
          <a:stretch>
            <a:fillRect/>
          </a:stretch>
        </p:blipFill>
        <p:spPr bwMode="auto">
          <a:xfrm>
            <a:off x="7467601" y="5257800"/>
            <a:ext cx="8731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3" descr="C:\Users\Hoiem\Documents\Classes\Computational Photography - Fall 2010\lectures\demos\fftims\se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953000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C:\Users\Hoiem\Documents\Classes\Computational Photography - Fall 2010\lectures\demos\fftims\sea_fft.png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9721" r="10417" b="13889"/>
          <a:stretch>
            <a:fillRect/>
          </a:stretch>
        </p:blipFill>
        <p:spPr bwMode="auto">
          <a:xfrm>
            <a:off x="6934200" y="26670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" descr="C:\Users\Hoiem\Documents\Classes\Computational Photography - Fall 2010\lectures\demos\fftims\beijin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006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6" descr="C:\Users\Hoiem\Documents\Classes\Computational Photography - Fall 2010\lectures\demos\fftims\beijing_fft.pn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2" t="11111" r="10417" b="13889"/>
          <a:stretch>
            <a:fillRect/>
          </a:stretch>
        </p:blipFill>
        <p:spPr bwMode="auto">
          <a:xfrm>
            <a:off x="8610600" y="2667000"/>
            <a:ext cx="129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0" name="TextBox 14"/>
          <p:cNvSpPr txBox="1">
            <a:spLocks noChangeArrowheads="1"/>
          </p:cNvSpPr>
          <p:nvPr/>
        </p:nvSpPr>
        <p:spPr bwMode="auto">
          <a:xfrm>
            <a:off x="2286000" y="2220914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351" name="TextBox 15"/>
          <p:cNvSpPr txBox="1">
            <a:spLocks noChangeArrowheads="1"/>
          </p:cNvSpPr>
          <p:nvPr/>
        </p:nvSpPr>
        <p:spPr bwMode="auto">
          <a:xfrm>
            <a:off x="9067800" y="22860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352" name="TextBox 17"/>
          <p:cNvSpPr txBox="1">
            <a:spLocks noChangeArrowheads="1"/>
          </p:cNvSpPr>
          <p:nvPr/>
        </p:nvSpPr>
        <p:spPr bwMode="auto">
          <a:xfrm>
            <a:off x="7467600" y="22860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353" name="TextBox 18"/>
          <p:cNvSpPr txBox="1">
            <a:spLocks noChangeArrowheads="1"/>
          </p:cNvSpPr>
          <p:nvPr/>
        </p:nvSpPr>
        <p:spPr bwMode="auto">
          <a:xfrm>
            <a:off x="2362200" y="45720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354" name="TextBox 19"/>
          <p:cNvSpPr txBox="1">
            <a:spLocks noChangeArrowheads="1"/>
          </p:cNvSpPr>
          <p:nvPr/>
        </p:nvSpPr>
        <p:spPr bwMode="auto">
          <a:xfrm>
            <a:off x="5715000" y="22098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355" name="TextBox 20"/>
          <p:cNvSpPr txBox="1">
            <a:spLocks noChangeArrowheads="1"/>
          </p:cNvSpPr>
          <p:nvPr/>
        </p:nvSpPr>
        <p:spPr bwMode="auto">
          <a:xfrm>
            <a:off x="3886200" y="2133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356" name="TextBox 22"/>
          <p:cNvSpPr txBox="1">
            <a:spLocks noChangeArrowheads="1"/>
          </p:cNvSpPr>
          <p:nvPr/>
        </p:nvSpPr>
        <p:spPr bwMode="auto">
          <a:xfrm>
            <a:off x="6096000" y="44958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357" name="TextBox 23"/>
          <p:cNvSpPr txBox="1">
            <a:spLocks noChangeArrowheads="1"/>
          </p:cNvSpPr>
          <p:nvPr/>
        </p:nvSpPr>
        <p:spPr bwMode="auto">
          <a:xfrm>
            <a:off x="3886200" y="38862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358" name="TextBox 24"/>
          <p:cNvSpPr txBox="1">
            <a:spLocks noChangeArrowheads="1"/>
          </p:cNvSpPr>
          <p:nvPr/>
        </p:nvSpPr>
        <p:spPr bwMode="auto">
          <a:xfrm>
            <a:off x="7772400" y="48006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4359" name="TextBox 26"/>
          <p:cNvSpPr txBox="1">
            <a:spLocks noChangeArrowheads="1"/>
          </p:cNvSpPr>
          <p:nvPr/>
        </p:nvSpPr>
        <p:spPr bwMode="auto">
          <a:xfrm>
            <a:off x="9372600" y="4495800"/>
            <a:ext cx="33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9272162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441" y="1328444"/>
            <a:ext cx="8907118" cy="4201111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1368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04" y="228600"/>
            <a:ext cx="8716591" cy="6344535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290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driving system with human level eyesight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31" y="990600"/>
            <a:ext cx="7988337" cy="551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11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b0zZUpVtJkSTUFx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2713" y="1"/>
            <a:ext cx="3858287" cy="6858000"/>
          </a:xfrm>
        </p:spPr>
      </p:pic>
      <p:sp>
        <p:nvSpPr>
          <p:cNvPr id="5" name="Rectangle 4"/>
          <p:cNvSpPr/>
          <p:nvPr/>
        </p:nvSpPr>
        <p:spPr>
          <a:xfrm>
            <a:off x="8027504" y="6569886"/>
            <a:ext cx="4191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https://twitter.com/JordanTeslaTech/status/1418413307862585344</a:t>
            </a:r>
          </a:p>
        </p:txBody>
      </p:sp>
    </p:spTree>
    <p:extLst>
      <p:ext uri="{BB962C8B-B14F-4D97-AF65-F5344CB8AC3E}">
        <p14:creationId xmlns:p14="http://schemas.microsoft.com/office/powerpoint/2010/main" val="177896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save.com_you_think_ice_cream_truck_stop_signs_are_a_problem-jrcz5zoa8537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24532" y="48390"/>
            <a:ext cx="3742936" cy="6806297"/>
          </a:xfrm>
        </p:spPr>
      </p:pic>
      <p:sp>
        <p:nvSpPr>
          <p:cNvPr id="5" name="Rectangle 4"/>
          <p:cNvSpPr/>
          <p:nvPr/>
        </p:nvSpPr>
        <p:spPr>
          <a:xfrm>
            <a:off x="8640417" y="6390670"/>
            <a:ext cx="3581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https://www.reddit.com/r/teslamotors/comments/nrs8kf/you_think_ice_cream_truck_stop_signs_are_a_problem/</a:t>
            </a:r>
          </a:p>
        </p:txBody>
      </p:sp>
    </p:spTree>
    <p:extLst>
      <p:ext uri="{BB962C8B-B14F-4D97-AF65-F5344CB8AC3E}">
        <p14:creationId xmlns:p14="http://schemas.microsoft.com/office/powerpoint/2010/main" val="2961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whole, </a:t>
            </a:r>
            <a:r>
              <a:rPr lang="en-US" dirty="0"/>
              <a:t>c</a:t>
            </a:r>
            <a:r>
              <a:rPr lang="en-US" dirty="0" smtClean="0"/>
              <a:t>ameras </a:t>
            </a:r>
            <a:r>
              <a:rPr lang="en-US" i="1" dirty="0" smtClean="0"/>
              <a:t>are</a:t>
            </a:r>
            <a:r>
              <a:rPr lang="en-US" dirty="0" smtClean="0"/>
              <a:t> a reasonable analogy for eyes. They do capture sufficient information for safe driving 99.9% of the time.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138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66" y="152400"/>
            <a:ext cx="10310867" cy="60400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24680" y="6553200"/>
            <a:ext cx="318388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https://www.youtube.com/watch?v=s1eTBMYEs-Y</a:t>
            </a:r>
          </a:p>
        </p:txBody>
      </p:sp>
    </p:spTree>
    <p:extLst>
      <p:ext uri="{BB962C8B-B14F-4D97-AF65-F5344CB8AC3E}">
        <p14:creationId xmlns:p14="http://schemas.microsoft.com/office/powerpoint/2010/main" val="40100616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the whole, </a:t>
            </a:r>
            <a:r>
              <a:rPr lang="en-US" dirty="0"/>
              <a:t>c</a:t>
            </a:r>
            <a:r>
              <a:rPr lang="en-US" dirty="0" smtClean="0"/>
              <a:t>ameras </a:t>
            </a:r>
            <a:r>
              <a:rPr lang="en-US" i="1" dirty="0" smtClean="0"/>
              <a:t>are</a:t>
            </a:r>
            <a:r>
              <a:rPr lang="en-US" dirty="0" smtClean="0"/>
              <a:t> a reasonable analogy for eyes. They do capture sufficient information for safe driving 99.9% of the time.</a:t>
            </a:r>
          </a:p>
          <a:p>
            <a:pPr lvl="1"/>
            <a:r>
              <a:rPr lang="en-US" dirty="0" smtClean="0"/>
              <a:t>Imagine remote controlling a vehicle based on a camera feed.</a:t>
            </a:r>
          </a:p>
          <a:p>
            <a:r>
              <a:rPr lang="en-US" i="1" dirty="0" smtClean="0"/>
              <a:t>But</a:t>
            </a:r>
            <a:r>
              <a:rPr lang="en-US" dirty="0" smtClean="0"/>
              <a:t> the computer vision and machine learning methods that interpret the camera images </a:t>
            </a:r>
            <a:r>
              <a:rPr lang="en-US" i="1" dirty="0" smtClean="0"/>
              <a:t>are not</a:t>
            </a:r>
            <a:r>
              <a:rPr lang="en-US" dirty="0" smtClean="0"/>
              <a:t> yet a reasonable analogy for the human brain.</a:t>
            </a:r>
            <a:endParaRPr lang="en-US" i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3150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Next class: Interest points and corners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924800" y="6550026"/>
            <a:ext cx="27432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Slides: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Hoiem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Efros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cs typeface="Arial" panose="020B0604020202020204" pitchFamily="34" charset="0"/>
              </a:rPr>
              <a:t>, and others</a:t>
            </a:r>
          </a:p>
        </p:txBody>
      </p:sp>
    </p:spTree>
    <p:extLst>
      <p:ext uri="{BB962C8B-B14F-4D97-AF65-F5344CB8AC3E}">
        <p14:creationId xmlns:p14="http://schemas.microsoft.com/office/powerpoint/2010/main" val="376136400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685801"/>
            <a:ext cx="8229600" cy="4906963"/>
          </a:xfrm>
        </p:spPr>
        <p:txBody>
          <a:bodyPr/>
          <a:lstStyle/>
          <a:p>
            <a:pPr marL="0">
              <a:buNone/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Why does a lower resolution image still make sense to us?  What do we lose?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7010400" y="41910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52" name="TextBox 18"/>
          <p:cNvSpPr txBox="1">
            <a:spLocks noChangeArrowheads="1"/>
          </p:cNvSpPr>
          <p:nvPr/>
        </p:nvSpPr>
        <p:spPr bwMode="auto">
          <a:xfrm>
            <a:off x="5946776" y="6550026"/>
            <a:ext cx="472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Image: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http://www.flickr.com/photos/igorms/136916757/ 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8853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4762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4" descr="http://farm1.static.flickr.com/47/136916757_8237b4a9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657600"/>
            <a:ext cx="20081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TextBox 6"/>
          <p:cNvSpPr txBox="1">
            <a:spLocks noChangeArrowheads="1"/>
          </p:cNvSpPr>
          <p:nvPr/>
        </p:nvSpPr>
        <p:spPr bwMode="auto">
          <a:xfrm>
            <a:off x="4876800" y="0"/>
            <a:ext cx="1893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Sampling</a:t>
            </a:r>
          </a:p>
        </p:txBody>
      </p:sp>
    </p:spTree>
    <p:extLst>
      <p:ext uri="{BB962C8B-B14F-4D97-AF65-F5344CB8AC3E}">
        <p14:creationId xmlns:p14="http://schemas.microsoft.com/office/powerpoint/2010/main" val="42369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8"/>
          <p:cNvSpPr txBox="1">
            <a:spLocks noChangeArrowheads="1"/>
          </p:cNvSpPr>
          <p:nvPr/>
        </p:nvSpPr>
        <p:spPr bwMode="auto">
          <a:xfrm>
            <a:off x="1828801" y="5715001"/>
            <a:ext cx="4462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Throw away every other row and column to create a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1/2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size image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9875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4" y="1676401"/>
            <a:ext cx="4491037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3053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2590800"/>
            <a:ext cx="24447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4"/>
          <p:cNvGrpSpPr>
            <a:grpSpLocks/>
          </p:cNvGrpSpPr>
          <p:nvPr/>
        </p:nvGrpSpPr>
        <p:grpSpPr bwMode="auto">
          <a:xfrm>
            <a:off x="1916113" y="1676400"/>
            <a:ext cx="4343400" cy="3581400"/>
            <a:chOff x="48" y="1056"/>
            <a:chExt cx="2736" cy="2256"/>
          </a:xfrm>
        </p:grpSpPr>
        <p:grpSp>
          <p:nvGrpSpPr>
            <p:cNvPr id="79880" name="Group 30"/>
            <p:cNvGrpSpPr>
              <a:grpSpLocks/>
            </p:cNvGrpSpPr>
            <p:nvPr/>
          </p:nvGrpSpPr>
          <p:grpSpPr bwMode="auto">
            <a:xfrm>
              <a:off x="48" y="1056"/>
              <a:ext cx="2736" cy="96"/>
              <a:chOff x="48" y="1056"/>
              <a:chExt cx="2736" cy="96"/>
            </a:xfrm>
          </p:grpSpPr>
          <p:sp>
            <p:nvSpPr>
              <p:cNvPr id="79998" name="Oval 1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9" name="Oval 1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0" name="Oval 1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1" name="Oval 1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2" name="Oval 2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3" name="Oval 2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4" name="Oval 2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5" name="Oval 2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6" name="Oval 2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7" name="Oval 2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8" name="Oval 2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0009" name="Oval 2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1" name="Group 31"/>
            <p:cNvGrpSpPr>
              <a:grpSpLocks/>
            </p:cNvGrpSpPr>
            <p:nvPr/>
          </p:nvGrpSpPr>
          <p:grpSpPr bwMode="auto">
            <a:xfrm>
              <a:off x="48" y="1296"/>
              <a:ext cx="2736" cy="96"/>
              <a:chOff x="48" y="1056"/>
              <a:chExt cx="2736" cy="96"/>
            </a:xfrm>
          </p:grpSpPr>
          <p:sp>
            <p:nvSpPr>
              <p:cNvPr id="79986" name="Oval 32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7" name="Oval 33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8" name="Oval 34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9" name="Oval 35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0" name="Oval 36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1" name="Oval 37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2" name="Oval 38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3" name="Oval 39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4" name="Oval 40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5" name="Oval 41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6" name="Oval 42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97" name="Oval 43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2" name="Group 44"/>
            <p:cNvGrpSpPr>
              <a:grpSpLocks/>
            </p:cNvGrpSpPr>
            <p:nvPr/>
          </p:nvGrpSpPr>
          <p:grpSpPr bwMode="auto">
            <a:xfrm>
              <a:off x="48" y="1536"/>
              <a:ext cx="2736" cy="96"/>
              <a:chOff x="48" y="1056"/>
              <a:chExt cx="2736" cy="96"/>
            </a:xfrm>
          </p:grpSpPr>
          <p:sp>
            <p:nvSpPr>
              <p:cNvPr id="79974" name="Oval 45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5" name="Oval 46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6" name="Oval 47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7" name="Oval 48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8" name="Oval 49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9" name="Oval 50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0" name="Oval 51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1" name="Oval 52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2" name="Oval 53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3" name="Oval 54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4" name="Oval 55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85" name="Oval 56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3" name="Group 57"/>
            <p:cNvGrpSpPr>
              <a:grpSpLocks/>
            </p:cNvGrpSpPr>
            <p:nvPr/>
          </p:nvGrpSpPr>
          <p:grpSpPr bwMode="auto">
            <a:xfrm>
              <a:off x="48" y="1776"/>
              <a:ext cx="2736" cy="96"/>
              <a:chOff x="48" y="1056"/>
              <a:chExt cx="2736" cy="96"/>
            </a:xfrm>
          </p:grpSpPr>
          <p:sp>
            <p:nvSpPr>
              <p:cNvPr id="79962" name="Oval 58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3" name="Oval 59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4" name="Oval 60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5" name="Oval 61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6" name="Oval 62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7" name="Oval 63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8" name="Oval 64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9" name="Oval 65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0" name="Oval 66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1" name="Oval 67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2" name="Oval 68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73" name="Oval 69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4" name="Group 70"/>
            <p:cNvGrpSpPr>
              <a:grpSpLocks/>
            </p:cNvGrpSpPr>
            <p:nvPr/>
          </p:nvGrpSpPr>
          <p:grpSpPr bwMode="auto">
            <a:xfrm>
              <a:off x="48" y="2016"/>
              <a:ext cx="2736" cy="96"/>
              <a:chOff x="48" y="1056"/>
              <a:chExt cx="2736" cy="96"/>
            </a:xfrm>
          </p:grpSpPr>
          <p:sp>
            <p:nvSpPr>
              <p:cNvPr id="79950" name="Oval 71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1" name="Oval 72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2" name="Oval 73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3" name="Oval 74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4" name="Oval 75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5" name="Oval 76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6" name="Oval 77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7" name="Oval 78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8" name="Oval 79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59" name="Oval 80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0" name="Oval 81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61" name="Oval 82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5" name="Group 83"/>
            <p:cNvGrpSpPr>
              <a:grpSpLocks/>
            </p:cNvGrpSpPr>
            <p:nvPr/>
          </p:nvGrpSpPr>
          <p:grpSpPr bwMode="auto">
            <a:xfrm>
              <a:off x="48" y="2256"/>
              <a:ext cx="2736" cy="96"/>
              <a:chOff x="48" y="1056"/>
              <a:chExt cx="2736" cy="96"/>
            </a:xfrm>
          </p:grpSpPr>
          <p:sp>
            <p:nvSpPr>
              <p:cNvPr id="79938" name="Oval 84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9" name="Oval 85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0" name="Oval 86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1" name="Oval 87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2" name="Oval 88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3" name="Oval 89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4" name="Oval 90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5" name="Oval 91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6" name="Oval 92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7" name="Oval 93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8" name="Oval 94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49" name="Oval 95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6" name="Group 96"/>
            <p:cNvGrpSpPr>
              <a:grpSpLocks/>
            </p:cNvGrpSpPr>
            <p:nvPr/>
          </p:nvGrpSpPr>
          <p:grpSpPr bwMode="auto">
            <a:xfrm>
              <a:off x="48" y="2496"/>
              <a:ext cx="2736" cy="96"/>
              <a:chOff x="48" y="1056"/>
              <a:chExt cx="2736" cy="96"/>
            </a:xfrm>
          </p:grpSpPr>
          <p:sp>
            <p:nvSpPr>
              <p:cNvPr id="79926" name="Oval 97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7" name="Oval 98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8" name="Oval 99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9" name="Oval 100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0" name="Oval 101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1" name="Oval 102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2" name="Oval 103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3" name="Oval 104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4" name="Oval 105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5" name="Oval 106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6" name="Oval 107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37" name="Oval 108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7" name="Group 109"/>
            <p:cNvGrpSpPr>
              <a:grpSpLocks/>
            </p:cNvGrpSpPr>
            <p:nvPr/>
          </p:nvGrpSpPr>
          <p:grpSpPr bwMode="auto">
            <a:xfrm>
              <a:off x="48" y="2736"/>
              <a:ext cx="2736" cy="96"/>
              <a:chOff x="48" y="1056"/>
              <a:chExt cx="2736" cy="96"/>
            </a:xfrm>
          </p:grpSpPr>
          <p:sp>
            <p:nvSpPr>
              <p:cNvPr id="79914" name="Oval 110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5" name="Oval 111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6" name="Oval 112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7" name="Oval 113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8" name="Oval 114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9" name="Oval 115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0" name="Oval 116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1" name="Oval 117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2" name="Oval 118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3" name="Oval 119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4" name="Oval 120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25" name="Oval 121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8" name="Group 122"/>
            <p:cNvGrpSpPr>
              <a:grpSpLocks/>
            </p:cNvGrpSpPr>
            <p:nvPr/>
          </p:nvGrpSpPr>
          <p:grpSpPr bwMode="auto">
            <a:xfrm>
              <a:off x="48" y="2976"/>
              <a:ext cx="2736" cy="96"/>
              <a:chOff x="48" y="1056"/>
              <a:chExt cx="2736" cy="96"/>
            </a:xfrm>
          </p:grpSpPr>
          <p:sp>
            <p:nvSpPr>
              <p:cNvPr id="79902" name="Oval 123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3" name="Oval 124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4" name="Oval 125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5" name="Oval 126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6" name="Oval 127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7" name="Oval 128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8" name="Oval 129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9" name="Oval 130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0" name="Oval 131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1" name="Oval 132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2" name="Oval 133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13" name="Oval 134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889" name="Group 135"/>
            <p:cNvGrpSpPr>
              <a:grpSpLocks/>
            </p:cNvGrpSpPr>
            <p:nvPr/>
          </p:nvGrpSpPr>
          <p:grpSpPr bwMode="auto">
            <a:xfrm>
              <a:off x="48" y="3216"/>
              <a:ext cx="2736" cy="96"/>
              <a:chOff x="48" y="1056"/>
              <a:chExt cx="2736" cy="96"/>
            </a:xfrm>
          </p:grpSpPr>
          <p:sp>
            <p:nvSpPr>
              <p:cNvPr id="79890" name="Oval 136"/>
              <p:cNvSpPr>
                <a:spLocks noChangeArrowheads="1"/>
              </p:cNvSpPr>
              <p:nvPr/>
            </p:nvSpPr>
            <p:spPr bwMode="auto">
              <a:xfrm>
                <a:off x="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1" name="Oval 137"/>
              <p:cNvSpPr>
                <a:spLocks noChangeArrowheads="1"/>
              </p:cNvSpPr>
              <p:nvPr/>
            </p:nvSpPr>
            <p:spPr bwMode="auto">
              <a:xfrm>
                <a:off x="2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2" name="Oval 138"/>
              <p:cNvSpPr>
                <a:spLocks noChangeArrowheads="1"/>
              </p:cNvSpPr>
              <p:nvPr/>
            </p:nvSpPr>
            <p:spPr bwMode="auto">
              <a:xfrm>
                <a:off x="5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3" name="Oval 139"/>
              <p:cNvSpPr>
                <a:spLocks noChangeArrowheads="1"/>
              </p:cNvSpPr>
              <p:nvPr/>
            </p:nvSpPr>
            <p:spPr bwMode="auto">
              <a:xfrm>
                <a:off x="7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4" name="Oval 140"/>
              <p:cNvSpPr>
                <a:spLocks noChangeArrowheads="1"/>
              </p:cNvSpPr>
              <p:nvPr/>
            </p:nvSpPr>
            <p:spPr bwMode="auto">
              <a:xfrm>
                <a:off x="10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5" name="Oval 141"/>
              <p:cNvSpPr>
                <a:spLocks noChangeArrowheads="1"/>
              </p:cNvSpPr>
              <p:nvPr/>
            </p:nvSpPr>
            <p:spPr bwMode="auto">
              <a:xfrm>
                <a:off x="12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6" name="Oval 142"/>
              <p:cNvSpPr>
                <a:spLocks noChangeArrowheads="1"/>
              </p:cNvSpPr>
              <p:nvPr/>
            </p:nvSpPr>
            <p:spPr bwMode="auto">
              <a:xfrm>
                <a:off x="14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7" name="Oval 143"/>
              <p:cNvSpPr>
                <a:spLocks noChangeArrowheads="1"/>
              </p:cNvSpPr>
              <p:nvPr/>
            </p:nvSpPr>
            <p:spPr bwMode="auto">
              <a:xfrm>
                <a:off x="172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8" name="Oval 144"/>
              <p:cNvSpPr>
                <a:spLocks noChangeArrowheads="1"/>
              </p:cNvSpPr>
              <p:nvPr/>
            </p:nvSpPr>
            <p:spPr bwMode="auto">
              <a:xfrm>
                <a:off x="196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899" name="Oval 145"/>
              <p:cNvSpPr>
                <a:spLocks noChangeArrowheads="1"/>
              </p:cNvSpPr>
              <p:nvPr/>
            </p:nvSpPr>
            <p:spPr bwMode="auto">
              <a:xfrm>
                <a:off x="220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0" name="Oval 146"/>
              <p:cNvSpPr>
                <a:spLocks noChangeArrowheads="1"/>
              </p:cNvSpPr>
              <p:nvPr/>
            </p:nvSpPr>
            <p:spPr bwMode="auto">
              <a:xfrm>
                <a:off x="244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9901" name="Oval 147"/>
              <p:cNvSpPr>
                <a:spLocks noChangeArrowheads="1"/>
              </p:cNvSpPr>
              <p:nvPr/>
            </p:nvSpPr>
            <p:spPr bwMode="auto">
              <a:xfrm>
                <a:off x="2688" y="105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635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3215" name="Line 175"/>
          <p:cNvSpPr>
            <a:spLocks noChangeShapeType="1"/>
          </p:cNvSpPr>
          <p:nvPr/>
        </p:nvSpPr>
        <p:spPr bwMode="auto">
          <a:xfrm>
            <a:off x="6705600" y="3733800"/>
            <a:ext cx="5334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1981200" y="0"/>
            <a:ext cx="8229600" cy="91440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Subsampling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by a factor of 2</a:t>
            </a:r>
          </a:p>
        </p:txBody>
      </p:sp>
    </p:spTree>
    <p:extLst>
      <p:ext uri="{BB962C8B-B14F-4D97-AF65-F5344CB8AC3E}">
        <p14:creationId xmlns:p14="http://schemas.microsoft.com/office/powerpoint/2010/main" val="35486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2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1D example (sinewave):</a:t>
            </a:r>
          </a:p>
        </p:txBody>
      </p:sp>
      <p:pic>
        <p:nvPicPr>
          <p:cNvPr id="80899" name="Picture 4" descr="sine-sample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743200"/>
            <a:ext cx="7199313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Text Box 5"/>
          <p:cNvSpPr txBox="1">
            <a:spLocks noChangeArrowheads="1"/>
          </p:cNvSpPr>
          <p:nvPr/>
        </p:nvSpPr>
        <p:spPr bwMode="auto">
          <a:xfrm>
            <a:off x="8915400" y="6477000"/>
            <a:ext cx="168910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S. Marschner</a:t>
            </a:r>
          </a:p>
        </p:txBody>
      </p:sp>
      <p:sp>
        <p:nvSpPr>
          <p:cNvPr id="809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Aliasing problem</a:t>
            </a:r>
          </a:p>
        </p:txBody>
      </p:sp>
    </p:spTree>
    <p:extLst>
      <p:ext uri="{BB962C8B-B14F-4D97-AF65-F5344CB8AC3E}">
        <p14:creationId xmlns:p14="http://schemas.microsoft.com/office/powerpoint/2010/main" val="37202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22204</TotalTime>
  <Words>2178</Words>
  <Application>Microsoft Office PowerPoint</Application>
  <PresentationFormat>Widescreen</PresentationFormat>
  <Paragraphs>1140</Paragraphs>
  <Slides>68</Slides>
  <Notes>16</Notes>
  <HiddenSlides>6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EngraversGothic BT Regular</vt:lpstr>
      <vt:lpstr>Helvetica</vt:lpstr>
      <vt:lpstr>Symbol</vt:lpstr>
      <vt:lpstr>Times</vt:lpstr>
      <vt:lpstr>Office Theme</vt:lpstr>
      <vt:lpstr>PowerPoint Presentation</vt:lpstr>
      <vt:lpstr>PowerPoint Presentation</vt:lpstr>
      <vt:lpstr>Recap: Frequency Domain</vt:lpstr>
      <vt:lpstr>Fourier Bases</vt:lpstr>
      <vt:lpstr>Fourier Bases</vt:lpstr>
      <vt:lpstr>Review</vt:lpstr>
      <vt:lpstr>PowerPoint Presentation</vt:lpstr>
      <vt:lpstr>PowerPoint Presentation</vt:lpstr>
      <vt:lpstr>Aliasing problem</vt:lpstr>
      <vt:lpstr>Aliasing problem</vt:lpstr>
      <vt:lpstr>Aliasing problem</vt:lpstr>
      <vt:lpstr>A form of spatial aliasing: Moire Pattern</vt:lpstr>
      <vt:lpstr>PowerPoint Presentation</vt:lpstr>
      <vt:lpstr>Aliasing in video</vt:lpstr>
      <vt:lpstr>Aliasing in graphics</vt:lpstr>
      <vt:lpstr>Sampling and aliasing</vt:lpstr>
      <vt:lpstr>Nyquist-Shannon Sampling Theorem</vt:lpstr>
      <vt:lpstr>Anti-aliasing</vt:lpstr>
      <vt:lpstr>Algorithm for downsampling by factor of 2</vt:lpstr>
      <vt:lpstr>Anti-aliasing</vt:lpstr>
      <vt:lpstr>Subsampling without pre-filtering</vt:lpstr>
      <vt:lpstr>Subsampling with Gaussian pre-filtering</vt:lpstr>
      <vt:lpstr>PowerPoint Presentation</vt:lpstr>
      <vt:lpstr>Electromagnetic Spectrum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Impossible Colors</vt:lpstr>
      <vt:lpstr>Tetrachromacy</vt:lpstr>
      <vt:lpstr>PowerPoint Presentation</vt:lpstr>
      <vt:lpstr>More Spectra</vt:lpstr>
      <vt:lpstr>Color can be ambiguous</vt:lpstr>
      <vt:lpstr>Color can be ambiguous</vt:lpstr>
      <vt:lpstr>PowerPoint Presentation</vt:lpstr>
      <vt:lpstr>PowerPoint Presentation</vt:lpstr>
      <vt:lpstr>Color Sensing in Camera (RGB)</vt:lpstr>
      <vt:lpstr>Practical Color Sensing: Bayer Grid</vt:lpstr>
      <vt:lpstr>Color Image</vt:lpstr>
      <vt:lpstr>Images in Matlab</vt:lpstr>
      <vt:lpstr>Images in Matlab Python</vt:lpstr>
      <vt:lpstr>Color spaces</vt:lpstr>
      <vt:lpstr>Color spaces: RGB</vt:lpstr>
      <vt:lpstr>Color spaces: HSV</vt:lpstr>
      <vt:lpstr>Color spaces: YCbCr</vt:lpstr>
      <vt:lpstr>Color spaces: L*a*b*</vt:lpstr>
      <vt:lpstr>If you had to choose, would you rather go without luminance or chrominance?</vt:lpstr>
      <vt:lpstr>If you had to choose, would you rather go without luminance or chrominance?</vt:lpstr>
      <vt:lpstr>Most information in intensity</vt:lpstr>
      <vt:lpstr>Most information in intensity</vt:lpstr>
      <vt:lpstr>Most information in intensity</vt:lpstr>
      <vt:lpstr>Back to grayscale intensity</vt:lpstr>
      <vt:lpstr>Wrap up: Why do we care about cameras and eyes?</vt:lpstr>
      <vt:lpstr>PowerPoint Presentation</vt:lpstr>
      <vt:lpstr>PowerPoint Presentation</vt:lpstr>
      <vt:lpstr>PowerPoint Presentation</vt:lpstr>
      <vt:lpstr>Another driving system with human level eyesight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class: Interest points and corners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James Hays</cp:lastModifiedBy>
  <cp:revision>147</cp:revision>
  <dcterms:created xsi:type="dcterms:W3CDTF">2009-12-16T02:55:56Z</dcterms:created>
  <dcterms:modified xsi:type="dcterms:W3CDTF">2022-09-06T07:34:14Z</dcterms:modified>
</cp:coreProperties>
</file>